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340" r:id="rId3"/>
    <p:sldId id="336" r:id="rId4"/>
    <p:sldId id="338" r:id="rId5"/>
    <p:sldId id="328" r:id="rId6"/>
    <p:sldId id="334" r:id="rId7"/>
    <p:sldId id="331" r:id="rId8"/>
    <p:sldId id="337" r:id="rId9"/>
    <p:sldId id="270" r:id="rId10"/>
  </p:sldIdLst>
  <p:sldSz cx="9144000" cy="6858000" type="screen4x3"/>
  <p:notesSz cx="6889750" cy="1002188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66"/>
    <a:srgbClr val="FF9999"/>
    <a:srgbClr val="009900"/>
    <a:srgbClr val="0000FF"/>
    <a:srgbClr val="FF9900"/>
    <a:srgbClr val="FF99CC"/>
    <a:srgbClr val="000099"/>
    <a:srgbClr val="CCFF33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55" autoAdjust="0"/>
    <p:restoredTop sz="90987" autoAdjust="0"/>
  </p:normalViewPr>
  <p:slideViewPr>
    <p:cSldViewPr>
      <p:cViewPr>
        <p:scale>
          <a:sx n="100" d="100"/>
          <a:sy n="100" d="100"/>
        </p:scale>
        <p:origin x="-243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l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441" y="0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r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292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l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441" y="9518292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r" defTabSz="925258">
              <a:defRPr sz="1200"/>
            </a:lvl1pPr>
          </a:lstStyle>
          <a:p>
            <a:fld id="{26844E36-2A8F-4322-AC42-A66EF3A7F58E}" type="slidenum">
              <a:rPr lang="fr-BE" altLang="nl-BE"/>
              <a:pPr/>
              <a:t>‹#›</a:t>
            </a:fld>
            <a:endParaRPr lang="fr-BE" altLang="nl-BE"/>
          </a:p>
        </p:txBody>
      </p:sp>
    </p:spTree>
    <p:extLst>
      <p:ext uri="{BB962C8B-B14F-4D97-AF65-F5344CB8AC3E}">
        <p14:creationId xmlns="" xmlns:p14="http://schemas.microsoft.com/office/powerpoint/2010/main" val="108558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l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441" y="0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r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52475"/>
            <a:ext cx="5005388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132" y="4759954"/>
            <a:ext cx="5055487" cy="450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292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l" defTabSz="92539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441" y="9518292"/>
            <a:ext cx="2986309" cy="50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r" defTabSz="925258">
              <a:defRPr sz="1200"/>
            </a:lvl1pPr>
          </a:lstStyle>
          <a:p>
            <a:fld id="{6062AF63-C3AC-452C-9E67-0E8F12F970C3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79428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BE" dirty="0" smtClean="0">
              <a:latin typeface="Times New Roman" panose="02020603050405020304" pitchFamily="18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525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4391" indent="-290151" algn="l" defTabSz="92525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0602" indent="-232120" algn="l" defTabSz="92525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4843" indent="-232120" algn="l" defTabSz="92525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89084" indent="-232120" algn="l" defTabSz="92525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3325" indent="-232120" defTabSz="9252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17566" indent="-232120" defTabSz="9252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1807" indent="-232120" defTabSz="9252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6047" indent="-232120" defTabSz="9252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7CFF415-4B87-4427-8A95-A33D0C5AC9EB}" type="slidenum">
              <a:rPr lang="en-GB" altLang="nl-BE"/>
              <a:pPr algn="r" eaLnBrk="1" hangingPunct="1">
                <a:spcBef>
                  <a:spcPct val="0"/>
                </a:spcBef>
              </a:pPr>
              <a:t>1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47882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2311A-2EB3-4EC4-ABFC-BF7EA7011C10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289465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5A672-4DC1-47B8-89AA-2EC00382084D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63843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800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800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8CE62-B7AE-4620-96EF-AD36980FC8C5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90083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1066800"/>
            <a:ext cx="6629400" cy="6858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828800" y="2209800"/>
            <a:ext cx="6629400" cy="3657600"/>
          </a:xfrm>
        </p:spPr>
        <p:txBody>
          <a:bodyPr/>
          <a:lstStyle/>
          <a:p>
            <a:pPr lvl="0"/>
            <a:endParaRPr lang="nl-BE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A10FF-8FBD-4B56-9939-4A9981F3D46B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8881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7E353-D929-43D4-802C-E0A42EF10C47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84705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EFEA6-970D-4E56-BA36-BFAC5F7C1ADB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87025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28800" y="2209800"/>
            <a:ext cx="32385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2209800"/>
            <a:ext cx="32385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EA963-673A-45CB-88FE-60B044845575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84071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B63635-DE54-4934-9B2F-2497EB410AC5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212926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F48207-7D85-464C-B52E-E7852396E9C6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38187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24490-7C1E-4E3C-B4C4-05B3A0FB4CFD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88293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6D834-9420-45A4-89E4-D1BCE29DFDAE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27394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nl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691BD-7863-4AF0-B5B8-7A42E61FBE4F}" type="slidenum">
              <a:rPr lang="en-GB" altLang="nl-BE"/>
              <a:pPr/>
              <a:t>‹#›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287473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:\Documents and Settings\ausloos_christophe\Desktop\powerpointbackfr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Cliquez pour modifier le style du titre du masque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209800"/>
            <a:ext cx="6629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Cliquez pour modifier les styles du texte du masque</a:t>
            </a:r>
          </a:p>
          <a:p>
            <a:pPr lvl="1"/>
            <a:r>
              <a:rPr lang="en-GB" altLang="nl-BE" smtClean="0"/>
              <a:t>Deuxième niveau</a:t>
            </a:r>
          </a:p>
          <a:p>
            <a:pPr lvl="2"/>
            <a:r>
              <a:rPr lang="en-GB" altLang="nl-BE" smtClean="0"/>
              <a:t>Troisième niveau</a:t>
            </a:r>
          </a:p>
          <a:p>
            <a:pPr lvl="3"/>
            <a:r>
              <a:rPr lang="en-GB" altLang="nl-BE" smtClean="0"/>
              <a:t>Quatrième niveau</a:t>
            </a:r>
          </a:p>
          <a:p>
            <a:pPr lvl="4"/>
            <a:r>
              <a:rPr lang="en-GB" altLang="nl-BE" smtClean="0"/>
              <a:t>Cinquième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58674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4389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Management Support – FPS Budget &amp; Management Control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0F7CB516-524D-4457-BEEC-4138CCC68975}" type="slidenum">
              <a:rPr lang="en-GB" altLang="nl-BE"/>
              <a:pPr/>
              <a:t>‹#›</a:t>
            </a:fld>
            <a:endParaRPr lang="en-GB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nl-BE" dirty="0" smtClean="0"/>
              <a:t/>
            </a:r>
            <a:br>
              <a:rPr lang="fr-BE" altLang="nl-BE" dirty="0" smtClean="0"/>
            </a:br>
            <a:endParaRPr lang="fr-BE" altLang="nl-BE" dirty="0" smtClean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21/03/2016</a:t>
            </a:r>
            <a:endParaRPr lang="en-GB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 sz="1200" dirty="0" smtClean="0"/>
              <a:t>Поддержка управления  – ФГС по бюджету и контролю управления</a:t>
            </a:r>
            <a:endParaRPr lang="en-GB" sz="1200" dirty="0"/>
          </a:p>
        </p:txBody>
      </p:sp>
      <p:sp>
        <p:nvSpPr>
          <p:cNvPr id="33" name="Espace réservé du numéro de diapositive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CA4C9A-F61C-488A-9723-16123D381D6C}" type="slidenum">
              <a:rPr lang="en-GB" altLang="nl-BE" sz="1400">
                <a:solidFill>
                  <a:schemeClr val="bg1"/>
                </a:solidFill>
                <a:latin typeface="Tahoma" panose="020B0604030504040204" pitchFamily="34" charset="0"/>
              </a:rPr>
              <a:pPr eaLnBrk="1" hangingPunct="1"/>
              <a:t>1</a:t>
            </a:fld>
            <a:endParaRPr lang="en-GB" altLang="nl-BE" sz="140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2054" name="Espace réservé du contenu 8"/>
          <p:cNvSpPr>
            <a:spLocks noGrp="1"/>
          </p:cNvSpPr>
          <p:nvPr>
            <p:ph idx="4294967295"/>
          </p:nvPr>
        </p:nvSpPr>
        <p:spPr>
          <a:xfrm>
            <a:off x="2267744" y="1781192"/>
            <a:ext cx="6120680" cy="3520015"/>
          </a:xfr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endParaRPr lang="fr-BE" altLang="nl-BE" dirty="0"/>
          </a:p>
          <a:p>
            <a:pPr algn="ctr">
              <a:buFontTx/>
              <a:buNone/>
            </a:pPr>
            <a:r>
              <a:rPr lang="fr-BE" altLang="nl-BE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Осуществляя</a:t>
            </a:r>
            <a:r>
              <a:rPr lang="fr-BE" altLang="nl-BE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ВГК</a:t>
            </a:r>
            <a:endParaRPr lang="fr-BE" altLang="nl-BE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ctr">
              <a:buFontTx/>
              <a:buNone/>
            </a:pPr>
            <a:r>
              <a:rPr lang="fr-BE" altLang="nl-BE" dirty="0" err="1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Бельгийский</a:t>
            </a:r>
            <a:r>
              <a:rPr lang="fr-BE" altLang="nl-BE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fr-BE" altLang="nl-BE" dirty="0" err="1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подход</a:t>
            </a:r>
            <a:endParaRPr lang="nl-BE" altLang="nl-BE" dirty="0" smtClean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36023" y="1051988"/>
            <a:ext cx="6700862" cy="625948"/>
          </a:xfrm>
        </p:spPr>
        <p:txBody>
          <a:bodyPr/>
          <a:lstStyle/>
          <a:p>
            <a:r>
              <a:rPr lang="fr-BE" altLang="nl-BE" sz="3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Содержание</a:t>
            </a:r>
            <a:endParaRPr lang="fr-BE" altLang="nl-BE" sz="32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2214546" y="1857364"/>
            <a:ext cx="6336704" cy="42305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BE" altLang="nl-BE" sz="2200" dirty="0" err="1" smtClean="0">
                <a:latin typeface="Trebuchet MS" panose="020B0603020202020204" pitchFamily="34" charset="0"/>
              </a:rPr>
              <a:t>Действующие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лица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в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области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Внутреннего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государственного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контроля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(ВГК)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на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уровне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федерального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правительства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Бельгии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      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BE" altLang="nl-BE" sz="2200" dirty="0" err="1" smtClean="0">
                <a:latin typeface="Trebuchet MS" panose="020B0603020202020204" pitchFamily="34" charset="0"/>
              </a:rPr>
              <a:t>Почему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ВГК?</a:t>
            </a:r>
            <a:endParaRPr lang="fr-BE" altLang="nl-BE" sz="22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BE" altLang="nl-BE" sz="2200" dirty="0" smtClean="0">
                <a:latin typeface="Trebuchet MS" panose="020B0603020202020204" pitchFamily="34" charset="0"/>
              </a:rPr>
              <a:t>ВГК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на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практике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на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уровне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федерального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правительства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Бельгии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                                  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BE" altLang="nl-BE" sz="2200" dirty="0" err="1" smtClean="0">
                <a:latin typeface="Trebuchet MS" panose="020B0603020202020204" pitchFamily="34" charset="0"/>
              </a:rPr>
              <a:t>Рычаги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для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осуществления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ВГК </a:t>
            </a:r>
            <a:endParaRPr lang="fr-BE" altLang="nl-BE" sz="22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BE" altLang="nl-BE" sz="2200" dirty="0" err="1" smtClean="0">
                <a:latin typeface="Trebuchet MS" panose="020B0603020202020204" pitchFamily="34" charset="0"/>
              </a:rPr>
              <a:t>Последние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развития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нерешенные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задачи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                                  </a:t>
            </a:r>
            <a:endParaRPr lang="nl-NL" altLang="nl-BE" sz="2200" dirty="0" smtClean="0">
              <a:latin typeface="Trebuchet MS" panose="020B0603020202020204" pitchFamily="34" charset="0"/>
            </a:endParaRPr>
          </a:p>
          <a:p>
            <a:endParaRPr lang="fr-BE" altLang="nl-BE" sz="1800" dirty="0" smtClean="0"/>
          </a:p>
          <a:p>
            <a:pPr>
              <a:buFontTx/>
              <a:buNone/>
            </a:pPr>
            <a:endParaRPr lang="fr-BE" altLang="nl-BE" dirty="0" smtClean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21/03/2016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38400" y="6000768"/>
            <a:ext cx="4876800" cy="895332"/>
          </a:xfrm>
        </p:spPr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2</a:t>
            </a:fld>
            <a:endParaRPr lang="en-GB" altLang="nl-BE" sz="1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511152" y="839416"/>
            <a:ext cx="7632848" cy="936104"/>
          </a:xfrm>
        </p:spPr>
        <p:txBody>
          <a:bodyPr/>
          <a:lstStyle/>
          <a:p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Действующие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лица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в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области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ВГК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на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уровне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федерального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правительства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Бельгии</a:t>
            </a:r>
            <a:r>
              <a:rPr lang="fr-BE" altLang="nl-BE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(1)</a:t>
            </a:r>
          </a:p>
        </p:txBody>
      </p:sp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1583160" y="2285992"/>
            <a:ext cx="7560840" cy="4347406"/>
          </a:xfrm>
        </p:spPr>
        <p:txBody>
          <a:bodyPr/>
          <a:lstStyle/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2200" dirty="0" err="1" smtClean="0">
                <a:latin typeface="Trebuchet MS" panose="020B0603020202020204" pitchFamily="34" charset="0"/>
              </a:rPr>
              <a:t>Действующие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лица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ВГК</a:t>
            </a:r>
            <a:endParaRPr lang="fr-BE" altLang="nl-BE" sz="2200" dirty="0" smtClean="0">
              <a:latin typeface="Trebuchet MS" panose="020B0603020202020204" pitchFamily="34" charset="0"/>
            </a:endParaRP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Руководство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Совет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Директоров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)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Функции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поддержки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координации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(ЦГО –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MoBudget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)</a:t>
            </a:r>
          </a:p>
          <a:p>
            <a:pPr lvl="2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Услуги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внутреннего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аудита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en-US" altLang="nl-BE" sz="1800" dirty="0" smtClean="0">
                <a:latin typeface="Trebuchet MS" panose="020B0603020202020204" pitchFamily="34" charset="0"/>
              </a:rPr>
              <a:t> </a:t>
            </a:r>
            <a:endParaRPr lang="en-US" altLang="nl-BE" sz="1800" dirty="0">
              <a:latin typeface="Trebuchet MS" panose="020B0603020202020204" pitchFamily="34" charset="0"/>
            </a:endParaRP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rebuchet MS" panose="020B0603020202020204" pitchFamily="34" charset="0"/>
              </a:rPr>
              <a:t>В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целом</a:t>
            </a:r>
            <a:r>
              <a:rPr lang="en-US" sz="1800" dirty="0" smtClean="0">
                <a:latin typeface="Trebuchet MS" panose="020B0603020202020204" pitchFamily="34" charset="0"/>
              </a:rPr>
              <a:t> 60 </a:t>
            </a:r>
            <a:r>
              <a:rPr lang="en-US" sz="1800" dirty="0" err="1" smtClean="0">
                <a:latin typeface="Trebuchet MS" panose="020B0603020202020204" pitchFamily="34" charset="0"/>
              </a:rPr>
              <a:t>аудиторов</a:t>
            </a:r>
            <a:r>
              <a:rPr lang="en-US" sz="1800" dirty="0" smtClean="0">
                <a:latin typeface="Trebuchet MS" panose="020B0603020202020204" pitchFamily="34" charset="0"/>
              </a:rPr>
              <a:t>, </a:t>
            </a:r>
            <a:r>
              <a:rPr lang="en-US" sz="1800" dirty="0" err="1" smtClean="0">
                <a:latin typeface="Trebuchet MS" panose="020B0603020202020204" pitchFamily="34" charset="0"/>
              </a:rPr>
              <a:t>предоставляющих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различные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аудиторские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услуги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Trebuchet MS" panose="020B0603020202020204" pitchFamily="34" charset="0"/>
              </a:rPr>
              <a:t>Некоторые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укомплектованы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кадрами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довольно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хорошо</a:t>
            </a:r>
            <a:r>
              <a:rPr lang="en-US" sz="1800" dirty="0" smtClean="0">
                <a:latin typeface="Trebuchet MS" panose="020B0603020202020204" pitchFamily="34" charset="0"/>
              </a:rPr>
              <a:t>, </a:t>
            </a:r>
            <a:r>
              <a:rPr lang="en-US" sz="1800" dirty="0" err="1" smtClean="0">
                <a:latin typeface="Trebuchet MS" panose="020B0603020202020204" pitchFamily="34" charset="0"/>
              </a:rPr>
              <a:t>напр</a:t>
            </a:r>
            <a:r>
              <a:rPr lang="en-US" sz="1800" dirty="0" smtClean="0">
                <a:latin typeface="Trebuchet MS" panose="020B0603020202020204" pitchFamily="34" charset="0"/>
              </a:rPr>
              <a:t>., </a:t>
            </a:r>
            <a:r>
              <a:rPr lang="en-US" sz="1800" dirty="0" err="1" smtClean="0">
                <a:latin typeface="Trebuchet MS" panose="020B0603020202020204" pitchFamily="34" charset="0"/>
              </a:rPr>
              <a:t>Министерство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обороны</a:t>
            </a:r>
            <a:r>
              <a:rPr lang="en-US" sz="1800" dirty="0" smtClean="0">
                <a:latin typeface="Trebuchet MS" panose="020B0603020202020204" pitchFamily="34" charset="0"/>
              </a:rPr>
              <a:t>, в </a:t>
            </a:r>
            <a:r>
              <a:rPr lang="en-US" sz="1800" dirty="0" err="1" smtClean="0">
                <a:latin typeface="Trebuchet MS" panose="020B0603020202020204" pitchFamily="34" charset="0"/>
              </a:rPr>
              <a:t>других</a:t>
            </a:r>
            <a:r>
              <a:rPr lang="en-US" sz="1800" dirty="0" smtClean="0">
                <a:latin typeface="Trebuchet MS" panose="020B0603020202020204" pitchFamily="34" charset="0"/>
              </a:rPr>
              <a:t> – </a:t>
            </a:r>
            <a:r>
              <a:rPr lang="en-US" sz="1800" dirty="0" err="1" smtClean="0">
                <a:latin typeface="Trebuchet MS" panose="020B0603020202020204" pitchFamily="34" charset="0"/>
              </a:rPr>
              <a:t>лишь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один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аудитор</a:t>
            </a:r>
            <a:endParaRPr lang="en-US" sz="1800" dirty="0" smtClean="0">
              <a:latin typeface="Trebuchet MS" panose="020B0603020202020204" pitchFamily="34" charset="0"/>
            </a:endParaRP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Trebuchet MS" panose="020B0603020202020204" pitchFamily="34" charset="0"/>
              </a:rPr>
              <a:t>Задача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после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централизации</a:t>
            </a:r>
            <a:r>
              <a:rPr lang="en-US" sz="1800" dirty="0" smtClean="0">
                <a:latin typeface="Trebuchet MS" panose="020B0603020202020204" pitchFamily="34" charset="0"/>
              </a:rPr>
              <a:t> - 80 </a:t>
            </a:r>
            <a:r>
              <a:rPr lang="en-US" sz="1800" dirty="0" err="1" smtClean="0">
                <a:latin typeface="Trebuchet MS" panose="020B0603020202020204" pitchFamily="34" charset="0"/>
              </a:rPr>
              <a:t>аудиторов</a:t>
            </a:r>
            <a:endParaRPr lang="fr-BE" altLang="nl-BE" sz="1800" dirty="0" smtClean="0">
              <a:latin typeface="Trebuchet MS" panose="020B0603020202020204" pitchFamily="34" charset="0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fr-BE" altLang="nl-BE" sz="2000" dirty="0" smtClean="0">
              <a:latin typeface="Arial" panose="020B0604020202020204" pitchFamily="34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fr-BE" altLang="nl-BE" sz="1600" dirty="0" smtClean="0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1800" dirty="0" smtClean="0"/>
          </a:p>
          <a:p>
            <a:pPr>
              <a:buFontTx/>
              <a:buNone/>
            </a:pPr>
            <a:endParaRPr lang="fr-BE" altLang="nl-BE" dirty="0" smtClean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 sz="1200" dirty="0" smtClean="0"/>
              <a:t>Поддержка управления  – ФГС по бюджету и контролю управления</a:t>
            </a:r>
            <a:endParaRPr lang="en-GB" sz="1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3</a:t>
            </a:fld>
            <a:endParaRPr lang="en-GB" altLang="nl-BE" sz="1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1800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/>
            <a:r>
              <a:rPr lang="fr-BE" altLang="nl-BE" sz="2400" dirty="0" smtClean="0">
                <a:latin typeface="Arial" panose="020B0604020202020204" pitchFamily="34" charset="0"/>
              </a:rPr>
              <a:t/>
            </a:r>
            <a:br>
              <a:rPr lang="fr-BE" altLang="nl-BE" sz="2400" dirty="0" smtClean="0">
                <a:latin typeface="Arial" panose="020B0604020202020204" pitchFamily="34" charset="0"/>
              </a:rPr>
            </a:br>
            <a:r>
              <a:rPr lang="fr-BE" altLang="nl-BE" sz="2400" dirty="0">
                <a:latin typeface="Arial" panose="020B0604020202020204" pitchFamily="34" charset="0"/>
              </a:rPr>
              <a:t/>
            </a:r>
            <a:br>
              <a:rPr lang="fr-BE" altLang="nl-BE" sz="2400" dirty="0">
                <a:latin typeface="Arial" panose="020B0604020202020204" pitchFamily="34" charset="0"/>
              </a:rPr>
            </a:br>
            <a:r>
              <a:rPr lang="fr-BE" altLang="nl-BE" sz="2400" dirty="0" smtClean="0">
                <a:latin typeface="Arial" panose="020B0604020202020204" pitchFamily="34" charset="0"/>
              </a:rPr>
              <a:t/>
            </a:r>
            <a:br>
              <a:rPr lang="fr-BE" altLang="nl-BE" sz="2400" dirty="0" smtClean="0">
                <a:latin typeface="Arial" panose="020B0604020202020204" pitchFamily="34" charset="0"/>
              </a:rPr>
            </a:br>
            <a:r>
              <a:rPr lang="fr-BE" altLang="nl-BE" sz="2400" dirty="0">
                <a:latin typeface="Arial" panose="020B0604020202020204" pitchFamily="34" charset="0"/>
              </a:rPr>
              <a:t/>
            </a:r>
            <a:br>
              <a:rPr lang="fr-BE" altLang="nl-BE" sz="2400" dirty="0">
                <a:latin typeface="Arial" panose="020B0604020202020204" pitchFamily="34" charset="0"/>
              </a:rPr>
            </a:br>
            <a:r>
              <a:rPr lang="fr-BE" altLang="nl-BE" sz="2400" dirty="0" smtClean="0">
                <a:latin typeface="Arial" panose="020B0604020202020204" pitchFamily="34" charset="0"/>
              </a:rPr>
              <a:t/>
            </a:r>
            <a:br>
              <a:rPr lang="fr-BE" altLang="nl-BE" sz="2400" dirty="0" smtClean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285992"/>
            <a:ext cx="6989440" cy="4008520"/>
          </a:xfrm>
        </p:spPr>
        <p:txBody>
          <a:bodyPr/>
          <a:lstStyle/>
          <a:p>
            <a:pPr lvl="2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2200" dirty="0" smtClean="0">
                <a:latin typeface="Trebuchet MS" panose="020B0603020202020204" pitchFamily="34" charset="0"/>
              </a:rPr>
              <a:t> </a:t>
            </a:r>
            <a:r>
              <a:rPr lang="fr-BE" altLang="nl-BE" sz="2200" dirty="0" err="1" smtClean="0">
                <a:latin typeface="Trebuchet MS" panose="020B0603020202020204" pitchFamily="34" charset="0"/>
              </a:rPr>
              <a:t>Деятели</a:t>
            </a:r>
            <a:r>
              <a:rPr lang="fr-BE" altLang="nl-BE" sz="2200" dirty="0" smtClean="0">
                <a:latin typeface="Trebuchet MS" panose="020B0603020202020204" pitchFamily="34" charset="0"/>
              </a:rPr>
              <a:t> КУГФ (PFMC)</a:t>
            </a: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Инспекция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финансов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децентрализованно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– MoBudget)</a:t>
            </a:r>
          </a:p>
          <a:p>
            <a:pPr lvl="4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rebuchet MS" panose="020B0603020202020204" pitchFamily="34" charset="0"/>
              </a:rPr>
              <a:t>О</a:t>
            </a:r>
            <a:r>
              <a:rPr lang="en-US" sz="1800" dirty="0" err="1" smtClean="0">
                <a:latin typeface="Trebuchet MS" panose="020B0603020202020204" pitchFamily="34" charset="0"/>
              </a:rPr>
              <a:t>коло</a:t>
            </a:r>
            <a:r>
              <a:rPr lang="en-US" sz="1800" dirty="0" smtClean="0">
                <a:latin typeface="Trebuchet MS" panose="020B0603020202020204" pitchFamily="34" charset="0"/>
              </a:rPr>
              <a:t> 50 (20 в </a:t>
            </a:r>
            <a:r>
              <a:rPr lang="en-US" sz="1800" dirty="0" err="1" smtClean="0">
                <a:latin typeface="Trebuchet MS" panose="020B0603020202020204" pitchFamily="34" charset="0"/>
              </a:rPr>
              <a:t>федеральном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бюджете</a:t>
            </a:r>
            <a:r>
              <a:rPr lang="fr-BE" sz="1800" dirty="0" smtClean="0">
                <a:latin typeface="Trebuchet MS" panose="020B0603020202020204" pitchFamily="34" charset="0"/>
              </a:rPr>
              <a:t>)</a:t>
            </a:r>
            <a:endParaRPr lang="fr-BE" altLang="nl-BE" sz="1800" dirty="0" smtClean="0">
              <a:latin typeface="Trebuchet MS" panose="020B0603020202020204" pitchFamily="34" charset="0"/>
            </a:endParaRP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Финансовые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контроллеры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/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регуляторы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децентрализованно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– MoBudget )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</a:p>
          <a:p>
            <a:pPr lvl="4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rebuchet MS" panose="020B0603020202020204" pitchFamily="34" charset="0"/>
              </a:rPr>
              <a:t>О</a:t>
            </a:r>
            <a:r>
              <a:rPr lang="en-US" sz="1800" dirty="0" err="1" smtClean="0">
                <a:latin typeface="Trebuchet MS" panose="020B0603020202020204" pitchFamily="34" charset="0"/>
              </a:rPr>
              <a:t>коло</a:t>
            </a:r>
            <a:r>
              <a:rPr lang="en-US" sz="1800" dirty="0" smtClean="0">
                <a:latin typeface="Trebuchet MS" panose="020B0603020202020204" pitchFamily="34" charset="0"/>
              </a:rPr>
              <a:t> 30 (</a:t>
            </a:r>
            <a:r>
              <a:rPr lang="en-US" sz="1800" dirty="0" err="1" smtClean="0">
                <a:latin typeface="Trebuchet MS" panose="020B0603020202020204" pitchFamily="34" charset="0"/>
              </a:rPr>
              <a:t>по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одному</a:t>
            </a:r>
            <a:r>
              <a:rPr lang="en-US" sz="1800" dirty="0" smtClean="0">
                <a:latin typeface="Trebuchet MS" panose="020B0603020202020204" pitchFamily="34" charset="0"/>
              </a:rPr>
              <a:t> в </a:t>
            </a:r>
            <a:r>
              <a:rPr lang="en-US" sz="1800" dirty="0" err="1" smtClean="0">
                <a:latin typeface="Trebuchet MS" panose="020B0603020202020204" pitchFamily="34" charset="0"/>
              </a:rPr>
              <a:t>каждом</a:t>
            </a:r>
            <a:r>
              <a:rPr lang="en-US" sz="1800" dirty="0" smtClean="0">
                <a:latin typeface="Trebuchet MS" panose="020B0603020202020204" pitchFamily="34" charset="0"/>
              </a:rPr>
              <a:t> </a:t>
            </a:r>
            <a:r>
              <a:rPr lang="en-US" sz="1800" dirty="0" err="1" smtClean="0">
                <a:latin typeface="Trebuchet MS" panose="020B0603020202020204" pitchFamily="34" charset="0"/>
              </a:rPr>
              <a:t>министерстве</a:t>
            </a:r>
            <a:r>
              <a:rPr lang="en-US" sz="1800" dirty="0" smtClean="0">
                <a:latin typeface="Trebuchet MS" panose="020B0603020202020204" pitchFamily="34" charset="0"/>
              </a:rPr>
              <a:t> и </a:t>
            </a:r>
            <a:r>
              <a:rPr lang="en-US" sz="1800" dirty="0" err="1" smtClean="0">
                <a:latin typeface="Trebuchet MS" panose="020B0603020202020204" pitchFamily="34" charset="0"/>
              </a:rPr>
              <a:t>департаменте</a:t>
            </a:r>
            <a:r>
              <a:rPr lang="en-US" sz="1800" dirty="0" smtClean="0">
                <a:latin typeface="Trebuchet MS" panose="020B0603020202020204" pitchFamily="34" charset="0"/>
              </a:rPr>
              <a:t>)</a:t>
            </a:r>
            <a:endParaRPr lang="fr-BE" altLang="nl-BE" sz="1800" dirty="0" smtClean="0">
              <a:latin typeface="Trebuchet MS" panose="020B0603020202020204" pitchFamily="34" charset="0"/>
            </a:endParaRPr>
          </a:p>
          <a:p>
            <a:pPr lvl="3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Счетная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палата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Высший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орган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финансового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контроля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–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внешний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аудитор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)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38400" y="6286520"/>
            <a:ext cx="4876800" cy="609580"/>
          </a:xfrm>
        </p:spPr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E353-D929-43D4-802C-E0A42EF10C47}" type="slidenum">
              <a:rPr lang="en-GB" altLang="nl-BE" smtClean="0"/>
              <a:pPr/>
              <a:t>4</a:t>
            </a:fld>
            <a:endParaRPr lang="en-GB" altLang="nl-BE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0" y="941648"/>
            <a:ext cx="7632848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Действующие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лица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в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области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ВГК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на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уровне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федерального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правительства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kern="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Бельгии</a:t>
            </a:r>
            <a:r>
              <a:rPr lang="fr-BE" altLang="nl-BE" sz="24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(2</a:t>
            </a:r>
            <a:r>
              <a:rPr lang="fr-BE" altLang="nl-BE" sz="3200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691680" y="666118"/>
            <a:ext cx="6700862" cy="625948"/>
          </a:xfrm>
        </p:spPr>
        <p:txBody>
          <a:bodyPr/>
          <a:lstStyle/>
          <a:p>
            <a:r>
              <a:rPr lang="fr-BE" altLang="nl-BE" sz="3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Почему</a:t>
            </a:r>
            <a:r>
              <a:rPr lang="fr-BE" altLang="nl-BE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ВГК?</a:t>
            </a:r>
            <a:endParaRPr lang="fr-BE" altLang="nl-BE" sz="32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1805771" y="1292066"/>
            <a:ext cx="7092280" cy="43211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Контроль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управления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реформами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BE" altLang="nl-BE" sz="1400" dirty="0" smtClean="0">
                <a:latin typeface="Trebuchet MS" panose="020B0603020202020204" pitchFamily="34" charset="0"/>
              </a:rPr>
              <a:t>    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(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внедрение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Новых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реформ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государственного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управления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       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BE" altLang="nl-BE" sz="1400" dirty="0">
                <a:latin typeface="Trebuchet MS" panose="020B0603020202020204" pitchFamily="34" charset="0"/>
              </a:rPr>
              <a:t> 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 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Коперник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- 2000)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Принципы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эффективного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управления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r>
              <a:rPr lang="en-US" sz="1400" i="1" dirty="0" smtClean="0">
                <a:latin typeface="Trebuchet MS" panose="020B0603020202020204" pitchFamily="34" charset="0"/>
              </a:rPr>
              <a:t>	</a:t>
            </a:r>
            <a:r>
              <a:rPr lang="en-US" sz="14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en-US" sz="1400" i="1" dirty="0" smtClean="0">
                <a:latin typeface="Trebuchet MS" panose="020B0603020202020204" pitchFamily="34" charset="0"/>
              </a:rPr>
              <a:t>P1: </a:t>
            </a:r>
            <a:r>
              <a:rPr lang="en-US" sz="1400" i="1" dirty="0" err="1" smtClean="0">
                <a:latin typeface="Trebuchet MS" panose="020B0603020202020204" pitchFamily="34" charset="0"/>
              </a:rPr>
              <a:t>Эффективное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государственное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управление</a:t>
            </a:r>
            <a:r>
              <a:rPr lang="en-US" sz="1400" i="1" dirty="0" smtClean="0">
                <a:latin typeface="Trebuchet MS" panose="020B0603020202020204" pitchFamily="34" charset="0"/>
              </a:rPr>
              <a:t> в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интересах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общества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является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контекстом</a:t>
            </a:r>
            <a:r>
              <a:rPr lang="en-US" sz="1400" i="1" dirty="0" smtClean="0">
                <a:latin typeface="Trebuchet MS" panose="020B0603020202020204" pitchFamily="34" charset="0"/>
              </a:rPr>
              <a:t>, </a:t>
            </a:r>
            <a:r>
              <a:rPr lang="en-US" sz="1400" i="1" dirty="0" err="1" smtClean="0">
                <a:latin typeface="Trebuchet MS" panose="020B0603020202020204" pitchFamily="34" charset="0"/>
              </a:rPr>
              <a:t>цель</a:t>
            </a:r>
            <a:r>
              <a:rPr lang="en-US" sz="1400" i="1" dirty="0" err="1" smtClean="0">
                <a:latin typeface="Trebuchet MS" panose="020B0603020202020204" pitchFamily="34" charset="0"/>
              </a:rPr>
              <a:t>ю</a:t>
            </a:r>
            <a:r>
              <a:rPr lang="en-US" sz="1400" i="1" dirty="0" smtClean="0">
                <a:latin typeface="Trebuchet MS" panose="020B0603020202020204" pitchFamily="34" charset="0"/>
              </a:rPr>
              <a:t> и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движущеи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силой</a:t>
            </a:r>
            <a:r>
              <a:rPr lang="en-US" sz="1400" i="1" dirty="0" smtClean="0">
                <a:latin typeface="Trebuchet MS" panose="020B0603020202020204" pitchFamily="34" charset="0"/>
              </a:rPr>
              <a:t> ВГК</a:t>
            </a:r>
            <a:endParaRPr lang="fr-BE" altLang="nl-BE" sz="1400" i="1" dirty="0" smtClean="0">
              <a:latin typeface="Trebuchet MS" panose="020B0603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Новые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структуры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делегирования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ответственности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endParaRPr lang="fr-BE" altLang="nl-BE" sz="14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Правовые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обязательства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Королевские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Указы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2002 и 2007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Для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справок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INTOSAI и 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IIA</a:t>
            </a:r>
          </a:p>
          <a:p>
            <a:pPr marL="457200" lvl="1" indent="0">
              <a:buNone/>
            </a:pPr>
            <a:r>
              <a:rPr lang="fr-BE" altLang="nl-BE" sz="14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	 </a:t>
            </a:r>
            <a:r>
              <a:rPr lang="fr-BE" altLang="nl-BE" sz="14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‘P</a:t>
            </a:r>
            <a:r>
              <a:rPr lang="en-US" sz="14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3: </a:t>
            </a:r>
            <a:r>
              <a:rPr lang="en-US" sz="14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ВГК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основан</a:t>
            </a:r>
            <a:r>
              <a:rPr lang="en-US" sz="1400" i="1" dirty="0" smtClean="0">
                <a:latin typeface="Trebuchet MS" panose="020B0603020202020204" pitchFamily="34" charset="0"/>
              </a:rPr>
              <a:t> </a:t>
            </a:r>
            <a:r>
              <a:rPr lang="en-US" sz="1400" i="1" dirty="0" err="1" smtClean="0">
                <a:latin typeface="Trebuchet MS" panose="020B0603020202020204" pitchFamily="34" charset="0"/>
              </a:rPr>
              <a:t>на</a:t>
            </a:r>
            <a:r>
              <a:rPr lang="en-US" sz="1400" i="1" dirty="0" smtClean="0">
                <a:latin typeface="Trebuchet MS" panose="020B0603020202020204" pitchFamily="34" charset="0"/>
              </a:rPr>
              <a:t> COSO и </a:t>
            </a:r>
            <a:r>
              <a:rPr lang="en-US" sz="1400" i="1" dirty="0" smtClean="0">
                <a:latin typeface="Trebuchet MS" panose="020B0603020202020204" pitchFamily="34" charset="0"/>
              </a:rPr>
              <a:t>INTOSAI’</a:t>
            </a:r>
            <a:endParaRPr lang="en-US" sz="14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fr-BE" altLang="nl-BE" sz="1400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Изменения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в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среде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управления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Сложности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в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среде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контроля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юридические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, ИТ,…)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BE" altLang="nl-BE" sz="1400" dirty="0" err="1" smtClean="0">
                <a:latin typeface="Trebuchet MS" panose="020B0603020202020204" pitchFamily="34" charset="0"/>
              </a:rPr>
              <a:t>Общественное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400" dirty="0" err="1" smtClean="0">
                <a:latin typeface="Trebuchet MS" panose="020B0603020202020204" pitchFamily="34" charset="0"/>
              </a:rPr>
              <a:t>самоутверждение</a:t>
            </a:r>
            <a:r>
              <a:rPr lang="fr-BE" altLang="nl-BE" sz="1400" dirty="0" smtClean="0">
                <a:latin typeface="Trebuchet MS" panose="020B0603020202020204" pitchFamily="34" charset="0"/>
              </a:rPr>
              <a:t> </a:t>
            </a:r>
            <a:endParaRPr lang="fr-BE" altLang="nl-BE" sz="1400" dirty="0" smtClean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endParaRPr lang="fr-BE" altLang="nl-BE" sz="2000" dirty="0" smtClean="0">
              <a:latin typeface="Trebuchet MS" panose="020B0603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BE" altLang="nl-BE" sz="2400" dirty="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endParaRPr lang="fr-BE" altLang="nl-BE" dirty="0" smtClean="0">
              <a:latin typeface="Trebuchet MS" panose="020B0603020202020204" pitchFamily="34" charset="0"/>
            </a:endParaRP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38400" y="6215082"/>
            <a:ext cx="4876800" cy="681018"/>
          </a:xfrm>
        </p:spPr>
        <p:txBody>
          <a:bodyPr/>
          <a:lstStyle/>
          <a:p>
            <a:pPr>
              <a:defRPr/>
            </a:pPr>
            <a:r>
              <a:rPr lang="nl-BE" sz="1200" dirty="0" smtClean="0"/>
              <a:t>Поддержка управления  – ФГС по бюджету и контролю управления</a:t>
            </a:r>
            <a:endParaRPr lang="en-GB" sz="1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5</a:t>
            </a:fld>
            <a:endParaRPr lang="en-GB" altLang="nl-BE" sz="1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965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1907704" y="2276872"/>
            <a:ext cx="6408712" cy="4235121"/>
          </a:xfrm>
        </p:spPr>
        <p:txBody>
          <a:bodyPr/>
          <a:lstStyle/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Практическое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руководство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,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инструменты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обучение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по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реализации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ВГК</a:t>
            </a:r>
            <a:endParaRPr lang="fr-BE" altLang="nl-BE" sz="1800" dirty="0">
              <a:latin typeface="Trebuchet MS" panose="020B0603020202020204" pitchFamily="34" charset="0"/>
            </a:endParaRP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Годовые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отчеты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по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ВГК</a:t>
            </a:r>
            <a:endParaRPr lang="fr-BE" altLang="nl-BE" sz="1800" dirty="0" smtClean="0">
              <a:latin typeface="Trebuchet MS" panose="020B0603020202020204" pitchFamily="34" charset="0"/>
            </a:endParaRP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Контракты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на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управление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endParaRPr lang="fr-BE" altLang="nl-BE" sz="1800" dirty="0">
              <a:latin typeface="Trebuchet MS" panose="020B0603020202020204" pitchFamily="34" charset="0"/>
            </a:endParaRP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Интеграция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инструментов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мониторинга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наблюдение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отчетность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)</a:t>
            </a:r>
            <a:endParaRPr lang="fr-BE" altLang="nl-BE" sz="1800" dirty="0" smtClean="0">
              <a:latin typeface="Trebuchet MS" panose="020B0603020202020204" pitchFamily="34" charset="0"/>
            </a:endParaRP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800" dirty="0" err="1" smtClean="0">
                <a:latin typeface="Trebuchet MS" panose="020B0603020202020204" pitchFamily="34" charset="0"/>
              </a:rPr>
              <a:t>Внутренний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аудит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централизованный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– </a:t>
            </a:r>
            <a:r>
              <a:rPr lang="fr-BE" altLang="nl-BE" sz="1800" dirty="0" err="1" smtClean="0">
                <a:latin typeface="Trebuchet MS" panose="020B0603020202020204" pitchFamily="34" charset="0"/>
              </a:rPr>
              <a:t>апрель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 2016</a:t>
            </a:r>
            <a:r>
              <a:rPr lang="fr-BE" altLang="nl-BE" sz="1800" dirty="0" smtClean="0">
                <a:latin typeface="Trebuchet MS" panose="020B0603020202020204" pitchFamily="34" charset="0"/>
              </a:rPr>
              <a:t>)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BE" altLang="nl-BE" sz="1800" dirty="0" smtClean="0">
                <a:latin typeface="Trebuchet MS" panose="020B0603020202020204" pitchFamily="34" charset="0"/>
              </a:rPr>
              <a:t> 	</a:t>
            </a:r>
            <a:r>
              <a:rPr lang="fr-BE" altLang="nl-BE" sz="18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 ‘</a:t>
            </a:r>
            <a:r>
              <a:rPr lang="fr-BE" altLang="nl-BE" sz="1800" i="1" dirty="0" smtClean="0">
                <a:latin typeface="Trebuchet MS" panose="020B0603020202020204" pitchFamily="34" charset="0"/>
              </a:rPr>
              <a:t>P</a:t>
            </a:r>
            <a:r>
              <a:rPr lang="en-US" sz="1800" i="1" dirty="0" smtClean="0">
                <a:latin typeface="Trebuchet MS" panose="020B0603020202020204" pitchFamily="34" charset="0"/>
              </a:rPr>
              <a:t>6: </a:t>
            </a:r>
            <a:r>
              <a:rPr lang="en-US" sz="1800" i="1" dirty="0" smtClean="0">
                <a:latin typeface="Trebuchet MS" panose="020B0603020202020204" pitchFamily="34" charset="0"/>
              </a:rPr>
              <a:t>ВГК </a:t>
            </a:r>
            <a:r>
              <a:rPr lang="en-US" sz="1800" i="1" dirty="0" err="1" smtClean="0">
                <a:latin typeface="Trebuchet MS" panose="020B0603020202020204" pitchFamily="34" charset="0"/>
              </a:rPr>
              <a:t>требует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наличия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функционально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независимой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функции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внутреннего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r>
              <a:rPr lang="en-US" sz="1800" i="1" dirty="0" err="1" smtClean="0">
                <a:latin typeface="Trebuchet MS" panose="020B0603020202020204" pitchFamily="34" charset="0"/>
              </a:rPr>
              <a:t>аудита</a:t>
            </a:r>
            <a:r>
              <a:rPr lang="en-US" sz="1800" i="1" dirty="0" smtClean="0">
                <a:latin typeface="Trebuchet MS" panose="020B0603020202020204" pitchFamily="34" charset="0"/>
              </a:rPr>
              <a:t> </a:t>
            </a:r>
            <a:endParaRPr lang="en-US" sz="1800" i="1" dirty="0">
              <a:latin typeface="Trebuchet MS" panose="020B0603020202020204" pitchFamily="34" charset="0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fr-BE" altLang="nl-BE" sz="2400" dirty="0" smtClean="0">
              <a:latin typeface="Trebuchet MS" panose="020B0603020202020204" pitchFamily="34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fr-BE" altLang="nl-BE" sz="16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fr-BE" altLang="nl-BE" sz="1800" dirty="0" smtClean="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endParaRPr lang="fr-BE" altLang="nl-BE" dirty="0" smtClean="0">
              <a:latin typeface="Trebuchet MS" panose="020B0603020202020204" pitchFamily="34" charset="0"/>
            </a:endParaRP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38400" y="5929330"/>
            <a:ext cx="4876800" cy="966770"/>
          </a:xfrm>
        </p:spPr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6</a:t>
            </a:fld>
            <a:endParaRPr lang="en-GB" altLang="nl-BE" sz="1400">
              <a:latin typeface="Tahoma" panose="020B0604030504040204" pitchFamily="34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524000" y="1320800"/>
            <a:ext cx="7632700" cy="627063"/>
          </a:xfrm>
        </p:spPr>
        <p:txBody>
          <a:bodyPr/>
          <a:lstStyle/>
          <a:p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ВГК в </a:t>
            </a: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деле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на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уровне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федерального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правительства</a:t>
            </a:r>
            <a:r>
              <a:rPr lang="fr-BE" altLang="nl-BE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4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Бельгии</a:t>
            </a:r>
            <a:endParaRPr lang="fr-BE" altLang="nl-B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954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511152" y="950982"/>
            <a:ext cx="7632848" cy="625948"/>
          </a:xfrm>
        </p:spPr>
        <p:txBody>
          <a:bodyPr/>
          <a:lstStyle/>
          <a:p>
            <a:r>
              <a:rPr lang="fr-BE" altLang="nl-BE" sz="3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Уровни</a:t>
            </a:r>
            <a:r>
              <a:rPr lang="fr-BE" altLang="nl-BE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3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для</a:t>
            </a:r>
            <a:r>
              <a:rPr lang="fr-BE" altLang="nl-BE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32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реализации</a:t>
            </a:r>
            <a:r>
              <a:rPr lang="fr-BE" altLang="nl-BE" sz="3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ВГК</a:t>
            </a:r>
            <a:endParaRPr lang="fr-BE" altLang="nl-BE" sz="32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1693105" y="1910525"/>
            <a:ext cx="7452320" cy="4165940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altLang="nl-BE" sz="1600" dirty="0" err="1" smtClean="0">
                <a:latin typeface="Trebuchet MS" panose="020B0603020202020204" pitchFamily="34" charset="0"/>
              </a:rPr>
              <a:t>Поддержка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со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стороны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политического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уровня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(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обязательства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ЕС)</a:t>
            </a:r>
            <a:endParaRPr lang="fr-BE" altLang="nl-BE" sz="16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fr-BE" altLang="nl-BE" sz="1600" dirty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altLang="nl-BE" sz="1600" dirty="0" err="1" smtClean="0">
                <a:latin typeface="Trebuchet MS" panose="020B0603020202020204" pitchFamily="34" charset="0"/>
              </a:rPr>
              <a:t>Поддержка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со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стороны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руководства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endParaRPr lang="fr-BE" altLang="nl-BE" sz="1600" dirty="0" smtClean="0">
              <a:latin typeface="Trebuchet MS" panose="020B060302020202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az-Cyrl-AZ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Д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обавленная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ценность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благодаря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повышенным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требованиям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к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подотчетности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и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представлению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отчетов</a:t>
            </a:r>
            <a:endParaRPr lang="fr-BE" altLang="nl-BE" sz="1600" dirty="0" smtClean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	 ‘P</a:t>
            </a:r>
            <a:r>
              <a:rPr lang="en-US" sz="1600" i="1" dirty="0" smtClean="0">
                <a:latin typeface="Trebuchet MS" panose="020B0603020202020204" pitchFamily="34" charset="0"/>
              </a:rPr>
              <a:t>4: </a:t>
            </a:r>
            <a:r>
              <a:rPr lang="en-US" sz="1600" i="1" dirty="0" err="1" smtClean="0">
                <a:latin typeface="Trebuchet MS" panose="020B0603020202020204" pitchFamily="34" charset="0"/>
              </a:rPr>
              <a:t>Треугольник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подотчетности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явлется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краеугольным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камнем</a:t>
            </a:r>
            <a:r>
              <a:rPr lang="en-US" sz="1600" i="1" dirty="0" smtClean="0">
                <a:latin typeface="Trebuchet MS" panose="020B0603020202020204" pitchFamily="34" charset="0"/>
              </a:rPr>
              <a:t> ВГК </a:t>
            </a:r>
          </a:p>
          <a:p>
            <a:pPr marL="0" indent="0">
              <a:spcBef>
                <a:spcPts val="0"/>
              </a:spcBef>
              <a:buNone/>
            </a:pPr>
            <a:endParaRPr lang="fr-BE" altLang="nl-BE" sz="1600" dirty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Состоятельная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функция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ЦОГ </a:t>
            </a:r>
            <a:endParaRPr lang="fr-BE" altLang="nl-BE" sz="1600" dirty="0" smtClean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fr-BE" altLang="nl-BE" sz="1600" dirty="0">
                <a:latin typeface="Trebuchet MS" panose="020B0603020202020204" pitchFamily="34" charset="0"/>
                <a:sym typeface="Wingdings" panose="05000000000000000000" pitchFamily="2" charset="2"/>
              </a:rPr>
              <a:t>	 </a:t>
            </a:r>
            <a:r>
              <a:rPr lang="fr-BE" altLang="nl-BE" sz="1600" i="1" dirty="0">
                <a:latin typeface="Trebuchet MS" panose="020B0603020202020204" pitchFamily="34" charset="0"/>
                <a:sym typeface="Wingdings" panose="05000000000000000000" pitchFamily="2" charset="2"/>
              </a:rPr>
              <a:t>‘P</a:t>
            </a:r>
            <a:r>
              <a:rPr lang="en-US" sz="1600" i="1" dirty="0">
                <a:latin typeface="Trebuchet MS" panose="020B0603020202020204" pitchFamily="34" charset="0"/>
              </a:rPr>
              <a:t>7: </a:t>
            </a:r>
            <a:r>
              <a:rPr lang="en-US" sz="1600" i="1" dirty="0" smtClean="0">
                <a:latin typeface="Trebuchet MS" panose="020B0603020202020204" pitchFamily="34" charset="0"/>
              </a:rPr>
              <a:t>ВГК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гармонизируется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на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соответствующем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уровне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endParaRPr lang="en-US" sz="1600" i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16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BE" altLang="nl-BE" sz="1600" dirty="0" err="1" smtClean="0">
                <a:latin typeface="Trebuchet MS" panose="020B0603020202020204" pitchFamily="34" charset="0"/>
              </a:rPr>
              <a:t>Бюджеты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под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давлением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endParaRPr lang="fr-BE" altLang="nl-BE" sz="1600" dirty="0" smtClean="0">
              <a:latin typeface="Trebuchet MS" panose="020B060302020202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соответствие</a:t>
            </a:r>
            <a:r>
              <a:rPr lang="fr-BE" altLang="nl-BE" sz="16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        </a:t>
            </a:r>
            <a:r>
              <a:rPr lang="fr-BE" altLang="nl-BE" sz="1600" dirty="0" err="1" smtClean="0">
                <a:latin typeface="Trebuchet MS" panose="020B0603020202020204" pitchFamily="34" charset="0"/>
                <a:sym typeface="Wingdings" panose="05000000000000000000" pitchFamily="2" charset="2"/>
              </a:rPr>
              <a:t>исполнение</a:t>
            </a:r>
            <a:endParaRPr lang="fr-BE" altLang="nl-BE" sz="1600" dirty="0" smtClean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Trebuchet MS" panose="020B0603020202020204" pitchFamily="34" charset="0"/>
              </a:rPr>
              <a:t>	</a:t>
            </a:r>
            <a:r>
              <a:rPr lang="en-US" sz="16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 ‘</a:t>
            </a:r>
            <a:r>
              <a:rPr lang="en-US" sz="1600" i="1" dirty="0" smtClean="0">
                <a:latin typeface="Trebuchet MS" panose="020B0603020202020204" pitchFamily="34" charset="0"/>
              </a:rPr>
              <a:t>P2: </a:t>
            </a:r>
            <a:r>
              <a:rPr lang="en-US" sz="1600" i="1" dirty="0" smtClean="0">
                <a:latin typeface="Trebuchet MS" panose="020B0603020202020204" pitchFamily="34" charset="0"/>
              </a:rPr>
              <a:t>ВГК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концентрируется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на</a:t>
            </a:r>
            <a:r>
              <a:rPr lang="en-US" sz="1600" i="1" dirty="0" smtClean="0">
                <a:latin typeface="Trebuchet MS" panose="020B0603020202020204" pitchFamily="34" charset="0"/>
              </a:rPr>
              <a:t> </a:t>
            </a:r>
            <a:r>
              <a:rPr lang="en-US" sz="1600" i="1" dirty="0" err="1" smtClean="0">
                <a:latin typeface="Trebuchet MS" panose="020B0603020202020204" pitchFamily="34" charset="0"/>
              </a:rPr>
              <a:t>исполнении</a:t>
            </a:r>
            <a:r>
              <a:rPr lang="en-US" sz="1600" i="1" dirty="0" smtClean="0">
                <a:latin typeface="Trebuchet MS" panose="020B0603020202020204" pitchFamily="34" charset="0"/>
              </a:rPr>
              <a:t>’</a:t>
            </a:r>
            <a:endParaRPr lang="en-US" sz="1600" i="1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1600" i="1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nl-BE" sz="1600" dirty="0" err="1" smtClean="0">
                <a:latin typeface="Trebuchet MS" panose="020B0603020202020204" pitchFamily="34" charset="0"/>
              </a:rPr>
              <a:t>За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верение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счетов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Высшим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органом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600" dirty="0" err="1" smtClean="0">
                <a:latin typeface="Trebuchet MS" panose="020B0603020202020204" pitchFamily="34" charset="0"/>
              </a:rPr>
              <a:t>аудита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 (2020</a:t>
            </a:r>
            <a:r>
              <a:rPr lang="fr-BE" altLang="nl-BE" sz="1600" dirty="0" smtClean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endParaRPr lang="fr-BE" altLang="nl-BE" sz="2200" dirty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</a:pPr>
            <a:endParaRPr lang="fr-BE" altLang="nl-BE" sz="22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</a:pPr>
            <a:endParaRPr lang="fr-BE" altLang="nl-BE" sz="22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22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</a:pPr>
            <a:endParaRPr lang="fr-BE" altLang="nl-BE" sz="2200" dirty="0">
              <a:latin typeface="Trebuchet MS" panose="020B0603020202020204" pitchFamily="34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fr-BE" altLang="nl-BE" sz="22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2200" dirty="0" smtClean="0">
              <a:latin typeface="Trebuchet MS" panose="020B0603020202020204" pitchFamily="34" charset="0"/>
            </a:endParaRPr>
          </a:p>
          <a:p>
            <a:pPr>
              <a:buFontTx/>
              <a:buNone/>
            </a:pPr>
            <a:endParaRPr lang="fr-BE" altLang="nl-BE" sz="2200" dirty="0" smtClean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smtClean="0"/>
              <a:t>PEMPAL–Prague 21/03/2016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38400" y="6215082"/>
            <a:ext cx="4876800" cy="681018"/>
          </a:xfrm>
        </p:spPr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7</a:t>
            </a:fld>
            <a:endParaRPr lang="en-GB" altLang="nl-BE" sz="1400">
              <a:latin typeface="Tahoma" panose="020B0604030504040204" pitchFamily="34" charset="0"/>
            </a:endParaRPr>
          </a:p>
        </p:txBody>
      </p:sp>
      <p:sp>
        <p:nvSpPr>
          <p:cNvPr id="2" name="PIJL-RECHTS 1"/>
          <p:cNvSpPr/>
          <p:nvPr/>
        </p:nvSpPr>
        <p:spPr bwMode="auto">
          <a:xfrm>
            <a:off x="3851920" y="5013176"/>
            <a:ext cx="216024" cy="144016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297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511152" y="912711"/>
            <a:ext cx="7632848" cy="625948"/>
          </a:xfrm>
        </p:spPr>
        <p:txBody>
          <a:bodyPr/>
          <a:lstStyle/>
          <a:p>
            <a:r>
              <a:rPr lang="fr-BE" altLang="nl-BE" sz="28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Последние</a:t>
            </a:r>
            <a:r>
              <a:rPr lang="fr-BE" altLang="nl-BE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8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развития</a:t>
            </a:r>
            <a:r>
              <a:rPr lang="fr-BE" altLang="nl-BE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и </a:t>
            </a:r>
            <a:r>
              <a:rPr lang="fr-BE" altLang="nl-BE" sz="28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нерешенные</a:t>
            </a:r>
            <a:r>
              <a:rPr lang="fr-BE" altLang="nl-BE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fr-BE" altLang="nl-BE" sz="280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задачи</a:t>
            </a:r>
            <a:r>
              <a:rPr lang="fr-BE" altLang="nl-BE" sz="2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endParaRPr lang="fr-BE" altLang="nl-BE" sz="28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075" name="Espace réservé du contenu 7"/>
          <p:cNvSpPr>
            <a:spLocks noGrp="1"/>
          </p:cNvSpPr>
          <p:nvPr>
            <p:ph idx="1"/>
          </p:nvPr>
        </p:nvSpPr>
        <p:spPr>
          <a:xfrm>
            <a:off x="1452689" y="1849506"/>
            <a:ext cx="7691311" cy="4165940"/>
          </a:xfrm>
        </p:spPr>
        <p:txBody>
          <a:bodyPr/>
          <a:lstStyle/>
          <a:p>
            <a:pPr marL="854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Усовершенствование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структур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подотчетности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endParaRPr lang="fr-BE" altLang="nl-BE" sz="1500" dirty="0">
              <a:latin typeface="Trebuchet MS" panose="020B0603020202020204" pitchFamily="34" charset="0"/>
            </a:endParaRPr>
          </a:p>
          <a:p>
            <a:pPr marL="8541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Создание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общей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аудиторской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услуги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endParaRPr lang="fr-BE" altLang="nl-BE" sz="1500" dirty="0" smtClean="0">
              <a:latin typeface="Trebuchet MS" panose="020B0603020202020204" pitchFamily="34" charset="0"/>
            </a:endParaRPr>
          </a:p>
          <a:p>
            <a:pPr marL="1144800" lvl="1" indent="-2304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Интеграция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существующих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аудиторских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услуг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endParaRPr lang="fr-BE" altLang="nl-BE" sz="1500" dirty="0" smtClean="0">
              <a:latin typeface="Trebuchet MS" panose="020B0603020202020204" pitchFamily="34" charset="0"/>
            </a:endParaRPr>
          </a:p>
          <a:p>
            <a:pPr marL="1144800" lvl="1" indent="-2304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Джижущая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сила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централизации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: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эффективность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результативность</a:t>
            </a:r>
            <a:endParaRPr lang="fr-BE" altLang="nl-BE" sz="1500" dirty="0" smtClean="0">
              <a:latin typeface="Trebuchet MS" panose="020B0603020202020204" pitchFamily="34" charset="0"/>
            </a:endParaRPr>
          </a:p>
          <a:p>
            <a:pPr marL="1144800" lvl="1" indent="-2304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500" dirty="0" smtClean="0">
                <a:latin typeface="Trebuchet MS" panose="020B0603020202020204" pitchFamily="34" charset="0"/>
              </a:rPr>
              <a:t>3-я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линия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Обороны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(IIA 3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линии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модели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обороны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©)</a:t>
            </a:r>
            <a:endParaRPr lang="fr-BE" altLang="nl-BE" sz="1500" dirty="0" smtClean="0">
              <a:latin typeface="Trebuchet MS" panose="020B0603020202020204" pitchFamily="34" charset="0"/>
            </a:endParaRPr>
          </a:p>
          <a:p>
            <a:pPr marL="914400" lvl="1" indent="0">
              <a:spcBef>
                <a:spcPts val="1200"/>
              </a:spcBef>
              <a:buNone/>
            </a:pPr>
            <a:r>
              <a:rPr lang="fr-BE" altLang="nl-BE" sz="15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fr-BE" altLang="nl-BE" sz="15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‘P</a:t>
            </a:r>
            <a:r>
              <a:rPr lang="en-US" sz="1500" i="1" dirty="0" smtClean="0">
                <a:latin typeface="Trebuchet MS" panose="020B0603020202020204" pitchFamily="34" charset="0"/>
              </a:rPr>
              <a:t>5: </a:t>
            </a:r>
            <a:r>
              <a:rPr lang="en-US" sz="1500" i="1" dirty="0" smtClean="0">
                <a:latin typeface="Trebuchet MS" panose="020B0603020202020204" pitchFamily="34" charset="0"/>
              </a:rPr>
              <a:t>ВГК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организован</a:t>
            </a:r>
            <a:r>
              <a:rPr lang="en-US" sz="1500" i="1" dirty="0" smtClean="0">
                <a:latin typeface="Trebuchet MS" panose="020B0603020202020204" pitchFamily="34" charset="0"/>
              </a:rPr>
              <a:t> в </a:t>
            </a:r>
            <a:r>
              <a:rPr lang="en-US" sz="1500" i="1" dirty="0" err="1" smtClean="0">
                <a:latin typeface="Trebuchet MS" panose="020B0603020202020204" pitchFamily="34" charset="0"/>
              </a:rPr>
              <a:t>соответствии</a:t>
            </a:r>
            <a:r>
              <a:rPr lang="en-US" sz="1500" i="1" dirty="0" smtClean="0">
                <a:latin typeface="Trebuchet MS" panose="020B0603020202020204" pitchFamily="34" charset="0"/>
              </a:rPr>
              <a:t> с </a:t>
            </a:r>
            <a:r>
              <a:rPr lang="en-US" sz="1500" i="1" dirty="0" err="1" smtClean="0">
                <a:latin typeface="Trebuchet MS" panose="020B0603020202020204" pitchFamily="34" charset="0"/>
              </a:rPr>
              <a:t>тремя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линиями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обороны</a:t>
            </a:r>
            <a:r>
              <a:rPr lang="en-US" sz="1500" i="1" dirty="0" smtClean="0">
                <a:latin typeface="Trebuchet MS" panose="020B0603020202020204" pitchFamily="34" charset="0"/>
              </a:rPr>
              <a:t>’</a:t>
            </a:r>
            <a:endParaRPr lang="fr-BE" altLang="nl-BE" sz="1500" i="1" dirty="0" smtClean="0">
              <a:latin typeface="Trebuchet MS" panose="020B0603020202020204" pitchFamily="34" charset="0"/>
            </a:endParaRPr>
          </a:p>
          <a:p>
            <a:pPr marL="8541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BE" altLang="nl-BE" sz="1500" dirty="0" smtClean="0">
                <a:latin typeface="Trebuchet MS" panose="020B0603020202020204" pitchFamily="34" charset="0"/>
              </a:rPr>
              <a:t>В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ГК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требует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постоянного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усовершенствования</a:t>
            </a:r>
            <a:endParaRPr lang="fr-BE" altLang="nl-BE" sz="1500" dirty="0" smtClean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511200" indent="0">
              <a:spcBef>
                <a:spcPts val="1200"/>
              </a:spcBef>
              <a:buNone/>
            </a:pPr>
            <a:r>
              <a:rPr lang="fr-BE" altLang="nl-BE" sz="15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	 </a:t>
            </a:r>
            <a:r>
              <a:rPr lang="fr-BE" altLang="nl-BE" sz="1500" i="1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‘P</a:t>
            </a:r>
            <a:r>
              <a:rPr lang="en-US" sz="1500" i="1" dirty="0" smtClean="0">
                <a:latin typeface="Trebuchet MS" panose="020B0603020202020204" pitchFamily="34" charset="0"/>
              </a:rPr>
              <a:t>8: </a:t>
            </a:r>
            <a:r>
              <a:rPr lang="en-US" sz="1500" i="1" dirty="0" smtClean="0">
                <a:latin typeface="Trebuchet MS" panose="020B0603020202020204" pitchFamily="34" charset="0"/>
              </a:rPr>
              <a:t>ВГК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принимает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перспективу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r>
              <a:rPr lang="en-US" sz="1500" i="1" dirty="0" err="1" smtClean="0">
                <a:latin typeface="Trebuchet MS" panose="020B0603020202020204" pitchFamily="34" charset="0"/>
              </a:rPr>
              <a:t>постоянного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r>
              <a:rPr lang="en-US" sz="1500" i="1" dirty="0" err="1" smtClean="0">
                <a:latin typeface="Trebuchet MS" panose="020B0603020202020204" pitchFamily="34" charset="0"/>
              </a:rPr>
              <a:t>усовершенствования</a:t>
            </a:r>
            <a:r>
              <a:rPr lang="en-US" sz="1500" i="1" dirty="0" smtClean="0">
                <a:latin typeface="Trebuchet MS" panose="020B0603020202020204" pitchFamily="34" charset="0"/>
              </a:rPr>
              <a:t> </a:t>
            </a:r>
            <a:endParaRPr lang="fr-BE" altLang="nl-BE" sz="1500" i="1" dirty="0" smtClean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1144800" lvl="1" indent="-2304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Рассмотреть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и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гармонизировать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существующие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структуры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endParaRPr lang="fr-BE" altLang="nl-BE" sz="1500" dirty="0">
              <a:latin typeface="Trebuchet MS" panose="020B0603020202020204" pitchFamily="34" charset="0"/>
            </a:endParaRPr>
          </a:p>
          <a:p>
            <a:pPr marL="1144800" lvl="1" indent="-2304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BE" altLang="nl-BE" sz="1500" dirty="0" err="1" smtClean="0">
                <a:latin typeface="Trebuchet MS" panose="020B0603020202020204" pitchFamily="34" charset="0"/>
              </a:rPr>
              <a:t>Выполнение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r>
              <a:rPr lang="fr-BE" altLang="nl-BE" sz="1500" dirty="0" err="1" smtClean="0">
                <a:latin typeface="Trebuchet MS" panose="020B0603020202020204" pitchFamily="34" charset="0"/>
              </a:rPr>
              <a:t>бюджета</a:t>
            </a:r>
            <a:r>
              <a:rPr lang="fr-BE" altLang="nl-BE" sz="1500" dirty="0" smtClean="0">
                <a:latin typeface="Trebuchet MS" panose="020B0603020202020204" pitchFamily="34" charset="0"/>
              </a:rPr>
              <a:t> </a:t>
            </a:r>
            <a:endParaRPr lang="fr-BE" altLang="nl-BE" sz="1500" dirty="0">
              <a:latin typeface="Trebuchet MS" panose="020B0603020202020204" pitchFamily="34" charset="0"/>
            </a:endParaRPr>
          </a:p>
          <a:p>
            <a:pPr marL="914400" lvl="1" indent="0">
              <a:spcBef>
                <a:spcPts val="1200"/>
              </a:spcBef>
              <a:buNone/>
            </a:pPr>
            <a:endParaRPr lang="fr-BE" altLang="nl-BE" sz="2000" dirty="0" smtClean="0">
              <a:latin typeface="Trebuchet MS" panose="020B0603020202020204" pitchFamily="34" charset="0"/>
            </a:endParaRPr>
          </a:p>
          <a:p>
            <a:pPr marL="12573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fr-BE" altLang="nl-BE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BE" altLang="nl-BE" sz="2400" dirty="0">
                <a:latin typeface="Trebuchet MS" panose="020B0603020202020204" pitchFamily="34" charset="0"/>
              </a:rPr>
              <a:t>	</a:t>
            </a:r>
            <a:endParaRPr lang="fr-BE" altLang="nl-BE" sz="2400" dirty="0" smtClean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</a:pPr>
            <a:endParaRPr lang="fr-BE" altLang="nl-BE" sz="2400" dirty="0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24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fr-BE" altLang="nl-BE" sz="2400" dirty="0">
              <a:latin typeface="Arial" panose="020B0604020202020204" pitchFamily="34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fr-BE" altLang="nl-BE" sz="1600" dirty="0" smtClean="0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BE" altLang="nl-BE" sz="1800" dirty="0" smtClean="0"/>
          </a:p>
          <a:p>
            <a:pPr>
              <a:buFontTx/>
              <a:buNone/>
            </a:pPr>
            <a:endParaRPr lang="fr-BE" altLang="nl-BE" dirty="0" smtClean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38400" y="6072206"/>
            <a:ext cx="4876800" cy="823894"/>
          </a:xfrm>
        </p:spPr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862230-5D5C-4FF9-A280-8DBAD301D4CB}" type="slidenum">
              <a:rPr lang="en-GB" altLang="nl-BE" sz="1400">
                <a:latin typeface="Tahoma" panose="020B0604030504040204" pitchFamily="34" charset="0"/>
              </a:rPr>
              <a:pPr eaLnBrk="1" hangingPunct="1"/>
              <a:t>8</a:t>
            </a:fld>
            <a:endParaRPr lang="en-GB" altLang="nl-BE" sz="1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176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PEMPAL–Прага </a:t>
            </a:r>
            <a:r>
              <a:rPr lang="nl-BE" dirty="0" smtClean="0"/>
              <a:t>21/03/2016</a:t>
            </a:r>
            <a:endParaRPr lang="en-GB" dirty="0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Поддержка управления  – ФГС по бюджету и контролю управления</a:t>
            </a:r>
            <a:endParaRPr lang="en-GB" dirty="0"/>
          </a:p>
        </p:txBody>
      </p:sp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4B826D2-EA83-4F56-A38E-BC56DD8AA464}" type="slidenum">
              <a:rPr lang="en-GB" altLang="nl-BE" sz="1400">
                <a:latin typeface="Tahoma" panose="020B0604030504040204" pitchFamily="34" charset="0"/>
              </a:rPr>
              <a:pPr eaLnBrk="1" hangingPunct="1"/>
              <a:t>9</a:t>
            </a:fld>
            <a:endParaRPr lang="en-GB" altLang="nl-BE" sz="1400">
              <a:latin typeface="Tahoma" panose="020B0604030504040204" pitchFamily="34" charset="0"/>
            </a:endParaRPr>
          </a:p>
        </p:txBody>
      </p: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969604" y="1403075"/>
            <a:ext cx="6657406" cy="4681743"/>
            <a:chOff x="1048" y="1150"/>
            <a:chExt cx="4335" cy="3085"/>
          </a:xfrm>
        </p:grpSpPr>
        <p:pic>
          <p:nvPicPr>
            <p:cNvPr id="13318" name="Picture 3" descr="MPj031559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" y="1150"/>
              <a:ext cx="4324" cy="3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9" name="Text Box 4"/>
            <p:cNvSpPr txBox="1">
              <a:spLocks noChangeArrowheads="1"/>
            </p:cNvSpPr>
            <p:nvPr/>
          </p:nvSpPr>
          <p:spPr bwMode="auto">
            <a:xfrm rot="20868549">
              <a:off x="1061" y="1554"/>
              <a:ext cx="3790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nl-BE" dirty="0" err="1" smtClean="0"/>
                <a:t>Благодарю</a:t>
              </a:r>
              <a:r>
                <a:rPr lang="en-US" altLang="nl-BE" dirty="0" smtClean="0"/>
                <a:t> </a:t>
              </a:r>
              <a:r>
                <a:rPr lang="en-US" altLang="nl-BE" dirty="0" err="1" smtClean="0"/>
                <a:t>за</a:t>
              </a:r>
              <a:r>
                <a:rPr lang="en-US" altLang="nl-BE" dirty="0" smtClean="0"/>
                <a:t> </a:t>
              </a:r>
              <a:r>
                <a:rPr lang="en-US" altLang="nl-BE" dirty="0" err="1" smtClean="0"/>
                <a:t>внимание</a:t>
              </a:r>
              <a:endParaRPr lang="fr-BE" altLang="nl-B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3320" name="Text Box 5"/>
            <p:cNvSpPr txBox="1">
              <a:spLocks noChangeArrowheads="1"/>
            </p:cNvSpPr>
            <p:nvPr/>
          </p:nvSpPr>
          <p:spPr bwMode="auto">
            <a:xfrm>
              <a:off x="2749" y="3434"/>
              <a:ext cx="2634" cy="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BE" altLang="nl-BE" sz="2000" b="1" dirty="0" err="1" smtClean="0">
                  <a:ea typeface="Tahoma" panose="020B0604030504040204" pitchFamily="34" charset="0"/>
                  <a:cs typeface="Tahoma" panose="020B0604030504040204" pitchFamily="34" charset="0"/>
                </a:rPr>
                <a:t>Сиюс</a:t>
              </a:r>
              <a:r>
                <a:rPr lang="fr-BE" altLang="nl-BE" sz="2000" b="1" dirty="0" smtClean="0"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fr-BE" altLang="nl-BE" sz="2000" b="1" dirty="0" err="1" smtClean="0">
                  <a:ea typeface="Tahoma" panose="020B0604030504040204" pitchFamily="34" charset="0"/>
                  <a:cs typeface="Tahoma" panose="020B0604030504040204" pitchFamily="34" charset="0"/>
                </a:rPr>
                <a:t>Катлен</a:t>
              </a:r>
              <a:r>
                <a:rPr lang="fr-BE" altLang="nl-BE" sz="2000" b="1" dirty="0" smtClean="0"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BE" altLang="nl-BE" sz="2000" dirty="0" smtClean="0">
                  <a:ea typeface="Tahoma" panose="020B0604030504040204" pitchFamily="34" charset="0"/>
                  <a:cs typeface="Tahoma" panose="020B0604030504040204" pitchFamily="34" charset="0"/>
                </a:rPr>
                <a:t>Katleen.seeuws@budget.fed.be</a:t>
              </a:r>
              <a:endParaRPr lang="fr-BE" altLang="nl-BE" sz="2000" dirty="0"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_presentationBCG">
  <a:themeElements>
    <a:clrScheme name="FR_presentationBC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R_presentationBC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R_presentationBC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_presentationBC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_presentationBC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_presentationBC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_presentationBC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_presentationBC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_presentationBC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R_presentationBC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FR_presentationBC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FR_presentationBC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FR_presentationBC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FR_presentationBCG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5643</TotalTime>
  <Words>421</Words>
  <Application>Microsoft Office PowerPoint</Application>
  <PresentationFormat>On-screen Show (4:3)</PresentationFormat>
  <Paragraphs>123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FR_presentationBCG</vt:lpstr>
      <vt:lpstr> </vt:lpstr>
      <vt:lpstr>Содержание</vt:lpstr>
      <vt:lpstr>Действующие лица в области ВГК на уровне федерального правительства Бельгии (1)</vt:lpstr>
      <vt:lpstr>     </vt:lpstr>
      <vt:lpstr>Почему ВГК?</vt:lpstr>
      <vt:lpstr>ВГК в деле  на уровне федерального правительства Бельгии</vt:lpstr>
      <vt:lpstr>Уровни для реализации ВГК</vt:lpstr>
      <vt:lpstr>Последние развития и нерешенные задачи </vt:lpstr>
      <vt:lpstr>Slide 9</vt:lpstr>
    </vt:vector>
  </TitlesOfParts>
  <Company>Kanselarij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Fineschi_Renata</dc:creator>
  <cp:lastModifiedBy>user</cp:lastModifiedBy>
  <cp:revision>849</cp:revision>
  <cp:lastPrinted>2015-09-10T08:04:51Z</cp:lastPrinted>
  <dcterms:created xsi:type="dcterms:W3CDTF">2008-11-27T12:09:20Z</dcterms:created>
  <dcterms:modified xsi:type="dcterms:W3CDTF">2016-03-10T07:02:40Z</dcterms:modified>
</cp:coreProperties>
</file>