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7" r:id="rId2"/>
    <p:sldId id="378" r:id="rId3"/>
    <p:sldId id="261" r:id="rId4"/>
    <p:sldId id="391" r:id="rId5"/>
    <p:sldId id="392" r:id="rId6"/>
    <p:sldId id="379" r:id="rId7"/>
    <p:sldId id="393" r:id="rId8"/>
    <p:sldId id="380" r:id="rId9"/>
    <p:sldId id="381" r:id="rId10"/>
    <p:sldId id="389" r:id="rId11"/>
    <p:sldId id="386" r:id="rId12"/>
    <p:sldId id="387" r:id="rId13"/>
    <p:sldId id="382" r:id="rId14"/>
    <p:sldId id="390" r:id="rId15"/>
    <p:sldId id="385" r:id="rId16"/>
    <p:sldId id="388" r:id="rId17"/>
    <p:sldId id="395" r:id="rId18"/>
    <p:sldId id="396" r:id="rId19"/>
    <p:sldId id="397" r:id="rId20"/>
    <p:sldId id="394" r:id="rId21"/>
    <p:sldId id="384" r:id="rId22"/>
    <p:sldId id="398" r:id="rId23"/>
    <p:sldId id="377" r:id="rId24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FBFBF"/>
    <a:srgbClr val="EF4135"/>
    <a:srgbClr val="7D7F7E"/>
    <a:srgbClr val="95B3D7"/>
    <a:srgbClr val="00447C"/>
    <a:srgbClr val="0A5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5" autoAdjust="0"/>
    <p:restoredTop sz="91697" autoAdjust="0"/>
  </p:normalViewPr>
  <p:slideViewPr>
    <p:cSldViewPr snapToObjects="1">
      <p:cViewPr varScale="1">
        <p:scale>
          <a:sx n="89" d="100"/>
          <a:sy n="89" d="100"/>
        </p:scale>
        <p:origin x="-1272" y="-102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4" d="100"/>
          <a:sy n="84" d="100"/>
        </p:scale>
        <p:origin x="-205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19DEC-2F55-444F-BC1B-D24DAC260662}" type="doc">
      <dgm:prSet loTypeId="urn:microsoft.com/office/officeart/2005/8/layout/matrix1" loCatId="matrix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de-AT"/>
        </a:p>
      </dgm:t>
    </dgm:pt>
    <dgm:pt modelId="{E1AAFAFD-300E-4976-AEBF-92D5E91AC013}">
      <dgm:prSet phldrT="[Text]" custT="1"/>
      <dgm:spPr/>
      <dgm:t>
        <a:bodyPr/>
        <a:lstStyle/>
        <a:p>
          <a:r>
            <a:rPr lang="en-GB" sz="2800" b="1" noProof="0" dirty="0" smtClean="0"/>
            <a:t>Treasury</a:t>
          </a:r>
          <a:endParaRPr lang="en-GB" sz="2800" b="1" noProof="0" dirty="0"/>
        </a:p>
      </dgm:t>
    </dgm:pt>
    <dgm:pt modelId="{2EE35563-EFFA-405F-99A9-5D85D1D95A46}" type="parTrans" cxnId="{15E3C22C-5157-4364-A8F2-340714E8B1DC}">
      <dgm:prSet/>
      <dgm:spPr/>
      <dgm:t>
        <a:bodyPr/>
        <a:lstStyle/>
        <a:p>
          <a:endParaRPr lang="en-GB" sz="1600" noProof="0" dirty="0"/>
        </a:p>
      </dgm:t>
    </dgm:pt>
    <dgm:pt modelId="{D9D6605F-4490-4B52-A9F2-C876B6C4D5A7}" type="sibTrans" cxnId="{15E3C22C-5157-4364-A8F2-340714E8B1DC}">
      <dgm:prSet/>
      <dgm:spPr/>
      <dgm:t>
        <a:bodyPr/>
        <a:lstStyle/>
        <a:p>
          <a:endParaRPr lang="en-GB" sz="1600" noProof="0" dirty="0"/>
        </a:p>
      </dgm:t>
    </dgm:pt>
    <dgm:pt modelId="{E185E3F0-D693-4D86-9723-2AF1B228AFB1}">
      <dgm:prSet phldrT="[Text]" custT="1"/>
      <dgm:spPr/>
      <dgm:t>
        <a:bodyPr/>
        <a:lstStyle/>
        <a:p>
          <a:pPr algn="l"/>
          <a:r>
            <a:rPr lang="en-GB" sz="2000" b="1" noProof="0" dirty="0" smtClean="0"/>
            <a:t> </a:t>
          </a:r>
        </a:p>
        <a:p>
          <a:pPr algn="l"/>
          <a:r>
            <a:rPr lang="en-GB" sz="2000" b="1" noProof="0" dirty="0" smtClean="0"/>
            <a:t> Federal Liabilities 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Focus</a:t>
          </a:r>
          <a:r>
            <a:rPr lang="en-GB" sz="1400" noProof="0" dirty="0" smtClean="0">
              <a:solidFill>
                <a:schemeClr val="bg1"/>
              </a:solidFill>
            </a:rPr>
            <a:t>: </a:t>
          </a:r>
          <a:r>
            <a:rPr lang="de-AT" sz="1400" dirty="0" smtClean="0"/>
            <a:t>Federal Financial Statements </a:t>
          </a:r>
          <a:r>
            <a:rPr lang="en-GB" sz="1400" noProof="0" dirty="0" smtClean="0">
              <a:solidFill>
                <a:schemeClr val="bg1"/>
              </a:solidFill>
            </a:rPr>
            <a:t>(BRA)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Volume</a:t>
          </a:r>
          <a:r>
            <a:rPr lang="en-GB" sz="1400" noProof="0" dirty="0" smtClean="0">
              <a:solidFill>
                <a:schemeClr val="bg1"/>
              </a:solidFill>
            </a:rPr>
            <a:t>: around 100 bn. EUR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</a:t>
          </a:r>
          <a:r>
            <a:rPr lang="en-GB" sz="1400" u="sng" noProof="0" dirty="0" smtClean="0">
              <a:solidFill>
                <a:schemeClr val="bg1"/>
              </a:solidFill>
            </a:rPr>
            <a:t> Responsibility: </a:t>
          </a:r>
          <a:r>
            <a:rPr lang="en-GB" sz="1400" noProof="0" dirty="0" smtClean="0">
              <a:solidFill>
                <a:schemeClr val="bg1"/>
              </a:solidFill>
            </a:rPr>
            <a:t>Ministry of Finance</a:t>
          </a:r>
          <a:endParaRPr lang="en-GB" sz="2000" b="1" noProof="0" dirty="0"/>
        </a:p>
      </dgm:t>
    </dgm:pt>
    <dgm:pt modelId="{F449D29D-66C9-439A-BD08-D050964D10A9}" type="parTrans" cxnId="{BA11A31E-A6F8-4E47-8075-6FB0817F87E0}">
      <dgm:prSet/>
      <dgm:spPr/>
      <dgm:t>
        <a:bodyPr/>
        <a:lstStyle/>
        <a:p>
          <a:endParaRPr lang="en-GB" sz="1600" noProof="0" dirty="0"/>
        </a:p>
      </dgm:t>
    </dgm:pt>
    <dgm:pt modelId="{197CF9A3-917C-4A75-84C6-7F8893CD1125}" type="sibTrans" cxnId="{BA11A31E-A6F8-4E47-8075-6FB0817F87E0}">
      <dgm:prSet/>
      <dgm:spPr/>
      <dgm:t>
        <a:bodyPr/>
        <a:lstStyle/>
        <a:p>
          <a:endParaRPr lang="en-GB" sz="1600" noProof="0" dirty="0"/>
        </a:p>
      </dgm:t>
    </dgm:pt>
    <dgm:pt modelId="{815C9408-773E-4CBA-B127-0F80B4A94D31}">
      <dgm:prSet phldrT="[Text]" custT="1"/>
      <dgm:spPr/>
      <dgm:t>
        <a:bodyPr/>
        <a:lstStyle/>
        <a:p>
          <a:pPr algn="l"/>
          <a:r>
            <a:rPr lang="en-GB" sz="2000" b="1" noProof="0" dirty="0" smtClean="0"/>
            <a:t> </a:t>
          </a:r>
        </a:p>
        <a:p>
          <a:pPr algn="l"/>
          <a:r>
            <a:rPr lang="en-GB" sz="2000" b="1" noProof="0" dirty="0" smtClean="0"/>
            <a:t> Federal Funding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Focus</a:t>
          </a:r>
          <a:r>
            <a:rPr lang="en-GB" sz="1400" noProof="0" dirty="0" smtClean="0">
              <a:solidFill>
                <a:schemeClr val="bg1"/>
              </a:solidFill>
            </a:rPr>
            <a:t>: Payments, Accounting, BRA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Volume</a:t>
          </a:r>
          <a:r>
            <a:rPr lang="en-GB" sz="1400" noProof="0" dirty="0" smtClean="0">
              <a:solidFill>
                <a:schemeClr val="bg1"/>
              </a:solidFill>
            </a:rPr>
            <a:t>: around 200 bn. EUR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Responsibility</a:t>
          </a:r>
          <a:r>
            <a:rPr lang="en-GB" sz="1400" u="none" noProof="0" dirty="0" smtClean="0">
              <a:solidFill>
                <a:schemeClr val="bg1"/>
              </a:solidFill>
            </a:rPr>
            <a:t>: </a:t>
          </a:r>
          <a:r>
            <a:rPr lang="en-GB" sz="1400" noProof="0" dirty="0" smtClean="0">
              <a:solidFill>
                <a:schemeClr val="bg1"/>
              </a:solidFill>
            </a:rPr>
            <a:t>Ministry of Finance</a:t>
          </a:r>
          <a:endParaRPr lang="en-GB" sz="1400" u="none" noProof="0" dirty="0">
            <a:solidFill>
              <a:schemeClr val="bg1"/>
            </a:solidFill>
          </a:endParaRPr>
        </a:p>
      </dgm:t>
    </dgm:pt>
    <dgm:pt modelId="{5E8EB9E0-8DD4-4D1A-A7E8-721AA13C5A7B}" type="parTrans" cxnId="{8F7FDFA7-441E-4E15-8C27-ADB36409EBC5}">
      <dgm:prSet/>
      <dgm:spPr/>
      <dgm:t>
        <a:bodyPr/>
        <a:lstStyle/>
        <a:p>
          <a:endParaRPr lang="en-GB" sz="1600" noProof="0" dirty="0"/>
        </a:p>
      </dgm:t>
    </dgm:pt>
    <dgm:pt modelId="{C7D7F2CC-6693-4CA9-AE16-E3E5961C91CC}" type="sibTrans" cxnId="{8F7FDFA7-441E-4E15-8C27-ADB36409EBC5}">
      <dgm:prSet/>
      <dgm:spPr/>
      <dgm:t>
        <a:bodyPr/>
        <a:lstStyle/>
        <a:p>
          <a:endParaRPr lang="en-GB" sz="1600" noProof="0" dirty="0"/>
        </a:p>
      </dgm:t>
    </dgm:pt>
    <dgm:pt modelId="{04FF6398-D6BA-4A3B-855B-25E7A932E84D}">
      <dgm:prSet phldrT="[Text]" custT="1"/>
      <dgm:spPr/>
      <dgm:t>
        <a:bodyPr/>
        <a:lstStyle/>
        <a:p>
          <a:pPr algn="l"/>
          <a:r>
            <a:rPr lang="en-GB" sz="2000" b="1" noProof="0" dirty="0" smtClean="0"/>
            <a:t> Federal Investments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Focus</a:t>
          </a:r>
          <a:r>
            <a:rPr lang="en-GB" sz="1400" noProof="0" dirty="0" smtClean="0">
              <a:solidFill>
                <a:schemeClr val="bg1"/>
              </a:solidFill>
            </a:rPr>
            <a:t>: Accounting, BRA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Volume</a:t>
          </a:r>
          <a:r>
            <a:rPr lang="en-GB" sz="1400" noProof="0" dirty="0" smtClean="0">
              <a:solidFill>
                <a:schemeClr val="bg1"/>
              </a:solidFill>
            </a:rPr>
            <a:t>: around 25 bn. EUR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Responsibility</a:t>
          </a:r>
          <a:r>
            <a:rPr lang="en-GB" sz="1400" u="none" noProof="0" dirty="0" smtClean="0">
              <a:solidFill>
                <a:schemeClr val="bg1"/>
              </a:solidFill>
            </a:rPr>
            <a:t>: Departments</a:t>
          </a:r>
          <a:r>
            <a:rPr lang="en-GB" sz="1400" noProof="0" dirty="0" smtClean="0">
              <a:solidFill>
                <a:schemeClr val="bg1"/>
              </a:solidFill>
            </a:rPr>
            <a:t> and Ministry of 		        Finance</a:t>
          </a:r>
        </a:p>
        <a:p>
          <a:pPr algn="l"/>
          <a:endParaRPr lang="en-GB" sz="700" noProof="0" dirty="0" smtClean="0">
            <a:solidFill>
              <a:schemeClr val="bg1"/>
            </a:solidFill>
          </a:endParaRPr>
        </a:p>
        <a:p>
          <a:pPr algn="l"/>
          <a:endParaRPr lang="en-GB" sz="2000" b="1" noProof="0" dirty="0"/>
        </a:p>
      </dgm:t>
    </dgm:pt>
    <dgm:pt modelId="{46563D04-C33A-42D4-912B-2119D4A12B05}" type="parTrans" cxnId="{134E0E08-B045-45C3-8413-AC57D73ABCF7}">
      <dgm:prSet/>
      <dgm:spPr/>
      <dgm:t>
        <a:bodyPr/>
        <a:lstStyle/>
        <a:p>
          <a:endParaRPr lang="en-GB" sz="1600" noProof="0" dirty="0"/>
        </a:p>
      </dgm:t>
    </dgm:pt>
    <dgm:pt modelId="{A8995E1F-E096-4B2E-8691-862E80F155D7}" type="sibTrans" cxnId="{134E0E08-B045-45C3-8413-AC57D73ABCF7}">
      <dgm:prSet/>
      <dgm:spPr/>
      <dgm:t>
        <a:bodyPr/>
        <a:lstStyle/>
        <a:p>
          <a:endParaRPr lang="en-GB" sz="1600" noProof="0" dirty="0"/>
        </a:p>
      </dgm:t>
    </dgm:pt>
    <dgm:pt modelId="{D53DBD69-D725-451C-A7D5-5D4A3F533549}">
      <dgm:prSet phldrT="[Text]" custT="1"/>
      <dgm:spPr>
        <a:solidFill>
          <a:srgbClr val="CC6600"/>
        </a:solidFill>
      </dgm:spPr>
      <dgm:t>
        <a:bodyPr/>
        <a:lstStyle/>
        <a:p>
          <a:pPr algn="l"/>
          <a:r>
            <a:rPr lang="en-GB" sz="2000" b="1" noProof="0" dirty="0" smtClean="0"/>
            <a:t> Debt- and  </a:t>
          </a:r>
          <a:br>
            <a:rPr lang="en-GB" sz="2000" b="1" noProof="0" dirty="0" smtClean="0"/>
          </a:br>
          <a:r>
            <a:rPr lang="en-GB" sz="2000" b="1" noProof="0" dirty="0" smtClean="0"/>
            <a:t> Liquidity management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Focus</a:t>
          </a:r>
          <a:r>
            <a:rPr lang="en-GB" sz="1400" noProof="0" dirty="0" smtClean="0">
              <a:solidFill>
                <a:schemeClr val="bg1"/>
              </a:solidFill>
            </a:rPr>
            <a:t>: Debt- and Liquidity management 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Volume</a:t>
          </a:r>
          <a:r>
            <a:rPr lang="en-GB" sz="1400" noProof="0" dirty="0" smtClean="0">
              <a:solidFill>
                <a:schemeClr val="bg1"/>
              </a:solidFill>
            </a:rPr>
            <a:t>: around 650 bn. EUR</a:t>
          </a:r>
        </a:p>
        <a:p>
          <a:pPr algn="l"/>
          <a:r>
            <a:rPr lang="en-GB" sz="1400" u="none" noProof="0" dirty="0" smtClean="0">
              <a:solidFill>
                <a:schemeClr val="bg1"/>
              </a:solidFill>
            </a:rPr>
            <a:t>  </a:t>
          </a:r>
          <a:r>
            <a:rPr lang="en-GB" sz="1400" u="sng" noProof="0" dirty="0" smtClean="0">
              <a:solidFill>
                <a:schemeClr val="bg1"/>
              </a:solidFill>
            </a:rPr>
            <a:t>Responsibility</a:t>
          </a:r>
          <a:r>
            <a:rPr lang="en-GB" sz="1400" noProof="0" dirty="0" smtClean="0">
              <a:solidFill>
                <a:schemeClr val="bg1"/>
              </a:solidFill>
            </a:rPr>
            <a:t>: OeBFA</a:t>
          </a:r>
        </a:p>
        <a:p>
          <a:pPr algn="l"/>
          <a:endParaRPr lang="en-GB" sz="2000" b="1" noProof="0" dirty="0"/>
        </a:p>
      </dgm:t>
    </dgm:pt>
    <dgm:pt modelId="{C8CEA249-93CF-41DD-91B1-D77CA482FE8C}" type="parTrans" cxnId="{FF359E44-F9BA-4522-8BEF-7B62CDDCFE72}">
      <dgm:prSet/>
      <dgm:spPr/>
      <dgm:t>
        <a:bodyPr/>
        <a:lstStyle/>
        <a:p>
          <a:endParaRPr lang="en-GB" sz="1600" noProof="0" dirty="0"/>
        </a:p>
      </dgm:t>
    </dgm:pt>
    <dgm:pt modelId="{1AA61DBE-DA04-41C6-A877-77FCE44197C3}" type="sibTrans" cxnId="{FF359E44-F9BA-4522-8BEF-7B62CDDCFE72}">
      <dgm:prSet/>
      <dgm:spPr/>
      <dgm:t>
        <a:bodyPr/>
        <a:lstStyle/>
        <a:p>
          <a:endParaRPr lang="en-GB" sz="1600" noProof="0" dirty="0"/>
        </a:p>
      </dgm:t>
    </dgm:pt>
    <dgm:pt modelId="{79E3F725-DF73-4E73-B2DC-B0C12EB944CF}" type="pres">
      <dgm:prSet presAssocID="{73019DEC-2F55-444F-BC1B-D24DAC26066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47B7731D-61C8-454C-98AF-2C5638AF9875}" type="pres">
      <dgm:prSet presAssocID="{73019DEC-2F55-444F-BC1B-D24DAC260662}" presName="matrix" presStyleCnt="0"/>
      <dgm:spPr/>
    </dgm:pt>
    <dgm:pt modelId="{ECD4AAEB-FD4E-4C32-90C5-D5D486C704A4}" type="pres">
      <dgm:prSet presAssocID="{73019DEC-2F55-444F-BC1B-D24DAC260662}" presName="tile1" presStyleLbl="node1" presStyleIdx="0" presStyleCnt="4"/>
      <dgm:spPr/>
      <dgm:t>
        <a:bodyPr/>
        <a:lstStyle/>
        <a:p>
          <a:endParaRPr lang="de-AT"/>
        </a:p>
      </dgm:t>
    </dgm:pt>
    <dgm:pt modelId="{F6A7259E-2AAD-47B3-B5B8-AB93C9A08546}" type="pres">
      <dgm:prSet presAssocID="{73019DEC-2F55-444F-BC1B-D24DAC26066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F7F41D2-D8FD-4B27-8E06-E561A6C60C70}" type="pres">
      <dgm:prSet presAssocID="{73019DEC-2F55-444F-BC1B-D24DAC260662}" presName="tile2" presStyleLbl="node1" presStyleIdx="1" presStyleCnt="4"/>
      <dgm:spPr/>
      <dgm:t>
        <a:bodyPr/>
        <a:lstStyle/>
        <a:p>
          <a:endParaRPr lang="de-AT"/>
        </a:p>
      </dgm:t>
    </dgm:pt>
    <dgm:pt modelId="{826F5F6C-AE16-42F2-A4B6-90E8AA51BDAA}" type="pres">
      <dgm:prSet presAssocID="{73019DEC-2F55-444F-BC1B-D24DAC26066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E861973-E2F7-48FA-9589-2A25F32BB98A}" type="pres">
      <dgm:prSet presAssocID="{73019DEC-2F55-444F-BC1B-D24DAC260662}" presName="tile3" presStyleLbl="node1" presStyleIdx="2" presStyleCnt="4"/>
      <dgm:spPr/>
      <dgm:t>
        <a:bodyPr/>
        <a:lstStyle/>
        <a:p>
          <a:endParaRPr lang="de-AT"/>
        </a:p>
      </dgm:t>
    </dgm:pt>
    <dgm:pt modelId="{EAAE6C7C-2F38-4351-A4BF-DC7156B8AC30}" type="pres">
      <dgm:prSet presAssocID="{73019DEC-2F55-444F-BC1B-D24DAC26066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01ADA79-2933-4FE6-8FB7-870E038E6F6E}" type="pres">
      <dgm:prSet presAssocID="{73019DEC-2F55-444F-BC1B-D24DAC260662}" presName="tile4" presStyleLbl="node1" presStyleIdx="3" presStyleCnt="4"/>
      <dgm:spPr/>
      <dgm:t>
        <a:bodyPr/>
        <a:lstStyle/>
        <a:p>
          <a:endParaRPr lang="de-AT"/>
        </a:p>
      </dgm:t>
    </dgm:pt>
    <dgm:pt modelId="{1B5EA03E-8603-4AFD-BD14-0048260D0A22}" type="pres">
      <dgm:prSet presAssocID="{73019DEC-2F55-444F-BC1B-D24DAC26066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DBAA88-A6BC-4977-9FC8-FE04F6B19FB1}" type="pres">
      <dgm:prSet presAssocID="{73019DEC-2F55-444F-BC1B-D24DAC260662}" presName="centerTile" presStyleLbl="fgShp" presStyleIdx="0" presStyleCnt="1" custScaleY="59017" custLinFactNeighborY="-5528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124351D3-6813-4557-B980-FA443A44B4EF}" type="presOf" srcId="{E185E3F0-D693-4D86-9723-2AF1B228AFB1}" destId="{ECD4AAEB-FD4E-4C32-90C5-D5D486C704A4}" srcOrd="0" destOrd="0" presId="urn:microsoft.com/office/officeart/2005/8/layout/matrix1"/>
    <dgm:cxn modelId="{DCE3763B-9F1B-4240-A017-23455EFDFF95}" type="presOf" srcId="{E185E3F0-D693-4D86-9723-2AF1B228AFB1}" destId="{F6A7259E-2AAD-47B3-B5B8-AB93C9A08546}" srcOrd="1" destOrd="0" presId="urn:microsoft.com/office/officeart/2005/8/layout/matrix1"/>
    <dgm:cxn modelId="{160472DB-F3A3-4D23-A9DC-09EE22D685BB}" type="presOf" srcId="{73019DEC-2F55-444F-BC1B-D24DAC260662}" destId="{79E3F725-DF73-4E73-B2DC-B0C12EB944CF}" srcOrd="0" destOrd="0" presId="urn:microsoft.com/office/officeart/2005/8/layout/matrix1"/>
    <dgm:cxn modelId="{BA11A31E-A6F8-4E47-8075-6FB0817F87E0}" srcId="{E1AAFAFD-300E-4976-AEBF-92D5E91AC013}" destId="{E185E3F0-D693-4D86-9723-2AF1B228AFB1}" srcOrd="0" destOrd="0" parTransId="{F449D29D-66C9-439A-BD08-D050964D10A9}" sibTransId="{197CF9A3-917C-4A75-84C6-7F8893CD1125}"/>
    <dgm:cxn modelId="{15E3C22C-5157-4364-A8F2-340714E8B1DC}" srcId="{73019DEC-2F55-444F-BC1B-D24DAC260662}" destId="{E1AAFAFD-300E-4976-AEBF-92D5E91AC013}" srcOrd="0" destOrd="0" parTransId="{2EE35563-EFFA-405F-99A9-5D85D1D95A46}" sibTransId="{D9D6605F-4490-4B52-A9F2-C876B6C4D5A7}"/>
    <dgm:cxn modelId="{134E0E08-B045-45C3-8413-AC57D73ABCF7}" srcId="{E1AAFAFD-300E-4976-AEBF-92D5E91AC013}" destId="{04FF6398-D6BA-4A3B-855B-25E7A932E84D}" srcOrd="2" destOrd="0" parTransId="{46563D04-C33A-42D4-912B-2119D4A12B05}" sibTransId="{A8995E1F-E096-4B2E-8691-862E80F155D7}"/>
    <dgm:cxn modelId="{CF2E910F-60B9-4402-BF37-7568834B45A5}" type="presOf" srcId="{D53DBD69-D725-451C-A7D5-5D4A3F533549}" destId="{1B5EA03E-8603-4AFD-BD14-0048260D0A22}" srcOrd="1" destOrd="0" presId="urn:microsoft.com/office/officeart/2005/8/layout/matrix1"/>
    <dgm:cxn modelId="{58DE6249-C6D1-4B77-99A3-EF36CFBE26A9}" type="presOf" srcId="{815C9408-773E-4CBA-B127-0F80B4A94D31}" destId="{826F5F6C-AE16-42F2-A4B6-90E8AA51BDAA}" srcOrd="1" destOrd="0" presId="urn:microsoft.com/office/officeart/2005/8/layout/matrix1"/>
    <dgm:cxn modelId="{8939BF98-41DA-4896-BA51-FFB77EE624AE}" type="presOf" srcId="{04FF6398-D6BA-4A3B-855B-25E7A932E84D}" destId="{BE861973-E2F7-48FA-9589-2A25F32BB98A}" srcOrd="0" destOrd="0" presId="urn:microsoft.com/office/officeart/2005/8/layout/matrix1"/>
    <dgm:cxn modelId="{8F7FDFA7-441E-4E15-8C27-ADB36409EBC5}" srcId="{E1AAFAFD-300E-4976-AEBF-92D5E91AC013}" destId="{815C9408-773E-4CBA-B127-0F80B4A94D31}" srcOrd="1" destOrd="0" parTransId="{5E8EB9E0-8DD4-4D1A-A7E8-721AA13C5A7B}" sibTransId="{C7D7F2CC-6693-4CA9-AE16-E3E5961C91CC}"/>
    <dgm:cxn modelId="{FF359E44-F9BA-4522-8BEF-7B62CDDCFE72}" srcId="{E1AAFAFD-300E-4976-AEBF-92D5E91AC013}" destId="{D53DBD69-D725-451C-A7D5-5D4A3F533549}" srcOrd="3" destOrd="0" parTransId="{C8CEA249-93CF-41DD-91B1-D77CA482FE8C}" sibTransId="{1AA61DBE-DA04-41C6-A877-77FCE44197C3}"/>
    <dgm:cxn modelId="{C6F418AE-AAEE-4FE0-A3C9-8AFACCB28B57}" type="presOf" srcId="{815C9408-773E-4CBA-B127-0F80B4A94D31}" destId="{6F7F41D2-D8FD-4B27-8E06-E561A6C60C70}" srcOrd="0" destOrd="0" presId="urn:microsoft.com/office/officeart/2005/8/layout/matrix1"/>
    <dgm:cxn modelId="{F80A8489-E0E5-4BA2-99B8-DD514CA8C61F}" type="presOf" srcId="{E1AAFAFD-300E-4976-AEBF-92D5E91AC013}" destId="{FDDBAA88-A6BC-4977-9FC8-FE04F6B19FB1}" srcOrd="0" destOrd="0" presId="urn:microsoft.com/office/officeart/2005/8/layout/matrix1"/>
    <dgm:cxn modelId="{30209099-BEFB-4552-8993-F079AF7E2098}" type="presOf" srcId="{04FF6398-D6BA-4A3B-855B-25E7A932E84D}" destId="{EAAE6C7C-2F38-4351-A4BF-DC7156B8AC30}" srcOrd="1" destOrd="0" presId="urn:microsoft.com/office/officeart/2005/8/layout/matrix1"/>
    <dgm:cxn modelId="{C8D7EA59-3CE5-498B-83CA-C00D87487334}" type="presOf" srcId="{D53DBD69-D725-451C-A7D5-5D4A3F533549}" destId="{301ADA79-2933-4FE6-8FB7-870E038E6F6E}" srcOrd="0" destOrd="0" presId="urn:microsoft.com/office/officeart/2005/8/layout/matrix1"/>
    <dgm:cxn modelId="{5CB0E788-A5F1-4B81-A1B8-B4E61ED1417F}" type="presParOf" srcId="{79E3F725-DF73-4E73-B2DC-B0C12EB944CF}" destId="{47B7731D-61C8-454C-98AF-2C5638AF9875}" srcOrd="0" destOrd="0" presId="urn:microsoft.com/office/officeart/2005/8/layout/matrix1"/>
    <dgm:cxn modelId="{A168C8BA-17C5-4C79-A575-8F6374DBE8BD}" type="presParOf" srcId="{47B7731D-61C8-454C-98AF-2C5638AF9875}" destId="{ECD4AAEB-FD4E-4C32-90C5-D5D486C704A4}" srcOrd="0" destOrd="0" presId="urn:microsoft.com/office/officeart/2005/8/layout/matrix1"/>
    <dgm:cxn modelId="{A1AE3C12-BB26-4734-A4E3-BC93E14A693E}" type="presParOf" srcId="{47B7731D-61C8-454C-98AF-2C5638AF9875}" destId="{F6A7259E-2AAD-47B3-B5B8-AB93C9A08546}" srcOrd="1" destOrd="0" presId="urn:microsoft.com/office/officeart/2005/8/layout/matrix1"/>
    <dgm:cxn modelId="{61DC129D-848A-43F5-8F3F-ACE25A126A8B}" type="presParOf" srcId="{47B7731D-61C8-454C-98AF-2C5638AF9875}" destId="{6F7F41D2-D8FD-4B27-8E06-E561A6C60C70}" srcOrd="2" destOrd="0" presId="urn:microsoft.com/office/officeart/2005/8/layout/matrix1"/>
    <dgm:cxn modelId="{AE327415-04F2-44AA-A501-698E3F1A6157}" type="presParOf" srcId="{47B7731D-61C8-454C-98AF-2C5638AF9875}" destId="{826F5F6C-AE16-42F2-A4B6-90E8AA51BDAA}" srcOrd="3" destOrd="0" presId="urn:microsoft.com/office/officeart/2005/8/layout/matrix1"/>
    <dgm:cxn modelId="{4054AEEA-DD88-4D22-9CA6-746096E7B925}" type="presParOf" srcId="{47B7731D-61C8-454C-98AF-2C5638AF9875}" destId="{BE861973-E2F7-48FA-9589-2A25F32BB98A}" srcOrd="4" destOrd="0" presId="urn:microsoft.com/office/officeart/2005/8/layout/matrix1"/>
    <dgm:cxn modelId="{5A1EEA0C-B90F-47A0-B2C1-FCCB6E6C70A1}" type="presParOf" srcId="{47B7731D-61C8-454C-98AF-2C5638AF9875}" destId="{EAAE6C7C-2F38-4351-A4BF-DC7156B8AC30}" srcOrd="5" destOrd="0" presId="urn:microsoft.com/office/officeart/2005/8/layout/matrix1"/>
    <dgm:cxn modelId="{4ED09703-030F-42F7-B41A-D2C30A3FA83B}" type="presParOf" srcId="{47B7731D-61C8-454C-98AF-2C5638AF9875}" destId="{301ADA79-2933-4FE6-8FB7-870E038E6F6E}" srcOrd="6" destOrd="0" presId="urn:microsoft.com/office/officeart/2005/8/layout/matrix1"/>
    <dgm:cxn modelId="{9DB05104-7B14-4932-B246-0F3A38EE6753}" type="presParOf" srcId="{47B7731D-61C8-454C-98AF-2C5638AF9875}" destId="{1B5EA03E-8603-4AFD-BD14-0048260D0A22}" srcOrd="7" destOrd="0" presId="urn:microsoft.com/office/officeart/2005/8/layout/matrix1"/>
    <dgm:cxn modelId="{8A1228B0-1A76-449E-9EE7-F8DAE0A9A9BF}" type="presParOf" srcId="{79E3F725-DF73-4E73-B2DC-B0C12EB944CF}" destId="{FDDBAA88-A6BC-4977-9FC8-FE04F6B19FB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4AAEB-FD4E-4C32-90C5-D5D486C704A4}">
      <dsp:nvSpPr>
        <dsp:cNvPr id="0" name=""/>
        <dsp:cNvSpPr/>
      </dsp:nvSpPr>
      <dsp:spPr>
        <a:xfrm rot="16200000">
          <a:off x="919640" y="-919640"/>
          <a:ext cx="2016223" cy="3855504"/>
        </a:xfrm>
        <a:prstGeom prst="round1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Federal Liabilities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Focus</a:t>
          </a:r>
          <a:r>
            <a:rPr lang="en-GB" sz="1400" kern="1200" noProof="0" dirty="0" smtClean="0">
              <a:solidFill>
                <a:schemeClr val="bg1"/>
              </a:solidFill>
            </a:rPr>
            <a:t>: </a:t>
          </a:r>
          <a:r>
            <a:rPr lang="de-AT" sz="1400" kern="1200" dirty="0" smtClean="0"/>
            <a:t>Federal Financial Statements </a:t>
          </a:r>
          <a:r>
            <a:rPr lang="en-GB" sz="1400" kern="1200" noProof="0" dirty="0" smtClean="0">
              <a:solidFill>
                <a:schemeClr val="bg1"/>
              </a:solidFill>
            </a:rPr>
            <a:t>(BRA)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Volume</a:t>
          </a:r>
          <a:r>
            <a:rPr lang="en-GB" sz="1400" kern="1200" noProof="0" dirty="0" smtClean="0">
              <a:solidFill>
                <a:schemeClr val="bg1"/>
              </a:solidFill>
            </a:rPr>
            <a:t>: around 100 bn. EUR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</a:t>
          </a:r>
          <a:r>
            <a:rPr lang="en-GB" sz="1400" u="sng" kern="1200" noProof="0" dirty="0" smtClean="0">
              <a:solidFill>
                <a:schemeClr val="bg1"/>
              </a:solidFill>
            </a:rPr>
            <a:t> Responsibility: </a:t>
          </a:r>
          <a:r>
            <a:rPr lang="en-GB" sz="1400" kern="1200" noProof="0" dirty="0" smtClean="0">
              <a:solidFill>
                <a:schemeClr val="bg1"/>
              </a:solidFill>
            </a:rPr>
            <a:t>Ministry of Finance</a:t>
          </a:r>
          <a:endParaRPr lang="en-GB" sz="2000" b="1" kern="1200" noProof="0" dirty="0"/>
        </a:p>
      </dsp:txBody>
      <dsp:txXfrm rot="5400000">
        <a:off x="0" y="0"/>
        <a:ext cx="3855504" cy="1512168"/>
      </dsp:txXfrm>
    </dsp:sp>
    <dsp:sp modelId="{6F7F41D2-D8FD-4B27-8E06-E561A6C60C70}">
      <dsp:nvSpPr>
        <dsp:cNvPr id="0" name=""/>
        <dsp:cNvSpPr/>
      </dsp:nvSpPr>
      <dsp:spPr>
        <a:xfrm>
          <a:off x="3855504" y="0"/>
          <a:ext cx="3855504" cy="2016223"/>
        </a:xfrm>
        <a:prstGeom prst="round1Rect">
          <a:avLst/>
        </a:prstGeom>
        <a:solidFill>
          <a:schemeClr val="accent5">
            <a:shade val="80000"/>
            <a:hueOff val="41703"/>
            <a:satOff val="11316"/>
            <a:lumOff val="50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Federal Funding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Focus</a:t>
          </a:r>
          <a:r>
            <a:rPr lang="en-GB" sz="1400" kern="1200" noProof="0" dirty="0" smtClean="0">
              <a:solidFill>
                <a:schemeClr val="bg1"/>
              </a:solidFill>
            </a:rPr>
            <a:t>: Payments, Accounting, BRA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Volume</a:t>
          </a:r>
          <a:r>
            <a:rPr lang="en-GB" sz="1400" kern="1200" noProof="0" dirty="0" smtClean="0">
              <a:solidFill>
                <a:schemeClr val="bg1"/>
              </a:solidFill>
            </a:rPr>
            <a:t>: around 200 bn. EUR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400" u="none" kern="1200" noProof="0" dirty="0" smtClean="0">
              <a:solidFill>
                <a:schemeClr val="bg1"/>
              </a:solidFill>
            </a:rPr>
            <a:t>: </a:t>
          </a:r>
          <a:r>
            <a:rPr lang="en-GB" sz="1400" kern="1200" noProof="0" dirty="0" smtClean="0">
              <a:solidFill>
                <a:schemeClr val="bg1"/>
              </a:solidFill>
            </a:rPr>
            <a:t>Ministry of Finance</a:t>
          </a:r>
          <a:endParaRPr lang="en-GB" sz="1400" u="none" kern="1200" noProof="0" dirty="0">
            <a:solidFill>
              <a:schemeClr val="bg1"/>
            </a:solidFill>
          </a:endParaRPr>
        </a:p>
      </dsp:txBody>
      <dsp:txXfrm>
        <a:off x="3855504" y="0"/>
        <a:ext cx="3855504" cy="1512168"/>
      </dsp:txXfrm>
    </dsp:sp>
    <dsp:sp modelId="{BE861973-E2F7-48FA-9589-2A25F32BB98A}">
      <dsp:nvSpPr>
        <dsp:cNvPr id="0" name=""/>
        <dsp:cNvSpPr/>
      </dsp:nvSpPr>
      <dsp:spPr>
        <a:xfrm rot="10800000">
          <a:off x="0" y="2016223"/>
          <a:ext cx="3855504" cy="2016223"/>
        </a:xfrm>
        <a:prstGeom prst="round1Rect">
          <a:avLst/>
        </a:prstGeom>
        <a:solidFill>
          <a:schemeClr val="accent5">
            <a:shade val="80000"/>
            <a:hueOff val="83406"/>
            <a:satOff val="22633"/>
            <a:lumOff val="100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Federal Investments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Focus</a:t>
          </a:r>
          <a:r>
            <a:rPr lang="en-GB" sz="1400" kern="1200" noProof="0" dirty="0" smtClean="0">
              <a:solidFill>
                <a:schemeClr val="bg1"/>
              </a:solidFill>
            </a:rPr>
            <a:t>: Accounting, BRA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Volume</a:t>
          </a:r>
          <a:r>
            <a:rPr lang="en-GB" sz="1400" kern="1200" noProof="0" dirty="0" smtClean="0">
              <a:solidFill>
                <a:schemeClr val="bg1"/>
              </a:solidFill>
            </a:rPr>
            <a:t>: around 25 bn. EUR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400" u="none" kern="1200" noProof="0" dirty="0" smtClean="0">
              <a:solidFill>
                <a:schemeClr val="bg1"/>
              </a:solidFill>
            </a:rPr>
            <a:t>: Departments</a:t>
          </a:r>
          <a:r>
            <a:rPr lang="en-GB" sz="1400" kern="1200" noProof="0" dirty="0" smtClean="0">
              <a:solidFill>
                <a:schemeClr val="bg1"/>
              </a:solidFill>
            </a:rPr>
            <a:t> and Ministry of 		        Finance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 noProof="0" dirty="0" smtClean="0">
            <a:solidFill>
              <a:schemeClr val="bg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noProof="0" dirty="0"/>
        </a:p>
      </dsp:txBody>
      <dsp:txXfrm rot="10800000">
        <a:off x="0" y="2520279"/>
        <a:ext cx="3855504" cy="1512168"/>
      </dsp:txXfrm>
    </dsp:sp>
    <dsp:sp modelId="{301ADA79-2933-4FE6-8FB7-870E038E6F6E}">
      <dsp:nvSpPr>
        <dsp:cNvPr id="0" name=""/>
        <dsp:cNvSpPr/>
      </dsp:nvSpPr>
      <dsp:spPr>
        <a:xfrm rot="5400000">
          <a:off x="4775144" y="1096583"/>
          <a:ext cx="2016223" cy="3855504"/>
        </a:xfrm>
        <a:prstGeom prst="round1Rect">
          <a:avLst/>
        </a:prstGeom>
        <a:solidFill>
          <a:srgbClr val="CC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 Debt- and  </a:t>
          </a:r>
          <a:br>
            <a:rPr lang="en-GB" sz="2000" b="1" kern="1200" noProof="0" dirty="0" smtClean="0"/>
          </a:br>
          <a:r>
            <a:rPr lang="en-GB" sz="2000" b="1" kern="1200" noProof="0" dirty="0" smtClean="0"/>
            <a:t> Liquidity management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Focus</a:t>
          </a:r>
          <a:r>
            <a:rPr lang="en-GB" sz="1400" kern="1200" noProof="0" dirty="0" smtClean="0">
              <a:solidFill>
                <a:schemeClr val="bg1"/>
              </a:solidFill>
            </a:rPr>
            <a:t>: Debt- and Liquidity management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Volume</a:t>
          </a:r>
          <a:r>
            <a:rPr lang="en-GB" sz="1400" kern="1200" noProof="0" dirty="0" smtClean="0">
              <a:solidFill>
                <a:schemeClr val="bg1"/>
              </a:solidFill>
            </a:rPr>
            <a:t>: around 650 bn. EUR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u="none" kern="1200" noProof="0" dirty="0" smtClean="0">
              <a:solidFill>
                <a:schemeClr val="bg1"/>
              </a:solidFill>
            </a:rPr>
            <a:t>  </a:t>
          </a:r>
          <a:r>
            <a:rPr lang="en-GB" sz="14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400" kern="1200" noProof="0" dirty="0" smtClean="0">
              <a:solidFill>
                <a:schemeClr val="bg1"/>
              </a:solidFill>
            </a:rPr>
            <a:t>: OeBFA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noProof="0" dirty="0"/>
        </a:p>
      </dsp:txBody>
      <dsp:txXfrm rot="-5400000">
        <a:off x="3855503" y="2520279"/>
        <a:ext cx="3855504" cy="1512168"/>
      </dsp:txXfrm>
    </dsp:sp>
    <dsp:sp modelId="{FDDBAA88-A6BC-4977-9FC8-FE04F6B19FB1}">
      <dsp:nvSpPr>
        <dsp:cNvPr id="0" name=""/>
        <dsp:cNvSpPr/>
      </dsp:nvSpPr>
      <dsp:spPr>
        <a:xfrm>
          <a:off x="2698852" y="1663016"/>
          <a:ext cx="2313302" cy="594957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noProof="0" dirty="0" smtClean="0"/>
            <a:t>Treasury</a:t>
          </a:r>
          <a:endParaRPr lang="en-GB" sz="2800" b="1" kern="1200" noProof="0" dirty="0"/>
        </a:p>
      </dsp:txBody>
      <dsp:txXfrm>
        <a:off x="2727895" y="1692059"/>
        <a:ext cx="2255216" cy="536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2946925" cy="49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t" anchorCtr="0" compatLnSpc="1">
            <a:prstTxWarp prst="textNoShape">
              <a:avLst/>
            </a:prstTxWarp>
          </a:bodyPr>
          <a:lstStyle>
            <a:lvl1pPr defTabSz="477766">
              <a:defRPr sz="1300"/>
            </a:lvl1pPr>
          </a:lstStyle>
          <a:p>
            <a:endParaRPr lang="de-DE" alt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233" y="0"/>
            <a:ext cx="2946925" cy="49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t" anchorCtr="0" compatLnSpc="1">
            <a:prstTxWarp prst="textNoShape">
              <a:avLst/>
            </a:prstTxWarp>
          </a:bodyPr>
          <a:lstStyle>
            <a:lvl1pPr algn="r" defTabSz="477766">
              <a:defRPr sz="1300"/>
            </a:lvl1pPr>
          </a:lstStyle>
          <a:p>
            <a:fld id="{8E1D2F8D-1841-4F2E-8A6F-2E31D862C8E9}" type="datetime1">
              <a:rPr lang="de-DE" altLang="de-DE"/>
              <a:pPr/>
              <a:t>06.03.2017</a:t>
            </a:fld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29274"/>
            <a:ext cx="2946925" cy="4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b" anchorCtr="0" compatLnSpc="1">
            <a:prstTxWarp prst="textNoShape">
              <a:avLst/>
            </a:prstTxWarp>
          </a:bodyPr>
          <a:lstStyle>
            <a:lvl1pPr defTabSz="477766">
              <a:defRPr sz="1300"/>
            </a:lvl1pPr>
          </a:lstStyle>
          <a:p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233" y="9429274"/>
            <a:ext cx="2946925" cy="4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b" anchorCtr="0" compatLnSpc="1">
            <a:prstTxWarp prst="textNoShape">
              <a:avLst/>
            </a:prstTxWarp>
          </a:bodyPr>
          <a:lstStyle>
            <a:lvl1pPr algn="r" defTabSz="477766">
              <a:defRPr sz="1300"/>
            </a:lvl1pPr>
          </a:lstStyle>
          <a:p>
            <a:fld id="{25A118A9-3362-445A-A54E-67DC6799AD5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11079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2946925" cy="49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t" anchorCtr="0" compatLnSpc="1">
            <a:prstTxWarp prst="textNoShape">
              <a:avLst/>
            </a:prstTxWarp>
          </a:bodyPr>
          <a:lstStyle>
            <a:lvl1pPr defTabSz="477766">
              <a:defRPr sz="1300"/>
            </a:lvl1pPr>
          </a:lstStyle>
          <a:p>
            <a:endParaRPr lang="de-DE" alt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233" y="0"/>
            <a:ext cx="2946925" cy="49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t" anchorCtr="0" compatLnSpc="1">
            <a:prstTxWarp prst="textNoShape">
              <a:avLst/>
            </a:prstTxWarp>
          </a:bodyPr>
          <a:lstStyle>
            <a:lvl1pPr algn="r" defTabSz="477766">
              <a:defRPr sz="1300"/>
            </a:lvl1pPr>
          </a:lstStyle>
          <a:p>
            <a:fld id="{4E7EF748-4A94-44B2-A676-8B1B6BF5A636}" type="datetime1">
              <a:rPr lang="de-DE" altLang="de-DE"/>
              <a:pPr/>
              <a:t>06.03.2017</a:t>
            </a:fld>
            <a:endParaRPr lang="de-DE" alt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88203" tIns="44102" rIns="88203" bIns="4410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531" y="4716950"/>
            <a:ext cx="5436621" cy="446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Click to edit Master text styles</a:t>
            </a:r>
          </a:p>
          <a:p>
            <a:pPr lvl="1"/>
            <a:r>
              <a:rPr lang="de-AT" altLang="de-DE" smtClean="0"/>
              <a:t>Second level</a:t>
            </a:r>
          </a:p>
          <a:p>
            <a:pPr lvl="2"/>
            <a:r>
              <a:rPr lang="de-AT" altLang="de-DE" smtClean="0"/>
              <a:t>Third level</a:t>
            </a:r>
          </a:p>
          <a:p>
            <a:pPr lvl="3"/>
            <a:r>
              <a:rPr lang="de-AT" altLang="de-DE" smtClean="0"/>
              <a:t>Fourth level</a:t>
            </a:r>
          </a:p>
          <a:p>
            <a:pPr lvl="4"/>
            <a:r>
              <a:rPr lang="de-AT" altLang="de-DE" smtClean="0"/>
              <a:t>Fifth level</a:t>
            </a:r>
            <a:endParaRPr lang="de-DE" altLang="de-DE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29274"/>
            <a:ext cx="2946925" cy="4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b" anchorCtr="0" compatLnSpc="1">
            <a:prstTxWarp prst="textNoShape">
              <a:avLst/>
            </a:prstTxWarp>
          </a:bodyPr>
          <a:lstStyle>
            <a:lvl1pPr defTabSz="477766">
              <a:defRPr sz="1300"/>
            </a:lvl1pPr>
          </a:lstStyle>
          <a:p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233" y="9429274"/>
            <a:ext cx="2946925" cy="4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92" tIns="47744" rIns="95492" bIns="47744" numCol="1" anchor="b" anchorCtr="0" compatLnSpc="1">
            <a:prstTxWarp prst="textNoShape">
              <a:avLst/>
            </a:prstTxWarp>
          </a:bodyPr>
          <a:lstStyle>
            <a:lvl1pPr algn="r" defTabSz="477766">
              <a:defRPr sz="1300"/>
            </a:lvl1pPr>
          </a:lstStyle>
          <a:p>
            <a:fld id="{DBD3E11E-336F-482E-B429-08BC75BEA10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5585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06" charset="-128"/>
        <a:cs typeface="ヒラギノ角ゴ Pro W3" pitchFamily="-106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06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11E-336F-482E-B429-08BC75BEA106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41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8A832-F29A-48BB-A528-4A5A3BDA7CD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cs typeface="Arial" pitchFamily="34" charset="0"/>
              </a:defRPr>
            </a:lvl1pPr>
          </a:lstStyle>
          <a:p>
            <a:r>
              <a:rPr lang="en-US" altLang="de-DE" smtClean="0"/>
              <a:t>Austrian Treasury                                                                                    Fitch – January 23, 2017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9080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543800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46148-10EA-441D-BD10-F967ECE000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cs typeface="Arial" pitchFamily="34" charset="0"/>
              </a:defRPr>
            </a:lvl1pPr>
          </a:lstStyle>
          <a:p>
            <a:r>
              <a:rPr lang="en-US" altLang="de-DE" smtClean="0"/>
              <a:t>Austrian Treasury                                                                                    Fitch – January 23, 2017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4723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543800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731C-B8F2-4A94-AF3A-A06459B40E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cs typeface="Arial" pitchFamily="34" charset="0"/>
              </a:defRPr>
            </a:lvl1pPr>
          </a:lstStyle>
          <a:p>
            <a:r>
              <a:rPr lang="en-US" altLang="de-DE" smtClean="0"/>
              <a:t>Austrian Treasury                                                                                    Fitch – January 23, 2017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0728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543800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9088E-04E7-4BF8-A554-7FFF9525B2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cs typeface="Arial" pitchFamily="34" charset="0"/>
              </a:defRPr>
            </a:lvl1pPr>
          </a:lstStyle>
          <a:p>
            <a:r>
              <a:rPr lang="en-US" altLang="de-DE" smtClean="0"/>
              <a:t>Austrian Treasury                                                                                    Fitch – January 23, 2017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0661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Click to edit Master title style</a:t>
            </a:r>
            <a:endParaRPr lang="de-DE" altLang="de-DE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cs typeface="Arial" pitchFamily="34" charset="0"/>
              </a:defRPr>
            </a:lvl1pPr>
          </a:lstStyle>
          <a:p>
            <a:r>
              <a:rPr lang="en-US" altLang="de-DE" smtClean="0"/>
              <a:t>Austrian Treasury                                                                                    Fitch – January 23, 2017</a:t>
            </a:r>
            <a:endParaRPr lang="de-DE" altLang="de-D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88125"/>
            <a:ext cx="609600" cy="2698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b="1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FAF41E-21E2-48F0-BCB0-45F7223770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6589713"/>
            <a:ext cx="8686800" cy="1587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24775" y="971550"/>
            <a:ext cx="1143000" cy="1539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de-DE" sz="1000">
                <a:latin typeface="Arial" charset="0"/>
              </a:rPr>
              <a:t>Republic of Austria</a:t>
            </a:r>
          </a:p>
        </p:txBody>
      </p:sp>
      <p:pic>
        <p:nvPicPr>
          <p:cNvPr id="5128" name="Picture 7" descr="oe_flagge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113" y="284163"/>
            <a:ext cx="10255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1" descr="OeBFA_logo_rgb.ti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368300"/>
            <a:ext cx="19542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rgbClr val="00447C"/>
          </a:solidFill>
          <a:latin typeface="Arial"/>
          <a:ea typeface="ヒラギノ角ゴ Pro W3" pitchFamily="-8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00447C"/>
          </a:solidFill>
          <a:latin typeface="Arial" pitchFamily="-84" charset="0"/>
          <a:ea typeface="ヒラギノ角ゴ Pro W3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-84" charset="-128"/>
          <a:cs typeface="ヒラギノ角ゴ Pro W3" pitchFamily="-8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b="1" kern="1200">
          <a:solidFill>
            <a:schemeClr val="tx1"/>
          </a:solidFill>
          <a:latin typeface="Arial" pitchFamily="34" charset="0"/>
          <a:ea typeface="ヒラギノ角ゴ Pro W3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ＭＳ Ｐゴシック" pitchFamily="-84" charset="-128"/>
          <a:cs typeface="ＭＳ Ｐゴシック" pitchFamily="-8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b="1" kern="1200">
          <a:solidFill>
            <a:schemeClr val="tx1"/>
          </a:solidFill>
          <a:latin typeface="Arial" pitchFamily="34" charset="0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arkus.stix@oebfa.at" TargetMode="External"/><Relationship Id="rId2" Type="http://schemas.openxmlformats.org/officeDocument/2006/relationships/hyperlink" Target="http://www.oebfa.a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ia.zivanovic-amann@oebfa.a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ubtitle 4"/>
          <p:cNvSpPr>
            <a:spLocks noGrp="1"/>
          </p:cNvSpPr>
          <p:nvPr>
            <p:ph type="subTitle" idx="4294967295"/>
          </p:nvPr>
        </p:nvSpPr>
        <p:spPr bwMode="auto">
          <a:xfrm>
            <a:off x="457200" y="2781300"/>
            <a:ext cx="8153400" cy="754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indent="0">
              <a:buFont typeface="Arial" pitchFamily="34" charset="0"/>
              <a:buNone/>
            </a:pPr>
            <a:r>
              <a:rPr lang="en-US" altLang="de-DE" sz="2000" b="1" dirty="0" smtClean="0">
                <a:cs typeface="Arial" pitchFamily="34" charset="0"/>
              </a:rPr>
              <a:t>Treasury and the federal debt managing process</a:t>
            </a:r>
          </a:p>
          <a:p>
            <a:pPr marL="0" indent="0">
              <a:buFont typeface="Arial" pitchFamily="34" charset="0"/>
              <a:buNone/>
            </a:pPr>
            <a:endParaRPr lang="en-US" altLang="de-DE" sz="2000" b="1" dirty="0" smtClean="0"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de-DE" altLang="de-DE" sz="2000" dirty="0" smtClean="0">
              <a:cs typeface="Arial" pitchFamily="34" charset="0"/>
            </a:endParaRPr>
          </a:p>
        </p:txBody>
      </p:sp>
      <p:sp>
        <p:nvSpPr>
          <p:cNvPr id="17413" name="Title 3"/>
          <p:cNvSpPr>
            <a:spLocks noGrp="1"/>
          </p:cNvSpPr>
          <p:nvPr>
            <p:ph type="title" idx="4294967295"/>
          </p:nvPr>
        </p:nvSpPr>
        <p:spPr>
          <a:xfrm>
            <a:off x="457200" y="3317875"/>
            <a:ext cx="7931150" cy="720725"/>
          </a:xfrm>
        </p:spPr>
        <p:txBody>
          <a:bodyPr/>
          <a:lstStyle/>
          <a:p>
            <a:r>
              <a:rPr lang="de-DE" altLang="de-DE" sz="2400" dirty="0" smtClean="0">
                <a:latin typeface="Arial" pitchFamily="34" charset="0"/>
                <a:cs typeface="Arial" pitchFamily="34" charset="0"/>
              </a:rPr>
              <a:t>PEMPAL TCOP (The World Bank) </a:t>
            </a:r>
            <a:br>
              <a:rPr lang="de-DE" altLang="de-DE" sz="2400" dirty="0" smtClean="0">
                <a:latin typeface="Arial" pitchFamily="34" charset="0"/>
                <a:cs typeface="Arial" pitchFamily="34" charset="0"/>
              </a:rPr>
            </a:br>
            <a:endParaRPr lang="de-DE" altLang="de-DE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3148013"/>
            <a:ext cx="8153400" cy="1587"/>
          </a:xfrm>
          <a:prstGeom prst="line">
            <a:avLst/>
          </a:prstGeom>
          <a:ln w="3175">
            <a:solidFill>
              <a:srgbClr val="00447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16" name="Subtitle 4"/>
          <p:cNvSpPr>
            <a:spLocks/>
          </p:cNvSpPr>
          <p:nvPr/>
        </p:nvSpPr>
        <p:spPr bwMode="auto">
          <a:xfrm>
            <a:off x="467544" y="5984448"/>
            <a:ext cx="4191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eaLnBrk="0" hangingPunct="0">
              <a:spcBef>
                <a:spcPct val="20000"/>
              </a:spcBef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742950" indent="-285750" algn="ctr" eaLnBrk="0" hangingPunct="0">
              <a:spcBef>
                <a:spcPct val="20000"/>
              </a:spcBef>
              <a:buFont typeface="Arial" pitchFamily="34" charset="0"/>
              <a:defRPr sz="1600" b="1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algn="ctr" eaLnBrk="0" hangingPunct="0">
              <a:spcBef>
                <a:spcPct val="20000"/>
              </a:spcBef>
              <a:buFont typeface="Arial" pitchFamily="34" charset="0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eaLnBrk="0" hangingPunct="0">
              <a:spcBef>
                <a:spcPct val="20000"/>
              </a:spcBef>
              <a:buFont typeface="Arial" pitchFamily="34" charset="0"/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eaLnBrk="0" hangingPunct="0">
              <a:spcBef>
                <a:spcPct val="20000"/>
              </a:spcBef>
              <a:buFont typeface="Arial" pitchFamily="34" charset="0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endParaRPr lang="en-US" altLang="de-DE" sz="1600" dirty="0" smtClean="0">
              <a:cs typeface="Arial" pitchFamily="34" charset="0"/>
            </a:endParaRPr>
          </a:p>
          <a:p>
            <a:pPr algn="l"/>
            <a:r>
              <a:rPr lang="en-US" altLang="de-DE" sz="1600" dirty="0" smtClean="0">
                <a:cs typeface="Arial" pitchFamily="34" charset="0"/>
              </a:rPr>
              <a:t>March 20, 2017</a:t>
            </a:r>
            <a:endParaRPr lang="en-US" altLang="de-DE" sz="1600" dirty="0">
              <a:cs typeface="Arial" pitchFamily="34" charset="0"/>
            </a:endParaRPr>
          </a:p>
          <a:p>
            <a:pPr algn="l"/>
            <a:endParaRPr lang="de-DE" altLang="de-DE" sz="18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Master Data – Business Partner – Example Rating change</a:t>
            </a:r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2" name="Textfeld 1"/>
          <p:cNvSpPr txBox="1"/>
          <p:nvPr/>
        </p:nvSpPr>
        <p:spPr>
          <a:xfrm>
            <a:off x="526009" y="2142184"/>
            <a:ext cx="3325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Person 1 changes Rating and starts workflow</a:t>
            </a:r>
            <a:endParaRPr lang="en-GB" sz="1600" dirty="0"/>
          </a:p>
        </p:txBody>
      </p:sp>
      <p:sp>
        <p:nvSpPr>
          <p:cNvPr id="3" name="Pfeil nach unten 2"/>
          <p:cNvSpPr/>
          <p:nvPr/>
        </p:nvSpPr>
        <p:spPr>
          <a:xfrm>
            <a:off x="1835696" y="4941168"/>
            <a:ext cx="184099" cy="3062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feld 11"/>
          <p:cNvSpPr txBox="1"/>
          <p:nvPr/>
        </p:nvSpPr>
        <p:spPr>
          <a:xfrm>
            <a:off x="4344986" y="2153934"/>
            <a:ext cx="2958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Person 2 has a new workflow element in his inbox </a:t>
            </a:r>
            <a:endParaRPr lang="en-GB" sz="1600" dirty="0"/>
          </a:p>
        </p:txBody>
      </p:sp>
      <p:sp>
        <p:nvSpPr>
          <p:cNvPr id="15" name="Textfeld 14"/>
          <p:cNvSpPr txBox="1"/>
          <p:nvPr/>
        </p:nvSpPr>
        <p:spPr>
          <a:xfrm>
            <a:off x="4406316" y="3256355"/>
            <a:ext cx="4141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After a control of the change he can approve or reject it</a:t>
            </a:r>
            <a:endParaRPr lang="en-GB" sz="16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316" y="4581128"/>
            <a:ext cx="16668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feld 17"/>
          <p:cNvSpPr txBox="1"/>
          <p:nvPr/>
        </p:nvSpPr>
        <p:spPr>
          <a:xfrm>
            <a:off x="4406316" y="5787005"/>
            <a:ext cx="472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If he rejects the change, Person 1 gets a new workflow element and can make another change</a:t>
            </a:r>
            <a:endParaRPr lang="en-GB" sz="1600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81" y="3844652"/>
            <a:ext cx="25336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70" y="5373216"/>
            <a:ext cx="24193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696389" y="4437112"/>
            <a:ext cx="2291435" cy="13011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Rechteck 23"/>
          <p:cNvSpPr/>
          <p:nvPr/>
        </p:nvSpPr>
        <p:spPr>
          <a:xfrm>
            <a:off x="745488" y="5949280"/>
            <a:ext cx="2291435" cy="13011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81" y="2726959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180" y="3839890"/>
            <a:ext cx="41624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316" y="2726959"/>
            <a:ext cx="2685964" cy="52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Master Data – Market Data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Automatic Market data collection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Data provider Reuters 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FX Rates, Interest Rates, Bond prices, …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Purpose of use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Real time data for fair market value checks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The real time benchmark rate is collected when a deal is saved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End of Day collection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At a specific time every day market rates are collected from Reuters and saved in a database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In the database historical rates are available for a long time horizon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This data is used for example for End of day valuation</a:t>
            </a:r>
          </a:p>
          <a:p>
            <a:pPr marL="914400" lvl="2" indent="0"/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1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Master Data – Interest Rate and Spread Curves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For valuation purposes interest rate and spread curves are 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</a:t>
            </a:r>
            <a:r>
              <a:rPr lang="en-GB" sz="1800" dirty="0" smtClean="0"/>
              <a:t>wap curves</a:t>
            </a:r>
            <a:r>
              <a:rPr lang="en-GB" sz="1800" dirty="0"/>
              <a:t>, c</a:t>
            </a:r>
            <a:r>
              <a:rPr lang="en-GB" sz="1800" dirty="0" smtClean="0"/>
              <a:t>ross </a:t>
            </a:r>
            <a:r>
              <a:rPr lang="en-GB" sz="1800" dirty="0"/>
              <a:t>c</a:t>
            </a:r>
            <a:r>
              <a:rPr lang="en-GB" sz="1800" dirty="0" smtClean="0"/>
              <a:t>urrency </a:t>
            </a:r>
            <a:r>
              <a:rPr lang="en-GB" sz="1800" dirty="0"/>
              <a:t>s</a:t>
            </a:r>
            <a:r>
              <a:rPr lang="en-GB" sz="1800" dirty="0" smtClean="0"/>
              <a:t>pread curves</a:t>
            </a:r>
            <a:r>
              <a:rPr lang="en-GB" sz="1800" dirty="0"/>
              <a:t>, </a:t>
            </a:r>
            <a:r>
              <a:rPr lang="en-GB" sz="1800" dirty="0" smtClean="0"/>
              <a:t>bond curve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Also </a:t>
            </a:r>
            <a:r>
              <a:rPr lang="en-GB" sz="1800" dirty="0" smtClean="0"/>
              <a:t>it is defined for which transaction type which curve will be used for valuation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For Austrian Government bonds the bond curve is used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For Derivatives (e.g. Interest rate swaps) swap curves are used </a:t>
            </a:r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6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Limit Check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Specific Guidelines for the limitation of credit risk (exposure limit, term limit</a:t>
            </a:r>
            <a:r>
              <a:rPr lang="en-GB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The calculation of the limit amount based on different master data is done in </a:t>
            </a:r>
            <a:r>
              <a:rPr lang="en-GB" sz="1800" dirty="0" smtClean="0"/>
              <a:t>SAP Treasury </a:t>
            </a:r>
            <a:r>
              <a:rPr lang="en-GB" sz="1800" dirty="0" smtClean="0"/>
              <a:t>(e.g. Rating of Business Partner</a:t>
            </a:r>
            <a:r>
              <a:rPr lang="en-GB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For the calculation of the exposure limit utilisation different methods to consider default risk are used (e.g. Monte Carlo Simulation</a:t>
            </a:r>
            <a:r>
              <a:rPr lang="en-GB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Before a trade is done the limits are checked within the System 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>
                <a:sym typeface="Wingdings" panose="05000000000000000000" pitchFamily="2" charset="2"/>
              </a:rPr>
              <a:t>If limits are breached a predefined group of people is automatically informed via E-Mail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3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Limit Check – Example Calculation of limit amount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454001" y="2132856"/>
            <a:ext cx="795665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After the change of specific master data the new limit amount needs to be calculated and approved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calculation happens with an own program, which calculates the limit amount for the exposure limit</a:t>
            </a:r>
            <a:br>
              <a:rPr lang="en-GB" sz="1600" dirty="0" smtClean="0"/>
            </a:br>
            <a:endParaRPr lang="en-GB" altLang="de-DE" sz="18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55" y="3911763"/>
            <a:ext cx="2796502" cy="787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93" y="4699595"/>
            <a:ext cx="263842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454001" y="3274531"/>
            <a:ext cx="3325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Person 1 makes an update of the limits and starts a workflow </a:t>
            </a:r>
            <a:r>
              <a:rPr lang="en-GB" sz="1400" dirty="0" smtClean="0"/>
              <a:t>for</a:t>
            </a:r>
            <a:r>
              <a:rPr lang="en-GB" sz="1400" dirty="0" smtClean="0"/>
              <a:t> </a:t>
            </a:r>
            <a:r>
              <a:rPr lang="en-GB" sz="1400" dirty="0" smtClean="0"/>
              <a:t>approval</a:t>
            </a:r>
            <a:endParaRPr lang="en-GB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4271902" y="3274531"/>
            <a:ext cx="2958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Person 2 has a new workflow element in his inbox </a:t>
            </a:r>
            <a:endParaRPr lang="en-GB" sz="1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02" y="3817987"/>
            <a:ext cx="30861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4271902" y="4533188"/>
            <a:ext cx="414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After a control of the change he can approve or reject it</a:t>
            </a:r>
            <a:endParaRPr lang="en-GB" sz="1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02" y="5112221"/>
            <a:ext cx="1520590" cy="93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4283823" y="6128148"/>
            <a:ext cx="414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After approval the new limit amount will be directly used in the system for </a:t>
            </a:r>
            <a:r>
              <a:rPr lang="en-GB" sz="1400" dirty="0" err="1" smtClean="0"/>
              <a:t>limitchecks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823" y="5098703"/>
            <a:ext cx="28765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1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Deal entry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4221088"/>
            <a:ext cx="80010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6-eyes Principal </a:t>
            </a: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Automatic generation of confirmations for </a:t>
            </a:r>
            <a:r>
              <a:rPr lang="en-GB" sz="1600" dirty="0" smtClean="0"/>
              <a:t>counterparts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Segregation of duties via pre-defined </a:t>
            </a:r>
            <a:r>
              <a:rPr lang="en-GB" sz="1600" dirty="0" smtClean="0"/>
              <a:t>workflows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Each deal entry or amendment starts a new workflow </a:t>
            </a:r>
            <a:br>
              <a:rPr lang="en-GB" sz="1600" dirty="0" smtClean="0"/>
            </a:br>
            <a:endParaRPr lang="en-GB" altLang="de-DE" sz="16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7" name="Abgerundetes Rechteck 6"/>
          <p:cNvSpPr/>
          <p:nvPr/>
        </p:nvSpPr>
        <p:spPr>
          <a:xfrm>
            <a:off x="755576" y="328498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Deal entry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067943" y="3284984"/>
            <a:ext cx="1819408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Deal confirmation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176719" y="3284984"/>
            <a:ext cx="1131585" cy="5775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Book entry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411760" y="328498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automatic</a:t>
            </a:r>
          </a:p>
          <a:p>
            <a:pPr algn="ctr"/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Limit check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3799119" y="357301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8" idx="3"/>
            <a:endCxn id="9" idx="1"/>
          </p:cNvCxnSpPr>
          <p:nvPr/>
        </p:nvCxnSpPr>
        <p:spPr>
          <a:xfrm>
            <a:off x="5887351" y="3573016"/>
            <a:ext cx="289368" cy="739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142935" y="357301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bgerundetes Rechteck 1"/>
          <p:cNvSpPr/>
          <p:nvPr/>
        </p:nvSpPr>
        <p:spPr>
          <a:xfrm>
            <a:off x="683568" y="2348880"/>
            <a:ext cx="5275791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OEBFA</a:t>
            </a:r>
            <a:endParaRPr lang="en-GB" dirty="0"/>
          </a:p>
        </p:txBody>
      </p:sp>
      <p:sp>
        <p:nvSpPr>
          <p:cNvPr id="17" name="Abgerundetes Rechteck 16"/>
          <p:cNvSpPr/>
          <p:nvPr/>
        </p:nvSpPr>
        <p:spPr>
          <a:xfrm>
            <a:off x="6103375" y="2348880"/>
            <a:ext cx="2573081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BHAG</a:t>
            </a:r>
            <a:endParaRPr lang="en-GB" dirty="0"/>
          </a:p>
        </p:txBody>
      </p:sp>
      <p:sp>
        <p:nvSpPr>
          <p:cNvPr id="28" name="Abgerundetes Rechteck 27"/>
          <p:cNvSpPr/>
          <p:nvPr/>
        </p:nvSpPr>
        <p:spPr>
          <a:xfrm>
            <a:off x="755576" y="2780928"/>
            <a:ext cx="3043543" cy="288032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Front Office</a:t>
            </a:r>
            <a:endParaRPr lang="en-GB" sz="2000" dirty="0"/>
          </a:p>
        </p:txBody>
      </p:sp>
      <p:sp>
        <p:nvSpPr>
          <p:cNvPr id="29" name="Abgerundetes Rechteck 28"/>
          <p:cNvSpPr/>
          <p:nvPr/>
        </p:nvSpPr>
        <p:spPr>
          <a:xfrm>
            <a:off x="4067942" y="2789312"/>
            <a:ext cx="1819409" cy="288032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Back Office</a:t>
            </a:r>
            <a:endParaRPr lang="en-GB" sz="2000" dirty="0"/>
          </a:p>
        </p:txBody>
      </p:sp>
      <p:sp>
        <p:nvSpPr>
          <p:cNvPr id="18" name="Abgerundetes Rechteck 17"/>
          <p:cNvSpPr/>
          <p:nvPr/>
        </p:nvSpPr>
        <p:spPr>
          <a:xfrm>
            <a:off x="7596336" y="3284983"/>
            <a:ext cx="1080120" cy="5775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Payment</a:t>
            </a:r>
            <a:endParaRPr lang="en-GB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Gerade Verbindung mit Pfeil 18"/>
          <p:cNvCxnSpPr>
            <a:stCxn id="9" idx="3"/>
            <a:endCxn id="18" idx="1"/>
          </p:cNvCxnSpPr>
          <p:nvPr/>
        </p:nvCxnSpPr>
        <p:spPr>
          <a:xfrm flipV="1">
            <a:off x="7308304" y="3573754"/>
            <a:ext cx="288032" cy="1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8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Deal entry – </a:t>
            </a:r>
            <a:r>
              <a:rPr lang="en-GB" altLang="de-DE" dirty="0">
                <a:latin typeface="Arial" pitchFamily="34" charset="0"/>
                <a:cs typeface="Arial" pitchFamily="34" charset="0"/>
              </a:rPr>
              <a:t>E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xample – Deposit 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276872"/>
            <a:ext cx="800100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Front Office employee enters trade in SAP Treasury 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altLang="de-DE" sz="16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59988"/>
            <a:ext cx="5008214" cy="369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0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Deal entry – </a:t>
            </a:r>
            <a:r>
              <a:rPr lang="en-GB" altLang="de-DE" dirty="0">
                <a:latin typeface="Arial" pitchFamily="34" charset="0"/>
                <a:cs typeface="Arial" pitchFamily="34" charset="0"/>
              </a:rPr>
              <a:t>E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xample – Deposit 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204864"/>
            <a:ext cx="80010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Before the trade is saved a manual pr</a:t>
            </a:r>
            <a:r>
              <a:rPr lang="en-GB" sz="1800" dirty="0" smtClean="0"/>
              <a:t>e-limit check is made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If the limits are not breached the trade can be saved, a limit check will be </a:t>
            </a:r>
            <a:r>
              <a:rPr lang="en-GB" sz="1800" dirty="0"/>
              <a:t>automatically </a:t>
            </a:r>
            <a:r>
              <a:rPr lang="en-GB" sz="1800" dirty="0" smtClean="0"/>
              <a:t>made and a new workflow will be started 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altLang="de-DE" sz="16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3590925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5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Deal entry – 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Example – Deposit 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204864"/>
            <a:ext cx="80010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Back Office sees the new workflow element 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All trade information like nominal value, interest rate, maturity date has to be checked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After checking the deal the Back Office can confirm or refuse the trade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 smtClean="0"/>
              <a:t>At the same time the deal is confirmed a confirmation letter will be automatically </a:t>
            </a:r>
            <a:r>
              <a:rPr lang="en-GB" sz="1600" dirty="0"/>
              <a:t>generated </a:t>
            </a:r>
            <a:r>
              <a:rPr lang="en-GB" sz="1600" dirty="0" smtClean="0"/>
              <a:t>which is sent to the counterpart via Email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altLang="de-DE" sz="16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1"/>
            <a:ext cx="62103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133" y="4581128"/>
            <a:ext cx="2654787" cy="93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Deal entry – </a:t>
            </a:r>
            <a:r>
              <a:rPr lang="en-GB" altLang="de-DE" dirty="0">
                <a:latin typeface="Arial" pitchFamily="34" charset="0"/>
                <a:cs typeface="Arial" pitchFamily="34" charset="0"/>
              </a:rPr>
              <a:t>E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xample – Deposit 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204864"/>
            <a:ext cx="80010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Finally the Federal Accounting Agency sees a new workflow element after the Back Office has confirmed the Deal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the BHAG is responsible for the booking of the deal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and starts the payment process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Final check of payments and revenues with accounting statement of our bank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0" indent="0"/>
            <a:r>
              <a:rPr lang="en-GB" sz="1600" dirty="0" smtClean="0"/>
              <a:t/>
            </a:r>
            <a:br>
              <a:rPr lang="en-GB" sz="1600" dirty="0" smtClean="0"/>
            </a:br>
            <a:endParaRPr lang="en-GB" altLang="de-DE" sz="18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4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Agenda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About the Treasury Agency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Benefit of </a:t>
            </a:r>
            <a:r>
              <a:rPr lang="en-GB" altLang="de-DE" sz="2000" dirty="0" smtClean="0"/>
              <a:t>SAP Treasury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>
                <a:cs typeface="Arial" pitchFamily="34" charset="0"/>
              </a:rPr>
              <a:t>Overview </a:t>
            </a:r>
            <a:r>
              <a:rPr lang="en-GB" altLang="de-DE" sz="2000" dirty="0" smtClean="0">
                <a:cs typeface="Arial" pitchFamily="34" charset="0"/>
              </a:rPr>
              <a:t>of IT </a:t>
            </a:r>
            <a:r>
              <a:rPr lang="en-GB" altLang="de-DE" sz="2000" dirty="0">
                <a:cs typeface="Arial" pitchFamily="34" charset="0"/>
              </a:rPr>
              <a:t>process </a:t>
            </a:r>
            <a:r>
              <a:rPr lang="en-GB" altLang="de-DE" sz="2000" dirty="0" smtClean="0">
                <a:cs typeface="Arial" pitchFamily="34" charset="0"/>
              </a:rPr>
              <a:t>landscape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>
                <a:cs typeface="Arial" pitchFamily="34" charset="0"/>
              </a:rPr>
              <a:t>Overview of SAP Treasury Units</a:t>
            </a:r>
            <a:endParaRPr lang="en-GB" altLang="de-DE" sz="2000" dirty="0" smtClean="0">
              <a:cs typeface="Arial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Organisational </a:t>
            </a:r>
            <a:r>
              <a:rPr lang="en-GB" altLang="de-DE" sz="2000" dirty="0" smtClean="0"/>
              <a:t>structure / Authorisation concept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Master Data </a:t>
            </a:r>
          </a:p>
          <a:p>
            <a:pPr marL="469900" lvl="1" indent="-469900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Limit Check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Deal </a:t>
            </a:r>
            <a:r>
              <a:rPr lang="en-GB" altLang="de-DE" sz="2000" dirty="0" smtClean="0"/>
              <a:t>Entry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Collateral management</a:t>
            </a:r>
            <a:r>
              <a:rPr lang="en-GB" altLang="de-DE" sz="2000" dirty="0" smtClean="0"/>
              <a:t> </a:t>
            </a:r>
            <a:endParaRPr lang="en-GB" altLang="de-DE" sz="2000" dirty="0" smtClean="0"/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Reporting </a:t>
            </a:r>
          </a:p>
          <a:p>
            <a:pPr lvl="1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altLang="de-DE" sz="21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Collateral Management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92896"/>
            <a:ext cx="800100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e-DE" sz="1800" dirty="0" smtClean="0"/>
              <a:t>OeBFA uses derivatives for the hedging of FX risks and for the management of the debt portfolio.  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de-D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e-DE" sz="1800" dirty="0"/>
              <a:t>To reduce credit risk the </a:t>
            </a:r>
            <a:r>
              <a:rPr lang="en-GB" altLang="de-DE" sz="1800" dirty="0" smtClean="0"/>
              <a:t>OeBFA </a:t>
            </a:r>
            <a:r>
              <a:rPr lang="en-GB" altLang="de-DE" sz="1800" dirty="0"/>
              <a:t>only contracts derivative transactions with counterparts with which an ISDA CSA (Credit Support Annex) agreement exists.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de-D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e-DE" sz="1800" dirty="0" smtClean="0"/>
              <a:t>The collateral management process is done in SAP Treasury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e-DE" sz="1800" dirty="0" smtClean="0"/>
              <a:t>Daily valuation of derivative deals per counterpart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e-DE" sz="1800" dirty="0" smtClean="0"/>
              <a:t>Execution of Collateral payments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de-DE" sz="18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9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Reporting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204864"/>
            <a:ext cx="80010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Different kinds of reports for different recipients (</a:t>
            </a:r>
            <a:r>
              <a:rPr lang="en-GB" sz="1800" i="1" dirty="0" err="1" smtClean="0"/>
              <a:t>OeBFA</a:t>
            </a:r>
            <a:r>
              <a:rPr lang="en-GB" sz="1800" i="1" dirty="0" smtClean="0"/>
              <a:t>, Ministry of Finance, </a:t>
            </a:r>
            <a:r>
              <a:rPr lang="en-GB" sz="1800" i="1" dirty="0" smtClean="0"/>
              <a:t>Federal Accounting Agency (BHAG), </a:t>
            </a:r>
            <a:r>
              <a:rPr lang="en-GB" sz="1800" i="1" dirty="0" smtClean="0"/>
              <a:t>Austrian Court of Audit, Parliament, …</a:t>
            </a:r>
            <a:r>
              <a:rPr lang="en-GB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Reports are available with real-time data or at least with daily updated </a:t>
            </a:r>
            <a:r>
              <a:rPr lang="en-GB" sz="1800" dirty="0" smtClean="0"/>
              <a:t>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On demand reports and predefined reports 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All reports are based on one data source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Access is controlled via the authorisation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Report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Maastricht Notification report (Debt level </a:t>
            </a:r>
            <a:r>
              <a:rPr lang="en-GB" sz="1800" dirty="0" smtClean="0"/>
              <a:t>nominal amount, market value, Interest payments, accrued interest amount)</a:t>
            </a:r>
            <a:endParaRPr lang="en-GB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Position </a:t>
            </a:r>
            <a:r>
              <a:rPr lang="en-GB" sz="1800" dirty="0"/>
              <a:t>details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Valuation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Payment report 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61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Reporting – Example – Position details report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40171" y="2246534"/>
            <a:ext cx="80010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Each on demand report offers a range of selection options</a:t>
            </a:r>
          </a:p>
          <a:p>
            <a:pPr marL="0" indent="0"/>
            <a:r>
              <a:rPr lang="en-GB" sz="1800" dirty="0" smtClean="0"/>
              <a:t>	For Example: reference date, product type or deal number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Each report has a predefined number of result columns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The reports can also be exported for example to excel 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924945"/>
            <a:ext cx="3888431" cy="154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5090635"/>
            <a:ext cx="5328591" cy="96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5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504825" y="2178050"/>
            <a:ext cx="8064500" cy="3182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altLang="de-DE" sz="1600" b="1" dirty="0">
                <a:solidFill>
                  <a:srgbClr val="000000"/>
                </a:solidFill>
                <a:cs typeface="Arial" pitchFamily="34" charset="0"/>
              </a:rPr>
              <a:t>Austrian Treasury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Austria - 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1010 </a:t>
            </a: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Vienna, </a:t>
            </a:r>
            <a:r>
              <a:rPr lang="de-AT" altLang="de-DE" sz="1400" dirty="0" err="1">
                <a:solidFill>
                  <a:srgbClr val="000000"/>
                </a:solidFill>
                <a:cs typeface="Arial" pitchFamily="34" charset="0"/>
              </a:rPr>
              <a:t>Seilerstaette</a:t>
            </a: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 24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Phone: (+43 1) 512 25 11- 0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Web: </a:t>
            </a: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  <a:hlinkClick r:id="rId2"/>
              </a:rPr>
              <a:t>www.oebfa.at</a:t>
            </a:r>
            <a:endParaRPr lang="de-AT" altLang="de-DE" sz="1400" dirty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Reuters: AFFA01…07	 Bloomberg: RAGB, AUST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		</a:t>
            </a:r>
            <a:endParaRPr lang="de-AT" altLang="de-DE" sz="1400" dirty="0" smtClean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de-AT" altLang="de-DE" sz="1400" dirty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u="sng" dirty="0" smtClean="0">
                <a:solidFill>
                  <a:srgbClr val="000000"/>
                </a:solidFill>
                <a:cs typeface="Arial" pitchFamily="34" charset="0"/>
              </a:rPr>
              <a:t>Managing </a:t>
            </a:r>
            <a:r>
              <a:rPr lang="de-AT" altLang="de-DE" sz="1400" u="sng" dirty="0" err="1">
                <a:solidFill>
                  <a:srgbClr val="000000"/>
                </a:solidFill>
                <a:cs typeface="Arial" pitchFamily="34" charset="0"/>
              </a:rPr>
              <a:t>Director</a:t>
            </a:r>
            <a:r>
              <a:rPr lang="de-AT" altLang="de-DE" sz="1400" u="sng" dirty="0">
                <a:solidFill>
                  <a:srgbClr val="000000"/>
                </a:solidFill>
                <a:cs typeface="Arial" pitchFamily="34" charset="0"/>
              </a:rPr>
              <a:t>, Treasury / </a:t>
            </a:r>
            <a:r>
              <a:rPr lang="de-AT" altLang="de-DE" sz="1400" u="sng" dirty="0" err="1">
                <a:solidFill>
                  <a:srgbClr val="000000"/>
                </a:solidFill>
                <a:cs typeface="Arial" pitchFamily="34" charset="0"/>
              </a:rPr>
              <a:t>Markets</a:t>
            </a:r>
            <a:endParaRPr lang="de-AT" altLang="de-DE" sz="1400" u="sng" dirty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Markus Stix, 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  <a:hlinkClick r:id="rId3"/>
              </a:rPr>
              <a:t>markus.stix@oebfa.at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, ext. 22</a:t>
            </a:r>
            <a:endParaRPr lang="de-AT" altLang="de-DE" sz="1400" dirty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de-AT" altLang="de-DE" sz="1400" dirty="0" smtClean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de-AT" altLang="de-DE" sz="1400" dirty="0">
              <a:solidFill>
                <a:srgbClr val="000000"/>
              </a:solidFill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Anja Tritremmel, 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  <a:hlinkClick r:id="rId4"/>
              </a:rPr>
              <a:t>anja.tritremmel@oebfa.at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de-AT" altLang="de-DE" sz="1400" dirty="0">
                <a:solidFill>
                  <a:srgbClr val="000000"/>
                </a:solidFill>
                <a:cs typeface="Arial" pitchFamily="34" charset="0"/>
              </a:rPr>
              <a:t>ext. </a:t>
            </a:r>
            <a:r>
              <a:rPr lang="de-AT" altLang="de-DE" sz="1400" dirty="0" smtClean="0">
                <a:solidFill>
                  <a:srgbClr val="000000"/>
                </a:solidFill>
                <a:cs typeface="Arial" pitchFamily="34" charset="0"/>
              </a:rPr>
              <a:t>37</a:t>
            </a:r>
            <a:endParaRPr lang="de-AT" altLang="de-DE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7795" name="Rectangle 3"/>
          <p:cNvSpPr>
            <a:spLocks/>
          </p:cNvSpPr>
          <p:nvPr/>
        </p:nvSpPr>
        <p:spPr bwMode="auto">
          <a:xfrm>
            <a:off x="557213" y="1196975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1pPr>
            <a:lvl2pPr eaLnBrk="0" hangingPunct="0"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2pPr>
            <a:lvl3pPr eaLnBrk="0" hangingPunct="0"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3pPr>
            <a:lvl4pPr eaLnBrk="0" hangingPunct="0"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4pPr>
            <a:lvl5pPr eaLnBrk="0" hangingPunct="0"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5pPr>
            <a:lvl6pPr marL="457200" defTabSz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6pPr>
            <a:lvl7pPr marL="914400" defTabSz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7pPr>
            <a:lvl8pPr marL="1371600" defTabSz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8pPr>
            <a:lvl9pPr marL="1828800" defTabSz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447C"/>
                </a:solidFill>
                <a:latin typeface="Arial" pitchFamily="34" charset="0"/>
                <a:ea typeface="ヒラギノ角ゴ Pro W3" pitchFamily="-84" charset="-128"/>
                <a:cs typeface="Arial" pitchFamily="34" charset="0"/>
              </a:defRPr>
            </a:lvl9pPr>
          </a:lstStyle>
          <a:p>
            <a:r>
              <a:rPr lang="en-US" altLang="de-DE"/>
              <a:t>Contact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681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The Austrian Treasury (</a:t>
            </a:r>
            <a:r>
              <a:rPr lang="en-GB" altLang="de-DE" dirty="0" err="1" smtClean="0">
                <a:latin typeface="Arial" pitchFamily="34" charset="0"/>
                <a:cs typeface="Arial" pitchFamily="34" charset="0"/>
              </a:rPr>
              <a:t>OeBFA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Founded in 1993 as Debt Management Office 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Acts in the Name and for the Account of the Republic of Austria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Issues Austrian Government Debt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Central Cash Management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Financial Activities for Other Legal Entities of the Republic of Austria and Austrian Provinces</a:t>
            </a:r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altLang="de-DE" sz="2100" dirty="0" smtClean="0"/>
          </a:p>
          <a:p>
            <a:pPr defTabSz="914400">
              <a:spcBef>
                <a:spcPct val="20000"/>
              </a:spcBef>
              <a:buClr>
                <a:schemeClr val="tx1"/>
              </a:buClr>
            </a:pPr>
            <a:r>
              <a:rPr lang="en-GB" altLang="de-DE" sz="2100" dirty="0" smtClean="0"/>
              <a:t>		</a:t>
            </a:r>
            <a:endParaRPr lang="en-GB" altLang="de-DE" sz="2100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The Austrian Treasury (</a:t>
            </a:r>
            <a:r>
              <a:rPr lang="en-GB" altLang="de-DE" dirty="0" err="1" smtClean="0">
                <a:latin typeface="Arial" pitchFamily="34" charset="0"/>
                <a:cs typeface="Arial" pitchFamily="34" charset="0"/>
              </a:rPr>
              <a:t>OeBFA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 smtClean="0"/>
              <a:t>Cash Management </a:t>
            </a:r>
          </a:p>
          <a:p>
            <a:pPr lvl="1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Daily Liquidity management </a:t>
            </a:r>
          </a:p>
          <a:p>
            <a:pPr marL="469900" lvl="1" indent="-469900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100" dirty="0"/>
              <a:t>Debt Management </a:t>
            </a:r>
          </a:p>
          <a:p>
            <a:pPr lvl="1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2000" dirty="0" smtClean="0"/>
              <a:t>Financing programs </a:t>
            </a:r>
          </a:p>
          <a:p>
            <a:pPr lvl="2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1800" dirty="0" smtClean="0"/>
              <a:t>Government bonds RAGB</a:t>
            </a:r>
          </a:p>
          <a:p>
            <a:pPr lvl="2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1800" dirty="0" smtClean="0"/>
              <a:t>EMTN-Programs (Euro Medium Term Notes)</a:t>
            </a:r>
          </a:p>
          <a:p>
            <a:pPr lvl="2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1800" dirty="0" smtClean="0"/>
              <a:t>Australian Dollar MTN-Programs – „Kangaroo Programme“</a:t>
            </a:r>
          </a:p>
          <a:p>
            <a:pPr lvl="2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1800" dirty="0" smtClean="0"/>
              <a:t>Loans and </a:t>
            </a:r>
            <a:r>
              <a:rPr lang="en-GB" altLang="de-DE" sz="1800" dirty="0" err="1" smtClean="0"/>
              <a:t>Schuldschein</a:t>
            </a:r>
            <a:r>
              <a:rPr lang="en-GB" altLang="de-DE" sz="1800" dirty="0" smtClean="0"/>
              <a:t>-Format</a:t>
            </a:r>
          </a:p>
          <a:p>
            <a:pPr lvl="2"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altLang="de-DE" sz="1800" dirty="0" smtClean="0"/>
              <a:t>Austrian Treasury Bills (ATB-Programme)</a:t>
            </a:r>
          </a:p>
          <a:p>
            <a:pPr marL="0" indent="0" defTabSz="914400">
              <a:spcBef>
                <a:spcPct val="20000"/>
              </a:spcBef>
              <a:buClr>
                <a:schemeClr val="tx1"/>
              </a:buClr>
            </a:pPr>
            <a:endParaRPr lang="en-GB" altLang="de-DE" sz="2100" dirty="0" smtClean="0"/>
          </a:p>
          <a:p>
            <a:pPr defTabSz="9144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altLang="de-DE" sz="2100" dirty="0" smtClean="0"/>
          </a:p>
          <a:p>
            <a:pPr defTabSz="914400">
              <a:spcBef>
                <a:spcPct val="20000"/>
              </a:spcBef>
              <a:buClr>
                <a:schemeClr val="tx1"/>
              </a:buClr>
            </a:pPr>
            <a:r>
              <a:rPr lang="en-GB" altLang="de-DE" sz="2100" dirty="0" smtClean="0"/>
              <a:t>		</a:t>
            </a:r>
            <a:endParaRPr lang="en-GB" altLang="de-DE" sz="2100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3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Benefit of </a:t>
            </a:r>
            <a:r>
              <a:rPr lang="en-GB" altLang="de-DE" dirty="0" smtClean="0">
                <a:latin typeface="Arial" pitchFamily="34" charset="0"/>
                <a:cs typeface="Arial" pitchFamily="34" charset="0"/>
              </a:rPr>
              <a:t>SAP Treasury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dirty="0" err="1" smtClean="0"/>
              <a:t>OeBFA</a:t>
            </a:r>
            <a:r>
              <a:rPr lang="en-GB" sz="2000" dirty="0" smtClean="0"/>
              <a:t> uses </a:t>
            </a:r>
            <a:r>
              <a:rPr lang="en-GB" sz="2000" dirty="0" smtClean="0"/>
              <a:t>SAP Treasury </a:t>
            </a:r>
            <a:r>
              <a:rPr lang="en-GB" sz="2000" dirty="0" smtClean="0"/>
              <a:t>since 2015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Beginning Mid 2014 in 2 sub-projects the old treasury system was replaced with SAP </a:t>
            </a:r>
            <a:r>
              <a:rPr lang="en-GB" sz="2000" dirty="0" smtClean="0"/>
              <a:t>Treasury 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Primary objects were: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to achieve synergy with the IT procedures of the ministry of finance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to implement cross-company business processes in one system</a:t>
            </a:r>
            <a:endParaRPr lang="en-GB" altLang="de-DE" sz="21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7" name="Abgerundetes Rechteck 6"/>
          <p:cNvSpPr/>
          <p:nvPr/>
        </p:nvSpPr>
        <p:spPr>
          <a:xfrm>
            <a:off x="592353" y="544522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Deal entry</a:t>
            </a:r>
            <a:endParaRPr lang="en-GB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904721" y="544522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Book entry</a:t>
            </a:r>
            <a:endParaRPr lang="en-GB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560905" y="544522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Payment</a:t>
            </a:r>
            <a:endParaRPr lang="en-GB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248537" y="544522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Limitcheck</a:t>
            </a:r>
            <a:endParaRPr lang="en-GB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7217089" y="5445224"/>
            <a:ext cx="136815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246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492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738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984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1229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5475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9721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3967" algn="l" defTabSz="1008492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Reporting</a:t>
            </a:r>
            <a:endParaRPr lang="en-GB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3616689" y="573325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5272873" y="573325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1960505" y="573325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6929057" y="5733256"/>
            <a:ext cx="288032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9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Overview of IT process landscape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945" y="2204864"/>
            <a:ext cx="6536830" cy="4009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Overview of SAP Treasury Units</a:t>
            </a:r>
            <a:endParaRPr lang="en-GB" alt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altLang="de-DE" sz="21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16" name="Diagramm 15"/>
          <p:cNvGraphicFramePr/>
          <p:nvPr>
            <p:extLst>
              <p:ext uri="{D42A27DB-BD31-4B8C-83A1-F6EECF244321}">
                <p14:modId xmlns:p14="http://schemas.microsoft.com/office/powerpoint/2010/main" val="832312410"/>
              </p:ext>
            </p:extLst>
          </p:nvPr>
        </p:nvGraphicFramePr>
        <p:xfrm>
          <a:off x="899592" y="2276872"/>
          <a:ext cx="771100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917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pPr defTabSz="914400">
              <a:spcBef>
                <a:spcPct val="20000"/>
              </a:spcBef>
            </a:pPr>
            <a:r>
              <a:rPr lang="en-GB" altLang="de-DE" sz="2400" dirty="0" smtClean="0"/>
              <a:t>Organisational structure / Authorisation concept</a:t>
            </a:r>
            <a:endParaRPr lang="en-GB" altLang="de-DE" sz="2400" dirty="0"/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cross-company business processes in one </a:t>
            </a:r>
            <a:r>
              <a:rPr lang="en-GB" sz="2000" dirty="0" smtClean="0"/>
              <a:t>system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Users: OeBFA, Federal Accounting Agency (BHAG), Ministry of Finance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System Administrator: Federal Computing Centre (BRZ) 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Segregation of duties via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Authorisation concept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Workflows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altLang="de-DE" sz="21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3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9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53400" cy="914400"/>
          </a:xfrm>
        </p:spPr>
        <p:txBody>
          <a:bodyPr/>
          <a:lstStyle/>
          <a:p>
            <a:r>
              <a:rPr lang="en-GB" altLang="de-DE" dirty="0" smtClean="0">
                <a:latin typeface="Arial" pitchFamily="34" charset="0"/>
                <a:cs typeface="Arial" pitchFamily="34" charset="0"/>
              </a:rPr>
              <a:t>Master Data – Business Partner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609600" y="2420938"/>
            <a:ext cx="8001000" cy="403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908050" indent="-436563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Different kinds of data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Basic data (e.g. Name, Address, ...)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Settlement instructions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Data for </a:t>
            </a:r>
            <a:r>
              <a:rPr lang="en-GB" sz="1800" dirty="0" smtClean="0"/>
              <a:t>Limit Check </a:t>
            </a:r>
            <a:r>
              <a:rPr lang="en-GB" sz="1800" dirty="0"/>
              <a:t>(e.g. Rating, …)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4-Eyes Principal for the </a:t>
            </a:r>
            <a:r>
              <a:rPr lang="en-GB" sz="1800" dirty="0"/>
              <a:t>m</a:t>
            </a:r>
            <a:r>
              <a:rPr lang="en-GB" sz="1800" dirty="0" smtClean="0"/>
              <a:t>aintenance of the data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Different Workflows depending on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settlement instructions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Input: Back </a:t>
            </a:r>
            <a:r>
              <a:rPr lang="en-GB" sz="1800" dirty="0"/>
              <a:t>Office =&gt; </a:t>
            </a:r>
            <a:r>
              <a:rPr lang="en-GB" sz="1800" dirty="0" smtClean="0"/>
              <a:t>Confirmation: </a:t>
            </a:r>
            <a:r>
              <a:rPr lang="en-GB" sz="1800" dirty="0"/>
              <a:t>Mid Office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Data Limit Check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 smtClean="0"/>
              <a:t>Input: Mid Office Person 1 = &gt; Confirmation: Mid Office Person 2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endParaRPr lang="en-GB" altLang="de-DE" sz="2000" dirty="0" smtClean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457200" y="6588125"/>
            <a:ext cx="7267575" cy="269875"/>
          </a:xfrm>
        </p:spPr>
        <p:txBody>
          <a:bodyPr/>
          <a:lstStyle/>
          <a:p>
            <a:r>
              <a:rPr lang="en-GB" altLang="de-DE" dirty="0" smtClean="0"/>
              <a:t>Austrian Treasury                                                                                    </a:t>
            </a:r>
            <a:r>
              <a:rPr lang="en-GB" altLang="de-DE" dirty="0" err="1" smtClean="0"/>
              <a:t>Worldbank</a:t>
            </a:r>
            <a:r>
              <a:rPr lang="en-GB" altLang="de-DE" dirty="0" smtClean="0"/>
              <a:t> – March 20, 2017</a:t>
            </a:r>
            <a:endParaRPr lang="en-GB" altLang="de-DE" dirty="0"/>
          </a:p>
        </p:txBody>
      </p:sp>
      <p:sp>
        <p:nvSpPr>
          <p:cNvPr id="6" name="Foliennummernplatzhalter 1"/>
          <p:cNvSpPr>
            <a:spLocks noGrp="1"/>
          </p:cNvSpPr>
          <p:nvPr>
            <p:ph type="sldNum" sz="quarter" idx="11"/>
          </p:nvPr>
        </p:nvSpPr>
        <p:spPr>
          <a:xfrm>
            <a:off x="8001000" y="6588125"/>
            <a:ext cx="609600" cy="269875"/>
          </a:xfrm>
        </p:spPr>
        <p:txBody>
          <a:bodyPr/>
          <a:lstStyle/>
          <a:p>
            <a:pPr>
              <a:defRPr/>
            </a:pPr>
            <a:fld id="{16D46148-10EA-441D-BD10-F967ECE0004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EBFA_theme">
      <a:dk1>
        <a:srgbClr val="000000"/>
      </a:dk1>
      <a:lt1>
        <a:sysClr val="window" lastClr="FFFFFF"/>
      </a:lt1>
      <a:dk2>
        <a:srgbClr val="1F497D"/>
      </a:dk2>
      <a:lt2>
        <a:srgbClr val="FFFFFF"/>
      </a:lt2>
      <a:accent1>
        <a:srgbClr val="1F497D"/>
      </a:accent1>
      <a:accent2>
        <a:srgbClr val="EF4135"/>
      </a:accent2>
      <a:accent3>
        <a:srgbClr val="000000"/>
      </a:accent3>
      <a:accent4>
        <a:srgbClr val="A1A1A4"/>
      </a:accent4>
      <a:accent5>
        <a:srgbClr val="99CCFF"/>
      </a:accent5>
      <a:accent6>
        <a:srgbClr val="EEECE1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1417</Words>
  <Application>Microsoft Office PowerPoint</Application>
  <PresentationFormat>Bildschirmpräsentation (4:3)</PresentationFormat>
  <Paragraphs>318</Paragraphs>
  <Slides>23</Slides>
  <Notes>21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Office Theme</vt:lpstr>
      <vt:lpstr>PEMPAL TCOP (The World Bank)  </vt:lpstr>
      <vt:lpstr>Agenda</vt:lpstr>
      <vt:lpstr>The Austrian Treasury (OeBFA)</vt:lpstr>
      <vt:lpstr>The Austrian Treasury (OeBFA)</vt:lpstr>
      <vt:lpstr>Benefit of SAP Treasury</vt:lpstr>
      <vt:lpstr>Overview of IT process landscape</vt:lpstr>
      <vt:lpstr>Overview of SAP Treasury Units</vt:lpstr>
      <vt:lpstr>Organisational structure / Authorisation concept</vt:lpstr>
      <vt:lpstr>Master Data – Business Partner</vt:lpstr>
      <vt:lpstr>Master Data – Business Partner – Example Rating change</vt:lpstr>
      <vt:lpstr>Master Data – Market Data</vt:lpstr>
      <vt:lpstr>Master Data – Interest Rate and Spread Curves</vt:lpstr>
      <vt:lpstr>Limit Check</vt:lpstr>
      <vt:lpstr>Limit Check – Example Calculation of limit amount</vt:lpstr>
      <vt:lpstr>Deal entry</vt:lpstr>
      <vt:lpstr>Deal entry – Example – Deposit </vt:lpstr>
      <vt:lpstr>Deal entry – Example – Deposit </vt:lpstr>
      <vt:lpstr>Deal entry – Example – Deposit </vt:lpstr>
      <vt:lpstr>Deal entry – Example – Deposit </vt:lpstr>
      <vt:lpstr>Collateral Management</vt:lpstr>
      <vt:lpstr>Reporting</vt:lpstr>
      <vt:lpstr>Reporting – Example – Position details report</vt:lpstr>
      <vt:lpstr>PowerPoint-Präsentation</vt:lpstr>
    </vt:vector>
  </TitlesOfParts>
  <Company>Privat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Dymkowski</dc:creator>
  <cp:lastModifiedBy>Tritremmel Anja</cp:lastModifiedBy>
  <cp:revision>680</cp:revision>
  <cp:lastPrinted>2017-03-08T08:58:50Z</cp:lastPrinted>
  <dcterms:created xsi:type="dcterms:W3CDTF">2012-10-24T11:53:09Z</dcterms:created>
  <dcterms:modified xsi:type="dcterms:W3CDTF">2017-03-08T09:08:11Z</dcterms:modified>
</cp:coreProperties>
</file>