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</p:sldMasterIdLst>
  <p:notesMasterIdLst>
    <p:notesMasterId r:id="rId18"/>
  </p:notesMasterIdLst>
  <p:handoutMasterIdLst>
    <p:handoutMasterId r:id="rId19"/>
  </p:handoutMasterIdLst>
  <p:sldIdLst>
    <p:sldId id="1144" r:id="rId2"/>
    <p:sldId id="1197" r:id="rId3"/>
    <p:sldId id="1198" r:id="rId4"/>
    <p:sldId id="1196" r:id="rId5"/>
    <p:sldId id="1199" r:id="rId6"/>
    <p:sldId id="1201" r:id="rId7"/>
    <p:sldId id="1202" r:id="rId8"/>
    <p:sldId id="1203" r:id="rId9"/>
    <p:sldId id="1204" r:id="rId10"/>
    <p:sldId id="1205" r:id="rId11"/>
    <p:sldId id="1206" r:id="rId12"/>
    <p:sldId id="1207" r:id="rId13"/>
    <p:sldId id="1208" r:id="rId14"/>
    <p:sldId id="1209" r:id="rId15"/>
    <p:sldId id="1210" r:id="rId16"/>
    <p:sldId id="1158" r:id="rId17"/>
  </p:sldIdLst>
  <p:sldSz cx="9144000" cy="6858000" type="screen4x3"/>
  <p:notesSz cx="6808788" cy="9940925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E46E"/>
    <a:srgbClr val="FFFF99"/>
    <a:srgbClr val="FFCC00"/>
    <a:srgbClr val="4180A6"/>
    <a:srgbClr val="009900"/>
    <a:srgbClr val="669900"/>
    <a:srgbClr val="99CC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1746F5-62F8-4F92-9F35-C4DB8638EB20}" v="52" dt="2019-05-23T21:24:33.1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Közepesen sötét stílus 2 – 6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395" autoAdjust="0"/>
    <p:restoredTop sz="79643" autoAdjust="0"/>
  </p:normalViewPr>
  <p:slideViewPr>
    <p:cSldViewPr>
      <p:cViewPr varScale="1">
        <p:scale>
          <a:sx n="58" d="100"/>
          <a:sy n="58" d="100"/>
        </p:scale>
        <p:origin x="111" y="3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"/>
    </p:cViewPr>
  </p:sorterViewPr>
  <p:notesViewPr>
    <p:cSldViewPr>
      <p:cViewPr varScale="1">
        <p:scale>
          <a:sx n="87" d="100"/>
          <a:sy n="87" d="100"/>
        </p:scale>
        <p:origin x="-3774" y="-72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elena Slizhevskaya" userId="S::yslizhevskaya@worldbank.org::c31c118f-cc09-4814-95e2-f268a72c0a23" providerId="AD" clId="Web-{3513D4D1-E88A-E1D1-BC59-6523AC977BBC}"/>
    <pc:docChg chg="modSld">
      <pc:chgData name="Yelena Slizhevskaya" userId="S::yslizhevskaya@worldbank.org::c31c118f-cc09-4814-95e2-f268a72c0a23" providerId="AD" clId="Web-{3513D4D1-E88A-E1D1-BC59-6523AC977BBC}" dt="2019-05-21T07:09:22.242" v="24" actId="20577"/>
      <pc:docMkLst>
        <pc:docMk/>
      </pc:docMkLst>
      <pc:sldChg chg="modSp">
        <pc:chgData name="Yelena Slizhevskaya" userId="S::yslizhevskaya@worldbank.org::c31c118f-cc09-4814-95e2-f268a72c0a23" providerId="AD" clId="Web-{3513D4D1-E88A-E1D1-BC59-6523AC977BBC}" dt="2019-05-21T07:09:22.242" v="24" actId="20577"/>
        <pc:sldMkLst>
          <pc:docMk/>
          <pc:sldMk cId="0" sldId="1197"/>
        </pc:sldMkLst>
        <pc:spChg chg="mod">
          <ac:chgData name="Yelena Slizhevskaya" userId="S::yslizhevskaya@worldbank.org::c31c118f-cc09-4814-95e2-f268a72c0a23" providerId="AD" clId="Web-{3513D4D1-E88A-E1D1-BC59-6523AC977BBC}" dt="2019-05-21T07:09:22.242" v="24" actId="20577"/>
          <ac:spMkLst>
            <pc:docMk/>
            <pc:sldMk cId="0" sldId="1197"/>
            <ac:spMk id="2" creationId="{00000000-0000-0000-0000-000000000000}"/>
          </ac:spMkLst>
        </pc:spChg>
      </pc:sldChg>
    </pc:docChg>
  </pc:docChgLst>
  <pc:docChgLst>
    <pc:chgData name="Yelena Slizhevskaya" userId="c31c118f-cc09-4814-95e2-f268a72c0a23" providerId="ADAL" clId="{C61746F5-62F8-4F92-9F35-C4DB8638EB20}"/>
    <pc:docChg chg="undo redo addSld delSld modSld">
      <pc:chgData name="Yelena Slizhevskaya" userId="c31c118f-cc09-4814-95e2-f268a72c0a23" providerId="ADAL" clId="{C61746F5-62F8-4F92-9F35-C4DB8638EB20}" dt="2019-05-23T21:24:33.163" v="51" actId="6549"/>
      <pc:docMkLst>
        <pc:docMk/>
      </pc:docMkLst>
      <pc:sldChg chg="modSp">
        <pc:chgData name="Yelena Slizhevskaya" userId="c31c118f-cc09-4814-95e2-f268a72c0a23" providerId="ADAL" clId="{C61746F5-62F8-4F92-9F35-C4DB8638EB20}" dt="2019-05-23T21:20:20.734" v="5" actId="1076"/>
        <pc:sldMkLst>
          <pc:docMk/>
          <pc:sldMk cId="1280234530" sldId="1203"/>
        </pc:sldMkLst>
        <pc:spChg chg="mod">
          <ac:chgData name="Yelena Slizhevskaya" userId="c31c118f-cc09-4814-95e2-f268a72c0a23" providerId="ADAL" clId="{C61746F5-62F8-4F92-9F35-C4DB8638EB20}" dt="2019-05-23T21:20:10.648" v="3" actId="255"/>
          <ac:spMkLst>
            <pc:docMk/>
            <pc:sldMk cId="1280234530" sldId="1203"/>
            <ac:spMk id="20" creationId="{00000000-0000-0000-0000-000000000000}"/>
          </ac:spMkLst>
        </pc:spChg>
        <pc:spChg chg="mod">
          <ac:chgData name="Yelena Slizhevskaya" userId="c31c118f-cc09-4814-95e2-f268a72c0a23" providerId="ADAL" clId="{C61746F5-62F8-4F92-9F35-C4DB8638EB20}" dt="2019-05-23T21:20:16.867" v="4" actId="1076"/>
          <ac:spMkLst>
            <pc:docMk/>
            <pc:sldMk cId="1280234530" sldId="1203"/>
            <ac:spMk id="21" creationId="{00000000-0000-0000-0000-000000000000}"/>
          </ac:spMkLst>
        </pc:spChg>
        <pc:spChg chg="mod">
          <ac:chgData name="Yelena Slizhevskaya" userId="c31c118f-cc09-4814-95e2-f268a72c0a23" providerId="ADAL" clId="{C61746F5-62F8-4F92-9F35-C4DB8638EB20}" dt="2019-05-23T21:20:20.734" v="5" actId="1076"/>
          <ac:spMkLst>
            <pc:docMk/>
            <pc:sldMk cId="1280234530" sldId="1203"/>
            <ac:spMk id="22" creationId="{00000000-0000-0000-0000-000000000000}"/>
          </ac:spMkLst>
        </pc:spChg>
        <pc:spChg chg="mod">
          <ac:chgData name="Yelena Slizhevskaya" userId="c31c118f-cc09-4814-95e2-f268a72c0a23" providerId="ADAL" clId="{C61746F5-62F8-4F92-9F35-C4DB8638EB20}" dt="2019-05-23T21:20:00.534" v="2" actId="255"/>
          <ac:spMkLst>
            <pc:docMk/>
            <pc:sldMk cId="1280234530" sldId="1203"/>
            <ac:spMk id="23" creationId="{00000000-0000-0000-0000-000000000000}"/>
          </ac:spMkLst>
        </pc:spChg>
      </pc:sldChg>
      <pc:sldChg chg="modSp">
        <pc:chgData name="Yelena Slizhevskaya" userId="c31c118f-cc09-4814-95e2-f268a72c0a23" providerId="ADAL" clId="{C61746F5-62F8-4F92-9F35-C4DB8638EB20}" dt="2019-05-23T21:22:59.131" v="10" actId="6549"/>
        <pc:sldMkLst>
          <pc:docMk/>
          <pc:sldMk cId="1280234530" sldId="1207"/>
        </pc:sldMkLst>
        <pc:spChg chg="mod">
          <ac:chgData name="Yelena Slizhevskaya" userId="c31c118f-cc09-4814-95e2-f268a72c0a23" providerId="ADAL" clId="{C61746F5-62F8-4F92-9F35-C4DB8638EB20}" dt="2019-05-23T21:22:59.131" v="10" actId="6549"/>
          <ac:spMkLst>
            <pc:docMk/>
            <pc:sldMk cId="1280234530" sldId="1207"/>
            <ac:spMk id="4" creationId="{00000000-0000-0000-0000-000000000000}"/>
          </ac:spMkLst>
        </pc:spChg>
      </pc:sldChg>
      <pc:sldChg chg="modSp">
        <pc:chgData name="Yelena Slizhevskaya" userId="c31c118f-cc09-4814-95e2-f268a72c0a23" providerId="ADAL" clId="{C61746F5-62F8-4F92-9F35-C4DB8638EB20}" dt="2019-05-23T21:24:21.763" v="17" actId="255"/>
        <pc:sldMkLst>
          <pc:docMk/>
          <pc:sldMk cId="1280234530" sldId="1208"/>
        </pc:sldMkLst>
        <pc:spChg chg="mod">
          <ac:chgData name="Yelena Slizhevskaya" userId="c31c118f-cc09-4814-95e2-f268a72c0a23" providerId="ADAL" clId="{C61746F5-62F8-4F92-9F35-C4DB8638EB20}" dt="2019-05-23T21:24:21.763" v="17" actId="255"/>
          <ac:spMkLst>
            <pc:docMk/>
            <pc:sldMk cId="1280234530" sldId="1208"/>
            <ac:spMk id="5" creationId="{00000000-0000-0000-0000-000000000000}"/>
          </ac:spMkLst>
        </pc:spChg>
      </pc:sldChg>
      <pc:sldChg chg="modSp add del">
        <pc:chgData name="Yelena Slizhevskaya" userId="c31c118f-cc09-4814-95e2-f268a72c0a23" providerId="ADAL" clId="{C61746F5-62F8-4F92-9F35-C4DB8638EB20}" dt="2019-05-23T21:24:33.163" v="51" actId="6549"/>
        <pc:sldMkLst>
          <pc:docMk/>
          <pc:sldMk cId="1280234530" sldId="1209"/>
        </pc:sldMkLst>
        <pc:spChg chg="mod">
          <ac:chgData name="Yelena Slizhevskaya" userId="c31c118f-cc09-4814-95e2-f268a72c0a23" providerId="ADAL" clId="{C61746F5-62F8-4F92-9F35-C4DB8638EB20}" dt="2019-05-23T21:24:33.163" v="51" actId="6549"/>
          <ac:spMkLst>
            <pc:docMk/>
            <pc:sldMk cId="1280234530" sldId="1209"/>
            <ac:spMk id="5" creationId="{00000000-0000-0000-0000-000000000000}"/>
          </ac:spMkLst>
        </pc:spChg>
      </pc:sldChg>
      <pc:sldChg chg="add del">
        <pc:chgData name="Yelena Slizhevskaya" userId="c31c118f-cc09-4814-95e2-f268a72c0a23" providerId="ADAL" clId="{C61746F5-62F8-4F92-9F35-C4DB8638EB20}" dt="2019-05-23T21:24:12.251" v="14" actId="2696"/>
        <pc:sldMkLst>
          <pc:docMk/>
          <pc:sldMk cId="1280234530" sldId="121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42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hu-HU"/>
              <a:t>MARD/ARDA - MAFWM - 2010.</a:t>
            </a:r>
          </a:p>
        </p:txBody>
      </p:sp>
      <p:sp>
        <p:nvSpPr>
          <p:cNvPr id="942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9A6AACA-6322-4412-B6D5-A0CF0750970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7713"/>
            <a:ext cx="4967288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1225"/>
            <a:ext cx="5446712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hu-HU"/>
              <a:t>MARD/ARDA - MAFWM - 2010.</a:t>
            </a:r>
          </a:p>
        </p:txBody>
      </p:sp>
      <p:sp>
        <p:nvSpPr>
          <p:cNvPr id="860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465F6B7-3FB3-499B-9866-BF0B645BBCB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Jegyzetek hely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u-H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9A012-0146-4F8C-887E-50CB5345234A}" type="slidenum">
              <a:rPr lang="hu-HU" smtClean="0"/>
              <a:pPr/>
              <a:t>13</a:t>
            </a:fld>
            <a:endParaRPr lang="hu-H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9A012-0146-4F8C-887E-50CB5345234A}" type="slidenum">
              <a:rPr lang="hu-HU" smtClean="0"/>
              <a:pPr/>
              <a:t>14</a:t>
            </a:fld>
            <a:endParaRPr lang="hu-H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9A012-0146-4F8C-887E-50CB5345234A}" type="slidenum">
              <a:rPr lang="hu-HU" smtClean="0"/>
              <a:pPr/>
              <a:t>15</a:t>
            </a:fld>
            <a:endParaRPr lang="hu-H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Jegyzetek hely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2"/>
            <a:endParaRPr lang="hu-HU" sz="1800" b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9A012-0146-4F8C-887E-50CB5345234A}" type="slidenum">
              <a:rPr lang="hu-HU" smtClean="0"/>
              <a:pPr/>
              <a:t>3</a:t>
            </a:fld>
            <a:endParaRPr 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9A012-0146-4F8C-887E-50CB5345234A}" type="slidenum">
              <a:rPr lang="hu-HU" smtClean="0"/>
              <a:pPr/>
              <a:t>6</a:t>
            </a:fld>
            <a:endParaRPr 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9A012-0146-4F8C-887E-50CB5345234A}" type="slidenum">
              <a:rPr lang="hu-HU" smtClean="0"/>
              <a:pPr/>
              <a:t>7</a:t>
            </a:fld>
            <a:endParaRPr lang="hu-H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9A012-0146-4F8C-887E-50CB5345234A}" type="slidenum">
              <a:rPr lang="hu-HU" smtClean="0"/>
              <a:pPr/>
              <a:t>8</a:t>
            </a:fld>
            <a:endParaRPr lang="hu-H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2"/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9A012-0146-4F8C-887E-50CB5345234A}" type="slidenum">
              <a:rPr lang="hu-HU" smtClean="0"/>
              <a:pPr/>
              <a:t>9</a:t>
            </a:fld>
            <a:endParaRPr lang="hu-H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9A012-0146-4F8C-887E-50CB5345234A}" type="slidenum">
              <a:rPr lang="hu-HU" smtClean="0"/>
              <a:pPr/>
              <a:t>10</a:t>
            </a:fld>
            <a:endParaRPr lang="hu-H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9A012-0146-4F8C-887E-50CB5345234A}" type="slidenum">
              <a:rPr lang="hu-HU" smtClean="0"/>
              <a:pPr/>
              <a:t>11</a:t>
            </a:fld>
            <a:endParaRPr lang="hu-H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9A012-0146-4F8C-887E-50CB5345234A}" type="slidenum">
              <a:rPr lang="hu-HU" smtClean="0"/>
              <a:pPr/>
              <a:t>12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EFB342-0C89-4357-BD49-F0AD17CF8CB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B31FA-C3F7-4FB9-988B-126F5B2C259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5ABACA-1EDF-449B-B0DF-42CB788C66D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Cím és szerkezeti vagy szervezeti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martArt-ábra helye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pPr lvl="0"/>
            <a:endParaRPr lang="hu-H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07DDD-B9EC-4B17-AA65-AFE13B7CBC6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Cím és tábl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áblázat helye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pPr lvl="0"/>
            <a:endParaRPr lang="hu-H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ED6F60-8B38-49AF-98D5-500633A5A45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150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1C1879-62E7-45BB-A9BF-D108DB73892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Cím, 1 nagy és 2 kisebb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981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4038600" cy="1981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91002-4A6A-4414-8A91-D51C75A65DD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05DC0-20A0-4F3A-A4B0-5ABB399F1FF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D6197E-FBD4-45CE-82A0-90660930CD0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35B39-3681-4185-A46D-8A8B140791A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8B1F8-7DA9-4B90-8482-B7AB5998E78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7F6B4-6347-4614-8190-F72779569FD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87B40-FFBC-498E-A952-ED845A74993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2E87B-7E7E-4333-85BB-9625019A85A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C71F6-47E7-4888-A534-43C48DD778A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/>
              <a:t>Mintacím szerkesztése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495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495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49EB093-83DE-4E1E-83CB-03C69CEE059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  <p:sldLayoutId id="2147483670" r:id="rId1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1113" y="-315913"/>
            <a:ext cx="9155113" cy="717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églalap 2"/>
          <p:cNvSpPr>
            <a:spLocks noChangeArrowheads="1"/>
          </p:cNvSpPr>
          <p:nvPr/>
        </p:nvSpPr>
        <p:spPr bwMode="auto">
          <a:xfrm>
            <a:off x="0" y="1125538"/>
            <a:ext cx="914400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endParaRPr lang="hu-HU" sz="2200" b="1" dirty="0">
              <a:solidFill>
                <a:schemeClr val="tx1">
                  <a:lumMod val="8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323528" y="4869160"/>
            <a:ext cx="864076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4000"/>
              </a:lnSpc>
              <a:defRPr/>
            </a:pPr>
            <a:r>
              <a:rPr lang="ru-RU" sz="3200" dirty="0"/>
              <a:t>Опыт управления идентификационной информацией в Государственном казначействе Венгрии</a:t>
            </a:r>
            <a:endParaRPr lang="hu-HU" sz="3200" dirty="0">
              <a:latin typeface="Arabic Typesetting" pitchFamily="66" charset="-78"/>
              <a:ea typeface="Segoe UI Black" pitchFamily="34" charset="0"/>
              <a:cs typeface="Arabic Typesetting" pitchFamily="66" charset="-7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4C4043C-D165-419A-B0E9-0CB1FE6E0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231" y="441326"/>
            <a:ext cx="7886700" cy="63500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dirty="0">
                <a:solidFill>
                  <a:schemeClr val="bg1"/>
                </a:solidFill>
              </a:rPr>
              <a:t>Варианты решения проблем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571501" y="1285876"/>
            <a:ext cx="8051006" cy="3371850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bg1"/>
              </a:buClr>
              <a:buFont typeface="Arial" pitchFamily="34" charset="0"/>
              <a:buChar char="•"/>
            </a:pPr>
            <a:r>
              <a:rPr lang="ru-RU" sz="3200" dirty="0">
                <a:solidFill>
                  <a:schemeClr val="bg1"/>
                </a:solidFill>
                <a:latin typeface="+mj-lt"/>
              </a:rPr>
              <a:t>Современная технология</a:t>
            </a:r>
            <a:endParaRPr lang="hu-HU" sz="3200" dirty="0">
              <a:solidFill>
                <a:schemeClr val="bg1"/>
              </a:solidFill>
              <a:latin typeface="+mj-lt"/>
            </a:endParaRPr>
          </a:p>
          <a:p>
            <a:pPr>
              <a:buClr>
                <a:schemeClr val="bg1"/>
              </a:buClr>
              <a:buFont typeface="Arial" pitchFamily="34" charset="0"/>
              <a:buChar char="•"/>
            </a:pPr>
            <a:r>
              <a:rPr lang="ru-RU" sz="3200" dirty="0">
                <a:solidFill>
                  <a:schemeClr val="bg1"/>
                </a:solidFill>
                <a:latin typeface="+mj-lt"/>
              </a:rPr>
              <a:t>Независимость от платформы</a:t>
            </a:r>
            <a:endParaRPr lang="hu-HU" sz="3200" dirty="0">
              <a:solidFill>
                <a:schemeClr val="bg1"/>
              </a:solidFill>
              <a:latin typeface="+mj-lt"/>
            </a:endParaRPr>
          </a:p>
          <a:p>
            <a:pPr>
              <a:buClr>
                <a:schemeClr val="bg1"/>
              </a:buClr>
              <a:buFont typeface="Arial" pitchFamily="34" charset="0"/>
              <a:buChar char="•"/>
            </a:pPr>
            <a:r>
              <a:rPr lang="ru-RU" sz="3200" dirty="0">
                <a:solidFill>
                  <a:schemeClr val="bg1"/>
                </a:solidFill>
                <a:latin typeface="+mj-lt"/>
              </a:rPr>
              <a:t>Поддержка</a:t>
            </a:r>
            <a:endParaRPr lang="hu-HU" sz="3200" dirty="0">
              <a:solidFill>
                <a:schemeClr val="bg1"/>
              </a:solidFill>
              <a:latin typeface="+mj-lt"/>
            </a:endParaRPr>
          </a:p>
          <a:p>
            <a:pPr>
              <a:buClr>
                <a:schemeClr val="bg1"/>
              </a:buClr>
              <a:buFont typeface="Arial" pitchFamily="34" charset="0"/>
              <a:buChar char="•"/>
            </a:pPr>
            <a:r>
              <a:rPr lang="ru-RU" sz="3200" dirty="0">
                <a:solidFill>
                  <a:schemeClr val="bg1"/>
                </a:solidFill>
                <a:latin typeface="+mj-lt"/>
              </a:rPr>
              <a:t>Автоматическое управление утверждениями </a:t>
            </a:r>
            <a:r>
              <a:rPr lang="ru-RU" dirty="0">
                <a:solidFill>
                  <a:schemeClr val="bg1"/>
                </a:solidFill>
                <a:latin typeface="+mj-lt"/>
              </a:rPr>
              <a:t>администратора данных</a:t>
            </a:r>
            <a:r>
              <a:rPr lang="hu-HU" sz="3200" dirty="0">
                <a:solidFill>
                  <a:schemeClr val="bg1"/>
                </a:solidFill>
                <a:latin typeface="+mj-lt"/>
              </a:rPr>
              <a:t> </a:t>
            </a:r>
          </a:p>
          <a:p>
            <a:pPr>
              <a:buClr>
                <a:schemeClr val="bg1"/>
              </a:buClr>
              <a:buFont typeface="Arial" pitchFamily="34" charset="0"/>
              <a:buChar char="•"/>
            </a:pPr>
            <a:r>
              <a:rPr lang="ru-RU" sz="3200" dirty="0">
                <a:solidFill>
                  <a:schemeClr val="bg1"/>
                </a:solidFill>
                <a:latin typeface="+mj-lt"/>
              </a:rPr>
              <a:t>Многопоточность</a:t>
            </a:r>
            <a:endParaRPr lang="hu-HU" sz="3200" dirty="0">
              <a:solidFill>
                <a:schemeClr val="bg1"/>
              </a:solidFill>
              <a:latin typeface="+mj-lt"/>
            </a:endParaRPr>
          </a:p>
          <a:p>
            <a:pPr>
              <a:buClr>
                <a:schemeClr val="bg1"/>
              </a:buClr>
              <a:buFont typeface="Arial" pitchFamily="34" charset="0"/>
              <a:buChar char="•"/>
            </a:pPr>
            <a:r>
              <a:rPr lang="hu-HU" sz="3200" dirty="0">
                <a:solidFill>
                  <a:schemeClr val="bg1"/>
                </a:solidFill>
                <a:latin typeface="+mj-lt"/>
              </a:rPr>
              <a:t>2 </a:t>
            </a:r>
            <a:r>
              <a:rPr lang="ru-RU" dirty="0">
                <a:solidFill>
                  <a:schemeClr val="bg1"/>
                </a:solidFill>
                <a:latin typeface="+mj-lt"/>
              </a:rPr>
              <a:t>типа аутентификации</a:t>
            </a:r>
            <a:endParaRPr lang="hu-HU" sz="3200" dirty="0">
              <a:solidFill>
                <a:schemeClr val="bg1"/>
              </a:solidFill>
              <a:latin typeface="+mj-lt"/>
            </a:endParaRPr>
          </a:p>
          <a:p>
            <a:pPr lvl="2">
              <a:buNone/>
            </a:pPr>
            <a:endParaRPr lang="hu-HU" dirty="0"/>
          </a:p>
          <a:p>
            <a:pPr lvl="2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80234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4C4043C-D165-419A-B0E9-0CB1FE6E0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794" y="307976"/>
            <a:ext cx="7886700" cy="958850"/>
          </a:xfrm>
        </p:spPr>
        <p:txBody>
          <a:bodyPr>
            <a:normAutofit/>
          </a:bodyPr>
          <a:lstStyle/>
          <a:p>
            <a:pPr lvl="0" algn="ctr"/>
            <a:r>
              <a:rPr lang="ru-RU" sz="4800" dirty="0">
                <a:solidFill>
                  <a:schemeClr val="bg1"/>
                </a:solidFill>
              </a:rPr>
              <a:t>Этапы проекта</a:t>
            </a:r>
            <a:endParaRPr lang="hu-HU" sz="4800" dirty="0">
              <a:solidFill>
                <a:schemeClr val="bg1"/>
              </a:solidFill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107504" y="1266825"/>
            <a:ext cx="8450709" cy="3800473"/>
          </a:xfrm>
        </p:spPr>
        <p:txBody>
          <a:bodyPr>
            <a:normAutofit fontScale="77500" lnSpcReduction="20000"/>
          </a:bodyPr>
          <a:lstStyle/>
          <a:p>
            <a:pPr lvl="2">
              <a:buNone/>
            </a:pPr>
            <a:endParaRPr lang="hu-HU" sz="2800" dirty="0"/>
          </a:p>
          <a:p>
            <a:pPr marL="1428750" lvl="2" indent="-514350">
              <a:lnSpc>
                <a:spcPct val="110000"/>
              </a:lnSpc>
              <a:buClr>
                <a:schemeClr val="bg1"/>
              </a:buClr>
              <a:buFont typeface="+mj-lt"/>
              <a:buAutoNum type="arabicPeriod"/>
            </a:pPr>
            <a:r>
              <a:rPr lang="ru-RU" sz="3200" dirty="0">
                <a:solidFill>
                  <a:schemeClr val="bg1"/>
                </a:solidFill>
                <a:latin typeface="+mj-lt"/>
              </a:rPr>
              <a:t>Планирование</a:t>
            </a:r>
            <a:r>
              <a:rPr lang="hu-HU" sz="3200" dirty="0">
                <a:solidFill>
                  <a:schemeClr val="bg1"/>
                </a:solidFill>
                <a:latin typeface="+mj-lt"/>
              </a:rPr>
              <a:t>: 25%</a:t>
            </a:r>
          </a:p>
          <a:p>
            <a:pPr marL="1428750" lvl="2" indent="-514350">
              <a:lnSpc>
                <a:spcPct val="150000"/>
              </a:lnSpc>
              <a:buClr>
                <a:schemeClr val="bg1"/>
              </a:buClr>
              <a:buFont typeface="+mj-lt"/>
              <a:buAutoNum type="arabicPeriod"/>
            </a:pPr>
            <a:r>
              <a:rPr lang="ru-RU" sz="3200" dirty="0">
                <a:solidFill>
                  <a:schemeClr val="bg1"/>
                </a:solidFill>
                <a:latin typeface="+mj-lt"/>
              </a:rPr>
              <a:t>Собеседования</a:t>
            </a:r>
            <a:r>
              <a:rPr lang="hu-HU" sz="3200" dirty="0">
                <a:solidFill>
                  <a:schemeClr val="bg1"/>
                </a:solidFill>
                <a:latin typeface="+mj-lt"/>
              </a:rPr>
              <a:t>: 25 % </a:t>
            </a:r>
          </a:p>
          <a:p>
            <a:pPr marL="1428750" lvl="2" indent="-514350">
              <a:lnSpc>
                <a:spcPct val="150000"/>
              </a:lnSpc>
              <a:buClr>
                <a:schemeClr val="bg1"/>
              </a:buClr>
              <a:buFont typeface="+mj-lt"/>
              <a:buAutoNum type="arabicPeriod"/>
            </a:pPr>
            <a:r>
              <a:rPr lang="ru-RU" sz="3200" dirty="0">
                <a:solidFill>
                  <a:schemeClr val="bg1"/>
                </a:solidFill>
                <a:latin typeface="+mj-lt"/>
              </a:rPr>
              <a:t>Миграция</a:t>
            </a:r>
            <a:r>
              <a:rPr lang="hu-HU" sz="3200" dirty="0">
                <a:solidFill>
                  <a:schemeClr val="bg1"/>
                </a:solidFill>
                <a:latin typeface="+mj-lt"/>
              </a:rPr>
              <a:t>:  15%</a:t>
            </a:r>
          </a:p>
          <a:p>
            <a:pPr marL="1428750" lvl="2" indent="-514350">
              <a:lnSpc>
                <a:spcPct val="150000"/>
              </a:lnSpc>
              <a:buClr>
                <a:schemeClr val="bg1"/>
              </a:buClr>
              <a:buFont typeface="+mj-lt"/>
              <a:buAutoNum type="arabicPeriod"/>
            </a:pPr>
            <a:r>
              <a:rPr lang="ru-RU" sz="3200" dirty="0">
                <a:solidFill>
                  <a:schemeClr val="bg1"/>
                </a:solidFill>
                <a:latin typeface="+mj-lt"/>
              </a:rPr>
              <a:t>Тестирование,  подготовка к запуску среды эксплуатации</a:t>
            </a:r>
            <a:r>
              <a:rPr lang="hu-HU" sz="3200" dirty="0">
                <a:solidFill>
                  <a:schemeClr val="bg1"/>
                </a:solidFill>
                <a:latin typeface="+mj-lt"/>
              </a:rPr>
              <a:t>, </a:t>
            </a:r>
            <a:r>
              <a:rPr lang="ru-RU" sz="3200" dirty="0">
                <a:solidFill>
                  <a:schemeClr val="bg1"/>
                </a:solidFill>
                <a:latin typeface="+mj-lt"/>
              </a:rPr>
              <a:t>обучение</a:t>
            </a:r>
            <a:r>
              <a:rPr lang="hu-HU" sz="3200" dirty="0">
                <a:solidFill>
                  <a:schemeClr val="bg1"/>
                </a:solidFill>
                <a:latin typeface="+mj-lt"/>
              </a:rPr>
              <a:t>: 30%</a:t>
            </a:r>
          </a:p>
          <a:p>
            <a:pPr marL="1428750" lvl="2" indent="-514350">
              <a:lnSpc>
                <a:spcPct val="150000"/>
              </a:lnSpc>
              <a:buClr>
                <a:schemeClr val="bg1"/>
              </a:buClr>
              <a:buFont typeface="+mj-lt"/>
              <a:buAutoNum type="arabicPeriod"/>
            </a:pPr>
            <a:r>
              <a:rPr lang="ru-RU" sz="3200" dirty="0">
                <a:solidFill>
                  <a:schemeClr val="bg1"/>
                </a:solidFill>
                <a:latin typeface="+mj-lt"/>
              </a:rPr>
              <a:t>Прочие проектные мероприятия</a:t>
            </a:r>
            <a:r>
              <a:rPr lang="hu-HU" sz="3200" dirty="0">
                <a:solidFill>
                  <a:schemeClr val="bg1"/>
                </a:solidFill>
                <a:latin typeface="+mj-lt"/>
              </a:rPr>
              <a:t>: 5%</a:t>
            </a:r>
          </a:p>
          <a:p>
            <a:pPr lvl="2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802345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4C4043C-D165-419A-B0E9-0CB1FE6E0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213" y="279401"/>
            <a:ext cx="7886700" cy="95885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6000" dirty="0">
                <a:solidFill>
                  <a:schemeClr val="bg1"/>
                </a:solidFill>
                <a:ea typeface="+mn-ea"/>
                <a:cs typeface="+mn-cs"/>
              </a:rPr>
              <a:t>Коннекторы</a:t>
            </a:r>
            <a:endParaRPr lang="hu-HU" sz="6000" dirty="0">
              <a:solidFill>
                <a:schemeClr val="bg1"/>
              </a:solidFill>
              <a:ea typeface="+mn-ea"/>
              <a:cs typeface="+mn-cs"/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4824536"/>
          </a:xfrm>
        </p:spPr>
        <p:txBody>
          <a:bodyPr numCol="2">
            <a:normAutofit/>
          </a:bodyPr>
          <a:lstStyle/>
          <a:p>
            <a:pPr lvl="2">
              <a:buNone/>
            </a:pPr>
            <a:r>
              <a:rPr lang="ru-RU" sz="3000" dirty="0">
                <a:solidFill>
                  <a:schemeClr val="bg1"/>
                </a:solidFill>
                <a:effectLst/>
                <a:latin typeface="+mj-lt"/>
              </a:rPr>
              <a:t>Оригинальные</a:t>
            </a:r>
            <a:r>
              <a:rPr lang="hu-HU" sz="3000" dirty="0">
                <a:solidFill>
                  <a:schemeClr val="bg1"/>
                </a:solidFill>
                <a:effectLst/>
                <a:latin typeface="+mj-lt"/>
              </a:rPr>
              <a:t>:</a:t>
            </a:r>
          </a:p>
          <a:p>
            <a:pPr lvl="2">
              <a:buNone/>
            </a:pPr>
            <a:r>
              <a:rPr lang="ru-RU" sz="3000" dirty="0">
                <a:solidFill>
                  <a:schemeClr val="bg1"/>
                </a:solidFill>
                <a:effectLst/>
                <a:latin typeface="+mj-lt"/>
              </a:rPr>
              <a:t>Активная директория</a:t>
            </a:r>
            <a:r>
              <a:rPr lang="hu-HU" sz="3000" dirty="0">
                <a:solidFill>
                  <a:schemeClr val="bg1"/>
                </a:solidFill>
                <a:effectLst/>
                <a:latin typeface="+mj-lt"/>
              </a:rPr>
              <a:t>:</a:t>
            </a:r>
          </a:p>
          <a:p>
            <a:pPr marL="990600" lvl="3" defTabSz="990600">
              <a:buFont typeface="Courier New" pitchFamily="49" charset="0"/>
              <a:buChar char="o"/>
            </a:pPr>
            <a:r>
              <a:rPr lang="hu-HU" sz="3000" dirty="0">
                <a:solidFill>
                  <a:schemeClr val="bg1"/>
                </a:solidFill>
                <a:effectLst/>
                <a:latin typeface="+mj-lt"/>
              </a:rPr>
              <a:t>SharePoint</a:t>
            </a:r>
          </a:p>
          <a:p>
            <a:pPr marL="990600" lvl="3">
              <a:buFont typeface="Courier New" pitchFamily="49" charset="0"/>
              <a:buChar char="o"/>
            </a:pPr>
            <a:r>
              <a:rPr lang="ru-RU" sz="3000" dirty="0">
                <a:solidFill>
                  <a:schemeClr val="bg1"/>
                </a:solidFill>
                <a:effectLst/>
                <a:latin typeface="+mj-lt"/>
              </a:rPr>
              <a:t>Хранилища данных</a:t>
            </a:r>
            <a:r>
              <a:rPr lang="hu-HU" sz="3000" dirty="0">
                <a:solidFill>
                  <a:schemeClr val="bg1"/>
                </a:solidFill>
                <a:effectLst/>
                <a:latin typeface="+mj-lt"/>
              </a:rPr>
              <a:t> (BI)</a:t>
            </a:r>
          </a:p>
          <a:p>
            <a:pPr marL="990600" lvl="3" defTabSz="990600">
              <a:buFont typeface="Courier New" pitchFamily="49" charset="0"/>
              <a:buChar char="o"/>
            </a:pPr>
            <a:r>
              <a:rPr lang="ru-RU" sz="3000" dirty="0">
                <a:solidFill>
                  <a:schemeClr val="bg1"/>
                </a:solidFill>
                <a:effectLst/>
                <a:latin typeface="+mj-lt"/>
              </a:rPr>
              <a:t>Служба техподдержки</a:t>
            </a:r>
            <a:endParaRPr lang="hu-HU" sz="3000" dirty="0">
              <a:solidFill>
                <a:schemeClr val="bg1"/>
              </a:solidFill>
              <a:effectLst/>
              <a:latin typeface="+mj-lt"/>
            </a:endParaRPr>
          </a:p>
          <a:p>
            <a:pPr marL="990600" lvl="3" defTabSz="990600">
              <a:buFont typeface="Courier New" pitchFamily="49" charset="0"/>
              <a:buChar char="o"/>
            </a:pPr>
            <a:r>
              <a:rPr lang="hu-HU" sz="3000" dirty="0">
                <a:solidFill>
                  <a:schemeClr val="bg1"/>
                </a:solidFill>
                <a:effectLst/>
                <a:latin typeface="+mj-lt"/>
              </a:rPr>
              <a:t>Windows </a:t>
            </a:r>
            <a:r>
              <a:rPr lang="hu-HU" sz="3000" dirty="0" err="1">
                <a:solidFill>
                  <a:schemeClr val="bg1"/>
                </a:solidFill>
                <a:effectLst/>
                <a:latin typeface="+mj-lt"/>
              </a:rPr>
              <a:t>Identity</a:t>
            </a:r>
            <a:endParaRPr lang="hu-HU" sz="3000" dirty="0">
              <a:solidFill>
                <a:schemeClr val="bg1"/>
              </a:solidFill>
              <a:effectLst/>
              <a:latin typeface="+mj-lt"/>
            </a:endParaRPr>
          </a:p>
          <a:p>
            <a:pPr lvl="2">
              <a:buNone/>
            </a:pPr>
            <a:r>
              <a:rPr lang="ru-RU" sz="3000" dirty="0">
                <a:solidFill>
                  <a:schemeClr val="bg1"/>
                </a:solidFill>
                <a:effectLst/>
                <a:latin typeface="+mj-lt"/>
              </a:rPr>
              <a:t>Уникальные</a:t>
            </a:r>
            <a:r>
              <a:rPr lang="hu-HU" sz="3000" dirty="0">
                <a:solidFill>
                  <a:schemeClr val="bg1"/>
                </a:solidFill>
                <a:effectLst/>
                <a:latin typeface="+mj-lt"/>
              </a:rPr>
              <a:t>:</a:t>
            </a:r>
          </a:p>
          <a:p>
            <a:pPr lvl="3"/>
            <a:r>
              <a:rPr lang="hu-HU" sz="3000" dirty="0">
                <a:solidFill>
                  <a:schemeClr val="bg1"/>
                </a:solidFill>
                <a:effectLst/>
                <a:latin typeface="+mj-lt"/>
              </a:rPr>
              <a:t>IIER1</a:t>
            </a:r>
          </a:p>
          <a:p>
            <a:pPr lvl="3"/>
            <a:r>
              <a:rPr lang="hu-HU" sz="3000" dirty="0">
                <a:solidFill>
                  <a:schemeClr val="bg1"/>
                </a:solidFill>
                <a:effectLst/>
                <a:latin typeface="+mj-lt"/>
              </a:rPr>
              <a:t>IIER2</a:t>
            </a:r>
          </a:p>
          <a:p>
            <a:pPr lvl="3">
              <a:buNone/>
            </a:pPr>
            <a:endParaRPr lang="hu-HU" sz="3200" dirty="0">
              <a:latin typeface="+mj-lt"/>
            </a:endParaRPr>
          </a:p>
          <a:p>
            <a:pPr lvl="2">
              <a:buNone/>
            </a:pP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12802345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179512" y="304801"/>
            <a:ext cx="9217024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>
                <a:solidFill>
                  <a:schemeClr val="bg1"/>
                </a:solidFill>
                <a:latin typeface="+mj-lt"/>
              </a:rPr>
              <a:t>Процессы утверждения</a:t>
            </a:r>
            <a:endParaRPr lang="hu-HU" sz="4800" dirty="0">
              <a:solidFill>
                <a:schemeClr val="bg1"/>
              </a:solidFill>
              <a:latin typeface="+mj-lt"/>
            </a:endParaRPr>
          </a:p>
          <a:p>
            <a:endParaRPr lang="hu-HU" sz="2400" dirty="0">
              <a:solidFill>
                <a:schemeClr val="bg1"/>
              </a:solidFill>
              <a:latin typeface="+mj-lt"/>
            </a:endParaRPr>
          </a:p>
          <a:p>
            <a:pPr marL="0" lvl="1">
              <a:buFont typeface="Arial" pitchFamily="34" charset="0"/>
              <a:buChar char="•"/>
            </a:pPr>
            <a:r>
              <a:rPr lang="ru-RU" sz="3200" dirty="0">
                <a:solidFill>
                  <a:schemeClr val="bg1"/>
                </a:solidFill>
                <a:latin typeface="+mj-lt"/>
              </a:rPr>
              <a:t>Вышестоящий</a:t>
            </a:r>
          </a:p>
          <a:p>
            <a:pPr marL="0" lvl="1"/>
            <a:endParaRPr lang="hu-HU" sz="3200" dirty="0">
              <a:solidFill>
                <a:schemeClr val="bg1"/>
              </a:solidFill>
              <a:latin typeface="+mj-lt"/>
            </a:endParaRPr>
          </a:p>
          <a:p>
            <a:pPr marL="0" lvl="1">
              <a:buFont typeface="Arial" pitchFamily="34" charset="0"/>
              <a:buChar char="•"/>
            </a:pPr>
            <a:r>
              <a:rPr lang="ru-RU" sz="3200" dirty="0">
                <a:solidFill>
                  <a:schemeClr val="bg1"/>
                </a:solidFill>
                <a:latin typeface="+mj-lt"/>
              </a:rPr>
              <a:t>Вышестоящий – Вышестоящий</a:t>
            </a:r>
          </a:p>
          <a:p>
            <a:pPr marL="0" lvl="1"/>
            <a:endParaRPr lang="hu-HU" sz="3200" dirty="0">
              <a:solidFill>
                <a:schemeClr val="bg1"/>
              </a:solidFill>
              <a:latin typeface="+mj-lt"/>
            </a:endParaRPr>
          </a:p>
          <a:p>
            <a:pPr marL="0" lvl="1">
              <a:buFont typeface="Arial" pitchFamily="34" charset="0"/>
              <a:buChar char="•"/>
            </a:pPr>
            <a:r>
              <a:rPr lang="ru-RU" sz="3200" dirty="0">
                <a:solidFill>
                  <a:schemeClr val="bg1"/>
                </a:solidFill>
                <a:latin typeface="+mj-lt"/>
              </a:rPr>
              <a:t>Администратор данных – Вышестоящий</a:t>
            </a:r>
          </a:p>
          <a:p>
            <a:pPr marL="0" lvl="1"/>
            <a:endParaRPr lang="hu-HU" sz="3200" dirty="0">
              <a:solidFill>
                <a:schemeClr val="bg1"/>
              </a:solidFill>
              <a:latin typeface="+mj-lt"/>
            </a:endParaRPr>
          </a:p>
          <a:p>
            <a:pPr marL="0" lvl="1">
              <a:buFont typeface="Arial" pitchFamily="34" charset="0"/>
              <a:buChar char="•"/>
            </a:pPr>
            <a:r>
              <a:rPr lang="ru-RU" sz="3200" dirty="0">
                <a:solidFill>
                  <a:schemeClr val="bg1"/>
                </a:solidFill>
              </a:rPr>
              <a:t>Администратор данных – Вышестоящий </a:t>
            </a:r>
          </a:p>
          <a:p>
            <a:pPr marL="0" lvl="1"/>
            <a:r>
              <a:rPr lang="ru-RU" sz="3200" dirty="0">
                <a:solidFill>
                  <a:schemeClr val="bg1"/>
                </a:solidFill>
              </a:rPr>
              <a:t>- Вышестоящий</a:t>
            </a:r>
            <a:endParaRPr lang="hu-H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2345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507206" y="1428750"/>
            <a:ext cx="825817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hu-HU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ru-RU" sz="4400" dirty="0">
                <a:solidFill>
                  <a:schemeClr val="bg1"/>
                </a:solidFill>
                <a:latin typeface="+mj-lt"/>
              </a:rPr>
              <a:t>Встроенные отчёты</a:t>
            </a:r>
            <a:endParaRPr lang="hu-HU" sz="4400" dirty="0">
              <a:solidFill>
                <a:schemeClr val="bg1"/>
              </a:solidFill>
              <a:latin typeface="+mj-lt"/>
            </a:endParaRP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hu-HU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ru-RU" sz="4400" dirty="0">
                <a:solidFill>
                  <a:schemeClr val="bg1"/>
                </a:solidFill>
                <a:latin typeface="+mj-lt"/>
              </a:rPr>
              <a:t>Уникальные отчёты</a:t>
            </a:r>
            <a:endParaRPr lang="hu-HU" sz="4400" dirty="0">
              <a:solidFill>
                <a:schemeClr val="bg1"/>
              </a:solidFill>
              <a:latin typeface="+mj-lt"/>
            </a:endParaRP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hu-HU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ru-RU" sz="4400">
                <a:solidFill>
                  <a:schemeClr val="bg1"/>
                </a:solidFill>
                <a:latin typeface="+mj-lt"/>
              </a:rPr>
              <a:t>Аудиторский след</a:t>
            </a:r>
            <a:endParaRPr lang="hu-HU" sz="4400" dirty="0">
              <a:solidFill>
                <a:schemeClr val="bg1"/>
              </a:solidFill>
              <a:latin typeface="+mj-lt"/>
            </a:endParaRPr>
          </a:p>
          <a:p>
            <a:endParaRPr lang="hu-HU" dirty="0"/>
          </a:p>
        </p:txBody>
      </p:sp>
      <p:sp>
        <p:nvSpPr>
          <p:cNvPr id="3" name="Szövegdoboz 2"/>
          <p:cNvSpPr txBox="1"/>
          <p:nvPr/>
        </p:nvSpPr>
        <p:spPr>
          <a:xfrm>
            <a:off x="328612" y="276226"/>
            <a:ext cx="85296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>
                <a:solidFill>
                  <a:schemeClr val="bg1"/>
                </a:solidFill>
                <a:latin typeface="+mj-lt"/>
              </a:rPr>
              <a:t>Отчётность</a:t>
            </a:r>
            <a:endParaRPr lang="hu-HU" sz="4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802345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478631" y="276226"/>
            <a:ext cx="82581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4400" dirty="0">
                <a:solidFill>
                  <a:schemeClr val="bg1"/>
                </a:solidFill>
                <a:latin typeface="+mj-lt"/>
              </a:rPr>
              <a:t>Завершение проекта</a:t>
            </a:r>
            <a:endParaRPr lang="hu-HU" sz="4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395536" y="1340768"/>
            <a:ext cx="7062539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hu-HU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ru-RU" sz="4400" dirty="0">
                <a:solidFill>
                  <a:schemeClr val="bg1"/>
                </a:solidFill>
                <a:latin typeface="+mj-lt"/>
              </a:rPr>
              <a:t>План системы</a:t>
            </a:r>
            <a:endParaRPr lang="hu-HU" sz="4400" dirty="0">
              <a:solidFill>
                <a:schemeClr val="bg1"/>
              </a:solidFill>
              <a:latin typeface="+mj-lt"/>
            </a:endParaRP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hu-HU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ru-RU" sz="4400" dirty="0">
                <a:solidFill>
                  <a:schemeClr val="bg1"/>
                </a:solidFill>
                <a:latin typeface="+mj-lt"/>
              </a:rPr>
              <a:t>Технические требования</a:t>
            </a:r>
            <a:endParaRPr lang="hu-HU" sz="4400" dirty="0">
              <a:solidFill>
                <a:schemeClr val="bg1"/>
              </a:solidFill>
              <a:latin typeface="+mj-lt"/>
            </a:endParaRP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hu-HU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ru-RU" sz="4400" dirty="0">
                <a:solidFill>
                  <a:schemeClr val="bg1"/>
                </a:solidFill>
                <a:latin typeface="+mj-lt"/>
              </a:rPr>
              <a:t>Дистрибутивы </a:t>
            </a:r>
            <a:endParaRPr lang="hu-HU" sz="4400" dirty="0">
              <a:solidFill>
                <a:schemeClr val="bg1"/>
              </a:solidFill>
              <a:latin typeface="+mj-lt"/>
            </a:endParaRP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hu-HU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ru-RU" sz="4400" dirty="0">
                <a:solidFill>
                  <a:schemeClr val="bg1"/>
                </a:solidFill>
                <a:latin typeface="+mj-lt"/>
              </a:rPr>
              <a:t>Планы по тестированию</a:t>
            </a:r>
            <a:endParaRPr lang="hu-HU" sz="4400" dirty="0">
              <a:solidFill>
                <a:schemeClr val="bg1"/>
              </a:solidFill>
              <a:latin typeface="+mj-lt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802345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églalap 2"/>
          <p:cNvSpPr>
            <a:spLocks noChangeArrowheads="1"/>
          </p:cNvSpPr>
          <p:nvPr/>
        </p:nvSpPr>
        <p:spPr bwMode="auto">
          <a:xfrm>
            <a:off x="0" y="5373688"/>
            <a:ext cx="91440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endParaRPr lang="hu-HU" sz="5000" dirty="0">
              <a:solidFill>
                <a:schemeClr val="tx1">
                  <a:lumMod val="85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endParaRPr lang="hu-HU" sz="3600" b="1" dirty="0">
              <a:solidFill>
                <a:srgbClr val="FF9900"/>
              </a:solidFill>
              <a:latin typeface="Segoe UI Semibold" pitchFamily="34" charset="0"/>
              <a:cs typeface="Segoe UI Semibold" pitchFamily="34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endParaRPr lang="hu-HU" sz="2400" b="1" dirty="0">
              <a:solidFill>
                <a:srgbClr val="FF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églalap 2"/>
          <p:cNvSpPr>
            <a:spLocks noChangeArrowheads="1"/>
          </p:cNvSpPr>
          <p:nvPr/>
        </p:nvSpPr>
        <p:spPr bwMode="auto">
          <a:xfrm>
            <a:off x="0" y="5373689"/>
            <a:ext cx="9144000" cy="1680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endParaRPr lang="hu-HU" sz="3600" b="1" dirty="0">
              <a:solidFill>
                <a:srgbClr val="FF99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3600" b="1" dirty="0">
                <a:latin typeface="Segoe UI Semibold" pitchFamily="34" charset="0"/>
                <a:cs typeface="Segoe UI Semibold" pitchFamily="34" charset="0"/>
              </a:rPr>
              <a:t>Спасибо за внимание</a:t>
            </a:r>
            <a:r>
              <a:rPr lang="hu-HU" sz="3600" b="1" dirty="0">
                <a:latin typeface="Segoe UI Semibold" pitchFamily="34" charset="0"/>
                <a:cs typeface="Segoe UI Semibold" pitchFamily="34" charset="0"/>
              </a:rPr>
              <a:t>!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endParaRPr lang="hu-HU" sz="900" b="1" dirty="0">
              <a:latin typeface="Segoe UI Semibold" pitchFamily="34" charset="0"/>
              <a:cs typeface="Segoe UI Semibold" pitchFamily="34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hu-HU" sz="2400" b="1" dirty="0" err="1">
                <a:latin typeface="Segoe UI Semibold" pitchFamily="34" charset="0"/>
                <a:cs typeface="Segoe UI Semibold" pitchFamily="34" charset="0"/>
              </a:rPr>
              <a:t>pataki.krisztina</a:t>
            </a:r>
            <a:r>
              <a:rPr lang="hu-HU" sz="2400" b="1" dirty="0">
                <a:latin typeface="Segoe UI Semibold" pitchFamily="34" charset="0"/>
                <a:cs typeface="Segoe UI Semibold" pitchFamily="34" charset="0"/>
              </a:rPr>
              <a:t>@</a:t>
            </a:r>
            <a:r>
              <a:rPr lang="hu-HU" sz="2400" b="1" dirty="0" err="1">
                <a:latin typeface="Segoe UI Semibold" pitchFamily="34" charset="0"/>
                <a:cs typeface="Segoe UI Semibold" pitchFamily="34" charset="0"/>
              </a:rPr>
              <a:t>allamkincstar.gov.hu</a:t>
            </a:r>
            <a:endParaRPr lang="hu-HU" sz="2400" b="1" dirty="0">
              <a:latin typeface="Segoe UI Semibold" pitchFamily="34" charset="0"/>
              <a:cs typeface="Segoe UI Semibold" pitchFamily="34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endParaRPr lang="hu-HU" sz="2400" b="1" dirty="0">
              <a:solidFill>
                <a:srgbClr val="FF99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>
                <a:solidFill>
                  <a:schemeClr val="bg1"/>
                </a:solidFill>
              </a:rPr>
              <a:t>Докладчик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>
                <a:solidFill>
                  <a:schemeClr val="bg1"/>
                </a:solidFill>
              </a:rPr>
              <a:t>Кристина </a:t>
            </a:r>
            <a:r>
              <a:rPr lang="ru-RU" dirty="0" err="1">
                <a:solidFill>
                  <a:schemeClr val="bg1"/>
                </a:solidFill>
              </a:rPr>
              <a:t>Патака</a:t>
            </a:r>
            <a:endParaRPr lang="hu-HU" dirty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ru-RU" sz="2800" dirty="0">
                <a:solidFill>
                  <a:schemeClr val="bg1"/>
                </a:solidFill>
              </a:rPr>
              <a:t>Начальник отдела</a:t>
            </a:r>
            <a:endParaRPr lang="hu-HU" sz="2800" dirty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ru-RU" sz="2800" dirty="0">
                <a:solidFill>
                  <a:schemeClr val="bg1"/>
                </a:solidFill>
              </a:rPr>
              <a:t>Государственное казначейство Венгрии</a:t>
            </a:r>
            <a:endParaRPr lang="hu-HU" sz="2800" dirty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ru-RU" sz="2800" dirty="0">
                <a:solidFill>
                  <a:schemeClr val="bg1"/>
                </a:solidFill>
              </a:rPr>
              <a:t>Департамент информационных технологий</a:t>
            </a:r>
          </a:p>
          <a:p>
            <a:pPr algn="ctr">
              <a:buNone/>
            </a:pPr>
            <a:r>
              <a:rPr lang="ru-RU" sz="2800" dirty="0">
                <a:solidFill>
                  <a:schemeClr val="bg1"/>
                </a:solidFill>
              </a:rPr>
              <a:t>Сельскохозяйственное и сельское развитие</a:t>
            </a:r>
            <a:endParaRPr lang="hu-HU" sz="2800" dirty="0">
              <a:solidFill>
                <a:schemeClr val="bg1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F05DC0-20A0-4F3A-A4B0-5ABB399F1FFC}" type="slidenum">
              <a:rPr lang="hu-HU" smtClean="0"/>
              <a:pPr>
                <a:defRPr/>
              </a:pPr>
              <a:t>2</a:t>
            </a:fld>
            <a:endParaRPr lang="hu-H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>
          <a:xfrm>
            <a:off x="179512" y="-99391"/>
            <a:ext cx="8964488" cy="2083052"/>
          </a:xfrm>
        </p:spPr>
        <p:txBody>
          <a:bodyPr/>
          <a:lstStyle/>
          <a:p>
            <a:r>
              <a:rPr lang="ru-RU" sz="2800" dirty="0">
                <a:solidFill>
                  <a:schemeClr val="bg1"/>
                </a:solidFill>
              </a:rPr>
              <a:t>Необходимость использовать систему управления идентификационной информацией, предусматривающую предоставление прав</a:t>
            </a:r>
            <a:endParaRPr lang="hu-HU" sz="2800" dirty="0">
              <a:solidFill>
                <a:schemeClr val="bg1"/>
              </a:solidFill>
            </a:endParaRPr>
          </a:p>
        </p:txBody>
      </p:sp>
      <p:pic>
        <p:nvPicPr>
          <p:cNvPr id="7" name="Picture 2" descr="C:\Users\mvh03789\AppData\Local\Microsoft\Windows\INetCache\IE\ZY0ODVS7\business-man-black-silhouette[1]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4213" y="2905125"/>
            <a:ext cx="353331" cy="565882"/>
          </a:xfrm>
          <a:prstGeom prst="rect">
            <a:avLst/>
          </a:prstGeom>
          <a:noFill/>
        </p:spPr>
      </p:pic>
      <p:pic>
        <p:nvPicPr>
          <p:cNvPr id="10" name="Picture 2" descr="C:\Users\mvh03789\AppData\Local\Microsoft\Windows\INetCache\IE\ZY0ODVS7\business-man-black-silhouette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2800" y="3419475"/>
            <a:ext cx="353331" cy="565882"/>
          </a:xfrm>
          <a:prstGeom prst="rect">
            <a:avLst/>
          </a:prstGeom>
          <a:noFill/>
        </p:spPr>
      </p:pic>
      <p:pic>
        <p:nvPicPr>
          <p:cNvPr id="11" name="Picture 2" descr="C:\Users\mvh03789\AppData\Local\Microsoft\Windows\INetCache\IE\ZY0ODVS7\business-man-black-silhouette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7044" y="3457575"/>
            <a:ext cx="353331" cy="565882"/>
          </a:xfrm>
          <a:prstGeom prst="rect">
            <a:avLst/>
          </a:prstGeom>
          <a:noFill/>
        </p:spPr>
      </p:pic>
      <p:pic>
        <p:nvPicPr>
          <p:cNvPr id="12" name="Picture 2" descr="C:\Users\mvh03789\AppData\Local\Microsoft\Windows\INetCache\IE\ZY0ODVS7\business-man-black-silhouette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68688" y="3914775"/>
            <a:ext cx="353331" cy="565882"/>
          </a:xfrm>
          <a:prstGeom prst="rect">
            <a:avLst/>
          </a:prstGeom>
          <a:noFill/>
        </p:spPr>
      </p:pic>
      <p:pic>
        <p:nvPicPr>
          <p:cNvPr id="13" name="Picture 2" descr="C:\Users\mvh03789\AppData\Local\Microsoft\Windows\INetCache\IE\ZY0ODVS7\business-man-black-silhouette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013" y="3857625"/>
            <a:ext cx="353331" cy="565882"/>
          </a:xfrm>
          <a:prstGeom prst="rect">
            <a:avLst/>
          </a:prstGeom>
          <a:noFill/>
        </p:spPr>
      </p:pic>
      <p:pic>
        <p:nvPicPr>
          <p:cNvPr id="14" name="Picture 2" descr="C:\Users\mvh03789\AppData\Local\Microsoft\Windows\INetCache\IE\ZY0ODVS7\business-man-black-silhouette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68700" y="3381375"/>
            <a:ext cx="353331" cy="565882"/>
          </a:xfrm>
          <a:prstGeom prst="rect">
            <a:avLst/>
          </a:prstGeom>
          <a:noFill/>
        </p:spPr>
      </p:pic>
      <p:pic>
        <p:nvPicPr>
          <p:cNvPr id="15" name="Picture 2" descr="C:\Users\mvh03789\AppData\Local\Microsoft\Windows\INetCache\IE\ZY0ODVS7\business-man-black-silhouette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1475" y="2266950"/>
            <a:ext cx="353331" cy="565882"/>
          </a:xfrm>
          <a:prstGeom prst="rect">
            <a:avLst/>
          </a:prstGeom>
          <a:noFill/>
        </p:spPr>
      </p:pic>
      <p:pic>
        <p:nvPicPr>
          <p:cNvPr id="16" name="Picture 2" descr="C:\Users\mvh03789\AppData\Local\Microsoft\Windows\INetCache\IE\ZY0ODVS7\business-man-black-silhouette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8657" y="2238375"/>
            <a:ext cx="353331" cy="565882"/>
          </a:xfrm>
          <a:prstGeom prst="rect">
            <a:avLst/>
          </a:prstGeom>
          <a:noFill/>
        </p:spPr>
      </p:pic>
      <p:pic>
        <p:nvPicPr>
          <p:cNvPr id="17" name="Picture 2" descr="C:\Users\mvh03789\AppData\Local\Microsoft\Windows\INetCache\IE\ZY0ODVS7\business-man-black-silhouette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1494" y="1724025"/>
            <a:ext cx="353331" cy="565882"/>
          </a:xfrm>
          <a:prstGeom prst="rect">
            <a:avLst/>
          </a:prstGeom>
          <a:noFill/>
        </p:spPr>
      </p:pic>
      <p:pic>
        <p:nvPicPr>
          <p:cNvPr id="18" name="Picture 2" descr="C:\Users\mvh03789\AppData\Local\Microsoft\Windows\INetCache\IE\ZY0ODVS7\business-man-black-silhouette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18807" y="2200275"/>
            <a:ext cx="353331" cy="565882"/>
          </a:xfrm>
          <a:prstGeom prst="rect">
            <a:avLst/>
          </a:prstGeom>
          <a:noFill/>
        </p:spPr>
      </p:pic>
      <p:pic>
        <p:nvPicPr>
          <p:cNvPr id="19" name="Picture 2" descr="C:\Users\mvh03789\AppData\Local\Microsoft\Windows\INetCache\IE\ZY0ODVS7\business-man-black-silhouette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90269" y="2190750"/>
            <a:ext cx="353331" cy="565882"/>
          </a:xfrm>
          <a:prstGeom prst="rect">
            <a:avLst/>
          </a:prstGeom>
          <a:noFill/>
        </p:spPr>
      </p:pic>
      <p:pic>
        <p:nvPicPr>
          <p:cNvPr id="20" name="Picture 2" descr="C:\Users\mvh03789\AppData\Local\Microsoft\Windows\INetCache\IE\ZY0ODVS7\business-man-black-silhouette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83138" y="2695575"/>
            <a:ext cx="353331" cy="565882"/>
          </a:xfrm>
          <a:prstGeom prst="rect">
            <a:avLst/>
          </a:prstGeom>
          <a:noFill/>
        </p:spPr>
      </p:pic>
      <p:pic>
        <p:nvPicPr>
          <p:cNvPr id="21" name="Picture 2" descr="C:\Users\mvh03789\AppData\Local\Microsoft\Windows\INetCache\IE\ZY0ODVS7\business-man-black-silhouette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54538" y="2724150"/>
            <a:ext cx="353331" cy="565882"/>
          </a:xfrm>
          <a:prstGeom prst="rect">
            <a:avLst/>
          </a:prstGeom>
          <a:noFill/>
        </p:spPr>
      </p:pic>
      <p:pic>
        <p:nvPicPr>
          <p:cNvPr id="26" name="Picture 3" descr="C:\Users\mvh03789\AppData\Local\Microsoft\Windows\INetCache\IE\441FZQJH\High-contrast-network-server.svg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3786188" y="3219451"/>
            <a:ext cx="350044" cy="466725"/>
          </a:xfrm>
          <a:prstGeom prst="rect">
            <a:avLst/>
          </a:prstGeom>
          <a:noFill/>
        </p:spPr>
      </p:pic>
      <p:pic>
        <p:nvPicPr>
          <p:cNvPr id="27" name="Picture 3" descr="C:\Users\mvh03789\AppData\Local\Microsoft\Windows\INetCache\IE\441FZQJH\High-contrast-network-server.svg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4486275" y="2714626"/>
            <a:ext cx="350044" cy="466725"/>
          </a:xfrm>
          <a:prstGeom prst="rect">
            <a:avLst/>
          </a:prstGeom>
          <a:noFill/>
        </p:spPr>
      </p:pic>
      <p:pic>
        <p:nvPicPr>
          <p:cNvPr id="28" name="Picture 3" descr="C:\Users\mvh03789\AppData\Local\Microsoft\Windows\INetCache\IE\441FZQJH\High-contrast-network-server.svg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3093244" y="2114551"/>
            <a:ext cx="350044" cy="466725"/>
          </a:xfrm>
          <a:prstGeom prst="rect">
            <a:avLst/>
          </a:prstGeom>
          <a:noFill/>
        </p:spPr>
      </p:pic>
      <p:cxnSp>
        <p:nvCxnSpPr>
          <p:cNvPr id="31" name="Egyenes összekötő nyíllal 30"/>
          <p:cNvCxnSpPr>
            <a:stCxn id="18" idx="1"/>
          </p:cNvCxnSpPr>
          <p:nvPr/>
        </p:nvCxnSpPr>
        <p:spPr>
          <a:xfrm flipH="1">
            <a:off x="4814888" y="2483216"/>
            <a:ext cx="503919" cy="27903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Egyenes összekötő nyíllal 31"/>
          <p:cNvCxnSpPr/>
          <p:nvPr/>
        </p:nvCxnSpPr>
        <p:spPr>
          <a:xfrm flipH="1" flipV="1">
            <a:off x="4121944" y="3505201"/>
            <a:ext cx="246744" cy="18769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Egyenes összekötő nyíllal 32"/>
          <p:cNvCxnSpPr/>
          <p:nvPr/>
        </p:nvCxnSpPr>
        <p:spPr>
          <a:xfrm flipH="1">
            <a:off x="4829175" y="3016616"/>
            <a:ext cx="675369" cy="5043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Egyenes összekötő nyíllal 34"/>
          <p:cNvCxnSpPr/>
          <p:nvPr/>
        </p:nvCxnSpPr>
        <p:spPr>
          <a:xfrm flipH="1">
            <a:off x="4164806" y="3111866"/>
            <a:ext cx="1618344" cy="16473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Egyenes összekötő nyíllal 36"/>
          <p:cNvCxnSpPr/>
          <p:nvPr/>
        </p:nvCxnSpPr>
        <p:spPr>
          <a:xfrm flipH="1" flipV="1">
            <a:off x="4407694" y="2076450"/>
            <a:ext cx="1025413" cy="55916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Egyenes összekötő nyíllal 38"/>
          <p:cNvCxnSpPr/>
          <p:nvPr/>
        </p:nvCxnSpPr>
        <p:spPr>
          <a:xfrm flipH="1" flipV="1">
            <a:off x="4079081" y="3714750"/>
            <a:ext cx="175307" cy="32104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Egyenes összekötő nyíllal 40"/>
          <p:cNvCxnSpPr/>
          <p:nvPr/>
        </p:nvCxnSpPr>
        <p:spPr>
          <a:xfrm flipH="1">
            <a:off x="4929188" y="2635616"/>
            <a:ext cx="503919" cy="27903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Egyenes összekötő nyíllal 42"/>
          <p:cNvCxnSpPr/>
          <p:nvPr/>
        </p:nvCxnSpPr>
        <p:spPr>
          <a:xfrm flipV="1">
            <a:off x="3247119" y="3505201"/>
            <a:ext cx="581931" cy="20674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Egyenes összekötő nyíllal 46"/>
          <p:cNvCxnSpPr/>
          <p:nvPr/>
        </p:nvCxnSpPr>
        <p:spPr>
          <a:xfrm flipV="1">
            <a:off x="2964656" y="2581276"/>
            <a:ext cx="185738" cy="27622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Egyenes összekötő nyíllal 49"/>
          <p:cNvCxnSpPr/>
          <p:nvPr/>
        </p:nvCxnSpPr>
        <p:spPr>
          <a:xfrm>
            <a:off x="3929063" y="2781300"/>
            <a:ext cx="85725" cy="43815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Egyenes összekötő nyíllal 51"/>
          <p:cNvCxnSpPr/>
          <p:nvPr/>
        </p:nvCxnSpPr>
        <p:spPr>
          <a:xfrm flipH="1">
            <a:off x="3429000" y="2435591"/>
            <a:ext cx="453913" cy="2662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Egyenes összekötő nyíllal 53"/>
          <p:cNvCxnSpPr/>
          <p:nvPr/>
        </p:nvCxnSpPr>
        <p:spPr>
          <a:xfrm>
            <a:off x="2961370" y="4092941"/>
            <a:ext cx="1317737" cy="18378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Egyenes összekötő nyíllal 69"/>
          <p:cNvCxnSpPr/>
          <p:nvPr/>
        </p:nvCxnSpPr>
        <p:spPr>
          <a:xfrm>
            <a:off x="4257675" y="2095501"/>
            <a:ext cx="1035844" cy="56197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Ellipszis 72"/>
          <p:cNvSpPr/>
          <p:nvPr/>
        </p:nvSpPr>
        <p:spPr>
          <a:xfrm>
            <a:off x="2536032" y="2724150"/>
            <a:ext cx="1121569" cy="1571625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5" name="Ellipszis 74"/>
          <p:cNvSpPr/>
          <p:nvPr/>
        </p:nvSpPr>
        <p:spPr>
          <a:xfrm>
            <a:off x="4279107" y="3209926"/>
            <a:ext cx="1121569" cy="1571625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6" name="Ellipszis 75"/>
          <p:cNvSpPr/>
          <p:nvPr/>
        </p:nvSpPr>
        <p:spPr>
          <a:xfrm>
            <a:off x="3757613" y="1714501"/>
            <a:ext cx="764381" cy="116205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7" name="Ellipszis 76"/>
          <p:cNvSpPr/>
          <p:nvPr/>
        </p:nvSpPr>
        <p:spPr>
          <a:xfrm>
            <a:off x="5114925" y="1924051"/>
            <a:ext cx="1121569" cy="1571625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78" name="Egyenes összekötő nyíllal 77"/>
          <p:cNvCxnSpPr/>
          <p:nvPr/>
        </p:nvCxnSpPr>
        <p:spPr>
          <a:xfrm flipH="1" flipV="1">
            <a:off x="3400426" y="2581275"/>
            <a:ext cx="1068275" cy="89254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0234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5" grpId="0" animBg="1"/>
      <p:bldP spid="76" grpId="0" animBg="1"/>
      <p:bldP spid="7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456259"/>
            <a:ext cx="9144000" cy="1371600"/>
          </a:xfrm>
        </p:spPr>
        <p:txBody>
          <a:bodyPr/>
          <a:lstStyle/>
          <a:p>
            <a:r>
              <a:rPr lang="ru-RU" sz="2800" dirty="0">
                <a:solidFill>
                  <a:schemeClr val="bg1"/>
                </a:solidFill>
              </a:rPr>
              <a:t>Минимальные требования к системе управления идентификационной информацией, предусматривающей предоставление прав</a:t>
            </a:r>
            <a:endParaRPr lang="hu-HU" sz="2800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2060848"/>
            <a:ext cx="8363272" cy="4035152"/>
          </a:xfrm>
        </p:spPr>
        <p:txBody>
          <a:bodyPr/>
          <a:lstStyle/>
          <a:p>
            <a:pPr marL="228600" lvl="2">
              <a:spcBef>
                <a:spcPts val="1000"/>
              </a:spcBef>
              <a:buClr>
                <a:schemeClr val="bg1"/>
              </a:buClr>
              <a:buFont typeface="Arial" pitchFamily="34" charset="0"/>
              <a:buChar char="•"/>
            </a:pPr>
            <a:r>
              <a:rPr lang="ru-RU" sz="3200" dirty="0">
                <a:solidFill>
                  <a:schemeClr val="bg1"/>
                </a:solidFill>
              </a:rPr>
              <a:t>Типовые процессы</a:t>
            </a:r>
            <a:endParaRPr lang="hu-HU" sz="3200" dirty="0">
              <a:solidFill>
                <a:schemeClr val="bg1"/>
              </a:solidFill>
            </a:endParaRPr>
          </a:p>
          <a:p>
            <a:pPr marL="228600" lvl="2">
              <a:spcBef>
                <a:spcPts val="1000"/>
              </a:spcBef>
              <a:buClr>
                <a:schemeClr val="bg1"/>
              </a:buClr>
              <a:buFont typeface="Arial" pitchFamily="34" charset="0"/>
              <a:buChar char="•"/>
            </a:pPr>
            <a:r>
              <a:rPr lang="ru-RU" sz="3200" dirty="0">
                <a:solidFill>
                  <a:schemeClr val="bg1"/>
                </a:solidFill>
              </a:rPr>
              <a:t>Прозрачность</a:t>
            </a:r>
            <a:endParaRPr lang="hu-HU" sz="3200" dirty="0">
              <a:solidFill>
                <a:schemeClr val="bg1"/>
              </a:solidFill>
            </a:endParaRPr>
          </a:p>
          <a:p>
            <a:pPr marL="228600" lvl="2">
              <a:spcBef>
                <a:spcPts val="1000"/>
              </a:spcBef>
              <a:buClr>
                <a:schemeClr val="bg1"/>
              </a:buClr>
              <a:buFont typeface="Arial" pitchFamily="34" charset="0"/>
              <a:buChar char="•"/>
            </a:pPr>
            <a:r>
              <a:rPr lang="ru-RU" sz="3200" dirty="0">
                <a:solidFill>
                  <a:schemeClr val="bg1"/>
                </a:solidFill>
              </a:rPr>
              <a:t>Гибкость</a:t>
            </a:r>
          </a:p>
          <a:p>
            <a:pPr marL="228600" lvl="2">
              <a:spcBef>
                <a:spcPts val="1000"/>
              </a:spcBef>
              <a:buClr>
                <a:schemeClr val="bg1"/>
              </a:buClr>
              <a:buFont typeface="Arial" pitchFamily="34" charset="0"/>
              <a:buChar char="•"/>
            </a:pPr>
            <a:r>
              <a:rPr lang="ru-RU" sz="3200" dirty="0">
                <a:solidFill>
                  <a:schemeClr val="bg1"/>
                </a:solidFill>
              </a:rPr>
              <a:t>Принцип минимальных привилегий</a:t>
            </a:r>
            <a:endParaRPr lang="hu-HU" sz="3200" dirty="0">
              <a:solidFill>
                <a:schemeClr val="bg1"/>
              </a:solidFill>
            </a:endParaRPr>
          </a:p>
          <a:p>
            <a:pPr marL="228600" lvl="2">
              <a:spcBef>
                <a:spcPts val="1000"/>
              </a:spcBef>
              <a:buClr>
                <a:schemeClr val="bg1"/>
              </a:buClr>
              <a:buFont typeface="Arial" pitchFamily="34" charset="0"/>
              <a:buChar char="•"/>
            </a:pPr>
            <a:r>
              <a:rPr lang="ru-RU" sz="3200" dirty="0">
                <a:solidFill>
                  <a:schemeClr val="bg1"/>
                </a:solidFill>
              </a:rPr>
              <a:t>Отчётность</a:t>
            </a:r>
            <a:endParaRPr lang="hu-HU" sz="3200" dirty="0">
              <a:solidFill>
                <a:schemeClr val="bg1"/>
              </a:solidFill>
            </a:endParaRPr>
          </a:p>
          <a:p>
            <a:pPr marL="228600" lvl="2">
              <a:spcBef>
                <a:spcPts val="1000"/>
              </a:spcBef>
              <a:buClr>
                <a:schemeClr val="bg1"/>
              </a:buClr>
              <a:buFont typeface="Arial" pitchFamily="34" charset="0"/>
              <a:buChar char="•"/>
            </a:pPr>
            <a:r>
              <a:rPr lang="ru-RU" sz="3200" dirty="0">
                <a:solidFill>
                  <a:schemeClr val="bg1"/>
                </a:solidFill>
              </a:rPr>
              <a:t>Простота автоматизации</a:t>
            </a:r>
            <a:endParaRPr lang="hu-HU" sz="3200" dirty="0">
              <a:solidFill>
                <a:schemeClr val="bg1"/>
              </a:solidFill>
            </a:endParaRP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F05DC0-20A0-4F3A-A4B0-5ABB399F1FFC}" type="slidenum">
              <a:rPr lang="hu-HU" smtClean="0"/>
              <a:pPr>
                <a:defRPr/>
              </a:pPr>
              <a:t>4</a:t>
            </a:fld>
            <a:endParaRPr lang="hu-H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</a:rPr>
              <a:t>Преимущества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484784"/>
            <a:ext cx="8363272" cy="4611216"/>
          </a:xfrm>
        </p:spPr>
        <p:txBody>
          <a:bodyPr/>
          <a:lstStyle/>
          <a:p>
            <a:pPr>
              <a:buClr>
                <a:schemeClr val="bg1"/>
              </a:buClr>
              <a:buFont typeface="Arial" pitchFamily="34" charset="0"/>
              <a:buChar char="•"/>
            </a:pPr>
            <a:r>
              <a:rPr lang="ru-RU" dirty="0">
                <a:solidFill>
                  <a:schemeClr val="bg1"/>
                </a:solidFill>
              </a:rPr>
              <a:t>Централизованное управление идентификационной информацией</a:t>
            </a:r>
            <a:endParaRPr lang="hu-HU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Font typeface="Arial" pitchFamily="34" charset="0"/>
              <a:buChar char="•"/>
            </a:pPr>
            <a:r>
              <a:rPr lang="ru-RU" dirty="0">
                <a:solidFill>
                  <a:schemeClr val="bg1"/>
                </a:solidFill>
              </a:rPr>
              <a:t>Децентрализация операционных заданий</a:t>
            </a:r>
          </a:p>
          <a:p>
            <a:pPr>
              <a:buClr>
                <a:schemeClr val="bg1"/>
              </a:buClr>
              <a:buFont typeface="Arial" pitchFamily="34" charset="0"/>
              <a:buChar char="•"/>
            </a:pPr>
            <a:r>
              <a:rPr lang="ru-RU" dirty="0">
                <a:solidFill>
                  <a:schemeClr val="bg1"/>
                </a:solidFill>
              </a:rPr>
              <a:t>Автоматическое распределение базовой идентификационной информации</a:t>
            </a:r>
            <a:endParaRPr lang="hu-HU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Font typeface="Arial" pitchFamily="34" charset="0"/>
              <a:buChar char="•"/>
            </a:pPr>
            <a:r>
              <a:rPr lang="ru-RU" dirty="0">
                <a:solidFill>
                  <a:schemeClr val="bg1"/>
                </a:solidFill>
              </a:rPr>
              <a:t>Снижение «бумажных» административных барьеров</a:t>
            </a:r>
            <a:r>
              <a:rPr lang="hu-HU" dirty="0">
                <a:solidFill>
                  <a:schemeClr val="bg1"/>
                </a:solidFill>
              </a:rPr>
              <a:t>, </a:t>
            </a:r>
            <a:r>
              <a:rPr lang="ru-RU" dirty="0">
                <a:solidFill>
                  <a:schemeClr val="bg1"/>
                </a:solidFill>
              </a:rPr>
              <a:t>ускорение процессов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F05DC0-20A0-4F3A-A4B0-5ABB399F1FFC}" type="slidenum">
              <a:rPr lang="hu-HU" smtClean="0"/>
              <a:pPr>
                <a:defRPr/>
              </a:pPr>
              <a:t>5</a:t>
            </a:fld>
            <a:endParaRPr lang="hu-H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6074" y="1"/>
            <a:ext cx="7673324" cy="6648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38724" y="124245"/>
            <a:ext cx="1593461" cy="147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90975" y="411523"/>
            <a:ext cx="441842" cy="318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95477" y="788707"/>
            <a:ext cx="323087" cy="76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95477" y="1611656"/>
            <a:ext cx="323087" cy="117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821601" y="2811790"/>
            <a:ext cx="347387" cy="954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10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795477" y="3840474"/>
            <a:ext cx="355546" cy="883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11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795477" y="4834871"/>
            <a:ext cx="364234" cy="777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1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39607" y="411523"/>
            <a:ext cx="785922" cy="282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13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526987" y="788707"/>
            <a:ext cx="435653" cy="636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1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526986" y="1474497"/>
            <a:ext cx="414710" cy="877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15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526986" y="2434605"/>
            <a:ext cx="430784" cy="1000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17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526986" y="3463290"/>
            <a:ext cx="457707" cy="449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18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717101" y="5726398"/>
            <a:ext cx="484631" cy="74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19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3526986" y="5006319"/>
            <a:ext cx="572244" cy="954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20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3448611" y="3977634"/>
            <a:ext cx="641531" cy="989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Picture 21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526986" y="6035004"/>
            <a:ext cx="592327" cy="68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23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4284622" y="4214029"/>
            <a:ext cx="829277" cy="989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80234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02418E-7 2.65756E-6 L -0.21273 -0.00882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" y="-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98394E-6 3.33627E-6 L -0.19547 -0.0005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89E-6 -2.68841E-6 L -0.19724 -0.0030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9" y="-2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292E-6 -7.40414E-7 L -0.19522 0.0176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" y="9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8319E-7 -3.86955E-6 L -0.19479 -0.00143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7" y="-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8319E-7 4.71573E-6 L -0.19479 -0.005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7" y="-3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345E-6 2.65756E-6 L -0.19693 0.03603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" y="18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63638E-7 2.33142E-6 L -0.2007 0.0493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25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45866E-6 3.79022E-6 L -0.19895 0.00044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44354E-6 -1.77611E-6 L -0.19655 0.01554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" y="8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219E-6 -1.43676E-6 L -0.20216 0.09729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1" y="49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4639E-6 1.38828E-6 L -0.19706 0.03327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9" y="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84854E-6 -8.68224E-7 L 0.07142 -0.18213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" y="-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9972E-6 -3.81225E-6 L 0.34183 -0.74922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" y="-3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1335E-6 2.684E-6 L 0.23062 -0.70373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" y="-3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82763E-6 -7.71265E-7 L 0.13729 -0.47444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-2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ábláza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598663"/>
              </p:ext>
            </p:extLst>
          </p:nvPr>
        </p:nvGraphicFramePr>
        <p:xfrm>
          <a:off x="228599" y="247651"/>
          <a:ext cx="8729660" cy="58224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51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9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24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24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50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marL="68580" marR="6858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Прошлое </a:t>
                      </a:r>
                    </a:p>
                    <a:p>
                      <a:pPr algn="ctr"/>
                      <a:r>
                        <a:rPr lang="ru-RU" dirty="0"/>
                        <a:t>(до</a:t>
                      </a:r>
                      <a:r>
                        <a:rPr lang="hu-HU" baseline="0" dirty="0"/>
                        <a:t> 01.01.</a:t>
                      </a:r>
                      <a:r>
                        <a:rPr lang="hu-HU" dirty="0"/>
                        <a:t>2017</a:t>
                      </a:r>
                      <a:r>
                        <a:rPr lang="ru-RU" dirty="0"/>
                        <a:t>)</a:t>
                      </a:r>
                      <a:endParaRPr lang="hu-HU" dirty="0"/>
                    </a:p>
                  </a:txBody>
                  <a:tcPr marL="68580" marR="6858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Настоящее </a:t>
                      </a:r>
                    </a:p>
                    <a:p>
                      <a:pPr algn="ctr"/>
                      <a:r>
                        <a:rPr lang="ru-RU" dirty="0"/>
                        <a:t>(с </a:t>
                      </a:r>
                      <a:r>
                        <a:rPr lang="hu-HU" dirty="0"/>
                        <a:t>01.01.2017</a:t>
                      </a:r>
                      <a:r>
                        <a:rPr lang="ru-RU" dirty="0"/>
                        <a:t>)</a:t>
                      </a:r>
                      <a:endParaRPr lang="hu-HU" dirty="0"/>
                    </a:p>
                  </a:txBody>
                  <a:tcPr marL="68580" marR="6858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Будущее  </a:t>
                      </a:r>
                    </a:p>
                    <a:p>
                      <a:pPr algn="ctr"/>
                      <a:r>
                        <a:rPr lang="ru-RU" dirty="0"/>
                        <a:t>(с </a:t>
                      </a:r>
                      <a:r>
                        <a:rPr lang="hu-HU" dirty="0"/>
                        <a:t>??.??.2019</a:t>
                      </a:r>
                      <a:r>
                        <a:rPr lang="ru-RU" dirty="0"/>
                        <a:t>)</a:t>
                      </a:r>
                      <a:endParaRPr lang="hu-HU" dirty="0"/>
                    </a:p>
                  </a:txBody>
                  <a:tcPr marL="68580" marR="6858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3704">
                <a:tc>
                  <a:txBody>
                    <a:bodyPr/>
                    <a:lstStyle/>
                    <a:p>
                      <a:r>
                        <a:rPr lang="ru-RU" sz="1700" dirty="0"/>
                        <a:t>Организационная структура</a:t>
                      </a:r>
                      <a:endParaRPr lang="hu-HU" sz="17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Агентство по сельскохозяйственному и сельскому развитию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</a:rPr>
                        <a:t>Департаменты Государственного казначейства Венгрии, выполняющие функции платёжного агента</a:t>
                      </a:r>
                      <a:endParaRPr lang="hu-HU" sz="180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Государственное казначейство Венгрии</a:t>
                      </a:r>
                      <a:endParaRPr lang="hu-HU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8148">
                <a:tc>
                  <a:txBody>
                    <a:bodyPr/>
                    <a:lstStyle/>
                    <a:p>
                      <a:r>
                        <a:rPr lang="ru-RU" sz="1700" dirty="0"/>
                        <a:t>Управление идентификационной информацией</a:t>
                      </a:r>
                      <a:endParaRPr lang="hu-HU" sz="17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IDM 9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/>
                        <a:t>IDM9 (</a:t>
                      </a:r>
                      <a:r>
                        <a:rPr lang="ru-RU" dirty="0"/>
                        <a:t>эксплуатационная среда</a:t>
                      </a:r>
                      <a:r>
                        <a:rPr lang="hu-HU" dirty="0"/>
                        <a:t>)</a:t>
                      </a:r>
                    </a:p>
                    <a:p>
                      <a:r>
                        <a:rPr lang="hu-HU" dirty="0"/>
                        <a:t>IDM 12 (</a:t>
                      </a:r>
                      <a:r>
                        <a:rPr lang="ru-RU" dirty="0"/>
                        <a:t>тест</a:t>
                      </a:r>
                      <a:r>
                        <a:rPr lang="hu-HU" dirty="0"/>
                        <a:t>) 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IDM 12 (</a:t>
                      </a:r>
                      <a:r>
                        <a:rPr lang="ru-RU" dirty="0"/>
                        <a:t>эксплуатационная среда</a:t>
                      </a:r>
                      <a:r>
                        <a:rPr lang="hu-HU" dirty="0"/>
                        <a:t>) </a:t>
                      </a:r>
                    </a:p>
                    <a:p>
                      <a:r>
                        <a:rPr lang="hu-HU" dirty="0"/>
                        <a:t>IDM9 (</a:t>
                      </a:r>
                      <a:r>
                        <a:rPr lang="ru-RU" dirty="0"/>
                        <a:t>для целей аудита</a:t>
                      </a:r>
                      <a:r>
                        <a:rPr lang="hu-HU" dirty="0"/>
                        <a:t>)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8148">
                <a:tc>
                  <a:txBody>
                    <a:bodyPr/>
                    <a:lstStyle/>
                    <a:p>
                      <a:r>
                        <a:rPr lang="ru-RU" sz="1700" dirty="0"/>
                        <a:t>Внешние пользователи</a:t>
                      </a:r>
                      <a:endParaRPr lang="hu-HU" sz="17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500 (</a:t>
                      </a:r>
                      <a:r>
                        <a:rPr lang="ru-RU" dirty="0"/>
                        <a:t>без доступа к </a:t>
                      </a:r>
                      <a:r>
                        <a:rPr lang="hu-HU" dirty="0"/>
                        <a:t>IDM)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2500 (</a:t>
                      </a:r>
                      <a:r>
                        <a:rPr lang="ru-RU" dirty="0"/>
                        <a:t>без доступа к </a:t>
                      </a:r>
                      <a:r>
                        <a:rPr lang="hu-HU" dirty="0"/>
                        <a:t>IDM)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2500+? (</a:t>
                      </a:r>
                      <a:r>
                        <a:rPr lang="ru-RU" dirty="0"/>
                        <a:t>с доступом к </a:t>
                      </a:r>
                      <a:r>
                        <a:rPr lang="hu-HU" dirty="0"/>
                        <a:t>IDM)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6750">
                <a:tc>
                  <a:txBody>
                    <a:bodyPr/>
                    <a:lstStyle/>
                    <a:p>
                      <a:r>
                        <a:rPr lang="ru-RU" sz="1700" dirty="0"/>
                        <a:t>Внутренние пользователи</a:t>
                      </a:r>
                      <a:endParaRPr lang="hu-HU" sz="17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2000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700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6500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0234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>
          <a:xfrm>
            <a:off x="642938" y="352426"/>
            <a:ext cx="7886700" cy="790575"/>
          </a:xfrm>
        </p:spPr>
        <p:txBody>
          <a:bodyPr>
            <a:noAutofit/>
          </a:bodyPr>
          <a:lstStyle/>
          <a:p>
            <a:pPr algn="ctr"/>
            <a:r>
              <a:rPr lang="ru-RU" sz="6600" dirty="0">
                <a:solidFill>
                  <a:schemeClr val="bg1"/>
                </a:solidFill>
                <a:latin typeface="+mn-lt"/>
              </a:rPr>
              <a:t>Проблемы</a:t>
            </a:r>
            <a:endParaRPr lang="hu-HU" sz="66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0" name="Szövegdoboz 19"/>
          <p:cNvSpPr txBox="1"/>
          <p:nvPr/>
        </p:nvSpPr>
        <p:spPr>
          <a:xfrm>
            <a:off x="323528" y="1352551"/>
            <a:ext cx="41764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chemeClr val="bg1"/>
                </a:solidFill>
              </a:rPr>
              <a:t>Пользователи</a:t>
            </a:r>
            <a:endParaRPr lang="hu-HU" sz="4000" dirty="0">
              <a:solidFill>
                <a:schemeClr val="bg1"/>
              </a:solidFill>
            </a:endParaRPr>
          </a:p>
        </p:txBody>
      </p:sp>
      <p:sp>
        <p:nvSpPr>
          <p:cNvPr id="21" name="Szövegdoboz 20"/>
          <p:cNvSpPr txBox="1"/>
          <p:nvPr/>
        </p:nvSpPr>
        <p:spPr>
          <a:xfrm>
            <a:off x="294832" y="2453663"/>
            <a:ext cx="37079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chemeClr val="bg1"/>
                </a:solidFill>
              </a:rPr>
              <a:t>Система управления кадрами</a:t>
            </a:r>
            <a:endParaRPr lang="hu-HU" sz="4000" dirty="0">
              <a:solidFill>
                <a:schemeClr val="bg1"/>
              </a:solidFill>
            </a:endParaRPr>
          </a:p>
        </p:txBody>
      </p:sp>
      <p:sp>
        <p:nvSpPr>
          <p:cNvPr id="22" name="Szövegdoboz 21"/>
          <p:cNvSpPr txBox="1"/>
          <p:nvPr/>
        </p:nvSpPr>
        <p:spPr>
          <a:xfrm>
            <a:off x="4211960" y="2058107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chemeClr val="bg1"/>
                </a:solidFill>
              </a:rPr>
              <a:t>Организационные изменения</a:t>
            </a:r>
            <a:endParaRPr lang="hu-HU" sz="4000" dirty="0">
              <a:solidFill>
                <a:schemeClr val="bg1"/>
              </a:solidFill>
            </a:endParaRPr>
          </a:p>
        </p:txBody>
      </p:sp>
      <p:sp>
        <p:nvSpPr>
          <p:cNvPr id="23" name="Szövegdoboz 22"/>
          <p:cNvSpPr txBox="1"/>
          <p:nvPr/>
        </p:nvSpPr>
        <p:spPr>
          <a:xfrm>
            <a:off x="2699792" y="4404337"/>
            <a:ext cx="66247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chemeClr val="bg1"/>
                </a:solidFill>
              </a:rPr>
              <a:t>Многопользовательские системы</a:t>
            </a:r>
            <a:endParaRPr lang="hu-H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234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>
          <a:xfrm>
            <a:off x="692944" y="298452"/>
            <a:ext cx="7886700" cy="730249"/>
          </a:xfrm>
        </p:spPr>
        <p:txBody>
          <a:bodyPr>
            <a:noAutofit/>
          </a:bodyPr>
          <a:lstStyle/>
          <a:p>
            <a:pPr algn="ctr"/>
            <a:r>
              <a:rPr lang="ru-RU" sz="4800" dirty="0">
                <a:solidFill>
                  <a:schemeClr val="bg1"/>
                </a:solidFill>
                <a:latin typeface="+mn-lt"/>
              </a:rPr>
              <a:t>Проблемы</a:t>
            </a:r>
            <a:endParaRPr lang="hu-HU" sz="4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" name="Téglalap 10"/>
          <p:cNvSpPr>
            <a:spLocks/>
          </p:cNvSpPr>
          <p:nvPr/>
        </p:nvSpPr>
        <p:spPr>
          <a:xfrm>
            <a:off x="5148064" y="1080676"/>
            <a:ext cx="3888432" cy="783075"/>
          </a:xfrm>
          <a:prstGeom prst="rect">
            <a:avLst/>
          </a:prstGeom>
        </p:spPr>
        <p:txBody>
          <a:bodyPr wrap="square" lIns="43983" tIns="21991" rIns="43983" bIns="21991">
            <a:spAutoFit/>
          </a:bodyPr>
          <a:lstStyle/>
          <a:p>
            <a:r>
              <a:rPr lang="ru-RU" sz="4800" dirty="0">
                <a:solidFill>
                  <a:schemeClr val="bg1"/>
                </a:solidFill>
              </a:rPr>
              <a:t>Устаревание</a:t>
            </a:r>
            <a:endParaRPr lang="hu-HU" sz="4800" dirty="0">
              <a:solidFill>
                <a:schemeClr val="bg1"/>
              </a:solidFill>
            </a:endParaRPr>
          </a:p>
        </p:txBody>
      </p:sp>
      <p:sp>
        <p:nvSpPr>
          <p:cNvPr id="12" name="Téglalap 11"/>
          <p:cNvSpPr>
            <a:spLocks/>
          </p:cNvSpPr>
          <p:nvPr/>
        </p:nvSpPr>
        <p:spPr>
          <a:xfrm>
            <a:off x="683568" y="1700808"/>
            <a:ext cx="6577781" cy="783075"/>
          </a:xfrm>
          <a:prstGeom prst="rect">
            <a:avLst/>
          </a:prstGeom>
        </p:spPr>
        <p:txBody>
          <a:bodyPr wrap="none" lIns="43983" tIns="21991" rIns="43983" bIns="21991">
            <a:spAutoFit/>
          </a:bodyPr>
          <a:lstStyle/>
          <a:p>
            <a:r>
              <a:rPr lang="ru-RU" sz="4800" dirty="0">
                <a:solidFill>
                  <a:schemeClr val="bg1"/>
                </a:solidFill>
              </a:rPr>
              <a:t>Отсутствие поддержки</a:t>
            </a:r>
            <a:endParaRPr lang="hu-HU" sz="4800" dirty="0">
              <a:solidFill>
                <a:schemeClr val="bg1"/>
              </a:solidFill>
            </a:endParaRPr>
          </a:p>
        </p:txBody>
      </p:sp>
      <p:sp>
        <p:nvSpPr>
          <p:cNvPr id="19" name="Szövegdoboz 18"/>
          <p:cNvSpPr txBox="1"/>
          <p:nvPr/>
        </p:nvSpPr>
        <p:spPr>
          <a:xfrm>
            <a:off x="395536" y="2238377"/>
            <a:ext cx="8184108" cy="2506624"/>
          </a:xfrm>
          <a:prstGeom prst="rect">
            <a:avLst/>
          </a:prstGeom>
          <a:noFill/>
        </p:spPr>
        <p:txBody>
          <a:bodyPr wrap="square" lIns="43983" tIns="21991" rIns="43983" bIns="21991" rtlCol="0">
            <a:spAutoFit/>
          </a:bodyPr>
          <a:lstStyle/>
          <a:p>
            <a:pPr algn="ctr"/>
            <a:r>
              <a:rPr lang="ru-RU" sz="8000" dirty="0">
                <a:solidFill>
                  <a:srgbClr val="FF0000"/>
                </a:solidFill>
              </a:rPr>
              <a:t>МОДЕРНИЗАЦИЯ </a:t>
            </a:r>
          </a:p>
          <a:p>
            <a:pPr algn="ctr"/>
            <a:r>
              <a:rPr lang="hu-HU" sz="8000" dirty="0">
                <a:solidFill>
                  <a:srgbClr val="FF0000"/>
                </a:solidFill>
              </a:rPr>
              <a:t>IDM!</a:t>
            </a:r>
          </a:p>
        </p:txBody>
      </p:sp>
      <p:sp>
        <p:nvSpPr>
          <p:cNvPr id="20" name="Szövegdoboz 19"/>
          <p:cNvSpPr txBox="1"/>
          <p:nvPr/>
        </p:nvSpPr>
        <p:spPr>
          <a:xfrm>
            <a:off x="6012160" y="3429000"/>
            <a:ext cx="33843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>
                <a:solidFill>
                  <a:schemeClr val="bg1"/>
                </a:solidFill>
              </a:rPr>
              <a:t>Негибкие процессы</a:t>
            </a:r>
            <a:endParaRPr lang="hu-HU" sz="4800" dirty="0">
              <a:solidFill>
                <a:schemeClr val="bg1"/>
              </a:solidFill>
            </a:endParaRPr>
          </a:p>
        </p:txBody>
      </p:sp>
      <p:sp>
        <p:nvSpPr>
          <p:cNvPr id="21" name="Szövegdoboz 20"/>
          <p:cNvSpPr txBox="1"/>
          <p:nvPr/>
        </p:nvSpPr>
        <p:spPr>
          <a:xfrm>
            <a:off x="395536" y="3501008"/>
            <a:ext cx="6423075" cy="2380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>
                <a:solidFill>
                  <a:schemeClr val="bg1"/>
                </a:solidFill>
              </a:rPr>
              <a:t>Управление внешними пользователями</a:t>
            </a:r>
            <a:endParaRPr lang="hu-HU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234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4.44444E-6 L 0.80156 0.20833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100" y="1040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33333E-6 L -0.6875 0.26111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400" y="1310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0 L 0.47265 -0.30694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00" y="-1530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2.22222E-6 L -0.45391 0.08195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700" y="4100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2" grpId="0"/>
      <p:bldP spid="12" grpId="1"/>
      <p:bldP spid="19" grpId="0"/>
      <p:bldP spid="20" grpId="0"/>
      <p:bldP spid="20" grpId="1"/>
      <p:bldP spid="21" grpId="0"/>
      <p:bldP spid="21" grpId="1"/>
    </p:bldLst>
  </p:timing>
</p:sld>
</file>

<file path=ppt/theme/theme1.xml><?xml version="1.0" encoding="utf-8"?>
<a:theme xmlns:a="http://schemas.openxmlformats.org/drawingml/2006/main" name="Mintázatos">
  <a:themeElements>
    <a:clrScheme name="Mintázatos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Mintázato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intázatos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ntázatos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ntázatos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ntázatos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ntázatos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ntázatos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ntázatos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ntázatos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30904</TotalTime>
  <Words>326</Words>
  <Application>Microsoft Office PowerPoint</Application>
  <PresentationFormat>On-screen Show (4:3)</PresentationFormat>
  <Paragraphs>118</Paragraphs>
  <Slides>16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Arabic Typesetting</vt:lpstr>
      <vt:lpstr>Arial</vt:lpstr>
      <vt:lpstr>Courier New</vt:lpstr>
      <vt:lpstr>Segoe UI</vt:lpstr>
      <vt:lpstr>Segoe UI Black</vt:lpstr>
      <vt:lpstr>Segoe UI Semibold</vt:lpstr>
      <vt:lpstr>Tahoma</vt:lpstr>
      <vt:lpstr>Times New Roman</vt:lpstr>
      <vt:lpstr>Wingdings</vt:lpstr>
      <vt:lpstr>Mintázatos</vt:lpstr>
      <vt:lpstr>PowerPoint Presentation</vt:lpstr>
      <vt:lpstr>Докладчик</vt:lpstr>
      <vt:lpstr>Необходимость использовать систему управления идентификационной информацией, предусматривающую предоставление прав</vt:lpstr>
      <vt:lpstr>Минимальные требования к системе управления идентификационной информацией, предусматривающей предоставление прав</vt:lpstr>
      <vt:lpstr>Преимущества</vt:lpstr>
      <vt:lpstr>PowerPoint Presentation</vt:lpstr>
      <vt:lpstr>PowerPoint Presentation</vt:lpstr>
      <vt:lpstr>Проблемы</vt:lpstr>
      <vt:lpstr>Проблемы</vt:lpstr>
      <vt:lpstr>Варианты решения проблем</vt:lpstr>
      <vt:lpstr>Этапы проекта</vt:lpstr>
      <vt:lpstr>Коннекторы</vt:lpstr>
      <vt:lpstr>PowerPoint Presentation</vt:lpstr>
      <vt:lpstr>PowerPoint Presentation</vt:lpstr>
      <vt:lpstr>PowerPoint Presentation</vt:lpstr>
      <vt:lpstr>PowerPoint Presentation</vt:lpstr>
    </vt:vector>
  </TitlesOfParts>
  <Company>MVH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Bényeiné Daubner Dóra</dc:creator>
  <cp:lastModifiedBy>Yelena Slizhevskaya</cp:lastModifiedBy>
  <cp:revision>2861</cp:revision>
  <dcterms:created xsi:type="dcterms:W3CDTF">2005-04-08T10:59:24Z</dcterms:created>
  <dcterms:modified xsi:type="dcterms:W3CDTF">2019-05-23T21:24:34Z</dcterms:modified>
</cp:coreProperties>
</file>