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56" r:id="rId2"/>
    <p:sldId id="530" r:id="rId3"/>
    <p:sldId id="687" r:id="rId4"/>
    <p:sldId id="387" r:id="rId5"/>
    <p:sldId id="820" r:id="rId6"/>
    <p:sldId id="819" r:id="rId7"/>
    <p:sldId id="818" r:id="rId8"/>
    <p:sldId id="806" r:id="rId9"/>
    <p:sldId id="817" r:id="rId10"/>
    <p:sldId id="821" r:id="rId11"/>
    <p:sldId id="822" r:id="rId12"/>
    <p:sldId id="803" r:id="rId13"/>
    <p:sldId id="823" r:id="rId14"/>
    <p:sldId id="824" r:id="rId15"/>
    <p:sldId id="826" r:id="rId16"/>
    <p:sldId id="833" r:id="rId17"/>
    <p:sldId id="831" r:id="rId18"/>
    <p:sldId id="825" r:id="rId19"/>
    <p:sldId id="827" r:id="rId20"/>
    <p:sldId id="834" r:id="rId21"/>
    <p:sldId id="830" r:id="rId22"/>
    <p:sldId id="528" r:id="rId23"/>
  </p:sldIdLst>
  <p:sldSz cx="9144000" cy="6858000" type="screen4x3"/>
  <p:notesSz cx="6797675" cy="992822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rtl="0" fontAlgn="base">
      <a:spcBef>
        <a:spcPct val="0"/>
      </a:spcBef>
      <a:spcAft>
        <a:spcPct val="0"/>
      </a:spcAft>
      <a:buSzPct val="100000"/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82" autoAdjust="0"/>
    <p:restoredTop sz="96242" autoAdjust="0"/>
  </p:normalViewPr>
  <p:slideViewPr>
    <p:cSldViewPr>
      <p:cViewPr varScale="1">
        <p:scale>
          <a:sx n="66" d="100"/>
          <a:sy n="66" d="100"/>
        </p:scale>
        <p:origin x="16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00" name="Header Placeholder 1">
            <a:extLst>
              <a:ext uri="{FF2B5EF4-FFF2-40B4-BE49-F238E27FC236}">
                <a16:creationId xmlns:a16="http://schemas.microsoft.com/office/drawing/2014/main" id="{58318F1D-DD55-4FB8-A472-7167D808A7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Calibri" pitchFamily="34" charset="0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28501" name="Date Placeholder 2">
            <a:extLst>
              <a:ext uri="{FF2B5EF4-FFF2-40B4-BE49-F238E27FC236}">
                <a16:creationId xmlns:a16="http://schemas.microsoft.com/office/drawing/2014/main" id="{3C222C6F-7BD0-4045-A314-748C16198C1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Calibri" pitchFamily="34" charset="0"/>
              </a:defRPr>
            </a:lvl1pPr>
          </a:lstStyle>
          <a:p>
            <a:pPr>
              <a:defRPr/>
            </a:pPr>
            <a:fld id="{7F69E9B9-914A-4BD3-90EA-8AFFB772FA9D}" type="datetime1">
              <a:rPr lang="en-US" altLang="sr-Latn-RS"/>
              <a:pPr>
                <a:defRPr/>
              </a:pPr>
              <a:t>5/22/2019</a:t>
            </a:fld>
            <a:endParaRPr lang="en-US" altLang="sr-Latn-RS"/>
          </a:p>
        </p:txBody>
      </p:sp>
      <p:sp>
        <p:nvSpPr>
          <p:cNvPr id="28502" name="Footer Placeholder 3">
            <a:extLst>
              <a:ext uri="{FF2B5EF4-FFF2-40B4-BE49-F238E27FC236}">
                <a16:creationId xmlns:a16="http://schemas.microsoft.com/office/drawing/2014/main" id="{C4C7A3F0-E7C2-4200-AC1F-BDD33B0AA47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Calibri" pitchFamily="34" charset="0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28503" name="Slide Number Placeholder 4">
            <a:extLst>
              <a:ext uri="{FF2B5EF4-FFF2-40B4-BE49-F238E27FC236}">
                <a16:creationId xmlns:a16="http://schemas.microsoft.com/office/drawing/2014/main" id="{2BE08A1E-911D-4554-B8A1-832048D4172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0C4A69-2855-4CCD-B5EE-BAEA0FB5593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68" name="Header Placeholder 1">
            <a:extLst>
              <a:ext uri="{FF2B5EF4-FFF2-40B4-BE49-F238E27FC236}">
                <a16:creationId xmlns:a16="http://schemas.microsoft.com/office/drawing/2014/main" id="{4C8B301A-BB48-493B-A25B-E2FDC5A542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27469" name="Date Placeholder 2">
            <a:extLst>
              <a:ext uri="{FF2B5EF4-FFF2-40B4-BE49-F238E27FC236}">
                <a16:creationId xmlns:a16="http://schemas.microsoft.com/office/drawing/2014/main" id="{F6212EFA-B2C7-41DA-8621-8BDA524F965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a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E0E0587-1C10-4B2D-BC36-A74F9B22ABCD}" type="datetime1">
              <a:rPr lang="en-US" altLang="sr-Latn-RS"/>
              <a:pPr>
                <a:defRPr/>
              </a:pPr>
              <a:t>5/22/2019</a:t>
            </a:fld>
            <a:endParaRPr lang="en-US" altLang="sr-Latn-RS"/>
          </a:p>
        </p:txBody>
      </p:sp>
      <p:sp>
        <p:nvSpPr>
          <p:cNvPr id="26628" name="Slide Image Placeholder 3">
            <a:extLst>
              <a:ext uri="{FF2B5EF4-FFF2-40B4-BE49-F238E27FC236}">
                <a16:creationId xmlns:a16="http://schemas.microsoft.com/office/drawing/2014/main" id="{27883F11-F5B4-49FB-9EE7-522B61E192B2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471" name="Notes Placeholder 4">
            <a:extLst>
              <a:ext uri="{FF2B5EF4-FFF2-40B4-BE49-F238E27FC236}">
                <a16:creationId xmlns:a16="http://schemas.microsoft.com/office/drawing/2014/main" id="{FB98F4B8-4C6C-4CFD-9F8B-53368DCA73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noProof="0"/>
              <a:t>Click to edit Master text styles</a:t>
            </a:r>
          </a:p>
          <a:p>
            <a:pPr lvl="1"/>
            <a:r>
              <a:rPr lang="en-US" altLang="sr-Latn-RS" noProof="0"/>
              <a:t>Second level</a:t>
            </a:r>
          </a:p>
          <a:p>
            <a:pPr lvl="2"/>
            <a:r>
              <a:rPr lang="en-US" altLang="sr-Latn-RS" noProof="0"/>
              <a:t>Third level</a:t>
            </a:r>
          </a:p>
          <a:p>
            <a:pPr lvl="3"/>
            <a:r>
              <a:rPr lang="en-US" altLang="sr-Latn-RS" noProof="0"/>
              <a:t>Fourth level</a:t>
            </a:r>
          </a:p>
          <a:p>
            <a:pPr lvl="4"/>
            <a:r>
              <a:rPr lang="en-US" altLang="sr-Latn-RS" noProof="0"/>
              <a:t>Fifth level</a:t>
            </a:r>
          </a:p>
        </p:txBody>
      </p:sp>
      <p:sp>
        <p:nvSpPr>
          <p:cNvPr id="27472" name="Footer Placeholder 5">
            <a:extLst>
              <a:ext uri="{FF2B5EF4-FFF2-40B4-BE49-F238E27FC236}">
                <a16:creationId xmlns:a16="http://schemas.microsoft.com/office/drawing/2014/main" id="{68CED822-68FD-4488-86C8-9B37168B72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27473" name="Slide Number Placeholder 6">
            <a:extLst>
              <a:ext uri="{FF2B5EF4-FFF2-40B4-BE49-F238E27FC236}">
                <a16:creationId xmlns:a16="http://schemas.microsoft.com/office/drawing/2014/main" id="{DD5F2D59-5152-49E0-B2D6-B2043EF89A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A1FD3674-7F6F-4651-AE81-9682F2D5ACF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47AFD2E-6F79-4828-BDFE-4B1A1082CD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2EBF3E98-2350-46CF-A2E5-B368FDF260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r>
              <a:rPr lang="hr-HR" altLang="sr-Latn-RS"/>
              <a:t>Temeljni informacijski sustavi za financijsko upravljanje (ISFU) mogu se općenito definirati kao skup automatiziranih rješenja s pomoću kojih vlade mogu planirati, izvršavati i pratiti proračun.</a:t>
            </a:r>
          </a:p>
          <a:p>
            <a:pPr defTabSz="914400" eaLnBrk="1" hangingPunct="1">
              <a:spcBef>
                <a:spcPct val="0"/>
              </a:spcBef>
            </a:pPr>
            <a:r>
              <a:rPr lang="hr-HR" altLang="sr-Latn-RS"/>
              <a:t>U okviru rješenja IISFU-a spajaju se osnovni moduli ISFU-a koji su osmišljeni za obradu transakcija putem interneta (ili OLTP) sa snažnim kapacitetima pohrane podataka i višedimenzionalnim alatima za analizu podataka putem interneta (ili OLAP) kako bi se osigurala podrška učinkovitom planiranju, donošenju odluka, pružanju usluga i praćenju učinka. </a:t>
            </a:r>
          </a:p>
          <a:p>
            <a:pPr defTabSz="914400" eaLnBrk="1" hangingPunct="1">
              <a:spcBef>
                <a:spcPct val="0"/>
              </a:spcBef>
            </a:pPr>
            <a:r>
              <a:rPr lang="hr-HR" altLang="sr-Latn-RS"/>
              <a:t>U gotovo svim zemljama postoje osnovna rješenja ISFU-a za upravljanje proračunima središnje države. Međutim, rijetko postoji praktična primjena potpuno operativnih i povezanih rješenja ISFU-a. Detaljne informacije o IISFU-u, aktivnostima koje financira Svjetska banka čija je svrha omogućiti prijelaz na platforme IISFU-a te objavljivanje otvorenih proračunskih podataka na internetu s pomoću IISFU-a nalaze se u relevantnim izvorima na internetu koji su navedeni na kraju ove prezentacije.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A3554226-0BE1-4BC7-8C46-64D69A643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093080E2-40DB-481E-822E-E64F37400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sr-Latn-RS" altLang="sr-Latn-R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9D9EC1C-D8A9-4B64-9081-DED9F2DF9C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9CD497E-F69C-4027-B626-DD0CDAC4D6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sr-Latn-RS" altLang="sr-Latn-R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4318F083-75C3-4214-BBFC-59008C66B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9224BDC-2823-4A61-A62C-AAAACED03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B31A08C0-07A6-4122-BA73-2146A1914F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20AF6051-A55F-4D58-B4B7-D1FFBEFD4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sr-Latn-RS" altLang="sr-Latn-R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203B955E-E748-402B-BA4B-C17CDF14B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B9C7E01-7692-48DA-8808-E56011D7C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sr-Latn-RS" altLang="sr-Latn-R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896AEC2E-077A-4C58-B08A-407D3040EE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 cap="flat">
            <a:miter lim="800000"/>
            <a:headEnd type="none" w="med" len="med"/>
            <a:tailEnd type="none" w="med" len="med"/>
          </a:ln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C68E3C2-9EBB-460F-B327-ECA8CB825F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914400" eaLnBrk="1" hangingPunct="1">
              <a:spcBef>
                <a:spcPct val="0"/>
              </a:spcBef>
            </a:pPr>
            <a:endParaRPr lang="sr-Latn-RS" altLang="sr-Latn-RS"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itle 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altLang="sr-Latn-RS" noProof="0"/>
              <a:t>Click to edit Master title style</a:t>
            </a:r>
          </a:p>
        </p:txBody>
      </p:sp>
      <p:sp>
        <p:nvSpPr>
          <p:cNvPr id="2059" name="Subtit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en-US" altLang="sr-Latn-RS" noProof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32ED3-7CE7-4235-AD9E-EEBC6B2A0E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Calibri" pitchFamily="34" charset="0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5F87-4CFA-4BFF-9DDF-2A127F3CE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cs typeface="Calibri" pitchFamily="34" charset="0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B0B73-EE24-4F1F-B004-28650DB7B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Calibri" panose="020F0502020204030204" pitchFamily="34" charset="0"/>
              </a:defRPr>
            </a:lvl1pPr>
          </a:lstStyle>
          <a:p>
            <a:fld id="{7952F1E3-589A-40D5-BDB9-0973608A2A4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2407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9590A-4C1C-409A-BDFD-EAE7F786A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016BA-B66B-460E-BEE8-D584D64CE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576FA-B9BE-4507-96E5-6BC6D60E40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7CE94-8A28-439E-81C6-762C622E6F03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1523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34E87-C4D2-42D4-8BC9-F2E07734D4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2C549-0DDC-4F1E-9E76-80F3F5D155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BBE2D-51C6-401B-9BA5-9899E9D94C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0521D-5462-4255-829B-12773AB9CC25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9639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42B5B-55D8-4F06-9E27-73DF5C03E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D46E8-807A-4515-9100-51F1C0E3A2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FE89B-2483-4029-A570-B748A2421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24E11-B20F-4D5F-84FC-E37461F584FE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436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52329-6870-49CE-B523-181165904C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F175-997E-4E26-86B1-416D2AF09A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D93EC-EB2F-445F-BA94-69731D8B7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D55F4-7DD2-4102-B086-0A9E38B2D897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34810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D64A07-D4C7-421C-A7F7-0E477364B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FB1EBA-4C15-4CF0-9E7E-538F2039D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221A121-C0DA-4BEB-AC71-052BE5E0B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26C9CA-2F49-48BD-A923-3D2AD98769B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452086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1013D69-CCBF-4B0F-927D-940499D7B4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A48E6A-B79D-4EC6-A931-0352D0C747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99D1F2-4C4E-4240-9EF2-771956077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32393-E950-4A57-A478-8449744CE20B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9604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C277EEC-CA63-43BD-8025-02C7274F09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48B1274-C0E5-4F58-9E2D-639B4925F8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D3DF61-4749-4122-99FE-D1B01EB97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34504-9E75-4853-8FFB-3C185E33A68D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25385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1D67FC-FA40-4359-955E-463C9BDED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06432A-00D6-41A1-A1B3-797514D87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F7833A-EA77-480F-BC32-9F04A7F68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ED2F1-B55F-4C7E-B1B0-355D1168552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5050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28159E-B573-4A3C-B5B5-292C473A7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330237-F280-4B37-AF59-4A20118A6B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1B41B7-7795-43A4-9A24-E7216B383B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A454C-1E45-4A8B-ADFC-35397D4067C9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99859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79D1AC-BD44-474A-9334-7DAC34E0A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32FD6B-700C-421E-8421-C44120888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B8F070-6488-4913-9712-B5D83B667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0EDBA-1AB9-45FC-B45D-729FAF1A6F96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9605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0552145-B91F-4C98-B2C0-CAE4C55B8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599C578-9D6E-4326-96F2-AFAA20A8E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  <p:sp>
        <p:nvSpPr>
          <p:cNvPr id="1029" name="Date Placeholder 3">
            <a:extLst>
              <a:ext uri="{FF2B5EF4-FFF2-40B4-BE49-F238E27FC236}">
                <a16:creationId xmlns:a16="http://schemas.microsoft.com/office/drawing/2014/main" id="{B7551D1C-465F-468A-AD25-FA8594C0F2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ea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1030" name="Footer Placeholder 4">
            <a:extLst>
              <a:ext uri="{FF2B5EF4-FFF2-40B4-BE49-F238E27FC236}">
                <a16:creationId xmlns:a16="http://schemas.microsoft.com/office/drawing/2014/main" id="{6B77AC42-96C5-4B4A-BCE2-02B756EDF0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ea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sr-Latn-RS" altLang="sr-Latn-RS"/>
          </a:p>
        </p:txBody>
      </p:sp>
      <p:sp>
        <p:nvSpPr>
          <p:cNvPr id="1031" name="Slide Number Placeholder 5">
            <a:extLst>
              <a:ext uri="{FF2B5EF4-FFF2-40B4-BE49-F238E27FC236}">
                <a16:creationId xmlns:a16="http://schemas.microsoft.com/office/drawing/2014/main" id="{7657AA62-637A-4322-8E42-4288B00E46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A8C18080-0ECC-44A4-B28B-0CFA0C0C5E0F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map.ted.europa.e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tools/ecertis/search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rasgovernamentais.gov.br/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-nabavki.gov.mk/PublicAccess/Home.aspx#/hom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team.worldbank.org/FMI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orldbank.org/publicfinance/fmi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4.png"/><Relationship Id="rId5" Type="http://schemas.openxmlformats.org/officeDocument/2006/relationships/image" Target="../media/image6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>
            <a:extLst>
              <a:ext uri="{FF2B5EF4-FFF2-40B4-BE49-F238E27FC236}">
                <a16:creationId xmlns:a16="http://schemas.microsoft.com/office/drawing/2014/main" id="{AA836BEF-1C41-4C5D-84E6-C6B908641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08413"/>
            <a:ext cx="8229600" cy="731837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028ACB3B-B949-45E9-9FB7-377B7C0E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918200"/>
            <a:ext cx="2984500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Rectangle 14">
            <a:extLst>
              <a:ext uri="{FF2B5EF4-FFF2-40B4-BE49-F238E27FC236}">
                <a16:creationId xmlns:a16="http://schemas.microsoft.com/office/drawing/2014/main" id="{BF2F0313-5751-4257-8A28-BAAD61E5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41588"/>
            <a:ext cx="9144000" cy="128111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3092" name="TextBox 16">
            <a:extLst>
              <a:ext uri="{FF2B5EF4-FFF2-40B4-BE49-F238E27FC236}">
                <a16:creationId xmlns:a16="http://schemas.microsoft.com/office/drawing/2014/main" id="{52A1F7B6-BC6B-4919-93BE-49DEC1C9E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" y="2619375"/>
            <a:ext cx="89709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Helvetica" pitchFamily="34" charset="0"/>
              </a:rPr>
              <a:t>Kako povezati e-Nabavu i</a:t>
            </a:r>
          </a:p>
          <a:p>
            <a:pPr algn="ctr" eaLnBrk="1" hangingPunct="1">
              <a:defRPr/>
            </a:pPr>
            <a:r>
              <a:rPr lang="hr-HR" altLang="sr-Latn-R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Helvetica" pitchFamily="34" charset="0"/>
              </a:rPr>
              <a:t>informacijske sustave za financijsko upravljanje</a:t>
            </a:r>
          </a:p>
        </p:txBody>
      </p:sp>
      <p:sp>
        <p:nvSpPr>
          <p:cNvPr id="3093" name="TextBox 9">
            <a:extLst>
              <a:ext uri="{FF2B5EF4-FFF2-40B4-BE49-F238E27FC236}">
                <a16:creationId xmlns:a16="http://schemas.microsoft.com/office/drawing/2014/main" id="{94F4C2C2-366B-426C-AA71-BCFD0BA6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859213"/>
            <a:ext cx="8018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Helvetica" panose="020B0604020202020204" pitchFamily="34" charset="0"/>
              </a:rPr>
              <a:t>Radionica PEMPAL-ove Zajednice prakse za riznicu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Calibri" panose="020F0502020204030204" pitchFamily="34" charset="0"/>
                <a:cs typeface="Helvetica" panose="020B0604020202020204" pitchFamily="34" charset="0"/>
              </a:rPr>
              <a:t>Budimpešta, Mađarska    4. – 5. lipnja 2019.</a:t>
            </a:r>
          </a:p>
        </p:txBody>
      </p:sp>
      <p:sp>
        <p:nvSpPr>
          <p:cNvPr id="3079" name="Rectangle 20">
            <a:extLst>
              <a:ext uri="{FF2B5EF4-FFF2-40B4-BE49-F238E27FC236}">
                <a16:creationId xmlns:a16="http://schemas.microsoft.com/office/drawing/2014/main" id="{23C38843-3C89-4BB5-9F66-F146E8B31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968375"/>
            <a:ext cx="61436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C00000"/>
                </a:solidFill>
                <a:cs typeface="Calibri" panose="020F0502020204030204" pitchFamily="34" charset="0"/>
              </a:rPr>
              <a:t>Sastanak tematske skupine Zajednice prakse za riznicu PEMPAL-a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C00000"/>
                </a:solidFill>
                <a:cs typeface="Calibri" panose="020F0502020204030204" pitchFamily="34" charset="0"/>
              </a:rPr>
              <a:t> Upotreba informacijskih tehnologija u poslovanju riznice</a:t>
            </a:r>
          </a:p>
        </p:txBody>
      </p:sp>
      <p:pic>
        <p:nvPicPr>
          <p:cNvPr id="3080" name="Picture 1">
            <a:extLst>
              <a:ext uri="{FF2B5EF4-FFF2-40B4-BE49-F238E27FC236}">
                <a16:creationId xmlns:a16="http://schemas.microsoft.com/office/drawing/2014/main" id="{9952A1F8-EB7C-491D-AE3C-9333F5028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7013"/>
            <a:ext cx="64008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1" name="Text Placeholder 1">
            <a:extLst>
              <a:ext uri="{FF2B5EF4-FFF2-40B4-BE49-F238E27FC236}">
                <a16:creationId xmlns:a16="http://schemas.microsoft.com/office/drawing/2014/main" id="{88D275DD-8478-42DB-9193-E48F71634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595938"/>
            <a:ext cx="37496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 b="1">
                <a:solidFill>
                  <a:srgbClr val="0000CC"/>
                </a:solidFill>
                <a:cs typeface="Calibri" panose="020F0502020204030204" pitchFamily="34" charset="0"/>
              </a:rPr>
              <a:t>Cem Dener</a:t>
            </a: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Vodeći stručnjak za upravljanje i</a:t>
            </a:r>
          </a:p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predsjednik, zajednica prakse za digitalno upravljanje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2053CA5-1BBA-40B4-91FB-D1A96CF1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7CEF1A09-DCA9-4EDF-BB45-B2607C44E66D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9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pSp>
        <p:nvGrpSpPr>
          <p:cNvPr id="12291" name="Group 6">
            <a:extLst>
              <a:ext uri="{FF2B5EF4-FFF2-40B4-BE49-F238E27FC236}">
                <a16:creationId xmlns:a16="http://schemas.microsoft.com/office/drawing/2014/main" id="{C5123054-EC67-4D1C-971B-B00210EF29BE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12293" name="Text Box 3">
              <a:extLst>
                <a:ext uri="{FF2B5EF4-FFF2-40B4-BE49-F238E27FC236}">
                  <a16:creationId xmlns:a16="http://schemas.microsoft.com/office/drawing/2014/main" id="{B61BF8EE-5980-471C-B6AA-26AC01F20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ISFU i e-GP</a:t>
              </a:r>
            </a:p>
          </p:txBody>
        </p:sp>
        <p:sp>
          <p:nvSpPr>
            <p:cNvPr id="12294" name="Oval 5">
              <a:extLst>
                <a:ext uri="{FF2B5EF4-FFF2-40B4-BE49-F238E27FC236}">
                  <a16:creationId xmlns:a16="http://schemas.microsoft.com/office/drawing/2014/main" id="{2E6C4B24-29E4-4A75-9958-824C1F2734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2295" name="Picture 2">
              <a:extLst>
                <a:ext uri="{FF2B5EF4-FFF2-40B4-BE49-F238E27FC236}">
                  <a16:creationId xmlns:a16="http://schemas.microsoft.com/office/drawing/2014/main" id="{6B6AC1B7-A504-4CB7-96CB-C121B552DB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292" name="Text Box 14">
            <a:extLst>
              <a:ext uri="{FF2B5EF4-FFF2-40B4-BE49-F238E27FC236}">
                <a16:creationId xmlns:a16="http://schemas.microsoft.com/office/drawing/2014/main" id="{2ECD4EA6-DEB8-43A8-9A1F-4D557A753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2338388"/>
            <a:ext cx="475932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0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0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0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r-HR" altLang="sr-Latn-RS" sz="2800" b="1">
                <a:solidFill>
                  <a:srgbClr val="00B0F0"/>
                </a:solidFill>
                <a:cs typeface="Calibri" panose="020F0502020204030204" pitchFamily="34" charset="0"/>
              </a:rPr>
              <a:t>Sadržaj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"/>
            </a:pPr>
            <a:r>
              <a:rPr lang="hr-HR" altLang="sr-Latn-RS" sz="2400" b="1">
                <a:solidFill>
                  <a:srgbClr val="BFBFBF"/>
                </a:solidFill>
                <a:cs typeface="Calibri" panose="020F0502020204030204" pitchFamily="34" charset="0"/>
              </a:rPr>
              <a:t>ISFU i osnove e-Nabave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"/>
            </a:pPr>
            <a:r>
              <a:rPr lang="hr-HR" altLang="sr-Latn-RS" sz="2400" b="1">
                <a:solidFill>
                  <a:srgbClr val="0000CC"/>
                </a:solidFill>
                <a:cs typeface="Calibri" panose="020F0502020204030204" pitchFamily="34" charset="0"/>
              </a:rPr>
              <a:t>Kako povezati e-GP i ISFU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"/>
            </a:pPr>
            <a:r>
              <a:rPr lang="hr-HR" altLang="sr-Latn-RS" sz="2400" b="1">
                <a:solidFill>
                  <a:srgbClr val="BFBFBF"/>
                </a:solidFill>
                <a:cs typeface="Calibri" panose="020F0502020204030204" pitchFamily="34" charset="0"/>
              </a:rPr>
              <a:t>Odabrani slučajevi zemalja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3">
            <a:extLst>
              <a:ext uri="{FF2B5EF4-FFF2-40B4-BE49-F238E27FC236}">
                <a16:creationId xmlns:a16="http://schemas.microsoft.com/office/drawing/2014/main" id="{0A1BB57C-32F0-4B17-80C9-426FE3C1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0BEB5F34-6CB7-442C-AABE-CD93EDE94423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10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3315" name="Group 13">
            <a:extLst>
              <a:ext uri="{FF2B5EF4-FFF2-40B4-BE49-F238E27FC236}">
                <a16:creationId xmlns:a16="http://schemas.microsoft.com/office/drawing/2014/main" id="{4527A434-C544-4696-B975-61CF12780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03563"/>
            <a:ext cx="1773238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258A14AB-8084-4D71-8A2B-CDCAEE925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192088"/>
            <a:ext cx="3527425" cy="307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hr-HR" altLang="sr-Latn-RS" sz="1400" b="1">
                <a:solidFill>
                  <a:srgbClr val="0000FF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www.worldbank.org/publicfinance/fmis  </a:t>
            </a:r>
          </a:p>
        </p:txBody>
      </p:sp>
      <p:grpSp>
        <p:nvGrpSpPr>
          <p:cNvPr id="13317" name="Group 15">
            <a:extLst>
              <a:ext uri="{FF2B5EF4-FFF2-40B4-BE49-F238E27FC236}">
                <a16:creationId xmlns:a16="http://schemas.microsoft.com/office/drawing/2014/main" id="{2D69AABC-9DD7-4183-8B97-B6EB47C29AC1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13378" name="Text Box 3">
              <a:extLst>
                <a:ext uri="{FF2B5EF4-FFF2-40B4-BE49-F238E27FC236}">
                  <a16:creationId xmlns:a16="http://schemas.microsoft.com/office/drawing/2014/main" id="{C67D385F-0D59-41B4-B97C-C8DF7BD84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Ciklus javne nabave</a:t>
              </a:r>
            </a:p>
          </p:txBody>
        </p:sp>
        <p:sp>
          <p:nvSpPr>
            <p:cNvPr id="13379" name="Oval 17">
              <a:extLst>
                <a:ext uri="{FF2B5EF4-FFF2-40B4-BE49-F238E27FC236}">
                  <a16:creationId xmlns:a16="http://schemas.microsoft.com/office/drawing/2014/main" id="{2F2A708D-87B5-4AF4-B89C-D17057396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3380" name="Picture 18">
              <a:extLst>
                <a:ext uri="{FF2B5EF4-FFF2-40B4-BE49-F238E27FC236}">
                  <a16:creationId xmlns:a16="http://schemas.microsoft.com/office/drawing/2014/main" id="{3A90E322-BAFC-40BA-9795-87D55EA8F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18" name="Diagram 5">
            <a:extLst>
              <a:ext uri="{FF2B5EF4-FFF2-40B4-BE49-F238E27FC236}">
                <a16:creationId xmlns:a16="http://schemas.microsoft.com/office/drawing/2014/main" id="{0D490CA6-2C2F-443A-90E8-5D157103B405}"/>
              </a:ext>
            </a:extLst>
          </p:cNvPr>
          <p:cNvSpPr>
            <a:spLocks/>
          </p:cNvSpPr>
          <p:nvPr/>
        </p:nvSpPr>
        <p:spPr bwMode="auto">
          <a:xfrm>
            <a:off x="182563" y="3503613"/>
            <a:ext cx="8778875" cy="4572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44" name="Rectangle 6">
            <a:extLst>
              <a:ext uri="{FF2B5EF4-FFF2-40B4-BE49-F238E27FC236}">
                <a16:creationId xmlns:a16="http://schemas.microsoft.com/office/drawing/2014/main" id="{975E1856-48EE-4415-8F68-FAA724E02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755650"/>
            <a:ext cx="8778875" cy="457200"/>
          </a:xfrm>
          <a:prstGeom prst="rect">
            <a:avLst/>
          </a:prstGeom>
          <a:solidFill>
            <a:srgbClr val="EBF1DE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2000" b="1">
                <a:solidFill>
                  <a:srgbClr val="0000CC"/>
                </a:solidFill>
              </a:rPr>
              <a:t>e-Nabava (e-GP)</a:t>
            </a:r>
          </a:p>
        </p:txBody>
      </p:sp>
      <p:sp>
        <p:nvSpPr>
          <p:cNvPr id="13645" name="Rectangle 14">
            <a:extLst>
              <a:ext uri="{FF2B5EF4-FFF2-40B4-BE49-F238E27FC236}">
                <a16:creationId xmlns:a16="http://schemas.microsoft.com/office/drawing/2014/main" id="{49FDDCC9-2367-4C85-9B80-CD85FE60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075363"/>
            <a:ext cx="8778875" cy="457200"/>
          </a:xfrm>
          <a:prstGeom prst="rect">
            <a:avLst/>
          </a:prstGeom>
          <a:solidFill>
            <a:srgbClr val="DCE6F2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2000" b="1" dirty="0">
                <a:solidFill>
                  <a:srgbClr val="0000CC"/>
                </a:solidFill>
              </a:rPr>
              <a:t>Informacijski sustav za upravljanje financijama (ISFU)</a:t>
            </a:r>
          </a:p>
        </p:txBody>
      </p:sp>
      <p:sp>
        <p:nvSpPr>
          <p:cNvPr id="13321" name="TextBox 7">
            <a:extLst>
              <a:ext uri="{FF2B5EF4-FFF2-40B4-BE49-F238E27FC236}">
                <a16:creationId xmlns:a16="http://schemas.microsoft.com/office/drawing/2014/main" id="{B97C75E7-9629-4C4B-88F6-34F5CE9A4A9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73857" y="2116932"/>
            <a:ext cx="17383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Utvrđivanje potreba</a:t>
            </a:r>
          </a:p>
        </p:txBody>
      </p:sp>
      <p:sp>
        <p:nvSpPr>
          <p:cNvPr id="13322" name="Arrow: Up 8">
            <a:extLst>
              <a:ext uri="{FF2B5EF4-FFF2-40B4-BE49-F238E27FC236}">
                <a16:creationId xmlns:a16="http://schemas.microsoft.com/office/drawing/2014/main" id="{D8C1A923-D506-44C3-B754-3CF006D56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4046538"/>
            <a:ext cx="274638" cy="2746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23" name="Arrow: Up 19">
            <a:extLst>
              <a:ext uri="{FF2B5EF4-FFF2-40B4-BE49-F238E27FC236}">
                <a16:creationId xmlns:a16="http://schemas.microsoft.com/office/drawing/2014/main" id="{1CEF5DB3-F39E-4CD6-897F-C2635B612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046538"/>
            <a:ext cx="274638" cy="2746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24" name="Arrow: Up 21">
            <a:extLst>
              <a:ext uri="{FF2B5EF4-FFF2-40B4-BE49-F238E27FC236}">
                <a16:creationId xmlns:a16="http://schemas.microsoft.com/office/drawing/2014/main" id="{938FA841-7E2B-4FEF-BDDE-E203855FE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4046538"/>
            <a:ext cx="273050" cy="274637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25" name="Arrow: Up 22">
            <a:extLst>
              <a:ext uri="{FF2B5EF4-FFF2-40B4-BE49-F238E27FC236}">
                <a16:creationId xmlns:a16="http://schemas.microsoft.com/office/drawing/2014/main" id="{E2DF500F-AC2A-4EFE-8C7B-F161A3952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0725" y="4046538"/>
            <a:ext cx="274638" cy="2746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26" name="Arrow: Up 23">
            <a:extLst>
              <a:ext uri="{FF2B5EF4-FFF2-40B4-BE49-F238E27FC236}">
                <a16:creationId xmlns:a16="http://schemas.microsoft.com/office/drawing/2014/main" id="{50B4ED13-76A5-47B6-A425-F270D1621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7888" y="4046538"/>
            <a:ext cx="274637" cy="2746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27" name="TextBox 24">
            <a:extLst>
              <a:ext uri="{FF2B5EF4-FFF2-40B4-BE49-F238E27FC236}">
                <a16:creationId xmlns:a16="http://schemas.microsoft.com/office/drawing/2014/main" id="{83380EB8-A1C6-468C-9AC2-D9CB6FDEBA6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69850" y="4962525"/>
            <a:ext cx="1371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Plan nabave</a:t>
            </a:r>
          </a:p>
        </p:txBody>
      </p:sp>
      <p:sp>
        <p:nvSpPr>
          <p:cNvPr id="13328" name="TextBox 25">
            <a:extLst>
              <a:ext uri="{FF2B5EF4-FFF2-40B4-BE49-F238E27FC236}">
                <a16:creationId xmlns:a16="http://schemas.microsoft.com/office/drawing/2014/main" id="{B7C4E42F-00EC-47E0-9840-86E71D50CE9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75594" y="4963319"/>
            <a:ext cx="1371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Raspodjela proračuna</a:t>
            </a:r>
          </a:p>
        </p:txBody>
      </p:sp>
      <p:sp>
        <p:nvSpPr>
          <p:cNvPr id="13329" name="Arrow: Up 26">
            <a:extLst>
              <a:ext uri="{FF2B5EF4-FFF2-40B4-BE49-F238E27FC236}">
                <a16:creationId xmlns:a16="http://schemas.microsoft.com/office/drawing/2014/main" id="{0D8A1D69-75D6-491B-B528-A13A76DFB67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63538" y="3178175"/>
            <a:ext cx="273050" cy="2730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30" name="Arrow: Up 27">
            <a:extLst>
              <a:ext uri="{FF2B5EF4-FFF2-40B4-BE49-F238E27FC236}">
                <a16:creationId xmlns:a16="http://schemas.microsoft.com/office/drawing/2014/main" id="{6DE6F619-74D8-4028-BE22-9121725622B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66963" y="3178175"/>
            <a:ext cx="273050" cy="2730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31" name="Arrow: Up 28">
            <a:extLst>
              <a:ext uri="{FF2B5EF4-FFF2-40B4-BE49-F238E27FC236}">
                <a16:creationId xmlns:a16="http://schemas.microsoft.com/office/drawing/2014/main" id="{D7B342D1-BB4A-4899-ABC2-E4E57820C1E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997700" y="3178175"/>
            <a:ext cx="274638" cy="2730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32" name="Arrow: Up 29">
            <a:extLst>
              <a:ext uri="{FF2B5EF4-FFF2-40B4-BE49-F238E27FC236}">
                <a16:creationId xmlns:a16="http://schemas.microsoft.com/office/drawing/2014/main" id="{8E093E86-ABC3-4107-8D93-8B80FC4A894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86300" y="3178175"/>
            <a:ext cx="274638" cy="2730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33" name="Arrow: Up 30">
            <a:extLst>
              <a:ext uri="{FF2B5EF4-FFF2-40B4-BE49-F238E27FC236}">
                <a16:creationId xmlns:a16="http://schemas.microsoft.com/office/drawing/2014/main" id="{58EC7CEE-3FC9-42CD-A329-C78EC0384E0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404225" y="3178175"/>
            <a:ext cx="274638" cy="2730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34" name="TextBox 33">
            <a:extLst>
              <a:ext uri="{FF2B5EF4-FFF2-40B4-BE49-F238E27FC236}">
                <a16:creationId xmlns:a16="http://schemas.microsoft.com/office/drawing/2014/main" id="{102A62EE-2576-4F0F-A24C-9003AEE16CC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939131" y="2428082"/>
            <a:ext cx="11287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Objava</a:t>
            </a:r>
          </a:p>
        </p:txBody>
      </p:sp>
      <p:sp>
        <p:nvSpPr>
          <p:cNvPr id="13335" name="TextBox 34">
            <a:extLst>
              <a:ext uri="{FF2B5EF4-FFF2-40B4-BE49-F238E27FC236}">
                <a16:creationId xmlns:a16="http://schemas.microsoft.com/office/drawing/2014/main" id="{96F29B30-3F39-43A0-AB73-83EC5BE219D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617788" y="1898650"/>
            <a:ext cx="13096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Dostavljanje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ponuda</a:t>
            </a:r>
          </a:p>
        </p:txBody>
      </p:sp>
      <p:sp>
        <p:nvSpPr>
          <p:cNvPr id="13336" name="TextBox 35">
            <a:extLst>
              <a:ext uri="{FF2B5EF4-FFF2-40B4-BE49-F238E27FC236}">
                <a16:creationId xmlns:a16="http://schemas.microsoft.com/office/drawing/2014/main" id="{BA400CE9-B803-41BE-9F8B-1242BADC690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439319" y="2278857"/>
            <a:ext cx="7635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Procjena</a:t>
            </a:r>
          </a:p>
        </p:txBody>
      </p:sp>
      <p:sp>
        <p:nvSpPr>
          <p:cNvPr id="13337" name="TextBox 36">
            <a:extLst>
              <a:ext uri="{FF2B5EF4-FFF2-40B4-BE49-F238E27FC236}">
                <a16:creationId xmlns:a16="http://schemas.microsoft.com/office/drawing/2014/main" id="{0AB8E140-4154-4F09-ABFB-89A38663E30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42581" y="2305844"/>
            <a:ext cx="13604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Potpisivanje ugovora</a:t>
            </a:r>
          </a:p>
        </p:txBody>
      </p:sp>
      <p:sp>
        <p:nvSpPr>
          <p:cNvPr id="13338" name="TextBox 37">
            <a:extLst>
              <a:ext uri="{FF2B5EF4-FFF2-40B4-BE49-F238E27FC236}">
                <a16:creationId xmlns:a16="http://schemas.microsoft.com/office/drawing/2014/main" id="{941CD8C7-5158-4620-AB42-728F3398362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33862" y="4910138"/>
            <a:ext cx="12795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Narudžbenica</a:t>
            </a:r>
          </a:p>
        </p:txBody>
      </p:sp>
      <p:sp>
        <p:nvSpPr>
          <p:cNvPr id="13339" name="TextBox 38">
            <a:extLst>
              <a:ext uri="{FF2B5EF4-FFF2-40B4-BE49-F238E27FC236}">
                <a16:creationId xmlns:a16="http://schemas.microsoft.com/office/drawing/2014/main" id="{6422918D-4A0E-46D7-A1D4-6F900AB9F20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16313" y="5259388"/>
            <a:ext cx="13271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Financijska kontrola</a:t>
            </a:r>
          </a:p>
        </p:txBody>
      </p:sp>
      <p:sp>
        <p:nvSpPr>
          <p:cNvPr id="13340" name="TextBox 39">
            <a:extLst>
              <a:ext uri="{FF2B5EF4-FFF2-40B4-BE49-F238E27FC236}">
                <a16:creationId xmlns:a16="http://schemas.microsoft.com/office/drawing/2014/main" id="{93201C29-5BE2-43F7-BAE3-41B4A18CF79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410994" y="5122069"/>
            <a:ext cx="16906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Plaćanje/upravljanje komunikacijom</a:t>
            </a:r>
          </a:p>
        </p:txBody>
      </p:sp>
      <p:sp>
        <p:nvSpPr>
          <p:cNvPr id="13341" name="TextBox 40">
            <a:extLst>
              <a:ext uri="{FF2B5EF4-FFF2-40B4-BE49-F238E27FC236}">
                <a16:creationId xmlns:a16="http://schemas.microsoft.com/office/drawing/2014/main" id="{7C5EE513-8576-4040-9BB3-53B6B87A5D1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233319" y="1983582"/>
            <a:ext cx="18034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Operativno prihvaćanje  Primitak proizvoda/usluga</a:t>
            </a:r>
          </a:p>
        </p:txBody>
      </p:sp>
      <p:sp>
        <p:nvSpPr>
          <p:cNvPr id="13342" name="TextBox 41">
            <a:extLst>
              <a:ext uri="{FF2B5EF4-FFF2-40B4-BE49-F238E27FC236}">
                <a16:creationId xmlns:a16="http://schemas.microsoft.com/office/drawing/2014/main" id="{822D079C-0878-4D8E-9063-BDD07D60793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785894" y="2137569"/>
            <a:ext cx="14938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Dovršetak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jamstva/podrške </a:t>
            </a:r>
          </a:p>
        </p:txBody>
      </p:sp>
      <p:sp>
        <p:nvSpPr>
          <p:cNvPr id="13343" name="TextBox 42">
            <a:extLst>
              <a:ext uri="{FF2B5EF4-FFF2-40B4-BE49-F238E27FC236}">
                <a16:creationId xmlns:a16="http://schemas.microsoft.com/office/drawing/2014/main" id="{701DA5AE-116C-4ADE-A6D0-480CDC21246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81750" y="5095876"/>
            <a:ext cx="16351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Dovršetak plaćanja</a:t>
            </a:r>
          </a:p>
        </p:txBody>
      </p:sp>
      <p:sp>
        <p:nvSpPr>
          <p:cNvPr id="13344" name="TextBox 43">
            <a:extLst>
              <a:ext uri="{FF2B5EF4-FFF2-40B4-BE49-F238E27FC236}">
                <a16:creationId xmlns:a16="http://schemas.microsoft.com/office/drawing/2014/main" id="{A101A3A7-EB97-47C2-B4F8-FF208482E76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17644" y="5099844"/>
            <a:ext cx="16462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Oslobađanje jamstava</a:t>
            </a:r>
          </a:p>
        </p:txBody>
      </p:sp>
      <p:sp>
        <p:nvSpPr>
          <p:cNvPr id="13345" name="Arrow: Up 44">
            <a:extLst>
              <a:ext uri="{FF2B5EF4-FFF2-40B4-BE49-F238E27FC236}">
                <a16:creationId xmlns:a16="http://schemas.microsoft.com/office/drawing/2014/main" id="{256E3C1C-AB22-4EEA-AB95-3F9DCA078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775" y="4368800"/>
            <a:ext cx="274638" cy="27463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46" name="Arrow: Up 45">
            <a:extLst>
              <a:ext uri="{FF2B5EF4-FFF2-40B4-BE49-F238E27FC236}">
                <a16:creationId xmlns:a16="http://schemas.microsoft.com/office/drawing/2014/main" id="{F3294A82-121A-4A6C-BEA1-072B095AA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4046538"/>
            <a:ext cx="274637" cy="2746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47" name="TextBox 46">
            <a:extLst>
              <a:ext uri="{FF2B5EF4-FFF2-40B4-BE49-F238E27FC236}">
                <a16:creationId xmlns:a16="http://schemas.microsoft.com/office/drawing/2014/main" id="{7F0B7B52-BE76-44B4-B70C-5A13A942E24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29494" y="2294731"/>
            <a:ext cx="1049338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100">
                <a:cs typeface="Calibri" panose="020F0502020204030204" pitchFamily="34" charset="0"/>
              </a:rPr>
              <a:t>Priprema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100">
                <a:cs typeface="Calibri" panose="020F0502020204030204" pitchFamily="34" charset="0"/>
              </a:rPr>
              <a:t>natječajne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100">
                <a:cs typeface="Calibri" panose="020F0502020204030204" pitchFamily="34" charset="0"/>
              </a:rPr>
              <a:t>dokumentacije</a:t>
            </a:r>
          </a:p>
        </p:txBody>
      </p:sp>
      <p:sp>
        <p:nvSpPr>
          <p:cNvPr id="13348" name="Arrow: Up 47">
            <a:extLst>
              <a:ext uri="{FF2B5EF4-FFF2-40B4-BE49-F238E27FC236}">
                <a16:creationId xmlns:a16="http://schemas.microsoft.com/office/drawing/2014/main" id="{5D01CE5A-456A-4EB9-9F4E-A3ED98B5EE5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52550" y="3178175"/>
            <a:ext cx="274638" cy="2730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49" name="Arrow: Up 48">
            <a:extLst>
              <a:ext uri="{FF2B5EF4-FFF2-40B4-BE49-F238E27FC236}">
                <a16:creationId xmlns:a16="http://schemas.microsoft.com/office/drawing/2014/main" id="{54E3641C-8FDE-43E6-9B77-127B9725E5E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135313" y="2836863"/>
            <a:ext cx="274637" cy="274637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50" name="Arrow: Up 49">
            <a:extLst>
              <a:ext uri="{FF2B5EF4-FFF2-40B4-BE49-F238E27FC236}">
                <a16:creationId xmlns:a16="http://schemas.microsoft.com/office/drawing/2014/main" id="{377A9654-6313-4F00-966B-39D41333A59C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684588" y="2836863"/>
            <a:ext cx="273050" cy="274637"/>
          </a:xfrm>
          <a:prstGeom prst="up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51" name="Arrow: Up 50">
            <a:extLst>
              <a:ext uri="{FF2B5EF4-FFF2-40B4-BE49-F238E27FC236}">
                <a16:creationId xmlns:a16="http://schemas.microsoft.com/office/drawing/2014/main" id="{CA7E304C-18E6-44CF-A256-0DEB820D357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072188" y="3178175"/>
            <a:ext cx="274637" cy="27305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52" name="TextBox 51">
            <a:extLst>
              <a:ext uri="{FF2B5EF4-FFF2-40B4-BE49-F238E27FC236}">
                <a16:creationId xmlns:a16="http://schemas.microsoft.com/office/drawing/2014/main" id="{9E5B7EBD-A3B5-4C14-BAC7-84031C31680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514181" y="2302669"/>
            <a:ext cx="1379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Izvršenje ugovora</a:t>
            </a:r>
          </a:p>
        </p:txBody>
      </p:sp>
      <p:sp>
        <p:nvSpPr>
          <p:cNvPr id="13353" name="TextBox 52">
            <a:extLst>
              <a:ext uri="{FF2B5EF4-FFF2-40B4-BE49-F238E27FC236}">
                <a16:creationId xmlns:a16="http://schemas.microsoft.com/office/drawing/2014/main" id="{1017D95E-4AFF-46A7-925D-562E16B6EDF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611688" y="5100638"/>
            <a:ext cx="1625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Registar imovine/inventara</a:t>
            </a:r>
          </a:p>
        </p:txBody>
      </p:sp>
      <p:sp>
        <p:nvSpPr>
          <p:cNvPr id="13354" name="Arrow: Up 53">
            <a:extLst>
              <a:ext uri="{FF2B5EF4-FFF2-40B4-BE49-F238E27FC236}">
                <a16:creationId xmlns:a16="http://schemas.microsoft.com/office/drawing/2014/main" id="{2DCB2638-61E4-4630-B87B-EB6D08136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4057650"/>
            <a:ext cx="274637" cy="27463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3355" name="TextBox 56">
            <a:extLst>
              <a:ext uri="{FF2B5EF4-FFF2-40B4-BE49-F238E27FC236}">
                <a16:creationId xmlns:a16="http://schemas.microsoft.com/office/drawing/2014/main" id="{28401746-B30C-4C3D-80EB-8CC193F58C7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746376" y="5014912"/>
            <a:ext cx="105251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Kontrola preuzetih obveza</a:t>
            </a:r>
          </a:p>
        </p:txBody>
      </p:sp>
      <p:sp>
        <p:nvSpPr>
          <p:cNvPr id="13356" name="Arrow: Up 57">
            <a:extLst>
              <a:ext uri="{FF2B5EF4-FFF2-40B4-BE49-F238E27FC236}">
                <a16:creationId xmlns:a16="http://schemas.microsoft.com/office/drawing/2014/main" id="{5C25270F-0B4D-4029-A3E9-3A8151252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313" y="4368800"/>
            <a:ext cx="274637" cy="27463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90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grpSp>
        <p:nvGrpSpPr>
          <p:cNvPr id="13682" name="Group 78">
            <a:extLst>
              <a:ext uri="{FF2B5EF4-FFF2-40B4-BE49-F238E27FC236}">
                <a16:creationId xmlns:a16="http://schemas.microsoft.com/office/drawing/2014/main" id="{4F0D8F3C-36F3-4A0F-BA80-C08FD06F42A5}"/>
              </a:ext>
            </a:extLst>
          </p:cNvPr>
          <p:cNvGrpSpPr>
            <a:grpSpLocks/>
          </p:cNvGrpSpPr>
          <p:nvPr/>
        </p:nvGrpSpPr>
        <p:grpSpPr bwMode="auto">
          <a:xfrm>
            <a:off x="5018088" y="2254250"/>
            <a:ext cx="1004887" cy="860425"/>
            <a:chOff x="5017497" y="2254440"/>
            <a:chExt cx="1005840" cy="860249"/>
          </a:xfrm>
        </p:grpSpPr>
        <p:sp>
          <p:nvSpPr>
            <p:cNvPr id="13376" name="Rectangle: Rounded Corners 59">
              <a:extLst>
                <a:ext uri="{FF2B5EF4-FFF2-40B4-BE49-F238E27FC236}">
                  <a16:creationId xmlns:a16="http://schemas.microsoft.com/office/drawing/2014/main" id="{E5CC4043-5BB3-4431-844D-5FAA460FD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497" y="2657583"/>
              <a:ext cx="1005840" cy="457106"/>
            </a:xfrm>
            <a:prstGeom prst="roundRect">
              <a:avLst>
                <a:gd name="adj" fmla="val 16667"/>
              </a:avLst>
            </a:prstGeom>
            <a:solidFill>
              <a:srgbClr val="FDE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900" b="1">
                  <a:cs typeface="Calibri" panose="020F0502020204030204" pitchFamily="34" charset="0"/>
                </a:rPr>
                <a:t>Aktivnost   </a:t>
              </a:r>
              <a:r>
                <a:rPr lang="hr-HR" altLang="sr-Latn-RS" sz="900" b="1">
                  <a:solidFill>
                    <a:srgbClr val="00B0F0"/>
                  </a:solidFill>
                  <a:cs typeface="Calibri" panose="020F0502020204030204" pitchFamily="34" charset="0"/>
                </a:rPr>
                <a:t>&lt; jedan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900" b="1">
                  <a:cs typeface="Calibri" panose="020F0502020204030204" pitchFamily="34" charset="0"/>
                </a:rPr>
                <a:t>Ugovor </a:t>
              </a:r>
              <a:r>
                <a:rPr lang="hr-HR" altLang="sr-Latn-RS" sz="900" b="1">
                  <a:solidFill>
                    <a:srgbClr val="00B0F0"/>
                  </a:solidFill>
                  <a:cs typeface="Calibri" panose="020F0502020204030204" pitchFamily="34" charset="0"/>
                </a:rPr>
                <a:t>&lt; jedan</a:t>
              </a:r>
            </a:p>
          </p:txBody>
        </p:sp>
        <p:sp>
          <p:nvSpPr>
            <p:cNvPr id="13377" name="Rectangle: Rounded Corners 72">
              <a:extLst>
                <a:ext uri="{FF2B5EF4-FFF2-40B4-BE49-F238E27FC236}">
                  <a16:creationId xmlns:a16="http://schemas.microsoft.com/office/drawing/2014/main" id="{5469AD7B-CAFB-43FB-9BF6-428811831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497" y="2254440"/>
              <a:ext cx="1005840" cy="325371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800" b="1">
                  <a:solidFill>
                    <a:srgbClr val="0000CC"/>
                  </a:solidFill>
                  <a:cs typeface="Calibri" panose="020F0502020204030204" pitchFamily="34" charset="0"/>
                </a:rPr>
                <a:t>Jedinstveni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800" b="1">
                  <a:solidFill>
                    <a:srgbClr val="0000CC"/>
                  </a:solidFill>
                  <a:cs typeface="Calibri" panose="020F0502020204030204" pitchFamily="34" charset="0"/>
                </a:rPr>
                <a:t>identifikacijski broj ugovora</a:t>
              </a:r>
            </a:p>
          </p:txBody>
        </p:sp>
      </p:grpSp>
      <p:grpSp>
        <p:nvGrpSpPr>
          <p:cNvPr id="13358" name="Group 1">
            <a:extLst>
              <a:ext uri="{FF2B5EF4-FFF2-40B4-BE49-F238E27FC236}">
                <a16:creationId xmlns:a16="http://schemas.microsoft.com/office/drawing/2014/main" id="{D530E74B-43DA-4011-9357-0283AF004F0B}"/>
              </a:ext>
            </a:extLst>
          </p:cNvPr>
          <p:cNvGrpSpPr>
            <a:grpSpLocks/>
          </p:cNvGrpSpPr>
          <p:nvPr/>
        </p:nvGrpSpPr>
        <p:grpSpPr bwMode="auto">
          <a:xfrm>
            <a:off x="896938" y="4456113"/>
            <a:ext cx="1096962" cy="1022350"/>
            <a:chOff x="888505" y="4598896"/>
            <a:chExt cx="1097280" cy="1023142"/>
          </a:xfrm>
        </p:grpSpPr>
        <p:sp>
          <p:nvSpPr>
            <p:cNvPr id="13374" name="Rectangle: Rounded Corners 58">
              <a:extLst>
                <a:ext uri="{FF2B5EF4-FFF2-40B4-BE49-F238E27FC236}">
                  <a16:creationId xmlns:a16="http://schemas.microsoft.com/office/drawing/2014/main" id="{51A72712-F9B9-4B53-AF70-FA2B0518E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505" y="4981779"/>
              <a:ext cx="1097280" cy="640259"/>
            </a:xfrm>
            <a:prstGeom prst="roundRect">
              <a:avLst>
                <a:gd name="adj" fmla="val 16667"/>
              </a:avLst>
            </a:prstGeom>
            <a:solidFill>
              <a:srgbClr val="FDE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100" b="1">
                  <a:cs typeface="Calibri" panose="020F0502020204030204" pitchFamily="34" charset="0"/>
                </a:rPr>
                <a:t>Program </a:t>
              </a:r>
              <a:r>
                <a:rPr lang="hr-HR" altLang="sr-Latn-RS" sz="1100" b="1">
                  <a:solidFill>
                    <a:srgbClr val="00B0F0"/>
                  </a:solidFill>
                  <a:cs typeface="Calibri" panose="020F0502020204030204" pitchFamily="34" charset="0"/>
                </a:rPr>
                <a:t>&lt; jedan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100" b="1">
                  <a:cs typeface="Calibri" panose="020F0502020204030204" pitchFamily="34" charset="0"/>
                </a:rPr>
                <a:t>Projekt   </a:t>
              </a:r>
              <a:r>
                <a:rPr lang="hr-HR" altLang="sr-Latn-RS" sz="1100" b="1">
                  <a:solidFill>
                    <a:srgbClr val="00B0F0"/>
                  </a:solidFill>
                  <a:cs typeface="Calibri" panose="020F0502020204030204" pitchFamily="34" charset="0"/>
                </a:rPr>
                <a:t>&lt; više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100" b="1">
                  <a:cs typeface="Calibri" panose="020F0502020204030204" pitchFamily="34" charset="0"/>
                </a:rPr>
                <a:t>Aktivnost  </a:t>
              </a:r>
              <a:r>
                <a:rPr lang="hr-HR" altLang="sr-Latn-RS" sz="1100" b="1">
                  <a:solidFill>
                    <a:srgbClr val="00B0F0"/>
                  </a:solidFill>
                  <a:cs typeface="Calibri" panose="020F0502020204030204" pitchFamily="34" charset="0"/>
                </a:rPr>
                <a:t>&lt; više</a:t>
              </a:r>
            </a:p>
          </p:txBody>
        </p:sp>
        <p:sp>
          <p:nvSpPr>
            <p:cNvPr id="13375" name="Rectangle: Rounded Corners 73">
              <a:extLst>
                <a:ext uri="{FF2B5EF4-FFF2-40B4-BE49-F238E27FC236}">
                  <a16:creationId xmlns:a16="http://schemas.microsoft.com/office/drawing/2014/main" id="{16940945-FE11-44D1-900F-3362257F7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505" y="4598896"/>
              <a:ext cx="1097280" cy="324101"/>
            </a:xfrm>
            <a:prstGeom prst="roundRect">
              <a:avLst>
                <a:gd name="adj" fmla="val 16667"/>
              </a:avLst>
            </a:prstGeom>
            <a:noFill/>
            <a:ln w="9525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100" b="1">
                  <a:solidFill>
                    <a:srgbClr val="0000CC"/>
                  </a:solidFill>
                  <a:cs typeface="Calibri" panose="020F0502020204030204" pitchFamily="34" charset="0"/>
                </a:rPr>
                <a:t>Jedinstvena šifra aktivnosti</a:t>
              </a:r>
            </a:p>
          </p:txBody>
        </p:sp>
      </p:grpSp>
      <p:grpSp>
        <p:nvGrpSpPr>
          <p:cNvPr id="13688" name="Group 76">
            <a:extLst>
              <a:ext uri="{FF2B5EF4-FFF2-40B4-BE49-F238E27FC236}">
                <a16:creationId xmlns:a16="http://schemas.microsoft.com/office/drawing/2014/main" id="{F3474C2C-4AAA-401E-85D3-0BE967D9DD4D}"/>
              </a:ext>
            </a:extLst>
          </p:cNvPr>
          <p:cNvGrpSpPr>
            <a:grpSpLocks/>
          </p:cNvGrpSpPr>
          <p:nvPr/>
        </p:nvGrpSpPr>
        <p:grpSpPr bwMode="auto">
          <a:xfrm>
            <a:off x="2500313" y="1296988"/>
            <a:ext cx="4324350" cy="4733925"/>
            <a:chOff x="2500287" y="1296724"/>
            <a:chExt cx="4324516" cy="4733829"/>
          </a:xfrm>
        </p:grpSpPr>
        <p:sp>
          <p:nvSpPr>
            <p:cNvPr id="13363" name="Rectangle: Rounded Corners 60">
              <a:extLst>
                <a:ext uri="{FF2B5EF4-FFF2-40B4-BE49-F238E27FC236}">
                  <a16:creationId xmlns:a16="http://schemas.microsoft.com/office/drawing/2014/main" id="{827CB3CF-F897-4422-8BB3-9313FE12DF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157406" y="5220932"/>
              <a:ext cx="1142977" cy="45721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00CC"/>
                  </a:solidFill>
                  <a:cs typeface="Calibri" panose="020F0502020204030204" pitchFamily="34" charset="0"/>
                </a:rPr>
                <a:t>e-Autentifikacija Digitalni potpis</a:t>
              </a:r>
            </a:p>
          </p:txBody>
        </p:sp>
        <p:sp>
          <p:nvSpPr>
            <p:cNvPr id="13364" name="Rectangle: Rounded Corners 61">
              <a:extLst>
                <a:ext uri="{FF2B5EF4-FFF2-40B4-BE49-F238E27FC236}">
                  <a16:creationId xmlns:a16="http://schemas.microsoft.com/office/drawing/2014/main" id="{E3F709FF-5398-490C-BBE9-30EA2DB002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14542" y="2031716"/>
              <a:ext cx="1646204" cy="18257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00CC"/>
                  </a:solidFill>
                  <a:cs typeface="Calibri" panose="020F0502020204030204" pitchFamily="34" charset="0"/>
                </a:rPr>
                <a:t>e-Obavijesti / e-Katalog</a:t>
              </a:r>
            </a:p>
          </p:txBody>
        </p:sp>
        <p:sp>
          <p:nvSpPr>
            <p:cNvPr id="13365" name="Rectangle: Rounded Corners 63">
              <a:extLst>
                <a:ext uri="{FF2B5EF4-FFF2-40B4-BE49-F238E27FC236}">
                  <a16:creationId xmlns:a16="http://schemas.microsoft.com/office/drawing/2014/main" id="{0E0F3928-D6EC-4B66-B714-9D9FD3B8A1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199636" y="1665805"/>
              <a:ext cx="914381" cy="18257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00CC"/>
                  </a:solidFill>
                  <a:cs typeface="Calibri" panose="020F0502020204030204" pitchFamily="34" charset="0"/>
                </a:rPr>
                <a:t>e-Natječaji</a:t>
              </a:r>
            </a:p>
          </p:txBody>
        </p:sp>
        <p:sp>
          <p:nvSpPr>
            <p:cNvPr id="13366" name="Rectangle: Rounded Corners 64">
              <a:extLst>
                <a:ext uri="{FF2B5EF4-FFF2-40B4-BE49-F238E27FC236}">
                  <a16:creationId xmlns:a16="http://schemas.microsoft.com/office/drawing/2014/main" id="{A07165CF-C8D2-4BE6-8123-843B9DBF99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279806" y="5481284"/>
              <a:ext cx="914381" cy="18415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00CC"/>
                  </a:solidFill>
                  <a:cs typeface="Calibri" panose="020F0502020204030204" pitchFamily="34" charset="0"/>
                </a:rPr>
                <a:t>e-Kupovina</a:t>
              </a:r>
            </a:p>
          </p:txBody>
        </p:sp>
        <p:sp>
          <p:nvSpPr>
            <p:cNvPr id="13367" name="Rectangle: Rounded Corners 65">
              <a:extLst>
                <a:ext uri="{FF2B5EF4-FFF2-40B4-BE49-F238E27FC236}">
                  <a16:creationId xmlns:a16="http://schemas.microsoft.com/office/drawing/2014/main" id="{4F57FCF3-4A9B-423E-A61A-E466487AAF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258864" y="5482078"/>
              <a:ext cx="914381" cy="18256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00CC"/>
                  </a:solidFill>
                  <a:cs typeface="Calibri" panose="020F0502020204030204" pitchFamily="34" charset="0"/>
                </a:rPr>
                <a:t>e-Plaćanje</a:t>
              </a:r>
            </a:p>
          </p:txBody>
        </p:sp>
        <p:sp>
          <p:nvSpPr>
            <p:cNvPr id="13368" name="Rectangle: Rounded Corners 67">
              <a:extLst>
                <a:ext uri="{FF2B5EF4-FFF2-40B4-BE49-F238E27FC236}">
                  <a16:creationId xmlns:a16="http://schemas.microsoft.com/office/drawing/2014/main" id="{683447E2-D7EB-4127-995B-3DAFD849C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366655" y="5482078"/>
              <a:ext cx="914381" cy="18256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00CC"/>
                  </a:solidFill>
                  <a:cs typeface="Calibri" panose="020F0502020204030204" pitchFamily="34" charset="0"/>
                </a:rPr>
                <a:t>e-Praćenje</a:t>
              </a:r>
            </a:p>
          </p:txBody>
        </p:sp>
        <p:sp>
          <p:nvSpPr>
            <p:cNvPr id="13369" name="Rectangle: Rounded Corners 68">
              <a:extLst>
                <a:ext uri="{FF2B5EF4-FFF2-40B4-BE49-F238E27FC236}">
                  <a16:creationId xmlns:a16="http://schemas.microsoft.com/office/drawing/2014/main" id="{F6C9CA91-1B7D-41C7-9F66-BE0E15DE53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581793" y="2063465"/>
              <a:ext cx="1736690" cy="20320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00CC"/>
                  </a:solidFill>
                  <a:cs typeface="Calibri" panose="020F0502020204030204" pitchFamily="34" charset="0"/>
                </a:rPr>
                <a:t>e-Upravljanje Ugovorima</a:t>
              </a:r>
            </a:p>
          </p:txBody>
        </p:sp>
        <p:sp>
          <p:nvSpPr>
            <p:cNvPr id="13370" name="Rectangle: Rounded Corners 69">
              <a:extLst>
                <a:ext uri="{FF2B5EF4-FFF2-40B4-BE49-F238E27FC236}">
                  <a16:creationId xmlns:a16="http://schemas.microsoft.com/office/drawing/2014/main" id="{22B3EFEE-D79B-49C9-AC22-5399D0623A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036279" y="5482078"/>
              <a:ext cx="914381" cy="18256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00CC"/>
                  </a:solidFill>
                  <a:cs typeface="Calibri" panose="020F0502020204030204" pitchFamily="34" charset="0"/>
                </a:rPr>
                <a:t>e-Aukcija</a:t>
              </a:r>
            </a:p>
          </p:txBody>
        </p:sp>
        <p:sp>
          <p:nvSpPr>
            <p:cNvPr id="13371" name="Rectangle: Rounded Corners 70">
              <a:extLst>
                <a:ext uri="{FF2B5EF4-FFF2-40B4-BE49-F238E27FC236}">
                  <a16:creationId xmlns:a16="http://schemas.microsoft.com/office/drawing/2014/main" id="{D123E712-1623-410B-A413-62BC8621BC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184255" y="1756289"/>
              <a:ext cx="1098528" cy="18257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00CC"/>
                  </a:solidFill>
                  <a:cs typeface="Calibri" panose="020F0502020204030204" pitchFamily="34" charset="0"/>
                </a:rPr>
                <a:t>Analiza podataka</a:t>
              </a:r>
            </a:p>
          </p:txBody>
        </p:sp>
        <p:sp>
          <p:nvSpPr>
            <p:cNvPr id="13372" name="Rectangle: Rounded Corners 74">
              <a:extLst>
                <a:ext uri="{FF2B5EF4-FFF2-40B4-BE49-F238E27FC236}">
                  <a16:creationId xmlns:a16="http://schemas.microsoft.com/office/drawing/2014/main" id="{AF669AE3-455F-48EF-B3CD-F9BCC7A2C5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64015" y="1479263"/>
              <a:ext cx="1050904" cy="68582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00B0F0"/>
                  </a:solidFill>
                  <a:cs typeface="Calibri" panose="020F0502020204030204" pitchFamily="34" charset="0"/>
                </a:rPr>
                <a:t>e-Obavijest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00B0F0"/>
                  </a:solidFill>
                  <a:cs typeface="Calibri" panose="020F0502020204030204" pitchFamily="34" charset="0"/>
                </a:rPr>
                <a:t>e-Dostava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00B0F0"/>
                  </a:solidFill>
                  <a:cs typeface="Calibri" panose="020F0502020204030204" pitchFamily="34" charset="0"/>
                </a:rPr>
                <a:t>e-Procjena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00B0F0"/>
                  </a:solidFill>
                  <a:cs typeface="Calibri" panose="020F0502020204030204" pitchFamily="34" charset="0"/>
                </a:rPr>
                <a:t>e-Dodjela</a:t>
              </a:r>
            </a:p>
          </p:txBody>
        </p:sp>
        <p:sp>
          <p:nvSpPr>
            <p:cNvPr id="13373" name="Rectangle: Rounded Corners 75">
              <a:extLst>
                <a:ext uri="{FF2B5EF4-FFF2-40B4-BE49-F238E27FC236}">
                  <a16:creationId xmlns:a16="http://schemas.microsoft.com/office/drawing/2014/main" id="{EC69CA76-77C6-4F75-8CCC-B01C0CD73B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4705439" y="1528477"/>
              <a:ext cx="1050904" cy="60327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00B0F0"/>
                  </a:solidFill>
                  <a:cs typeface="Calibri" panose="020F0502020204030204" pitchFamily="34" charset="0"/>
                </a:rPr>
                <a:t>e-Naručivanje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00B0F0"/>
                  </a:solidFill>
                  <a:cs typeface="Calibri" panose="020F0502020204030204" pitchFamily="34" charset="0"/>
                </a:rPr>
                <a:t>e-Fakturiranje</a:t>
              </a:r>
            </a:p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00B0F0"/>
                  </a:solidFill>
                  <a:cs typeface="Calibri" panose="020F0502020204030204" pitchFamily="34" charset="0"/>
                </a:rPr>
                <a:t>e-Plaćanje</a:t>
              </a:r>
            </a:p>
          </p:txBody>
        </p:sp>
      </p:grpSp>
      <p:sp>
        <p:nvSpPr>
          <p:cNvPr id="13700" name="Rectangle: Rounded Corners 80">
            <a:extLst>
              <a:ext uri="{FF2B5EF4-FFF2-40B4-BE49-F238E27FC236}">
                <a16:creationId xmlns:a16="http://schemas.microsoft.com/office/drawing/2014/main" id="{42F149E5-6087-42B2-B273-4D79C48B0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275" y="5697538"/>
            <a:ext cx="1266825" cy="32385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>
                <a:solidFill>
                  <a:srgbClr val="0000CC"/>
                </a:solidFill>
                <a:cs typeface="Calibri" panose="020F0502020204030204" pitchFamily="34" charset="0"/>
              </a:rPr>
              <a:t>Proračunska klasifikacije / kontni plan</a:t>
            </a:r>
          </a:p>
        </p:txBody>
      </p:sp>
      <p:sp>
        <p:nvSpPr>
          <p:cNvPr id="13361" name="Rectangle: Rounded Corners 82">
            <a:extLst>
              <a:ext uri="{FF2B5EF4-FFF2-40B4-BE49-F238E27FC236}">
                <a16:creationId xmlns:a16="http://schemas.microsoft.com/office/drawing/2014/main" id="{32BC6163-0D10-4004-96C2-79D6A2333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1800225"/>
            <a:ext cx="1096963" cy="32543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CC"/>
                </a:solidFill>
                <a:cs typeface="Calibri" panose="020F0502020204030204" pitchFamily="34" charset="0"/>
              </a:rPr>
              <a:t>Jedinstveni identifikacijski broj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CC"/>
                </a:solidFill>
                <a:cs typeface="Calibri" panose="020F0502020204030204" pitchFamily="34" charset="0"/>
              </a:rPr>
              <a:t>paketa nabave</a:t>
            </a:r>
          </a:p>
        </p:txBody>
      </p:sp>
      <p:sp>
        <p:nvSpPr>
          <p:cNvPr id="13362" name="Rectangle: Rounded Corners 83">
            <a:extLst>
              <a:ext uri="{FF2B5EF4-FFF2-40B4-BE49-F238E27FC236}">
                <a16:creationId xmlns:a16="http://schemas.microsoft.com/office/drawing/2014/main" id="{65B6894F-4979-4685-9512-81AE89E89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4460875"/>
            <a:ext cx="639762" cy="32543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0000CC"/>
                </a:solidFill>
                <a:cs typeface="Calibri" panose="020F0502020204030204" pitchFamily="34" charset="0"/>
              </a:rPr>
              <a:t>Izvor sredstava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E6BF5AB-2BFA-4797-A23A-81258BB5A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285B6B7A-946B-4803-9FE6-CA899F33C24E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11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pSp>
        <p:nvGrpSpPr>
          <p:cNvPr id="14339" name="Group 10">
            <a:extLst>
              <a:ext uri="{FF2B5EF4-FFF2-40B4-BE49-F238E27FC236}">
                <a16:creationId xmlns:a16="http://schemas.microsoft.com/office/drawing/2014/main" id="{73DCCED9-7A9B-44AF-94D6-D00241862A43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14341" name="Text Box 3">
              <a:extLst>
                <a:ext uri="{FF2B5EF4-FFF2-40B4-BE49-F238E27FC236}">
                  <a16:creationId xmlns:a16="http://schemas.microsoft.com/office/drawing/2014/main" id="{535908AF-D19A-4765-AC74-F645C6B7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ISFU i e-GP &gt; razmjena podataka</a:t>
              </a:r>
            </a:p>
          </p:txBody>
        </p:sp>
        <p:sp>
          <p:nvSpPr>
            <p:cNvPr id="14342" name="Oval 12">
              <a:extLst>
                <a:ext uri="{FF2B5EF4-FFF2-40B4-BE49-F238E27FC236}">
                  <a16:creationId xmlns:a16="http://schemas.microsoft.com/office/drawing/2014/main" id="{379752F2-CD0E-4FB0-B387-64CE6737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4343" name="Picture 13">
              <a:extLst>
                <a:ext uri="{FF2B5EF4-FFF2-40B4-BE49-F238E27FC236}">
                  <a16:creationId xmlns:a16="http://schemas.microsoft.com/office/drawing/2014/main" id="{732EAB04-9C60-4C9F-B408-558F676536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340" name="Rectangle 7">
            <a:extLst>
              <a:ext uri="{FF2B5EF4-FFF2-40B4-BE49-F238E27FC236}">
                <a16:creationId xmlns:a16="http://schemas.microsoft.com/office/drawing/2014/main" id="{129DB00A-847F-4E41-BDFC-A479891B9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801688"/>
            <a:ext cx="8788400" cy="545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SzPct val="80000"/>
              <a:buFontTx/>
              <a:buNone/>
            </a:pPr>
            <a:r>
              <a:rPr lang="hr-HR" altLang="sr-Latn-RS" sz="2000" b="1">
                <a:solidFill>
                  <a:srgbClr val="0000CC"/>
                </a:solidFill>
                <a:cs typeface="Calibri" panose="020F0502020204030204" pitchFamily="34" charset="0"/>
              </a:rPr>
              <a:t>Mogućnosti razmjene podataka između ISFU-a i e-GP-a (1)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SzPct val="80000"/>
              <a:buFontTx/>
              <a:buNone/>
            </a:pP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Postoji nekoliko kritičnih kontrola koje je potrebno ugraditi u sustave ISFU i e-GP koji imaju koristi od automatizirane razmjene podataka (po mogućnosti s pomoću internetskih servisa / API-ja)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1800" b="1">
                <a:solidFill>
                  <a:srgbClr val="0000CC"/>
                </a:solidFill>
                <a:cs typeface="Calibri" panose="020F0502020204030204" pitchFamily="34" charset="0"/>
              </a:rPr>
              <a:t>Objava natječaja/kupovine: </a:t>
            </a:r>
            <a:r>
              <a:rPr lang="hr-HR" altLang="sr-Latn-RS" sz="1800">
                <a:cs typeface="Calibri" panose="020F0502020204030204" pitchFamily="34" charset="0"/>
              </a:rPr>
              <a:t>e-GP komunicira s ISFU-om prije objave svake obavijesti o nabavi radi provjere dosljednosti jedinstvene „šifre aktivnosti” (koja je dio proračunske klasifikacije), jedinstvenog „identifikacijskog broja paketa nabave”, „dodijeljenog iznosa iz proračuna” itd.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1800" b="1">
                <a:solidFill>
                  <a:srgbClr val="0000CC"/>
                </a:solidFill>
                <a:cs typeface="Calibri" panose="020F0502020204030204" pitchFamily="34" charset="0"/>
              </a:rPr>
              <a:t>Tijekom postupka nabave: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e-GP i ISFU mogu komunicirati tijekom aktivnosti nabave ako postoje osiguranja/jamstva koja je potrebno upisati pod jedinstvenim računom riznice (koji je povezan s ISFU-om) i provjeriti tijekom postupka nabave.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1800" b="1">
                <a:solidFill>
                  <a:srgbClr val="0000CC"/>
                </a:solidFill>
                <a:cs typeface="Calibri" panose="020F0502020204030204" pitchFamily="34" charset="0"/>
              </a:rPr>
              <a:t>Prije sklapanja ugovora: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e-GP komunicira s ISFU-om prije sklapanja ugovora kako bi se osiguralo da je iznos ugovora unutar dodijeljenog proračuna (te da je opravdan i prihvaćen ako premašuje proračun). Nadalje, financijske obveze odabranog dobavljača (plaćanje poreza i podmirivanje drugih obveza koje je u tijeku) mogu se provjeriti s pomoću sučelja ISFU-a kako bi se rizici smanjili na najmanju moguću mjeru.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87B74B9-A25E-4FC3-9D33-80A17416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727737E7-7474-485E-BFB3-03AD4447A728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12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pSp>
        <p:nvGrpSpPr>
          <p:cNvPr id="15363" name="Group 10">
            <a:extLst>
              <a:ext uri="{FF2B5EF4-FFF2-40B4-BE49-F238E27FC236}">
                <a16:creationId xmlns:a16="http://schemas.microsoft.com/office/drawing/2014/main" id="{49AE46D3-6930-46A1-BD02-ECE013588468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15365" name="Text Box 3">
              <a:extLst>
                <a:ext uri="{FF2B5EF4-FFF2-40B4-BE49-F238E27FC236}">
                  <a16:creationId xmlns:a16="http://schemas.microsoft.com/office/drawing/2014/main" id="{8F360549-8F84-4AA5-A2D4-280EFD460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ISFU i e-GP &gt; razmjena podataka</a:t>
              </a:r>
            </a:p>
          </p:txBody>
        </p:sp>
        <p:sp>
          <p:nvSpPr>
            <p:cNvPr id="15366" name="Oval 12">
              <a:extLst>
                <a:ext uri="{FF2B5EF4-FFF2-40B4-BE49-F238E27FC236}">
                  <a16:creationId xmlns:a16="http://schemas.microsoft.com/office/drawing/2014/main" id="{41E47756-07BF-41C3-999B-12929D7E9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5367" name="Picture 13">
              <a:extLst>
                <a:ext uri="{FF2B5EF4-FFF2-40B4-BE49-F238E27FC236}">
                  <a16:creationId xmlns:a16="http://schemas.microsoft.com/office/drawing/2014/main" id="{102EC3BC-CC9F-42B2-800C-A960826ED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364" name="Rectangle 7">
            <a:extLst>
              <a:ext uri="{FF2B5EF4-FFF2-40B4-BE49-F238E27FC236}">
                <a16:creationId xmlns:a16="http://schemas.microsoft.com/office/drawing/2014/main" id="{5BA10F23-F220-4E37-B069-9FAB646F9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63" y="612775"/>
            <a:ext cx="8788400" cy="606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61950" indent="-3619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SzPct val="80000"/>
              <a:buFontTx/>
              <a:buNone/>
            </a:pPr>
            <a:r>
              <a:rPr lang="hr-HR" altLang="sr-Latn-RS" sz="2000" b="1">
                <a:solidFill>
                  <a:srgbClr val="0000CC"/>
                </a:solidFill>
                <a:cs typeface="Calibri" panose="020F0502020204030204" pitchFamily="34" charset="0"/>
              </a:rPr>
              <a:t>Mogućnosti razmjene podataka između ISFU-a i e-GP-a (2)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1800" b="1">
                <a:solidFill>
                  <a:srgbClr val="0000CC"/>
                </a:solidFill>
                <a:cs typeface="Calibri" panose="020F0502020204030204" pitchFamily="34" charset="0"/>
              </a:rPr>
              <a:t>Nakon sklapanja ugovora: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S pomoću e-GP-a potrebno je generirati jedinstveni „</a:t>
            </a:r>
            <a:r>
              <a:rPr lang="hr-HR" altLang="sr-Latn-RS" sz="1800" b="1">
                <a:solidFill>
                  <a:srgbClr val="C00000"/>
                </a:solidFill>
                <a:cs typeface="Calibri" panose="020F0502020204030204" pitchFamily="34" charset="0"/>
              </a:rPr>
              <a:t>identifikacijski broj ugovora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” koji je povezan sa svakim paketom nabave i šifrom aktivnosti te podijeliti pojedinosti o ugovoru s ISFU-om za svaki ugovor koji se ponavlja / ugovor koji uključuje kapitalni proračun. Najbolje bi bilo kada bi pojedinosti o ugovoru uključivale i </a:t>
            </a:r>
            <a:r>
              <a:rPr lang="hr-HR" altLang="sr-Latn-RS" sz="1800" b="1">
                <a:solidFill>
                  <a:srgbClr val="C00000"/>
                </a:solidFill>
                <a:cs typeface="Calibri" panose="020F0502020204030204" pitchFamily="34" charset="0"/>
              </a:rPr>
              <a:t>raspored plaćanja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i druge pojedinosti kako bi se osiguralo da se ISFU-om mogu obuhvatiti sva relevantna područja u pogledu upravljanja obvezama/plaćanjima.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1800" b="1">
                <a:solidFill>
                  <a:srgbClr val="0000CC"/>
                </a:solidFill>
                <a:cs typeface="Calibri" panose="020F0502020204030204" pitchFamily="34" charset="0"/>
              </a:rPr>
              <a:t>Tijekom izvršenja ugovora: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Očekuje se da će se ISFU-om obuhvatiti sva </a:t>
            </a:r>
            <a:r>
              <a:rPr lang="hr-HR" altLang="sr-Latn-RS" sz="1800" b="1">
                <a:solidFill>
                  <a:srgbClr val="C00000"/>
                </a:solidFill>
                <a:cs typeface="Calibri" panose="020F0502020204030204" pitchFamily="34" charset="0"/>
              </a:rPr>
              <a:t>plaćanja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 povezana sa svakim ugovorom kao i drugim područjima podataka (financijski i nefinancijski pokazatelji i izlazni rezultati) te svim </a:t>
            </a:r>
            <a:r>
              <a:rPr lang="hr-HR" altLang="sr-Latn-RS" sz="1800">
                <a:solidFill>
                  <a:srgbClr val="C00000"/>
                </a:solidFill>
                <a:cs typeface="Calibri" panose="020F0502020204030204" pitchFamily="34" charset="0"/>
              </a:rPr>
              <a:t>izmjenama i dopunama</a:t>
            </a:r>
            <a:r>
              <a:rPr lang="hr-HR" altLang="sr-Latn-RS" sz="1800">
                <a:cs typeface="Calibri" panose="020F0502020204030204" pitchFamily="34" charset="0"/>
              </a:rPr>
              <a:t>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ugovora (produljenja datuma završetka ugovora, promjene vrijednosti ugovora i druge izmjene). ISFU-om se mogu slati redovita ažuriranja sustavu e-Nabave u pogledu plaćanja i drugih pokazatelja u svrhu monitoringa i analize podataka. 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1800" b="1">
                <a:solidFill>
                  <a:srgbClr val="0000CC"/>
                </a:solidFill>
                <a:cs typeface="Calibri" panose="020F0502020204030204" pitchFamily="34" charset="0"/>
              </a:rPr>
              <a:t>Monitoring i izvještavanje: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U sustave ISFU-a i e-GP-a mogu se uključiti alati za analizu podataka u svrhu praćenja napretka u pogledu izvršenja ugovora i projektnih rezultata te izvještavanja o njima. Trebaju postojati polja podataka kojima se omogućuje praćenje trajanja i stvarnih troškova ugovora.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1800" b="1">
                <a:solidFill>
                  <a:srgbClr val="0000CC"/>
                </a:solidFill>
                <a:cs typeface="Calibri" panose="020F0502020204030204" pitchFamily="34" charset="0"/>
              </a:rPr>
              <a:t>Standardi: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Prilikom bilježenja aktivnosti nabave i ugovornih aktivnosti te izvještavanja o njima, strukture podataka e-GP-a i ISFU-a mogu se usklađivati s nacionalnim i međunarodnim standardima (npr. GFSM, COFOG, CPV, UNSPSC).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>
            <a:extLst>
              <a:ext uri="{FF2B5EF4-FFF2-40B4-BE49-F238E27FC236}">
                <a16:creationId xmlns:a16="http://schemas.microsoft.com/office/drawing/2014/main" id="{94340C67-65C9-4A25-9846-99482A71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85C91226-0D17-4515-AD55-CCC3751243B2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13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6387" name="Arrow: Up 89">
            <a:extLst>
              <a:ext uri="{FF2B5EF4-FFF2-40B4-BE49-F238E27FC236}">
                <a16:creationId xmlns:a16="http://schemas.microsoft.com/office/drawing/2014/main" id="{CD0DB4C5-82CC-48AE-AEA2-DC93D108A00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79675" y="1296988"/>
            <a:ext cx="365125" cy="4754562"/>
          </a:xfrm>
          <a:prstGeom prst="upArrow">
            <a:avLst>
              <a:gd name="adj1" fmla="val 50000"/>
              <a:gd name="adj2" fmla="val 49977"/>
            </a:avLst>
          </a:prstGeom>
          <a:solidFill>
            <a:srgbClr val="FCD5B5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6388" name="Arrow: Up 87">
            <a:extLst>
              <a:ext uri="{FF2B5EF4-FFF2-40B4-BE49-F238E27FC236}">
                <a16:creationId xmlns:a16="http://schemas.microsoft.com/office/drawing/2014/main" id="{55A1D595-93D1-49EF-9625-04CCAA27FFD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691438" y="1273175"/>
            <a:ext cx="365125" cy="4754563"/>
          </a:xfrm>
          <a:prstGeom prst="upArrow">
            <a:avLst>
              <a:gd name="adj1" fmla="val 50000"/>
              <a:gd name="adj2" fmla="val 49977"/>
            </a:avLst>
          </a:prstGeom>
          <a:solidFill>
            <a:srgbClr val="FCD5B5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6389" name="Arrow: Up 79">
            <a:extLst>
              <a:ext uri="{FF2B5EF4-FFF2-40B4-BE49-F238E27FC236}">
                <a16:creationId xmlns:a16="http://schemas.microsoft.com/office/drawing/2014/main" id="{2E229188-0774-4090-B69E-C63B8AC1197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72050" y="1273175"/>
            <a:ext cx="366713" cy="4754563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CD5B5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6390" name="Arrow: Up 80">
            <a:extLst>
              <a:ext uri="{FF2B5EF4-FFF2-40B4-BE49-F238E27FC236}">
                <a16:creationId xmlns:a16="http://schemas.microsoft.com/office/drawing/2014/main" id="{0F914609-EEC6-4CB7-B174-497BD9BF2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425" y="1273175"/>
            <a:ext cx="365125" cy="4754563"/>
          </a:xfrm>
          <a:prstGeom prst="upArrow">
            <a:avLst>
              <a:gd name="adj1" fmla="val 50000"/>
              <a:gd name="adj2" fmla="val 49977"/>
            </a:avLst>
          </a:prstGeom>
          <a:solidFill>
            <a:srgbClr val="FFFFCC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6391" name="Arrow: Up 77">
            <a:extLst>
              <a:ext uri="{FF2B5EF4-FFF2-40B4-BE49-F238E27FC236}">
                <a16:creationId xmlns:a16="http://schemas.microsoft.com/office/drawing/2014/main" id="{4CF755C5-3410-4915-9C21-4ABE37469AA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49700" y="1273175"/>
            <a:ext cx="365125" cy="4754563"/>
          </a:xfrm>
          <a:prstGeom prst="upArrow">
            <a:avLst>
              <a:gd name="adj1" fmla="val 50000"/>
              <a:gd name="adj2" fmla="val 49977"/>
            </a:avLst>
          </a:prstGeom>
          <a:solidFill>
            <a:srgbClr val="FCD5B5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6392" name="Arrow: Up 78">
            <a:extLst>
              <a:ext uri="{FF2B5EF4-FFF2-40B4-BE49-F238E27FC236}">
                <a16:creationId xmlns:a16="http://schemas.microsoft.com/office/drawing/2014/main" id="{35C3CD87-2F45-46CB-8F52-8895A71C5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1273175"/>
            <a:ext cx="365125" cy="4754563"/>
          </a:xfrm>
          <a:prstGeom prst="upArrow">
            <a:avLst>
              <a:gd name="adj1" fmla="val 50000"/>
              <a:gd name="adj2" fmla="val 49977"/>
            </a:avLst>
          </a:prstGeom>
          <a:solidFill>
            <a:srgbClr val="FFFFCC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6393" name="Arrow: Up 75">
            <a:extLst>
              <a:ext uri="{FF2B5EF4-FFF2-40B4-BE49-F238E27FC236}">
                <a16:creationId xmlns:a16="http://schemas.microsoft.com/office/drawing/2014/main" id="{568835F3-4E09-4978-B4E8-0CF08B210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838" y="1273175"/>
            <a:ext cx="366712" cy="4754563"/>
          </a:xfrm>
          <a:prstGeom prst="upArrow">
            <a:avLst>
              <a:gd name="adj1" fmla="val 50000"/>
              <a:gd name="adj2" fmla="val 50001"/>
            </a:avLst>
          </a:prstGeom>
          <a:solidFill>
            <a:srgbClr val="FFFFCC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6394" name="Arrow: Up 74">
            <a:extLst>
              <a:ext uri="{FF2B5EF4-FFF2-40B4-BE49-F238E27FC236}">
                <a16:creationId xmlns:a16="http://schemas.microsoft.com/office/drawing/2014/main" id="{31EB0D26-02AB-445C-96E6-9E581EF6D08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85875" y="1273175"/>
            <a:ext cx="365125" cy="4754563"/>
          </a:xfrm>
          <a:prstGeom prst="upArrow">
            <a:avLst>
              <a:gd name="adj1" fmla="val 50000"/>
              <a:gd name="adj2" fmla="val 49977"/>
            </a:avLst>
          </a:prstGeom>
          <a:solidFill>
            <a:srgbClr val="FCD5B5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6395" name="Arrow: Up 8">
            <a:extLst>
              <a:ext uri="{FF2B5EF4-FFF2-40B4-BE49-F238E27FC236}">
                <a16:creationId xmlns:a16="http://schemas.microsoft.com/office/drawing/2014/main" id="{613F576E-2219-4583-A614-E6C8540E4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8" y="1273175"/>
            <a:ext cx="365125" cy="4754563"/>
          </a:xfrm>
          <a:prstGeom prst="upArrow">
            <a:avLst>
              <a:gd name="adj1" fmla="val 50000"/>
              <a:gd name="adj2" fmla="val 49977"/>
            </a:avLst>
          </a:prstGeom>
          <a:solidFill>
            <a:srgbClr val="FFFFCC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16396" name="Rectangle 4">
            <a:extLst>
              <a:ext uri="{FF2B5EF4-FFF2-40B4-BE49-F238E27FC236}">
                <a16:creationId xmlns:a16="http://schemas.microsoft.com/office/drawing/2014/main" id="{93E0DB55-4E8C-409D-A585-FB52419CF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192088"/>
            <a:ext cx="3527425" cy="307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hr-HR" altLang="sr-Latn-RS" sz="1400" b="1">
                <a:solidFill>
                  <a:srgbClr val="0000FF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www.worldbank.org/publicfinance/fmis  </a:t>
            </a:r>
          </a:p>
        </p:txBody>
      </p:sp>
      <p:grpSp>
        <p:nvGrpSpPr>
          <p:cNvPr id="16397" name="Group 15">
            <a:extLst>
              <a:ext uri="{FF2B5EF4-FFF2-40B4-BE49-F238E27FC236}">
                <a16:creationId xmlns:a16="http://schemas.microsoft.com/office/drawing/2014/main" id="{CC0E5113-B69B-489E-82E7-B78A2E70A5D2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16429" name="Text Box 3">
              <a:extLst>
                <a:ext uri="{FF2B5EF4-FFF2-40B4-BE49-F238E27FC236}">
                  <a16:creationId xmlns:a16="http://schemas.microsoft.com/office/drawing/2014/main" id="{1C66FA6B-6053-49A0-8291-1D7A6E794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Razmjena podataka između ISFU-a i e-GP-a</a:t>
              </a:r>
            </a:p>
          </p:txBody>
        </p:sp>
        <p:sp>
          <p:nvSpPr>
            <p:cNvPr id="16430" name="Oval 17">
              <a:extLst>
                <a:ext uri="{FF2B5EF4-FFF2-40B4-BE49-F238E27FC236}">
                  <a16:creationId xmlns:a16="http://schemas.microsoft.com/office/drawing/2014/main" id="{A260E931-2FE7-4812-98CE-C6E92CD04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6431" name="Picture 18">
              <a:extLst>
                <a:ext uri="{FF2B5EF4-FFF2-40B4-BE49-F238E27FC236}">
                  <a16:creationId xmlns:a16="http://schemas.microsoft.com/office/drawing/2014/main" id="{091075E4-E4B6-417A-8DCB-430CEEAF2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398" name="Diagram 5">
            <a:extLst>
              <a:ext uri="{FF2B5EF4-FFF2-40B4-BE49-F238E27FC236}">
                <a16:creationId xmlns:a16="http://schemas.microsoft.com/office/drawing/2014/main" id="{B5B61D7E-C656-491F-87D4-5F9643140EEE}"/>
              </a:ext>
            </a:extLst>
          </p:cNvPr>
          <p:cNvSpPr>
            <a:spLocks/>
          </p:cNvSpPr>
          <p:nvPr/>
        </p:nvSpPr>
        <p:spPr bwMode="auto">
          <a:xfrm>
            <a:off x="182563" y="3503613"/>
            <a:ext cx="8778875" cy="457200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807" name="Rectangle 6">
            <a:extLst>
              <a:ext uri="{FF2B5EF4-FFF2-40B4-BE49-F238E27FC236}">
                <a16:creationId xmlns:a16="http://schemas.microsoft.com/office/drawing/2014/main" id="{C92CFF22-EB63-4CA0-B567-E89B86587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755650"/>
            <a:ext cx="8778875" cy="457200"/>
          </a:xfrm>
          <a:prstGeom prst="rect">
            <a:avLst/>
          </a:prstGeom>
          <a:solidFill>
            <a:srgbClr val="EBF1DE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2000" b="1">
                <a:solidFill>
                  <a:srgbClr val="0000CC"/>
                </a:solidFill>
              </a:rPr>
              <a:t>e-Nabava (e-GP)</a:t>
            </a:r>
          </a:p>
        </p:txBody>
      </p:sp>
      <p:sp>
        <p:nvSpPr>
          <p:cNvPr id="16808" name="Rectangle 14">
            <a:extLst>
              <a:ext uri="{FF2B5EF4-FFF2-40B4-BE49-F238E27FC236}">
                <a16:creationId xmlns:a16="http://schemas.microsoft.com/office/drawing/2014/main" id="{BCE379B1-0BDF-4691-8DE3-A8A12B53F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075363"/>
            <a:ext cx="8778875" cy="457200"/>
          </a:xfrm>
          <a:prstGeom prst="rect">
            <a:avLst/>
          </a:prstGeom>
          <a:solidFill>
            <a:srgbClr val="DCE6F2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2000" b="1">
                <a:solidFill>
                  <a:srgbClr val="0000CC"/>
                </a:solidFill>
              </a:rPr>
              <a:t>Informacijski sustav za upravljanje financijama (ISFU)</a:t>
            </a:r>
          </a:p>
        </p:txBody>
      </p:sp>
      <p:sp>
        <p:nvSpPr>
          <p:cNvPr id="16401" name="TextBox 24">
            <a:extLst>
              <a:ext uri="{FF2B5EF4-FFF2-40B4-BE49-F238E27FC236}">
                <a16:creationId xmlns:a16="http://schemas.microsoft.com/office/drawing/2014/main" id="{8DF29DDA-9686-4C72-A4CA-11A69141E74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124618" y="5217318"/>
            <a:ext cx="13716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Plan nabave</a:t>
            </a:r>
          </a:p>
        </p:txBody>
      </p:sp>
      <p:sp>
        <p:nvSpPr>
          <p:cNvPr id="16402" name="TextBox 25">
            <a:extLst>
              <a:ext uri="{FF2B5EF4-FFF2-40B4-BE49-F238E27FC236}">
                <a16:creationId xmlns:a16="http://schemas.microsoft.com/office/drawing/2014/main" id="{9B51277E-EEA5-4579-A593-53CFB3BE1A9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06501" y="5256212"/>
            <a:ext cx="12938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Raspodjela proračuna</a:t>
            </a:r>
          </a:p>
        </p:txBody>
      </p:sp>
      <p:sp>
        <p:nvSpPr>
          <p:cNvPr id="16403" name="TextBox 33">
            <a:extLst>
              <a:ext uri="{FF2B5EF4-FFF2-40B4-BE49-F238E27FC236}">
                <a16:creationId xmlns:a16="http://schemas.microsoft.com/office/drawing/2014/main" id="{5752AD78-5BAD-4E15-9809-03036A7E93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894682" y="1753394"/>
            <a:ext cx="11287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Objava</a:t>
            </a:r>
          </a:p>
        </p:txBody>
      </p:sp>
      <p:sp>
        <p:nvSpPr>
          <p:cNvPr id="16404" name="TextBox 34">
            <a:extLst>
              <a:ext uri="{FF2B5EF4-FFF2-40B4-BE49-F238E27FC236}">
                <a16:creationId xmlns:a16="http://schemas.microsoft.com/office/drawing/2014/main" id="{4C5FF248-AB95-408D-A104-FB209A0AD66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05113" y="1603375"/>
            <a:ext cx="8270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Dostavljanje</a:t>
            </a:r>
          </a:p>
        </p:txBody>
      </p:sp>
      <p:sp>
        <p:nvSpPr>
          <p:cNvPr id="16405" name="TextBox 35">
            <a:extLst>
              <a:ext uri="{FF2B5EF4-FFF2-40B4-BE49-F238E27FC236}">
                <a16:creationId xmlns:a16="http://schemas.microsoft.com/office/drawing/2014/main" id="{07D30D95-91C2-49DB-BABD-2C43804F66E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462338" y="1570038"/>
            <a:ext cx="762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Procjena</a:t>
            </a:r>
          </a:p>
        </p:txBody>
      </p:sp>
      <p:sp>
        <p:nvSpPr>
          <p:cNvPr id="16406" name="TextBox 36">
            <a:extLst>
              <a:ext uri="{FF2B5EF4-FFF2-40B4-BE49-F238E27FC236}">
                <a16:creationId xmlns:a16="http://schemas.microsoft.com/office/drawing/2014/main" id="{6210C84B-893F-42D4-9454-22954451766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22750" y="1868488"/>
            <a:ext cx="1358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Potpisivanje ugovora</a:t>
            </a:r>
          </a:p>
        </p:txBody>
      </p:sp>
      <p:sp>
        <p:nvSpPr>
          <p:cNvPr id="16407" name="TextBox 37">
            <a:extLst>
              <a:ext uri="{FF2B5EF4-FFF2-40B4-BE49-F238E27FC236}">
                <a16:creationId xmlns:a16="http://schemas.microsoft.com/office/drawing/2014/main" id="{C008D586-A648-40F1-B58A-5BB7CAB4DDB6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56088" y="5337175"/>
            <a:ext cx="1130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Narudžbenica</a:t>
            </a:r>
          </a:p>
        </p:txBody>
      </p:sp>
      <p:sp>
        <p:nvSpPr>
          <p:cNvPr id="16408" name="TextBox 38">
            <a:extLst>
              <a:ext uri="{FF2B5EF4-FFF2-40B4-BE49-F238E27FC236}">
                <a16:creationId xmlns:a16="http://schemas.microsoft.com/office/drawing/2014/main" id="{61BCB3EC-B1C5-40CF-A8E5-1183414E4AC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025775" y="5086351"/>
            <a:ext cx="16335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Financijska kontrola</a:t>
            </a:r>
          </a:p>
        </p:txBody>
      </p:sp>
      <p:sp>
        <p:nvSpPr>
          <p:cNvPr id="16409" name="TextBox 39">
            <a:extLst>
              <a:ext uri="{FF2B5EF4-FFF2-40B4-BE49-F238E27FC236}">
                <a16:creationId xmlns:a16="http://schemas.microsoft.com/office/drawing/2014/main" id="{C99750CD-FEE4-42DD-BBF1-8C841F10CF6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08588" y="4770438"/>
            <a:ext cx="227806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100">
                <a:cs typeface="Calibri" panose="020F0502020204030204" pitchFamily="34" charset="0"/>
              </a:rPr>
              <a:t>Plaćanje/upravljanje komunikacijom </a:t>
            </a:r>
          </a:p>
        </p:txBody>
      </p:sp>
      <p:sp>
        <p:nvSpPr>
          <p:cNvPr id="16410" name="TextBox 40">
            <a:extLst>
              <a:ext uri="{FF2B5EF4-FFF2-40B4-BE49-F238E27FC236}">
                <a16:creationId xmlns:a16="http://schemas.microsoft.com/office/drawing/2014/main" id="{88CBE793-BE6C-4A14-B4ED-EDFC16BC685F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23013" y="1982788"/>
            <a:ext cx="1803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Operativno prihvaćanje  Primitak proizvoda/usluga</a:t>
            </a:r>
          </a:p>
        </p:txBody>
      </p:sp>
      <p:sp>
        <p:nvSpPr>
          <p:cNvPr id="16411" name="TextBox 41">
            <a:extLst>
              <a:ext uri="{FF2B5EF4-FFF2-40B4-BE49-F238E27FC236}">
                <a16:creationId xmlns:a16="http://schemas.microsoft.com/office/drawing/2014/main" id="{7D5608CB-9E0C-45FC-B5BE-30405FBBB0D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785894" y="1828007"/>
            <a:ext cx="14938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Dovršetak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jamstva/podrške </a:t>
            </a:r>
          </a:p>
        </p:txBody>
      </p:sp>
      <p:sp>
        <p:nvSpPr>
          <p:cNvPr id="16412" name="TextBox 42">
            <a:extLst>
              <a:ext uri="{FF2B5EF4-FFF2-40B4-BE49-F238E27FC236}">
                <a16:creationId xmlns:a16="http://schemas.microsoft.com/office/drawing/2014/main" id="{6C2CEC8A-EA6D-420B-8B12-DA95EB95F44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313487" y="4935538"/>
            <a:ext cx="19335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>
                <a:cs typeface="Calibri" panose="020F0502020204030204" pitchFamily="34" charset="0"/>
              </a:rPr>
              <a:t>Izvršenje plaćanja</a:t>
            </a:r>
          </a:p>
        </p:txBody>
      </p:sp>
      <p:sp>
        <p:nvSpPr>
          <p:cNvPr id="16413" name="TextBox 43">
            <a:extLst>
              <a:ext uri="{FF2B5EF4-FFF2-40B4-BE49-F238E27FC236}">
                <a16:creationId xmlns:a16="http://schemas.microsoft.com/office/drawing/2014/main" id="{DAA8D76D-A029-4F2B-AE5D-69A88F2DD88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7800975" y="5062538"/>
            <a:ext cx="16795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Oslobađanje jamstava</a:t>
            </a:r>
          </a:p>
        </p:txBody>
      </p:sp>
      <p:sp>
        <p:nvSpPr>
          <p:cNvPr id="16414" name="TextBox 51">
            <a:extLst>
              <a:ext uri="{FF2B5EF4-FFF2-40B4-BE49-F238E27FC236}">
                <a16:creationId xmlns:a16="http://schemas.microsoft.com/office/drawing/2014/main" id="{5CBBA59C-D2C7-49D8-8025-D85789F1085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209381" y="1878807"/>
            <a:ext cx="13795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Izvršenje ugovora</a:t>
            </a:r>
          </a:p>
        </p:txBody>
      </p:sp>
      <p:sp>
        <p:nvSpPr>
          <p:cNvPr id="16415" name="TextBox 52">
            <a:extLst>
              <a:ext uri="{FF2B5EF4-FFF2-40B4-BE49-F238E27FC236}">
                <a16:creationId xmlns:a16="http://schemas.microsoft.com/office/drawing/2014/main" id="{4C0975F1-4AE1-4F15-8339-80EF155579E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778375" y="5086351"/>
            <a:ext cx="16335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Registar imovine/inventara</a:t>
            </a:r>
          </a:p>
        </p:txBody>
      </p:sp>
      <p:sp>
        <p:nvSpPr>
          <p:cNvPr id="16416" name="TextBox 56">
            <a:extLst>
              <a:ext uri="{FF2B5EF4-FFF2-40B4-BE49-F238E27FC236}">
                <a16:creationId xmlns:a16="http://schemas.microsoft.com/office/drawing/2014/main" id="{82473B56-B612-4E73-94FC-E63F00B8376E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395538" y="5080000"/>
            <a:ext cx="164623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Kontrola preuzetih obveza</a:t>
            </a:r>
          </a:p>
        </p:txBody>
      </p:sp>
      <p:sp>
        <p:nvSpPr>
          <p:cNvPr id="16417" name="Rectangle: Rounded Corners 72">
            <a:extLst>
              <a:ext uri="{FF2B5EF4-FFF2-40B4-BE49-F238E27FC236}">
                <a16:creationId xmlns:a16="http://schemas.microsoft.com/office/drawing/2014/main" id="{81D934AE-78B0-4B23-ABF4-19B14A38A0F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852069" y="2585244"/>
            <a:ext cx="2562225" cy="1381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0000CC"/>
                </a:solidFill>
                <a:cs typeface="Calibri" panose="020F0502020204030204" pitchFamily="34" charset="0"/>
              </a:rPr>
              <a:t>Jedinstveni identifikacijski broj ugovora</a:t>
            </a:r>
          </a:p>
        </p:txBody>
      </p:sp>
      <p:sp>
        <p:nvSpPr>
          <p:cNvPr id="16418" name="Rectangle: Rounded Corners 73">
            <a:extLst>
              <a:ext uri="{FF2B5EF4-FFF2-40B4-BE49-F238E27FC236}">
                <a16:creationId xmlns:a16="http://schemas.microsoft.com/office/drawing/2014/main" id="{E0B71CA5-4B06-4F49-8B4C-24AE0FE8CBF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579438" y="4489451"/>
            <a:ext cx="2735263" cy="1825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0000CC"/>
                </a:solidFill>
                <a:cs typeface="Calibri" panose="020F0502020204030204" pitchFamily="34" charset="0"/>
              </a:rPr>
              <a:t>Jedinstveni program, projekt, šifra aktivnosti</a:t>
            </a:r>
          </a:p>
        </p:txBody>
      </p:sp>
      <p:sp>
        <p:nvSpPr>
          <p:cNvPr id="16419" name="Rectangle: Rounded Corners 76">
            <a:extLst>
              <a:ext uri="{FF2B5EF4-FFF2-40B4-BE49-F238E27FC236}">
                <a16:creationId xmlns:a16="http://schemas.microsoft.com/office/drawing/2014/main" id="{755CAFDE-E99B-4A9A-AB4B-45A94E743C7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051719" y="4850607"/>
            <a:ext cx="2012950" cy="1825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Izvor sredstava</a:t>
            </a:r>
          </a:p>
        </p:txBody>
      </p:sp>
      <p:sp>
        <p:nvSpPr>
          <p:cNvPr id="16828" name="Rectangle: Rounded Corners 81">
            <a:extLst>
              <a:ext uri="{FF2B5EF4-FFF2-40B4-BE49-F238E27FC236}">
                <a16:creationId xmlns:a16="http://schemas.microsoft.com/office/drawing/2014/main" id="{02CDDBBA-C04B-4125-8A9F-8107DB9C654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9051" y="2732087"/>
            <a:ext cx="2900362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r" eaLnBrk="1" hangingPunct="1">
              <a:defRPr/>
            </a:pPr>
            <a:r>
              <a:rPr lang="hr-HR" altLang="sr-Latn-RS" sz="1050" b="1" dirty="0">
                <a:solidFill>
                  <a:srgbClr val="0000CC"/>
                </a:solidFill>
              </a:rPr>
              <a:t>Jedinstveni identifikacijski broj paketa nabave</a:t>
            </a:r>
          </a:p>
        </p:txBody>
      </p:sp>
      <p:sp>
        <p:nvSpPr>
          <p:cNvPr id="16421" name="TextBox 82">
            <a:extLst>
              <a:ext uri="{FF2B5EF4-FFF2-40B4-BE49-F238E27FC236}">
                <a16:creationId xmlns:a16="http://schemas.microsoft.com/office/drawing/2014/main" id="{496A1FAB-36D8-4C1C-A976-60E91E1D90B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55576" y="2281237"/>
            <a:ext cx="2182812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100">
                <a:cs typeface="Calibri" panose="020F0502020204030204" pitchFamily="34" charset="0"/>
              </a:rPr>
              <a:t>Priprema natječajne dokumentacije</a:t>
            </a:r>
          </a:p>
        </p:txBody>
      </p:sp>
      <p:sp>
        <p:nvSpPr>
          <p:cNvPr id="16422" name="TextBox 83">
            <a:extLst>
              <a:ext uri="{FF2B5EF4-FFF2-40B4-BE49-F238E27FC236}">
                <a16:creationId xmlns:a16="http://schemas.microsoft.com/office/drawing/2014/main" id="{B25B60E1-892A-4C7C-9C2A-53DFFF23653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-331788" y="2019301"/>
            <a:ext cx="16605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cs typeface="Calibri" panose="020F0502020204030204" pitchFamily="34" charset="0"/>
              </a:rPr>
              <a:t>Utvrđivanje potreba</a:t>
            </a:r>
          </a:p>
        </p:txBody>
      </p:sp>
      <p:sp>
        <p:nvSpPr>
          <p:cNvPr id="16423" name="Rectangle: Rounded Corners 84">
            <a:extLst>
              <a:ext uri="{FF2B5EF4-FFF2-40B4-BE49-F238E27FC236}">
                <a16:creationId xmlns:a16="http://schemas.microsoft.com/office/drawing/2014/main" id="{6DD5384A-1634-4D82-ACF7-F5B94D2C31D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124994" y="2288382"/>
            <a:ext cx="2012950" cy="1825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Iznos ugovora</a:t>
            </a:r>
          </a:p>
        </p:txBody>
      </p:sp>
      <p:sp>
        <p:nvSpPr>
          <p:cNvPr id="16424" name="Rectangle: Rounded Corners 85">
            <a:extLst>
              <a:ext uri="{FF2B5EF4-FFF2-40B4-BE49-F238E27FC236}">
                <a16:creationId xmlns:a16="http://schemas.microsoft.com/office/drawing/2014/main" id="{025BCB68-C51A-47DD-89F7-7E69716C523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64732" y="4850606"/>
            <a:ext cx="2012950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Odobrenje za potpisivanje</a:t>
            </a:r>
          </a:p>
        </p:txBody>
      </p:sp>
      <p:sp>
        <p:nvSpPr>
          <p:cNvPr id="16425" name="Rectangle: Rounded Corners 86">
            <a:extLst>
              <a:ext uri="{FF2B5EF4-FFF2-40B4-BE49-F238E27FC236}">
                <a16:creationId xmlns:a16="http://schemas.microsoft.com/office/drawing/2014/main" id="{EC5B4AF6-649F-41B0-9EC3-A0228869E16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625307" y="4850606"/>
            <a:ext cx="2012950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Plaćanja i izmjene</a:t>
            </a:r>
          </a:p>
        </p:txBody>
      </p:sp>
      <p:sp>
        <p:nvSpPr>
          <p:cNvPr id="16426" name="Rectangle: Rounded Corners 88">
            <a:extLst>
              <a:ext uri="{FF2B5EF4-FFF2-40B4-BE49-F238E27FC236}">
                <a16:creationId xmlns:a16="http://schemas.microsoft.com/office/drawing/2014/main" id="{CCAB3633-FD98-4F93-A1DA-E9B49B8FE68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866732" y="2288381"/>
            <a:ext cx="2012950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Analiza podataka o nabavi</a:t>
            </a:r>
          </a:p>
        </p:txBody>
      </p:sp>
      <p:sp>
        <p:nvSpPr>
          <p:cNvPr id="16427" name="Rectangle: Rounded Corners 90">
            <a:extLst>
              <a:ext uri="{FF2B5EF4-FFF2-40B4-BE49-F238E27FC236}">
                <a16:creationId xmlns:a16="http://schemas.microsoft.com/office/drawing/2014/main" id="{CA2565EF-DFD6-4EE4-B7FE-16E7566E712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656557" y="2288381"/>
            <a:ext cx="2012950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Obavijest o nabavi</a:t>
            </a:r>
          </a:p>
        </p:txBody>
      </p:sp>
      <p:pic>
        <p:nvPicPr>
          <p:cNvPr id="16428" name="Picture 452">
            <a:extLst>
              <a:ext uri="{FF2B5EF4-FFF2-40B4-BE49-F238E27FC236}">
                <a16:creationId xmlns:a16="http://schemas.microsoft.com/office/drawing/2014/main" id="{B568A7CE-7034-4876-BE5B-91721AF98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178175"/>
            <a:ext cx="1714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18253C1-8C9B-481E-B7C1-BE52FF56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1A379CDA-21BD-4E71-AB83-10AAD98BBA86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14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pSp>
        <p:nvGrpSpPr>
          <p:cNvPr id="17411" name="Group 6">
            <a:extLst>
              <a:ext uri="{FF2B5EF4-FFF2-40B4-BE49-F238E27FC236}">
                <a16:creationId xmlns:a16="http://schemas.microsoft.com/office/drawing/2014/main" id="{59ED18D9-DF3B-4446-A30B-6713112FCE5E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17413" name="Text Box 3">
              <a:extLst>
                <a:ext uri="{FF2B5EF4-FFF2-40B4-BE49-F238E27FC236}">
                  <a16:creationId xmlns:a16="http://schemas.microsoft.com/office/drawing/2014/main" id="{E04DA7BD-5ED6-40DD-98B2-F33A9C990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ISFU i e-GP</a:t>
              </a:r>
            </a:p>
          </p:txBody>
        </p:sp>
        <p:sp>
          <p:nvSpPr>
            <p:cNvPr id="17414" name="Oval 5">
              <a:extLst>
                <a:ext uri="{FF2B5EF4-FFF2-40B4-BE49-F238E27FC236}">
                  <a16:creationId xmlns:a16="http://schemas.microsoft.com/office/drawing/2014/main" id="{75867A89-0A69-4528-9549-6C9C45506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7415" name="Picture 2">
              <a:extLst>
                <a:ext uri="{FF2B5EF4-FFF2-40B4-BE49-F238E27FC236}">
                  <a16:creationId xmlns:a16="http://schemas.microsoft.com/office/drawing/2014/main" id="{C87905CC-6CA1-4C00-B9FB-0F3EDE73D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412" name="Text Box 14">
            <a:extLst>
              <a:ext uri="{FF2B5EF4-FFF2-40B4-BE49-F238E27FC236}">
                <a16:creationId xmlns:a16="http://schemas.microsoft.com/office/drawing/2014/main" id="{432DE98D-9FED-4484-A1C4-B4C6E05FD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2338388"/>
            <a:ext cx="475932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0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0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0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r-HR" altLang="sr-Latn-RS" sz="2800" b="1">
                <a:solidFill>
                  <a:srgbClr val="00B0F0"/>
                </a:solidFill>
                <a:cs typeface="Calibri" panose="020F0502020204030204" pitchFamily="34" charset="0"/>
              </a:rPr>
              <a:t>Sadržaj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"/>
            </a:pPr>
            <a:r>
              <a:rPr lang="hr-HR" altLang="sr-Latn-RS" sz="2400" b="1">
                <a:solidFill>
                  <a:srgbClr val="BFBFBF"/>
                </a:solidFill>
                <a:cs typeface="Calibri" panose="020F0502020204030204" pitchFamily="34" charset="0"/>
              </a:rPr>
              <a:t>ISFU i osnove e-Nabave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"/>
            </a:pPr>
            <a:r>
              <a:rPr lang="hr-HR" altLang="sr-Latn-RS" sz="2400" b="1">
                <a:solidFill>
                  <a:srgbClr val="BFBFBF"/>
                </a:solidFill>
                <a:cs typeface="Calibri" panose="020F0502020204030204" pitchFamily="34" charset="0"/>
              </a:rPr>
              <a:t>Kako povezati e-GP i ISFU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"/>
            </a:pPr>
            <a:r>
              <a:rPr lang="hr-HR" altLang="sr-Latn-RS" sz="2400" b="1">
                <a:solidFill>
                  <a:srgbClr val="0000CC"/>
                </a:solidFill>
                <a:cs typeface="Calibri" panose="020F0502020204030204" pitchFamily="34" charset="0"/>
              </a:rPr>
              <a:t>Odabrani slučajevi zemalja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29529D8-4083-4ADD-AEC6-E1BAC804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6A60C907-54B6-41A0-8F13-0BFA3D67D57C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15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pSp>
        <p:nvGrpSpPr>
          <p:cNvPr id="18435" name="Group 6">
            <a:extLst>
              <a:ext uri="{FF2B5EF4-FFF2-40B4-BE49-F238E27FC236}">
                <a16:creationId xmlns:a16="http://schemas.microsoft.com/office/drawing/2014/main" id="{BF6C4C0B-D661-4A91-95BB-A8EFD8634030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18439" name="Text Box 3">
              <a:extLst>
                <a:ext uri="{FF2B5EF4-FFF2-40B4-BE49-F238E27FC236}">
                  <a16:creationId xmlns:a16="http://schemas.microsoft.com/office/drawing/2014/main" id="{2CE4D43B-E049-4234-8F0F-D26262413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e-GP</a:t>
              </a:r>
            </a:p>
          </p:txBody>
        </p:sp>
        <p:sp>
          <p:nvSpPr>
            <p:cNvPr id="18440" name="Oval 5">
              <a:extLst>
                <a:ext uri="{FF2B5EF4-FFF2-40B4-BE49-F238E27FC236}">
                  <a16:creationId xmlns:a16="http://schemas.microsoft.com/office/drawing/2014/main" id="{85641C5F-3769-4D68-A232-A229B8868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8441" name="Picture 2">
              <a:extLst>
                <a:ext uri="{FF2B5EF4-FFF2-40B4-BE49-F238E27FC236}">
                  <a16:creationId xmlns:a16="http://schemas.microsoft.com/office/drawing/2014/main" id="{F7AEE8B8-C2FE-447C-A0B6-804D4053AB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A03A43A-1502-41F3-B127-59E07EAAB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548438"/>
            <a:ext cx="54864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0000CC"/>
                </a:solidFill>
                <a:cs typeface="Calibri" panose="020F0502020204030204" pitchFamily="34" charset="0"/>
              </a:rPr>
              <a:t>Izvor: </a:t>
            </a:r>
            <a:r>
              <a:rPr lang="hr-HR" altLang="sr-Latn-RS" sz="1100">
                <a:cs typeface="Calibri" panose="020F0502020204030204" pitchFamily="34" charset="0"/>
                <a:hlinkClick r:id="rId3"/>
              </a:rPr>
              <a:t>https://simap.ted.europa.eu/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BCBB4325-B458-4585-A19D-6E2F9586D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5722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0000CC"/>
                </a:solidFill>
                <a:cs typeface="Calibri" panose="020F0502020204030204" pitchFamily="34" charset="0"/>
              </a:rPr>
              <a:t>SIMAP &gt; Europski sustav javne nabave</a:t>
            </a:r>
          </a:p>
        </p:txBody>
      </p:sp>
      <p:pic>
        <p:nvPicPr>
          <p:cNvPr id="18438" name="Picture 1">
            <a:extLst>
              <a:ext uri="{FF2B5EF4-FFF2-40B4-BE49-F238E27FC236}">
                <a16:creationId xmlns:a16="http://schemas.microsoft.com/office/drawing/2014/main" id="{332B51F5-3AB1-4788-82F2-2921DC89C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6175"/>
            <a:ext cx="8229600" cy="5305425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FE26918-912C-4014-AB1E-030B05F87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A9DE13BB-7ECD-4468-9702-6390379F09BD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16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pSp>
        <p:nvGrpSpPr>
          <p:cNvPr id="19459" name="Group 6">
            <a:extLst>
              <a:ext uri="{FF2B5EF4-FFF2-40B4-BE49-F238E27FC236}">
                <a16:creationId xmlns:a16="http://schemas.microsoft.com/office/drawing/2014/main" id="{A3F1910A-13E4-492B-AA1B-24756E33752D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19463" name="Text Box 3">
              <a:extLst>
                <a:ext uri="{FF2B5EF4-FFF2-40B4-BE49-F238E27FC236}">
                  <a16:creationId xmlns:a16="http://schemas.microsoft.com/office/drawing/2014/main" id="{5899EA4C-57DD-4353-9472-0C48971DB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e-GP</a:t>
              </a:r>
            </a:p>
          </p:txBody>
        </p:sp>
        <p:sp>
          <p:nvSpPr>
            <p:cNvPr id="19464" name="Oval 5">
              <a:extLst>
                <a:ext uri="{FF2B5EF4-FFF2-40B4-BE49-F238E27FC236}">
                  <a16:creationId xmlns:a16="http://schemas.microsoft.com/office/drawing/2014/main" id="{D8626B1E-919B-485B-9FA3-224CF603A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9465" name="Picture 2">
              <a:extLst>
                <a:ext uri="{FF2B5EF4-FFF2-40B4-BE49-F238E27FC236}">
                  <a16:creationId xmlns:a16="http://schemas.microsoft.com/office/drawing/2014/main" id="{1578CF24-0B88-4D04-9ECC-76F3246EBC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D72BF72-C0AF-4FD4-830F-8A5AF567A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548438"/>
            <a:ext cx="54864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0000CC"/>
                </a:solidFill>
                <a:cs typeface="Calibri" panose="020F0502020204030204" pitchFamily="34" charset="0"/>
              </a:rPr>
              <a:t>Izvor: </a:t>
            </a:r>
            <a:r>
              <a:rPr lang="hr-HR" altLang="sr-Latn-RS" sz="1100">
                <a:cs typeface="Calibri" panose="020F0502020204030204" pitchFamily="34" charset="0"/>
                <a:hlinkClick r:id="rId3"/>
              </a:rPr>
              <a:t>https://ec.europa.eu/tools/ecertis/search</a:t>
            </a:r>
          </a:p>
        </p:txBody>
      </p:sp>
      <p:sp>
        <p:nvSpPr>
          <p:cNvPr id="19461" name="Rectangle 7">
            <a:extLst>
              <a:ext uri="{FF2B5EF4-FFF2-40B4-BE49-F238E27FC236}">
                <a16:creationId xmlns:a16="http://schemas.microsoft.com/office/drawing/2014/main" id="{9049240C-CC9F-4A1B-8D0B-F6BC5562E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57225"/>
            <a:ext cx="8229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0000CC"/>
                </a:solidFill>
                <a:cs typeface="Calibri" panose="020F0502020204030204" pitchFamily="34" charset="0"/>
              </a:rPr>
              <a:t>eCertis –&gt; elektronički sustav Europske komisije koji sadržava bazu podataka o dokazima koji se dostavljaju u postupcima javne nabave te o tijelima nadležnim za njihovo izdavanje u državama članicama</a:t>
            </a:r>
          </a:p>
        </p:txBody>
      </p:sp>
      <p:pic>
        <p:nvPicPr>
          <p:cNvPr id="19462" name="Picture 9">
            <a:extLst>
              <a:ext uri="{FF2B5EF4-FFF2-40B4-BE49-F238E27FC236}">
                <a16:creationId xmlns:a16="http://schemas.microsoft.com/office/drawing/2014/main" id="{BB1353CE-8705-4924-9B04-592A5882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414463"/>
            <a:ext cx="8656637" cy="4686300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3">
            <a:extLst>
              <a:ext uri="{FF2B5EF4-FFF2-40B4-BE49-F238E27FC236}">
                <a16:creationId xmlns:a16="http://schemas.microsoft.com/office/drawing/2014/main" id="{B81E7D08-44D5-4CC3-B9C6-7469C76EC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CFD1D38E-7692-4D98-B8DF-FE53E9431271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17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20483" name="Picture 7">
            <a:extLst>
              <a:ext uri="{FF2B5EF4-FFF2-40B4-BE49-F238E27FC236}">
                <a16:creationId xmlns:a16="http://schemas.microsoft.com/office/drawing/2014/main" id="{B85F9F26-F9E5-435B-9729-1683BD209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787775"/>
            <a:ext cx="3743325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DD65711D-C818-4615-8F82-0A397F1E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722688"/>
            <a:ext cx="4114800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2">
            <a:extLst>
              <a:ext uri="{FF2B5EF4-FFF2-40B4-BE49-F238E27FC236}">
                <a16:creationId xmlns:a16="http://schemas.microsoft.com/office/drawing/2014/main" id="{A64C64CE-007E-473C-89ED-4DDAE5CC4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123950"/>
            <a:ext cx="41148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486" name="Group 6">
            <a:extLst>
              <a:ext uri="{FF2B5EF4-FFF2-40B4-BE49-F238E27FC236}">
                <a16:creationId xmlns:a16="http://schemas.microsoft.com/office/drawing/2014/main" id="{DCDC4121-2B94-47BB-9F56-42452C6B1D62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20539" name="Text Box 3">
              <a:extLst>
                <a:ext uri="{FF2B5EF4-FFF2-40B4-BE49-F238E27FC236}">
                  <a16:creationId xmlns:a16="http://schemas.microsoft.com/office/drawing/2014/main" id="{3CF20C02-3B3E-4614-B8CA-594C3AFF3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ISFU i e-GP</a:t>
              </a:r>
            </a:p>
          </p:txBody>
        </p:sp>
        <p:sp>
          <p:nvSpPr>
            <p:cNvPr id="20540" name="Oval 5">
              <a:extLst>
                <a:ext uri="{FF2B5EF4-FFF2-40B4-BE49-F238E27FC236}">
                  <a16:creationId xmlns:a16="http://schemas.microsoft.com/office/drawing/2014/main" id="{049DCB7F-4136-441F-8673-9D8A94C05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20541" name="Picture 2">
              <a:extLst>
                <a:ext uri="{FF2B5EF4-FFF2-40B4-BE49-F238E27FC236}">
                  <a16:creationId xmlns:a16="http://schemas.microsoft.com/office/drawing/2014/main" id="{F87852F7-CE19-4857-BCEC-E860593C88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487" name="Text Box 398">
            <a:extLst>
              <a:ext uri="{FF2B5EF4-FFF2-40B4-BE49-F238E27FC236}">
                <a16:creationId xmlns:a16="http://schemas.microsoft.com/office/drawing/2014/main" id="{BA744860-16B6-4505-B4B8-B0C87350C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58813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"/>
              </a:spcBef>
              <a:spcAft>
                <a:spcPts val="1000"/>
              </a:spcAft>
              <a:buFontTx/>
              <a:buNone/>
            </a:pPr>
            <a:r>
              <a:rPr lang="hr-HR" altLang="sr-Latn-RS" sz="2800" b="1">
                <a:solidFill>
                  <a:srgbClr val="0000CC"/>
                </a:solidFill>
                <a:cs typeface="Calibri" panose="020F0502020204030204" pitchFamily="34" charset="0"/>
              </a:rPr>
              <a:t>KONEPS &gt; </a:t>
            </a:r>
            <a:r>
              <a:rPr lang="hr-HR" altLang="sr-Latn-RS" sz="2800" b="1" i="1">
                <a:solidFill>
                  <a:srgbClr val="0000CC"/>
                </a:solidFill>
                <a:cs typeface="Calibri" panose="020F0502020204030204" pitchFamily="34" charset="0"/>
              </a:rPr>
              <a:t>online</a:t>
            </a:r>
            <a:r>
              <a:rPr lang="hr-HR" altLang="sr-Latn-RS" sz="2800" b="1">
                <a:solidFill>
                  <a:srgbClr val="0000CC"/>
                </a:solidFill>
                <a:cs typeface="Calibri" panose="020F0502020204030204" pitchFamily="34" charset="0"/>
              </a:rPr>
              <a:t> sustav e-nabave u Koreji</a:t>
            </a:r>
          </a:p>
        </p:txBody>
      </p:sp>
      <p:sp>
        <p:nvSpPr>
          <p:cNvPr id="20488" name="Rectangle 32">
            <a:extLst>
              <a:ext uri="{FF2B5EF4-FFF2-40B4-BE49-F238E27FC236}">
                <a16:creationId xmlns:a16="http://schemas.microsoft.com/office/drawing/2014/main" id="{E38C4CBF-AB11-4334-8D2A-12ADC3584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6453188"/>
            <a:ext cx="877887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0000CC"/>
                </a:solidFill>
                <a:cs typeface="Calibri" panose="020F0502020204030204" pitchFamily="34" charset="0"/>
              </a:rPr>
              <a:t>Izvor: </a:t>
            </a:r>
            <a:r>
              <a:rPr lang="hr-HR" altLang="sr-Latn-RS" sz="1100">
                <a:cs typeface="Calibri" panose="020F0502020204030204" pitchFamily="34" charset="0"/>
              </a:rPr>
              <a:t>Sustav e-Nabave u Koreji: Stalna poboljšanja i inovacije, Heehoon Kang, Služba za javnu nabavu (PPS), Republika Koreja</a:t>
            </a:r>
          </a:p>
        </p:txBody>
      </p:sp>
      <p:pic>
        <p:nvPicPr>
          <p:cNvPr id="20489" name="Picture 40">
            <a:extLst>
              <a:ext uri="{FF2B5EF4-FFF2-40B4-BE49-F238E27FC236}">
                <a16:creationId xmlns:a16="http://schemas.microsoft.com/office/drawing/2014/main" id="{681464B7-BCE6-4798-A138-7198AAB2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158875"/>
            <a:ext cx="41179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Rectangle: Rounded Corners 41">
            <a:extLst>
              <a:ext uri="{FF2B5EF4-FFF2-40B4-BE49-F238E27FC236}">
                <a16:creationId xmlns:a16="http://schemas.microsoft.com/office/drawing/2014/main" id="{1EC0052F-E336-4323-BA29-9305B316A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1401763"/>
            <a:ext cx="573088" cy="1635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 i="1">
                <a:solidFill>
                  <a:schemeClr val="bg1"/>
                </a:solidFill>
                <a:cs typeface="Calibri" panose="020F0502020204030204" pitchFamily="34" charset="0"/>
              </a:rPr>
              <a:t>(2017.)</a:t>
            </a:r>
          </a:p>
        </p:txBody>
      </p:sp>
      <p:sp>
        <p:nvSpPr>
          <p:cNvPr id="20491" name="Rectangle 15">
            <a:extLst>
              <a:ext uri="{FF2B5EF4-FFF2-40B4-BE49-F238E27FC236}">
                <a16:creationId xmlns:a16="http://schemas.microsoft.com/office/drawing/2014/main" id="{26BA5873-5383-4318-8E74-B58D9226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1143000"/>
            <a:ext cx="40465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 i="1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Sustav KONEPS koristio se za provedbu više od 71,2 % ukupne javne nabave u Koreji (123 milijarde USD)</a:t>
            </a:r>
          </a:p>
        </p:txBody>
      </p:sp>
      <p:sp>
        <p:nvSpPr>
          <p:cNvPr id="20492" name="Rectangle 16">
            <a:extLst>
              <a:ext uri="{FF2B5EF4-FFF2-40B4-BE49-F238E27FC236}">
                <a16:creationId xmlns:a16="http://schemas.microsoft.com/office/drawing/2014/main" id="{30B38B3F-D525-4BAE-9127-11662E917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685925"/>
            <a:ext cx="957262" cy="377825"/>
          </a:xfrm>
          <a:prstGeom prst="rect">
            <a:avLst/>
          </a:prstGeom>
          <a:noFill/>
          <a:ln w="1587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korisnika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Prijava</a:t>
            </a:r>
          </a:p>
        </p:txBody>
      </p:sp>
      <p:sp>
        <p:nvSpPr>
          <p:cNvPr id="20493" name="Rectangle 17">
            <a:extLst>
              <a:ext uri="{FF2B5EF4-FFF2-40B4-BE49-F238E27FC236}">
                <a16:creationId xmlns:a16="http://schemas.microsoft.com/office/drawing/2014/main" id="{6B318E2B-9D69-4377-9A33-C6E50D3EB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228850"/>
            <a:ext cx="957263" cy="377825"/>
          </a:xfrm>
          <a:prstGeom prst="rect">
            <a:avLst/>
          </a:prstGeom>
          <a:noFill/>
          <a:ln w="1587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e-Nadmetanje</a:t>
            </a:r>
          </a:p>
        </p:txBody>
      </p:sp>
      <p:sp>
        <p:nvSpPr>
          <p:cNvPr id="20494" name="Rectangle 18">
            <a:extLst>
              <a:ext uri="{FF2B5EF4-FFF2-40B4-BE49-F238E27FC236}">
                <a16:creationId xmlns:a16="http://schemas.microsoft.com/office/drawing/2014/main" id="{A14682C3-8BBB-43AD-B8E8-70D9BD84F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2755900"/>
            <a:ext cx="942975" cy="377825"/>
          </a:xfrm>
          <a:prstGeom prst="rect">
            <a:avLst/>
          </a:prstGeom>
          <a:noFill/>
          <a:ln w="1587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e-Ugovaranje i e-Plaćanje</a:t>
            </a:r>
          </a:p>
        </p:txBody>
      </p:sp>
      <p:sp>
        <p:nvSpPr>
          <p:cNvPr id="20495" name="Rectangle 19">
            <a:extLst>
              <a:ext uri="{FF2B5EF4-FFF2-40B4-BE49-F238E27FC236}">
                <a16:creationId xmlns:a16="http://schemas.microsoft.com/office/drawing/2014/main" id="{00C3FD9B-8F9E-4F98-B4F8-E9CEB0096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3265488"/>
            <a:ext cx="942975" cy="377825"/>
          </a:xfrm>
          <a:prstGeom prst="rect">
            <a:avLst/>
          </a:prstGeom>
          <a:noFill/>
          <a:ln w="15875" algn="ctr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Internetska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trgovina</a:t>
            </a:r>
          </a:p>
        </p:txBody>
      </p:sp>
      <p:sp>
        <p:nvSpPr>
          <p:cNvPr id="20496" name="Rectangle 20">
            <a:extLst>
              <a:ext uri="{FF2B5EF4-FFF2-40B4-BE49-F238E27FC236}">
                <a16:creationId xmlns:a16="http://schemas.microsoft.com/office/drawing/2014/main" id="{992D65FF-9426-487F-9195-9CD2F2263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125" y="1781175"/>
            <a:ext cx="2659063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900">
                <a:latin typeface="Arial" panose="020B0604020202020204" pitchFamily="34" charset="0"/>
                <a:cs typeface="Calibri" panose="020F0502020204030204" pitchFamily="34" charset="0"/>
              </a:rPr>
              <a:t>•	52 395 državnih agencija</a:t>
            </a:r>
          </a:p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900">
                <a:latin typeface="Arial" panose="020B0604020202020204" pitchFamily="34" charset="0"/>
                <a:cs typeface="Calibri" panose="020F0502020204030204" pitchFamily="34" charset="0"/>
              </a:rPr>
              <a:t>•	373 833 registrirana poduzeća</a:t>
            </a:r>
          </a:p>
        </p:txBody>
      </p:sp>
      <p:sp>
        <p:nvSpPr>
          <p:cNvPr id="20497" name="Rectangle 21">
            <a:extLst>
              <a:ext uri="{FF2B5EF4-FFF2-40B4-BE49-F238E27FC236}">
                <a16:creationId xmlns:a16="http://schemas.microsoft.com/office/drawing/2014/main" id="{DAEE93FB-53FB-4210-BE2D-CC3593B13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250" y="2197100"/>
            <a:ext cx="31067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latin typeface="Arial" panose="020B0604020202020204" pitchFamily="34" charset="0"/>
                <a:cs typeface="Calibri" panose="020F0502020204030204" pitchFamily="34" charset="0"/>
              </a:rPr>
              <a:t>•	71,2 % ukupne nabave provedeno je s pomoću sustava KONEPS</a:t>
            </a:r>
          </a:p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latin typeface="Arial" panose="020B0604020202020204" pitchFamily="34" charset="0"/>
                <a:cs typeface="Calibri" panose="020F0502020204030204" pitchFamily="34" charset="0"/>
              </a:rPr>
              <a:t>•	</a:t>
            </a:r>
            <a:r>
              <a:rPr lang="hr-HR" altLang="sr-Latn-RS" sz="700">
                <a:solidFill>
                  <a:srgbClr val="376092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33 mil. osoba sudjelovalo je u 296 tisuća e-Nadmetanja</a:t>
            </a:r>
          </a:p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latin typeface="Arial" panose="020B0604020202020204" pitchFamily="34" charset="0"/>
                <a:cs typeface="Calibri" panose="020F0502020204030204" pitchFamily="34" charset="0"/>
              </a:rPr>
              <a:t>•	Ukupna vrijednost transakcija: 87,7 milijardi USD</a:t>
            </a:r>
          </a:p>
        </p:txBody>
      </p:sp>
      <p:sp>
        <p:nvSpPr>
          <p:cNvPr id="20498" name="Rectangle 22">
            <a:extLst>
              <a:ext uri="{FF2B5EF4-FFF2-40B4-BE49-F238E27FC236}">
                <a16:creationId xmlns:a16="http://schemas.microsoft.com/office/drawing/2014/main" id="{56B80BD9-C09F-486B-8412-395B4C922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313" y="2817813"/>
            <a:ext cx="312261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800">
                <a:latin typeface="Arial" panose="020B0604020202020204" pitchFamily="34" charset="0"/>
                <a:cs typeface="Calibri" panose="020F0502020204030204" pitchFamily="34" charset="0"/>
              </a:rPr>
              <a:t>•	855 tisuća ugovora u elektroničkom je obliku (99 % svih ugovora)</a:t>
            </a:r>
          </a:p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800">
                <a:latin typeface="Arial" panose="020B0604020202020204" pitchFamily="34" charset="0"/>
                <a:cs typeface="Calibri" panose="020F0502020204030204" pitchFamily="34" charset="0"/>
              </a:rPr>
              <a:t>•	100 % svih plaćanja vrši se elektronički</a:t>
            </a:r>
          </a:p>
        </p:txBody>
      </p:sp>
      <p:sp>
        <p:nvSpPr>
          <p:cNvPr id="20499" name="Rectangle 23">
            <a:extLst>
              <a:ext uri="{FF2B5EF4-FFF2-40B4-BE49-F238E27FC236}">
                <a16:creationId xmlns:a16="http://schemas.microsoft.com/office/drawing/2014/main" id="{08C93A7E-890E-4D59-A59B-7C07FB830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5900" y="3355975"/>
            <a:ext cx="304958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800">
                <a:latin typeface="Arial" panose="020B0604020202020204" pitchFamily="34" charset="0"/>
                <a:cs typeface="Calibri" panose="020F0502020204030204" pitchFamily="34" charset="0"/>
              </a:rPr>
              <a:t>•	1 milijun narudžbenica izdano je elektronički (99 % svih narudžbenica)</a:t>
            </a:r>
          </a:p>
          <a:p>
            <a:pPr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376092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•	Ukupna vrijednost transakcija u e-Trgovini: 17 milijardi USD</a:t>
            </a:r>
          </a:p>
        </p:txBody>
      </p:sp>
      <p:sp>
        <p:nvSpPr>
          <p:cNvPr id="20500" name="Rectangle 24">
            <a:extLst>
              <a:ext uri="{FF2B5EF4-FFF2-40B4-BE49-F238E27FC236}">
                <a16:creationId xmlns:a16="http://schemas.microsoft.com/office/drawing/2014/main" id="{C2EACEA0-C7E8-4295-9FCC-1B4067C5A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6988" y="1668463"/>
            <a:ext cx="1028700" cy="517525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Prijava obavijesti o natječaju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Procjena cijene/RFQ-ova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Upravljanje aukcijama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Procjena/analiza</a:t>
            </a:r>
          </a:p>
        </p:txBody>
      </p:sp>
      <p:sp>
        <p:nvSpPr>
          <p:cNvPr id="20501" name="Rectangle 25">
            <a:extLst>
              <a:ext uri="{FF2B5EF4-FFF2-40B4-BE49-F238E27FC236}">
                <a16:creationId xmlns:a16="http://schemas.microsoft.com/office/drawing/2014/main" id="{2069B0F6-CB10-431D-B9AE-7BF725E05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1497013"/>
            <a:ext cx="779463" cy="171450"/>
          </a:xfrm>
          <a:prstGeom prst="rect">
            <a:avLst/>
          </a:prstGeom>
          <a:solidFill>
            <a:srgbClr val="F7964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e-Nadmetanje</a:t>
            </a:r>
          </a:p>
        </p:txBody>
      </p:sp>
      <p:sp>
        <p:nvSpPr>
          <p:cNvPr id="20502" name="Rectangle 26">
            <a:extLst>
              <a:ext uri="{FF2B5EF4-FFF2-40B4-BE49-F238E27FC236}">
                <a16:creationId xmlns:a16="http://schemas.microsoft.com/office/drawing/2014/main" id="{D57A5994-DBF5-4085-AF91-AE99E5F9B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950" y="2784475"/>
            <a:ext cx="1028700" cy="590550"/>
          </a:xfrm>
          <a:prstGeom prst="rect">
            <a:avLst/>
          </a:pr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Zahtjev za isplatu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Provjera plaćanja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Upravljanje rashodima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Prijenos novčanih sredstava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Upravljanje naknadama</a:t>
            </a:r>
          </a:p>
        </p:txBody>
      </p:sp>
      <p:sp>
        <p:nvSpPr>
          <p:cNvPr id="20503" name="Rectangle 27">
            <a:extLst>
              <a:ext uri="{FF2B5EF4-FFF2-40B4-BE49-F238E27FC236}">
                <a16:creationId xmlns:a16="http://schemas.microsoft.com/office/drawing/2014/main" id="{15A7E38E-8A3B-4641-AC91-A94989E7A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8063" y="2614613"/>
            <a:ext cx="779462" cy="169862"/>
          </a:xfrm>
          <a:prstGeom prst="rect">
            <a:avLst/>
          </a:prstGeom>
          <a:solidFill>
            <a:srgbClr val="00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900" b="1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e-Plaćanje</a:t>
            </a:r>
          </a:p>
        </p:txBody>
      </p:sp>
      <p:sp>
        <p:nvSpPr>
          <p:cNvPr id="20504" name="Rectangle 28">
            <a:extLst>
              <a:ext uri="{FF2B5EF4-FFF2-40B4-BE49-F238E27FC236}">
                <a16:creationId xmlns:a16="http://schemas.microsoft.com/office/drawing/2014/main" id="{72699220-AD94-4E4C-B411-7A27B26FF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6975" y="2197100"/>
            <a:ext cx="703263" cy="35242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900" b="1">
                <a:solidFill>
                  <a:srgbClr val="FFC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Sustav</a:t>
            </a:r>
          </a:p>
          <a:p>
            <a:pPr algn="ctr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900" b="1">
                <a:solidFill>
                  <a:srgbClr val="FFC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KONEPS</a:t>
            </a:r>
          </a:p>
        </p:txBody>
      </p:sp>
      <p:sp>
        <p:nvSpPr>
          <p:cNvPr id="20505" name="Rectangle 29">
            <a:extLst>
              <a:ext uri="{FF2B5EF4-FFF2-40B4-BE49-F238E27FC236}">
                <a16:creationId xmlns:a16="http://schemas.microsoft.com/office/drawing/2014/main" id="{B07B1C43-9100-4152-8D1F-C9B5251AC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638" y="2857500"/>
            <a:ext cx="946150" cy="49212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Prijava proizvoda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Upit za popis proizvoda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Pretraživanje proizvoda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e-Trgovina</a:t>
            </a:r>
          </a:p>
        </p:txBody>
      </p:sp>
      <p:sp>
        <p:nvSpPr>
          <p:cNvPr id="20506" name="Rectangle 30">
            <a:extLst>
              <a:ext uri="{FF2B5EF4-FFF2-40B4-BE49-F238E27FC236}">
                <a16:creationId xmlns:a16="http://schemas.microsoft.com/office/drawing/2014/main" id="{DA2D757C-DDCB-49C9-A7A9-414A622EC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50" y="2505075"/>
            <a:ext cx="830263" cy="352425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900" b="1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e-Trgovina</a:t>
            </a:r>
          </a:p>
        </p:txBody>
      </p:sp>
      <p:sp>
        <p:nvSpPr>
          <p:cNvPr id="20507" name="Rectangle 31">
            <a:extLst>
              <a:ext uri="{FF2B5EF4-FFF2-40B4-BE49-F238E27FC236}">
                <a16:creationId xmlns:a16="http://schemas.microsoft.com/office/drawing/2014/main" id="{E96F66B2-B919-495D-83C9-ED9F4CD0D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0913" y="1636713"/>
            <a:ext cx="1044575" cy="492125"/>
          </a:xfrm>
          <a:prstGeom prst="rect">
            <a:avLst/>
          </a:prstGeom>
          <a:solidFill>
            <a:srgbClr val="EBDB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Prijava ugovora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Sastavljanje ugovora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Provjera ugovora</a:t>
            </a:r>
          </a:p>
          <a:p>
            <a:pPr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600" b="1" i="1">
                <a:latin typeface="Arial" panose="020B0604020202020204" pitchFamily="34" charset="0"/>
                <a:cs typeface="Calibri" panose="020F0502020204030204" pitchFamily="34" charset="0"/>
              </a:rPr>
              <a:t>Završetak ugovora</a:t>
            </a:r>
          </a:p>
        </p:txBody>
      </p:sp>
      <p:sp>
        <p:nvSpPr>
          <p:cNvPr id="20508" name="Rectangle 32">
            <a:extLst>
              <a:ext uri="{FF2B5EF4-FFF2-40B4-BE49-F238E27FC236}">
                <a16:creationId xmlns:a16="http://schemas.microsoft.com/office/drawing/2014/main" id="{6C40C1E6-A7B7-46C9-A195-098166DE1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4563" y="1465263"/>
            <a:ext cx="866775" cy="171450"/>
          </a:xfrm>
          <a:prstGeom prst="rect">
            <a:avLst/>
          </a:prstGeom>
          <a:solidFill>
            <a:srgbClr val="EBDB0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900"/>
              </a:lnSpc>
              <a:spcBef>
                <a:spcPct val="0"/>
              </a:spcBef>
              <a:buFontTx/>
              <a:buNone/>
            </a:pPr>
            <a:r>
              <a:rPr lang="hr-HR" altLang="sr-Latn-RS" sz="900" b="1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e-Ugovaranje</a:t>
            </a:r>
          </a:p>
        </p:txBody>
      </p:sp>
      <p:sp>
        <p:nvSpPr>
          <p:cNvPr id="20509" name="Rectangle 35">
            <a:extLst>
              <a:ext uri="{FF2B5EF4-FFF2-40B4-BE49-F238E27FC236}">
                <a16:creationId xmlns:a16="http://schemas.microsoft.com/office/drawing/2014/main" id="{13B567D5-D855-4AAE-9C3A-CE8C3E0CE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3732213"/>
            <a:ext cx="312102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1000" b="1">
                <a:solidFill>
                  <a:srgbClr val="00206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(2015./2017.) </a:t>
            </a:r>
            <a:r>
              <a:rPr lang="hr-HR" altLang="sr-Latn-RS" sz="1000" b="1">
                <a:latin typeface="Arial" panose="020B0604020202020204" pitchFamily="34" charset="0"/>
                <a:cs typeface="Calibri" panose="020F0502020204030204" pitchFamily="34" charset="0"/>
              </a:rPr>
              <a:t>SafeG2B – Usluga virtualnog nadmetanja</a:t>
            </a:r>
          </a:p>
        </p:txBody>
      </p:sp>
      <p:sp>
        <p:nvSpPr>
          <p:cNvPr id="20510" name="Rectangle 36">
            <a:extLst>
              <a:ext uri="{FF2B5EF4-FFF2-40B4-BE49-F238E27FC236}">
                <a16:creationId xmlns:a16="http://schemas.microsoft.com/office/drawing/2014/main" id="{ABDB985E-6258-45D5-8861-A2FAC5F5D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5108575"/>
            <a:ext cx="39878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3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hr-HR" altLang="sr-Latn-RS" sz="1000" b="1">
                <a:latin typeface="Arial" panose="020B0604020202020204" pitchFamily="34" charset="0"/>
                <a:cs typeface="Calibri" panose="020F0502020204030204" pitchFamily="34" charset="0"/>
              </a:rPr>
              <a:t>(2018.) Sustav za podršku donošenju odluka na temelju velike količine podataka</a:t>
            </a:r>
          </a:p>
        </p:txBody>
      </p:sp>
      <p:sp>
        <p:nvSpPr>
          <p:cNvPr id="20511" name="Rectangle 37">
            <a:extLst>
              <a:ext uri="{FF2B5EF4-FFF2-40B4-BE49-F238E27FC236}">
                <a16:creationId xmlns:a16="http://schemas.microsoft.com/office/drawing/2014/main" id="{DB5A564A-6787-4D9E-8041-82CF692B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4575" y="4672013"/>
            <a:ext cx="14081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latin typeface="Arial" panose="020B0604020202020204" pitchFamily="34" charset="0"/>
                <a:cs typeface="Calibri" panose="020F0502020204030204" pitchFamily="34" charset="0"/>
              </a:rPr>
              <a:t>Virtualni sustav</a:t>
            </a:r>
          </a:p>
        </p:txBody>
      </p:sp>
      <p:sp>
        <p:nvSpPr>
          <p:cNvPr id="20512" name="Rectangle 38">
            <a:extLst>
              <a:ext uri="{FF2B5EF4-FFF2-40B4-BE49-F238E27FC236}">
                <a16:creationId xmlns:a16="http://schemas.microsoft.com/office/drawing/2014/main" id="{7F09FEA6-4D3A-4B27-8085-576A05BA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4659313"/>
            <a:ext cx="14081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latin typeface="Arial" panose="020B0604020202020204" pitchFamily="34" charset="0"/>
                <a:cs typeface="Calibri" panose="020F0502020204030204" pitchFamily="34" charset="0"/>
              </a:rPr>
              <a:t>Sandbox</a:t>
            </a:r>
          </a:p>
        </p:txBody>
      </p:sp>
      <p:sp>
        <p:nvSpPr>
          <p:cNvPr id="20513" name="Rectangle 40">
            <a:extLst>
              <a:ext uri="{FF2B5EF4-FFF2-40B4-BE49-F238E27FC236}">
                <a16:creationId xmlns:a16="http://schemas.microsoft.com/office/drawing/2014/main" id="{3709816D-ACA1-40D4-94EC-09BE2FED0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8875" y="5541963"/>
            <a:ext cx="2055813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7F7F7F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Sve vrste statusa</a:t>
            </a:r>
          </a:p>
          <a:p>
            <a:pPr>
              <a:lnSpc>
                <a:spcPts val="16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7F7F7F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Analiza povijesti, simulacija ključnih riječi za isporučitelje, PPS</a:t>
            </a:r>
          </a:p>
        </p:txBody>
      </p:sp>
      <p:sp>
        <p:nvSpPr>
          <p:cNvPr id="20514" name="Rectangle 44">
            <a:extLst>
              <a:ext uri="{FF2B5EF4-FFF2-40B4-BE49-F238E27FC236}">
                <a16:creationId xmlns:a16="http://schemas.microsoft.com/office/drawing/2014/main" id="{1322E12A-3B17-40A4-8640-FD7CF1367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836988"/>
            <a:ext cx="1109663" cy="14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chemeClr val="bg1"/>
                </a:solidFill>
                <a:cs typeface="Calibri" panose="020F0502020204030204" pitchFamily="34" charset="0"/>
              </a:rPr>
              <a:t>KONEPS</a:t>
            </a:r>
          </a:p>
        </p:txBody>
      </p:sp>
      <p:sp>
        <p:nvSpPr>
          <p:cNvPr id="20515" name="Rectangle 45">
            <a:extLst>
              <a:ext uri="{FF2B5EF4-FFF2-40B4-BE49-F238E27FC236}">
                <a16:creationId xmlns:a16="http://schemas.microsoft.com/office/drawing/2014/main" id="{71BC20E0-8796-4F31-9ACE-0E487B4A2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4251325"/>
            <a:ext cx="4191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G2B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Portal</a:t>
            </a:r>
          </a:p>
        </p:txBody>
      </p:sp>
      <p:sp>
        <p:nvSpPr>
          <p:cNvPr id="20516" name="Rectangle 46">
            <a:extLst>
              <a:ext uri="{FF2B5EF4-FFF2-40B4-BE49-F238E27FC236}">
                <a16:creationId xmlns:a16="http://schemas.microsoft.com/office/drawing/2014/main" id="{C56635FE-6194-4E77-935A-A9005B0D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4279900"/>
            <a:ext cx="1371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ASP za naručitelje u e-Nabavi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ASP za isporučitelje u e-Nabavi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Sustav za upravljanje ugovorima u sklopu dodjele više ugovora</a:t>
            </a:r>
          </a:p>
        </p:txBody>
      </p:sp>
      <p:sp>
        <p:nvSpPr>
          <p:cNvPr id="20517" name="Rectangle 47">
            <a:extLst>
              <a:ext uri="{FF2B5EF4-FFF2-40B4-BE49-F238E27FC236}">
                <a16:creationId xmlns:a16="http://schemas.microsoft.com/office/drawing/2014/main" id="{E4E04EF2-0936-4976-BF51-5035F3C6D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4146550"/>
            <a:ext cx="1371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900" b="1">
                <a:solidFill>
                  <a:srgbClr val="BB7E05"/>
                </a:solidFill>
                <a:cs typeface="Calibri" panose="020F0502020204030204" pitchFamily="34" charset="0"/>
              </a:rPr>
              <a:t>Sustav e-Nabave</a:t>
            </a:r>
          </a:p>
        </p:txBody>
      </p:sp>
      <p:sp>
        <p:nvSpPr>
          <p:cNvPr id="20518" name="Rectangle 49">
            <a:extLst>
              <a:ext uri="{FF2B5EF4-FFF2-40B4-BE49-F238E27FC236}">
                <a16:creationId xmlns:a16="http://schemas.microsoft.com/office/drawing/2014/main" id="{5B61735D-021A-4802-828A-F04B3734F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5081588"/>
            <a:ext cx="5365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Integrirana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objava</a:t>
            </a:r>
          </a:p>
        </p:txBody>
      </p:sp>
      <p:sp>
        <p:nvSpPr>
          <p:cNvPr id="20519" name="Rectangle 50">
            <a:extLst>
              <a:ext uri="{FF2B5EF4-FFF2-40B4-BE49-F238E27FC236}">
                <a16:creationId xmlns:a16="http://schemas.microsoft.com/office/drawing/2014/main" id="{A0FA22B2-3668-4755-A2EA-135F20393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4792663"/>
            <a:ext cx="6064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korisnika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Upravljanje</a:t>
            </a:r>
          </a:p>
        </p:txBody>
      </p:sp>
      <p:sp>
        <p:nvSpPr>
          <p:cNvPr id="20520" name="Rectangle 51">
            <a:extLst>
              <a:ext uri="{FF2B5EF4-FFF2-40B4-BE49-F238E27FC236}">
                <a16:creationId xmlns:a16="http://schemas.microsoft.com/office/drawing/2014/main" id="{FF88BCC1-7D33-4906-A88A-80F746590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9263" y="5133975"/>
            <a:ext cx="7096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Prijašnja uspješnost i upravljanje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sustavom</a:t>
            </a:r>
          </a:p>
        </p:txBody>
      </p:sp>
      <p:sp>
        <p:nvSpPr>
          <p:cNvPr id="20521" name="Rectangle 52">
            <a:extLst>
              <a:ext uri="{FF2B5EF4-FFF2-40B4-BE49-F238E27FC236}">
                <a16:creationId xmlns:a16="http://schemas.microsoft.com/office/drawing/2014/main" id="{FAB79DD7-D3A0-4E89-9700-6129B205F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275" y="4791075"/>
            <a:ext cx="6064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e-Jamstva</a:t>
            </a:r>
          </a:p>
        </p:txBody>
      </p:sp>
      <p:sp>
        <p:nvSpPr>
          <p:cNvPr id="20522" name="Rectangle 53">
            <a:extLst>
              <a:ext uri="{FF2B5EF4-FFF2-40B4-BE49-F238E27FC236}">
                <a16:creationId xmlns:a16="http://schemas.microsoft.com/office/drawing/2014/main" id="{A0C5A439-7CE3-4FA6-90F6-FC9143E59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6338" y="5145088"/>
            <a:ext cx="6064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e-Plaćanje </a:t>
            </a:r>
          </a:p>
        </p:txBody>
      </p:sp>
      <p:sp>
        <p:nvSpPr>
          <p:cNvPr id="20523" name="Rectangle 54">
            <a:extLst>
              <a:ext uri="{FF2B5EF4-FFF2-40B4-BE49-F238E27FC236}">
                <a16:creationId xmlns:a16="http://schemas.microsoft.com/office/drawing/2014/main" id="{349B4D78-F53F-435F-BF88-430A85787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475" y="4237038"/>
            <a:ext cx="60483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stavki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klasifikaciju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Sustav za</a:t>
            </a:r>
          </a:p>
        </p:txBody>
      </p:sp>
      <p:sp>
        <p:nvSpPr>
          <p:cNvPr id="20524" name="Rectangle 55">
            <a:extLst>
              <a:ext uri="{FF2B5EF4-FFF2-40B4-BE49-F238E27FC236}">
                <a16:creationId xmlns:a16="http://schemas.microsoft.com/office/drawing/2014/main" id="{65C347E2-E6AC-44E5-B1F6-EBCC529CB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9900" y="4965700"/>
            <a:ext cx="6064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Kataloški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sustav</a:t>
            </a:r>
          </a:p>
        </p:txBody>
      </p:sp>
      <p:sp>
        <p:nvSpPr>
          <p:cNvPr id="20525" name="Rectangle 56">
            <a:extLst>
              <a:ext uri="{FF2B5EF4-FFF2-40B4-BE49-F238E27FC236}">
                <a16:creationId xmlns:a16="http://schemas.microsoft.com/office/drawing/2014/main" id="{A64FAA80-5F1F-4140-AFB9-3CE312CF9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5449888"/>
            <a:ext cx="17891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Razmjena e-dokumenata i sustav poveznica</a:t>
            </a:r>
          </a:p>
        </p:txBody>
      </p:sp>
      <p:sp>
        <p:nvSpPr>
          <p:cNvPr id="20526" name="Rectangle 57">
            <a:extLst>
              <a:ext uri="{FF2B5EF4-FFF2-40B4-BE49-F238E27FC236}">
                <a16:creationId xmlns:a16="http://schemas.microsoft.com/office/drawing/2014/main" id="{34847F70-4DC9-4A0D-A426-130C3A2C7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5" y="4721225"/>
            <a:ext cx="4318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BB7E05"/>
                </a:solidFill>
                <a:cs typeface="Calibri" panose="020F0502020204030204" pitchFamily="34" charset="0"/>
              </a:rPr>
              <a:t>Poveznica</a:t>
            </a:r>
          </a:p>
        </p:txBody>
      </p:sp>
      <p:sp>
        <p:nvSpPr>
          <p:cNvPr id="20527" name="Rectangle 58">
            <a:extLst>
              <a:ext uri="{FF2B5EF4-FFF2-40B4-BE49-F238E27FC236}">
                <a16:creationId xmlns:a16="http://schemas.microsoft.com/office/drawing/2014/main" id="{D7E1F17F-83A1-4325-8D35-BFD584F72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63" y="4716463"/>
            <a:ext cx="322262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BB7E05"/>
                </a:solidFill>
                <a:cs typeface="Calibri" panose="020F0502020204030204" pitchFamily="34" charset="0"/>
              </a:rPr>
              <a:t>Korištenje</a:t>
            </a:r>
          </a:p>
        </p:txBody>
      </p:sp>
      <p:sp>
        <p:nvSpPr>
          <p:cNvPr id="20528" name="Rectangle 59">
            <a:extLst>
              <a:ext uri="{FF2B5EF4-FFF2-40B4-BE49-F238E27FC236}">
                <a16:creationId xmlns:a16="http://schemas.microsoft.com/office/drawing/2014/main" id="{BB7CE386-C4CB-481B-B13C-0B0952FCD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" y="4244975"/>
            <a:ext cx="6445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G2B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Agencija za upravljanje</a:t>
            </a:r>
          </a:p>
        </p:txBody>
      </p:sp>
      <p:sp>
        <p:nvSpPr>
          <p:cNvPr id="20529" name="Rectangle 60">
            <a:extLst>
              <a:ext uri="{FF2B5EF4-FFF2-40B4-BE49-F238E27FC236}">
                <a16:creationId xmlns:a16="http://schemas.microsoft.com/office/drawing/2014/main" id="{1972ECA7-5BDD-432B-AD95-213802878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825" y="4943475"/>
            <a:ext cx="4572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Javne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agencije</a:t>
            </a:r>
          </a:p>
        </p:txBody>
      </p:sp>
      <p:sp>
        <p:nvSpPr>
          <p:cNvPr id="20530" name="Rectangle 61">
            <a:extLst>
              <a:ext uri="{FF2B5EF4-FFF2-40B4-BE49-F238E27FC236}">
                <a16:creationId xmlns:a16="http://schemas.microsoft.com/office/drawing/2014/main" id="{984C367A-34C1-4CC9-BD08-CFF67D757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5649913"/>
            <a:ext cx="45878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800">
                <a:solidFill>
                  <a:srgbClr val="7F7F7F"/>
                </a:solidFill>
                <a:cs typeface="Calibri" panose="020F0502020204030204" pitchFamily="34" charset="0"/>
              </a:rPr>
              <a:t>Isporučitelji</a:t>
            </a:r>
          </a:p>
        </p:txBody>
      </p:sp>
      <p:sp>
        <p:nvSpPr>
          <p:cNvPr id="20531" name="Rectangle 62">
            <a:extLst>
              <a:ext uri="{FF2B5EF4-FFF2-40B4-BE49-F238E27FC236}">
                <a16:creationId xmlns:a16="http://schemas.microsoft.com/office/drawing/2014/main" id="{37B9E558-7217-486F-B2EE-31D30D9D0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5464175"/>
            <a:ext cx="7937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Korejski Institut za financije,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telekomunikacije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i kliring</a:t>
            </a:r>
          </a:p>
        </p:txBody>
      </p:sp>
      <p:sp>
        <p:nvSpPr>
          <p:cNvPr id="20532" name="Rectangle 63">
            <a:extLst>
              <a:ext uri="{FF2B5EF4-FFF2-40B4-BE49-F238E27FC236}">
                <a16:creationId xmlns:a16="http://schemas.microsoft.com/office/drawing/2014/main" id="{300F18D2-74D0-43AB-95D4-A1513FFC0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1725" y="5062538"/>
            <a:ext cx="70485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Udruženja</a:t>
            </a:r>
          </a:p>
        </p:txBody>
      </p:sp>
      <p:sp>
        <p:nvSpPr>
          <p:cNvPr id="20533" name="Rectangle 64">
            <a:extLst>
              <a:ext uri="{FF2B5EF4-FFF2-40B4-BE49-F238E27FC236}">
                <a16:creationId xmlns:a16="http://schemas.microsoft.com/office/drawing/2014/main" id="{EAE9EDD0-867D-435C-988F-07332CE40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0" y="4638675"/>
            <a:ext cx="284163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G4C</a:t>
            </a:r>
          </a:p>
        </p:txBody>
      </p:sp>
      <p:sp>
        <p:nvSpPr>
          <p:cNvPr id="20534" name="Rectangle 65">
            <a:extLst>
              <a:ext uri="{FF2B5EF4-FFF2-40B4-BE49-F238E27FC236}">
                <a16:creationId xmlns:a16="http://schemas.microsoft.com/office/drawing/2014/main" id="{783000FE-B470-4D58-B4C3-4CEB207A8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4010025"/>
            <a:ext cx="6286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Javne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Ovlaštene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agencije</a:t>
            </a:r>
          </a:p>
        </p:txBody>
      </p:sp>
      <p:sp>
        <p:nvSpPr>
          <p:cNvPr id="20535" name="Rectangle 66">
            <a:extLst>
              <a:ext uri="{FF2B5EF4-FFF2-40B4-BE49-F238E27FC236}">
                <a16:creationId xmlns:a16="http://schemas.microsoft.com/office/drawing/2014/main" id="{8B6380D1-40B4-4ABF-8EB6-D6A8B5CB3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025" y="6227763"/>
            <a:ext cx="866775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Agencije za izdavanje jamstava</a:t>
            </a:r>
          </a:p>
        </p:txBody>
      </p:sp>
      <p:sp>
        <p:nvSpPr>
          <p:cNvPr id="20536" name="Rectangle 67">
            <a:extLst>
              <a:ext uri="{FF2B5EF4-FFF2-40B4-BE49-F238E27FC236}">
                <a16:creationId xmlns:a16="http://schemas.microsoft.com/office/drawing/2014/main" id="{B2BE1A3B-7D78-4820-8EB1-AF231EAB3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6224588"/>
            <a:ext cx="982663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Ministarstvo strategije i financija</a:t>
            </a:r>
          </a:p>
        </p:txBody>
      </p:sp>
      <p:sp>
        <p:nvSpPr>
          <p:cNvPr id="20537" name="Rectangle 68">
            <a:extLst>
              <a:ext uri="{FF2B5EF4-FFF2-40B4-BE49-F238E27FC236}">
                <a16:creationId xmlns:a16="http://schemas.microsoft.com/office/drawing/2014/main" id="{4C96D34F-B410-45D4-9443-83CC2DC23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6211888"/>
            <a:ext cx="9826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>
                <a:solidFill>
                  <a:srgbClr val="7F7F7F"/>
                </a:solidFill>
                <a:cs typeface="Calibri" panose="020F0502020204030204" pitchFamily="34" charset="0"/>
              </a:rPr>
              <a:t>Izrada CALS-a</a:t>
            </a:r>
          </a:p>
        </p:txBody>
      </p:sp>
      <p:sp>
        <p:nvSpPr>
          <p:cNvPr id="20538" name="Rectangle 69">
            <a:extLst>
              <a:ext uri="{FF2B5EF4-FFF2-40B4-BE49-F238E27FC236}">
                <a16:creationId xmlns:a16="http://schemas.microsoft.com/office/drawing/2014/main" id="{125BD9BE-2430-44B0-9603-E1164091E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125" y="5792788"/>
            <a:ext cx="4318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>
                <a:cs typeface="Calibri" panose="020F0502020204030204" pitchFamily="34" charset="0"/>
              </a:rPr>
              <a:t>poveznica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B96B2082-8C4E-4A55-9D6D-D3F243DB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B39E1854-4D19-4197-B624-2F06B4824421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18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47AD0337-142A-4AC6-BB1E-3FCAFF57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228725"/>
            <a:ext cx="86868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508" name="Group 6">
            <a:extLst>
              <a:ext uri="{FF2B5EF4-FFF2-40B4-BE49-F238E27FC236}">
                <a16:creationId xmlns:a16="http://schemas.microsoft.com/office/drawing/2014/main" id="{027EAEE1-62AB-41E6-A5EA-EE21028F95A6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21547" name="Text Box 3">
              <a:extLst>
                <a:ext uri="{FF2B5EF4-FFF2-40B4-BE49-F238E27FC236}">
                  <a16:creationId xmlns:a16="http://schemas.microsoft.com/office/drawing/2014/main" id="{A67DD977-3AA7-49F9-9FCF-73FC39004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ISFU i e-GP</a:t>
              </a:r>
            </a:p>
          </p:txBody>
        </p:sp>
        <p:sp>
          <p:nvSpPr>
            <p:cNvPr id="21548" name="Oval 5">
              <a:extLst>
                <a:ext uri="{FF2B5EF4-FFF2-40B4-BE49-F238E27FC236}">
                  <a16:creationId xmlns:a16="http://schemas.microsoft.com/office/drawing/2014/main" id="{48F6D925-1CB6-4784-83EC-6595237C3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21549" name="Picture 2">
              <a:extLst>
                <a:ext uri="{FF2B5EF4-FFF2-40B4-BE49-F238E27FC236}">
                  <a16:creationId xmlns:a16="http://schemas.microsoft.com/office/drawing/2014/main" id="{A83D529D-B295-42B3-AFC0-E4714674F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509" name="Rectangle 9">
            <a:extLst>
              <a:ext uri="{FF2B5EF4-FFF2-40B4-BE49-F238E27FC236}">
                <a16:creationId xmlns:a16="http://schemas.microsoft.com/office/drawing/2014/main" id="{F3C8B1A3-5B39-4620-B88F-6086554FF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6445250"/>
            <a:ext cx="86868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0000CC"/>
                </a:solidFill>
                <a:cs typeface="Calibri" panose="020F0502020204030204" pitchFamily="34" charset="0"/>
              </a:rPr>
              <a:t>Izvor: </a:t>
            </a:r>
            <a:r>
              <a:rPr lang="hr-HR" altLang="sr-Latn-RS" sz="1100">
                <a:cs typeface="Calibri" panose="020F0502020204030204" pitchFamily="34" charset="0"/>
              </a:rPr>
              <a:t>Prezentacija o KONEPS-u, Kang-il Seo, Odjel za međunarodnu suradnju, Služba za javnu nabavu (PPS), Republika Koreja</a:t>
            </a:r>
          </a:p>
        </p:txBody>
      </p:sp>
      <p:sp>
        <p:nvSpPr>
          <p:cNvPr id="21510" name="Text Box 398">
            <a:extLst>
              <a:ext uri="{FF2B5EF4-FFF2-40B4-BE49-F238E27FC236}">
                <a16:creationId xmlns:a16="http://schemas.microsoft.com/office/drawing/2014/main" id="{C7439B1A-7553-4A21-9587-E58744A68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58813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"/>
              </a:spcBef>
              <a:spcAft>
                <a:spcPts val="1000"/>
              </a:spcAft>
              <a:buFontTx/>
              <a:buNone/>
            </a:pPr>
            <a:r>
              <a:rPr lang="hr-HR" altLang="sr-Latn-RS" sz="2800" b="1">
                <a:solidFill>
                  <a:srgbClr val="0000CC"/>
                </a:solidFill>
                <a:cs typeface="Calibri" panose="020F0502020204030204" pitchFamily="34" charset="0"/>
              </a:rPr>
              <a:t>KONEPS &gt; postupci i sučelja za e-Natječaje</a:t>
            </a:r>
          </a:p>
        </p:txBody>
      </p:sp>
      <p:sp>
        <p:nvSpPr>
          <p:cNvPr id="21511" name="Rectangle 11">
            <a:extLst>
              <a:ext uri="{FF2B5EF4-FFF2-40B4-BE49-F238E27FC236}">
                <a16:creationId xmlns:a16="http://schemas.microsoft.com/office/drawing/2014/main" id="{7F85B1C8-9BC6-4D7D-816B-A91F50A51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1317625"/>
            <a:ext cx="1111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900">
                <a:latin typeface="Arial" panose="020B0604020202020204" pitchFamily="34" charset="0"/>
                <a:cs typeface="Calibri" panose="020F0502020204030204" pitchFamily="34" charset="0"/>
              </a:rPr>
              <a:t>Tijela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900">
                <a:latin typeface="Arial" panose="020B0604020202020204" pitchFamily="34" charset="0"/>
                <a:cs typeface="Calibri" panose="020F0502020204030204" pitchFamily="34" charset="0"/>
              </a:rPr>
              <a:t>nadležna za izdavanje potvrda</a:t>
            </a:r>
          </a:p>
        </p:txBody>
      </p:sp>
      <p:sp>
        <p:nvSpPr>
          <p:cNvPr id="21512" name="Rectangle 12">
            <a:extLst>
              <a:ext uri="{FF2B5EF4-FFF2-40B4-BE49-F238E27FC236}">
                <a16:creationId xmlns:a16="http://schemas.microsoft.com/office/drawing/2014/main" id="{4B1AC6FA-C479-47CF-B9A2-D3C8CE532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300" y="1778000"/>
            <a:ext cx="1109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Potvrda o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autentifikaciji</a:t>
            </a:r>
          </a:p>
        </p:txBody>
      </p:sp>
      <p:sp>
        <p:nvSpPr>
          <p:cNvPr id="21513" name="Rectangle 13">
            <a:extLst>
              <a:ext uri="{FF2B5EF4-FFF2-40B4-BE49-F238E27FC236}">
                <a16:creationId xmlns:a16="http://schemas.microsoft.com/office/drawing/2014/main" id="{7415FA3D-B020-40FB-87DE-0E21096909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1325563"/>
            <a:ext cx="1109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Drugi sustavi za nadmetanje</a:t>
            </a:r>
          </a:p>
        </p:txBody>
      </p:sp>
      <p:sp>
        <p:nvSpPr>
          <p:cNvPr id="21514" name="Rectangle 14">
            <a:extLst>
              <a:ext uri="{FF2B5EF4-FFF2-40B4-BE49-F238E27FC236}">
                <a16:creationId xmlns:a16="http://schemas.microsoft.com/office/drawing/2014/main" id="{5BBF83FB-9333-4BDE-822E-9711D9EB5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675" y="1785938"/>
            <a:ext cx="1111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latin typeface="Arial" panose="020B0604020202020204" pitchFamily="34" charset="0"/>
                <a:cs typeface="Calibri" panose="020F0502020204030204" pitchFamily="34" charset="0"/>
              </a:rPr>
              <a:t>Integrirana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 b="1">
                <a:latin typeface="Arial" panose="020B0604020202020204" pitchFamily="34" charset="0"/>
                <a:cs typeface="Calibri" panose="020F0502020204030204" pitchFamily="34" charset="0"/>
              </a:rPr>
              <a:t>obavijest</a:t>
            </a:r>
          </a:p>
        </p:txBody>
      </p:sp>
      <p:sp>
        <p:nvSpPr>
          <p:cNvPr id="21515" name="Rectangle 15">
            <a:extLst>
              <a:ext uri="{FF2B5EF4-FFF2-40B4-BE49-F238E27FC236}">
                <a16:creationId xmlns:a16="http://schemas.microsoft.com/office/drawing/2014/main" id="{1E36937B-D46F-4BC2-97E3-EBFAB5123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2687638"/>
            <a:ext cx="9890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Prijava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isporučitelja</a:t>
            </a:r>
          </a:p>
        </p:txBody>
      </p:sp>
      <p:sp>
        <p:nvSpPr>
          <p:cNvPr id="21516" name="Rectangle 16">
            <a:extLst>
              <a:ext uri="{FF2B5EF4-FFF2-40B4-BE49-F238E27FC236}">
                <a16:creationId xmlns:a16="http://schemas.microsoft.com/office/drawing/2014/main" id="{3AC4A908-E2D4-4B11-A045-796D82200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838" y="2687638"/>
            <a:ext cx="9890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Integrirana obavijest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o ponudi</a:t>
            </a:r>
          </a:p>
        </p:txBody>
      </p:sp>
      <p:sp>
        <p:nvSpPr>
          <p:cNvPr id="21517" name="Rectangle 17">
            <a:extLst>
              <a:ext uri="{FF2B5EF4-FFF2-40B4-BE49-F238E27FC236}">
                <a16:creationId xmlns:a16="http://schemas.microsoft.com/office/drawing/2014/main" id="{3A182F1E-3EDE-4676-A784-46B4FC385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138" y="2698750"/>
            <a:ext cx="98901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Nadmetanje</a:t>
            </a:r>
          </a:p>
        </p:txBody>
      </p:sp>
      <p:sp>
        <p:nvSpPr>
          <p:cNvPr id="21518" name="Rectangle 18">
            <a:extLst>
              <a:ext uri="{FF2B5EF4-FFF2-40B4-BE49-F238E27FC236}">
                <a16:creationId xmlns:a16="http://schemas.microsoft.com/office/drawing/2014/main" id="{16386D8E-E9AE-4FAC-89AA-7DAA53028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5" y="1328738"/>
            <a:ext cx="11112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Potvrda sustava PG-a</a:t>
            </a:r>
          </a:p>
        </p:txBody>
      </p:sp>
      <p:sp>
        <p:nvSpPr>
          <p:cNvPr id="21519" name="Rectangle 19">
            <a:extLst>
              <a:ext uri="{FF2B5EF4-FFF2-40B4-BE49-F238E27FC236}">
                <a16:creationId xmlns:a16="http://schemas.microsoft.com/office/drawing/2014/main" id="{487859E6-2906-4150-A255-3800B1F8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6388" y="1785938"/>
            <a:ext cx="11096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Komisija nadležna za sudjelovanje u ponudama</a:t>
            </a:r>
          </a:p>
        </p:txBody>
      </p:sp>
      <p:sp>
        <p:nvSpPr>
          <p:cNvPr id="21520" name="Rectangle 23">
            <a:extLst>
              <a:ext uri="{FF2B5EF4-FFF2-40B4-BE49-F238E27FC236}">
                <a16:creationId xmlns:a16="http://schemas.microsoft.com/office/drawing/2014/main" id="{CE0B1CA8-46E8-4D0D-814E-330C945C5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575" y="2700338"/>
            <a:ext cx="9874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Otvaranje ponuda/procjena</a:t>
            </a:r>
          </a:p>
        </p:txBody>
      </p:sp>
      <p:sp>
        <p:nvSpPr>
          <p:cNvPr id="21521" name="Rectangle 24">
            <a:extLst>
              <a:ext uri="{FF2B5EF4-FFF2-40B4-BE49-F238E27FC236}">
                <a16:creationId xmlns:a16="http://schemas.microsoft.com/office/drawing/2014/main" id="{9A327A92-2DFE-48D8-9C2A-C699AF8C9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775" y="1333500"/>
            <a:ext cx="1109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Povezana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udruženja</a:t>
            </a:r>
          </a:p>
        </p:txBody>
      </p:sp>
      <p:sp>
        <p:nvSpPr>
          <p:cNvPr id="21522" name="Rectangle 25">
            <a:extLst>
              <a:ext uri="{FF2B5EF4-FFF2-40B4-BE49-F238E27FC236}">
                <a16:creationId xmlns:a16="http://schemas.microsoft.com/office/drawing/2014/main" id="{B2EE5DA5-6EF8-44AF-8E91-89C095985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1711325"/>
            <a:ext cx="11112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Podaci o isporučiteljima</a:t>
            </a:r>
          </a:p>
        </p:txBody>
      </p:sp>
      <p:sp>
        <p:nvSpPr>
          <p:cNvPr id="21523" name="Rectangle 26">
            <a:extLst>
              <a:ext uri="{FF2B5EF4-FFF2-40B4-BE49-F238E27FC236}">
                <a16:creationId xmlns:a16="http://schemas.microsoft.com/office/drawing/2014/main" id="{8A1EAF33-8D76-4ECD-9A61-5F0F14FBD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2698750"/>
            <a:ext cx="9874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Ugovaranje</a:t>
            </a:r>
          </a:p>
        </p:txBody>
      </p:sp>
      <p:sp>
        <p:nvSpPr>
          <p:cNvPr id="21524" name="Rectangle 27">
            <a:extLst>
              <a:ext uri="{FF2B5EF4-FFF2-40B4-BE49-F238E27FC236}">
                <a16:creationId xmlns:a16="http://schemas.microsoft.com/office/drawing/2014/main" id="{AC1D3098-EB7F-4052-8793-5E5E68BFC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5575" y="1778000"/>
            <a:ext cx="1109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Potvrda o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autentifikaciji</a:t>
            </a:r>
          </a:p>
        </p:txBody>
      </p:sp>
      <p:sp>
        <p:nvSpPr>
          <p:cNvPr id="21525" name="Rectangle 28">
            <a:extLst>
              <a:ext uri="{FF2B5EF4-FFF2-40B4-BE49-F238E27FC236}">
                <a16:creationId xmlns:a16="http://schemas.microsoft.com/office/drawing/2014/main" id="{27E3B136-0602-4089-A6A7-2388D090E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4150" y="1317625"/>
            <a:ext cx="11112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Tijela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nadležna za izdavanje potvrda</a:t>
            </a:r>
          </a:p>
        </p:txBody>
      </p:sp>
      <p:sp>
        <p:nvSpPr>
          <p:cNvPr id="21526" name="Rectangle 29">
            <a:extLst>
              <a:ext uri="{FF2B5EF4-FFF2-40B4-BE49-F238E27FC236}">
                <a16:creationId xmlns:a16="http://schemas.microsoft.com/office/drawing/2014/main" id="{FFBAE7A3-B10E-44EB-88FE-4285C556EA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1333500"/>
            <a:ext cx="11096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Sustav</a:t>
            </a:r>
            <a:b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</a:b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D-Brain</a:t>
            </a:r>
          </a:p>
        </p:txBody>
      </p:sp>
      <p:sp>
        <p:nvSpPr>
          <p:cNvPr id="21527" name="Rectangle 30">
            <a:extLst>
              <a:ext uri="{FF2B5EF4-FFF2-40B4-BE49-F238E27FC236}">
                <a16:creationId xmlns:a16="http://schemas.microsoft.com/office/drawing/2014/main" id="{B5D43CD4-F10E-45C0-9CD4-9BEADA65B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1785938"/>
            <a:ext cx="11112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Podaci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o ugovoru</a:t>
            </a:r>
          </a:p>
        </p:txBody>
      </p:sp>
      <p:sp>
        <p:nvSpPr>
          <p:cNvPr id="21528" name="Rectangle 31">
            <a:extLst>
              <a:ext uri="{FF2B5EF4-FFF2-40B4-BE49-F238E27FC236}">
                <a16:creationId xmlns:a16="http://schemas.microsoft.com/office/drawing/2014/main" id="{EC00938C-FC56-481C-83C5-7104C8BFE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1782763"/>
            <a:ext cx="10683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Potvrda o plaćanju poreza</a:t>
            </a:r>
          </a:p>
        </p:txBody>
      </p:sp>
      <p:sp>
        <p:nvSpPr>
          <p:cNvPr id="21529" name="Rectangle 32">
            <a:extLst>
              <a:ext uri="{FF2B5EF4-FFF2-40B4-BE49-F238E27FC236}">
                <a16:creationId xmlns:a16="http://schemas.microsoft.com/office/drawing/2014/main" id="{56B8217F-B883-4C31-BED9-06C34C124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1333500"/>
            <a:ext cx="10683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000">
                <a:latin typeface="Arial" panose="020B0604020202020204" pitchFamily="34" charset="0"/>
                <a:cs typeface="Calibri" panose="020F0502020204030204" pitchFamily="34" charset="0"/>
              </a:rPr>
              <a:t>Sustav G4C</a:t>
            </a:r>
          </a:p>
        </p:txBody>
      </p:sp>
      <p:sp>
        <p:nvSpPr>
          <p:cNvPr id="21530" name="Rectangle 33">
            <a:extLst>
              <a:ext uri="{FF2B5EF4-FFF2-40B4-BE49-F238E27FC236}">
                <a16:creationId xmlns:a16="http://schemas.microsoft.com/office/drawing/2014/main" id="{36933B77-F646-4491-8B6E-5B5AB7281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527300"/>
            <a:ext cx="98901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Dostava/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provjera/prihvaćanje</a:t>
            </a:r>
          </a:p>
        </p:txBody>
      </p:sp>
      <p:sp>
        <p:nvSpPr>
          <p:cNvPr id="21531" name="Rectangle 34">
            <a:extLst>
              <a:ext uri="{FF2B5EF4-FFF2-40B4-BE49-F238E27FC236}">
                <a16:creationId xmlns:a16="http://schemas.microsoft.com/office/drawing/2014/main" id="{E61BE595-4F9C-4852-89D8-C58CAF9EA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38" y="2747963"/>
            <a:ext cx="9890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Plaćanje</a:t>
            </a:r>
          </a:p>
        </p:txBody>
      </p:sp>
      <p:sp>
        <p:nvSpPr>
          <p:cNvPr id="21532" name="Rectangle 35">
            <a:extLst>
              <a:ext uri="{FF2B5EF4-FFF2-40B4-BE49-F238E27FC236}">
                <a16:creationId xmlns:a16="http://schemas.microsoft.com/office/drawing/2014/main" id="{46CA6725-296D-4A87-9E82-372EFC419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613" y="3995738"/>
            <a:ext cx="11128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Banke</a:t>
            </a:r>
          </a:p>
        </p:txBody>
      </p:sp>
      <p:sp>
        <p:nvSpPr>
          <p:cNvPr id="21533" name="Rectangle 36">
            <a:extLst>
              <a:ext uri="{FF2B5EF4-FFF2-40B4-BE49-F238E27FC236}">
                <a16:creationId xmlns:a16="http://schemas.microsoft.com/office/drawing/2014/main" id="{5759B796-24A1-454B-80CB-02411693A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4300" y="3949700"/>
            <a:ext cx="11128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Sustav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D-Brain</a:t>
            </a:r>
          </a:p>
        </p:txBody>
      </p:sp>
      <p:sp>
        <p:nvSpPr>
          <p:cNvPr id="21534" name="Rectangle 37">
            <a:extLst>
              <a:ext uri="{FF2B5EF4-FFF2-40B4-BE49-F238E27FC236}">
                <a16:creationId xmlns:a16="http://schemas.microsoft.com/office/drawing/2014/main" id="{8FAB7154-8674-43E3-AFA3-1EBEC013A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113" y="4508500"/>
            <a:ext cx="22828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Prijenos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elektroničkih sredstava</a:t>
            </a:r>
          </a:p>
        </p:txBody>
      </p:sp>
      <p:sp>
        <p:nvSpPr>
          <p:cNvPr id="21535" name="Rectangle 38">
            <a:extLst>
              <a:ext uri="{FF2B5EF4-FFF2-40B4-BE49-F238E27FC236}">
                <a16:creationId xmlns:a16="http://schemas.microsoft.com/office/drawing/2014/main" id="{9B6D9BAC-46DC-447F-A965-1830152FA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38" y="4465638"/>
            <a:ext cx="11366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latin typeface="Arial" panose="020B0604020202020204" pitchFamily="34" charset="0"/>
                <a:cs typeface="Calibri" panose="020F0502020204030204" pitchFamily="34" charset="0"/>
              </a:rPr>
              <a:t>Jamstvo za uredno ispunjenje ugovora itd.</a:t>
            </a:r>
          </a:p>
        </p:txBody>
      </p:sp>
      <p:sp>
        <p:nvSpPr>
          <p:cNvPr id="21536" name="Rectangle 39">
            <a:extLst>
              <a:ext uri="{FF2B5EF4-FFF2-40B4-BE49-F238E27FC236}">
                <a16:creationId xmlns:a16="http://schemas.microsoft.com/office/drawing/2014/main" id="{82827A7B-0293-49E4-9048-690AB2053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3956050"/>
            <a:ext cx="11128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Jamstvo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Društvo</a:t>
            </a:r>
          </a:p>
        </p:txBody>
      </p:sp>
      <p:sp>
        <p:nvSpPr>
          <p:cNvPr id="21537" name="Rectangle 40">
            <a:extLst>
              <a:ext uri="{FF2B5EF4-FFF2-40B4-BE49-F238E27FC236}">
                <a16:creationId xmlns:a16="http://schemas.microsoft.com/office/drawing/2014/main" id="{8E0537D3-8ED0-4189-9B16-9060DCC22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3941763"/>
            <a:ext cx="11128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Sustav za izdavanje enkripcijskih ključeva</a:t>
            </a:r>
          </a:p>
        </p:txBody>
      </p:sp>
      <p:sp>
        <p:nvSpPr>
          <p:cNvPr id="21538" name="Rectangle 41">
            <a:extLst>
              <a:ext uri="{FF2B5EF4-FFF2-40B4-BE49-F238E27FC236}">
                <a16:creationId xmlns:a16="http://schemas.microsoft.com/office/drawing/2014/main" id="{EF14CC19-90A6-4607-8D7E-3A21D470F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9238" y="3951288"/>
            <a:ext cx="11112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Društvo za izdavanje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jamstava</a:t>
            </a:r>
          </a:p>
        </p:txBody>
      </p:sp>
      <p:sp>
        <p:nvSpPr>
          <p:cNvPr id="21539" name="Rectangle 42">
            <a:extLst>
              <a:ext uri="{FF2B5EF4-FFF2-40B4-BE49-F238E27FC236}">
                <a16:creationId xmlns:a16="http://schemas.microsoft.com/office/drawing/2014/main" id="{A002F272-D6E9-420D-8A9E-9145A49A9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775" y="4514850"/>
            <a:ext cx="10366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latin typeface="Arial" panose="020B0604020202020204" pitchFamily="34" charset="0"/>
                <a:cs typeface="Calibri" panose="020F0502020204030204" pitchFamily="34" charset="0"/>
              </a:rPr>
              <a:t>Enkripcija / vremenski pečat</a:t>
            </a:r>
          </a:p>
        </p:txBody>
      </p:sp>
      <p:sp>
        <p:nvSpPr>
          <p:cNvPr id="21540" name="Rectangle 43">
            <a:extLst>
              <a:ext uri="{FF2B5EF4-FFF2-40B4-BE49-F238E27FC236}">
                <a16:creationId xmlns:a16="http://schemas.microsoft.com/office/drawing/2014/main" id="{BF319933-FD7E-4CA9-8A9A-AED256506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4424363"/>
            <a:ext cx="103822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latin typeface="Arial" panose="020B0604020202020204" pitchFamily="34" charset="0"/>
                <a:cs typeface="Calibri" panose="020F0502020204030204" pitchFamily="34" charset="0"/>
              </a:rPr>
              <a:t>Jamstvo za ozbiljnost ponude</a:t>
            </a:r>
          </a:p>
        </p:txBody>
      </p:sp>
      <p:sp>
        <p:nvSpPr>
          <p:cNvPr id="21541" name="Rectangle 44">
            <a:extLst>
              <a:ext uri="{FF2B5EF4-FFF2-40B4-BE49-F238E27FC236}">
                <a16:creationId xmlns:a16="http://schemas.microsoft.com/office/drawing/2014/main" id="{3AE29CF1-ED9E-46C3-9D9E-0B0BA6955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8" y="3959225"/>
            <a:ext cx="11128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Javna org. (40.000)</a:t>
            </a:r>
          </a:p>
        </p:txBody>
      </p:sp>
      <p:sp>
        <p:nvSpPr>
          <p:cNvPr id="21542" name="Rectangle 45">
            <a:extLst>
              <a:ext uri="{FF2B5EF4-FFF2-40B4-BE49-F238E27FC236}">
                <a16:creationId xmlns:a16="http://schemas.microsoft.com/office/drawing/2014/main" id="{F645CBE9-5220-41B0-816E-D25275405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4505325"/>
            <a:ext cx="10366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latin typeface="Arial" panose="020B0604020202020204" pitchFamily="34" charset="0"/>
                <a:cs typeface="Calibri" panose="020F0502020204030204" pitchFamily="34" charset="0"/>
              </a:rPr>
              <a:t>Integrirana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latin typeface="Arial" panose="020B0604020202020204" pitchFamily="34" charset="0"/>
                <a:cs typeface="Calibri" panose="020F0502020204030204" pitchFamily="34" charset="0"/>
              </a:rPr>
              <a:t>obavijest</a:t>
            </a:r>
          </a:p>
        </p:txBody>
      </p:sp>
      <p:sp>
        <p:nvSpPr>
          <p:cNvPr id="21543" name="Rectangle 46">
            <a:extLst>
              <a:ext uri="{FF2B5EF4-FFF2-40B4-BE49-F238E27FC236}">
                <a16:creationId xmlns:a16="http://schemas.microsoft.com/office/drawing/2014/main" id="{0A43655B-C7E6-4957-978D-D14B20BD8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5" y="4483100"/>
            <a:ext cx="10366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Prijava</a:t>
            </a:r>
          </a:p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latin typeface="Arial" panose="020B0604020202020204" pitchFamily="34" charset="0"/>
                <a:cs typeface="Calibri" panose="020F0502020204030204" pitchFamily="34" charset="0"/>
              </a:rPr>
              <a:t>Prijava</a:t>
            </a:r>
          </a:p>
        </p:txBody>
      </p:sp>
      <p:sp>
        <p:nvSpPr>
          <p:cNvPr id="21544" name="Rectangle 47">
            <a:extLst>
              <a:ext uri="{FF2B5EF4-FFF2-40B4-BE49-F238E27FC236}">
                <a16:creationId xmlns:a16="http://schemas.microsoft.com/office/drawing/2014/main" id="{49B1537E-5911-42F5-BF48-B99D75E1F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" y="3956050"/>
            <a:ext cx="11128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300"/>
              </a:lnSpc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Sustav G4C</a:t>
            </a:r>
          </a:p>
        </p:txBody>
      </p:sp>
      <p:sp>
        <p:nvSpPr>
          <p:cNvPr id="21545" name="Rectangle 48">
            <a:extLst>
              <a:ext uri="{FF2B5EF4-FFF2-40B4-BE49-F238E27FC236}">
                <a16:creationId xmlns:a16="http://schemas.microsoft.com/office/drawing/2014/main" id="{CEB039DD-4701-4F20-BAE4-852A2E186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" y="5414963"/>
            <a:ext cx="1112837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" panose="020B0604020202020204" pitchFamily="34" charset="0"/>
                <a:cs typeface="Calibri" panose="020F0502020204030204" pitchFamily="34" charset="0"/>
              </a:rPr>
              <a:t>Internetske</a:t>
            </a:r>
          </a:p>
          <a:p>
            <a:pPr algn="ctr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hr-HR" altLang="sr-Latn-RS" sz="1600">
                <a:latin typeface="Arial" panose="020B0604020202020204" pitchFamily="34" charset="0"/>
                <a:cs typeface="Calibri" panose="020F0502020204030204" pitchFamily="34" charset="0"/>
              </a:rPr>
              <a:t>transakcije</a:t>
            </a:r>
          </a:p>
        </p:txBody>
      </p:sp>
      <p:sp>
        <p:nvSpPr>
          <p:cNvPr id="21546" name="Rectangle 49">
            <a:extLst>
              <a:ext uri="{FF2B5EF4-FFF2-40B4-BE49-F238E27FC236}">
                <a16:creationId xmlns:a16="http://schemas.microsoft.com/office/drawing/2014/main" id="{56C15AFA-2E04-441F-A58D-CE949AB7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5108575"/>
            <a:ext cx="71262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0795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0795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hr-HR" altLang="sr-Latn-RS" sz="1200" b="1">
                <a:latin typeface="Arial" panose="020B0604020202020204" pitchFamily="34" charset="0"/>
                <a:cs typeface="Calibri" panose="020F0502020204030204" pitchFamily="34" charset="0"/>
              </a:rPr>
              <a:t>Svi su postupci nabave digitalizirani</a:t>
            </a:r>
          </a:p>
          <a:p>
            <a:pPr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hr-HR" altLang="sr-Latn-RS" sz="1200" b="1">
                <a:latin typeface="Arial" panose="020B0604020202020204" pitchFamily="34" charset="0"/>
                <a:cs typeface="Calibri" panose="020F0502020204030204" pitchFamily="34" charset="0"/>
              </a:rPr>
              <a:t>S pomoću sustava KONEPS prikupljaju se podaci o ponuditeljima (prijava poslovanja, kreditni rejting, prijašnja uspješnost itd.) od drugih javnih i privatnih informacijskih sustava (nije potrebno dostavljati dokumentaciju i potvrde u papirnatom obliku)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4419777-D46B-4AF9-AA66-0B53349A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364F1BA6-A549-40BA-A6C0-FEA0382D27FA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1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099" name="Text Box 14">
            <a:extLst>
              <a:ext uri="{FF2B5EF4-FFF2-40B4-BE49-F238E27FC236}">
                <a16:creationId xmlns:a16="http://schemas.microsoft.com/office/drawing/2014/main" id="{9531C3C8-4930-4657-8AA1-1A7648BD4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2488" y="2338388"/>
            <a:ext cx="475932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0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0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1790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tabLst>
                <a:tab pos="1790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r-HR" altLang="sr-Latn-RS" sz="2800" b="1">
                <a:solidFill>
                  <a:srgbClr val="00B0F0"/>
                </a:solidFill>
                <a:cs typeface="Calibri" panose="020F0502020204030204" pitchFamily="34" charset="0"/>
              </a:rPr>
              <a:t>Sadržaj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"/>
            </a:pPr>
            <a:r>
              <a:rPr lang="hr-HR" altLang="sr-Latn-RS" sz="2400" b="1">
                <a:solidFill>
                  <a:srgbClr val="0000CC"/>
                </a:solidFill>
                <a:cs typeface="Calibri" panose="020F0502020204030204" pitchFamily="34" charset="0"/>
              </a:rPr>
              <a:t>ISFU i osnove e-Nabave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"/>
            </a:pPr>
            <a:r>
              <a:rPr lang="hr-HR" altLang="sr-Latn-RS" sz="2400" b="1">
                <a:solidFill>
                  <a:srgbClr val="BFBFBF"/>
                </a:solidFill>
                <a:cs typeface="Calibri" panose="020F0502020204030204" pitchFamily="34" charset="0"/>
              </a:rPr>
              <a:t>Kako povezati e-GP i ISFU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"/>
            </a:pPr>
            <a:r>
              <a:rPr lang="hr-HR" altLang="sr-Latn-RS" sz="2400" b="1">
                <a:solidFill>
                  <a:srgbClr val="BFBFBF"/>
                </a:solidFill>
                <a:cs typeface="Calibri" panose="020F0502020204030204" pitchFamily="34" charset="0"/>
              </a:rPr>
              <a:t>Odabrani slučajevi zemalja</a:t>
            </a:r>
          </a:p>
        </p:txBody>
      </p:sp>
      <p:grpSp>
        <p:nvGrpSpPr>
          <p:cNvPr id="4100" name="Group 6">
            <a:extLst>
              <a:ext uri="{FF2B5EF4-FFF2-40B4-BE49-F238E27FC236}">
                <a16:creationId xmlns:a16="http://schemas.microsoft.com/office/drawing/2014/main" id="{E4BA101B-C4C8-4335-8359-CE7C58D71C54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4101" name="Text Box 3">
              <a:extLst>
                <a:ext uri="{FF2B5EF4-FFF2-40B4-BE49-F238E27FC236}">
                  <a16:creationId xmlns:a16="http://schemas.microsoft.com/office/drawing/2014/main" id="{90497169-4DC0-4AA1-9ECA-014DFF4AC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ISFU i e-GP</a:t>
              </a:r>
            </a:p>
          </p:txBody>
        </p:sp>
        <p:sp>
          <p:nvSpPr>
            <p:cNvPr id="4102" name="Oval 5">
              <a:extLst>
                <a:ext uri="{FF2B5EF4-FFF2-40B4-BE49-F238E27FC236}">
                  <a16:creationId xmlns:a16="http://schemas.microsoft.com/office/drawing/2014/main" id="{093753D2-192A-43D2-B28C-17768C516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4103" name="Picture 2">
              <a:extLst>
                <a:ext uri="{FF2B5EF4-FFF2-40B4-BE49-F238E27FC236}">
                  <a16:creationId xmlns:a16="http://schemas.microsoft.com/office/drawing/2014/main" id="{CDF8436E-1260-4FA8-978B-E5FD2F8D2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DC68CC10-0942-4359-8CBF-77DA16300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6553FF9B-6F4D-4674-BE79-C4D2BA6AB5DF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19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pSp>
        <p:nvGrpSpPr>
          <p:cNvPr id="22531" name="Group 6">
            <a:extLst>
              <a:ext uri="{FF2B5EF4-FFF2-40B4-BE49-F238E27FC236}">
                <a16:creationId xmlns:a16="http://schemas.microsoft.com/office/drawing/2014/main" id="{360C49E2-6BEE-4626-8B92-9A37F3C430F1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22540" name="Text Box 3">
              <a:extLst>
                <a:ext uri="{FF2B5EF4-FFF2-40B4-BE49-F238E27FC236}">
                  <a16:creationId xmlns:a16="http://schemas.microsoft.com/office/drawing/2014/main" id="{AE6068CF-C2C9-4DB1-9C08-A984BCF17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e-GP</a:t>
              </a:r>
            </a:p>
          </p:txBody>
        </p:sp>
        <p:sp>
          <p:nvSpPr>
            <p:cNvPr id="22541" name="Oval 5">
              <a:extLst>
                <a:ext uri="{FF2B5EF4-FFF2-40B4-BE49-F238E27FC236}">
                  <a16:creationId xmlns:a16="http://schemas.microsoft.com/office/drawing/2014/main" id="{A01E6A76-39AB-48E3-96C4-519DE014C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22542" name="Picture 2">
              <a:extLst>
                <a:ext uri="{FF2B5EF4-FFF2-40B4-BE49-F238E27FC236}">
                  <a16:creationId xmlns:a16="http://schemas.microsoft.com/office/drawing/2014/main" id="{953C430B-3F1B-46C9-BCDB-AA449CB9F3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2532" name="Rectangle 9">
            <a:extLst>
              <a:ext uri="{FF2B5EF4-FFF2-40B4-BE49-F238E27FC236}">
                <a16:creationId xmlns:a16="http://schemas.microsoft.com/office/drawing/2014/main" id="{2CE8BC10-91A5-422A-AE56-720B5A344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50" y="6524625"/>
            <a:ext cx="3290888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0000CC"/>
                </a:solidFill>
                <a:cs typeface="Calibri" panose="020F0502020204030204" pitchFamily="34" charset="0"/>
              </a:rPr>
              <a:t>Izvor: </a:t>
            </a:r>
            <a:r>
              <a:rPr lang="hr-HR" altLang="sr-Latn-RS" sz="1100">
                <a:cs typeface="Calibri" panose="020F0502020204030204" pitchFamily="34" charset="0"/>
                <a:hlinkClick r:id="rId3"/>
              </a:rPr>
              <a:t>https://www.comprasgovernamentais.gov.br/</a:t>
            </a:r>
          </a:p>
        </p:txBody>
      </p:sp>
      <p:sp>
        <p:nvSpPr>
          <p:cNvPr id="22533" name="Text Box 398">
            <a:extLst>
              <a:ext uri="{FF2B5EF4-FFF2-40B4-BE49-F238E27FC236}">
                <a16:creationId xmlns:a16="http://schemas.microsoft.com/office/drawing/2014/main" id="{ACC02A14-1D21-4BA4-8AFF-10117948E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58813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"/>
              </a:spcBef>
              <a:spcAft>
                <a:spcPts val="1000"/>
              </a:spcAft>
              <a:buFontTx/>
              <a:buNone/>
            </a:pPr>
            <a:r>
              <a:rPr lang="hr-HR" altLang="sr-Latn-RS" sz="2800" b="1">
                <a:solidFill>
                  <a:srgbClr val="0000CC"/>
                </a:solidFill>
                <a:cs typeface="Calibri" panose="020F0502020204030204" pitchFamily="34" charset="0"/>
              </a:rPr>
              <a:t>COMPRASNET &gt; sustav e-Nabave u Brazilu</a:t>
            </a:r>
          </a:p>
        </p:txBody>
      </p:sp>
      <p:pic>
        <p:nvPicPr>
          <p:cNvPr id="22534" name="Picture 3" descr="A screenshot of a cell phoneDescription generated with very high confidence">
            <a:extLst>
              <a:ext uri="{FF2B5EF4-FFF2-40B4-BE49-F238E27FC236}">
                <a16:creationId xmlns:a16="http://schemas.microsoft.com/office/drawing/2014/main" id="{D74FC9BE-3B26-4347-954F-6A37B0DCE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1165225"/>
            <a:ext cx="3497262" cy="5303838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Rectangle 12">
            <a:extLst>
              <a:ext uri="{FF2B5EF4-FFF2-40B4-BE49-F238E27FC236}">
                <a16:creationId xmlns:a16="http://schemas.microsoft.com/office/drawing/2014/main" id="{AC2D37D0-0020-4E63-9BC5-A4E029415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438" y="3660775"/>
            <a:ext cx="42989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hr-HR" altLang="sr-Latn-RS" sz="900" b="1">
                <a:cs typeface="Calibri" panose="020F0502020204030204" pitchFamily="34" charset="0"/>
              </a:rPr>
              <a:t>Elektronički postupak na nacionalnoj razini</a:t>
            </a:r>
            <a:r>
              <a:rPr lang="hr-HR" altLang="sr-Latn-RS" sz="900">
                <a:cs typeface="Calibri" panose="020F0502020204030204" pitchFamily="34" charset="0"/>
              </a:rPr>
              <a:t> (PEN) zajednička je inicijativa državnih agencija usmjerena na uspostavu javne i elektroničke infrastrukture administrativnog postupka. Svaki subjekt periodički, odnosno u intervalima od najviše 48 sati, izdvaja ažurirane podatke (uključujući podatke o nabavi) iz svojih sustava (u XML formatu) i objavljuje ih s pomoću internetskih servisa (API-ja) kako bi ih građani mogli upotrebljavati.</a:t>
            </a:r>
          </a:p>
        </p:txBody>
      </p:sp>
      <p:grpSp>
        <p:nvGrpSpPr>
          <p:cNvPr id="22536" name="Group 16">
            <a:extLst>
              <a:ext uri="{FF2B5EF4-FFF2-40B4-BE49-F238E27FC236}">
                <a16:creationId xmlns:a16="http://schemas.microsoft.com/office/drawing/2014/main" id="{1F8612D1-C975-4797-B314-B8E41ECD193A}"/>
              </a:ext>
            </a:extLst>
          </p:cNvPr>
          <p:cNvGrpSpPr>
            <a:grpSpLocks/>
          </p:cNvGrpSpPr>
          <p:nvPr/>
        </p:nvGrpSpPr>
        <p:grpSpPr bwMode="auto">
          <a:xfrm>
            <a:off x="4938713" y="1163638"/>
            <a:ext cx="3200400" cy="2479675"/>
            <a:chOff x="4434821" y="1163386"/>
            <a:chExt cx="3200400" cy="2480669"/>
          </a:xfrm>
        </p:grpSpPr>
        <p:pic>
          <p:nvPicPr>
            <p:cNvPr id="22538" name="Picture 7">
              <a:extLst>
                <a:ext uri="{FF2B5EF4-FFF2-40B4-BE49-F238E27FC236}">
                  <a16:creationId xmlns:a16="http://schemas.microsoft.com/office/drawing/2014/main" id="{BA200A5D-6FCF-4830-A423-0EF96E2E9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821" y="1163386"/>
              <a:ext cx="3200400" cy="2480669"/>
            </a:xfrm>
            <a:prstGeom prst="rect">
              <a:avLst/>
            </a:prstGeom>
            <a:noFill/>
            <a:ln w="9525" algn="ctr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539" name="Picture 13">
              <a:extLst>
                <a:ext uri="{FF2B5EF4-FFF2-40B4-BE49-F238E27FC236}">
                  <a16:creationId xmlns:a16="http://schemas.microsoft.com/office/drawing/2014/main" id="{702FD7F1-F9B3-4E1E-89EE-F21DB0E1AD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690" y="3250667"/>
              <a:ext cx="1188720" cy="373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537" name="Picture 15">
            <a:extLst>
              <a:ext uri="{FF2B5EF4-FFF2-40B4-BE49-F238E27FC236}">
                <a16:creationId xmlns:a16="http://schemas.microsoft.com/office/drawing/2014/main" id="{830E708B-C4B1-4BFB-A126-4B6AD64D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614863"/>
            <a:ext cx="3508375" cy="2055812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45B6C3C-3CAF-4C7A-8BD3-2A9DDA85F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275C6CC6-8114-4740-ACC5-030913F0A0E5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20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pSp>
        <p:nvGrpSpPr>
          <p:cNvPr id="23555" name="Group 6">
            <a:extLst>
              <a:ext uri="{FF2B5EF4-FFF2-40B4-BE49-F238E27FC236}">
                <a16:creationId xmlns:a16="http://schemas.microsoft.com/office/drawing/2014/main" id="{A140C046-6DB1-4D56-A1A6-A2E92298DE69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23559" name="Text Box 3">
              <a:extLst>
                <a:ext uri="{FF2B5EF4-FFF2-40B4-BE49-F238E27FC236}">
                  <a16:creationId xmlns:a16="http://schemas.microsoft.com/office/drawing/2014/main" id="{2DC981EE-56E0-4121-A458-0C649BC95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e-GP</a:t>
              </a:r>
            </a:p>
          </p:txBody>
        </p:sp>
        <p:sp>
          <p:nvSpPr>
            <p:cNvPr id="23560" name="Oval 5">
              <a:extLst>
                <a:ext uri="{FF2B5EF4-FFF2-40B4-BE49-F238E27FC236}">
                  <a16:creationId xmlns:a16="http://schemas.microsoft.com/office/drawing/2014/main" id="{47857FD8-4782-43FE-BF50-0A8E5EACB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23561" name="Picture 2">
              <a:extLst>
                <a:ext uri="{FF2B5EF4-FFF2-40B4-BE49-F238E27FC236}">
                  <a16:creationId xmlns:a16="http://schemas.microsoft.com/office/drawing/2014/main" id="{930FB93F-3E0A-43C7-97A6-1E1411351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556" name="Picture 14">
            <a:extLst>
              <a:ext uri="{FF2B5EF4-FFF2-40B4-BE49-F238E27FC236}">
                <a16:creationId xmlns:a16="http://schemas.microsoft.com/office/drawing/2014/main" id="{9C68D3E1-1AAA-4035-96AE-EF9CA653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257300"/>
            <a:ext cx="8351838" cy="5140325"/>
          </a:xfrm>
          <a:prstGeom prst="rect">
            <a:avLst/>
          </a:prstGeom>
          <a:noFill/>
          <a:ln w="9525" algn="ctr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Text Box 398">
            <a:extLst>
              <a:ext uri="{FF2B5EF4-FFF2-40B4-BE49-F238E27FC236}">
                <a16:creationId xmlns:a16="http://schemas.microsoft.com/office/drawing/2014/main" id="{31EE9D3D-D120-41BA-ACCD-EACF99DDE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58813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"/>
              </a:spcBef>
              <a:spcAft>
                <a:spcPts val="1000"/>
              </a:spcAft>
              <a:buFontTx/>
              <a:buNone/>
            </a:pPr>
            <a:r>
              <a:rPr lang="hr-HR" altLang="sr-Latn-RS" sz="2800" b="1">
                <a:solidFill>
                  <a:srgbClr val="0000CC"/>
                </a:solidFill>
                <a:cs typeface="Calibri" panose="020F0502020204030204" pitchFamily="34" charset="0"/>
              </a:rPr>
              <a:t>ESPP &gt; Sustav e-Nabave u Sjevernoj Makedoniji</a:t>
            </a:r>
          </a:p>
        </p:txBody>
      </p:sp>
      <p:sp>
        <p:nvSpPr>
          <p:cNvPr id="23558" name="Rectangle 9">
            <a:extLst>
              <a:ext uri="{FF2B5EF4-FFF2-40B4-BE49-F238E27FC236}">
                <a16:creationId xmlns:a16="http://schemas.microsoft.com/office/drawing/2014/main" id="{F33B0832-3BDA-420B-B2E5-C68FF876E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548438"/>
            <a:ext cx="54864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>
                <a:solidFill>
                  <a:srgbClr val="0000CC"/>
                </a:solidFill>
                <a:cs typeface="Calibri" panose="020F0502020204030204" pitchFamily="34" charset="0"/>
              </a:rPr>
              <a:t>Izvor: </a:t>
            </a:r>
            <a:r>
              <a:rPr lang="hr-HR" altLang="sr-Latn-RS" sz="1100">
                <a:cs typeface="Calibri" panose="020F0502020204030204" pitchFamily="34" charset="0"/>
                <a:hlinkClick r:id="rId4"/>
              </a:rPr>
              <a:t>https://e-nabavki.gov.mk/PublicAccess/Home.aspx#/home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8" name="TextBox 8">
            <a:extLst>
              <a:ext uri="{FF2B5EF4-FFF2-40B4-BE49-F238E27FC236}">
                <a16:creationId xmlns:a16="http://schemas.microsoft.com/office/drawing/2014/main" id="{31921B3B-1887-4C4C-BB90-A1D77E859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" y="2260600"/>
            <a:ext cx="8948738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US" altLang="sr-Latn-RS" b="1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endParaRPr lang="en-US" altLang="sr-Latn-RS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r>
              <a:rPr lang="hr-HR" altLang="sr-Latn-RS" sz="48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Hvala</a:t>
            </a:r>
          </a:p>
          <a:p>
            <a:pPr algn="ctr" eaLnBrk="1" hangingPunct="1">
              <a:defRPr/>
            </a:pPr>
            <a:endParaRPr lang="en-US" altLang="sr-Latn-R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defRPr/>
            </a:pPr>
            <a:endParaRPr lang="en-US" altLang="sr-Latn-R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FA853DF0-15E6-4135-994F-B818E0C5A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261938"/>
            <a:ext cx="2984500" cy="59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440" name="Rectangle 4">
            <a:extLst>
              <a:ext uri="{FF2B5EF4-FFF2-40B4-BE49-F238E27FC236}">
                <a16:creationId xmlns:a16="http://schemas.microsoft.com/office/drawing/2014/main" id="{6424B54F-5AA9-424D-BED5-A6588E7E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5564188"/>
            <a:ext cx="82375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hr-HR" altLang="sr-Latn-R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Zajednica prakse za ISFU &gt;           </a:t>
            </a:r>
            <a:r>
              <a:rPr lang="hr-HR" altLang="sr-Latn-RS" sz="2000" dirty="0">
                <a:hlinkClick r:id="rId3"/>
              </a:rPr>
              <a:t>https://eTeam.worldbank.org/FMIS</a:t>
            </a:r>
            <a:r>
              <a:rPr lang="hr-HR" altLang="sr-Latn-RS" sz="20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26441" name="Rectangle 5">
            <a:extLst>
              <a:ext uri="{FF2B5EF4-FFF2-40B4-BE49-F238E27FC236}">
                <a16:creationId xmlns:a16="http://schemas.microsoft.com/office/drawing/2014/main" id="{20AE8CA2-8B99-46E5-9BDF-2F749AC1C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6054725"/>
            <a:ext cx="8237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hr-HR" altLang="sr-Latn-RS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Web</a:t>
            </a:r>
            <a:r>
              <a:rPr lang="hr-HR" altLang="sr-Latn-R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-stranica ISFU-a  &gt;  </a:t>
            </a:r>
            <a:r>
              <a:rPr lang="hr-HR" altLang="sr-Latn-RS" sz="2000" dirty="0">
                <a:hlinkClick r:id="rId4"/>
              </a:rPr>
              <a:t>http://www.worldbank.org/</a:t>
            </a:r>
            <a:r>
              <a:rPr lang="hr-HR" altLang="sr-Latn-RS" sz="2000" dirty="0" err="1">
                <a:hlinkClick r:id="rId4"/>
              </a:rPr>
              <a:t>publicfinance</a:t>
            </a:r>
            <a:r>
              <a:rPr lang="hr-HR" altLang="sr-Latn-RS" sz="2000" dirty="0">
                <a:hlinkClick r:id="rId4"/>
              </a:rPr>
              <a:t>/</a:t>
            </a:r>
            <a:r>
              <a:rPr lang="hr-HR" altLang="sr-Latn-RS" sz="2000" dirty="0" err="1">
                <a:hlinkClick r:id="rId4"/>
              </a:rPr>
              <a:t>fmis</a:t>
            </a:r>
            <a:endParaRPr lang="hr-HR" altLang="sr-Latn-RS" sz="2000" dirty="0">
              <a:hlinkClick r:id="rId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>
            <a:extLst>
              <a:ext uri="{FF2B5EF4-FFF2-40B4-BE49-F238E27FC236}">
                <a16:creationId xmlns:a16="http://schemas.microsoft.com/office/drawing/2014/main" id="{07A8A702-57C6-40EE-9095-A31F5F92A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877B47D9-7A3C-488F-B18E-A1E4F3848E96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2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F1069A61-E8D0-41B0-A080-CFE76D79D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1311275"/>
            <a:ext cx="49276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7DB4DC16-9536-466C-AE4D-7D3F46AE4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192088"/>
            <a:ext cx="3527425" cy="307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hr-HR" altLang="sr-Latn-RS" sz="1400" b="1">
                <a:solidFill>
                  <a:srgbClr val="0000FF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www.worldbank.org/publicfinance/fmis  </a:t>
            </a:r>
          </a:p>
        </p:txBody>
      </p:sp>
      <p:grpSp>
        <p:nvGrpSpPr>
          <p:cNvPr id="5125" name="Group 15">
            <a:extLst>
              <a:ext uri="{FF2B5EF4-FFF2-40B4-BE49-F238E27FC236}">
                <a16:creationId xmlns:a16="http://schemas.microsoft.com/office/drawing/2014/main" id="{A662F846-5A7C-4C5B-A0E2-3DC2A342BE5D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5155" name="Text Box 3">
              <a:extLst>
                <a:ext uri="{FF2B5EF4-FFF2-40B4-BE49-F238E27FC236}">
                  <a16:creationId xmlns:a16="http://schemas.microsoft.com/office/drawing/2014/main" id="{42C89BD0-4409-49B9-B2F1-1F36D5DCF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Što je ISFU?</a:t>
              </a:r>
            </a:p>
          </p:txBody>
        </p:sp>
        <p:sp>
          <p:nvSpPr>
            <p:cNvPr id="5156" name="Oval 17">
              <a:extLst>
                <a:ext uri="{FF2B5EF4-FFF2-40B4-BE49-F238E27FC236}">
                  <a16:creationId xmlns:a16="http://schemas.microsoft.com/office/drawing/2014/main" id="{082C09E8-059D-45B8-9555-C33815F1D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5157" name="Picture 18">
              <a:extLst>
                <a:ext uri="{FF2B5EF4-FFF2-40B4-BE49-F238E27FC236}">
                  <a16:creationId xmlns:a16="http://schemas.microsoft.com/office/drawing/2014/main" id="{BF4BBB52-65A6-493B-9630-93FAF45CAD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160" name="Rectangle 8">
            <a:extLst>
              <a:ext uri="{FF2B5EF4-FFF2-40B4-BE49-F238E27FC236}">
                <a16:creationId xmlns:a16="http://schemas.microsoft.com/office/drawing/2014/main" id="{3D28985F-3064-4CBF-B248-2C2CAB34D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4902200"/>
            <a:ext cx="8504238" cy="14636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r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200">
                <a:solidFill>
                  <a:srgbClr val="C00000"/>
                </a:solidFill>
                <a:cs typeface="Calibri" panose="020F0502020204030204" pitchFamily="34" charset="0"/>
              </a:rPr>
              <a:t>Integrirani ISFU </a:t>
            </a:r>
            <a:r>
              <a:rPr lang="hr-HR" altLang="sr-Latn-RS" sz="2200">
                <a:cs typeface="Calibri" panose="020F0502020204030204" pitchFamily="34" charset="0"/>
              </a:rPr>
              <a:t>(ili IISFU) kombinira temeljne module ISFU-a (OLTP) sa snažnim kapacitetima pohrane podataka (skladište podataka) i višedimenzionalnim alatima za analizu podataka (OLAP) radi učinkovitog planiranja, donošenja odluka, pružanja usluga i praćenja učinka.</a:t>
            </a:r>
          </a:p>
        </p:txBody>
      </p:sp>
      <p:sp>
        <p:nvSpPr>
          <p:cNvPr id="5127" name="Rectangle 14">
            <a:extLst>
              <a:ext uri="{FF2B5EF4-FFF2-40B4-BE49-F238E27FC236}">
                <a16:creationId xmlns:a16="http://schemas.microsoft.com/office/drawing/2014/main" id="{41C31412-358C-46C5-AF14-8161F0134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701675"/>
            <a:ext cx="82296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800" b="1">
                <a:solidFill>
                  <a:srgbClr val="C00000"/>
                </a:solidFill>
                <a:cs typeface="Calibri" panose="020F0502020204030204" pitchFamily="34" charset="0"/>
              </a:rPr>
              <a:t>Osnovne funkcije i sučelja ISFU-a</a:t>
            </a:r>
          </a:p>
        </p:txBody>
      </p:sp>
      <p:sp>
        <p:nvSpPr>
          <p:cNvPr id="5162" name="Rectangle 19">
            <a:extLst>
              <a:ext uri="{FF2B5EF4-FFF2-40B4-BE49-F238E27FC236}">
                <a16:creationId xmlns:a16="http://schemas.microsoft.com/office/drawing/2014/main" id="{7715477E-07A2-4A74-AEAE-15612B6E2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" y="1296988"/>
            <a:ext cx="3292475" cy="2468562"/>
          </a:xfrm>
          <a:prstGeom prst="rect">
            <a:avLst/>
          </a:prstGeom>
          <a:solidFill>
            <a:srgbClr val="EBF1DE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80000"/>
              <a:buFontTx/>
              <a:buNone/>
            </a:pPr>
            <a:r>
              <a:rPr lang="hr-HR" altLang="sr-Latn-RS" sz="2000">
                <a:cs typeface="Calibri" panose="020F0502020204030204" pitchFamily="34" charset="0"/>
              </a:rPr>
              <a:t>Temeljni </a:t>
            </a:r>
            <a:r>
              <a:rPr lang="hr-HR" altLang="sr-Latn-RS" sz="2000">
                <a:solidFill>
                  <a:srgbClr val="C00000"/>
                </a:solidFill>
                <a:cs typeface="Calibri" panose="020F0502020204030204" pitchFamily="34" charset="0"/>
              </a:rPr>
              <a:t>informacijski sustavi za financijsko upravljanje </a:t>
            </a:r>
            <a:r>
              <a:rPr lang="hr-HR" altLang="sr-Latn-RS" sz="2000">
                <a:solidFill>
                  <a:srgbClr val="FFFFFF"/>
                </a:solidFill>
                <a:cs typeface="Calibri" panose="020F0502020204030204" pitchFamily="34" charset="0"/>
              </a:rPr>
              <a:t>(ISFU) mogu se općenito definirati kao skup automatiziranih rješenja s pomoću kojih vlade mogu </a:t>
            </a:r>
            <a:r>
              <a:rPr lang="hr-HR" altLang="sr-Latn-RS" sz="2000">
                <a:solidFill>
                  <a:srgbClr val="C00000"/>
                </a:solidFill>
                <a:cs typeface="Calibri" panose="020F0502020204030204" pitchFamily="34" charset="0"/>
              </a:rPr>
              <a:t>planirati, izvršavati</a:t>
            </a:r>
            <a:r>
              <a:rPr lang="hr-HR" altLang="sr-Latn-RS" sz="2000">
                <a:cs typeface="Calibri" panose="020F0502020204030204" pitchFamily="34" charset="0"/>
              </a:rPr>
              <a:t> i </a:t>
            </a:r>
            <a:r>
              <a:rPr lang="hr-HR" altLang="sr-Latn-RS" sz="2000">
                <a:solidFill>
                  <a:srgbClr val="C00000"/>
                </a:solidFill>
                <a:cs typeface="Calibri" panose="020F0502020204030204" pitchFamily="34" charset="0"/>
              </a:rPr>
              <a:t>pratiti proračun</a:t>
            </a:r>
            <a:r>
              <a:rPr lang="hr-HR" altLang="sr-Latn-RS" sz="2000"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163" name="Rectangle 20">
            <a:extLst>
              <a:ext uri="{FF2B5EF4-FFF2-40B4-BE49-F238E27FC236}">
                <a16:creationId xmlns:a16="http://schemas.microsoft.com/office/drawing/2014/main" id="{7EC7A8FA-F968-4FEF-94FD-F20F3359E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3905250"/>
            <a:ext cx="3475038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hr-HR" altLang="sr-Latn-RS" sz="2400">
                <a:solidFill>
                  <a:srgbClr val="0000CC"/>
                </a:solidFill>
                <a:cs typeface="Calibri" panose="020F0502020204030204" pitchFamily="34" charset="0"/>
              </a:rPr>
              <a:t>Temeljni ISFU = OLTP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>
                <a:solidFill>
                  <a:srgbClr val="0000CC"/>
                </a:solidFill>
                <a:cs typeface="Calibri" panose="020F0502020204030204" pitchFamily="34" charset="0"/>
              </a:rPr>
              <a:t>IISFU = OLTP + OLAP</a:t>
            </a:r>
          </a:p>
        </p:txBody>
      </p:sp>
      <p:sp>
        <p:nvSpPr>
          <p:cNvPr id="5130" name="Oval 22">
            <a:extLst>
              <a:ext uri="{FF2B5EF4-FFF2-40B4-BE49-F238E27FC236}">
                <a16:creationId xmlns:a16="http://schemas.microsoft.com/office/drawing/2014/main" id="{9824FBEE-8DF3-4078-8819-E49055241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1025" y="2482850"/>
            <a:ext cx="2011363" cy="1052513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5131" name="Rectangle 15">
            <a:extLst>
              <a:ext uri="{FF2B5EF4-FFF2-40B4-BE49-F238E27FC236}">
                <a16:creationId xmlns:a16="http://schemas.microsoft.com/office/drawing/2014/main" id="{BB88E0CE-6057-4EE2-910E-D08F7D85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5750" y="1433513"/>
            <a:ext cx="981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 i="1">
                <a:solidFill>
                  <a:srgbClr val="339966"/>
                </a:solidFill>
                <a:cs typeface="Calibri" panose="020F0502020204030204" pitchFamily="34" charset="0"/>
              </a:rPr>
              <a:t>Razvoj i pregled politike</a:t>
            </a:r>
          </a:p>
        </p:txBody>
      </p:sp>
      <p:sp>
        <p:nvSpPr>
          <p:cNvPr id="5132" name="Rectangle 18">
            <a:extLst>
              <a:ext uri="{FF2B5EF4-FFF2-40B4-BE49-F238E27FC236}">
                <a16:creationId xmlns:a16="http://schemas.microsoft.com/office/drawing/2014/main" id="{1884ACBD-652B-49AE-9FD2-378955D23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888" y="2000250"/>
            <a:ext cx="547687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0000FF"/>
                </a:solidFill>
                <a:cs typeface="Calibri" panose="020F0502020204030204" pitchFamily="34" charset="0"/>
              </a:rPr>
              <a:t>Revizija i evaluacija</a:t>
            </a:r>
          </a:p>
        </p:txBody>
      </p:sp>
      <p:sp>
        <p:nvSpPr>
          <p:cNvPr id="5133" name="Rectangle 21">
            <a:extLst>
              <a:ext uri="{FF2B5EF4-FFF2-40B4-BE49-F238E27FC236}">
                <a16:creationId xmlns:a16="http://schemas.microsoft.com/office/drawing/2014/main" id="{2EBF8D64-9E17-4E85-B1F6-E673D56C1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5650" y="1425575"/>
            <a:ext cx="7175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0000FF"/>
                </a:solidFill>
                <a:cs typeface="Calibri" panose="020F0502020204030204" pitchFamily="34" charset="0"/>
              </a:rPr>
              <a:t>Priprema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0000FF"/>
                </a:solidFill>
                <a:cs typeface="Calibri" panose="020F0502020204030204" pitchFamily="34" charset="0"/>
              </a:rPr>
              <a:t>proračuna</a:t>
            </a:r>
          </a:p>
        </p:txBody>
      </p:sp>
      <p:sp>
        <p:nvSpPr>
          <p:cNvPr id="5134" name="Rectangle 23">
            <a:extLst>
              <a:ext uri="{FF2B5EF4-FFF2-40B4-BE49-F238E27FC236}">
                <a16:creationId xmlns:a16="http://schemas.microsoft.com/office/drawing/2014/main" id="{021257FB-1452-4E04-8A58-F78FB14E3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688" y="1733550"/>
            <a:ext cx="760412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0000FF"/>
                </a:solidFill>
                <a:cs typeface="Calibri" panose="020F0502020204030204" pitchFamily="34" charset="0"/>
              </a:rPr>
              <a:t>Javne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0000FF"/>
                </a:solidFill>
                <a:cs typeface="Calibri" panose="020F0502020204030204" pitchFamily="34" charset="0"/>
              </a:rPr>
              <a:t>investicije</a:t>
            </a:r>
          </a:p>
        </p:txBody>
      </p:sp>
      <p:sp>
        <p:nvSpPr>
          <p:cNvPr id="5135" name="Rectangle 24">
            <a:extLst>
              <a:ext uri="{FF2B5EF4-FFF2-40B4-BE49-F238E27FC236}">
                <a16:creationId xmlns:a16="http://schemas.microsoft.com/office/drawing/2014/main" id="{36201B34-DA93-4C1B-B1B3-BD1C98880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1957388"/>
            <a:ext cx="7921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FF"/>
                </a:solidFill>
                <a:cs typeface="Calibri" panose="020F0502020204030204" pitchFamily="34" charset="0"/>
              </a:rPr>
              <a:t>Upravljanje proračunskim ovlaštenjima</a:t>
            </a:r>
          </a:p>
        </p:txBody>
      </p:sp>
      <p:sp>
        <p:nvSpPr>
          <p:cNvPr id="5136" name="Rectangle 25">
            <a:extLst>
              <a:ext uri="{FF2B5EF4-FFF2-40B4-BE49-F238E27FC236}">
                <a16:creationId xmlns:a16="http://schemas.microsoft.com/office/drawing/2014/main" id="{91EE543B-0DC4-4181-B097-AE908EBB8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963" y="1331913"/>
            <a:ext cx="95885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17375E"/>
                </a:solidFill>
                <a:cs typeface="Calibri" panose="020F0502020204030204" pitchFamily="34" charset="0"/>
              </a:rPr>
              <a:t>ISFU</a:t>
            </a:r>
          </a:p>
        </p:txBody>
      </p:sp>
      <p:sp>
        <p:nvSpPr>
          <p:cNvPr id="5137" name="Rectangle 26">
            <a:extLst>
              <a:ext uri="{FF2B5EF4-FFF2-40B4-BE49-F238E27FC236}">
                <a16:creationId xmlns:a16="http://schemas.microsoft.com/office/drawing/2014/main" id="{36B50E35-A472-4776-92EF-42988D6A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3833813"/>
            <a:ext cx="4524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C00000"/>
                </a:solidFill>
                <a:cs typeface="Calibri" panose="020F0502020204030204" pitchFamily="34" charset="0"/>
              </a:rPr>
              <a:t>Jedinstveni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C00000"/>
                </a:solidFill>
                <a:cs typeface="Calibri" panose="020F0502020204030204" pitchFamily="34" charset="0"/>
              </a:rPr>
              <a:t>račun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C00000"/>
                </a:solidFill>
                <a:cs typeface="Calibri" panose="020F0502020204030204" pitchFamily="34" charset="0"/>
              </a:rPr>
              <a:t>riznice</a:t>
            </a:r>
          </a:p>
        </p:txBody>
      </p:sp>
      <p:sp>
        <p:nvSpPr>
          <p:cNvPr id="5138" name="Rectangle 27">
            <a:extLst>
              <a:ext uri="{FF2B5EF4-FFF2-40B4-BE49-F238E27FC236}">
                <a16:creationId xmlns:a16="http://schemas.microsoft.com/office/drawing/2014/main" id="{77C0A5D3-2ABD-471A-95BE-B3C38BF33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317750"/>
            <a:ext cx="105886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C00000"/>
                </a:solidFill>
                <a:cs typeface="Calibri" panose="020F0502020204030204" pitchFamily="34" charset="0"/>
              </a:rPr>
              <a:t>Osnovni sustav riznice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C00000"/>
                </a:solidFill>
                <a:cs typeface="Calibri" panose="020F0502020204030204" pitchFamily="34" charset="0"/>
              </a:rPr>
              <a:t>(Izvršenje proračuna)</a:t>
            </a:r>
          </a:p>
        </p:txBody>
      </p:sp>
      <p:sp>
        <p:nvSpPr>
          <p:cNvPr id="5139" name="Rectangle 28">
            <a:extLst>
              <a:ext uri="{FF2B5EF4-FFF2-40B4-BE49-F238E27FC236}">
                <a16:creationId xmlns:a16="http://schemas.microsoft.com/office/drawing/2014/main" id="{C4DA1BB8-19A6-4C85-A29E-BFEC3920A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463" y="2925763"/>
            <a:ext cx="717550" cy="17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17375E"/>
                </a:solidFill>
                <a:cs typeface="Calibri" panose="020F0502020204030204" pitchFamily="34" charset="0"/>
              </a:rPr>
              <a:t>ISFU BP</a:t>
            </a:r>
          </a:p>
        </p:txBody>
      </p:sp>
      <p:sp>
        <p:nvSpPr>
          <p:cNvPr id="5140" name="Rectangle 29">
            <a:extLst>
              <a:ext uri="{FF2B5EF4-FFF2-40B4-BE49-F238E27FC236}">
                <a16:creationId xmlns:a16="http://schemas.microsoft.com/office/drawing/2014/main" id="{C7C0D496-3F36-472E-948F-B98DF70F2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4800" y="3302000"/>
            <a:ext cx="4524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FF"/>
                </a:solidFill>
                <a:cs typeface="Calibri" panose="020F0502020204030204" pitchFamily="34" charset="0"/>
              </a:rPr>
              <a:t>Svakodnevno</a:t>
            </a:r>
          </a:p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FF"/>
                </a:solidFill>
                <a:cs typeface="Calibri" panose="020F0502020204030204" pitchFamily="34" charset="0"/>
              </a:rPr>
              <a:t>poslovanje</a:t>
            </a:r>
          </a:p>
        </p:txBody>
      </p:sp>
      <p:sp>
        <p:nvSpPr>
          <p:cNvPr id="5141" name="Rectangle 30">
            <a:extLst>
              <a:ext uri="{FF2B5EF4-FFF2-40B4-BE49-F238E27FC236}">
                <a16:creationId xmlns:a16="http://schemas.microsoft.com/office/drawing/2014/main" id="{EAFC41DF-BFBC-4945-8103-C2F6284E0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2798763"/>
            <a:ext cx="7604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0000FF"/>
                </a:solidFill>
                <a:cs typeface="Calibri" panose="020F0502020204030204" pitchFamily="34" charset="0"/>
              </a:rPr>
              <a:t>Dodjela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0000FF"/>
                </a:solidFill>
                <a:cs typeface="Calibri" panose="020F0502020204030204" pitchFamily="34" charset="0"/>
              </a:rPr>
              <a:t>sredstava</a:t>
            </a:r>
          </a:p>
        </p:txBody>
      </p:sp>
      <p:sp>
        <p:nvSpPr>
          <p:cNvPr id="5142" name="Rectangle 31">
            <a:extLst>
              <a:ext uri="{FF2B5EF4-FFF2-40B4-BE49-F238E27FC236}">
                <a16:creationId xmlns:a16="http://schemas.microsoft.com/office/drawing/2014/main" id="{5FDD2DCF-FA74-4683-87C6-8CA43E077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3100388"/>
            <a:ext cx="76041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0000FF"/>
                </a:solidFill>
                <a:cs typeface="Calibri" panose="020F0502020204030204" pitchFamily="34" charset="0"/>
              </a:rPr>
              <a:t>Nabava/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0000FF"/>
                </a:solidFill>
                <a:cs typeface="Calibri" panose="020F0502020204030204" pitchFamily="34" charset="0"/>
              </a:rPr>
              <a:t>kupovina</a:t>
            </a:r>
          </a:p>
        </p:txBody>
      </p:sp>
      <p:sp>
        <p:nvSpPr>
          <p:cNvPr id="5143" name="Rectangle 32">
            <a:extLst>
              <a:ext uri="{FF2B5EF4-FFF2-40B4-BE49-F238E27FC236}">
                <a16:creationId xmlns:a16="http://schemas.microsoft.com/office/drawing/2014/main" id="{89D09B01-6BA2-4A45-B752-DD698F47A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5450" y="3614738"/>
            <a:ext cx="5810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0000FF"/>
                </a:solidFill>
                <a:cs typeface="Calibri" panose="020F0502020204030204" pitchFamily="34" charset="0"/>
              </a:rPr>
              <a:t>Porez i carina</a:t>
            </a:r>
          </a:p>
        </p:txBody>
      </p:sp>
      <p:sp>
        <p:nvSpPr>
          <p:cNvPr id="5144" name="Rectangle 33">
            <a:extLst>
              <a:ext uri="{FF2B5EF4-FFF2-40B4-BE49-F238E27FC236}">
                <a16:creationId xmlns:a16="http://schemas.microsoft.com/office/drawing/2014/main" id="{A98760AE-7B18-4CEF-B419-C78464654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13" y="3905250"/>
            <a:ext cx="95726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600" b="1">
                <a:solidFill>
                  <a:srgbClr val="0000FF"/>
                </a:solidFill>
                <a:cs typeface="Calibri" panose="020F0502020204030204" pitchFamily="34" charset="0"/>
              </a:rPr>
              <a:t>Upravljanje imovinom/inventarom</a:t>
            </a:r>
          </a:p>
        </p:txBody>
      </p:sp>
      <p:sp>
        <p:nvSpPr>
          <p:cNvPr id="5145" name="Rectangle 34">
            <a:extLst>
              <a:ext uri="{FF2B5EF4-FFF2-40B4-BE49-F238E27FC236}">
                <a16:creationId xmlns:a16="http://schemas.microsoft.com/office/drawing/2014/main" id="{C38CF565-AEA7-4B59-874B-DFD17909E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4189413"/>
            <a:ext cx="9540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500" b="1">
                <a:solidFill>
                  <a:srgbClr val="0000FF"/>
                </a:solidFill>
                <a:cs typeface="Calibri" panose="020F0502020204030204" pitchFamily="34" charset="0"/>
              </a:rPr>
              <a:t>Upravljanje ljudskim resursima/obračunom plaća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500" b="1">
                <a:solidFill>
                  <a:srgbClr val="0000FF"/>
                </a:solidFill>
                <a:cs typeface="Calibri" panose="020F0502020204030204" pitchFamily="34" charset="0"/>
              </a:rPr>
              <a:t>+ mirovine</a:t>
            </a:r>
          </a:p>
        </p:txBody>
      </p:sp>
      <p:sp>
        <p:nvSpPr>
          <p:cNvPr id="5146" name="Rectangle 35">
            <a:extLst>
              <a:ext uri="{FF2B5EF4-FFF2-40B4-BE49-F238E27FC236}">
                <a16:creationId xmlns:a16="http://schemas.microsoft.com/office/drawing/2014/main" id="{1530539B-F911-431C-AB7C-BD82B77A4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3606800"/>
            <a:ext cx="7604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800" b="1">
                <a:solidFill>
                  <a:srgbClr val="0000FF"/>
                </a:solidFill>
                <a:cs typeface="Calibri" panose="020F0502020204030204" pitchFamily="34" charset="0"/>
              </a:rPr>
              <a:t>Upravljanje plaćanjima i primanjima</a:t>
            </a:r>
          </a:p>
        </p:txBody>
      </p:sp>
      <p:sp>
        <p:nvSpPr>
          <p:cNvPr id="5147" name="Rectangle 36">
            <a:extLst>
              <a:ext uri="{FF2B5EF4-FFF2-40B4-BE49-F238E27FC236}">
                <a16:creationId xmlns:a16="http://schemas.microsoft.com/office/drawing/2014/main" id="{AA002E70-3786-40F9-8415-BCC72F129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3900" y="4170363"/>
            <a:ext cx="7620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FF"/>
                </a:solidFill>
                <a:cs typeface="Calibri" panose="020F0502020204030204" pitchFamily="34" charset="0"/>
              </a:rPr>
              <a:t>Upravljanje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FF"/>
                </a:solidFill>
                <a:cs typeface="Calibri" panose="020F0502020204030204" pitchFamily="34" charset="0"/>
              </a:rPr>
              <a:t>novčanim sredstvima</a:t>
            </a:r>
          </a:p>
        </p:txBody>
      </p:sp>
      <p:sp>
        <p:nvSpPr>
          <p:cNvPr id="5148" name="Rectangle 37">
            <a:extLst>
              <a:ext uri="{FF2B5EF4-FFF2-40B4-BE49-F238E27FC236}">
                <a16:creationId xmlns:a16="http://schemas.microsoft.com/office/drawing/2014/main" id="{6214F9C8-480F-495E-92B9-C78A187F0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5525" y="3606800"/>
            <a:ext cx="7604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FF"/>
                </a:solidFill>
                <a:cs typeface="Calibri" panose="020F0502020204030204" pitchFamily="34" charset="0"/>
              </a:rPr>
              <a:t>Upravljanje dugom i pomoći</a:t>
            </a:r>
          </a:p>
        </p:txBody>
      </p:sp>
      <p:sp>
        <p:nvSpPr>
          <p:cNvPr id="5149" name="Rectangle 38">
            <a:extLst>
              <a:ext uri="{FF2B5EF4-FFF2-40B4-BE49-F238E27FC236}">
                <a16:creationId xmlns:a16="http://schemas.microsoft.com/office/drawing/2014/main" id="{163A2B9C-FF01-4AC2-8FB9-198BECFE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4291013"/>
            <a:ext cx="8493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FF"/>
                </a:solidFill>
                <a:cs typeface="Calibri" panose="020F0502020204030204" pitchFamily="34" charset="0"/>
              </a:rPr>
              <a:t>Transakcije na tržištu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FF"/>
                </a:solidFill>
                <a:cs typeface="Calibri" panose="020F0502020204030204" pitchFamily="34" charset="0"/>
              </a:rPr>
              <a:t>/obveznice</a:t>
            </a:r>
          </a:p>
        </p:txBody>
      </p:sp>
      <p:sp>
        <p:nvSpPr>
          <p:cNvPr id="5150" name="Rectangle 39">
            <a:extLst>
              <a:ext uri="{FF2B5EF4-FFF2-40B4-BE49-F238E27FC236}">
                <a16:creationId xmlns:a16="http://schemas.microsoft.com/office/drawing/2014/main" id="{0D3A9776-3548-47DE-992F-58179671B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384550"/>
            <a:ext cx="63500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99"/>
                </a:solidFill>
                <a:cs typeface="Calibri" panose="020F0502020204030204" pitchFamily="34" charset="0"/>
              </a:rPr>
              <a:t>Otvoreni proračunski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99"/>
                </a:solidFill>
                <a:cs typeface="Calibri" panose="020F0502020204030204" pitchFamily="34" charset="0"/>
              </a:rPr>
              <a:t>podaci</a:t>
            </a:r>
          </a:p>
        </p:txBody>
      </p:sp>
      <p:sp>
        <p:nvSpPr>
          <p:cNvPr id="5151" name="Rectangle 40">
            <a:extLst>
              <a:ext uri="{FF2B5EF4-FFF2-40B4-BE49-F238E27FC236}">
                <a16:creationId xmlns:a16="http://schemas.microsoft.com/office/drawing/2014/main" id="{C660AED7-052B-4841-8B55-4E2AEE2F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100388"/>
            <a:ext cx="76200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 i="1">
                <a:solidFill>
                  <a:srgbClr val="0000FF"/>
                </a:solidFill>
                <a:cs typeface="Calibri" panose="020F0502020204030204" pitchFamily="34" charset="0"/>
              </a:rPr>
              <a:t>Web</a:t>
            </a:r>
            <a:r>
              <a:rPr lang="hr-HR" altLang="sr-Latn-RS" sz="700" b="1">
                <a:solidFill>
                  <a:srgbClr val="0000FF"/>
                </a:solidFill>
                <a:cs typeface="Calibri" panose="020F0502020204030204" pitchFamily="34" charset="0"/>
              </a:rPr>
              <a:t>-portal / SP</a:t>
            </a:r>
            <a:r>
              <a:rPr lang="hr-HR" altLang="sr-Latn-RS" sz="700" b="1">
                <a:cs typeface="Calibri" panose="020F0502020204030204" pitchFamily="34" charset="0"/>
              </a:rPr>
              <a:t> </a:t>
            </a:r>
            <a:r>
              <a:rPr lang="hr-HR" altLang="sr-Latn-RS" sz="700" b="1">
                <a:solidFill>
                  <a:srgbClr val="C00000"/>
                </a:solidFill>
                <a:cs typeface="Calibri" panose="020F0502020204030204" pitchFamily="34" charset="0"/>
              </a:rPr>
              <a:t>Objava/praćenje</a:t>
            </a:r>
          </a:p>
        </p:txBody>
      </p:sp>
      <p:sp>
        <p:nvSpPr>
          <p:cNvPr id="5152" name="Rectangle 41">
            <a:extLst>
              <a:ext uri="{FF2B5EF4-FFF2-40B4-BE49-F238E27FC236}">
                <a16:creationId xmlns:a16="http://schemas.microsoft.com/office/drawing/2014/main" id="{79107E62-C4A7-4863-AA5D-8066E1BDE1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400" y="3074988"/>
            <a:ext cx="6350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99"/>
                </a:solidFill>
                <a:cs typeface="Calibri" panose="020F0502020204030204" pitchFamily="34" charset="0"/>
              </a:rPr>
              <a:t>Glavna knjiga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99"/>
                </a:solidFill>
                <a:cs typeface="Calibri" panose="020F0502020204030204" pitchFamily="34" charset="0"/>
              </a:rPr>
              <a:t>Računovodstvo</a:t>
            </a:r>
          </a:p>
        </p:txBody>
      </p:sp>
      <p:sp>
        <p:nvSpPr>
          <p:cNvPr id="5153" name="Rectangle 42">
            <a:extLst>
              <a:ext uri="{FF2B5EF4-FFF2-40B4-BE49-F238E27FC236}">
                <a16:creationId xmlns:a16="http://schemas.microsoft.com/office/drawing/2014/main" id="{451DCFF0-A04F-47BF-9C96-2EE831A41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75" y="2795588"/>
            <a:ext cx="760413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700" b="1">
                <a:solidFill>
                  <a:srgbClr val="0000FF"/>
                </a:solidFill>
                <a:cs typeface="Calibri" panose="020F0502020204030204" pitchFamily="34" charset="0"/>
              </a:rPr>
              <a:t>Fiskalni izvještaji i pregled proračuna</a:t>
            </a:r>
          </a:p>
        </p:txBody>
      </p:sp>
      <p:sp>
        <p:nvSpPr>
          <p:cNvPr id="5154" name="Rectangle 43">
            <a:extLst>
              <a:ext uri="{FF2B5EF4-FFF2-40B4-BE49-F238E27FC236}">
                <a16:creationId xmlns:a16="http://schemas.microsoft.com/office/drawing/2014/main" id="{17C054E5-7E3E-41CE-AC7C-4DB692BBA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438" y="2767013"/>
            <a:ext cx="398462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8000" rIns="18000" bIns="180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700"/>
              </a:lnSpc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17375E"/>
                </a:solidFill>
                <a:cs typeface="Calibri" panose="020F0502020204030204" pitchFamily="34" charset="0"/>
              </a:rPr>
              <a:t>SP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5404160" presetClass="entr" presetSubtype="19437972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5404160" presetClass="entr" presetSubtype="6602457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" grpId="0" animBg="1" autoUpdateAnimBg="0"/>
      <p:bldP spid="5162" grpId="0" animBg="1"/>
      <p:bldP spid="5162" grpId="1" animBg="1" autoUpdateAnimBg="0"/>
      <p:bldP spid="5163" grpId="0" animBg="1"/>
      <p:bldP spid="5163" grpId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 Placeholder 3">
            <a:extLst>
              <a:ext uri="{FF2B5EF4-FFF2-40B4-BE49-F238E27FC236}">
                <a16:creationId xmlns:a16="http://schemas.microsoft.com/office/drawing/2014/main" id="{5E94B4AD-07D7-4EA5-A996-207AC4A2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424612C1-B2E4-4544-93EF-775FD7AE5E10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3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6147" name="Picture 9" descr="38957roly5kos10.jpg">
            <a:extLst>
              <a:ext uri="{FF2B5EF4-FFF2-40B4-BE49-F238E27FC236}">
                <a16:creationId xmlns:a16="http://schemas.microsoft.com/office/drawing/2014/main" id="{B786DD09-9AAD-4887-87E5-3B6F6DD46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4237038"/>
            <a:ext cx="24257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4" descr="22025gps0dhzmqo.jpg">
            <a:extLst>
              <a:ext uri="{FF2B5EF4-FFF2-40B4-BE49-F238E27FC236}">
                <a16:creationId xmlns:a16="http://schemas.microsoft.com/office/drawing/2014/main" id="{BEC4A2BA-A879-488F-837D-80291AA61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1587500"/>
            <a:ext cx="25923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7" name="Up-Down Arrow 3">
            <a:extLst>
              <a:ext uri="{FF2B5EF4-FFF2-40B4-BE49-F238E27FC236}">
                <a16:creationId xmlns:a16="http://schemas.microsoft.com/office/drawing/2014/main" id="{1752562A-1F46-460C-AB36-C4314CDDA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775" y="3236913"/>
            <a:ext cx="549275" cy="1279525"/>
          </a:xfrm>
          <a:prstGeom prst="upDownArrow">
            <a:avLst>
              <a:gd name="adj1" fmla="val 50000"/>
              <a:gd name="adj2" fmla="val 35115"/>
            </a:avLst>
          </a:prstGeom>
          <a:solidFill>
            <a:srgbClr val="FFFF99"/>
          </a:solidFill>
          <a:ln w="63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50" name="TextBox 15">
            <a:extLst>
              <a:ext uri="{FF2B5EF4-FFF2-40B4-BE49-F238E27FC236}">
                <a16:creationId xmlns:a16="http://schemas.microsoft.com/office/drawing/2014/main" id="{06E1B20A-95D6-45BA-8126-EB23BAF08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1611313"/>
            <a:ext cx="21939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0000CC"/>
                </a:solidFill>
                <a:cs typeface="Calibri" panose="020F0502020204030204" pitchFamily="34" charset="0"/>
              </a:rPr>
              <a:t>Institucije javnog sektora</a:t>
            </a:r>
          </a:p>
        </p:txBody>
      </p:sp>
      <p:sp>
        <p:nvSpPr>
          <p:cNvPr id="6151" name="TextBox 16">
            <a:extLst>
              <a:ext uri="{FF2B5EF4-FFF2-40B4-BE49-F238E27FC236}">
                <a16:creationId xmlns:a16="http://schemas.microsoft.com/office/drawing/2014/main" id="{920FE48D-8A70-43AF-9737-35BA12DE1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5921375"/>
            <a:ext cx="219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0000CC"/>
                </a:solidFill>
                <a:cs typeface="Calibri" panose="020F0502020204030204" pitchFamily="34" charset="0"/>
              </a:rPr>
              <a:t>Građani, nevladine udruge, poduzeća</a:t>
            </a:r>
          </a:p>
        </p:txBody>
      </p:sp>
      <p:sp>
        <p:nvSpPr>
          <p:cNvPr id="6152" name="TextBox 27">
            <a:extLst>
              <a:ext uri="{FF2B5EF4-FFF2-40B4-BE49-F238E27FC236}">
                <a16:creationId xmlns:a16="http://schemas.microsoft.com/office/drawing/2014/main" id="{B892A342-42C3-40B2-97E2-3AEDC4B92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6376988"/>
            <a:ext cx="8640763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00CC"/>
                </a:solidFill>
                <a:cs typeface="Calibri" panose="020F0502020204030204" pitchFamily="34" charset="0"/>
              </a:rPr>
              <a:t>OLTP</a:t>
            </a:r>
            <a:r>
              <a:rPr lang="hr-HR" altLang="sr-Latn-RS" sz="1000">
                <a:solidFill>
                  <a:srgbClr val="0000CC"/>
                </a:solidFill>
                <a:cs typeface="Calibri" panose="020F0502020204030204" pitchFamily="34" charset="0"/>
              </a:rPr>
              <a:t>: obrada transakcija putem interneta        </a:t>
            </a:r>
            <a:r>
              <a:rPr lang="hr-HR" altLang="sr-Latn-RS" sz="1000" b="1">
                <a:solidFill>
                  <a:srgbClr val="0000CC"/>
                </a:solidFill>
                <a:cs typeface="Calibri" panose="020F0502020204030204" pitchFamily="34" charset="0"/>
              </a:rPr>
              <a:t>OLAP</a:t>
            </a:r>
            <a:r>
              <a:rPr lang="hr-HR" altLang="sr-Latn-RS" sz="1000">
                <a:solidFill>
                  <a:srgbClr val="0000CC"/>
                </a:solidFill>
                <a:cs typeface="Calibri" panose="020F0502020204030204" pitchFamily="34" charset="0"/>
              </a:rPr>
              <a:t>: Analitička obrada putem interneta     </a:t>
            </a:r>
            <a:r>
              <a:rPr lang="hr-HR" altLang="sr-Latn-RS" sz="1000" b="1">
                <a:solidFill>
                  <a:srgbClr val="0000CC"/>
                </a:solidFill>
                <a:cs typeface="Calibri" panose="020F0502020204030204" pitchFamily="34" charset="0"/>
              </a:rPr>
              <a:t>PPU:</a:t>
            </a:r>
            <a:r>
              <a:rPr lang="hr-HR" altLang="sr-Latn-RS" sz="1000">
                <a:solidFill>
                  <a:srgbClr val="0000CC"/>
                </a:solidFill>
                <a:cs typeface="Calibri" panose="020F0502020204030204" pitchFamily="34" charset="0"/>
              </a:rPr>
              <a:t> preuzeti, preoblikovati, učitati       </a:t>
            </a:r>
            <a:r>
              <a:rPr lang="hr-HR" altLang="sr-Latn-RS" sz="1000" b="1">
                <a:solidFill>
                  <a:srgbClr val="0000CC"/>
                </a:solidFill>
                <a:cs typeface="Calibri" panose="020F0502020204030204" pitchFamily="34" charset="0"/>
              </a:rPr>
              <a:t>PI</a:t>
            </a:r>
            <a:r>
              <a:rPr lang="hr-HR" altLang="sr-Latn-RS" sz="1000">
                <a:solidFill>
                  <a:srgbClr val="0000CC"/>
                </a:solidFill>
                <a:cs typeface="Calibri" panose="020F0502020204030204" pitchFamily="34" charset="0"/>
              </a:rPr>
              <a:t>: poslovna inteligencija       </a:t>
            </a:r>
            <a:r>
              <a:rPr lang="hr-HR" altLang="sr-Latn-RS" sz="1000" b="1">
                <a:solidFill>
                  <a:srgbClr val="0000CC"/>
                </a:solidFill>
                <a:cs typeface="Calibri" panose="020F0502020204030204" pitchFamily="34" charset="0"/>
              </a:rPr>
              <a:t>RP</a:t>
            </a:r>
            <a:r>
              <a:rPr lang="hr-HR" altLang="sr-Latn-RS" sz="1000">
                <a:solidFill>
                  <a:srgbClr val="0000CC"/>
                </a:solidFill>
                <a:cs typeface="Calibri" panose="020F0502020204030204" pitchFamily="34" charset="0"/>
              </a:rPr>
              <a:t>: rudarenje podataka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000">
                <a:solidFill>
                  <a:srgbClr val="0000CC"/>
                </a:solidFill>
                <a:cs typeface="Calibri" panose="020F0502020204030204" pitchFamily="34" charset="0"/>
              </a:rPr>
              <a:t>				</a:t>
            </a:r>
          </a:p>
        </p:txBody>
      </p:sp>
      <p:sp>
        <p:nvSpPr>
          <p:cNvPr id="6153" name="TextBox 28">
            <a:extLst>
              <a:ext uri="{FF2B5EF4-FFF2-40B4-BE49-F238E27FC236}">
                <a16:creationId xmlns:a16="http://schemas.microsoft.com/office/drawing/2014/main" id="{04F08C66-29F3-4400-83CC-D9DA9FB8D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3627438"/>
            <a:ext cx="3240087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00CC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ISFU: suradnja i koordinacija</a:t>
            </a:r>
          </a:p>
        </p:txBody>
      </p:sp>
      <p:sp>
        <p:nvSpPr>
          <p:cNvPr id="6154" name="Rectangle 30">
            <a:extLst>
              <a:ext uri="{FF2B5EF4-FFF2-40B4-BE49-F238E27FC236}">
                <a16:creationId xmlns:a16="http://schemas.microsoft.com/office/drawing/2014/main" id="{230198D1-1060-42EA-87CF-C05CAF15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9663" y="1666875"/>
            <a:ext cx="431800" cy="4464050"/>
          </a:xfrm>
          <a:prstGeom prst="rect">
            <a:avLst/>
          </a:prstGeom>
          <a:solidFill>
            <a:srgbClr val="EBF1DE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55" name="TextBox 31">
            <a:extLst>
              <a:ext uri="{FF2B5EF4-FFF2-40B4-BE49-F238E27FC236}">
                <a16:creationId xmlns:a16="http://schemas.microsoft.com/office/drawing/2014/main" id="{E293D885-B263-4584-81D0-D11FA42BB78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35450" y="5105400"/>
            <a:ext cx="1801813" cy="214313"/>
          </a:xfrm>
          <a:prstGeom prst="rect">
            <a:avLst/>
          </a:prstGeom>
          <a:solidFill>
            <a:srgbClr val="EBF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None/>
            </a:pPr>
            <a:r>
              <a:rPr lang="hr-HR" altLang="sr-Latn-RS" sz="1400" b="1">
                <a:solidFill>
                  <a:srgbClr val="0000CC"/>
                </a:solidFill>
                <a:cs typeface="Calibri" panose="020F0502020204030204" pitchFamily="34" charset="0"/>
              </a:rPr>
              <a:t>Web-portal – intranet</a:t>
            </a:r>
          </a:p>
        </p:txBody>
      </p:sp>
      <p:sp>
        <p:nvSpPr>
          <p:cNvPr id="6156" name="TextBox 32">
            <a:extLst>
              <a:ext uri="{FF2B5EF4-FFF2-40B4-BE49-F238E27FC236}">
                <a16:creationId xmlns:a16="http://schemas.microsoft.com/office/drawing/2014/main" id="{0043AC80-82F4-406B-AD5F-37951296D6C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35450" y="2476500"/>
            <a:ext cx="1801813" cy="214313"/>
          </a:xfrm>
          <a:prstGeom prst="rect">
            <a:avLst/>
          </a:prstGeom>
          <a:solidFill>
            <a:srgbClr val="EBF1D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buFontTx/>
              <a:buNone/>
            </a:pPr>
            <a:r>
              <a:rPr lang="hr-HR" altLang="sr-Latn-RS" sz="1400" b="1">
                <a:solidFill>
                  <a:srgbClr val="0000CC"/>
                </a:solidFill>
                <a:cs typeface="Calibri" panose="020F0502020204030204" pitchFamily="34" charset="0"/>
              </a:rPr>
              <a:t>Web-portal – intranet</a:t>
            </a:r>
          </a:p>
        </p:txBody>
      </p:sp>
      <p:sp>
        <p:nvSpPr>
          <p:cNvPr id="6157" name="Rectangle 33">
            <a:extLst>
              <a:ext uri="{FF2B5EF4-FFF2-40B4-BE49-F238E27FC236}">
                <a16:creationId xmlns:a16="http://schemas.microsoft.com/office/drawing/2014/main" id="{4DD5C463-3F95-411B-A01A-661A672AA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3897313"/>
            <a:ext cx="4391025" cy="2232025"/>
          </a:xfrm>
          <a:prstGeom prst="rect">
            <a:avLst/>
          </a:prstGeom>
          <a:solidFill>
            <a:srgbClr val="CCFFFF"/>
          </a:solidFill>
          <a:ln w="12700" algn="ctr">
            <a:solidFill>
              <a:srgbClr val="0000CC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58" name="Rectangle 34">
            <a:extLst>
              <a:ext uri="{FF2B5EF4-FFF2-40B4-BE49-F238E27FC236}">
                <a16:creationId xmlns:a16="http://schemas.microsoft.com/office/drawing/2014/main" id="{CD71A10C-96CE-421F-886C-7BAC1BB45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663700"/>
            <a:ext cx="4391025" cy="2232025"/>
          </a:xfrm>
          <a:prstGeom prst="rect">
            <a:avLst/>
          </a:prstGeom>
          <a:solidFill>
            <a:srgbClr val="FFFFCC"/>
          </a:solidFill>
          <a:ln w="12700" algn="ctr">
            <a:solidFill>
              <a:srgbClr val="0000CC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59" name="Flowchart: Magnetic Disk 35">
            <a:extLst>
              <a:ext uri="{FF2B5EF4-FFF2-40B4-BE49-F238E27FC236}">
                <a16:creationId xmlns:a16="http://schemas.microsoft.com/office/drawing/2014/main" id="{C5DFAC85-12AB-4A25-8321-C49796E53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4508500"/>
            <a:ext cx="1295400" cy="1096963"/>
          </a:xfrm>
          <a:prstGeom prst="flowChartMagneticDisk">
            <a:avLst/>
          </a:prstGeom>
          <a:solidFill>
            <a:srgbClr val="EBF1DE"/>
          </a:solidFill>
          <a:ln w="25400" algn="ctr">
            <a:solidFill>
              <a:srgbClr val="0000CC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Skladište podataka</a:t>
            </a:r>
          </a:p>
        </p:txBody>
      </p:sp>
      <p:sp>
        <p:nvSpPr>
          <p:cNvPr id="6160" name="TextBox 36">
            <a:extLst>
              <a:ext uri="{FF2B5EF4-FFF2-40B4-BE49-F238E27FC236}">
                <a16:creationId xmlns:a16="http://schemas.microsoft.com/office/drawing/2014/main" id="{77B35F86-FF56-4F90-8471-B3698075DA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13" y="3600450"/>
            <a:ext cx="420687" cy="2460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00CC"/>
                </a:solidFill>
                <a:cs typeface="Calibri" panose="020F0502020204030204" pitchFamily="34" charset="0"/>
              </a:rPr>
              <a:t>OLTP</a:t>
            </a:r>
          </a:p>
        </p:txBody>
      </p:sp>
      <p:sp>
        <p:nvSpPr>
          <p:cNvPr id="6161" name="TextBox 37">
            <a:extLst>
              <a:ext uri="{FF2B5EF4-FFF2-40B4-BE49-F238E27FC236}">
                <a16:creationId xmlns:a16="http://schemas.microsoft.com/office/drawing/2014/main" id="{3FFD26CE-6D71-4623-AE13-7DFEED26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932238"/>
            <a:ext cx="460375" cy="24606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00CC"/>
                </a:solidFill>
                <a:cs typeface="Calibri" panose="020F0502020204030204" pitchFamily="34" charset="0"/>
              </a:rPr>
              <a:t>OLAP</a:t>
            </a:r>
          </a:p>
        </p:txBody>
      </p:sp>
      <p:sp>
        <p:nvSpPr>
          <p:cNvPr id="6230" name="Down Arrow 38">
            <a:extLst>
              <a:ext uri="{FF2B5EF4-FFF2-40B4-BE49-F238E27FC236}">
                <a16:creationId xmlns:a16="http://schemas.microsoft.com/office/drawing/2014/main" id="{4F7764E7-AC57-4421-B818-5D81A1CCD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850" y="3424238"/>
            <a:ext cx="647700" cy="1006475"/>
          </a:xfrm>
          <a:prstGeom prst="downArrow">
            <a:avLst>
              <a:gd name="adj1" fmla="val 48028"/>
              <a:gd name="adj2" fmla="val 31827"/>
            </a:avLst>
          </a:prstGeom>
          <a:solidFill>
            <a:srgbClr val="FFC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0000CC"/>
                </a:solidFill>
                <a:cs typeface="Calibri" panose="020F0502020204030204" pitchFamily="34" charset="0"/>
              </a:rPr>
              <a:t>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0000CC"/>
                </a:solidFill>
                <a:cs typeface="Calibri" panose="020F0502020204030204" pitchFamily="34" charset="0"/>
              </a:rPr>
              <a:t>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0000CC"/>
                </a:solidFill>
                <a:cs typeface="Calibri" panose="020F0502020204030204" pitchFamily="34" charset="0"/>
              </a:rPr>
              <a:t>U</a:t>
            </a:r>
          </a:p>
        </p:txBody>
      </p:sp>
      <p:sp>
        <p:nvSpPr>
          <p:cNvPr id="6231" name="Diagram 39">
            <a:extLst>
              <a:ext uri="{FF2B5EF4-FFF2-40B4-BE49-F238E27FC236}">
                <a16:creationId xmlns:a16="http://schemas.microsoft.com/office/drawing/2014/main" id="{C82E33F6-C533-43EE-8DAC-111CD7D9B3CA}"/>
              </a:ext>
            </a:extLst>
          </p:cNvPr>
          <p:cNvSpPr>
            <a:spLocks/>
          </p:cNvSpPr>
          <p:nvPr/>
        </p:nvSpPr>
        <p:spPr bwMode="auto">
          <a:xfrm>
            <a:off x="2643188" y="1925638"/>
            <a:ext cx="2124075" cy="1908175"/>
          </a:xfrm>
          <a:custGeom>
            <a:avLst/>
            <a:gdLst/>
            <a:ahLst/>
            <a:cxnLst/>
            <a:rect l="0" t="0" r="0" b="0"/>
            <a:pathLst/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TextBox 40">
            <a:extLst>
              <a:ext uri="{FF2B5EF4-FFF2-40B4-BE49-F238E27FC236}">
                <a16:creationId xmlns:a16="http://schemas.microsoft.com/office/drawing/2014/main" id="{5F633515-49BD-4908-8949-ED69ECF95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5" y="2732088"/>
            <a:ext cx="531813" cy="3079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CC"/>
                </a:solidFill>
                <a:cs typeface="Calibri" panose="020F0502020204030204" pitchFamily="34" charset="0"/>
              </a:rPr>
              <a:t>ISFU</a:t>
            </a:r>
          </a:p>
        </p:txBody>
      </p:sp>
      <p:sp>
        <p:nvSpPr>
          <p:cNvPr id="6165" name="Flowchart: Magnetic Disk 41">
            <a:extLst>
              <a:ext uri="{FF2B5EF4-FFF2-40B4-BE49-F238E27FC236}">
                <a16:creationId xmlns:a16="http://schemas.microsoft.com/office/drawing/2014/main" id="{6786CB9D-2230-4ECF-B3F9-9F9841ED1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0" y="1893888"/>
            <a:ext cx="1223963" cy="1428750"/>
          </a:xfrm>
          <a:prstGeom prst="flowChartMagneticDisk">
            <a:avLst/>
          </a:prstGeom>
          <a:solidFill>
            <a:srgbClr val="DCE6F2"/>
          </a:solidFill>
          <a:ln w="25400" algn="ctr">
            <a:solidFill>
              <a:srgbClr val="0000CC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Baze podataka ISFU-a</a:t>
            </a:r>
          </a:p>
        </p:txBody>
      </p:sp>
      <p:grpSp>
        <p:nvGrpSpPr>
          <p:cNvPr id="6234" name="Group 59">
            <a:extLst>
              <a:ext uri="{FF2B5EF4-FFF2-40B4-BE49-F238E27FC236}">
                <a16:creationId xmlns:a16="http://schemas.microsoft.com/office/drawing/2014/main" id="{3B2CBEBC-6CF6-4FE9-8626-6CDC1C15ACA8}"/>
              </a:ext>
            </a:extLst>
          </p:cNvPr>
          <p:cNvGrpSpPr>
            <a:grpSpLocks/>
          </p:cNvGrpSpPr>
          <p:nvPr/>
        </p:nvGrpSpPr>
        <p:grpSpPr bwMode="auto">
          <a:xfrm>
            <a:off x="3035300" y="4105275"/>
            <a:ext cx="936625" cy="1733550"/>
            <a:chOff x="3312001" y="3953061"/>
            <a:chExt cx="936060" cy="1733525"/>
          </a:xfrm>
        </p:grpSpPr>
        <p:sp>
          <p:nvSpPr>
            <p:cNvPr id="6207" name="Cube 51">
              <a:extLst>
                <a:ext uri="{FF2B5EF4-FFF2-40B4-BE49-F238E27FC236}">
                  <a16:creationId xmlns:a16="http://schemas.microsoft.com/office/drawing/2014/main" id="{C8516177-D008-416D-88D1-57E97F882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001" y="3953061"/>
              <a:ext cx="396636" cy="360358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600" b="1">
                  <a:solidFill>
                    <a:srgbClr val="C00000"/>
                  </a:solidFill>
                  <a:cs typeface="Calibri" panose="020F0502020204030204" pitchFamily="34" charset="0"/>
                </a:rPr>
                <a:t>PI</a:t>
              </a:r>
            </a:p>
          </p:txBody>
        </p:sp>
        <p:sp>
          <p:nvSpPr>
            <p:cNvPr id="6208" name="Cube 52">
              <a:extLst>
                <a:ext uri="{FF2B5EF4-FFF2-40B4-BE49-F238E27FC236}">
                  <a16:creationId xmlns:a16="http://schemas.microsoft.com/office/drawing/2014/main" id="{E7E62062-BCBB-4EA7-BF20-85B34DCC2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425" y="4132446"/>
              <a:ext cx="396636" cy="360357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600" b="1">
                  <a:solidFill>
                    <a:srgbClr val="C00000"/>
                  </a:solidFill>
                  <a:cs typeface="Calibri" panose="020F0502020204030204" pitchFamily="34" charset="0"/>
                </a:rPr>
                <a:t>PI</a:t>
              </a:r>
            </a:p>
          </p:txBody>
        </p:sp>
        <p:sp>
          <p:nvSpPr>
            <p:cNvPr id="6209" name="Cube 53">
              <a:extLst>
                <a:ext uri="{FF2B5EF4-FFF2-40B4-BE49-F238E27FC236}">
                  <a16:creationId xmlns:a16="http://schemas.microsoft.com/office/drawing/2014/main" id="{D3AB07A0-789A-4BCC-AA44-91DD1D409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001" y="4375330"/>
              <a:ext cx="396636" cy="360358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600" b="1">
                  <a:solidFill>
                    <a:srgbClr val="C00000"/>
                  </a:solidFill>
                  <a:cs typeface="Calibri" panose="020F0502020204030204" pitchFamily="34" charset="0"/>
                </a:rPr>
                <a:t>PI</a:t>
              </a:r>
            </a:p>
          </p:txBody>
        </p:sp>
        <p:sp>
          <p:nvSpPr>
            <p:cNvPr id="6210" name="Flowchart: Magnetic Disk 54">
              <a:extLst>
                <a:ext uri="{FF2B5EF4-FFF2-40B4-BE49-F238E27FC236}">
                  <a16:creationId xmlns:a16="http://schemas.microsoft.com/office/drawing/2014/main" id="{391717BD-282F-4604-AD26-0B4A20F1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425" y="4903960"/>
              <a:ext cx="396636" cy="360357"/>
            </a:xfrm>
            <a:prstGeom prst="flowChartMagneticDisk">
              <a:avLst/>
            </a:prstGeom>
            <a:solidFill>
              <a:srgbClr val="FFFFFF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600" b="1">
                  <a:solidFill>
                    <a:srgbClr val="C00000"/>
                  </a:solidFill>
                  <a:cs typeface="Calibri" panose="020F0502020204030204" pitchFamily="34" charset="0"/>
                </a:rPr>
                <a:t>RP</a:t>
              </a:r>
            </a:p>
          </p:txBody>
        </p:sp>
        <p:sp>
          <p:nvSpPr>
            <p:cNvPr id="6211" name="Flowchart: Magnetic Disk 55">
              <a:extLst>
                <a:ext uri="{FF2B5EF4-FFF2-40B4-BE49-F238E27FC236}">
                  <a16:creationId xmlns:a16="http://schemas.microsoft.com/office/drawing/2014/main" id="{6787C413-DA29-4679-A321-1CB20F11B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425" y="5326229"/>
              <a:ext cx="396636" cy="360357"/>
            </a:xfrm>
            <a:prstGeom prst="flowChartMagneticDisk">
              <a:avLst/>
            </a:prstGeom>
            <a:solidFill>
              <a:srgbClr val="FFFFFF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600" b="1">
                  <a:solidFill>
                    <a:srgbClr val="C00000"/>
                  </a:solidFill>
                  <a:cs typeface="Calibri" panose="020F0502020204030204" pitchFamily="34" charset="0"/>
                </a:rPr>
                <a:t>RP</a:t>
              </a:r>
            </a:p>
          </p:txBody>
        </p:sp>
        <p:sp>
          <p:nvSpPr>
            <p:cNvPr id="6212" name="Flowchart: Magnetic Disk 56">
              <a:extLst>
                <a:ext uri="{FF2B5EF4-FFF2-40B4-BE49-F238E27FC236}">
                  <a16:creationId xmlns:a16="http://schemas.microsoft.com/office/drawing/2014/main" id="{1F6FC62E-6A5F-48A8-9323-DA537305A1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001" y="5119857"/>
              <a:ext cx="396636" cy="360357"/>
            </a:xfrm>
            <a:prstGeom prst="flowChartMagneticDisk">
              <a:avLst/>
            </a:prstGeom>
            <a:solidFill>
              <a:srgbClr val="FFFFFF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600" b="1">
                  <a:solidFill>
                    <a:srgbClr val="C00000"/>
                  </a:solidFill>
                  <a:cs typeface="Calibri" panose="020F0502020204030204" pitchFamily="34" charset="0"/>
                </a:rPr>
                <a:t>RP</a:t>
              </a:r>
            </a:p>
          </p:txBody>
        </p:sp>
      </p:grpSp>
      <p:sp>
        <p:nvSpPr>
          <p:cNvPr id="6241" name="Right Arrow 43">
            <a:extLst>
              <a:ext uri="{FF2B5EF4-FFF2-40B4-BE49-F238E27FC236}">
                <a16:creationId xmlns:a16="http://schemas.microsoft.com/office/drawing/2014/main" id="{C13C5E5F-6A68-4DC7-8D50-8D5DC656BA1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28850" y="2676525"/>
            <a:ext cx="504825" cy="431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242" name="Right Arrow 44">
            <a:extLst>
              <a:ext uri="{FF2B5EF4-FFF2-40B4-BE49-F238E27FC236}">
                <a16:creationId xmlns:a16="http://schemas.microsoft.com/office/drawing/2014/main" id="{B741AFE5-B5EE-43A3-9BDD-30A487A53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25" y="4832350"/>
            <a:ext cx="504825" cy="431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FFC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69" name="TextBox 45">
            <a:extLst>
              <a:ext uri="{FF2B5EF4-FFF2-40B4-BE49-F238E27FC236}">
                <a16:creationId xmlns:a16="http://schemas.microsoft.com/office/drawing/2014/main" id="{EBC91908-F516-4FFC-9A52-653158CB4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275" y="1733550"/>
            <a:ext cx="1738313" cy="18256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Operativni sustavi upravljanja javnim financijama</a:t>
            </a:r>
          </a:p>
        </p:txBody>
      </p:sp>
      <p:sp>
        <p:nvSpPr>
          <p:cNvPr id="6170" name="Rectangle 46">
            <a:extLst>
              <a:ext uri="{FF2B5EF4-FFF2-40B4-BE49-F238E27FC236}">
                <a16:creationId xmlns:a16="http://schemas.microsoft.com/office/drawing/2014/main" id="{D14AC94A-C4F1-40F3-86BA-E2E576CF3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8" y="1379538"/>
            <a:ext cx="4822825" cy="4751387"/>
          </a:xfrm>
          <a:prstGeom prst="rect">
            <a:avLst/>
          </a:prstGeom>
          <a:noFill/>
          <a:ln w="12700" algn="ctr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71" name="TextBox 47">
            <a:extLst>
              <a:ext uri="{FF2B5EF4-FFF2-40B4-BE49-F238E27FC236}">
                <a16:creationId xmlns:a16="http://schemas.microsoft.com/office/drawing/2014/main" id="{82F794A2-130B-4588-8073-94F81362E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8" y="1397000"/>
            <a:ext cx="47561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00CC"/>
                </a:solidFill>
                <a:cs typeface="Calibri" panose="020F0502020204030204" pitchFamily="34" charset="0"/>
              </a:rPr>
              <a:t>Integrirana rješenja ISFU-a</a:t>
            </a:r>
          </a:p>
        </p:txBody>
      </p:sp>
      <p:sp>
        <p:nvSpPr>
          <p:cNvPr id="6172" name="TextBox 48">
            <a:extLst>
              <a:ext uri="{FF2B5EF4-FFF2-40B4-BE49-F238E27FC236}">
                <a16:creationId xmlns:a16="http://schemas.microsoft.com/office/drawing/2014/main" id="{ABCA2484-1D68-4972-91A3-8A6BBE968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9988" y="5905500"/>
            <a:ext cx="2447925" cy="1841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Višedimenzionalni analitički upiti</a:t>
            </a:r>
          </a:p>
        </p:txBody>
      </p:sp>
      <p:sp>
        <p:nvSpPr>
          <p:cNvPr id="6173" name="TextBox 49">
            <a:extLst>
              <a:ext uri="{FF2B5EF4-FFF2-40B4-BE49-F238E27FC236}">
                <a16:creationId xmlns:a16="http://schemas.microsoft.com/office/drawing/2014/main" id="{D3ABCBF3-53DE-4C34-A1C1-276EBEF85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900" y="5621338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r-HR" altLang="sr-Latn-RS" sz="700">
                <a:solidFill>
                  <a:srgbClr val="0000CC"/>
                </a:solidFill>
                <a:cs typeface="Calibri" panose="020F0502020204030204" pitchFamily="34" charset="0"/>
              </a:rPr>
              <a:t>  konsolidacija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700">
                <a:solidFill>
                  <a:srgbClr val="0000CC"/>
                </a:solidFill>
                <a:cs typeface="Calibri" panose="020F0502020204030204" pitchFamily="34" charset="0"/>
              </a:rPr>
              <a:t>  segmentacija, pregled i razumijevanje podataka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700">
                <a:solidFill>
                  <a:srgbClr val="0000CC"/>
                </a:solidFill>
                <a:cs typeface="Calibri" panose="020F0502020204030204" pitchFamily="34" charset="0"/>
              </a:rPr>
              <a:t>  detaljna analiza</a:t>
            </a:r>
          </a:p>
        </p:txBody>
      </p:sp>
      <p:sp>
        <p:nvSpPr>
          <p:cNvPr id="6174" name="Oval 50">
            <a:extLst>
              <a:ext uri="{FF2B5EF4-FFF2-40B4-BE49-F238E27FC236}">
                <a16:creationId xmlns:a16="http://schemas.microsoft.com/office/drawing/2014/main" id="{53090CEC-E268-49F0-9E99-0348D3E6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467100"/>
            <a:ext cx="865188" cy="8636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0000CC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Sučelja</a:t>
            </a:r>
          </a:p>
        </p:txBody>
      </p:sp>
      <p:sp>
        <p:nvSpPr>
          <p:cNvPr id="6175" name="TextBox 57">
            <a:extLst>
              <a:ext uri="{FF2B5EF4-FFF2-40B4-BE49-F238E27FC236}">
                <a16:creationId xmlns:a16="http://schemas.microsoft.com/office/drawing/2014/main" id="{51BA331E-839D-4877-99AF-BD8721A31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1038" y="4016375"/>
            <a:ext cx="324008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00CC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SP: mjesečni izvještaji i dinamičke opcije slanja upita</a:t>
            </a:r>
          </a:p>
        </p:txBody>
      </p:sp>
      <p:sp>
        <p:nvSpPr>
          <p:cNvPr id="6176" name="Freeform 58">
            <a:extLst>
              <a:ext uri="{FF2B5EF4-FFF2-40B4-BE49-F238E27FC236}">
                <a16:creationId xmlns:a16="http://schemas.microsoft.com/office/drawing/2014/main" id="{DAA39DBB-6BFE-4935-81EB-16EEC3828267}"/>
              </a:ext>
            </a:extLst>
          </p:cNvPr>
          <p:cNvSpPr>
            <a:spLocks/>
          </p:cNvSpPr>
          <p:nvPr/>
        </p:nvSpPr>
        <p:spPr bwMode="auto">
          <a:xfrm>
            <a:off x="5210175" y="4167188"/>
            <a:ext cx="647700" cy="179387"/>
          </a:xfrm>
          <a:custGeom>
            <a:avLst/>
            <a:gdLst>
              <a:gd name="T0" fmla="*/ 0 w 679450"/>
              <a:gd name="T1" fmla="*/ 179387 h 233363"/>
              <a:gd name="T2" fmla="*/ 263317 w 679450"/>
              <a:gd name="T3" fmla="*/ 25627 h 233363"/>
              <a:gd name="T4" fmla="*/ 263317 w 679450"/>
              <a:gd name="T5" fmla="*/ 164743 h 233363"/>
              <a:gd name="T6" fmla="*/ 562954 w 679450"/>
              <a:gd name="T7" fmla="*/ 25627 h 2333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9450" h="233363">
                <a:moveTo>
                  <a:pt x="0" y="233363"/>
                </a:moveTo>
                <a:cubicBezTo>
                  <a:pt x="62706" y="134938"/>
                  <a:pt x="230188" y="36513"/>
                  <a:pt x="276225" y="33338"/>
                </a:cubicBezTo>
                <a:cubicBezTo>
                  <a:pt x="322262" y="30163"/>
                  <a:pt x="223838" y="214313"/>
                  <a:pt x="276225" y="214313"/>
                </a:cubicBezTo>
                <a:cubicBezTo>
                  <a:pt x="328612" y="214313"/>
                  <a:pt x="679450" y="0"/>
                  <a:pt x="590550" y="33338"/>
                </a:cubicBezTo>
              </a:path>
            </a:pathLst>
          </a:custGeom>
          <a:noFill/>
          <a:ln w="9525" cap="flat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77" name="Freeform 59">
            <a:extLst>
              <a:ext uri="{FF2B5EF4-FFF2-40B4-BE49-F238E27FC236}">
                <a16:creationId xmlns:a16="http://schemas.microsoft.com/office/drawing/2014/main" id="{47974CDC-E703-4437-9211-D0DFE461C526}"/>
              </a:ext>
            </a:extLst>
          </p:cNvPr>
          <p:cNvSpPr>
            <a:spLocks/>
          </p:cNvSpPr>
          <p:nvPr/>
        </p:nvSpPr>
        <p:spPr bwMode="auto">
          <a:xfrm flipV="1">
            <a:off x="5210175" y="3452813"/>
            <a:ext cx="647700" cy="179387"/>
          </a:xfrm>
          <a:custGeom>
            <a:avLst/>
            <a:gdLst>
              <a:gd name="T0" fmla="*/ 0 w 679450"/>
              <a:gd name="T1" fmla="*/ 179387 h 233363"/>
              <a:gd name="T2" fmla="*/ 263317 w 679450"/>
              <a:gd name="T3" fmla="*/ 25627 h 233363"/>
              <a:gd name="T4" fmla="*/ 263317 w 679450"/>
              <a:gd name="T5" fmla="*/ 164743 h 233363"/>
              <a:gd name="T6" fmla="*/ 562954 w 679450"/>
              <a:gd name="T7" fmla="*/ 25627 h 23336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9450" h="233363">
                <a:moveTo>
                  <a:pt x="0" y="233363"/>
                </a:moveTo>
                <a:cubicBezTo>
                  <a:pt x="62706" y="134938"/>
                  <a:pt x="230188" y="36513"/>
                  <a:pt x="276225" y="33338"/>
                </a:cubicBezTo>
                <a:cubicBezTo>
                  <a:pt x="322262" y="30163"/>
                  <a:pt x="223838" y="214313"/>
                  <a:pt x="276225" y="214313"/>
                </a:cubicBezTo>
                <a:cubicBezTo>
                  <a:pt x="328612" y="214313"/>
                  <a:pt x="679450" y="0"/>
                  <a:pt x="590550" y="33338"/>
                </a:cubicBezTo>
              </a:path>
            </a:pathLst>
          </a:custGeom>
          <a:noFill/>
          <a:ln w="9525" cap="flat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Rectangle 1">
            <a:extLst>
              <a:ext uri="{FF2B5EF4-FFF2-40B4-BE49-F238E27FC236}">
                <a16:creationId xmlns:a16="http://schemas.microsoft.com/office/drawing/2014/main" id="{4E43FB21-FF51-4FA1-A4B2-F96872982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75" y="6094413"/>
            <a:ext cx="21939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800">
                <a:cs typeface="Calibri" panose="020F0502020204030204" pitchFamily="34" charset="0"/>
              </a:rPr>
              <a:t>Slike: jscreationzs / FreeDigitalPhotos.net</a:t>
            </a:r>
          </a:p>
        </p:txBody>
      </p:sp>
      <p:sp>
        <p:nvSpPr>
          <p:cNvPr id="6179" name="Text Box 398">
            <a:extLst>
              <a:ext uri="{FF2B5EF4-FFF2-40B4-BE49-F238E27FC236}">
                <a16:creationId xmlns:a16="http://schemas.microsoft.com/office/drawing/2014/main" id="{D8A8D7B4-7CEE-4228-A11A-13771BB63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00" y="666750"/>
            <a:ext cx="8961438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"/>
              </a:spcBef>
              <a:spcAft>
                <a:spcPts val="1000"/>
              </a:spcAft>
              <a:buFontTx/>
              <a:buNone/>
            </a:pPr>
            <a:r>
              <a:rPr lang="hr-HR" altLang="sr-Latn-RS" sz="2000" b="1">
                <a:solidFill>
                  <a:srgbClr val="C00000"/>
                </a:solidFill>
                <a:cs typeface="Calibri" panose="020F0502020204030204" pitchFamily="34" charset="0"/>
              </a:rPr>
              <a:t>Ciljevi &gt; </a:t>
            </a:r>
            <a:r>
              <a:rPr lang="hr-HR" altLang="sr-Latn-RS" sz="2000">
                <a:solidFill>
                  <a:srgbClr val="000099"/>
                </a:solidFill>
                <a:cs typeface="Calibri" panose="020F0502020204030204" pitchFamily="34" charset="0"/>
              </a:rPr>
              <a:t>održivo upravljanje javnim resursima + učinkovito pružanje javnih usluga + otvorena i odgovorna vlada</a:t>
            </a:r>
          </a:p>
        </p:txBody>
      </p:sp>
      <p:sp>
        <p:nvSpPr>
          <p:cNvPr id="6180" name="TextBox 62">
            <a:extLst>
              <a:ext uri="{FF2B5EF4-FFF2-40B4-BE49-F238E27FC236}">
                <a16:creationId xmlns:a16="http://schemas.microsoft.com/office/drawing/2014/main" id="{99A9E762-1EED-4067-9EDF-AC161FE4A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548188"/>
            <a:ext cx="9794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0000CC"/>
                </a:solidFill>
                <a:cs typeface="Calibri" panose="020F0502020204030204" pitchFamily="34" charset="0"/>
              </a:rPr>
              <a:t>Otvoreni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0000CC"/>
                </a:solidFill>
                <a:cs typeface="Calibri" panose="020F0502020204030204" pitchFamily="34" charset="0"/>
              </a:rPr>
              <a:t>proračun / vladini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0000CC"/>
                </a:solidFill>
                <a:cs typeface="Calibri" panose="020F0502020204030204" pitchFamily="34" charset="0"/>
              </a:rPr>
              <a:t>Podaci</a:t>
            </a:r>
          </a:p>
        </p:txBody>
      </p:sp>
      <p:sp>
        <p:nvSpPr>
          <p:cNvPr id="6181" name="Circular Arrow 4">
            <a:extLst>
              <a:ext uri="{FF2B5EF4-FFF2-40B4-BE49-F238E27FC236}">
                <a16:creationId xmlns:a16="http://schemas.microsoft.com/office/drawing/2014/main" id="{51FBBB30-2856-494B-AAC2-FD334A79F901}"/>
              </a:ext>
            </a:extLst>
          </p:cNvPr>
          <p:cNvSpPr>
            <a:spLocks/>
          </p:cNvSpPr>
          <p:nvPr/>
        </p:nvSpPr>
        <p:spPr bwMode="auto">
          <a:xfrm flipH="1">
            <a:off x="4430713" y="3405188"/>
            <a:ext cx="1006475" cy="1006475"/>
          </a:xfrm>
          <a:custGeom>
            <a:avLst/>
            <a:gdLst>
              <a:gd name="T0" fmla="*/ 501506 w 1006475"/>
              <a:gd name="T1" fmla="*/ 51011 h 1006475"/>
              <a:gd name="T2" fmla="*/ 927023 w 1006475"/>
              <a:gd name="T3" fmla="*/ 345385 h 1006475"/>
              <a:gd name="T4" fmla="*/ 976732 w 1006475"/>
              <a:gd name="T5" fmla="*/ 338387 h 1006475"/>
              <a:gd name="T6" fmla="*/ 920015 w 1006475"/>
              <a:gd name="T7" fmla="*/ 444558 h 1006475"/>
              <a:gd name="T8" fmla="*/ 813641 w 1006475"/>
              <a:gd name="T9" fmla="*/ 361349 h 1006475"/>
              <a:gd name="T10" fmla="*/ 863216 w 1006475"/>
              <a:gd name="T11" fmla="*/ 354369 h 1006475"/>
              <a:gd name="T12" fmla="*/ 501746 w 1006475"/>
              <a:gd name="T13" fmla="*/ 113694 h 1006475"/>
              <a:gd name="T14" fmla="*/ 501506 w 1006475"/>
              <a:gd name="T15" fmla="*/ 51011 h 10064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6475" h="1006475">
                <a:moveTo>
                  <a:pt x="501506" y="51011"/>
                </a:moveTo>
                <a:cubicBezTo>
                  <a:pt x="691014" y="50285"/>
                  <a:pt x="860874" y="167795"/>
                  <a:pt x="927023" y="345385"/>
                </a:cubicBezTo>
                <a:lnTo>
                  <a:pt x="976732" y="338387"/>
                </a:lnTo>
                <a:lnTo>
                  <a:pt x="920015" y="444558"/>
                </a:lnTo>
                <a:lnTo>
                  <a:pt x="813641" y="361349"/>
                </a:lnTo>
                <a:lnTo>
                  <a:pt x="863216" y="354369"/>
                </a:lnTo>
                <a:cubicBezTo>
                  <a:pt x="802766" y="208195"/>
                  <a:pt x="659925" y="113088"/>
                  <a:pt x="501746" y="113694"/>
                </a:cubicBezTo>
                <a:lnTo>
                  <a:pt x="501506" y="51011"/>
                </a:lnTo>
                <a:close/>
              </a:path>
            </a:pathLst>
          </a:custGeom>
          <a:solidFill>
            <a:srgbClr val="FFFF00"/>
          </a:solidFill>
          <a:ln w="9525" cap="flat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2" name="Circular Arrow 65">
            <a:extLst>
              <a:ext uri="{FF2B5EF4-FFF2-40B4-BE49-F238E27FC236}">
                <a16:creationId xmlns:a16="http://schemas.microsoft.com/office/drawing/2014/main" id="{F2EC67F7-2691-4602-BD69-D1E09154C0A6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4430713" y="3405188"/>
            <a:ext cx="1006475" cy="1006475"/>
          </a:xfrm>
          <a:custGeom>
            <a:avLst/>
            <a:gdLst>
              <a:gd name="T0" fmla="*/ 501614 w 1006475"/>
              <a:gd name="T1" fmla="*/ 51011 h 1006475"/>
              <a:gd name="T2" fmla="*/ 927023 w 1006475"/>
              <a:gd name="T3" fmla="*/ 345385 h 1006475"/>
              <a:gd name="T4" fmla="*/ 976732 w 1006475"/>
              <a:gd name="T5" fmla="*/ 338387 h 1006475"/>
              <a:gd name="T6" fmla="*/ 920015 w 1006475"/>
              <a:gd name="T7" fmla="*/ 444558 h 1006475"/>
              <a:gd name="T8" fmla="*/ 813641 w 1006475"/>
              <a:gd name="T9" fmla="*/ 361349 h 1006475"/>
              <a:gd name="T10" fmla="*/ 863216 w 1006475"/>
              <a:gd name="T11" fmla="*/ 354369 h 1006475"/>
              <a:gd name="T12" fmla="*/ 501839 w 1006475"/>
              <a:gd name="T13" fmla="*/ 113694 h 1006475"/>
              <a:gd name="T14" fmla="*/ 501614 w 1006475"/>
              <a:gd name="T15" fmla="*/ 51011 h 10064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6475" h="1006475">
                <a:moveTo>
                  <a:pt x="501614" y="51011"/>
                </a:moveTo>
                <a:cubicBezTo>
                  <a:pt x="691082" y="50331"/>
                  <a:pt x="860888" y="167833"/>
                  <a:pt x="927023" y="345385"/>
                </a:cubicBezTo>
                <a:lnTo>
                  <a:pt x="976732" y="338387"/>
                </a:lnTo>
                <a:lnTo>
                  <a:pt x="920015" y="444558"/>
                </a:lnTo>
                <a:lnTo>
                  <a:pt x="813641" y="361349"/>
                </a:lnTo>
                <a:lnTo>
                  <a:pt x="863216" y="354369"/>
                </a:lnTo>
                <a:cubicBezTo>
                  <a:pt x="802779" y="208226"/>
                  <a:pt x="659985" y="113126"/>
                  <a:pt x="501839" y="113694"/>
                </a:cubicBezTo>
                <a:lnTo>
                  <a:pt x="501614" y="51011"/>
                </a:lnTo>
                <a:close/>
              </a:path>
            </a:pathLst>
          </a:custGeom>
          <a:solidFill>
            <a:srgbClr val="FFFF00"/>
          </a:solidFill>
          <a:ln w="9525" cap="flat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3" name="Circular Arrow 66">
            <a:extLst>
              <a:ext uri="{FF2B5EF4-FFF2-40B4-BE49-F238E27FC236}">
                <a16:creationId xmlns:a16="http://schemas.microsoft.com/office/drawing/2014/main" id="{E66E7EED-4C46-4596-B7AA-892DD29E699D}"/>
              </a:ext>
            </a:extLst>
          </p:cNvPr>
          <p:cNvSpPr>
            <a:spLocks/>
          </p:cNvSpPr>
          <p:nvPr/>
        </p:nvSpPr>
        <p:spPr bwMode="auto">
          <a:xfrm rot="16200000" flipH="1">
            <a:off x="4430713" y="3405188"/>
            <a:ext cx="1006475" cy="1006475"/>
          </a:xfrm>
          <a:custGeom>
            <a:avLst/>
            <a:gdLst>
              <a:gd name="T0" fmla="*/ 501506 w 1006475"/>
              <a:gd name="T1" fmla="*/ 51011 h 1006475"/>
              <a:gd name="T2" fmla="*/ 927023 w 1006475"/>
              <a:gd name="T3" fmla="*/ 345385 h 1006475"/>
              <a:gd name="T4" fmla="*/ 976732 w 1006475"/>
              <a:gd name="T5" fmla="*/ 338387 h 1006475"/>
              <a:gd name="T6" fmla="*/ 920015 w 1006475"/>
              <a:gd name="T7" fmla="*/ 444558 h 1006475"/>
              <a:gd name="T8" fmla="*/ 813641 w 1006475"/>
              <a:gd name="T9" fmla="*/ 361349 h 1006475"/>
              <a:gd name="T10" fmla="*/ 863216 w 1006475"/>
              <a:gd name="T11" fmla="*/ 354369 h 1006475"/>
              <a:gd name="T12" fmla="*/ 501746 w 1006475"/>
              <a:gd name="T13" fmla="*/ 113694 h 1006475"/>
              <a:gd name="T14" fmla="*/ 501506 w 1006475"/>
              <a:gd name="T15" fmla="*/ 51011 h 10064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6475" h="1006475">
                <a:moveTo>
                  <a:pt x="501506" y="51011"/>
                </a:moveTo>
                <a:cubicBezTo>
                  <a:pt x="691014" y="50285"/>
                  <a:pt x="860874" y="167795"/>
                  <a:pt x="927023" y="345385"/>
                </a:cubicBezTo>
                <a:lnTo>
                  <a:pt x="976732" y="338387"/>
                </a:lnTo>
                <a:lnTo>
                  <a:pt x="920015" y="444558"/>
                </a:lnTo>
                <a:lnTo>
                  <a:pt x="813641" y="361349"/>
                </a:lnTo>
                <a:lnTo>
                  <a:pt x="863216" y="354369"/>
                </a:lnTo>
                <a:cubicBezTo>
                  <a:pt x="802766" y="208195"/>
                  <a:pt x="659925" y="113088"/>
                  <a:pt x="501746" y="113694"/>
                </a:cubicBezTo>
                <a:lnTo>
                  <a:pt x="501506" y="51011"/>
                </a:lnTo>
                <a:close/>
              </a:path>
            </a:pathLst>
          </a:custGeom>
          <a:solidFill>
            <a:srgbClr val="FFFF00"/>
          </a:solidFill>
          <a:ln w="9525" cap="flat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4" name="Circular Arrow 67">
            <a:extLst>
              <a:ext uri="{FF2B5EF4-FFF2-40B4-BE49-F238E27FC236}">
                <a16:creationId xmlns:a16="http://schemas.microsoft.com/office/drawing/2014/main" id="{7355CF19-CD08-42E8-AC27-1EECAD9C2153}"/>
              </a:ext>
            </a:extLst>
          </p:cNvPr>
          <p:cNvSpPr>
            <a:spLocks/>
          </p:cNvSpPr>
          <p:nvPr/>
        </p:nvSpPr>
        <p:spPr bwMode="auto">
          <a:xfrm rot="5400000" flipH="1">
            <a:off x="4430713" y="3405188"/>
            <a:ext cx="1006475" cy="1006475"/>
          </a:xfrm>
          <a:custGeom>
            <a:avLst/>
            <a:gdLst>
              <a:gd name="T0" fmla="*/ 501614 w 1006475"/>
              <a:gd name="T1" fmla="*/ 51011 h 1006475"/>
              <a:gd name="T2" fmla="*/ 927023 w 1006475"/>
              <a:gd name="T3" fmla="*/ 345385 h 1006475"/>
              <a:gd name="T4" fmla="*/ 976732 w 1006475"/>
              <a:gd name="T5" fmla="*/ 338387 h 1006475"/>
              <a:gd name="T6" fmla="*/ 920015 w 1006475"/>
              <a:gd name="T7" fmla="*/ 444558 h 1006475"/>
              <a:gd name="T8" fmla="*/ 813641 w 1006475"/>
              <a:gd name="T9" fmla="*/ 361349 h 1006475"/>
              <a:gd name="T10" fmla="*/ 863216 w 1006475"/>
              <a:gd name="T11" fmla="*/ 354369 h 1006475"/>
              <a:gd name="T12" fmla="*/ 501839 w 1006475"/>
              <a:gd name="T13" fmla="*/ 113694 h 1006475"/>
              <a:gd name="T14" fmla="*/ 501614 w 1006475"/>
              <a:gd name="T15" fmla="*/ 51011 h 10064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6475" h="1006475">
                <a:moveTo>
                  <a:pt x="501614" y="51011"/>
                </a:moveTo>
                <a:cubicBezTo>
                  <a:pt x="691082" y="50331"/>
                  <a:pt x="860888" y="167833"/>
                  <a:pt x="927023" y="345385"/>
                </a:cubicBezTo>
                <a:lnTo>
                  <a:pt x="976732" y="338387"/>
                </a:lnTo>
                <a:lnTo>
                  <a:pt x="920015" y="444558"/>
                </a:lnTo>
                <a:lnTo>
                  <a:pt x="813641" y="361349"/>
                </a:lnTo>
                <a:lnTo>
                  <a:pt x="863216" y="354369"/>
                </a:lnTo>
                <a:cubicBezTo>
                  <a:pt x="802779" y="208226"/>
                  <a:pt x="659985" y="113126"/>
                  <a:pt x="501839" y="113694"/>
                </a:cubicBezTo>
                <a:lnTo>
                  <a:pt x="501614" y="51011"/>
                </a:lnTo>
                <a:close/>
              </a:path>
            </a:pathLst>
          </a:custGeom>
          <a:solidFill>
            <a:srgbClr val="FFFF00"/>
          </a:solidFill>
          <a:ln w="9525" cap="flat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185" name="Group 64">
            <a:extLst>
              <a:ext uri="{FF2B5EF4-FFF2-40B4-BE49-F238E27FC236}">
                <a16:creationId xmlns:a16="http://schemas.microsoft.com/office/drawing/2014/main" id="{309BDEFA-F226-41B6-917D-114B9CD727EC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6204" name="Text Box 3">
              <a:extLst>
                <a:ext uri="{FF2B5EF4-FFF2-40B4-BE49-F238E27FC236}">
                  <a16:creationId xmlns:a16="http://schemas.microsoft.com/office/drawing/2014/main" id="{0D1CBB21-B965-4F21-AE87-C56180A53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Što je IISFU?</a:t>
              </a:r>
            </a:p>
          </p:txBody>
        </p:sp>
        <p:sp>
          <p:nvSpPr>
            <p:cNvPr id="6205" name="Oval 69">
              <a:extLst>
                <a:ext uri="{FF2B5EF4-FFF2-40B4-BE49-F238E27FC236}">
                  <a16:creationId xmlns:a16="http://schemas.microsoft.com/office/drawing/2014/main" id="{C6617E5E-B341-4EBA-9EDD-866C03EFE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6206" name="Picture 70">
              <a:extLst>
                <a:ext uri="{FF2B5EF4-FFF2-40B4-BE49-F238E27FC236}">
                  <a16:creationId xmlns:a16="http://schemas.microsoft.com/office/drawing/2014/main" id="{D53B6755-B448-42F2-A024-A9DF7A340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186" name="Down Arrow 72">
            <a:extLst>
              <a:ext uri="{FF2B5EF4-FFF2-40B4-BE49-F238E27FC236}">
                <a16:creationId xmlns:a16="http://schemas.microsoft.com/office/drawing/2014/main" id="{7F41804B-85C5-42B4-954E-09580D9DC5AD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37344" y="4837906"/>
            <a:ext cx="457200" cy="503238"/>
          </a:xfrm>
          <a:prstGeom prst="downArrow">
            <a:avLst>
              <a:gd name="adj1" fmla="val 48028"/>
              <a:gd name="adj2" fmla="val 31828"/>
            </a:avLst>
          </a:prstGeom>
          <a:solidFill>
            <a:srgbClr val="FFC0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00CC"/>
                </a:solidFill>
                <a:cs typeface="Calibri" panose="020F0502020204030204" pitchFamily="34" charset="0"/>
              </a:rPr>
              <a:t>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00CC"/>
                </a:solidFill>
                <a:cs typeface="Calibri" panose="020F0502020204030204" pitchFamily="34" charset="0"/>
              </a:rPr>
              <a:t>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00CC"/>
                </a:solidFill>
                <a:cs typeface="Calibri" panose="020F0502020204030204" pitchFamily="34" charset="0"/>
              </a:rPr>
              <a:t>U</a:t>
            </a:r>
          </a:p>
        </p:txBody>
      </p:sp>
      <p:sp>
        <p:nvSpPr>
          <p:cNvPr id="6264" name="TextBox 73">
            <a:extLst>
              <a:ext uri="{FF2B5EF4-FFF2-40B4-BE49-F238E27FC236}">
                <a16:creationId xmlns:a16="http://schemas.microsoft.com/office/drawing/2014/main" id="{F4D7D0C7-6C1C-43DE-8B79-2770A7E939F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21506" y="5095082"/>
            <a:ext cx="1646237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cap="flat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hr-HR" altLang="sr-Latn-RS" sz="1050" dirty="0">
                <a:solidFill>
                  <a:srgbClr val="0000CC"/>
                </a:solidFill>
                <a:cs typeface="Arial" charset="0"/>
              </a:rPr>
              <a:t>Ostali sustavi </a:t>
            </a:r>
            <a:r>
              <a:rPr lang="hr-HR" altLang="sr-Latn-RS" sz="1050" b="1" dirty="0">
                <a:solidFill>
                  <a:srgbClr val="0000CC"/>
                </a:solidFill>
                <a:cs typeface="Arial" charset="0"/>
              </a:rPr>
              <a:t>e-Vlade</a:t>
            </a:r>
          </a:p>
        </p:txBody>
      </p:sp>
      <p:sp>
        <p:nvSpPr>
          <p:cNvPr id="6188" name="TextBox 71">
            <a:extLst>
              <a:ext uri="{FF2B5EF4-FFF2-40B4-BE49-F238E27FC236}">
                <a16:creationId xmlns:a16="http://schemas.microsoft.com/office/drawing/2014/main" id="{65B0B1EE-2DDF-481B-B13C-9695AD44D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2513013"/>
            <a:ext cx="506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00CC"/>
                </a:solidFill>
                <a:cs typeface="Calibri" panose="020F0502020204030204" pitchFamily="34" charset="0"/>
              </a:rPr>
              <a:t>G2G</a:t>
            </a:r>
          </a:p>
        </p:txBody>
      </p:sp>
      <p:sp>
        <p:nvSpPr>
          <p:cNvPr id="6189" name="TextBox 74">
            <a:extLst>
              <a:ext uri="{FF2B5EF4-FFF2-40B4-BE49-F238E27FC236}">
                <a16:creationId xmlns:a16="http://schemas.microsoft.com/office/drawing/2014/main" id="{1CCB46B2-922B-45B9-847D-96020D034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050" y="4921250"/>
            <a:ext cx="5064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00CC"/>
                </a:solidFill>
                <a:cs typeface="Calibri" panose="020F0502020204030204" pitchFamily="34" charset="0"/>
              </a:rPr>
              <a:t>G2C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00CC"/>
                </a:solidFill>
                <a:cs typeface="Calibri" panose="020F0502020204030204" pitchFamily="34" charset="0"/>
              </a:rPr>
              <a:t>G2B</a:t>
            </a:r>
          </a:p>
        </p:txBody>
      </p:sp>
      <p:sp>
        <p:nvSpPr>
          <p:cNvPr id="6190" name="Left-Right Arrow 6">
            <a:extLst>
              <a:ext uri="{FF2B5EF4-FFF2-40B4-BE49-F238E27FC236}">
                <a16:creationId xmlns:a16="http://schemas.microsoft.com/office/drawing/2014/main" id="{6F802505-E610-49C6-A680-42131A8FC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2052638"/>
            <a:ext cx="549275" cy="27463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91" name="Left-Right Arrow 75">
            <a:extLst>
              <a:ext uri="{FF2B5EF4-FFF2-40B4-BE49-F238E27FC236}">
                <a16:creationId xmlns:a16="http://schemas.microsoft.com/office/drawing/2014/main" id="{AA0B68BD-E188-4B88-8EAE-CA90AF09F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2928938"/>
            <a:ext cx="549275" cy="27463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92" name="Left-Right Arrow 76">
            <a:extLst>
              <a:ext uri="{FF2B5EF4-FFF2-40B4-BE49-F238E27FC236}">
                <a16:creationId xmlns:a16="http://schemas.microsoft.com/office/drawing/2014/main" id="{4E3C62EA-28B5-4CD6-BBEE-75B921465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4548188"/>
            <a:ext cx="549275" cy="274637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93" name="Left-Right Arrow 77">
            <a:extLst>
              <a:ext uri="{FF2B5EF4-FFF2-40B4-BE49-F238E27FC236}">
                <a16:creationId xmlns:a16="http://schemas.microsoft.com/office/drawing/2014/main" id="{41941FC1-AB08-4228-AA45-1DD1C2DC4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3" y="5511800"/>
            <a:ext cx="549275" cy="273050"/>
          </a:xfrm>
          <a:prstGeom prst="leftRightArrow">
            <a:avLst>
              <a:gd name="adj1" fmla="val 50000"/>
              <a:gd name="adj2" fmla="val 50002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94" name="Flowchart: Magnetic Disk 1">
            <a:extLst>
              <a:ext uri="{FF2B5EF4-FFF2-40B4-BE49-F238E27FC236}">
                <a16:creationId xmlns:a16="http://schemas.microsoft.com/office/drawing/2014/main" id="{CB763307-801B-4942-9F87-60B4DF4DD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625" y="1963738"/>
            <a:ext cx="366713" cy="184150"/>
          </a:xfrm>
          <a:prstGeom prst="flowChartMagneticDisk">
            <a:avLst/>
          </a:prstGeom>
          <a:noFill/>
          <a:ln w="9525" algn="ctr">
            <a:solidFill>
              <a:srgbClr val="385D8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95" name="Flowchart: Magnetic Disk 63">
            <a:extLst>
              <a:ext uri="{FF2B5EF4-FFF2-40B4-BE49-F238E27FC236}">
                <a16:creationId xmlns:a16="http://schemas.microsoft.com/office/drawing/2014/main" id="{1B667982-F879-41A2-AAF8-B7562152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2230438"/>
            <a:ext cx="365125" cy="184150"/>
          </a:xfrm>
          <a:prstGeom prst="flowChartMagneticDisk">
            <a:avLst/>
          </a:prstGeom>
          <a:noFill/>
          <a:ln w="9525" algn="ctr">
            <a:solidFill>
              <a:srgbClr val="385D8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96" name="Flowchart: Magnetic Disk 78">
            <a:extLst>
              <a:ext uri="{FF2B5EF4-FFF2-40B4-BE49-F238E27FC236}">
                <a16:creationId xmlns:a16="http://schemas.microsoft.com/office/drawing/2014/main" id="{C480AF1C-DFD6-4182-BC14-F1ABDBA46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475" y="2230438"/>
            <a:ext cx="365125" cy="184150"/>
          </a:xfrm>
          <a:prstGeom prst="flowChartMagneticDisk">
            <a:avLst/>
          </a:prstGeom>
          <a:noFill/>
          <a:ln w="9525" algn="ctr">
            <a:solidFill>
              <a:srgbClr val="385D8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97" name="Flowchart: Magnetic Disk 81">
            <a:extLst>
              <a:ext uri="{FF2B5EF4-FFF2-40B4-BE49-F238E27FC236}">
                <a16:creationId xmlns:a16="http://schemas.microsoft.com/office/drawing/2014/main" id="{29054CA3-C7AD-4141-9212-7AF80F4E7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4575" y="3021013"/>
            <a:ext cx="365125" cy="182562"/>
          </a:xfrm>
          <a:prstGeom prst="flowChartMagneticDisk">
            <a:avLst/>
          </a:prstGeom>
          <a:noFill/>
          <a:ln w="9525" algn="ctr">
            <a:solidFill>
              <a:srgbClr val="385D8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98" name="Flowchart: Magnetic Disk 82">
            <a:extLst>
              <a:ext uri="{FF2B5EF4-FFF2-40B4-BE49-F238E27FC236}">
                <a16:creationId xmlns:a16="http://schemas.microsoft.com/office/drawing/2014/main" id="{D1DAA323-16B4-4961-B992-6F1F77EFA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500" y="3021013"/>
            <a:ext cx="365125" cy="182562"/>
          </a:xfrm>
          <a:prstGeom prst="flowChartMagneticDisk">
            <a:avLst/>
          </a:prstGeom>
          <a:noFill/>
          <a:ln w="9525" algn="ctr">
            <a:solidFill>
              <a:srgbClr val="385D8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199" name="Flowchart: Magnetic Disk 83">
            <a:extLst>
              <a:ext uri="{FF2B5EF4-FFF2-40B4-BE49-F238E27FC236}">
                <a16:creationId xmlns:a16="http://schemas.microsoft.com/office/drawing/2014/main" id="{2E8396C8-6F0E-4959-A07F-B066297E1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592638"/>
            <a:ext cx="365125" cy="182562"/>
          </a:xfrm>
          <a:prstGeom prst="flowChartMagneticDisk">
            <a:avLst/>
          </a:prstGeom>
          <a:noFill/>
          <a:ln w="9525" algn="ctr">
            <a:solidFill>
              <a:srgbClr val="385D8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200" name="Flowchart: Magnetic Disk 84">
            <a:extLst>
              <a:ext uri="{FF2B5EF4-FFF2-40B4-BE49-F238E27FC236}">
                <a16:creationId xmlns:a16="http://schemas.microsoft.com/office/drawing/2014/main" id="{59777154-E195-4753-BC1B-B05B69F7B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4592638"/>
            <a:ext cx="365125" cy="182562"/>
          </a:xfrm>
          <a:prstGeom prst="flowChartMagneticDisk">
            <a:avLst/>
          </a:prstGeom>
          <a:noFill/>
          <a:ln w="9525" algn="ctr">
            <a:solidFill>
              <a:srgbClr val="385D8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201" name="Flowchart: Magnetic Disk 85">
            <a:extLst>
              <a:ext uri="{FF2B5EF4-FFF2-40B4-BE49-F238E27FC236}">
                <a16:creationId xmlns:a16="http://schemas.microsoft.com/office/drawing/2014/main" id="{078BEA08-1C15-4012-8CAB-E137D985D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4983163"/>
            <a:ext cx="365125" cy="182562"/>
          </a:xfrm>
          <a:prstGeom prst="flowChartMagneticDisk">
            <a:avLst/>
          </a:prstGeom>
          <a:noFill/>
          <a:ln w="9525" algn="ctr">
            <a:solidFill>
              <a:srgbClr val="385D8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202" name="Flowchart: Magnetic Disk 86">
            <a:extLst>
              <a:ext uri="{FF2B5EF4-FFF2-40B4-BE49-F238E27FC236}">
                <a16:creationId xmlns:a16="http://schemas.microsoft.com/office/drawing/2014/main" id="{45922A8E-788F-4531-BD74-C21564F1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8475" y="4983163"/>
            <a:ext cx="365125" cy="182562"/>
          </a:xfrm>
          <a:prstGeom prst="flowChartMagneticDisk">
            <a:avLst/>
          </a:prstGeom>
          <a:noFill/>
          <a:ln w="9525" algn="ctr">
            <a:solidFill>
              <a:srgbClr val="385D8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6203" name="Flowchart: Magnetic Disk 87">
            <a:extLst>
              <a:ext uri="{FF2B5EF4-FFF2-40B4-BE49-F238E27FC236}">
                <a16:creationId xmlns:a16="http://schemas.microsoft.com/office/drawing/2014/main" id="{E9B0590D-8615-49F8-BF42-CAC0F2C86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138" y="5383213"/>
            <a:ext cx="365125" cy="182562"/>
          </a:xfrm>
          <a:prstGeom prst="flowChartMagneticDisk">
            <a:avLst/>
          </a:prstGeom>
          <a:noFill/>
          <a:ln w="9525" algn="ctr">
            <a:solidFill>
              <a:srgbClr val="385D8A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7" grpId="0" animBg="1" autoUpdateAnimBg="0"/>
      <p:bldP spid="6230" grpId="0" animBg="1"/>
      <p:bldP spid="6230" grpId="1" animBg="1" autoUpdateAnimBg="0"/>
      <p:bldP spid="6241" grpId="0" animBg="1"/>
      <p:bldP spid="6241" grpId="1" animBg="1" autoUpdateAnimBg="0"/>
      <p:bldP spid="6242" grpId="0" animBg="1"/>
      <p:bldP spid="6242" grpId="1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07FC4C4-772B-4591-88CC-FE7A748E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FD34153F-8C6A-461B-9455-7F07F5DD691E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4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307" name="Rectangle 2">
            <a:extLst>
              <a:ext uri="{FF2B5EF4-FFF2-40B4-BE49-F238E27FC236}">
                <a16:creationId xmlns:a16="http://schemas.microsoft.com/office/drawing/2014/main" id="{FEAAB5E3-F994-442A-BEE3-B70082F61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3375025"/>
            <a:ext cx="1646237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sr-Latn-RS" altLang="sr-Latn-RS">
              <a:solidFill>
                <a:srgbClr val="FFFFFF"/>
              </a:solidFill>
            </a:endParaRPr>
          </a:p>
        </p:txBody>
      </p:sp>
      <p:sp>
        <p:nvSpPr>
          <p:cNvPr id="7308" name="Rectangle 47">
            <a:extLst>
              <a:ext uri="{FF2B5EF4-FFF2-40B4-BE49-F238E27FC236}">
                <a16:creationId xmlns:a16="http://schemas.microsoft.com/office/drawing/2014/main" id="{5355D95B-6E77-4820-99CA-40F46349C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3827463"/>
            <a:ext cx="1646237" cy="36671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sr-Latn-RS" altLang="sr-Latn-RS">
              <a:solidFill>
                <a:srgbClr val="FFFFFF"/>
              </a:solidFill>
            </a:endParaRPr>
          </a:p>
        </p:txBody>
      </p:sp>
      <p:sp>
        <p:nvSpPr>
          <p:cNvPr id="7173" name="Rectangle 4">
            <a:extLst>
              <a:ext uri="{FF2B5EF4-FFF2-40B4-BE49-F238E27FC236}">
                <a16:creationId xmlns:a16="http://schemas.microsoft.com/office/drawing/2014/main" id="{050C1989-DE65-4324-A911-35FB15E43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192088"/>
            <a:ext cx="3527425" cy="307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hr-HR" altLang="sr-Latn-RS" sz="1400" b="1">
                <a:solidFill>
                  <a:srgbClr val="0000FF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www.worldbank.org/publicfinance/fmis  </a:t>
            </a:r>
          </a:p>
        </p:txBody>
      </p:sp>
      <p:grpSp>
        <p:nvGrpSpPr>
          <p:cNvPr id="7174" name="Group 15">
            <a:extLst>
              <a:ext uri="{FF2B5EF4-FFF2-40B4-BE49-F238E27FC236}">
                <a16:creationId xmlns:a16="http://schemas.microsoft.com/office/drawing/2014/main" id="{7919A077-F2C8-41B4-9773-074F7743B3A8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7178" name="Text Box 3">
              <a:extLst>
                <a:ext uri="{FF2B5EF4-FFF2-40B4-BE49-F238E27FC236}">
                  <a16:creationId xmlns:a16="http://schemas.microsoft.com/office/drawing/2014/main" id="{3712175C-647E-44BE-B8B6-15207CAFF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Što je e-Nabava?</a:t>
              </a:r>
            </a:p>
          </p:txBody>
        </p:sp>
        <p:sp>
          <p:nvSpPr>
            <p:cNvPr id="7179" name="Oval 17">
              <a:extLst>
                <a:ext uri="{FF2B5EF4-FFF2-40B4-BE49-F238E27FC236}">
                  <a16:creationId xmlns:a16="http://schemas.microsoft.com/office/drawing/2014/main" id="{02A545FB-BF90-461E-A1E5-BE2C2F679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7180" name="Picture 18">
              <a:extLst>
                <a:ext uri="{FF2B5EF4-FFF2-40B4-BE49-F238E27FC236}">
                  <a16:creationId xmlns:a16="http://schemas.microsoft.com/office/drawing/2014/main" id="{41F1B645-1B73-46E4-9515-0C5C8D2D5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175" name="Text Box 398">
            <a:extLst>
              <a:ext uri="{FF2B5EF4-FFF2-40B4-BE49-F238E27FC236}">
                <a16:creationId xmlns:a16="http://schemas.microsoft.com/office/drawing/2014/main" id="{108968D7-CDB1-4137-B10B-3631A0979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"/>
              </a:spcBef>
              <a:spcAft>
                <a:spcPts val="1000"/>
              </a:spcAft>
              <a:buFontTx/>
              <a:buNone/>
            </a:pPr>
            <a:r>
              <a:rPr lang="hr-HR" altLang="sr-Latn-RS" sz="2800" b="1">
                <a:solidFill>
                  <a:srgbClr val="C00000"/>
                </a:solidFill>
                <a:cs typeface="Calibri" panose="020F0502020204030204" pitchFamily="34" charset="0"/>
              </a:rPr>
              <a:t>e-Nabava i ISFU</a:t>
            </a:r>
          </a:p>
        </p:txBody>
      </p:sp>
      <p:sp>
        <p:nvSpPr>
          <p:cNvPr id="7315" name="Rectangle 44">
            <a:extLst>
              <a:ext uri="{FF2B5EF4-FFF2-40B4-BE49-F238E27FC236}">
                <a16:creationId xmlns:a16="http://schemas.microsoft.com/office/drawing/2014/main" id="{71E0E020-9061-45A5-8418-EAFA4E5CA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1225550"/>
            <a:ext cx="8777287" cy="1463675"/>
          </a:xfrm>
          <a:prstGeom prst="rect">
            <a:avLst/>
          </a:prstGeom>
          <a:solidFill>
            <a:srgbClr val="EBF1DE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91440" bIns="9144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hr-HR" altLang="sr-Latn-RS" sz="1800">
                <a:cs typeface="Calibri" panose="020F0502020204030204" pitchFamily="34" charset="0"/>
              </a:rPr>
              <a:t>Radna skupina za e-GP (WB, ADB, IDB) definirala je e-Nabavu (e-GP) kao: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2000">
                <a:solidFill>
                  <a:srgbClr val="0000CC"/>
                </a:solidFill>
                <a:cs typeface="Calibri" panose="020F0502020204030204" pitchFamily="34" charset="0"/>
              </a:rPr>
              <a:t>„... vladinu upotrebu informacijskih tehnologija (posebice interneta) prilikom nabave od dobavljača u svrhu nabave radova, robe i savjetodavnih usluga koje su potrebne za javni sektor.”</a:t>
            </a:r>
          </a:p>
        </p:txBody>
      </p:sp>
      <p:sp>
        <p:nvSpPr>
          <p:cNvPr id="7177" name="Rectangle 1">
            <a:extLst>
              <a:ext uri="{FF2B5EF4-FFF2-40B4-BE49-F238E27FC236}">
                <a16:creationId xmlns:a16="http://schemas.microsoft.com/office/drawing/2014/main" id="{1D405893-0E6F-45BA-9371-6D09C72D7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924175"/>
            <a:ext cx="8786813" cy="346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SzPct val="80000"/>
              <a:buFontTx/>
              <a:buNone/>
            </a:pPr>
            <a:r>
              <a:rPr lang="hr-HR" altLang="sr-Latn-RS" sz="2000" b="1">
                <a:solidFill>
                  <a:srgbClr val="0000CC"/>
                </a:solidFill>
                <a:cs typeface="Calibri" panose="020F0502020204030204" pitchFamily="34" charset="0"/>
              </a:rPr>
              <a:t>Obuhvat javne nabave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SzPct val="80000"/>
              <a:buFontTx/>
              <a:buNone/>
            </a:pPr>
            <a:r>
              <a:rPr lang="hr-HR" altLang="sr-Latn-RS" sz="2000">
                <a:cs typeface="Calibri" panose="020F0502020204030204" pitchFamily="34" charset="0"/>
              </a:rPr>
              <a:t>Natječaj</a:t>
            </a:r>
            <a:r>
              <a:rPr lang="hr-HR" altLang="sr-Latn-RS" sz="1600">
                <a:cs typeface="Calibri" panose="020F0502020204030204" pitchFamily="34" charset="0"/>
              </a:rPr>
              <a:t> 		&gt; Ulaganja, kapitalni rashodi (mala količina, velika vrijednost)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SzPct val="80000"/>
              <a:buFontTx/>
              <a:buNone/>
            </a:pPr>
            <a:r>
              <a:rPr lang="hr-HR" altLang="sr-Latn-RS" sz="2000">
                <a:cs typeface="Calibri" panose="020F0502020204030204" pitchFamily="34" charset="0"/>
              </a:rPr>
              <a:t>Kupovina</a:t>
            </a:r>
            <a:r>
              <a:rPr lang="hr-HR" altLang="sr-Latn-RS" sz="1600">
                <a:cs typeface="Calibri" panose="020F0502020204030204" pitchFamily="34" charset="0"/>
              </a:rPr>
              <a:t> 	&gt; Proračunski rashodi koji se ponavljaju (velika količina, mala vrijednost)</a:t>
            </a:r>
          </a:p>
          <a:p>
            <a:pPr lvl="1" algn="ctr" eaLnBrk="1" hangingPunct="1">
              <a:lnSpc>
                <a:spcPct val="125000"/>
              </a:lnSpc>
              <a:spcBef>
                <a:spcPct val="0"/>
              </a:spcBef>
              <a:buSzPct val="80000"/>
              <a:buFontTx/>
              <a:buNone/>
            </a:pPr>
            <a:r>
              <a:rPr lang="hr-HR" altLang="sr-Latn-RS" sz="2000" b="1">
                <a:solidFill>
                  <a:srgbClr val="0000CC"/>
                </a:solidFill>
                <a:cs typeface="Calibri" panose="020F0502020204030204" pitchFamily="34" charset="0"/>
              </a:rPr>
              <a:t>Razmatranja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2000">
                <a:cs typeface="Calibri" panose="020F0502020204030204" pitchFamily="34" charset="0"/>
              </a:rPr>
              <a:t>Sustavima e-GP obično se obuhvaćaju i Natječaji i Kupovina.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2000">
                <a:cs typeface="Calibri" panose="020F0502020204030204" pitchFamily="34" charset="0"/>
              </a:rPr>
              <a:t>Osnovna rješenja ISFU-a ponekad uključuju model Kupovina.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2000">
                <a:cs typeface="Calibri" panose="020F0502020204030204" pitchFamily="34" charset="0"/>
              </a:rPr>
              <a:t>ISFU i e-GP općenito nisu pravilno povezani kako bi mogli razmjenjivati podatke.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2000">
                <a:cs typeface="Calibri" panose="020F0502020204030204" pitchFamily="34" charset="0"/>
              </a:rPr>
              <a:t>Rijetko se susrećemo s rješenjima ISFU-a kojima se obuhvaćaju i Natječaji i Kupovina.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lide Number Placeholder 3">
            <a:extLst>
              <a:ext uri="{FF2B5EF4-FFF2-40B4-BE49-F238E27FC236}">
                <a16:creationId xmlns:a16="http://schemas.microsoft.com/office/drawing/2014/main" id="{BDD5EA47-07BF-4011-8C1F-B631DC1E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14557725-3586-4438-975E-539491BF69AE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5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pSp>
        <p:nvGrpSpPr>
          <p:cNvPr id="8195" name="Group 10">
            <a:extLst>
              <a:ext uri="{FF2B5EF4-FFF2-40B4-BE49-F238E27FC236}">
                <a16:creationId xmlns:a16="http://schemas.microsoft.com/office/drawing/2014/main" id="{C120FF36-4412-4DD3-8B5E-426D61219293}"/>
              </a:ext>
            </a:extLst>
          </p:cNvPr>
          <p:cNvGrpSpPr>
            <a:grpSpLocks/>
          </p:cNvGrpSpPr>
          <p:nvPr/>
        </p:nvGrpSpPr>
        <p:grpSpPr bwMode="auto">
          <a:xfrm>
            <a:off x="1016000" y="1298575"/>
            <a:ext cx="7116763" cy="4373563"/>
            <a:chOff x="1015331" y="1335141"/>
            <a:chExt cx="7116701" cy="4372751"/>
          </a:xfrm>
        </p:grpSpPr>
        <p:sp>
          <p:nvSpPr>
            <p:cNvPr id="8245" name="Oval 6">
              <a:extLst>
                <a:ext uri="{FF2B5EF4-FFF2-40B4-BE49-F238E27FC236}">
                  <a16:creationId xmlns:a16="http://schemas.microsoft.com/office/drawing/2014/main" id="{0A0544EE-0975-4A58-B7FC-EA42E8D0A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2330" y="1462117"/>
              <a:ext cx="6857940" cy="4115624"/>
            </a:xfrm>
            <a:prstGeom prst="ellipse">
              <a:avLst/>
            </a:prstGeom>
            <a:noFill/>
            <a:ln w="5715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246" name="Isosceles Triangle 7">
              <a:extLst>
                <a:ext uri="{FF2B5EF4-FFF2-40B4-BE49-F238E27FC236}">
                  <a16:creationId xmlns:a16="http://schemas.microsoft.com/office/drawing/2014/main" id="{ED0FB05D-BA0F-4126-88F4-E0AD0D8210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434800" y="1335116"/>
              <a:ext cx="274587" cy="274636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25400" algn="ctr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247" name="Isosceles Triangle 38">
              <a:extLst>
                <a:ext uri="{FF2B5EF4-FFF2-40B4-BE49-F238E27FC236}">
                  <a16:creationId xmlns:a16="http://schemas.microsoft.com/office/drawing/2014/main" id="{39F5B24F-DD4F-44E6-BA8C-3E4F1555A4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4434800" y="5433280"/>
              <a:ext cx="274587" cy="274636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248" name="Isosceles Triangle 39">
              <a:extLst>
                <a:ext uri="{FF2B5EF4-FFF2-40B4-BE49-F238E27FC236}">
                  <a16:creationId xmlns:a16="http://schemas.microsoft.com/office/drawing/2014/main" id="{DE6A1DE4-A480-4FC1-ADD1-14A37BE1E3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5331" y="3382636"/>
              <a:ext cx="274636" cy="274587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25400" algn="ctr">
              <a:solidFill>
                <a:srgbClr val="C0000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8249" name="Isosceles Triangle 40">
              <a:extLst>
                <a:ext uri="{FF2B5EF4-FFF2-40B4-BE49-F238E27FC236}">
                  <a16:creationId xmlns:a16="http://schemas.microsoft.com/office/drawing/2014/main" id="{30E25AB1-F780-48F5-9410-62CB6A3A49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7857396" y="3382636"/>
              <a:ext cx="274636" cy="274587"/>
            </a:xfrm>
            <a:prstGeom prst="triangle">
              <a:avLst>
                <a:gd name="adj" fmla="val 50000"/>
              </a:avLst>
            </a:prstGeom>
            <a:solidFill>
              <a:srgbClr val="C00000"/>
            </a:solidFill>
            <a:ln w="25400" algn="ctr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8196" name="Rectangle 75">
            <a:extLst>
              <a:ext uri="{FF2B5EF4-FFF2-40B4-BE49-F238E27FC236}">
                <a16:creationId xmlns:a16="http://schemas.microsoft.com/office/drawing/2014/main" id="{78C97AAC-DE16-497B-B0A2-16C0E22D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225" y="4279900"/>
            <a:ext cx="1069975" cy="36036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pic>
        <p:nvPicPr>
          <p:cNvPr id="8197" name="Picture 2">
            <a:extLst>
              <a:ext uri="{FF2B5EF4-FFF2-40B4-BE49-F238E27FC236}">
                <a16:creationId xmlns:a16="http://schemas.microsoft.com/office/drawing/2014/main" id="{87963969-669F-412E-A213-0D0034B35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3540125"/>
            <a:ext cx="182880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Rectangle 60">
            <a:extLst>
              <a:ext uri="{FF2B5EF4-FFF2-40B4-BE49-F238E27FC236}">
                <a16:creationId xmlns:a16="http://schemas.microsoft.com/office/drawing/2014/main" id="{8A50E778-1E44-4427-A77F-890C598AE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1643063"/>
            <a:ext cx="1069975" cy="3619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199" name="Rectangle 4">
            <a:extLst>
              <a:ext uri="{FF2B5EF4-FFF2-40B4-BE49-F238E27FC236}">
                <a16:creationId xmlns:a16="http://schemas.microsoft.com/office/drawing/2014/main" id="{58CB5ABF-85E0-4A2D-9B29-BCD5D669C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192088"/>
            <a:ext cx="3527425" cy="307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hr-HR" altLang="sr-Latn-RS" sz="1400" b="1">
                <a:solidFill>
                  <a:srgbClr val="0000FF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www.worldbank.org/publicfinance/fmis  </a:t>
            </a:r>
          </a:p>
        </p:txBody>
      </p:sp>
      <p:grpSp>
        <p:nvGrpSpPr>
          <p:cNvPr id="8200" name="Group 15">
            <a:extLst>
              <a:ext uri="{FF2B5EF4-FFF2-40B4-BE49-F238E27FC236}">
                <a16:creationId xmlns:a16="http://schemas.microsoft.com/office/drawing/2014/main" id="{69697000-D254-43A4-A6AA-C5F319E06210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8242" name="Text Box 3">
              <a:extLst>
                <a:ext uri="{FF2B5EF4-FFF2-40B4-BE49-F238E27FC236}">
                  <a16:creationId xmlns:a16="http://schemas.microsoft.com/office/drawing/2014/main" id="{00F1108F-A890-4EE8-A212-E55038DDA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Moduli e-Nabave</a:t>
              </a:r>
            </a:p>
          </p:txBody>
        </p:sp>
        <p:sp>
          <p:nvSpPr>
            <p:cNvPr id="8243" name="Oval 17">
              <a:extLst>
                <a:ext uri="{FF2B5EF4-FFF2-40B4-BE49-F238E27FC236}">
                  <a16:creationId xmlns:a16="http://schemas.microsoft.com/office/drawing/2014/main" id="{2D5B71A8-14B6-4321-93EC-49640ACA7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8244" name="Picture 18">
              <a:extLst>
                <a:ext uri="{FF2B5EF4-FFF2-40B4-BE49-F238E27FC236}">
                  <a16:creationId xmlns:a16="http://schemas.microsoft.com/office/drawing/2014/main" id="{735ED558-28B1-4A27-A4CF-2A04EB9FC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201" name="Text Box 398">
            <a:extLst>
              <a:ext uri="{FF2B5EF4-FFF2-40B4-BE49-F238E27FC236}">
                <a16:creationId xmlns:a16="http://schemas.microsoft.com/office/drawing/2014/main" id="{E92494D8-54AB-4F07-9DD9-71E26E174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50875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"/>
              </a:spcBef>
              <a:spcAft>
                <a:spcPts val="1000"/>
              </a:spcAft>
              <a:buFontTx/>
              <a:buNone/>
            </a:pPr>
            <a:r>
              <a:rPr lang="hr-HR" altLang="sr-Latn-RS" sz="2800" b="1">
                <a:solidFill>
                  <a:srgbClr val="C00000"/>
                </a:solidFill>
                <a:cs typeface="Calibri" panose="020F0502020204030204" pitchFamily="34" charset="0"/>
              </a:rPr>
              <a:t>Funkcije i sučelja e-Nabave (e-GP)</a:t>
            </a:r>
          </a:p>
        </p:txBody>
      </p:sp>
      <p:sp>
        <p:nvSpPr>
          <p:cNvPr id="8358" name="Rectangle 26">
            <a:extLst>
              <a:ext uri="{FF2B5EF4-FFF2-40B4-BE49-F238E27FC236}">
                <a16:creationId xmlns:a16="http://schemas.microsoft.com/office/drawing/2014/main" id="{FBB94374-F1C1-4705-BF1A-4FDD4658F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105525"/>
            <a:ext cx="8229600" cy="457200"/>
          </a:xfrm>
          <a:prstGeom prst="rect">
            <a:avLst/>
          </a:prstGeom>
          <a:solidFill>
            <a:srgbClr val="EBF1DE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rIns="0" bIns="0"/>
          <a:lstStyle>
            <a:lvl1pPr marL="1143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SzPct val="80000"/>
              <a:buFontTx/>
              <a:buNone/>
            </a:pPr>
            <a:r>
              <a:rPr lang="hr-HR" altLang="sr-Latn-RS" sz="2000">
                <a:cs typeface="Calibri" panose="020F0502020204030204" pitchFamily="34" charset="0"/>
              </a:rPr>
              <a:t>Očekuje se da će se sustavom e-Nabave obuhvatiti cijeli ciklus nabave.</a:t>
            </a:r>
          </a:p>
        </p:txBody>
      </p:sp>
      <p:sp>
        <p:nvSpPr>
          <p:cNvPr id="8203" name="Rectangle: Rounded Corners 5">
            <a:extLst>
              <a:ext uri="{FF2B5EF4-FFF2-40B4-BE49-F238E27FC236}">
                <a16:creationId xmlns:a16="http://schemas.microsoft.com/office/drawing/2014/main" id="{039B336F-B6B6-46D8-A3FB-1A5B55CCD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1184275"/>
            <a:ext cx="1463675" cy="5492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FFFFFF"/>
                </a:solidFill>
                <a:cs typeface="Calibri" panose="020F0502020204030204" pitchFamily="34" charset="0"/>
              </a:rPr>
              <a:t>Raspodjela proračuna / gornje granice</a:t>
            </a:r>
          </a:p>
        </p:txBody>
      </p:sp>
      <p:sp>
        <p:nvSpPr>
          <p:cNvPr id="8204" name="Rectangle: Rounded Corners 27">
            <a:extLst>
              <a:ext uri="{FF2B5EF4-FFF2-40B4-BE49-F238E27FC236}">
                <a16:creationId xmlns:a16="http://schemas.microsoft.com/office/drawing/2014/main" id="{5A249641-3A3D-4AC4-9965-E87BE3E85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2659063"/>
            <a:ext cx="1463675" cy="5492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FFFFFF"/>
                </a:solidFill>
                <a:cs typeface="Calibri" panose="020F0502020204030204" pitchFamily="34" charset="0"/>
              </a:rPr>
              <a:t>Dostavljanje ponuda</a:t>
            </a:r>
          </a:p>
        </p:txBody>
      </p:sp>
      <p:sp>
        <p:nvSpPr>
          <p:cNvPr id="8205" name="Rectangle: Rounded Corners 28">
            <a:extLst>
              <a:ext uri="{FF2B5EF4-FFF2-40B4-BE49-F238E27FC236}">
                <a16:creationId xmlns:a16="http://schemas.microsoft.com/office/drawing/2014/main" id="{89B81D11-7302-428C-BAA9-70915AB48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3797300"/>
            <a:ext cx="1463675" cy="5492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FFFFFF"/>
                </a:solidFill>
                <a:cs typeface="Calibri" panose="020F0502020204030204" pitchFamily="34" charset="0"/>
              </a:rPr>
              <a:t>Procjena natječaja/kupovine</a:t>
            </a:r>
          </a:p>
        </p:txBody>
      </p:sp>
      <p:sp>
        <p:nvSpPr>
          <p:cNvPr id="8206" name="Rectangle: Rounded Corners 29">
            <a:extLst>
              <a:ext uri="{FF2B5EF4-FFF2-40B4-BE49-F238E27FC236}">
                <a16:creationId xmlns:a16="http://schemas.microsoft.com/office/drawing/2014/main" id="{B0178FAE-878C-4CAA-B66F-0B46D11B7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5254625"/>
            <a:ext cx="1463675" cy="54768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FFFFFF"/>
                </a:solidFill>
                <a:cs typeface="Calibri" panose="020F0502020204030204" pitchFamily="34" charset="0"/>
              </a:rPr>
              <a:t>Kontrola preuzetih obveza / upravljanje</a:t>
            </a:r>
          </a:p>
        </p:txBody>
      </p:sp>
      <p:sp>
        <p:nvSpPr>
          <p:cNvPr id="8207" name="Rectangle: Rounded Corners 30">
            <a:extLst>
              <a:ext uri="{FF2B5EF4-FFF2-40B4-BE49-F238E27FC236}">
                <a16:creationId xmlns:a16="http://schemas.microsoft.com/office/drawing/2014/main" id="{DD1BEDAD-3BAC-43EB-8412-D8EAE07E3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4552950"/>
            <a:ext cx="1463675" cy="54768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FFFFFF"/>
                </a:solidFill>
                <a:cs typeface="Calibri" panose="020F0502020204030204" pitchFamily="34" charset="0"/>
              </a:rPr>
              <a:t>Upravljanje plaćanjima</a:t>
            </a:r>
          </a:p>
        </p:txBody>
      </p:sp>
      <p:sp>
        <p:nvSpPr>
          <p:cNvPr id="8208" name="Rectangle: Rounded Corners 31">
            <a:extLst>
              <a:ext uri="{FF2B5EF4-FFF2-40B4-BE49-F238E27FC236}">
                <a16:creationId xmlns:a16="http://schemas.microsoft.com/office/drawing/2014/main" id="{A37D6EEB-2FEA-442F-9D74-F8D210B20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1905000"/>
            <a:ext cx="1463675" cy="5492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FFFFFF"/>
                </a:solidFill>
                <a:cs typeface="Calibri" panose="020F0502020204030204" pitchFamily="34" charset="0"/>
              </a:rPr>
              <a:t>Objava natječaja/kupovine</a:t>
            </a:r>
          </a:p>
        </p:txBody>
      </p:sp>
      <p:sp>
        <p:nvSpPr>
          <p:cNvPr id="8209" name="Rectangle: Rounded Corners 32">
            <a:extLst>
              <a:ext uri="{FF2B5EF4-FFF2-40B4-BE49-F238E27FC236}">
                <a16:creationId xmlns:a16="http://schemas.microsoft.com/office/drawing/2014/main" id="{211E1C22-8522-40B0-9B23-96872B94F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5254625"/>
            <a:ext cx="1463675" cy="54768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FFFFFF"/>
                </a:solidFill>
                <a:cs typeface="Calibri" panose="020F0502020204030204" pitchFamily="34" charset="0"/>
              </a:rPr>
              <a:t>Izvršenje ugovora</a:t>
            </a:r>
          </a:p>
        </p:txBody>
      </p:sp>
      <p:sp>
        <p:nvSpPr>
          <p:cNvPr id="8210" name="Rectangle: Rounded Corners 33">
            <a:extLst>
              <a:ext uri="{FF2B5EF4-FFF2-40B4-BE49-F238E27FC236}">
                <a16:creationId xmlns:a16="http://schemas.microsoft.com/office/drawing/2014/main" id="{E04BEBFB-DFD7-4B56-82CB-7D7B93422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4552950"/>
            <a:ext cx="1463675" cy="547688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FFFFFF"/>
                </a:solidFill>
                <a:cs typeface="Calibri" panose="020F0502020204030204" pitchFamily="34" charset="0"/>
              </a:rPr>
              <a:t>Potpisivanje ugovora</a:t>
            </a:r>
          </a:p>
        </p:txBody>
      </p:sp>
      <p:sp>
        <p:nvSpPr>
          <p:cNvPr id="8211" name="Rectangle: Rounded Corners 34">
            <a:extLst>
              <a:ext uri="{FF2B5EF4-FFF2-40B4-BE49-F238E27FC236}">
                <a16:creationId xmlns:a16="http://schemas.microsoft.com/office/drawing/2014/main" id="{391205A7-B00C-479F-9CD6-F4372C750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3797300"/>
            <a:ext cx="1462088" cy="5492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FFFFFF"/>
                </a:solidFill>
                <a:cs typeface="Calibri" panose="020F0502020204030204" pitchFamily="34" charset="0"/>
              </a:rPr>
              <a:t>Praćenje i procjena</a:t>
            </a:r>
          </a:p>
        </p:txBody>
      </p:sp>
      <p:sp>
        <p:nvSpPr>
          <p:cNvPr id="8212" name="Rectangle: Rounded Corners 35">
            <a:extLst>
              <a:ext uri="{FF2B5EF4-FFF2-40B4-BE49-F238E27FC236}">
                <a16:creationId xmlns:a16="http://schemas.microsoft.com/office/drawing/2014/main" id="{53DA0CA5-3F99-4D57-AEED-7D0633A37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1905000"/>
            <a:ext cx="1463675" cy="5492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FFFFFF"/>
                </a:solidFill>
                <a:cs typeface="Calibri" panose="020F0502020204030204" pitchFamily="34" charset="0"/>
              </a:rPr>
              <a:t>Dovršetak ugovora</a:t>
            </a:r>
          </a:p>
        </p:txBody>
      </p:sp>
      <p:sp>
        <p:nvSpPr>
          <p:cNvPr id="8213" name="Rectangle: Rounded Corners 36">
            <a:extLst>
              <a:ext uri="{FF2B5EF4-FFF2-40B4-BE49-F238E27FC236}">
                <a16:creationId xmlns:a16="http://schemas.microsoft.com/office/drawing/2014/main" id="{D9D474D4-F9B5-4161-8A3E-87F68DBE9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659063"/>
            <a:ext cx="1462088" cy="5492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FFFFFF"/>
                </a:solidFill>
                <a:cs typeface="Calibri" panose="020F0502020204030204" pitchFamily="34" charset="0"/>
              </a:rPr>
              <a:t>Objavljivanje na internetu / analiza podataka</a:t>
            </a:r>
          </a:p>
        </p:txBody>
      </p:sp>
      <p:sp>
        <p:nvSpPr>
          <p:cNvPr id="8214" name="Arrow: Left-Right 53">
            <a:extLst>
              <a:ext uri="{FF2B5EF4-FFF2-40B4-BE49-F238E27FC236}">
                <a16:creationId xmlns:a16="http://schemas.microsoft.com/office/drawing/2014/main" id="{D7705B07-744D-4B72-91E1-2D6118EAE97F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5600700" y="1890713"/>
            <a:ext cx="457200" cy="182562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rgbClr val="FFFF00"/>
          </a:solidFill>
          <a:ln w="1270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215" name="Arrow: Left-Right 54">
            <a:extLst>
              <a:ext uri="{FF2B5EF4-FFF2-40B4-BE49-F238E27FC236}">
                <a16:creationId xmlns:a16="http://schemas.microsoft.com/office/drawing/2014/main" id="{11CB8688-FCC4-4C13-84E4-725A7D0E2694}"/>
              </a:ext>
            </a:extLst>
          </p:cNvPr>
          <p:cNvSpPr>
            <a:spLocks noChangeArrowheads="1"/>
          </p:cNvSpPr>
          <p:nvPr/>
        </p:nvSpPr>
        <p:spPr bwMode="auto">
          <a:xfrm rot="-9600000">
            <a:off x="6176963" y="4675188"/>
            <a:ext cx="457200" cy="182562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rgbClr val="FFFF00"/>
          </a:solidFill>
          <a:ln w="1270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216" name="Arrow: Left-Right 57">
            <a:extLst>
              <a:ext uri="{FF2B5EF4-FFF2-40B4-BE49-F238E27FC236}">
                <a16:creationId xmlns:a16="http://schemas.microsoft.com/office/drawing/2014/main" id="{8A2C7BF5-3D34-4EC3-9ABA-2970FC3A7C04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5600700" y="4935538"/>
            <a:ext cx="457200" cy="18415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217" name="Arrow: Left-Right 58">
            <a:extLst>
              <a:ext uri="{FF2B5EF4-FFF2-40B4-BE49-F238E27FC236}">
                <a16:creationId xmlns:a16="http://schemas.microsoft.com/office/drawing/2014/main" id="{77040D26-87AE-46C7-8C52-274ED5FCA9E3}"/>
              </a:ext>
            </a:extLst>
          </p:cNvPr>
          <p:cNvSpPr>
            <a:spLocks noChangeArrowheads="1"/>
          </p:cNvSpPr>
          <p:nvPr/>
        </p:nvSpPr>
        <p:spPr bwMode="auto">
          <a:xfrm rot="-2700000">
            <a:off x="3036888" y="4935538"/>
            <a:ext cx="457200" cy="182562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rgbClr val="FFFF00"/>
          </a:solidFill>
          <a:ln w="1270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218" name="Rectangle: Rounded Corners 63">
            <a:extLst>
              <a:ext uri="{FF2B5EF4-FFF2-40B4-BE49-F238E27FC236}">
                <a16:creationId xmlns:a16="http://schemas.microsoft.com/office/drawing/2014/main" id="{2E24461B-D6F5-4CAB-AE0D-4A71B455F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1184275"/>
            <a:ext cx="1463675" cy="549275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FFFFFF"/>
                </a:solidFill>
                <a:cs typeface="Calibri" panose="020F0502020204030204" pitchFamily="34" charset="0"/>
              </a:rPr>
              <a:t>Plan javne nabave</a:t>
            </a:r>
          </a:p>
        </p:txBody>
      </p:sp>
      <p:sp>
        <p:nvSpPr>
          <p:cNvPr id="8219" name="Arrow: Left-Right 64">
            <a:extLst>
              <a:ext uri="{FF2B5EF4-FFF2-40B4-BE49-F238E27FC236}">
                <a16:creationId xmlns:a16="http://schemas.microsoft.com/office/drawing/2014/main" id="{75EDE60D-D721-42E4-935D-FA3A8DBF5A21}"/>
              </a:ext>
            </a:extLst>
          </p:cNvPr>
          <p:cNvSpPr>
            <a:spLocks noChangeArrowheads="1"/>
          </p:cNvSpPr>
          <p:nvPr/>
        </p:nvSpPr>
        <p:spPr bwMode="auto">
          <a:xfrm rot="2700000" flipH="1">
            <a:off x="3036888" y="1890713"/>
            <a:ext cx="457200" cy="182562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rgbClr val="FFFF00"/>
          </a:solidFill>
          <a:ln w="1270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220" name="Arrow: Left-Right 65">
            <a:extLst>
              <a:ext uri="{FF2B5EF4-FFF2-40B4-BE49-F238E27FC236}">
                <a16:creationId xmlns:a16="http://schemas.microsoft.com/office/drawing/2014/main" id="{029BD8BB-8159-4BB9-8E70-79C80347F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6438" y="2841625"/>
            <a:ext cx="457200" cy="18415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221" name="Arrow: Left-Right 66">
            <a:extLst>
              <a:ext uri="{FF2B5EF4-FFF2-40B4-BE49-F238E27FC236}">
                <a16:creationId xmlns:a16="http://schemas.microsoft.com/office/drawing/2014/main" id="{17F5F63B-B207-4A11-89E7-32DF2C5EFA2C}"/>
              </a:ext>
            </a:extLst>
          </p:cNvPr>
          <p:cNvSpPr>
            <a:spLocks noChangeArrowheads="1"/>
          </p:cNvSpPr>
          <p:nvPr/>
        </p:nvSpPr>
        <p:spPr bwMode="auto">
          <a:xfrm rot="-900000">
            <a:off x="1966913" y="3929063"/>
            <a:ext cx="457200" cy="182562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rgbClr val="FFFF00"/>
          </a:solidFill>
          <a:ln w="1270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378" name="Flowchart: Magnetic Disk 67">
            <a:extLst>
              <a:ext uri="{FF2B5EF4-FFF2-40B4-BE49-F238E27FC236}">
                <a16:creationId xmlns:a16="http://schemas.microsoft.com/office/drawing/2014/main" id="{07C646B6-9ABF-4092-8538-F72A445FD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4313" y="2362200"/>
            <a:ext cx="1098550" cy="1033463"/>
          </a:xfrm>
          <a:prstGeom prst="flowChartMagneticDisk">
            <a:avLst/>
          </a:prstGeom>
          <a:solidFill>
            <a:srgbClr val="FFFFCC"/>
          </a:solidFill>
          <a:ln w="9525" cap="flat" algn="ctr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0" tIns="9144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1200" b="1" dirty="0">
                <a:solidFill>
                  <a:srgbClr val="0000CC"/>
                </a:solidFill>
              </a:rPr>
              <a:t>Registri i baze podataka e-GP-a</a:t>
            </a:r>
          </a:p>
        </p:txBody>
      </p:sp>
      <p:sp>
        <p:nvSpPr>
          <p:cNvPr id="8223" name="Rectangle: Rounded Corners 69">
            <a:extLst>
              <a:ext uri="{FF2B5EF4-FFF2-40B4-BE49-F238E27FC236}">
                <a16:creationId xmlns:a16="http://schemas.microsoft.com/office/drawing/2014/main" id="{817E9A0C-CE21-46D2-B166-E547DA0A3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3" y="2616200"/>
            <a:ext cx="1281112" cy="457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e-Autentifikacija Digitalni potpis</a:t>
            </a:r>
          </a:p>
        </p:txBody>
      </p:sp>
      <p:sp>
        <p:nvSpPr>
          <p:cNvPr id="8224" name="Rectangle: Rounded Corners 70">
            <a:extLst>
              <a:ext uri="{FF2B5EF4-FFF2-40B4-BE49-F238E27FC236}">
                <a16:creationId xmlns:a16="http://schemas.microsoft.com/office/drawing/2014/main" id="{E1481781-2BA0-4307-9E51-E4651624E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1413" y="3516313"/>
            <a:ext cx="549275" cy="22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0000CC"/>
                </a:solidFill>
                <a:cs typeface="Calibri" panose="020F0502020204030204" pitchFamily="34" charset="0"/>
              </a:rPr>
              <a:t>ISFU</a:t>
            </a:r>
          </a:p>
        </p:txBody>
      </p:sp>
      <p:sp>
        <p:nvSpPr>
          <p:cNvPr id="8225" name="Arrow: Left-Right 71">
            <a:extLst>
              <a:ext uri="{FF2B5EF4-FFF2-40B4-BE49-F238E27FC236}">
                <a16:creationId xmlns:a16="http://schemas.microsoft.com/office/drawing/2014/main" id="{EA879996-78F8-4718-81BB-CE316ED96E07}"/>
              </a:ext>
            </a:extLst>
          </p:cNvPr>
          <p:cNvSpPr>
            <a:spLocks noChangeArrowheads="1"/>
          </p:cNvSpPr>
          <p:nvPr/>
        </p:nvSpPr>
        <p:spPr bwMode="auto">
          <a:xfrm rot="9600000" flipH="1">
            <a:off x="2495550" y="4675188"/>
            <a:ext cx="457200" cy="182562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rgbClr val="FFFF00"/>
          </a:solidFill>
          <a:ln w="1270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226" name="Arrow: Left-Right 72">
            <a:extLst>
              <a:ext uri="{FF2B5EF4-FFF2-40B4-BE49-F238E27FC236}">
                <a16:creationId xmlns:a16="http://schemas.microsoft.com/office/drawing/2014/main" id="{0DAE4C59-C8E1-4317-9DD9-847B429A0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8" y="2841625"/>
            <a:ext cx="457200" cy="18415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8227" name="Rectangle: Rounded Corners 73">
            <a:extLst>
              <a:ext uri="{FF2B5EF4-FFF2-40B4-BE49-F238E27FC236}">
                <a16:creationId xmlns:a16="http://schemas.microsoft.com/office/drawing/2014/main" id="{82DDC407-41BE-4BE1-90CC-4E0319B94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013" y="3317875"/>
            <a:ext cx="914400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e-Natječaji</a:t>
            </a:r>
          </a:p>
        </p:txBody>
      </p:sp>
      <p:sp>
        <p:nvSpPr>
          <p:cNvPr id="8228" name="Rectangle: Rounded Corners 76">
            <a:extLst>
              <a:ext uri="{FF2B5EF4-FFF2-40B4-BE49-F238E27FC236}">
                <a16:creationId xmlns:a16="http://schemas.microsoft.com/office/drawing/2014/main" id="{2E6FDD3E-A245-4126-BFDD-8DA599B07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4013" y="3535363"/>
            <a:ext cx="914400" cy="1825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e-Kupovina</a:t>
            </a:r>
          </a:p>
        </p:txBody>
      </p:sp>
      <p:sp>
        <p:nvSpPr>
          <p:cNvPr id="8229" name="Rectangle: Rounded Corners 77">
            <a:extLst>
              <a:ext uri="{FF2B5EF4-FFF2-40B4-BE49-F238E27FC236}">
                <a16:creationId xmlns:a16="http://schemas.microsoft.com/office/drawing/2014/main" id="{FAF13F47-2ACD-48DB-92C7-CA4ABBB8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1213" y="4313238"/>
            <a:ext cx="914400" cy="1825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e-Plaćanja</a:t>
            </a:r>
          </a:p>
        </p:txBody>
      </p:sp>
      <p:sp>
        <p:nvSpPr>
          <p:cNvPr id="8230" name="Rectangle: Rounded Corners 78">
            <a:extLst>
              <a:ext uri="{FF2B5EF4-FFF2-40B4-BE49-F238E27FC236}">
                <a16:creationId xmlns:a16="http://schemas.microsoft.com/office/drawing/2014/main" id="{C3BB6AB0-B43D-46A1-A859-F213A2255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3884613"/>
            <a:ext cx="914400" cy="1825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e-Procjena</a:t>
            </a:r>
          </a:p>
        </p:txBody>
      </p:sp>
      <p:sp>
        <p:nvSpPr>
          <p:cNvPr id="8231" name="Rectangle: Rounded Corners 79">
            <a:extLst>
              <a:ext uri="{FF2B5EF4-FFF2-40B4-BE49-F238E27FC236}">
                <a16:creationId xmlns:a16="http://schemas.microsoft.com/office/drawing/2014/main" id="{D762F1C3-12A4-4E70-82C9-110966880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2000250"/>
            <a:ext cx="731837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0000CC"/>
                </a:solidFill>
                <a:cs typeface="Calibri" panose="020F0502020204030204" pitchFamily="34" charset="0"/>
              </a:rPr>
              <a:t>e-Obavijesti</a:t>
            </a:r>
          </a:p>
        </p:txBody>
      </p:sp>
      <p:sp>
        <p:nvSpPr>
          <p:cNvPr id="8232" name="Rectangle: Rounded Corners 81">
            <a:extLst>
              <a:ext uri="{FF2B5EF4-FFF2-40B4-BE49-F238E27FC236}">
                <a16:creationId xmlns:a16="http://schemas.microsoft.com/office/drawing/2014/main" id="{454202BE-0D3B-49C8-AE9D-BEE64D6E8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3" y="3557588"/>
            <a:ext cx="914400" cy="1825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e-Praćenje</a:t>
            </a:r>
          </a:p>
        </p:txBody>
      </p:sp>
      <p:sp>
        <p:nvSpPr>
          <p:cNvPr id="8233" name="Rectangle: Rounded Corners 82">
            <a:extLst>
              <a:ext uri="{FF2B5EF4-FFF2-40B4-BE49-F238E27FC236}">
                <a16:creationId xmlns:a16="http://schemas.microsoft.com/office/drawing/2014/main" id="{1310F5A9-37E2-466E-8B02-62B6CD39D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2216150"/>
            <a:ext cx="731837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e-Katalog</a:t>
            </a:r>
          </a:p>
        </p:txBody>
      </p:sp>
      <p:sp>
        <p:nvSpPr>
          <p:cNvPr id="8234" name="Rectangle: Rounded Corners 83">
            <a:extLst>
              <a:ext uri="{FF2B5EF4-FFF2-40B4-BE49-F238E27FC236}">
                <a16:creationId xmlns:a16="http://schemas.microsoft.com/office/drawing/2014/main" id="{5896774D-6B78-4224-B98F-79454FFDB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4313238"/>
            <a:ext cx="866775" cy="4556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0000CC"/>
                </a:solidFill>
                <a:cs typeface="Calibri" panose="020F0502020204030204" pitchFamily="34" charset="0"/>
              </a:rPr>
              <a:t>Upravljanje e-Ugovorima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r-HR" altLang="sr-Latn-RS" sz="1100" b="1">
              <a:solidFill>
                <a:srgbClr val="0000CC"/>
              </a:solidFill>
              <a:cs typeface="Calibri" panose="020F0502020204030204" pitchFamily="34" charset="0"/>
            </a:endParaRPr>
          </a:p>
        </p:txBody>
      </p:sp>
      <p:sp>
        <p:nvSpPr>
          <p:cNvPr id="8235" name="Rectangle: Rounded Corners 84">
            <a:extLst>
              <a:ext uri="{FF2B5EF4-FFF2-40B4-BE49-F238E27FC236}">
                <a16:creationId xmlns:a16="http://schemas.microsoft.com/office/drawing/2014/main" id="{1B52928F-6EF6-45E7-8E7C-7E7F074D9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4102100"/>
            <a:ext cx="914400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e-Aukcija</a:t>
            </a:r>
          </a:p>
        </p:txBody>
      </p:sp>
      <p:sp>
        <p:nvSpPr>
          <p:cNvPr id="8236" name="Rectangle: Rounded Corners 85">
            <a:extLst>
              <a:ext uri="{FF2B5EF4-FFF2-40B4-BE49-F238E27FC236}">
                <a16:creationId xmlns:a16="http://schemas.microsoft.com/office/drawing/2014/main" id="{DFDBCAA9-0E30-4216-BEE5-9F7500FD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4425" y="1854200"/>
            <a:ext cx="1828800" cy="365125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0000CC"/>
                </a:solidFill>
                <a:cs typeface="Calibri" panose="020F0502020204030204" pitchFamily="34" charset="0"/>
              </a:rPr>
              <a:t>Program &gt; Projekt &gt; Aktivnost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00B0F0"/>
                </a:solidFill>
                <a:cs typeface="Calibri" panose="020F0502020204030204" pitchFamily="34" charset="0"/>
              </a:rPr>
              <a:t>     jedan    &lt;   više  &lt;   više</a:t>
            </a:r>
          </a:p>
        </p:txBody>
      </p:sp>
      <p:sp>
        <p:nvSpPr>
          <p:cNvPr id="8237" name="Rectangle: Rounded Corners 86">
            <a:extLst>
              <a:ext uri="{FF2B5EF4-FFF2-40B4-BE49-F238E27FC236}">
                <a16:creationId xmlns:a16="http://schemas.microsoft.com/office/drawing/2014/main" id="{551E6C78-4E5A-4574-9B99-C6DA31653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950" y="4872038"/>
            <a:ext cx="1319213" cy="366712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Aktivnost &gt; Ugovor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B0F0"/>
                </a:solidFill>
                <a:cs typeface="Calibri" panose="020F0502020204030204" pitchFamily="34" charset="0"/>
              </a:rPr>
              <a:t>    jedan    &lt;     jedan</a:t>
            </a:r>
          </a:p>
        </p:txBody>
      </p:sp>
      <p:sp>
        <p:nvSpPr>
          <p:cNvPr id="8238" name="Rectangle: Rounded Corners 87">
            <a:extLst>
              <a:ext uri="{FF2B5EF4-FFF2-40B4-BE49-F238E27FC236}">
                <a16:creationId xmlns:a16="http://schemas.microsoft.com/office/drawing/2014/main" id="{73FD01EC-8983-4649-A29C-E99449AD4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3114675"/>
            <a:ext cx="914400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00CC"/>
                </a:solidFill>
                <a:cs typeface="Calibri" panose="020F0502020204030204" pitchFamily="34" charset="0"/>
              </a:rPr>
              <a:t>Velika količina podataka / ML</a:t>
            </a:r>
          </a:p>
        </p:txBody>
      </p:sp>
      <p:sp>
        <p:nvSpPr>
          <p:cNvPr id="8239" name="Rectangle: Rounded Corners 55">
            <a:extLst>
              <a:ext uri="{FF2B5EF4-FFF2-40B4-BE49-F238E27FC236}">
                <a16:creationId xmlns:a16="http://schemas.microsoft.com/office/drawing/2014/main" id="{FC1C00A8-3EF3-46D6-BBD0-8255E089B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4963" y="3111500"/>
            <a:ext cx="1281112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e-Dokumenti (EDI)</a:t>
            </a:r>
          </a:p>
        </p:txBody>
      </p:sp>
      <p:sp>
        <p:nvSpPr>
          <p:cNvPr id="8240" name="Rectangle: Rounded Corners 56">
            <a:extLst>
              <a:ext uri="{FF2B5EF4-FFF2-40B4-BE49-F238E27FC236}">
                <a16:creationId xmlns:a16="http://schemas.microsoft.com/office/drawing/2014/main" id="{2844B4CE-0E12-406E-9562-94F6C1657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0575" y="2549525"/>
            <a:ext cx="1281113" cy="1825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900" b="1">
                <a:solidFill>
                  <a:srgbClr val="0000CC"/>
                </a:solidFill>
                <a:cs typeface="Calibri" panose="020F0502020204030204" pitchFamily="34" charset="0"/>
              </a:rPr>
              <a:t>Internetske usluge / API-ji (internetska aplikacijska programska sučelja)</a:t>
            </a:r>
          </a:p>
        </p:txBody>
      </p:sp>
      <p:sp>
        <p:nvSpPr>
          <p:cNvPr id="8241" name="Rectangle: Rounded Corners 61">
            <a:extLst>
              <a:ext uri="{FF2B5EF4-FFF2-40B4-BE49-F238E27FC236}">
                <a16:creationId xmlns:a16="http://schemas.microsoft.com/office/drawing/2014/main" id="{0DF318F4-942F-48B4-B201-5FC998A29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5638" y="5168900"/>
            <a:ext cx="1927225" cy="877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71450" indent="-1714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000" b="1">
                <a:solidFill>
                  <a:srgbClr val="0000CC"/>
                </a:solidFill>
                <a:cs typeface="Calibri" panose="020F0502020204030204" pitchFamily="34" charset="0"/>
              </a:rPr>
              <a:t>Ostala sučelja: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900">
                <a:solidFill>
                  <a:srgbClr val="0000CC"/>
                </a:solidFill>
                <a:cs typeface="Calibri" panose="020F0502020204030204" pitchFamily="34" charset="0"/>
              </a:rPr>
              <a:t>Registar poduzeća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900">
                <a:solidFill>
                  <a:srgbClr val="0000CC"/>
                </a:solidFill>
                <a:cs typeface="Calibri" panose="020F0502020204030204" pitchFamily="34" charset="0"/>
              </a:rPr>
              <a:t>Porezni/carinski sustavi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900">
                <a:solidFill>
                  <a:srgbClr val="0000CC"/>
                </a:solidFill>
                <a:cs typeface="Calibri" panose="020F0502020204030204" pitchFamily="34" charset="0"/>
              </a:rPr>
              <a:t>Bankarski sustav/sustav e-plaćanja</a:t>
            </a:r>
          </a:p>
          <a:p>
            <a:pPr eaLnBrk="1" hangingPunct="1">
              <a:spcBef>
                <a:spcPct val="0"/>
              </a:spcBef>
            </a:pPr>
            <a:r>
              <a:rPr lang="hr-HR" altLang="sr-Latn-RS" sz="900">
                <a:solidFill>
                  <a:srgbClr val="0000CC"/>
                </a:solidFill>
                <a:cs typeface="Calibri" panose="020F0502020204030204" pitchFamily="34" charset="0"/>
              </a:rPr>
              <a:t>Agencije za izdavanje dozvola/potvrda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8E04692E-445F-4E4A-BBB5-DDF5FE39A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FD56027B-5136-44D4-8F47-443F9A4B7554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6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9424" name="Rounded Rectangle 58">
            <a:extLst>
              <a:ext uri="{FF2B5EF4-FFF2-40B4-BE49-F238E27FC236}">
                <a16:creationId xmlns:a16="http://schemas.microsoft.com/office/drawing/2014/main" id="{906E38B6-EE43-42AB-A59F-8ED8070C9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1089025"/>
            <a:ext cx="5853113" cy="5140325"/>
          </a:xfrm>
          <a:prstGeom prst="roundRect">
            <a:avLst>
              <a:gd name="adj" fmla="val 3431"/>
            </a:avLst>
          </a:prstGeom>
          <a:solidFill>
            <a:srgbClr val="FFFFFF"/>
          </a:solidFill>
          <a:ln w="9525" cap="flat" algn="ctr">
            <a:solidFill>
              <a:srgbClr val="98B954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00CC"/>
                </a:solidFill>
                <a:cs typeface="Calibri" panose="020F0502020204030204" pitchFamily="34" charset="0"/>
              </a:rPr>
              <a:t>            Integrirana digitalna rješenja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600" b="1">
                <a:solidFill>
                  <a:srgbClr val="0000CC"/>
                </a:solidFill>
                <a:cs typeface="Calibri" panose="020F0502020204030204" pitchFamily="34" charset="0"/>
              </a:rPr>
              <a:t>                 (državni podaci u oblaku)</a:t>
            </a:r>
          </a:p>
        </p:txBody>
      </p:sp>
      <p:sp>
        <p:nvSpPr>
          <p:cNvPr id="9425" name="Rounded Rectangle 59">
            <a:extLst>
              <a:ext uri="{FF2B5EF4-FFF2-40B4-BE49-F238E27FC236}">
                <a16:creationId xmlns:a16="http://schemas.microsoft.com/office/drawing/2014/main" id="{6EC7F3FC-2412-450E-958D-F69B591B2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1182688"/>
            <a:ext cx="1463675" cy="4962525"/>
          </a:xfrm>
          <a:prstGeom prst="roundRect">
            <a:avLst>
              <a:gd name="adj" fmla="val 8778"/>
            </a:avLst>
          </a:prstGeom>
          <a:solidFill>
            <a:srgbClr val="DBEEF4"/>
          </a:solidFill>
          <a:ln w="9525" cap="flat" algn="ctr">
            <a:solidFill>
              <a:srgbClr val="46AAC5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1400" b="1">
                <a:solidFill>
                  <a:srgbClr val="0000CC"/>
                </a:solidFill>
              </a:rPr>
              <a:t>Portal e-Vlada</a:t>
            </a:r>
          </a:p>
          <a:p>
            <a:pPr algn="ctr" eaLnBrk="1" hangingPunct="1">
              <a:defRPr/>
            </a:pPr>
            <a:r>
              <a:rPr lang="hr-HR" altLang="sr-Latn-RS" sz="1400" b="1">
                <a:solidFill>
                  <a:srgbClr val="0000CC"/>
                </a:solidFill>
              </a:rPr>
              <a:t>i e-Usluge</a:t>
            </a:r>
          </a:p>
          <a:p>
            <a:pPr algn="ctr" eaLnBrk="1" hangingPunct="1">
              <a:defRPr/>
            </a:pPr>
            <a:endParaRPr lang="en-US" altLang="sr-Latn-RS">
              <a:solidFill>
                <a:srgbClr val="000000"/>
              </a:solidFill>
            </a:endParaRPr>
          </a:p>
        </p:txBody>
      </p:sp>
      <p:grpSp>
        <p:nvGrpSpPr>
          <p:cNvPr id="9221" name="Group 64">
            <a:extLst>
              <a:ext uri="{FF2B5EF4-FFF2-40B4-BE49-F238E27FC236}">
                <a16:creationId xmlns:a16="http://schemas.microsoft.com/office/drawing/2014/main" id="{1C6068E0-74F9-4F42-8381-D021C47F5756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9286" name="Text Box 3">
              <a:extLst>
                <a:ext uri="{FF2B5EF4-FFF2-40B4-BE49-F238E27FC236}">
                  <a16:creationId xmlns:a16="http://schemas.microsoft.com/office/drawing/2014/main" id="{08DE4B1A-E66A-4B4C-826F-7A00D7B56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IISFU i e-GP</a:t>
              </a:r>
            </a:p>
          </p:txBody>
        </p:sp>
        <p:sp>
          <p:nvSpPr>
            <p:cNvPr id="9287" name="Oval 69">
              <a:extLst>
                <a:ext uri="{FF2B5EF4-FFF2-40B4-BE49-F238E27FC236}">
                  <a16:creationId xmlns:a16="http://schemas.microsoft.com/office/drawing/2014/main" id="{41469FDD-6843-4F58-9C7D-1B86E4489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9288" name="Picture 70">
              <a:extLst>
                <a:ext uri="{FF2B5EF4-FFF2-40B4-BE49-F238E27FC236}">
                  <a16:creationId xmlns:a16="http://schemas.microsoft.com/office/drawing/2014/main" id="{F4DB021F-28E3-46C2-9B1D-9E60B07D3E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22" name="Rectangle 1">
            <a:extLst>
              <a:ext uri="{FF2B5EF4-FFF2-40B4-BE49-F238E27FC236}">
                <a16:creationId xmlns:a16="http://schemas.microsoft.com/office/drawing/2014/main" id="{E526A455-30FB-451C-8153-3E7B4C73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6375400"/>
            <a:ext cx="21939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800">
                <a:cs typeface="Calibri" panose="020F0502020204030204" pitchFamily="34" charset="0"/>
              </a:rPr>
              <a:t>Slike: jscreationzs / FreeDigitalPhotos.net</a:t>
            </a:r>
          </a:p>
        </p:txBody>
      </p:sp>
      <p:sp>
        <p:nvSpPr>
          <p:cNvPr id="9431" name="Rounded Rectangle 60">
            <a:extLst>
              <a:ext uri="{FF2B5EF4-FFF2-40B4-BE49-F238E27FC236}">
                <a16:creationId xmlns:a16="http://schemas.microsoft.com/office/drawing/2014/main" id="{D9B5C7AC-FEB5-4250-9169-E8A069483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5414963"/>
            <a:ext cx="4479925" cy="730250"/>
          </a:xfrm>
          <a:prstGeom prst="roundRect">
            <a:avLst>
              <a:gd name="adj" fmla="val 16412"/>
            </a:avLst>
          </a:prstGeom>
          <a:solidFill>
            <a:srgbClr val="DBEEF4"/>
          </a:solidFill>
          <a:ln w="9525" cap="flat" algn="ctr">
            <a:solidFill>
              <a:srgbClr val="46AAC5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sr-Latn-RS" sz="1200" b="1">
              <a:solidFill>
                <a:srgbClr val="0000CC"/>
              </a:solidFill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 Zajedničke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 usluge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sr-Latn-RS" sz="16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9224" name="Rectangle 61">
            <a:extLst>
              <a:ext uri="{FF2B5EF4-FFF2-40B4-BE49-F238E27FC236}">
                <a16:creationId xmlns:a16="http://schemas.microsoft.com/office/drawing/2014/main" id="{D434A9B1-1A0F-4539-8D7F-BDB79D558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963" y="5413375"/>
            <a:ext cx="414337" cy="731838"/>
          </a:xfrm>
          <a:prstGeom prst="rect">
            <a:avLst/>
          </a:prstGeom>
          <a:solidFill>
            <a:srgbClr val="DBEE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grpSp>
        <p:nvGrpSpPr>
          <p:cNvPr id="9225" name="Rounded Rectangle 62">
            <a:extLst>
              <a:ext uri="{FF2B5EF4-FFF2-40B4-BE49-F238E27FC236}">
                <a16:creationId xmlns:a16="http://schemas.microsoft.com/office/drawing/2014/main" id="{23D6B32D-77FB-4753-BA92-E7B6A898EBA7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1792288"/>
            <a:ext cx="3768725" cy="1206500"/>
            <a:chOff x="180" y="1129"/>
            <a:chExt cx="2374" cy="760"/>
          </a:xfrm>
        </p:grpSpPr>
        <p:pic>
          <p:nvPicPr>
            <p:cNvPr id="9284" name="Rounded Rectangle 62">
              <a:extLst>
                <a:ext uri="{FF2B5EF4-FFF2-40B4-BE49-F238E27FC236}">
                  <a16:creationId xmlns:a16="http://schemas.microsoft.com/office/drawing/2014/main" id="{B826E37D-F6C4-4313-BFEC-5710BFD7E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1129"/>
              <a:ext cx="2374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435" name="Rectangle 219">
              <a:extLst>
                <a:ext uri="{FF2B5EF4-FFF2-40B4-BE49-F238E27FC236}">
                  <a16:creationId xmlns:a16="http://schemas.microsoft.com/office/drawing/2014/main" id="{5162A49F-443F-4C67-BA69-2E8DADFF1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183"/>
              <a:ext cx="2237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400" b="1">
                  <a:solidFill>
                    <a:srgbClr val="F2F2F2"/>
                  </a:solidFill>
                  <a:cs typeface="Calibri" panose="020F0502020204030204" pitchFamily="34" charset="0"/>
                </a:rPr>
                <a:t>Državni sustavi *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000">
                  <a:solidFill>
                    <a:srgbClr val="F2F2F2"/>
                  </a:solidFill>
                  <a:cs typeface="Calibri" panose="020F0502020204030204" pitchFamily="34" charset="0"/>
                </a:rPr>
                <a:t>ISFU, porez, carina, e-Nabava,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000">
                  <a:solidFill>
                    <a:srgbClr val="F2F2F2"/>
                  </a:solidFill>
                  <a:cs typeface="Calibri" panose="020F0502020204030204" pitchFamily="34" charset="0"/>
                </a:rPr>
                <a:t>zdravstvo, obrazovanje, mirovine itd.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sr-Latn-RS" sz="1000">
                <a:solidFill>
                  <a:srgbClr val="F2F2F2"/>
                </a:solidFill>
                <a:cs typeface="Calibri" panose="020F0502020204030204" pitchFamily="34" charset="0"/>
              </a:endParaRPr>
            </a:p>
          </p:txBody>
        </p:sp>
      </p:grpSp>
      <p:pic>
        <p:nvPicPr>
          <p:cNvPr id="9226" name="Picture 63" descr="38957roly5kos10.jpg">
            <a:extLst>
              <a:ext uri="{FF2B5EF4-FFF2-40B4-BE49-F238E27FC236}">
                <a16:creationId xmlns:a16="http://schemas.microsoft.com/office/drawing/2014/main" id="{BD227FB2-7EA8-4EC0-8037-2F90BD84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3427413"/>
            <a:ext cx="24257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65" descr="22025gps0dhzmqo.jpg">
            <a:extLst>
              <a:ext uri="{FF2B5EF4-FFF2-40B4-BE49-F238E27FC236}">
                <a16:creationId xmlns:a16="http://schemas.microsoft.com/office/drawing/2014/main" id="{A7774003-81AE-427C-B4C8-87C959063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1187450"/>
            <a:ext cx="2592388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8" name="TextBox 66">
            <a:extLst>
              <a:ext uri="{FF2B5EF4-FFF2-40B4-BE49-F238E27FC236}">
                <a16:creationId xmlns:a16="http://schemas.microsoft.com/office/drawing/2014/main" id="{1851CD2C-6339-4D93-8912-E9D10F44B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1171575"/>
            <a:ext cx="21939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Institucije javnog sektora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solidFill>
                  <a:srgbClr val="00B0F0"/>
                </a:solidFill>
                <a:cs typeface="Calibri" panose="020F0502020204030204" pitchFamily="34" charset="0"/>
              </a:rPr>
              <a:t>nacionalna, sektorska 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solidFill>
                  <a:srgbClr val="00B0F0"/>
                </a:solidFill>
                <a:cs typeface="Calibri" panose="020F0502020204030204" pitchFamily="34" charset="0"/>
              </a:rPr>
              <a:t>podnacionalna razina</a:t>
            </a:r>
          </a:p>
        </p:txBody>
      </p:sp>
      <p:sp>
        <p:nvSpPr>
          <p:cNvPr id="9229" name="TextBox 67">
            <a:extLst>
              <a:ext uri="{FF2B5EF4-FFF2-40B4-BE49-F238E27FC236}">
                <a16:creationId xmlns:a16="http://schemas.microsoft.com/office/drawing/2014/main" id="{1BF1C634-ED3C-4941-BF25-8FBF396C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450" y="5156200"/>
            <a:ext cx="219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Građani, nevladine udruge, poduzeća</a:t>
            </a:r>
          </a:p>
        </p:txBody>
      </p:sp>
      <p:grpSp>
        <p:nvGrpSpPr>
          <p:cNvPr id="9230" name="Rounded Rectangle 72">
            <a:extLst>
              <a:ext uri="{FF2B5EF4-FFF2-40B4-BE49-F238E27FC236}">
                <a16:creationId xmlns:a16="http://schemas.microsoft.com/office/drawing/2014/main" id="{197D7342-15E7-4BF5-9016-2EEF1BE5AF3F}"/>
              </a:ext>
            </a:extLst>
          </p:cNvPr>
          <p:cNvGrpSpPr>
            <a:grpSpLocks/>
          </p:cNvGrpSpPr>
          <p:nvPr/>
        </p:nvGrpSpPr>
        <p:grpSpPr bwMode="auto">
          <a:xfrm>
            <a:off x="4565650" y="2981325"/>
            <a:ext cx="1206500" cy="1206500"/>
            <a:chOff x="2876" y="1878"/>
            <a:chExt cx="760" cy="760"/>
          </a:xfrm>
        </p:grpSpPr>
        <p:pic>
          <p:nvPicPr>
            <p:cNvPr id="9282" name="Rounded Rectangle 72">
              <a:extLst>
                <a:ext uri="{FF2B5EF4-FFF2-40B4-BE49-F238E27FC236}">
                  <a16:creationId xmlns:a16="http://schemas.microsoft.com/office/drawing/2014/main" id="{0F0E3415-D5D4-4874-BD76-3BE7C6A5F5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" y="1878"/>
              <a:ext cx="760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83" name="Rectangle 226">
              <a:extLst>
                <a:ext uri="{FF2B5EF4-FFF2-40B4-BE49-F238E27FC236}">
                  <a16:creationId xmlns:a16="http://schemas.microsoft.com/office/drawing/2014/main" id="{7687C163-0870-4012-BB27-0141F1123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1929"/>
              <a:ext cx="62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rgbClr val="0000CC"/>
                  </a:solidFill>
                  <a:cs typeface="Calibri" panose="020F0502020204030204" pitchFamily="34" charset="0"/>
                </a:rPr>
                <a:t>G2C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400" b="1">
                  <a:solidFill>
                    <a:srgbClr val="0000CC"/>
                  </a:solidFill>
                  <a:cs typeface="Calibri" panose="020F0502020204030204" pitchFamily="34" charset="0"/>
                </a:rPr>
                <a:t>Građani</a:t>
              </a:r>
              <a:r>
                <a:rPr lang="hr-HR" altLang="sr-Latn-RS" sz="1400">
                  <a:solidFill>
                    <a:srgbClr val="0000CC"/>
                  </a:solidFill>
                  <a:cs typeface="Calibri" panose="020F0502020204030204" pitchFamily="34" charset="0"/>
                </a:rPr>
                <a:t> </a:t>
              </a:r>
            </a:p>
          </p:txBody>
        </p:sp>
      </p:grpSp>
      <p:grpSp>
        <p:nvGrpSpPr>
          <p:cNvPr id="9231" name="Rounded Rectangle 75">
            <a:extLst>
              <a:ext uri="{FF2B5EF4-FFF2-40B4-BE49-F238E27FC236}">
                <a16:creationId xmlns:a16="http://schemas.microsoft.com/office/drawing/2014/main" id="{A6EA3155-17EE-4C4D-991D-8FB35966FAEB}"/>
              </a:ext>
            </a:extLst>
          </p:cNvPr>
          <p:cNvGrpSpPr>
            <a:grpSpLocks/>
          </p:cNvGrpSpPr>
          <p:nvPr/>
        </p:nvGrpSpPr>
        <p:grpSpPr bwMode="auto">
          <a:xfrm>
            <a:off x="4565650" y="4175125"/>
            <a:ext cx="1206500" cy="1208088"/>
            <a:chOff x="2876" y="2630"/>
            <a:chExt cx="760" cy="761"/>
          </a:xfrm>
        </p:grpSpPr>
        <p:pic>
          <p:nvPicPr>
            <p:cNvPr id="9280" name="Rounded Rectangle 75">
              <a:extLst>
                <a:ext uri="{FF2B5EF4-FFF2-40B4-BE49-F238E27FC236}">
                  <a16:creationId xmlns:a16="http://schemas.microsoft.com/office/drawing/2014/main" id="{C652C94B-A039-494A-AE88-F42CC887D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" y="2630"/>
              <a:ext cx="760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81" name="Rectangle 229">
              <a:extLst>
                <a:ext uri="{FF2B5EF4-FFF2-40B4-BE49-F238E27FC236}">
                  <a16:creationId xmlns:a16="http://schemas.microsoft.com/office/drawing/2014/main" id="{3DB4A36E-2295-4BFD-91A6-0B1059EA0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2682"/>
              <a:ext cx="624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rgbClr val="0000CC"/>
                  </a:solidFill>
                  <a:cs typeface="Calibri" panose="020F0502020204030204" pitchFamily="34" charset="0"/>
                </a:rPr>
                <a:t>G2B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400" b="1">
                  <a:solidFill>
                    <a:srgbClr val="0000CC"/>
                  </a:solidFill>
                  <a:cs typeface="Calibri" panose="020F0502020204030204" pitchFamily="34" charset="0"/>
                </a:rPr>
                <a:t>Poduzeća</a:t>
              </a:r>
            </a:p>
          </p:txBody>
        </p:sp>
      </p:grpSp>
      <p:grpSp>
        <p:nvGrpSpPr>
          <p:cNvPr id="9232" name="Rounded Rectangle 80">
            <a:extLst>
              <a:ext uri="{FF2B5EF4-FFF2-40B4-BE49-F238E27FC236}">
                <a16:creationId xmlns:a16="http://schemas.microsoft.com/office/drawing/2014/main" id="{B5E37AAD-B3D7-4174-BBF5-96018AEFC07A}"/>
              </a:ext>
            </a:extLst>
          </p:cNvPr>
          <p:cNvGrpSpPr>
            <a:grpSpLocks/>
          </p:cNvGrpSpPr>
          <p:nvPr/>
        </p:nvGrpSpPr>
        <p:grpSpPr bwMode="auto">
          <a:xfrm>
            <a:off x="4565650" y="1773238"/>
            <a:ext cx="1206500" cy="1255712"/>
            <a:chOff x="2876" y="1117"/>
            <a:chExt cx="760" cy="791"/>
          </a:xfrm>
        </p:grpSpPr>
        <p:pic>
          <p:nvPicPr>
            <p:cNvPr id="9278" name="Rounded Rectangle 80">
              <a:extLst>
                <a:ext uri="{FF2B5EF4-FFF2-40B4-BE49-F238E27FC236}">
                  <a16:creationId xmlns:a16="http://schemas.microsoft.com/office/drawing/2014/main" id="{CF2031C2-9E55-4375-89F3-859C0354F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6" y="1117"/>
              <a:ext cx="760" cy="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79" name="Rectangle 232">
              <a:extLst>
                <a:ext uri="{FF2B5EF4-FFF2-40B4-BE49-F238E27FC236}">
                  <a16:creationId xmlns:a16="http://schemas.microsoft.com/office/drawing/2014/main" id="{24E4D3EE-BA9D-4C24-9870-E5EC8607F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" y="1183"/>
              <a:ext cx="624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rgbClr val="0000CC"/>
                  </a:solidFill>
                  <a:cs typeface="Calibri" panose="020F0502020204030204" pitchFamily="34" charset="0"/>
                </a:rPr>
                <a:t>G2G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rgbClr val="0000CC"/>
                  </a:solidFill>
                  <a:cs typeface="Calibri" panose="020F0502020204030204" pitchFamily="34" charset="0"/>
                </a:rPr>
                <a:t>G2E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400" b="1">
                  <a:solidFill>
                    <a:srgbClr val="0000CC"/>
                  </a:solidFill>
                  <a:cs typeface="Calibri" panose="020F0502020204030204" pitchFamily="34" charset="0"/>
                </a:rPr>
                <a:t>Institucije</a:t>
              </a:r>
            </a:p>
          </p:txBody>
        </p:sp>
      </p:grpSp>
      <p:sp>
        <p:nvSpPr>
          <p:cNvPr id="9233" name="Left-Right Arrow 82">
            <a:extLst>
              <a:ext uri="{FF2B5EF4-FFF2-40B4-BE49-F238E27FC236}">
                <a16:creationId xmlns:a16="http://schemas.microsoft.com/office/drawing/2014/main" id="{E78EB765-4483-4129-B862-8B53E26D0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0" y="2235200"/>
            <a:ext cx="457200" cy="274638"/>
          </a:xfrm>
          <a:prstGeom prst="leftRightArrow">
            <a:avLst>
              <a:gd name="adj1" fmla="val 50000"/>
              <a:gd name="adj2" fmla="val 50004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9234" name="Left-Right Arrow 84">
            <a:extLst>
              <a:ext uri="{FF2B5EF4-FFF2-40B4-BE49-F238E27FC236}">
                <a16:creationId xmlns:a16="http://schemas.microsoft.com/office/drawing/2014/main" id="{F582D93A-ADFB-4510-985A-462FE1BA4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0" y="4614863"/>
            <a:ext cx="457200" cy="274637"/>
          </a:xfrm>
          <a:prstGeom prst="leftRightArrow">
            <a:avLst>
              <a:gd name="adj1" fmla="val 50000"/>
              <a:gd name="adj2" fmla="val 49996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9235" name="Left-Right Arrow 85">
            <a:extLst>
              <a:ext uri="{FF2B5EF4-FFF2-40B4-BE49-F238E27FC236}">
                <a16:creationId xmlns:a16="http://schemas.microsoft.com/office/drawing/2014/main" id="{915DE105-631D-4479-92AD-039B257EC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350" y="3421063"/>
            <a:ext cx="457200" cy="27305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9236" name="Up-Down Arrow 86">
            <a:extLst>
              <a:ext uri="{FF2B5EF4-FFF2-40B4-BE49-F238E27FC236}">
                <a16:creationId xmlns:a16="http://schemas.microsoft.com/office/drawing/2014/main" id="{D9421FFA-5DF6-48E5-904A-118C846B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525" y="2690813"/>
            <a:ext cx="485775" cy="1004887"/>
          </a:xfrm>
          <a:prstGeom prst="upDownArrow">
            <a:avLst>
              <a:gd name="adj1" fmla="val 34852"/>
              <a:gd name="adj2" fmla="val 35119"/>
            </a:avLst>
          </a:prstGeom>
          <a:solidFill>
            <a:srgbClr val="FFFF99"/>
          </a:solidFill>
          <a:ln w="6350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9237" name="Left-Right Arrow 89">
            <a:extLst>
              <a:ext uri="{FF2B5EF4-FFF2-40B4-BE49-F238E27FC236}">
                <a16:creationId xmlns:a16="http://schemas.microsoft.com/office/drawing/2014/main" id="{1692473A-F7C5-4963-94BB-59D024F14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235200"/>
            <a:ext cx="457200" cy="274638"/>
          </a:xfrm>
          <a:prstGeom prst="leftRightArrow">
            <a:avLst>
              <a:gd name="adj1" fmla="val 50000"/>
              <a:gd name="adj2" fmla="val 50004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9238" name="Left-Right Arrow 93">
            <a:extLst>
              <a:ext uri="{FF2B5EF4-FFF2-40B4-BE49-F238E27FC236}">
                <a16:creationId xmlns:a16="http://schemas.microsoft.com/office/drawing/2014/main" id="{473C366F-7DA8-4B8E-A4DA-72FF228B1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21063"/>
            <a:ext cx="457200" cy="27305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sp>
        <p:nvSpPr>
          <p:cNvPr id="9239" name="Left-Right Arrow 94">
            <a:extLst>
              <a:ext uri="{FF2B5EF4-FFF2-40B4-BE49-F238E27FC236}">
                <a16:creationId xmlns:a16="http://schemas.microsoft.com/office/drawing/2014/main" id="{3B9810AE-F49D-4E31-B378-257A04E18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614863"/>
            <a:ext cx="457200" cy="274637"/>
          </a:xfrm>
          <a:prstGeom prst="leftRightArrow">
            <a:avLst>
              <a:gd name="adj1" fmla="val 50000"/>
              <a:gd name="adj2" fmla="val 49996"/>
            </a:avLst>
          </a:prstGeom>
          <a:solidFill>
            <a:srgbClr val="FFFF99"/>
          </a:solidFill>
          <a:ln w="9525" algn="ctr">
            <a:solidFill>
              <a:srgbClr val="0000CC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RS" altLang="sr-Latn-RS" sz="1800">
              <a:solidFill>
                <a:srgbClr val="FFFFFF"/>
              </a:solidFill>
              <a:cs typeface="Calibri" panose="020F0502020204030204" pitchFamily="34" charset="0"/>
            </a:endParaRPr>
          </a:p>
        </p:txBody>
      </p:sp>
      <p:grpSp>
        <p:nvGrpSpPr>
          <p:cNvPr id="9240" name="Rounded Rectangle 96">
            <a:extLst>
              <a:ext uri="{FF2B5EF4-FFF2-40B4-BE49-F238E27FC236}">
                <a16:creationId xmlns:a16="http://schemas.microsoft.com/office/drawing/2014/main" id="{8DDB904D-C1A5-4D1F-8AF0-88D3B4BD1B08}"/>
              </a:ext>
            </a:extLst>
          </p:cNvPr>
          <p:cNvGrpSpPr>
            <a:grpSpLocks/>
          </p:cNvGrpSpPr>
          <p:nvPr/>
        </p:nvGrpSpPr>
        <p:grpSpPr bwMode="auto">
          <a:xfrm>
            <a:off x="4529138" y="5473700"/>
            <a:ext cx="1298575" cy="658813"/>
            <a:chOff x="2853" y="3448"/>
            <a:chExt cx="818" cy="415"/>
          </a:xfrm>
        </p:grpSpPr>
        <p:pic>
          <p:nvPicPr>
            <p:cNvPr id="9276" name="Rounded Rectangle 96">
              <a:extLst>
                <a:ext uri="{FF2B5EF4-FFF2-40B4-BE49-F238E27FC236}">
                  <a16:creationId xmlns:a16="http://schemas.microsoft.com/office/drawing/2014/main" id="{54F5AB28-204D-4B10-9239-00F867C29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3" y="3448"/>
              <a:ext cx="818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77" name="Rectangle 242">
              <a:extLst>
                <a:ext uri="{FF2B5EF4-FFF2-40B4-BE49-F238E27FC236}">
                  <a16:creationId xmlns:a16="http://schemas.microsoft.com/office/drawing/2014/main" id="{C5762A01-4FE7-4AB5-85EB-C1D1678B6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6" y="3483"/>
              <a:ext cx="658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100" b="1">
                  <a:solidFill>
                    <a:srgbClr val="0000CC"/>
                  </a:solidFill>
                  <a:cs typeface="Calibri" panose="020F0502020204030204" pitchFamily="34" charset="0"/>
                </a:rPr>
                <a:t>Prijava građana + usluge e-identifikacije</a:t>
              </a:r>
            </a:p>
          </p:txBody>
        </p:sp>
      </p:grpSp>
      <p:grpSp>
        <p:nvGrpSpPr>
          <p:cNvPr id="9241" name="Rounded Rectangle 97">
            <a:extLst>
              <a:ext uri="{FF2B5EF4-FFF2-40B4-BE49-F238E27FC236}">
                <a16:creationId xmlns:a16="http://schemas.microsoft.com/office/drawing/2014/main" id="{A3BC72BD-2645-46F8-91A9-23AC5DF6E95C}"/>
              </a:ext>
            </a:extLst>
          </p:cNvPr>
          <p:cNvGrpSpPr>
            <a:grpSpLocks/>
          </p:cNvGrpSpPr>
          <p:nvPr/>
        </p:nvGrpSpPr>
        <p:grpSpPr bwMode="auto">
          <a:xfrm>
            <a:off x="2359025" y="5473700"/>
            <a:ext cx="1023938" cy="658813"/>
            <a:chOff x="1486" y="3448"/>
            <a:chExt cx="645" cy="415"/>
          </a:xfrm>
        </p:grpSpPr>
        <p:pic>
          <p:nvPicPr>
            <p:cNvPr id="9274" name="Rounded Rectangle 97">
              <a:extLst>
                <a:ext uri="{FF2B5EF4-FFF2-40B4-BE49-F238E27FC236}">
                  <a16:creationId xmlns:a16="http://schemas.microsoft.com/office/drawing/2014/main" id="{5D753E38-B03B-4286-908D-5BC81C4EB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6" y="3448"/>
              <a:ext cx="645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75" name="Rectangle 245">
              <a:extLst>
                <a:ext uri="{FF2B5EF4-FFF2-40B4-BE49-F238E27FC236}">
                  <a16:creationId xmlns:a16="http://schemas.microsoft.com/office/drawing/2014/main" id="{AE5E2B65-FE74-4882-8CBC-A0A2C2287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483"/>
              <a:ext cx="542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100" b="1">
                  <a:solidFill>
                    <a:srgbClr val="0000CC"/>
                  </a:solidFill>
                  <a:cs typeface="Calibri" panose="020F0502020204030204" pitchFamily="34" charset="0"/>
                </a:rPr>
                <a:t>Usluge e-Plaćanja</a:t>
              </a:r>
            </a:p>
          </p:txBody>
        </p:sp>
      </p:grpSp>
      <p:grpSp>
        <p:nvGrpSpPr>
          <p:cNvPr id="9242" name="Rounded Rectangle 98">
            <a:extLst>
              <a:ext uri="{FF2B5EF4-FFF2-40B4-BE49-F238E27FC236}">
                <a16:creationId xmlns:a16="http://schemas.microsoft.com/office/drawing/2014/main" id="{6FFABFFD-C4DC-407E-B88E-39CB2A950B93}"/>
              </a:ext>
            </a:extLst>
          </p:cNvPr>
          <p:cNvGrpSpPr>
            <a:grpSpLocks/>
          </p:cNvGrpSpPr>
          <p:nvPr/>
        </p:nvGrpSpPr>
        <p:grpSpPr bwMode="auto">
          <a:xfrm>
            <a:off x="3462338" y="5473700"/>
            <a:ext cx="1023937" cy="658813"/>
            <a:chOff x="2181" y="3448"/>
            <a:chExt cx="645" cy="415"/>
          </a:xfrm>
        </p:grpSpPr>
        <p:pic>
          <p:nvPicPr>
            <p:cNvPr id="9272" name="Rounded Rectangle 98">
              <a:extLst>
                <a:ext uri="{FF2B5EF4-FFF2-40B4-BE49-F238E27FC236}">
                  <a16:creationId xmlns:a16="http://schemas.microsoft.com/office/drawing/2014/main" id="{6FAE887B-D4DC-4F16-9F51-FA881C714F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" y="3448"/>
              <a:ext cx="645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73" name="Rectangle 248">
              <a:extLst>
                <a:ext uri="{FF2B5EF4-FFF2-40B4-BE49-F238E27FC236}">
                  <a16:creationId xmlns:a16="http://schemas.microsoft.com/office/drawing/2014/main" id="{D71FA25B-5C1B-4415-A654-82F74DDE73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1" y="3483"/>
              <a:ext cx="543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100" b="1">
                  <a:solidFill>
                    <a:srgbClr val="0000CC"/>
                  </a:solidFill>
                  <a:cs typeface="Calibri" panose="020F0502020204030204" pitchFamily="34" charset="0"/>
                </a:rPr>
                <a:t>Funkcionalni registri</a:t>
              </a:r>
            </a:p>
          </p:txBody>
        </p:sp>
      </p:grpSp>
      <p:sp>
        <p:nvSpPr>
          <p:cNvPr id="9243" name="TextBox 100">
            <a:extLst>
              <a:ext uri="{FF2B5EF4-FFF2-40B4-BE49-F238E27FC236}">
                <a16:creationId xmlns:a16="http://schemas.microsoft.com/office/drawing/2014/main" id="{5BC96D91-164F-4C36-B79F-401ED54C5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350" y="2987675"/>
            <a:ext cx="2286000" cy="4302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 b="1">
                <a:solidFill>
                  <a:srgbClr val="0000CC"/>
                </a:solidFill>
                <a:cs typeface="Calibri" panose="020F0502020204030204" pitchFamily="34" charset="0"/>
              </a:rPr>
              <a:t>Društvo</a:t>
            </a:r>
            <a:r>
              <a:rPr lang="hr-HR" altLang="sr-Latn-RS" sz="1200">
                <a:solidFill>
                  <a:srgbClr val="0000CC"/>
                </a:solidFill>
                <a:cs typeface="Calibri" panose="020F0502020204030204" pitchFamily="34" charset="0"/>
              </a:rPr>
              <a:t> &gt; sudjelovanje građana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200">
                <a:solidFill>
                  <a:srgbClr val="0000CC"/>
                </a:solidFill>
                <a:cs typeface="Calibri" panose="020F0502020204030204" pitchFamily="34" charset="0"/>
              </a:rPr>
              <a:t>i povratne informacije o e-Uslugama</a:t>
            </a:r>
          </a:p>
        </p:txBody>
      </p:sp>
      <p:grpSp>
        <p:nvGrpSpPr>
          <p:cNvPr id="9244" name="Rounded Rectangle 101">
            <a:extLst>
              <a:ext uri="{FF2B5EF4-FFF2-40B4-BE49-F238E27FC236}">
                <a16:creationId xmlns:a16="http://schemas.microsoft.com/office/drawing/2014/main" id="{BD08CC20-0889-4722-AB45-5CA52B227052}"/>
              </a:ext>
            </a:extLst>
          </p:cNvPr>
          <p:cNvGrpSpPr>
            <a:grpSpLocks/>
          </p:cNvGrpSpPr>
          <p:nvPr/>
        </p:nvGrpSpPr>
        <p:grpSpPr bwMode="auto">
          <a:xfrm>
            <a:off x="1047750" y="5473700"/>
            <a:ext cx="1274763" cy="658813"/>
            <a:chOff x="660" y="3448"/>
            <a:chExt cx="803" cy="415"/>
          </a:xfrm>
        </p:grpSpPr>
        <p:pic>
          <p:nvPicPr>
            <p:cNvPr id="9270" name="Rounded Rectangle 101">
              <a:extLst>
                <a:ext uri="{FF2B5EF4-FFF2-40B4-BE49-F238E27FC236}">
                  <a16:creationId xmlns:a16="http://schemas.microsoft.com/office/drawing/2014/main" id="{76E5680D-B8C4-4AE4-8909-BDBDC370EF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" y="3448"/>
              <a:ext cx="803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71" name="Rectangle 252">
              <a:extLst>
                <a:ext uri="{FF2B5EF4-FFF2-40B4-BE49-F238E27FC236}">
                  <a16:creationId xmlns:a16="http://schemas.microsoft.com/office/drawing/2014/main" id="{BDE91AEB-BF00-40F0-9947-1D0A6A0D4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" y="3483"/>
              <a:ext cx="657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100" b="1">
                  <a:solidFill>
                    <a:srgbClr val="0000CC"/>
                  </a:solidFill>
                  <a:cs typeface="Calibri" panose="020F0502020204030204" pitchFamily="34" charset="0"/>
                </a:rPr>
                <a:t>PKI usluge i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100" b="1">
                  <a:solidFill>
                    <a:srgbClr val="0000CC"/>
                  </a:solidFill>
                  <a:cs typeface="Calibri" panose="020F0502020204030204" pitchFamily="34" charset="0"/>
                </a:rPr>
                <a:t>Digitalni potpis </a:t>
              </a:r>
            </a:p>
          </p:txBody>
        </p:sp>
      </p:grpSp>
      <p:grpSp>
        <p:nvGrpSpPr>
          <p:cNvPr id="9245" name="Rounded Rectangle 102">
            <a:extLst>
              <a:ext uri="{FF2B5EF4-FFF2-40B4-BE49-F238E27FC236}">
                <a16:creationId xmlns:a16="http://schemas.microsoft.com/office/drawing/2014/main" id="{1D67E03D-5AA4-44BC-A010-4F8F81A389DF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2981325"/>
            <a:ext cx="2305050" cy="1206500"/>
            <a:chOff x="180" y="1878"/>
            <a:chExt cx="1452" cy="760"/>
          </a:xfrm>
        </p:grpSpPr>
        <p:pic>
          <p:nvPicPr>
            <p:cNvPr id="9268" name="Rounded Rectangle 102">
              <a:extLst>
                <a:ext uri="{FF2B5EF4-FFF2-40B4-BE49-F238E27FC236}">
                  <a16:creationId xmlns:a16="http://schemas.microsoft.com/office/drawing/2014/main" id="{B81FD805-8BB7-4BC5-B5B4-2CFE3B14D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1878"/>
              <a:ext cx="1452" cy="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69" name="Rectangle 255">
              <a:extLst>
                <a:ext uri="{FF2B5EF4-FFF2-40B4-BE49-F238E27FC236}">
                  <a16:creationId xmlns:a16="http://schemas.microsoft.com/office/drawing/2014/main" id="{18B4D4DE-51B0-4193-8FFC-4855ED930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1929"/>
              <a:ext cx="1315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600" b="1">
                  <a:solidFill>
                    <a:srgbClr val="FFFFFF"/>
                  </a:solidFill>
                  <a:cs typeface="Calibri" panose="020F0502020204030204" pitchFamily="34" charset="0"/>
                </a:rPr>
                <a:t>Upravljanje sustavom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FFFFFF"/>
                  </a:solidFill>
                  <a:cs typeface="Calibri" panose="020F0502020204030204" pitchFamily="34" charset="0"/>
                </a:rPr>
                <a:t>Operacije centra za pohranu podataka,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FFFFFF"/>
                  </a:solidFill>
                  <a:cs typeface="Calibri" panose="020F0502020204030204" pitchFamily="34" charset="0"/>
                </a:rPr>
                <a:t>podrška, oporavak od katastrofe,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FFFFFF"/>
                  </a:solidFill>
                  <a:cs typeface="Calibri" panose="020F0502020204030204" pitchFamily="34" charset="0"/>
                </a:rPr>
                <a:t>sigurnost informacija itd. </a:t>
              </a:r>
            </a:p>
          </p:txBody>
        </p:sp>
      </p:grpSp>
      <p:sp>
        <p:nvSpPr>
          <p:cNvPr id="9472" name="Flowchart: Magnetic Disk 104">
            <a:extLst>
              <a:ext uri="{FF2B5EF4-FFF2-40B4-BE49-F238E27FC236}">
                <a16:creationId xmlns:a16="http://schemas.microsoft.com/office/drawing/2014/main" id="{1CABCE97-5ACE-4705-8D5E-FEFEF33F1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725" y="3008313"/>
            <a:ext cx="1371600" cy="1098550"/>
          </a:xfrm>
          <a:prstGeom prst="flowChartMagneticDisk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/>
          </a:gradFill>
          <a:ln w="9525" cap="flat" algn="ctr">
            <a:solidFill>
              <a:srgbClr val="4A7EBB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1400" b="1" dirty="0">
                <a:solidFill>
                  <a:srgbClr val="0000CC"/>
                </a:solidFill>
              </a:rPr>
              <a:t>Skladište podataka</a:t>
            </a:r>
          </a:p>
          <a:p>
            <a:pPr algn="ctr" eaLnBrk="1" hangingPunct="1">
              <a:defRPr/>
            </a:pPr>
            <a:r>
              <a:rPr lang="hr-HR" altLang="sr-Latn-RS" sz="1400" b="1" dirty="0">
                <a:solidFill>
                  <a:srgbClr val="C00000"/>
                </a:solidFill>
              </a:rPr>
              <a:t>(otvoreni podaci)</a:t>
            </a:r>
          </a:p>
        </p:txBody>
      </p:sp>
      <p:grpSp>
        <p:nvGrpSpPr>
          <p:cNvPr id="9247" name="Rounded Rectangle 105">
            <a:extLst>
              <a:ext uri="{FF2B5EF4-FFF2-40B4-BE49-F238E27FC236}">
                <a16:creationId xmlns:a16="http://schemas.microsoft.com/office/drawing/2014/main" id="{A98C51E1-61B9-4A60-BF45-F2DFC1BBF982}"/>
              </a:ext>
            </a:extLst>
          </p:cNvPr>
          <p:cNvGrpSpPr>
            <a:grpSpLocks/>
          </p:cNvGrpSpPr>
          <p:nvPr/>
        </p:nvGrpSpPr>
        <p:grpSpPr bwMode="auto">
          <a:xfrm>
            <a:off x="285750" y="4175125"/>
            <a:ext cx="3768725" cy="1208088"/>
            <a:chOff x="180" y="2630"/>
            <a:chExt cx="2374" cy="761"/>
          </a:xfrm>
        </p:grpSpPr>
        <p:pic>
          <p:nvPicPr>
            <p:cNvPr id="9266" name="Rounded Rectangle 105">
              <a:extLst>
                <a:ext uri="{FF2B5EF4-FFF2-40B4-BE49-F238E27FC236}">
                  <a16:creationId xmlns:a16="http://schemas.microsoft.com/office/drawing/2014/main" id="{C25B3838-B969-4760-B9BC-11EB217494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2630"/>
              <a:ext cx="2374" cy="7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67" name="Rectangle 259">
              <a:extLst>
                <a:ext uri="{FF2B5EF4-FFF2-40B4-BE49-F238E27FC236}">
                  <a16:creationId xmlns:a16="http://schemas.microsoft.com/office/drawing/2014/main" id="{58F681F4-8462-4F96-A5FC-148657B214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" y="2682"/>
              <a:ext cx="2237" cy="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b="1">
                  <a:solidFill>
                    <a:srgbClr val="FFFFFF"/>
                  </a:solidFill>
                  <a:cs typeface="Calibri" panose="020F0502020204030204" pitchFamily="34" charset="0"/>
                </a:rPr>
                <a:t>Upravljanje informacijama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FFFFFF"/>
                  </a:solidFill>
                  <a:cs typeface="Calibri" panose="020F0502020204030204" pitchFamily="34" charset="0"/>
                </a:rPr>
                <a:t>e-pošta, upravljanje sadržajem, podacima/dokumentima,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>
                  <a:solidFill>
                    <a:srgbClr val="FFFFFF"/>
                  </a:solidFill>
                  <a:cs typeface="Calibri" panose="020F0502020204030204" pitchFamily="34" charset="0"/>
                </a:rPr>
                <a:t>znanjem, glavnim podacima itd.</a:t>
              </a:r>
            </a:p>
          </p:txBody>
        </p:sp>
      </p:grpSp>
      <p:sp>
        <p:nvSpPr>
          <p:cNvPr id="9476" name="Text Box 398">
            <a:extLst>
              <a:ext uri="{FF2B5EF4-FFF2-40B4-BE49-F238E27FC236}">
                <a16:creationId xmlns:a16="http://schemas.microsoft.com/office/drawing/2014/main" id="{8A399F21-2E6B-4FC3-A68F-C86528D82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75" y="638175"/>
            <a:ext cx="841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200"/>
              </a:spcBef>
              <a:spcAft>
                <a:spcPts val="1000"/>
              </a:spcAft>
              <a:buFontTx/>
              <a:buNone/>
            </a:pPr>
            <a:r>
              <a:rPr lang="hr-HR" altLang="sr-Latn-RS" sz="2400" b="1">
                <a:solidFill>
                  <a:srgbClr val="C00000"/>
                </a:solidFill>
                <a:cs typeface="Calibri" panose="020F0502020204030204" pitchFamily="34" charset="0"/>
              </a:rPr>
              <a:t>IISFU i e-Nabava &gt; sastavni dio digitalne vlade</a:t>
            </a:r>
          </a:p>
          <a:p>
            <a:pPr eaLnBrk="1" hangingPunct="1">
              <a:spcBef>
                <a:spcPts val="200"/>
              </a:spcBef>
              <a:spcAft>
                <a:spcPts val="1000"/>
              </a:spcAft>
              <a:buFontTx/>
              <a:buNone/>
            </a:pPr>
            <a:endParaRPr lang="en-US" altLang="sr-Latn-RS" sz="2400" b="1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9477" name="Flowchart: Magnetic Disk 107">
            <a:extLst>
              <a:ext uri="{FF2B5EF4-FFF2-40B4-BE49-F238E27FC236}">
                <a16:creationId xmlns:a16="http://schemas.microsoft.com/office/drawing/2014/main" id="{A01A78C4-E3B3-4420-9541-975C8A377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2225675"/>
            <a:ext cx="366713" cy="274638"/>
          </a:xfrm>
          <a:prstGeom prst="flowChartMagneticDisk">
            <a:avLst/>
          </a:prstGeom>
          <a:solidFill>
            <a:srgbClr val="FFFF99"/>
          </a:solidFill>
          <a:ln w="9525" cap="flat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900">
                <a:solidFill>
                  <a:srgbClr val="0000CC"/>
                </a:solidFill>
              </a:rPr>
              <a:t>ISFU</a:t>
            </a:r>
          </a:p>
        </p:txBody>
      </p:sp>
      <p:sp>
        <p:nvSpPr>
          <p:cNvPr id="9478" name="Flowchart: Magnetic Disk 108">
            <a:extLst>
              <a:ext uri="{FF2B5EF4-FFF2-40B4-BE49-F238E27FC236}">
                <a16:creationId xmlns:a16="http://schemas.microsoft.com/office/drawing/2014/main" id="{A3D4681F-6262-465E-ACAE-1D232A579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2546350"/>
            <a:ext cx="403225" cy="274638"/>
          </a:xfrm>
          <a:prstGeom prst="flowChartMagneticDisk">
            <a:avLst/>
          </a:prstGeom>
          <a:solidFill>
            <a:srgbClr val="FFFF99"/>
          </a:solidFill>
          <a:ln w="9525" cap="flat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800" dirty="0">
                <a:solidFill>
                  <a:srgbClr val="0000CC"/>
                </a:solidFill>
              </a:rPr>
              <a:t>Porez/Carine</a:t>
            </a:r>
          </a:p>
        </p:txBody>
      </p:sp>
      <p:sp>
        <p:nvSpPr>
          <p:cNvPr id="9479" name="Flowchart: Magnetic Disk 109">
            <a:extLst>
              <a:ext uri="{FF2B5EF4-FFF2-40B4-BE49-F238E27FC236}">
                <a16:creationId xmlns:a16="http://schemas.microsoft.com/office/drawing/2014/main" id="{164A3DF0-4079-4C2B-8A75-BA55FA7C7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2546350"/>
            <a:ext cx="366713" cy="274638"/>
          </a:xfrm>
          <a:prstGeom prst="flowChartMagneticDisk">
            <a:avLst/>
          </a:prstGeom>
          <a:solidFill>
            <a:srgbClr val="FFFF99"/>
          </a:solidFill>
          <a:ln w="9525" cap="flat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700" dirty="0">
                <a:solidFill>
                  <a:srgbClr val="0000CC"/>
                </a:solidFill>
              </a:rPr>
              <a:t>Zdravstvo</a:t>
            </a:r>
          </a:p>
        </p:txBody>
      </p:sp>
      <p:sp>
        <p:nvSpPr>
          <p:cNvPr id="9480" name="Flowchart: Magnetic Disk 110">
            <a:extLst>
              <a:ext uri="{FF2B5EF4-FFF2-40B4-BE49-F238E27FC236}">
                <a16:creationId xmlns:a16="http://schemas.microsoft.com/office/drawing/2014/main" id="{EB062E5F-56EC-4DBE-A090-200CF7A1C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2225675"/>
            <a:ext cx="366713" cy="274638"/>
          </a:xfrm>
          <a:prstGeom prst="flowChartMagneticDisk">
            <a:avLst/>
          </a:prstGeom>
          <a:solidFill>
            <a:srgbClr val="FFFF99"/>
          </a:solidFill>
          <a:ln w="9525" cap="flat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900">
                <a:solidFill>
                  <a:srgbClr val="0000CC"/>
                </a:solidFill>
              </a:rPr>
              <a:t>E-GP</a:t>
            </a:r>
          </a:p>
        </p:txBody>
      </p:sp>
      <p:cxnSp>
        <p:nvCxnSpPr>
          <p:cNvPr id="9253" name="Straight Arrow Connector 111">
            <a:extLst>
              <a:ext uri="{FF2B5EF4-FFF2-40B4-BE49-F238E27FC236}">
                <a16:creationId xmlns:a16="http://schemas.microsoft.com/office/drawing/2014/main" id="{E51730DD-9C8F-45B9-B6B5-230C0F1048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38275" y="2749550"/>
            <a:ext cx="1462088" cy="0"/>
          </a:xfrm>
          <a:prstGeom prst="line">
            <a:avLst/>
          </a:prstGeom>
          <a:noFill/>
          <a:ln w="38100" algn="ctr">
            <a:solidFill>
              <a:srgbClr val="FFFF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54" name="Rectangle 1">
            <a:extLst>
              <a:ext uri="{FF2B5EF4-FFF2-40B4-BE49-F238E27FC236}">
                <a16:creationId xmlns:a16="http://schemas.microsoft.com/office/drawing/2014/main" id="{8F82D933-51EB-4037-8C40-5FED82849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2690813"/>
            <a:ext cx="1004888" cy="138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700">
                <a:cs typeface="Calibri" panose="020F0502020204030204" pitchFamily="34" charset="0"/>
              </a:rPr>
              <a:t>Operativne baze podataka</a:t>
            </a:r>
          </a:p>
        </p:txBody>
      </p:sp>
      <p:sp>
        <p:nvSpPr>
          <p:cNvPr id="9255" name="Rectangle 1">
            <a:extLst>
              <a:ext uri="{FF2B5EF4-FFF2-40B4-BE49-F238E27FC236}">
                <a16:creationId xmlns:a16="http://schemas.microsoft.com/office/drawing/2014/main" id="{28B3D87F-54B8-4869-9D5C-6A7F12150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4975" y="5608638"/>
            <a:ext cx="192087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C00000"/>
                </a:solidFill>
                <a:cs typeface="Calibri" panose="020F0502020204030204" pitchFamily="34" charset="0"/>
              </a:rPr>
              <a:t>Pojednostavljeni model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C00000"/>
                </a:solidFill>
                <a:cs typeface="Calibri" panose="020F0502020204030204" pitchFamily="34" charset="0"/>
              </a:rPr>
              <a:t>integriranih digitalnih rješenja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100" b="1">
                <a:solidFill>
                  <a:srgbClr val="C00000"/>
                </a:solidFill>
                <a:cs typeface="Calibri" panose="020F0502020204030204" pitchFamily="34" charset="0"/>
              </a:rPr>
              <a:t>za povezane e-usluge</a:t>
            </a:r>
          </a:p>
        </p:txBody>
      </p:sp>
      <p:sp>
        <p:nvSpPr>
          <p:cNvPr id="9484" name="Flowchart: Magnetic Disk 114">
            <a:extLst>
              <a:ext uri="{FF2B5EF4-FFF2-40B4-BE49-F238E27FC236}">
                <a16:creationId xmlns:a16="http://schemas.microsoft.com/office/drawing/2014/main" id="{52E87387-830B-4571-8617-66C3204F4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2603500"/>
            <a:ext cx="365125" cy="274638"/>
          </a:xfrm>
          <a:prstGeom prst="flowChartMagneticDisk">
            <a:avLst/>
          </a:prstGeom>
          <a:solidFill>
            <a:srgbClr val="FFFF99"/>
          </a:solidFill>
          <a:ln w="9525" cap="flat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600" dirty="0">
                <a:solidFill>
                  <a:srgbClr val="0000CC"/>
                </a:solidFill>
              </a:rPr>
              <a:t>Informacijski sustav za upravljanje ljudskim resursima</a:t>
            </a:r>
          </a:p>
        </p:txBody>
      </p:sp>
      <p:sp>
        <p:nvSpPr>
          <p:cNvPr id="9485" name="Flowchart: Magnetic Disk 115">
            <a:extLst>
              <a:ext uri="{FF2B5EF4-FFF2-40B4-BE49-F238E27FC236}">
                <a16:creationId xmlns:a16="http://schemas.microsoft.com/office/drawing/2014/main" id="{0F1C589E-EB87-487A-94CC-5C3004F87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2589213"/>
            <a:ext cx="401638" cy="274637"/>
          </a:xfrm>
          <a:prstGeom prst="flowChartMagneticDisk">
            <a:avLst/>
          </a:prstGeom>
          <a:solidFill>
            <a:srgbClr val="FFFF99"/>
          </a:solidFill>
          <a:ln w="9525" cap="flat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hr-HR" altLang="sr-Latn-RS" sz="800" dirty="0">
                <a:solidFill>
                  <a:srgbClr val="0000CC"/>
                </a:solidFill>
              </a:rPr>
              <a:t>Soc. </a:t>
            </a:r>
            <a:r>
              <a:rPr lang="hr-HR" altLang="sr-Latn-RS" sz="800" dirty="0" err="1">
                <a:solidFill>
                  <a:srgbClr val="0000CC"/>
                </a:solidFill>
              </a:rPr>
              <a:t>osig</a:t>
            </a:r>
            <a:r>
              <a:rPr lang="hr-HR" altLang="sr-Latn-RS" sz="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9258" name="Rectangle 1">
            <a:extLst>
              <a:ext uri="{FF2B5EF4-FFF2-40B4-BE49-F238E27FC236}">
                <a16:creationId xmlns:a16="http://schemas.microsoft.com/office/drawing/2014/main" id="{99DF2EFF-099B-401D-88DF-E4BDCB0DE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413" y="6319838"/>
            <a:ext cx="61261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117475" indent="-1174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000">
                <a:solidFill>
                  <a:srgbClr val="00B0F0"/>
                </a:solidFill>
                <a:cs typeface="Calibri" panose="020F0502020204030204" pitchFamily="34" charset="0"/>
              </a:rPr>
              <a:t>*  Državni sustavi pokrivaju integraciju (međupovezanost i interoperabilnost) sektorskih aplikacija, sustava pozadinskih ureda, kao i unaprjeđenje institucija, kapaciteta, propisa, procesa, upravljanja informacijama i slično (arhitektura državnih poduzeća, okvir za interoperabilnost e-Vlade, </a:t>
            </a:r>
            <a:r>
              <a:rPr lang="hr-HR" altLang="sr-Latn-RS" sz="1000" i="1">
                <a:solidFill>
                  <a:srgbClr val="00B0F0"/>
                </a:solidFill>
                <a:cs typeface="Calibri" panose="020F0502020204030204" pitchFamily="34" charset="0"/>
              </a:rPr>
              <a:t>Single Window</a:t>
            </a:r>
            <a:r>
              <a:rPr lang="hr-HR" altLang="sr-Latn-RS" sz="1000">
                <a:solidFill>
                  <a:srgbClr val="00B0F0"/>
                </a:solidFill>
                <a:cs typeface="Calibri" panose="020F0502020204030204" pitchFamily="34" charset="0"/>
              </a:rPr>
              <a:t> i </a:t>
            </a:r>
            <a:r>
              <a:rPr lang="hr-HR" altLang="sr-Latn-RS" sz="1000" i="1">
                <a:solidFill>
                  <a:srgbClr val="00B0F0"/>
                </a:solidFill>
                <a:cs typeface="Calibri" panose="020F0502020204030204" pitchFamily="34" charset="0"/>
              </a:rPr>
              <a:t>One-Stop-Shop</a:t>
            </a:r>
            <a:r>
              <a:rPr lang="hr-HR" altLang="sr-Latn-RS" sz="1000">
                <a:solidFill>
                  <a:srgbClr val="00B0F0"/>
                </a:solidFill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9259" name="TextBox 117">
            <a:extLst>
              <a:ext uri="{FF2B5EF4-FFF2-40B4-BE49-F238E27FC236}">
                <a16:creationId xmlns:a16="http://schemas.microsoft.com/office/drawing/2014/main" id="{2C93B191-6294-4C08-A08A-11553F6BB02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103687" y="3521076"/>
            <a:ext cx="3565525" cy="184150"/>
          </a:xfrm>
          <a:prstGeom prst="rect">
            <a:avLst/>
          </a:prstGeom>
          <a:noFill/>
          <a:ln w="6350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900" b="1">
                <a:solidFill>
                  <a:srgbClr val="0000CC"/>
                </a:solidFill>
                <a:cs typeface="Calibri" panose="020F0502020204030204" pitchFamily="34" charset="0"/>
              </a:rPr>
              <a:t>Pohrana podataka na jednom mjestu (</a:t>
            </a:r>
            <a:r>
              <a:rPr lang="hr-HR" altLang="sr-Latn-RS" sz="900" b="1" i="1">
                <a:solidFill>
                  <a:srgbClr val="0000CC"/>
                </a:solidFill>
                <a:cs typeface="Calibri" panose="020F0502020204030204" pitchFamily="34" charset="0"/>
              </a:rPr>
              <a:t>Single Window</a:t>
            </a:r>
            <a:r>
              <a:rPr lang="hr-HR" altLang="sr-Latn-RS" sz="900" b="1">
                <a:solidFill>
                  <a:srgbClr val="0000CC"/>
                </a:solidFill>
                <a:cs typeface="Calibri" panose="020F0502020204030204" pitchFamily="34" charset="0"/>
              </a:rPr>
              <a:t>)   |   Pružanje više usluga s jednog mjesta (</a:t>
            </a:r>
            <a:r>
              <a:rPr lang="hr-HR" altLang="sr-Latn-RS" sz="900" b="1" i="1">
                <a:solidFill>
                  <a:srgbClr val="0000CC"/>
                </a:solidFill>
                <a:cs typeface="Calibri" panose="020F0502020204030204" pitchFamily="34" charset="0"/>
              </a:rPr>
              <a:t>One-Stop Shop</a:t>
            </a:r>
            <a:r>
              <a:rPr lang="hr-HR" altLang="sr-Latn-RS" sz="900" b="1">
                <a:solidFill>
                  <a:srgbClr val="0000CC"/>
                </a:solidFill>
                <a:cs typeface="Calibri" panose="020F0502020204030204" pitchFamily="34" charset="0"/>
              </a:rPr>
              <a:t>)   |   Pristup mreži povezanih sustava s jednog mjesta (</a:t>
            </a:r>
            <a:r>
              <a:rPr lang="hr-HR" altLang="sr-Latn-RS" sz="900" b="1" i="1">
                <a:solidFill>
                  <a:srgbClr val="0000CC"/>
                </a:solidFill>
                <a:cs typeface="Calibri" panose="020F0502020204030204" pitchFamily="34" charset="0"/>
              </a:rPr>
              <a:t>Single Sign-on</a:t>
            </a:r>
            <a:r>
              <a:rPr lang="hr-HR" altLang="sr-Latn-RS" sz="900" b="1">
                <a:solidFill>
                  <a:srgbClr val="0000CC"/>
                </a:solidFill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9488" name="Group 3">
            <a:extLst>
              <a:ext uri="{FF2B5EF4-FFF2-40B4-BE49-F238E27FC236}">
                <a16:creationId xmlns:a16="http://schemas.microsoft.com/office/drawing/2014/main" id="{D8113F97-B10E-4657-A46D-F3B372B67D0B}"/>
              </a:ext>
            </a:extLst>
          </p:cNvPr>
          <p:cNvGrpSpPr>
            <a:grpSpLocks/>
          </p:cNvGrpSpPr>
          <p:nvPr/>
        </p:nvGrpSpPr>
        <p:grpSpPr bwMode="auto">
          <a:xfrm>
            <a:off x="141288" y="2157413"/>
            <a:ext cx="4024312" cy="411162"/>
            <a:chOff x="140527" y="2157446"/>
            <a:chExt cx="4024727" cy="411480"/>
          </a:xfrm>
        </p:grpSpPr>
        <p:sp>
          <p:nvSpPr>
            <p:cNvPr id="9264" name="Oval 46">
              <a:extLst>
                <a:ext uri="{FF2B5EF4-FFF2-40B4-BE49-F238E27FC236}">
                  <a16:creationId xmlns:a16="http://schemas.microsoft.com/office/drawing/2014/main" id="{6CE66064-EA17-4FF3-8143-89E44B55A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527" y="2157446"/>
              <a:ext cx="1371741" cy="411480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9265" name="Oval 48">
              <a:extLst>
                <a:ext uri="{FF2B5EF4-FFF2-40B4-BE49-F238E27FC236}">
                  <a16:creationId xmlns:a16="http://schemas.microsoft.com/office/drawing/2014/main" id="{98DD9B74-3037-4F15-8F42-75EDA3961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5769" y="2157446"/>
              <a:ext cx="1919485" cy="411480"/>
            </a:xfrm>
            <a:prstGeom prst="ellipse">
              <a:avLst/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  <p:grpSp>
        <p:nvGrpSpPr>
          <p:cNvPr id="9491" name="Group 2">
            <a:extLst>
              <a:ext uri="{FF2B5EF4-FFF2-40B4-BE49-F238E27FC236}">
                <a16:creationId xmlns:a16="http://schemas.microsoft.com/office/drawing/2014/main" id="{D3E7EBA5-EAD8-41FF-96B5-C654A5F7F672}"/>
              </a:ext>
            </a:extLst>
          </p:cNvPr>
          <p:cNvGrpSpPr>
            <a:grpSpLocks/>
          </p:cNvGrpSpPr>
          <p:nvPr/>
        </p:nvGrpSpPr>
        <p:grpSpPr bwMode="auto">
          <a:xfrm>
            <a:off x="688975" y="1016000"/>
            <a:ext cx="3133725" cy="1096963"/>
            <a:chOff x="689167" y="1015231"/>
            <a:chExt cx="3133193" cy="1097280"/>
          </a:xfrm>
        </p:grpSpPr>
        <p:sp>
          <p:nvSpPr>
            <p:cNvPr id="9262" name="Arrow: Down 1">
              <a:extLst>
                <a:ext uri="{FF2B5EF4-FFF2-40B4-BE49-F238E27FC236}">
                  <a16:creationId xmlns:a16="http://schemas.microsoft.com/office/drawing/2014/main" id="{19909C75-A8A9-4FDE-943F-07F3B56C7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67" y="1015231"/>
              <a:ext cx="274591" cy="1097280"/>
            </a:xfrm>
            <a:prstGeom prst="downArrow">
              <a:avLst>
                <a:gd name="adj1" fmla="val 50000"/>
                <a:gd name="adj2" fmla="val 50006"/>
              </a:avLst>
            </a:prstGeom>
            <a:solidFill>
              <a:srgbClr val="FFFF00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9263" name="Arrow: Down 51">
              <a:extLst>
                <a:ext uri="{FF2B5EF4-FFF2-40B4-BE49-F238E27FC236}">
                  <a16:creationId xmlns:a16="http://schemas.microsoft.com/office/drawing/2014/main" id="{1CFD7B77-51FD-42CB-96DD-1CF832148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770" y="1015231"/>
              <a:ext cx="274590" cy="1097280"/>
            </a:xfrm>
            <a:prstGeom prst="downArrow">
              <a:avLst>
                <a:gd name="adj1" fmla="val 50000"/>
                <a:gd name="adj2" fmla="val 50006"/>
              </a:avLst>
            </a:prstGeom>
            <a:solidFill>
              <a:srgbClr val="FFFF00"/>
            </a:solidFill>
            <a:ln w="19050" algn="ctr">
              <a:solidFill>
                <a:srgbClr val="0000CC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B9E5033-BF2F-4FAA-AA52-8567C086D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792DC742-A738-4482-BCEE-E4457F022E3F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7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62A7F297-3400-4B38-9B34-466D7AD54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825" y="192088"/>
            <a:ext cx="3527425" cy="3079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hr-HR" altLang="sr-Latn-RS" sz="1400" b="1">
                <a:solidFill>
                  <a:srgbClr val="0000FF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www.worldbank.org/publicfinance/fmis  </a:t>
            </a:r>
          </a:p>
        </p:txBody>
      </p:sp>
      <p:grpSp>
        <p:nvGrpSpPr>
          <p:cNvPr id="10244" name="Group 15">
            <a:extLst>
              <a:ext uri="{FF2B5EF4-FFF2-40B4-BE49-F238E27FC236}">
                <a16:creationId xmlns:a16="http://schemas.microsoft.com/office/drawing/2014/main" id="{92A00CE6-B7FF-4969-B861-62AAC660C704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10247" name="Text Box 3">
              <a:extLst>
                <a:ext uri="{FF2B5EF4-FFF2-40B4-BE49-F238E27FC236}">
                  <a16:creationId xmlns:a16="http://schemas.microsoft.com/office/drawing/2014/main" id="{2F46BE09-F464-40E7-AC28-5B38DA4C1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Trendovi i izazovi u prijelazu na IISFU i e-GP</a:t>
              </a:r>
            </a:p>
          </p:txBody>
        </p:sp>
        <p:sp>
          <p:nvSpPr>
            <p:cNvPr id="10248" name="Oval 17">
              <a:extLst>
                <a:ext uri="{FF2B5EF4-FFF2-40B4-BE49-F238E27FC236}">
                  <a16:creationId xmlns:a16="http://schemas.microsoft.com/office/drawing/2014/main" id="{0D97011B-F00D-47F4-A65F-F04CE5C23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0249" name="Picture 18">
              <a:extLst>
                <a:ext uri="{FF2B5EF4-FFF2-40B4-BE49-F238E27FC236}">
                  <a16:creationId xmlns:a16="http://schemas.microsoft.com/office/drawing/2014/main" id="{D2FF4B61-D6A2-47A4-8614-F167AE2CE9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525" name="Rectangle 21">
            <a:extLst>
              <a:ext uri="{FF2B5EF4-FFF2-40B4-BE49-F238E27FC236}">
                <a16:creationId xmlns:a16="http://schemas.microsoft.com/office/drawing/2014/main" id="{7B484E88-FA07-4241-8EE7-36E406532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4003675"/>
            <a:ext cx="8229600" cy="255905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/>
          <a:lstStyle>
            <a:lvl1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CC"/>
                </a:solidFill>
                <a:cs typeface="Calibri" panose="020F0502020204030204" pitchFamily="34" charset="0"/>
              </a:rPr>
              <a:t>Izazovi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SzPct val="80000"/>
              <a:buFontTx/>
              <a:buNone/>
            </a:pPr>
            <a:r>
              <a:rPr lang="hr-HR" altLang="sr-Latn-RS" sz="1800">
                <a:solidFill>
                  <a:srgbClr val="C00000"/>
                </a:solidFill>
                <a:cs typeface="Calibri" panose="020F0502020204030204" pitchFamily="34" charset="0"/>
              </a:rPr>
              <a:t>Ključni izazovi u prijelazu na IISFU tiču se prilagodbe (nisu tehnički):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SzPct val="80000"/>
            </a:pPr>
            <a:r>
              <a:rPr lang="hr-HR" altLang="sr-Latn-RS" sz="1800">
                <a:solidFill>
                  <a:srgbClr val="C00000"/>
                </a:solidFill>
                <a:cs typeface="Calibri" panose="020F0502020204030204" pitchFamily="34" charset="0"/>
              </a:rPr>
              <a:t>Upravljanje rukovodstvom i promjenama </a:t>
            </a:r>
            <a:r>
              <a:rPr lang="hr-HR" altLang="sr-Latn-RS" sz="1800">
                <a:solidFill>
                  <a:srgbClr val="000000"/>
                </a:solidFill>
                <a:cs typeface="Calibri" panose="020F0502020204030204" pitchFamily="34" charset="0"/>
              </a:rPr>
              <a:t>za prijelaz na digitalnu kulturu te unaprjeđenje pružanja </a:t>
            </a:r>
            <a:r>
              <a:rPr lang="hr-HR" altLang="sr-Latn-RS" sz="1800" i="1">
                <a:solidFill>
                  <a:srgbClr val="000000"/>
                </a:solidFill>
                <a:cs typeface="Calibri" panose="020F0502020204030204" pitchFamily="34" charset="0"/>
              </a:rPr>
              <a:t>online </a:t>
            </a:r>
            <a:r>
              <a:rPr lang="hr-HR" altLang="sr-Latn-RS" sz="1800">
                <a:solidFill>
                  <a:srgbClr val="000000"/>
                </a:solidFill>
                <a:cs typeface="Calibri" panose="020F0502020204030204" pitchFamily="34" charset="0"/>
              </a:rPr>
              <a:t>usluga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SzPct val="80000"/>
            </a:pPr>
            <a:r>
              <a:rPr lang="hr-HR" altLang="sr-Latn-RS" sz="1800">
                <a:cs typeface="Calibri" panose="020F0502020204030204" pitchFamily="34" charset="0"/>
              </a:rPr>
              <a:t>Obvezna upotreba IISFU-a i e-GP-a </a:t>
            </a:r>
            <a:r>
              <a:rPr lang="hr-HR" altLang="sr-Latn-RS" sz="1800">
                <a:solidFill>
                  <a:srgbClr val="000000"/>
                </a:solidFill>
                <a:cs typeface="Calibri" panose="020F0502020204030204" pitchFamily="34" charset="0"/>
              </a:rPr>
              <a:t>za dnevno bilježenje svih proračunskih transakcija, obveza/ugovora i objavu rezultata na internetu</a:t>
            </a:r>
          </a:p>
        </p:txBody>
      </p:sp>
      <p:sp>
        <p:nvSpPr>
          <p:cNvPr id="10526" name="Rectangle 22">
            <a:extLst>
              <a:ext uri="{FF2B5EF4-FFF2-40B4-BE49-F238E27FC236}">
                <a16:creationId xmlns:a16="http://schemas.microsoft.com/office/drawing/2014/main" id="{0A895A0A-537C-42A6-8627-0B8EAB785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785813"/>
            <a:ext cx="8229600" cy="3017837"/>
          </a:xfrm>
          <a:prstGeom prst="rect">
            <a:avLst/>
          </a:prstGeom>
          <a:solidFill>
            <a:srgbClr val="EBF1DE"/>
          </a:solidFill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tIns="0"/>
          <a:lstStyle>
            <a:lvl1pPr marL="347663" indent="-34766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5715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000" b="1">
                <a:solidFill>
                  <a:srgbClr val="0000CC"/>
                </a:solidFill>
                <a:cs typeface="Calibri" panose="020F0502020204030204" pitchFamily="34" charset="0"/>
              </a:rPr>
              <a:t>Trendovi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SzPct val="80000"/>
              <a:buFont typeface="Calibri" panose="020F0502020204030204" pitchFamily="34" charset="0"/>
              <a:buAutoNum type="arabicPeriod"/>
            </a:pPr>
            <a:r>
              <a:rPr lang="hr-HR" altLang="sr-Latn-RS" sz="1800">
                <a:cs typeface="Calibri" panose="020F0502020204030204" pitchFamily="34" charset="0"/>
              </a:rPr>
              <a:t>Integracija osnovnog ISFU-a s državnim sustavima (uključujući e-GP) i SP s ciljem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poboljšanja kvalitete i vrijednosti podataka</a:t>
            </a:r>
            <a:r>
              <a:rPr lang="hr-HR" altLang="sr-Latn-RS" sz="1800">
                <a:cs typeface="Calibri" panose="020F0502020204030204" pitchFamily="34" charset="0"/>
              </a:rPr>
              <a:t> te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proširivanja opsega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SzPct val="80000"/>
              <a:buFont typeface="Calibri" panose="020F0502020204030204" pitchFamily="34" charset="0"/>
              <a:buAutoNum type="arabicPeriod"/>
            </a:pPr>
            <a:r>
              <a:rPr lang="hr-HR" altLang="sr-Latn-RS" sz="1800">
                <a:cs typeface="Calibri" panose="020F0502020204030204" pitchFamily="34" charset="0"/>
              </a:rPr>
              <a:t>Modernizacija IISFU-a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kombinacijom tradicionalnog i agilnog pristupa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SzPct val="80000"/>
              <a:buFont typeface="Calibri" panose="020F0502020204030204" pitchFamily="34" charset="0"/>
              <a:buAutoNum type="arabicPeriod"/>
            </a:pPr>
            <a:r>
              <a:rPr lang="hr-HR" altLang="sr-Latn-RS" sz="1800">
                <a:cs typeface="Calibri" panose="020F0502020204030204" pitchFamily="34" charset="0"/>
              </a:rPr>
              <a:t>Poboljšanje međupovezanosti i interoperabilnosti s pomoću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vladinog uslužnog središta otvorenog izvora</a:t>
            </a:r>
            <a:r>
              <a:rPr lang="hr-HR" altLang="sr-Latn-RS" sz="1800">
                <a:cs typeface="Calibri" panose="020F0502020204030204" pitchFamily="34" charset="0"/>
              </a:rPr>
              <a:t> i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 internetskih aplikacijskih programskih sučelja</a:t>
            </a:r>
            <a:r>
              <a:rPr lang="hr-HR" altLang="sr-Latn-RS" sz="1800">
                <a:cs typeface="Calibri" panose="020F0502020204030204" pitchFamily="34" charset="0"/>
              </a:rPr>
              <a:t> (API)</a:t>
            </a:r>
            <a:r>
              <a:rPr lang="hr-HR" altLang="sr-Latn-RS" sz="180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lnSpc>
                <a:spcPct val="125000"/>
              </a:lnSpc>
              <a:spcBef>
                <a:spcPct val="0"/>
              </a:spcBef>
              <a:buSzPct val="80000"/>
              <a:buFont typeface="Wingdings 3" panose="05040102010807070707" pitchFamily="18" charset="2"/>
              <a:buChar char=""/>
            </a:pPr>
            <a:r>
              <a:rPr lang="hr-HR" altLang="sr-Latn-RS" sz="1800">
                <a:cs typeface="Calibri" panose="020F0502020204030204" pitchFamily="34" charset="0"/>
              </a:rPr>
              <a:t>Državni sustavi povezat će se novim </a:t>
            </a:r>
            <a:r>
              <a:rPr lang="hr-HR" altLang="sr-Latn-RS" sz="1800">
                <a:solidFill>
                  <a:srgbClr val="0000CC"/>
                </a:solidFill>
                <a:cs typeface="Calibri" panose="020F0502020204030204" pitchFamily="34" charset="0"/>
              </a:rPr>
              <a:t>CC API-jem (travanj 2019.)</a:t>
            </a:r>
            <a:r>
              <a:rPr lang="hr-HR" altLang="sr-Latn-RS" sz="1800">
                <a:cs typeface="Calibri" panose="020F0502020204030204" pitchFamily="34" charset="0"/>
              </a:rPr>
              <a:t> s bazom podataka Svjetske banke</a:t>
            </a:r>
          </a:p>
          <a:p>
            <a:pPr eaLnBrk="1" hangingPunct="1">
              <a:spcBef>
                <a:spcPct val="0"/>
              </a:spcBef>
            </a:pPr>
            <a:endParaRPr lang="en-US" altLang="sr-Latn-RS" sz="140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3067520" presetClass="entr" presetSubtype="7327035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3067520" presetClass="entr" presetSubtype="7326945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" grpId="0" animBg="1" autoUpdateAnimBg="0"/>
      <p:bldP spid="10526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1A022552-2C5F-4DA4-BC88-58A0EFCCD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fld id="{2A57F09F-93BB-4E2F-A6A5-3C668ED59C07}" type="slidenum">
              <a:rPr lang="en-US" altLang="sr-Latn-RS">
                <a:solidFill>
                  <a:srgbClr val="898989"/>
                </a:solidFill>
                <a:cs typeface="Arial" panose="020B0604020202020204" pitchFamily="34" charset="0"/>
              </a:rPr>
              <a:pPr eaLnBrk="1" hangingPunct="1"/>
              <a:t>8</a:t>
            </a:fld>
            <a:endParaRPr lang="en-US" altLang="sr-Latn-RS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pSp>
        <p:nvGrpSpPr>
          <p:cNvPr id="11267" name="Group 6">
            <a:extLst>
              <a:ext uri="{FF2B5EF4-FFF2-40B4-BE49-F238E27FC236}">
                <a16:creationId xmlns:a16="http://schemas.microsoft.com/office/drawing/2014/main" id="{11C77855-91CD-4CDF-A873-66FC4D927957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938"/>
            <a:ext cx="9129713" cy="730250"/>
            <a:chOff x="-809" y="7415"/>
            <a:chExt cx="9129110" cy="731520"/>
          </a:xfrm>
        </p:grpSpPr>
        <p:sp>
          <p:nvSpPr>
            <p:cNvPr id="11291" name="Text Box 3">
              <a:extLst>
                <a:ext uri="{FF2B5EF4-FFF2-40B4-BE49-F238E27FC236}">
                  <a16:creationId xmlns:a16="http://schemas.microsoft.com/office/drawing/2014/main" id="{59E2AE8B-9F84-44E3-B1E4-9BBC245A5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26" y="144177"/>
              <a:ext cx="8503675" cy="457995"/>
            </a:xfrm>
            <a:prstGeom prst="rect">
              <a:avLst/>
            </a:prstGeom>
            <a:gradFill rotWithShape="1">
              <a:gsLst>
                <a:gs pos="0">
                  <a:srgbClr val="00B0F0"/>
                </a:gs>
                <a:gs pos="50000">
                  <a:srgbClr val="00B0F0"/>
                </a:gs>
                <a:gs pos="100000">
                  <a:srgbClr val="FFFFFF"/>
                </a:gs>
              </a:gsLst>
              <a:lin ang="0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 anchor="ctr"/>
            <a:lstStyle>
              <a:lvl1pPr marL="4572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chemeClr val="bg1"/>
                  </a:solidFill>
                  <a:ea typeface="Calibri" panose="020F0502020204030204" pitchFamily="34" charset="0"/>
                  <a:cs typeface="Helvetica" panose="020B0604020202020204" pitchFamily="34" charset="0"/>
                </a:rPr>
                <a:t>Trendovi</a:t>
              </a:r>
            </a:p>
          </p:txBody>
        </p:sp>
        <p:sp>
          <p:nvSpPr>
            <p:cNvPr id="11292" name="Oval 5">
              <a:extLst>
                <a:ext uri="{FF2B5EF4-FFF2-40B4-BE49-F238E27FC236}">
                  <a16:creationId xmlns:a16="http://schemas.microsoft.com/office/drawing/2014/main" id="{30E4AAA8-5FF0-4F1A-8348-C3F6740ED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809" y="7415"/>
              <a:ext cx="731790" cy="7315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pic>
          <p:nvPicPr>
            <p:cNvPr id="11293" name="Picture 2">
              <a:extLst>
                <a:ext uri="{FF2B5EF4-FFF2-40B4-BE49-F238E27FC236}">
                  <a16:creationId xmlns:a16="http://schemas.microsoft.com/office/drawing/2014/main" id="{FB97CE81-C4F4-43CB-94F8-DCE039EF2D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51" y="144575"/>
              <a:ext cx="457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268" name="Rectangle 1">
            <a:extLst>
              <a:ext uri="{FF2B5EF4-FFF2-40B4-BE49-F238E27FC236}">
                <a16:creationId xmlns:a16="http://schemas.microsoft.com/office/drawing/2014/main" id="{5482BAC3-777D-4A48-8277-97858E5C9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" y="684213"/>
            <a:ext cx="876458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2400" b="1">
                <a:solidFill>
                  <a:srgbClr val="0000CC"/>
                </a:solidFill>
                <a:cs typeface="Calibri" panose="020F0502020204030204" pitchFamily="34" charset="0"/>
              </a:rPr>
              <a:t>Povezivanje temelja i novih ciljeva</a:t>
            </a:r>
          </a:p>
        </p:txBody>
      </p:sp>
      <p:grpSp>
        <p:nvGrpSpPr>
          <p:cNvPr id="11558" name="Group 14">
            <a:extLst>
              <a:ext uri="{FF2B5EF4-FFF2-40B4-BE49-F238E27FC236}">
                <a16:creationId xmlns:a16="http://schemas.microsoft.com/office/drawing/2014/main" id="{ACD7C9A3-F9B3-4439-802B-B779BEA687A6}"/>
              </a:ext>
            </a:extLst>
          </p:cNvPr>
          <p:cNvGrpSpPr>
            <a:grpSpLocks/>
          </p:cNvGrpSpPr>
          <p:nvPr/>
        </p:nvGrpSpPr>
        <p:grpSpPr bwMode="auto">
          <a:xfrm>
            <a:off x="1370013" y="1146175"/>
            <a:ext cx="6400800" cy="1762125"/>
            <a:chOff x="1370791" y="1294704"/>
            <a:chExt cx="6400800" cy="1762751"/>
          </a:xfrm>
        </p:grpSpPr>
        <p:pic>
          <p:nvPicPr>
            <p:cNvPr id="11289" name="Picture 15">
              <a:extLst>
                <a:ext uri="{FF2B5EF4-FFF2-40B4-BE49-F238E27FC236}">
                  <a16:creationId xmlns:a16="http://schemas.microsoft.com/office/drawing/2014/main" id="{5D2402FB-3906-423B-A23C-8E4081A30A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791" y="1294704"/>
              <a:ext cx="6400800" cy="1762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90" name="Rectangle 16">
              <a:extLst>
                <a:ext uri="{FF2B5EF4-FFF2-40B4-BE49-F238E27FC236}">
                  <a16:creationId xmlns:a16="http://schemas.microsoft.com/office/drawing/2014/main" id="{78278FA5-D2AB-4D6A-8360-13D195E62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609" y="1408023"/>
              <a:ext cx="88966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2400" b="1">
                  <a:solidFill>
                    <a:srgbClr val="000099"/>
                  </a:solidFill>
                  <a:latin typeface="Andes" panose="02000000000000000000" pitchFamily="50" charset="0"/>
                  <a:cs typeface="Calibri" panose="020F0502020204030204" pitchFamily="34" charset="0"/>
                </a:rPr>
                <a:t>IISFU </a:t>
              </a:r>
            </a:p>
          </p:txBody>
        </p:sp>
      </p:grpSp>
      <p:sp>
        <p:nvSpPr>
          <p:cNvPr id="11561" name="Arrow: U-Turn 17">
            <a:extLst>
              <a:ext uri="{FF2B5EF4-FFF2-40B4-BE49-F238E27FC236}">
                <a16:creationId xmlns:a16="http://schemas.microsoft.com/office/drawing/2014/main" id="{A2AD07E1-54AA-4A69-9857-41CAD7E64DBA}"/>
              </a:ext>
            </a:extLst>
          </p:cNvPr>
          <p:cNvSpPr>
            <a:spLocks/>
          </p:cNvSpPr>
          <p:nvPr/>
        </p:nvSpPr>
        <p:spPr bwMode="auto">
          <a:xfrm rot="5400000">
            <a:off x="4237832" y="346869"/>
            <a:ext cx="1573212" cy="7010400"/>
          </a:xfrm>
          <a:custGeom>
            <a:avLst/>
            <a:gdLst>
              <a:gd name="T0" fmla="*/ 0 w 2675699"/>
              <a:gd name="T1" fmla="*/ 7010400 h 11923200"/>
              <a:gd name="T2" fmla="*/ 0 w 2675699"/>
              <a:gd name="T3" fmla="*/ 717691 h 11923200"/>
              <a:gd name="T4" fmla="*/ 717691 w 2675699"/>
              <a:gd name="T5" fmla="*/ -1 h 11923200"/>
              <a:gd name="T6" fmla="*/ 717691 w 2675699"/>
              <a:gd name="T7" fmla="*/ 0 h 11923200"/>
              <a:gd name="T8" fmla="*/ 1435382 w 2675699"/>
              <a:gd name="T9" fmla="*/ 717691 h 11923200"/>
              <a:gd name="T10" fmla="*/ 1435382 w 2675699"/>
              <a:gd name="T11" fmla="*/ 717692 h 11923200"/>
              <a:gd name="T12" fmla="*/ 1435383 w 2675699"/>
              <a:gd name="T13" fmla="*/ 862697 h 11923200"/>
              <a:gd name="T14" fmla="*/ 1573212 w 2675699"/>
              <a:gd name="T15" fmla="*/ 862697 h 11923200"/>
              <a:gd name="T16" fmla="*/ 1296751 w 2675699"/>
              <a:gd name="T17" fmla="*/ 1140872 h 11923200"/>
              <a:gd name="T18" fmla="*/ 1020291 w 2675699"/>
              <a:gd name="T19" fmla="*/ 862697 h 11923200"/>
              <a:gd name="T20" fmla="*/ 1158120 w 2675699"/>
              <a:gd name="T21" fmla="*/ 862697 h 11923200"/>
              <a:gd name="T22" fmla="*/ 1158120 w 2675699"/>
              <a:gd name="T23" fmla="*/ 717691 h 11923200"/>
              <a:gd name="T24" fmla="*/ 717691 w 2675699"/>
              <a:gd name="T25" fmla="*/ 277263 h 11923200"/>
              <a:gd name="T26" fmla="*/ 717691 w 2675699"/>
              <a:gd name="T27" fmla="*/ 277263 h 11923200"/>
              <a:gd name="T28" fmla="*/ 717691 w 2675699"/>
              <a:gd name="T29" fmla="*/ 277263 h 11923200"/>
              <a:gd name="T30" fmla="*/ 277263 w 2675699"/>
              <a:gd name="T31" fmla="*/ 717692 h 11923200"/>
              <a:gd name="T32" fmla="*/ 277263 w 2675699"/>
              <a:gd name="T33" fmla="*/ 7010400 h 119232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75699" h="11923200">
                <a:moveTo>
                  <a:pt x="0" y="11923200"/>
                </a:moveTo>
                <a:lnTo>
                  <a:pt x="0" y="1220640"/>
                </a:lnTo>
                <a:cubicBezTo>
                  <a:pt x="0" y="546500"/>
                  <a:pt x="546498" y="0"/>
                  <a:pt x="1220639" y="-1"/>
                </a:cubicBezTo>
                <a:lnTo>
                  <a:pt x="1220640" y="0"/>
                </a:lnTo>
                <a:cubicBezTo>
                  <a:pt x="1894779" y="-1"/>
                  <a:pt x="2441279" y="546497"/>
                  <a:pt x="2441280" y="1220640"/>
                </a:cubicBezTo>
                <a:cubicBezTo>
                  <a:pt x="2441280" y="1220640"/>
                  <a:pt x="2441280" y="1220641"/>
                  <a:pt x="2441280" y="1220641"/>
                </a:cubicBezTo>
                <a:lnTo>
                  <a:pt x="2441281" y="1467264"/>
                </a:lnTo>
                <a:lnTo>
                  <a:pt x="2675699" y="1467264"/>
                </a:lnTo>
                <a:lnTo>
                  <a:pt x="2205498" y="1940381"/>
                </a:lnTo>
                <a:lnTo>
                  <a:pt x="1735298" y="1467264"/>
                </a:lnTo>
                <a:lnTo>
                  <a:pt x="1969716" y="1467264"/>
                </a:lnTo>
                <a:lnTo>
                  <a:pt x="1969716" y="1220640"/>
                </a:lnTo>
                <a:cubicBezTo>
                  <a:pt x="1969716" y="806937"/>
                  <a:pt x="1634343" y="471564"/>
                  <a:pt x="1220640" y="471565"/>
                </a:cubicBezTo>
                <a:cubicBezTo>
                  <a:pt x="1220640" y="471565"/>
                  <a:pt x="1220640" y="471565"/>
                  <a:pt x="1220640" y="471565"/>
                </a:cubicBezTo>
                <a:cubicBezTo>
                  <a:pt x="806936" y="471565"/>
                  <a:pt x="471564" y="806938"/>
                  <a:pt x="471565" y="1220641"/>
                </a:cubicBezTo>
                <a:lnTo>
                  <a:pt x="471565" y="11923200"/>
                </a:lnTo>
                <a:lnTo>
                  <a:pt x="0" y="11923200"/>
                </a:lnTo>
                <a:close/>
              </a:path>
            </a:pathLst>
          </a:custGeom>
          <a:solidFill>
            <a:srgbClr val="0000CC"/>
          </a:solidFill>
          <a:ln w="25400" cap="flat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11562" name="Group 18">
            <a:extLst>
              <a:ext uri="{FF2B5EF4-FFF2-40B4-BE49-F238E27FC236}">
                <a16:creationId xmlns:a16="http://schemas.microsoft.com/office/drawing/2014/main" id="{096A77A6-7086-4926-BC16-0B26B571545B}"/>
              </a:ext>
            </a:extLst>
          </p:cNvPr>
          <p:cNvGrpSpPr>
            <a:grpSpLocks/>
          </p:cNvGrpSpPr>
          <p:nvPr/>
        </p:nvGrpSpPr>
        <p:grpSpPr bwMode="auto">
          <a:xfrm>
            <a:off x="7342188" y="4646613"/>
            <a:ext cx="1646237" cy="1633537"/>
            <a:chOff x="7341870" y="4796440"/>
            <a:chExt cx="1645920" cy="1633061"/>
          </a:xfrm>
        </p:grpSpPr>
        <p:sp>
          <p:nvSpPr>
            <p:cNvPr id="11286" name="TextBox 19">
              <a:extLst>
                <a:ext uri="{FF2B5EF4-FFF2-40B4-BE49-F238E27FC236}">
                  <a16:creationId xmlns:a16="http://schemas.microsoft.com/office/drawing/2014/main" id="{BCDC38E8-8B45-4034-8AA3-4461EF93D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1870" y="4796440"/>
              <a:ext cx="164592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00CC"/>
                  </a:solidFill>
                  <a:latin typeface="Andes" panose="02000000000000000000" pitchFamily="50" charset="0"/>
                  <a:cs typeface="Calibri" panose="020F0502020204030204" pitchFamily="34" charset="0"/>
                </a:rPr>
                <a:t>Spajanje „digitalne vrijednosti” IISFU-a s „nevladinim” podacima</a:t>
              </a:r>
            </a:p>
          </p:txBody>
        </p:sp>
        <p:sp>
          <p:nvSpPr>
            <p:cNvPr id="11287" name="Arrow: Right 20">
              <a:extLst>
                <a:ext uri="{FF2B5EF4-FFF2-40B4-BE49-F238E27FC236}">
                  <a16:creationId xmlns:a16="http://schemas.microsoft.com/office/drawing/2014/main" id="{0EF5F425-FCF0-40AC-A06D-12F3FCBD26D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397421" y="5428081"/>
              <a:ext cx="1188809" cy="566572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rgbClr val="0000CC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latin typeface="Andes" panose="02000000000000000000" pitchFamily="50" charset="0"/>
                <a:cs typeface="Calibri" panose="020F0502020204030204" pitchFamily="34" charset="0"/>
              </a:endParaRPr>
            </a:p>
          </p:txBody>
        </p:sp>
        <p:sp>
          <p:nvSpPr>
            <p:cNvPr id="11288" name="Rectangle 21">
              <a:extLst>
                <a:ext uri="{FF2B5EF4-FFF2-40B4-BE49-F238E27FC236}">
                  <a16:creationId xmlns:a16="http://schemas.microsoft.com/office/drawing/2014/main" id="{3A410FFC-1E34-4899-8F56-CE6807A25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1870" y="5972301"/>
              <a:ext cx="164592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B0F0"/>
                  </a:solidFill>
                  <a:latin typeface="Andes" panose="02000000000000000000" pitchFamily="50" charset="0"/>
                  <a:cs typeface="Calibri" panose="020F0502020204030204" pitchFamily="34" charset="0"/>
                </a:rPr>
                <a:t>Sateliti, senzori, pametni telefoni…</a:t>
              </a:r>
            </a:p>
          </p:txBody>
        </p:sp>
      </p:grpSp>
      <p:grpSp>
        <p:nvGrpSpPr>
          <p:cNvPr id="11566" name="Group 22">
            <a:extLst>
              <a:ext uri="{FF2B5EF4-FFF2-40B4-BE49-F238E27FC236}">
                <a16:creationId xmlns:a16="http://schemas.microsoft.com/office/drawing/2014/main" id="{DC47DDF5-06E0-47A2-AE79-1B03CD207A29}"/>
              </a:ext>
            </a:extLst>
          </p:cNvPr>
          <p:cNvGrpSpPr>
            <a:grpSpLocks/>
          </p:cNvGrpSpPr>
          <p:nvPr/>
        </p:nvGrpSpPr>
        <p:grpSpPr bwMode="auto">
          <a:xfrm>
            <a:off x="1865313" y="3517900"/>
            <a:ext cx="5394325" cy="2927350"/>
            <a:chOff x="1865001" y="3667468"/>
            <a:chExt cx="5394960" cy="2926080"/>
          </a:xfrm>
        </p:grpSpPr>
        <p:pic>
          <p:nvPicPr>
            <p:cNvPr id="11282" name="Picture 23">
              <a:extLst>
                <a:ext uri="{FF2B5EF4-FFF2-40B4-BE49-F238E27FC236}">
                  <a16:creationId xmlns:a16="http://schemas.microsoft.com/office/drawing/2014/main" id="{73157B35-1B76-49EE-92C5-37DB1BA84F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007" y="3713836"/>
              <a:ext cx="5029200" cy="2703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3" name="TextBox 24">
              <a:extLst>
                <a:ext uri="{FF2B5EF4-FFF2-40B4-BE49-F238E27FC236}">
                  <a16:creationId xmlns:a16="http://schemas.microsoft.com/office/drawing/2014/main" id="{7ED6C053-5C03-49A6-B223-02FF75999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9832" y="5843802"/>
              <a:ext cx="2289729" cy="731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marL="117475" indent="-117475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803275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803275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803275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8032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8032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8032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8032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8032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tabLst>
                  <a:tab pos="803275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r-HR" altLang="sr-Latn-RS" sz="1100" b="1">
                  <a:solidFill>
                    <a:srgbClr val="0000CC"/>
                  </a:solidFill>
                  <a:latin typeface="Andes" panose="02000000000000000000" pitchFamily="50" charset="0"/>
                  <a:cs typeface="Calibri" panose="020F0502020204030204" pitchFamily="34" charset="0"/>
                </a:rPr>
                <a:t>Količina 	</a:t>
              </a:r>
              <a:r>
                <a:rPr lang="hr-HR" altLang="sr-Latn-RS" sz="1100">
                  <a:latin typeface="Andes" panose="02000000000000000000" pitchFamily="50" charset="0"/>
                  <a:cs typeface="Calibri" panose="020F0502020204030204" pitchFamily="34" charset="0"/>
                </a:rPr>
                <a:t>Opseg podataka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hr-HR" altLang="sr-Latn-RS" sz="1100" b="1">
                  <a:solidFill>
                    <a:srgbClr val="0000CC"/>
                  </a:solidFill>
                  <a:latin typeface="Andes" panose="02000000000000000000" pitchFamily="50" charset="0"/>
                  <a:cs typeface="Calibri" panose="020F0502020204030204" pitchFamily="34" charset="0"/>
                </a:rPr>
                <a:t>Brzina 	</a:t>
              </a:r>
              <a:r>
                <a:rPr lang="hr-HR" altLang="sr-Latn-RS" sz="1100">
                  <a:latin typeface="Andes" panose="02000000000000000000" pitchFamily="50" charset="0"/>
                  <a:cs typeface="Calibri" panose="020F0502020204030204" pitchFamily="34" charset="0"/>
                </a:rPr>
                <a:t>Brzina analize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hr-HR" altLang="sr-Latn-RS" sz="1100" b="1">
                  <a:solidFill>
                    <a:srgbClr val="0000CC"/>
                  </a:solidFill>
                  <a:latin typeface="Andes" panose="02000000000000000000" pitchFamily="50" charset="0"/>
                  <a:cs typeface="Calibri" panose="020F0502020204030204" pitchFamily="34" charset="0"/>
                </a:rPr>
                <a:t>Raznolikost  	</a:t>
              </a:r>
              <a:r>
                <a:rPr lang="hr-HR" altLang="sr-Latn-RS" sz="1100">
                  <a:latin typeface="Andes" panose="02000000000000000000" pitchFamily="50" charset="0"/>
                  <a:cs typeface="Calibri" panose="020F0502020204030204" pitchFamily="34" charset="0"/>
                </a:rPr>
                <a:t>Razni oblici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hr-HR" altLang="sr-Latn-RS" sz="1100" b="1">
                  <a:solidFill>
                    <a:srgbClr val="0000CC"/>
                  </a:solidFill>
                  <a:latin typeface="Andes" panose="02000000000000000000" pitchFamily="50" charset="0"/>
                  <a:cs typeface="Calibri" panose="020F0502020204030204" pitchFamily="34" charset="0"/>
                </a:rPr>
                <a:t>Točnost 	</a:t>
              </a:r>
              <a:r>
                <a:rPr lang="hr-HR" altLang="sr-Latn-RS" sz="1100">
                  <a:latin typeface="Andes" panose="02000000000000000000" pitchFamily="50" charset="0"/>
                  <a:cs typeface="Calibri" panose="020F0502020204030204" pitchFamily="34" charset="0"/>
                </a:rPr>
                <a:t>Nesigurnost u pogledu podataka</a:t>
              </a:r>
            </a:p>
          </p:txBody>
        </p:sp>
        <p:sp>
          <p:nvSpPr>
            <p:cNvPr id="11284" name="Rectangle 25">
              <a:extLst>
                <a:ext uri="{FF2B5EF4-FFF2-40B4-BE49-F238E27FC236}">
                  <a16:creationId xmlns:a16="http://schemas.microsoft.com/office/drawing/2014/main" id="{B45EDA98-107A-48C1-8927-FDA178CF4B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5001" y="3667468"/>
              <a:ext cx="5394960" cy="2926080"/>
            </a:xfrm>
            <a:prstGeom prst="rect">
              <a:avLst/>
            </a:prstGeom>
            <a:noFill/>
            <a:ln w="9525" algn="ctr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latin typeface="Andes" panose="02000000000000000000" pitchFamily="50" charset="0"/>
                <a:cs typeface="Calibri" panose="020F0502020204030204" pitchFamily="34" charset="0"/>
              </a:endParaRPr>
            </a:p>
          </p:txBody>
        </p:sp>
        <p:sp>
          <p:nvSpPr>
            <p:cNvPr id="11285" name="Rectangle: Rounded Corners 26">
              <a:extLst>
                <a:ext uri="{FF2B5EF4-FFF2-40B4-BE49-F238E27FC236}">
                  <a16:creationId xmlns:a16="http://schemas.microsoft.com/office/drawing/2014/main" id="{ACF5FE75-E306-4B03-A9B3-7A8DB9D41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271" y="5889004"/>
              <a:ext cx="914508" cy="639485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 algn="ctr">
              <a:solidFill>
                <a:srgbClr val="0000CC"/>
              </a:solidFill>
              <a:round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400" b="1">
                  <a:solidFill>
                    <a:srgbClr val="0000CC"/>
                  </a:solidFill>
                  <a:latin typeface="Andes" panose="02000000000000000000" pitchFamily="50" charset="0"/>
                  <a:cs typeface="Calibri" panose="020F0502020204030204" pitchFamily="34" charset="0"/>
                </a:rPr>
                <a:t>Sustav za strojno učenje</a:t>
              </a:r>
            </a:p>
          </p:txBody>
        </p:sp>
      </p:grpSp>
      <p:grpSp>
        <p:nvGrpSpPr>
          <p:cNvPr id="11571" name="Group 27">
            <a:extLst>
              <a:ext uri="{FF2B5EF4-FFF2-40B4-BE49-F238E27FC236}">
                <a16:creationId xmlns:a16="http://schemas.microsoft.com/office/drawing/2014/main" id="{A6EB3690-095A-406F-81EB-D6C269ECAD32}"/>
              </a:ext>
            </a:extLst>
          </p:cNvPr>
          <p:cNvGrpSpPr>
            <a:grpSpLocks/>
          </p:cNvGrpSpPr>
          <p:nvPr/>
        </p:nvGrpSpPr>
        <p:grpSpPr bwMode="auto">
          <a:xfrm>
            <a:off x="1427163" y="2919413"/>
            <a:ext cx="6299200" cy="566737"/>
            <a:chOff x="1426388" y="3067913"/>
            <a:chExt cx="6299848" cy="566928"/>
          </a:xfrm>
        </p:grpSpPr>
        <p:sp>
          <p:nvSpPr>
            <p:cNvPr id="11279" name="Arrow: Right 28">
              <a:extLst>
                <a:ext uri="{FF2B5EF4-FFF2-40B4-BE49-F238E27FC236}">
                  <a16:creationId xmlns:a16="http://schemas.microsoft.com/office/drawing/2014/main" id="{B9D88E4E-6FA4-4AEC-931C-61AA98DF7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5009" y="3067913"/>
              <a:ext cx="3291227" cy="566928"/>
            </a:xfrm>
            <a:prstGeom prst="rightArrow">
              <a:avLst>
                <a:gd name="adj1" fmla="val 50000"/>
                <a:gd name="adj2" fmla="val 49991"/>
              </a:avLst>
            </a:prstGeom>
            <a:solidFill>
              <a:srgbClr val="0000CC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latin typeface="Andes" panose="02000000000000000000" pitchFamily="50" charset="0"/>
                <a:cs typeface="Calibri" panose="020F0502020204030204" pitchFamily="34" charset="0"/>
              </a:endParaRPr>
            </a:p>
          </p:txBody>
        </p:sp>
        <p:sp>
          <p:nvSpPr>
            <p:cNvPr id="11280" name="Arrow: Right 29">
              <a:extLst>
                <a:ext uri="{FF2B5EF4-FFF2-40B4-BE49-F238E27FC236}">
                  <a16:creationId xmlns:a16="http://schemas.microsoft.com/office/drawing/2014/main" id="{6AAD7E8E-299C-4290-A770-411A59138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6388" y="3067913"/>
              <a:ext cx="3200729" cy="566928"/>
            </a:xfrm>
            <a:prstGeom prst="rightArrow">
              <a:avLst>
                <a:gd name="adj1" fmla="val 50000"/>
                <a:gd name="adj2" fmla="val 50001"/>
              </a:avLst>
            </a:prstGeom>
            <a:solidFill>
              <a:srgbClr val="0000CC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sr-Latn-RS" altLang="sr-Latn-RS" sz="1800">
                <a:solidFill>
                  <a:srgbClr val="FFFFFF"/>
                </a:solidFill>
                <a:latin typeface="Andes" panose="02000000000000000000" pitchFamily="50" charset="0"/>
                <a:cs typeface="Calibri" panose="020F0502020204030204" pitchFamily="34" charset="0"/>
              </a:endParaRPr>
            </a:p>
          </p:txBody>
        </p:sp>
        <p:sp>
          <p:nvSpPr>
            <p:cNvPr id="11281" name="Rectangle 30">
              <a:extLst>
                <a:ext uri="{FF2B5EF4-FFF2-40B4-BE49-F238E27FC236}">
                  <a16:creationId xmlns:a16="http://schemas.microsoft.com/office/drawing/2014/main" id="{8B8F5A07-11E6-4A55-BDCB-8BD302EA9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108" y="3232237"/>
              <a:ext cx="4212243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800" b="1">
                  <a:solidFill>
                    <a:schemeClr val="bg1"/>
                  </a:solidFill>
                  <a:latin typeface="Andes" panose="02000000000000000000" pitchFamily="50" charset="0"/>
                  <a:cs typeface="Calibri" panose="020F0502020204030204" pitchFamily="34" charset="0"/>
                </a:rPr>
                <a:t>Temelji                                       Novi ciljevi</a:t>
              </a:r>
            </a:p>
          </p:txBody>
        </p:sp>
      </p:grpSp>
      <p:grpSp>
        <p:nvGrpSpPr>
          <p:cNvPr id="11575" name="Group 31">
            <a:extLst>
              <a:ext uri="{FF2B5EF4-FFF2-40B4-BE49-F238E27FC236}">
                <a16:creationId xmlns:a16="http://schemas.microsoft.com/office/drawing/2014/main" id="{6C6804D2-2C42-449D-AD8B-6CF871E517FD}"/>
              </a:ext>
            </a:extLst>
          </p:cNvPr>
          <p:cNvGrpSpPr>
            <a:grpSpLocks/>
          </p:cNvGrpSpPr>
          <p:nvPr/>
        </p:nvGrpSpPr>
        <p:grpSpPr bwMode="auto">
          <a:xfrm>
            <a:off x="192088" y="4646613"/>
            <a:ext cx="1644650" cy="1633537"/>
            <a:chOff x="191359" y="4796440"/>
            <a:chExt cx="1645920" cy="1633061"/>
          </a:xfrm>
        </p:grpSpPr>
        <p:sp>
          <p:nvSpPr>
            <p:cNvPr id="11277" name="TextBox 32">
              <a:extLst>
                <a:ext uri="{FF2B5EF4-FFF2-40B4-BE49-F238E27FC236}">
                  <a16:creationId xmlns:a16="http://schemas.microsoft.com/office/drawing/2014/main" id="{A20C056C-C3C9-4E9E-8ECC-B302D5FC2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59" y="5972301"/>
              <a:ext cx="164592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200" b="1">
                  <a:solidFill>
                    <a:srgbClr val="0000CC"/>
                  </a:solidFill>
                  <a:latin typeface="Andes" panose="02000000000000000000" pitchFamily="50" charset="0"/>
                  <a:cs typeface="Calibri" panose="020F0502020204030204" pitchFamily="34" charset="0"/>
                </a:rPr>
                <a:t>Primjena strojnog učenja (UI) </a:t>
              </a:r>
            </a:p>
          </p:txBody>
        </p:sp>
        <p:sp>
          <p:nvSpPr>
            <p:cNvPr id="11577" name="Rectangle 33">
              <a:extLst>
                <a:ext uri="{FF2B5EF4-FFF2-40B4-BE49-F238E27FC236}">
                  <a16:creationId xmlns:a16="http://schemas.microsoft.com/office/drawing/2014/main" id="{EC6C086F-6757-4DA1-B7D0-35A8EA43C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359" y="4796440"/>
              <a:ext cx="1645920" cy="639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algn="ctr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SzPct val="100000"/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r-HR" altLang="sr-Latn-RS" sz="1000" b="1">
                  <a:solidFill>
                    <a:srgbClr val="00B0F0"/>
                  </a:solidFill>
                  <a:latin typeface="Andes" panose="02000000000000000000" pitchFamily="50" charset="0"/>
                  <a:cs typeface="Calibri" panose="020F0502020204030204" pitchFamily="34" charset="0"/>
                </a:rPr>
                <a:t>Pružanje povratnih informacija IISFU-u u svrhu poboljšanja kvalitete i vrijednosti podataka</a:t>
              </a:r>
            </a:p>
          </p:txBody>
        </p:sp>
      </p:grpSp>
      <p:sp>
        <p:nvSpPr>
          <p:cNvPr id="11578" name="Arrow: U-Turn 34">
            <a:extLst>
              <a:ext uri="{FF2B5EF4-FFF2-40B4-BE49-F238E27FC236}">
                <a16:creationId xmlns:a16="http://schemas.microsoft.com/office/drawing/2014/main" id="{B3C02ED6-73EF-4AAD-89F6-8F96ECE7E647}"/>
              </a:ext>
            </a:extLst>
          </p:cNvPr>
          <p:cNvSpPr>
            <a:spLocks/>
          </p:cNvSpPr>
          <p:nvPr/>
        </p:nvSpPr>
        <p:spPr bwMode="auto">
          <a:xfrm rot="-5400000">
            <a:off x="346869" y="3148806"/>
            <a:ext cx="1584325" cy="1135063"/>
          </a:xfrm>
          <a:custGeom>
            <a:avLst/>
            <a:gdLst>
              <a:gd name="T0" fmla="*/ 0 w 2694600"/>
              <a:gd name="T1" fmla="*/ 1135063 h 1930500"/>
              <a:gd name="T2" fmla="*/ 0 w 2694600"/>
              <a:gd name="T3" fmla="*/ 721343 h 1930500"/>
              <a:gd name="T4" fmla="*/ 721342 w 2694600"/>
              <a:gd name="T5" fmla="*/ 0 h 1930500"/>
              <a:gd name="T6" fmla="*/ 721343 w 2694600"/>
              <a:gd name="T7" fmla="*/ 0 h 1930500"/>
              <a:gd name="T8" fmla="*/ 1442686 w 2694600"/>
              <a:gd name="T9" fmla="*/ 721343 h 1930500"/>
              <a:gd name="T10" fmla="*/ 1442686 w 2694600"/>
              <a:gd name="T11" fmla="*/ 721344 h 1930500"/>
              <a:gd name="T12" fmla="*/ 1442686 w 2694600"/>
              <a:gd name="T13" fmla="*/ 835372 h 1930500"/>
              <a:gd name="T14" fmla="*/ 1584325 w 2694600"/>
              <a:gd name="T15" fmla="*/ 835372 h 1930500"/>
              <a:gd name="T16" fmla="*/ 1300559 w 2694600"/>
              <a:gd name="T17" fmla="*/ 1121545 h 1930500"/>
              <a:gd name="T18" fmla="*/ 1016793 w 2694600"/>
              <a:gd name="T19" fmla="*/ 835372 h 1930500"/>
              <a:gd name="T20" fmla="*/ 1158432 w 2694600"/>
              <a:gd name="T21" fmla="*/ 835372 h 1930500"/>
              <a:gd name="T22" fmla="*/ 1158432 w 2694600"/>
              <a:gd name="T23" fmla="*/ 721343 h 1930500"/>
              <a:gd name="T24" fmla="*/ 721343 w 2694600"/>
              <a:gd name="T25" fmla="*/ 284254 h 1930500"/>
              <a:gd name="T26" fmla="*/ 721342 w 2694600"/>
              <a:gd name="T27" fmla="*/ 284254 h 1930500"/>
              <a:gd name="T28" fmla="*/ 721343 w 2694600"/>
              <a:gd name="T29" fmla="*/ 284254 h 1930500"/>
              <a:gd name="T30" fmla="*/ 284254 w 2694600"/>
              <a:gd name="T31" fmla="*/ 721343 h 1930500"/>
              <a:gd name="T32" fmla="*/ 284254 w 2694600"/>
              <a:gd name="T33" fmla="*/ 1135063 h 19305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694600" h="1930500">
                <a:moveTo>
                  <a:pt x="0" y="1930500"/>
                </a:moveTo>
                <a:lnTo>
                  <a:pt x="0" y="1226851"/>
                </a:lnTo>
                <a:cubicBezTo>
                  <a:pt x="0" y="549281"/>
                  <a:pt x="549279" y="0"/>
                  <a:pt x="1226850" y="0"/>
                </a:cubicBezTo>
                <a:lnTo>
                  <a:pt x="1226851" y="0"/>
                </a:lnTo>
                <a:cubicBezTo>
                  <a:pt x="1904420" y="-1"/>
                  <a:pt x="2453701" y="549278"/>
                  <a:pt x="2453702" y="1226851"/>
                </a:cubicBezTo>
                <a:cubicBezTo>
                  <a:pt x="2453702" y="1226851"/>
                  <a:pt x="2453702" y="1226851"/>
                  <a:pt x="2453702" y="1226852"/>
                </a:cubicBezTo>
                <a:lnTo>
                  <a:pt x="2453702" y="1420790"/>
                </a:lnTo>
                <a:lnTo>
                  <a:pt x="2694600" y="1420790"/>
                </a:lnTo>
                <a:lnTo>
                  <a:pt x="2211974" y="1907508"/>
                </a:lnTo>
                <a:lnTo>
                  <a:pt x="1729349" y="1420790"/>
                </a:lnTo>
                <a:lnTo>
                  <a:pt x="1970247" y="1420790"/>
                </a:lnTo>
                <a:lnTo>
                  <a:pt x="1970247" y="1226851"/>
                </a:lnTo>
                <a:cubicBezTo>
                  <a:pt x="1970247" y="816285"/>
                  <a:pt x="1637417" y="483455"/>
                  <a:pt x="1226851" y="483455"/>
                </a:cubicBezTo>
                <a:cubicBezTo>
                  <a:pt x="1226851" y="483455"/>
                  <a:pt x="1226851" y="483455"/>
                  <a:pt x="1226850" y="483455"/>
                </a:cubicBezTo>
                <a:lnTo>
                  <a:pt x="1226851" y="483455"/>
                </a:lnTo>
                <a:cubicBezTo>
                  <a:pt x="816284" y="483455"/>
                  <a:pt x="483455" y="816285"/>
                  <a:pt x="483455" y="1226851"/>
                </a:cubicBezTo>
                <a:lnTo>
                  <a:pt x="483455" y="1930500"/>
                </a:lnTo>
                <a:lnTo>
                  <a:pt x="0" y="1930500"/>
                </a:lnTo>
                <a:close/>
              </a:path>
            </a:pathLst>
          </a:custGeom>
          <a:solidFill>
            <a:srgbClr val="0000CC"/>
          </a:solidFill>
          <a:ln w="25400" cap="flat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1579" name="Text Box 24">
            <a:extLst>
              <a:ext uri="{FF2B5EF4-FFF2-40B4-BE49-F238E27FC236}">
                <a16:creationId xmlns:a16="http://schemas.microsoft.com/office/drawing/2014/main" id="{E6DD9A41-F9B7-4CDB-AA49-3E877F77B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5486400"/>
            <a:ext cx="1555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hr-HR" altLang="sr-Latn-RS" sz="1400" b="1">
                <a:solidFill>
                  <a:srgbClr val="0000CC"/>
                </a:solidFill>
                <a:latin typeface="Andes" panose="02000000000000000000" pitchFamily="50" charset="0"/>
                <a:cs typeface="Calibri" panose="020F0502020204030204" pitchFamily="34" charset="0"/>
              </a:rPr>
              <a:t>CGU, Brazil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3067904" presetClass="entr" presetSubtype="7327206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3067904" presetClass="entr" presetSubtype="732694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73067904" presetClass="entr" presetSubtype="736587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73067904" presetClass="entr" presetSubtype="7327095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9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8.01.17"/>
  <p:tag name="AS_TITLE" val="Aspose.Slides for .NET 4.0 Client Profile"/>
  <p:tag name="AS_VERSION" val="18.1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Tx/>
          <a:buNone/>
          <a:tabLst/>
          <a:defRPr kumimoji="0" lang="en-US" altLang="sr-Latn-R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Calibri" pitchFamily="34" charset="0"/>
            <a:cs typeface="Calibri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24163</TotalTime>
  <Words>2531</Words>
  <Application>Microsoft Office PowerPoint</Application>
  <PresentationFormat>On-screen Show (4:3)</PresentationFormat>
  <Paragraphs>525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Calibri</vt:lpstr>
      <vt:lpstr>Arial</vt:lpstr>
      <vt:lpstr>Helvetica</vt:lpstr>
      <vt:lpstr>Wingdings 3</vt:lpstr>
      <vt:lpstr>Trebuchet MS</vt:lpstr>
      <vt:lpstr>Comic Sans MS</vt:lpstr>
      <vt:lpstr>Andes</vt:lpstr>
      <vt:lpstr>Wingdings</vt:lpstr>
      <vt:lpstr>MS PGothic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Cem Dener</dc:creator>
  <cp:keywords/>
  <dc:description/>
  <cp:lastModifiedBy>Ekaterina A Zaleeva</cp:lastModifiedBy>
  <cp:revision>3920</cp:revision>
  <cp:lastPrinted>2016-12-02T03:48:00Z</cp:lastPrinted>
  <dcterms:created xsi:type="dcterms:W3CDTF">2010-10-03T19:12:30Z</dcterms:created>
  <dcterms:modified xsi:type="dcterms:W3CDTF">2019-05-22T09:52:51Z</dcterms:modified>
  <cp:category/>
</cp:coreProperties>
</file>