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96" r:id="rId1"/>
  </p:sldMasterIdLst>
  <p:notesMasterIdLst>
    <p:notesMasterId r:id="rId24"/>
  </p:notesMasterIdLst>
  <p:handoutMasterIdLst>
    <p:handoutMasterId r:id="rId25"/>
  </p:handoutMasterIdLst>
  <p:sldIdLst>
    <p:sldId id="256" r:id="rId2"/>
    <p:sldId id="530" r:id="rId3"/>
    <p:sldId id="687" r:id="rId4"/>
    <p:sldId id="387" r:id="rId5"/>
    <p:sldId id="820" r:id="rId6"/>
    <p:sldId id="819" r:id="rId7"/>
    <p:sldId id="818" r:id="rId8"/>
    <p:sldId id="806" r:id="rId9"/>
    <p:sldId id="817" r:id="rId10"/>
    <p:sldId id="821" r:id="rId11"/>
    <p:sldId id="822" r:id="rId12"/>
    <p:sldId id="803" r:id="rId13"/>
    <p:sldId id="823" r:id="rId14"/>
    <p:sldId id="824" r:id="rId15"/>
    <p:sldId id="826" r:id="rId16"/>
    <p:sldId id="833" r:id="rId17"/>
    <p:sldId id="831" r:id="rId18"/>
    <p:sldId id="825" r:id="rId19"/>
    <p:sldId id="827" r:id="rId20"/>
    <p:sldId id="834" r:id="rId21"/>
    <p:sldId id="830" r:id="rId22"/>
    <p:sldId id="528"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353911" initials="jw" lastIdx="2" clrIdx="0"/>
  <p:cmAuthor id="1" name="Gert van der Linde" initials="GVDL"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0033CC"/>
    <a:srgbClr val="0000FF"/>
    <a:srgbClr val="CCFFFF"/>
    <a:srgbClr val="CCFFCC"/>
    <a:srgbClr val="F8F8F8"/>
    <a:srgbClr val="000099"/>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6242" autoAdjust="0"/>
  </p:normalViewPr>
  <p:slideViewPr>
    <p:cSldViewPr snapToGrid="0">
      <p:cViewPr varScale="1">
        <p:scale>
          <a:sx n="111" d="100"/>
          <a:sy n="111" d="100"/>
        </p:scale>
        <p:origin x="1644" y="114"/>
      </p:cViewPr>
      <p:guideLst>
        <p:guide orient="horz" pos="2160"/>
        <p:guide pos="2880"/>
      </p:guideLst>
    </p:cSldViewPr>
  </p:slideViewPr>
  <p:notesTextViewPr>
    <p:cViewPr>
      <p:scale>
        <a:sx n="3" d="2"/>
        <a:sy n="3" d="2"/>
      </p:scale>
      <p:origin x="0" y="0"/>
    </p:cViewPr>
  </p:notesTextViewPr>
  <p:sorterViewPr>
    <p:cViewPr>
      <p:scale>
        <a:sx n="80" d="100"/>
        <a:sy n="8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8BFBB9-02B7-466C-AC8E-6E06BF4F7629}"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4E6B80F0-BF56-4CC1-969A-B7E520552418}">
      <dgm:prSet phldrT="[Text]" custT="1"/>
      <dgm:spPr>
        <a:ln>
          <a:solidFill>
            <a:srgbClr val="0000CC"/>
          </a:solidFill>
        </a:ln>
      </dgm:spPr>
      <dgm:t>
        <a:bodyPr/>
        <a:lstStyle/>
        <a:p>
          <a:r>
            <a:rPr lang="en-US" sz="1000" b="1" dirty="0">
              <a:solidFill>
                <a:srgbClr val="C00000"/>
              </a:solidFill>
            </a:rPr>
            <a:t>Plan</a:t>
          </a:r>
        </a:p>
      </dgm:t>
    </dgm:pt>
    <dgm:pt modelId="{CDDD8EE1-EA03-4CEA-9403-4BA2619154CE}" type="parTrans" cxnId="{3D63C152-7515-4208-A671-69ABC5629389}">
      <dgm:prSet/>
      <dgm:spPr/>
      <dgm:t>
        <a:bodyPr/>
        <a:lstStyle/>
        <a:p>
          <a:endParaRPr lang="en-US" sz="1600" b="1">
            <a:solidFill>
              <a:srgbClr val="C00000"/>
            </a:solidFill>
          </a:endParaRPr>
        </a:p>
      </dgm:t>
    </dgm:pt>
    <dgm:pt modelId="{55F87B41-D7BE-47B2-969B-E96728784534}" type="sibTrans" cxnId="{3D63C152-7515-4208-A671-69ABC5629389}">
      <dgm:prSet/>
      <dgm:spPr>
        <a:ln w="38100">
          <a:solidFill>
            <a:srgbClr val="0000CC"/>
          </a:solidFill>
          <a:tailEnd type="triangle" w="med" len="sm"/>
        </a:ln>
      </dgm:spPr>
      <dgm:t>
        <a:bodyPr/>
        <a:lstStyle/>
        <a:p>
          <a:endParaRPr lang="en-US" sz="1600" b="1">
            <a:solidFill>
              <a:srgbClr val="C00000"/>
            </a:solidFill>
          </a:endParaRPr>
        </a:p>
      </dgm:t>
    </dgm:pt>
    <dgm:pt modelId="{DD7523EE-433F-49ED-B7B1-1D531F914BA0}">
      <dgm:prSet phldrT="[Text]" custT="1"/>
      <dgm:spPr>
        <a:ln>
          <a:solidFill>
            <a:srgbClr val="0000CC"/>
          </a:solidFill>
        </a:ln>
      </dgm:spPr>
      <dgm:t>
        <a:bodyPr/>
        <a:lstStyle/>
        <a:p>
          <a:r>
            <a:rPr lang="en-US" sz="1000" b="1" dirty="0">
              <a:solidFill>
                <a:srgbClr val="C00000"/>
              </a:solidFill>
            </a:rPr>
            <a:t>Execute</a:t>
          </a:r>
        </a:p>
      </dgm:t>
    </dgm:pt>
    <dgm:pt modelId="{638A42ED-E255-4617-BABC-29C3ED1B9AB1}" type="parTrans" cxnId="{59D5E4E7-3AED-4FC3-9FBB-28A552D04271}">
      <dgm:prSet/>
      <dgm:spPr/>
      <dgm:t>
        <a:bodyPr/>
        <a:lstStyle/>
        <a:p>
          <a:endParaRPr lang="en-US" sz="1600" b="1">
            <a:solidFill>
              <a:srgbClr val="C00000"/>
            </a:solidFill>
          </a:endParaRPr>
        </a:p>
      </dgm:t>
    </dgm:pt>
    <dgm:pt modelId="{04F739F5-7521-4F8A-9269-EDEAFD0CFF47}" type="sibTrans" cxnId="{59D5E4E7-3AED-4FC3-9FBB-28A552D04271}">
      <dgm:prSet/>
      <dgm:spPr>
        <a:ln w="38100">
          <a:solidFill>
            <a:srgbClr val="0000CC"/>
          </a:solidFill>
          <a:tailEnd type="triangle" w="med" len="sm"/>
        </a:ln>
      </dgm:spPr>
      <dgm:t>
        <a:bodyPr/>
        <a:lstStyle/>
        <a:p>
          <a:endParaRPr lang="en-US" sz="1600" b="1">
            <a:solidFill>
              <a:srgbClr val="C00000"/>
            </a:solidFill>
          </a:endParaRPr>
        </a:p>
      </dgm:t>
    </dgm:pt>
    <dgm:pt modelId="{D2A5A494-1A15-466A-B76B-7F219284B997}">
      <dgm:prSet phldrT="[Text]" custT="1"/>
      <dgm:spPr>
        <a:ln>
          <a:solidFill>
            <a:srgbClr val="0000CC"/>
          </a:solidFill>
        </a:ln>
      </dgm:spPr>
      <dgm:t>
        <a:bodyPr/>
        <a:lstStyle/>
        <a:p>
          <a:r>
            <a:rPr lang="en-US" sz="1000" b="1" dirty="0">
              <a:solidFill>
                <a:srgbClr val="C00000"/>
              </a:solidFill>
            </a:rPr>
            <a:t>M &amp; E</a:t>
          </a:r>
        </a:p>
      </dgm:t>
    </dgm:pt>
    <dgm:pt modelId="{F315D770-091C-43DC-9428-0CEA7F7976DA}" type="parTrans" cxnId="{F99CF847-AC55-4982-9249-2B95FAA6DC6F}">
      <dgm:prSet/>
      <dgm:spPr/>
      <dgm:t>
        <a:bodyPr/>
        <a:lstStyle/>
        <a:p>
          <a:endParaRPr lang="en-US" sz="1600" b="1">
            <a:solidFill>
              <a:srgbClr val="C00000"/>
            </a:solidFill>
          </a:endParaRPr>
        </a:p>
      </dgm:t>
    </dgm:pt>
    <dgm:pt modelId="{DC08F1D7-15BA-41FD-8270-BC4D743CD5B5}" type="sibTrans" cxnId="{F99CF847-AC55-4982-9249-2B95FAA6DC6F}">
      <dgm:prSet/>
      <dgm:spPr>
        <a:ln w="38100">
          <a:solidFill>
            <a:srgbClr val="0000CC"/>
          </a:solidFill>
          <a:tailEnd type="triangle" w="med" len="sm"/>
        </a:ln>
      </dgm:spPr>
      <dgm:t>
        <a:bodyPr/>
        <a:lstStyle/>
        <a:p>
          <a:endParaRPr lang="en-US" sz="1600" b="1">
            <a:solidFill>
              <a:srgbClr val="C00000"/>
            </a:solidFill>
          </a:endParaRPr>
        </a:p>
      </dgm:t>
    </dgm:pt>
    <dgm:pt modelId="{23434101-64F5-4D44-AB42-424B15293463}">
      <dgm:prSet custT="1"/>
      <dgm:spPr>
        <a:ln>
          <a:solidFill>
            <a:srgbClr val="0000CC"/>
          </a:solidFill>
        </a:ln>
      </dgm:spPr>
      <dgm:t>
        <a:bodyPr/>
        <a:lstStyle/>
        <a:p>
          <a:r>
            <a:rPr lang="en-US" sz="1000" b="1" dirty="0">
              <a:solidFill>
                <a:srgbClr val="C00000"/>
              </a:solidFill>
            </a:rPr>
            <a:t>Report</a:t>
          </a:r>
        </a:p>
      </dgm:t>
    </dgm:pt>
    <dgm:pt modelId="{AC7B3DE7-2063-4FD9-8D13-2761B1E1EA36}" type="parTrans" cxnId="{22CF9B08-33D1-4496-B5B7-198300C53DCA}">
      <dgm:prSet/>
      <dgm:spPr/>
      <dgm:t>
        <a:bodyPr/>
        <a:lstStyle/>
        <a:p>
          <a:endParaRPr lang="en-US" sz="1600" b="1">
            <a:solidFill>
              <a:srgbClr val="C00000"/>
            </a:solidFill>
          </a:endParaRPr>
        </a:p>
      </dgm:t>
    </dgm:pt>
    <dgm:pt modelId="{7CFAC1B6-E505-49D6-BD91-B5C0ABDF1BC5}" type="sibTrans" cxnId="{22CF9B08-33D1-4496-B5B7-198300C53DCA}">
      <dgm:prSet/>
      <dgm:spPr>
        <a:ln w="38100">
          <a:solidFill>
            <a:srgbClr val="0000CC"/>
          </a:solidFill>
          <a:tailEnd type="triangle" w="med" len="sm"/>
        </a:ln>
      </dgm:spPr>
      <dgm:t>
        <a:bodyPr/>
        <a:lstStyle/>
        <a:p>
          <a:endParaRPr lang="en-US" sz="1600" b="1">
            <a:solidFill>
              <a:srgbClr val="C00000"/>
            </a:solidFill>
          </a:endParaRPr>
        </a:p>
      </dgm:t>
    </dgm:pt>
    <dgm:pt modelId="{305D8E9B-6A99-4AEE-9905-4A52FB16E370}">
      <dgm:prSet custT="1"/>
      <dgm:spPr>
        <a:ln>
          <a:solidFill>
            <a:srgbClr val="0000CC"/>
          </a:solidFill>
        </a:ln>
      </dgm:spPr>
      <dgm:t>
        <a:bodyPr/>
        <a:lstStyle/>
        <a:p>
          <a:r>
            <a:rPr lang="en-US" sz="1000" b="1" dirty="0">
              <a:solidFill>
                <a:srgbClr val="C00000"/>
              </a:solidFill>
            </a:rPr>
            <a:t>Account</a:t>
          </a:r>
        </a:p>
      </dgm:t>
    </dgm:pt>
    <dgm:pt modelId="{DD70360B-99AB-47F1-837D-8DA236FDA0E3}" type="parTrans" cxnId="{2C234A14-6FFE-44A1-A0C8-5A9287DE4CA4}">
      <dgm:prSet/>
      <dgm:spPr/>
      <dgm:t>
        <a:bodyPr/>
        <a:lstStyle/>
        <a:p>
          <a:endParaRPr lang="en-US" sz="1600" b="1">
            <a:solidFill>
              <a:srgbClr val="C00000"/>
            </a:solidFill>
          </a:endParaRPr>
        </a:p>
      </dgm:t>
    </dgm:pt>
    <dgm:pt modelId="{53FA94F4-C20C-41A4-A529-256F7CC3CDA3}" type="sibTrans" cxnId="{2C234A14-6FFE-44A1-A0C8-5A9287DE4CA4}">
      <dgm:prSet/>
      <dgm:spPr>
        <a:ln w="38100">
          <a:solidFill>
            <a:srgbClr val="0000CC"/>
          </a:solidFill>
          <a:tailEnd type="triangle" w="med" len="sm"/>
        </a:ln>
      </dgm:spPr>
      <dgm:t>
        <a:bodyPr/>
        <a:lstStyle/>
        <a:p>
          <a:endParaRPr lang="en-US" sz="1600" b="1">
            <a:solidFill>
              <a:srgbClr val="C00000"/>
            </a:solidFill>
          </a:endParaRPr>
        </a:p>
      </dgm:t>
    </dgm:pt>
    <dgm:pt modelId="{A1938C6A-A1E8-4D48-A9E7-DD533B6C95B1}">
      <dgm:prSet custT="1"/>
      <dgm:spPr>
        <a:ln>
          <a:solidFill>
            <a:srgbClr val="0000CC"/>
          </a:solidFill>
        </a:ln>
      </dgm:spPr>
      <dgm:t>
        <a:bodyPr/>
        <a:lstStyle/>
        <a:p>
          <a:r>
            <a:rPr lang="en-US" sz="1000" b="1" dirty="0">
              <a:solidFill>
                <a:srgbClr val="C00000"/>
              </a:solidFill>
            </a:rPr>
            <a:t>Audit</a:t>
          </a:r>
        </a:p>
      </dgm:t>
    </dgm:pt>
    <dgm:pt modelId="{3D681521-C216-40B5-84DF-03DEF7457FB8}" type="parTrans" cxnId="{8DC87EF4-4AC3-4A2D-8943-D6D134BD678B}">
      <dgm:prSet/>
      <dgm:spPr/>
      <dgm:t>
        <a:bodyPr/>
        <a:lstStyle/>
        <a:p>
          <a:endParaRPr lang="en-US" sz="1600" b="1">
            <a:solidFill>
              <a:srgbClr val="C00000"/>
            </a:solidFill>
          </a:endParaRPr>
        </a:p>
      </dgm:t>
    </dgm:pt>
    <dgm:pt modelId="{D4C26C14-9666-4143-BC89-79A31D5E2285}" type="sibTrans" cxnId="{8DC87EF4-4AC3-4A2D-8943-D6D134BD678B}">
      <dgm:prSet/>
      <dgm:spPr>
        <a:ln w="38100">
          <a:solidFill>
            <a:srgbClr val="0000CC"/>
          </a:solidFill>
          <a:tailEnd type="triangle" w="med" len="sm"/>
        </a:ln>
      </dgm:spPr>
      <dgm:t>
        <a:bodyPr/>
        <a:lstStyle/>
        <a:p>
          <a:endParaRPr lang="en-US" sz="1600" b="1">
            <a:solidFill>
              <a:srgbClr val="C00000"/>
            </a:solidFill>
          </a:endParaRPr>
        </a:p>
      </dgm:t>
    </dgm:pt>
    <dgm:pt modelId="{7FA6C679-5D94-4FD5-8B07-F5C13D9C1E59}" type="pres">
      <dgm:prSet presAssocID="{D88BFBB9-02B7-466C-AC8E-6E06BF4F7629}" presName="cycle" presStyleCnt="0">
        <dgm:presLayoutVars>
          <dgm:dir/>
          <dgm:resizeHandles val="exact"/>
        </dgm:presLayoutVars>
      </dgm:prSet>
      <dgm:spPr/>
    </dgm:pt>
    <dgm:pt modelId="{64B2BEA7-D373-41A7-A1BA-B724B7D8D68F}" type="pres">
      <dgm:prSet presAssocID="{4E6B80F0-BF56-4CC1-969A-B7E520552418}" presName="node" presStyleLbl="node1" presStyleIdx="0" presStyleCnt="6" custScaleX="117797" custScaleY="62723">
        <dgm:presLayoutVars>
          <dgm:bulletEnabled val="1"/>
        </dgm:presLayoutVars>
      </dgm:prSet>
      <dgm:spPr/>
    </dgm:pt>
    <dgm:pt modelId="{D660D37F-585A-45CC-8D17-935879F6A467}" type="pres">
      <dgm:prSet presAssocID="{4E6B80F0-BF56-4CC1-969A-B7E520552418}" presName="spNode" presStyleCnt="0"/>
      <dgm:spPr/>
    </dgm:pt>
    <dgm:pt modelId="{7027F637-E029-4BCD-9C22-A2DF1E2FB38A}" type="pres">
      <dgm:prSet presAssocID="{55F87B41-D7BE-47B2-969B-E96728784534}" presName="sibTrans" presStyleLbl="sibTrans1D1" presStyleIdx="0" presStyleCnt="6"/>
      <dgm:spPr/>
    </dgm:pt>
    <dgm:pt modelId="{56ECE45B-5688-4768-80D8-09832D4C915C}" type="pres">
      <dgm:prSet presAssocID="{DD7523EE-433F-49ED-B7B1-1D531F914BA0}" presName="node" presStyleLbl="node1" presStyleIdx="1" presStyleCnt="6" custScaleX="117797" custScaleY="62723">
        <dgm:presLayoutVars>
          <dgm:bulletEnabled val="1"/>
        </dgm:presLayoutVars>
      </dgm:prSet>
      <dgm:spPr/>
    </dgm:pt>
    <dgm:pt modelId="{2758D387-8D70-4019-A6B9-53A498FA4BB1}" type="pres">
      <dgm:prSet presAssocID="{DD7523EE-433F-49ED-B7B1-1D531F914BA0}" presName="spNode" presStyleCnt="0"/>
      <dgm:spPr/>
    </dgm:pt>
    <dgm:pt modelId="{EE3CB313-0394-403E-8AB8-9D3F1C693286}" type="pres">
      <dgm:prSet presAssocID="{04F739F5-7521-4F8A-9269-EDEAFD0CFF47}" presName="sibTrans" presStyleLbl="sibTrans1D1" presStyleIdx="1" presStyleCnt="6"/>
      <dgm:spPr/>
    </dgm:pt>
    <dgm:pt modelId="{358B6CF4-E66B-4A81-9D9B-679FBE2F1888}" type="pres">
      <dgm:prSet presAssocID="{305D8E9B-6A99-4AEE-9905-4A52FB16E370}" presName="node" presStyleLbl="node1" presStyleIdx="2" presStyleCnt="6" custScaleX="117797" custScaleY="62723">
        <dgm:presLayoutVars>
          <dgm:bulletEnabled val="1"/>
        </dgm:presLayoutVars>
      </dgm:prSet>
      <dgm:spPr/>
    </dgm:pt>
    <dgm:pt modelId="{550F840C-C7BB-4402-8393-8D3D49EBAA6D}" type="pres">
      <dgm:prSet presAssocID="{305D8E9B-6A99-4AEE-9905-4A52FB16E370}" presName="spNode" presStyleCnt="0"/>
      <dgm:spPr/>
    </dgm:pt>
    <dgm:pt modelId="{2723475A-B27C-4ADE-BBFD-A9CA3865F0A7}" type="pres">
      <dgm:prSet presAssocID="{53FA94F4-C20C-41A4-A529-256F7CC3CDA3}" presName="sibTrans" presStyleLbl="sibTrans1D1" presStyleIdx="2" presStyleCnt="6"/>
      <dgm:spPr/>
    </dgm:pt>
    <dgm:pt modelId="{3150EBF6-8801-4CD1-81C4-00C7B38BBFAB}" type="pres">
      <dgm:prSet presAssocID="{23434101-64F5-4D44-AB42-424B15293463}" presName="node" presStyleLbl="node1" presStyleIdx="3" presStyleCnt="6" custScaleX="117797" custScaleY="62723">
        <dgm:presLayoutVars>
          <dgm:bulletEnabled val="1"/>
        </dgm:presLayoutVars>
      </dgm:prSet>
      <dgm:spPr/>
    </dgm:pt>
    <dgm:pt modelId="{D6408128-3454-4655-9138-3F038BBFC075}" type="pres">
      <dgm:prSet presAssocID="{23434101-64F5-4D44-AB42-424B15293463}" presName="spNode" presStyleCnt="0"/>
      <dgm:spPr/>
    </dgm:pt>
    <dgm:pt modelId="{F839AA2D-21C4-462D-80CB-4D60FD52E738}" type="pres">
      <dgm:prSet presAssocID="{7CFAC1B6-E505-49D6-BD91-B5C0ABDF1BC5}" presName="sibTrans" presStyleLbl="sibTrans1D1" presStyleIdx="3" presStyleCnt="6"/>
      <dgm:spPr/>
    </dgm:pt>
    <dgm:pt modelId="{71B45E1B-D681-466E-8D5F-892F6B4621C6}" type="pres">
      <dgm:prSet presAssocID="{A1938C6A-A1E8-4D48-A9E7-DD533B6C95B1}" presName="node" presStyleLbl="node1" presStyleIdx="4" presStyleCnt="6" custScaleX="117797" custScaleY="62723">
        <dgm:presLayoutVars>
          <dgm:bulletEnabled val="1"/>
        </dgm:presLayoutVars>
      </dgm:prSet>
      <dgm:spPr/>
    </dgm:pt>
    <dgm:pt modelId="{C84C44EC-6245-42C5-8256-30814D36E6FF}" type="pres">
      <dgm:prSet presAssocID="{A1938C6A-A1E8-4D48-A9E7-DD533B6C95B1}" presName="spNode" presStyleCnt="0"/>
      <dgm:spPr/>
    </dgm:pt>
    <dgm:pt modelId="{AB47DE27-56F3-498C-A19B-AB3B5B9A9BB7}" type="pres">
      <dgm:prSet presAssocID="{D4C26C14-9666-4143-BC89-79A31D5E2285}" presName="sibTrans" presStyleLbl="sibTrans1D1" presStyleIdx="4" presStyleCnt="6"/>
      <dgm:spPr/>
    </dgm:pt>
    <dgm:pt modelId="{7F090359-EDE6-4A8A-A549-3F7208530FAF}" type="pres">
      <dgm:prSet presAssocID="{D2A5A494-1A15-466A-B76B-7F219284B997}" presName="node" presStyleLbl="node1" presStyleIdx="5" presStyleCnt="6" custScaleX="117797" custScaleY="62723">
        <dgm:presLayoutVars>
          <dgm:bulletEnabled val="1"/>
        </dgm:presLayoutVars>
      </dgm:prSet>
      <dgm:spPr/>
    </dgm:pt>
    <dgm:pt modelId="{3D86A320-D9FB-4191-8B3D-EBC8B50332B4}" type="pres">
      <dgm:prSet presAssocID="{D2A5A494-1A15-466A-B76B-7F219284B997}" presName="spNode" presStyleCnt="0"/>
      <dgm:spPr/>
    </dgm:pt>
    <dgm:pt modelId="{D743222E-019C-4E97-9B90-B67DFDEAF4B1}" type="pres">
      <dgm:prSet presAssocID="{DC08F1D7-15BA-41FD-8270-BC4D743CD5B5}" presName="sibTrans" presStyleLbl="sibTrans1D1" presStyleIdx="5" presStyleCnt="6"/>
      <dgm:spPr/>
    </dgm:pt>
  </dgm:ptLst>
  <dgm:cxnLst>
    <dgm:cxn modelId="{22CF9B08-33D1-4496-B5B7-198300C53DCA}" srcId="{D88BFBB9-02B7-466C-AC8E-6E06BF4F7629}" destId="{23434101-64F5-4D44-AB42-424B15293463}" srcOrd="3" destOrd="0" parTransId="{AC7B3DE7-2063-4FD9-8D13-2761B1E1EA36}" sibTransId="{7CFAC1B6-E505-49D6-BD91-B5C0ABDF1BC5}"/>
    <dgm:cxn modelId="{2C234A14-6FFE-44A1-A0C8-5A9287DE4CA4}" srcId="{D88BFBB9-02B7-466C-AC8E-6E06BF4F7629}" destId="{305D8E9B-6A99-4AEE-9905-4A52FB16E370}" srcOrd="2" destOrd="0" parTransId="{DD70360B-99AB-47F1-837D-8DA236FDA0E3}" sibTransId="{53FA94F4-C20C-41A4-A529-256F7CC3CDA3}"/>
    <dgm:cxn modelId="{9D38281A-105C-41C7-9FCE-7BA2D4686845}" type="presOf" srcId="{DD7523EE-433F-49ED-B7B1-1D531F914BA0}" destId="{56ECE45B-5688-4768-80D8-09832D4C915C}" srcOrd="0" destOrd="0" presId="urn:microsoft.com/office/officeart/2005/8/layout/cycle5"/>
    <dgm:cxn modelId="{0AC5B043-1C2A-464F-A1C9-C29EB6A4498A}" type="presOf" srcId="{D2A5A494-1A15-466A-B76B-7F219284B997}" destId="{7F090359-EDE6-4A8A-A549-3F7208530FAF}" srcOrd="0" destOrd="0" presId="urn:microsoft.com/office/officeart/2005/8/layout/cycle5"/>
    <dgm:cxn modelId="{F99CF847-AC55-4982-9249-2B95FAA6DC6F}" srcId="{D88BFBB9-02B7-466C-AC8E-6E06BF4F7629}" destId="{D2A5A494-1A15-466A-B76B-7F219284B997}" srcOrd="5" destOrd="0" parTransId="{F315D770-091C-43DC-9428-0CEA7F7976DA}" sibTransId="{DC08F1D7-15BA-41FD-8270-BC4D743CD5B5}"/>
    <dgm:cxn modelId="{2BBDBA6C-1FC1-47E9-9431-AF3BF5699B47}" type="presOf" srcId="{53FA94F4-C20C-41A4-A529-256F7CC3CDA3}" destId="{2723475A-B27C-4ADE-BBFD-A9CA3865F0A7}" srcOrd="0" destOrd="0" presId="urn:microsoft.com/office/officeart/2005/8/layout/cycle5"/>
    <dgm:cxn modelId="{3D63C152-7515-4208-A671-69ABC5629389}" srcId="{D88BFBB9-02B7-466C-AC8E-6E06BF4F7629}" destId="{4E6B80F0-BF56-4CC1-969A-B7E520552418}" srcOrd="0" destOrd="0" parTransId="{CDDD8EE1-EA03-4CEA-9403-4BA2619154CE}" sibTransId="{55F87B41-D7BE-47B2-969B-E96728784534}"/>
    <dgm:cxn modelId="{E350D054-03E9-4A75-AD3D-B57E3A490B3F}" type="presOf" srcId="{A1938C6A-A1E8-4D48-A9E7-DD533B6C95B1}" destId="{71B45E1B-D681-466E-8D5F-892F6B4621C6}" srcOrd="0" destOrd="0" presId="urn:microsoft.com/office/officeart/2005/8/layout/cycle5"/>
    <dgm:cxn modelId="{4E3DD37C-5F62-45A2-85EE-136CACAD3DD5}" type="presOf" srcId="{55F87B41-D7BE-47B2-969B-E96728784534}" destId="{7027F637-E029-4BCD-9C22-A2DF1E2FB38A}" srcOrd="0" destOrd="0" presId="urn:microsoft.com/office/officeart/2005/8/layout/cycle5"/>
    <dgm:cxn modelId="{844D0F8A-7E0C-40A9-87A3-DA3A7014579D}" type="presOf" srcId="{04F739F5-7521-4F8A-9269-EDEAFD0CFF47}" destId="{EE3CB313-0394-403E-8AB8-9D3F1C693286}" srcOrd="0" destOrd="0" presId="urn:microsoft.com/office/officeart/2005/8/layout/cycle5"/>
    <dgm:cxn modelId="{DBC11092-6B78-4968-8273-3D6AA09327F7}" type="presOf" srcId="{4E6B80F0-BF56-4CC1-969A-B7E520552418}" destId="{64B2BEA7-D373-41A7-A1BA-B724B7D8D68F}" srcOrd="0" destOrd="0" presId="urn:microsoft.com/office/officeart/2005/8/layout/cycle5"/>
    <dgm:cxn modelId="{DEC73F99-B029-4B14-8419-31358D400235}" type="presOf" srcId="{D88BFBB9-02B7-466C-AC8E-6E06BF4F7629}" destId="{7FA6C679-5D94-4FD5-8B07-F5C13D9C1E59}" srcOrd="0" destOrd="0" presId="urn:microsoft.com/office/officeart/2005/8/layout/cycle5"/>
    <dgm:cxn modelId="{D2C8EA9F-4D8B-435E-A2B3-9E7D38D74B4E}" type="presOf" srcId="{305D8E9B-6A99-4AEE-9905-4A52FB16E370}" destId="{358B6CF4-E66B-4A81-9D9B-679FBE2F1888}" srcOrd="0" destOrd="0" presId="urn:microsoft.com/office/officeart/2005/8/layout/cycle5"/>
    <dgm:cxn modelId="{1A46DEAE-0B99-402F-A848-AC5E4B1FDD5E}" type="presOf" srcId="{23434101-64F5-4D44-AB42-424B15293463}" destId="{3150EBF6-8801-4CD1-81C4-00C7B38BBFAB}" srcOrd="0" destOrd="0" presId="urn:microsoft.com/office/officeart/2005/8/layout/cycle5"/>
    <dgm:cxn modelId="{5FF070C0-8719-45C4-BF2D-AB4CAF6F952D}" type="presOf" srcId="{DC08F1D7-15BA-41FD-8270-BC4D743CD5B5}" destId="{D743222E-019C-4E97-9B90-B67DFDEAF4B1}" srcOrd="0" destOrd="0" presId="urn:microsoft.com/office/officeart/2005/8/layout/cycle5"/>
    <dgm:cxn modelId="{D58975C1-A9D0-48DF-8422-7B4B468CA8B2}" type="presOf" srcId="{D4C26C14-9666-4143-BC89-79A31D5E2285}" destId="{AB47DE27-56F3-498C-A19B-AB3B5B9A9BB7}" srcOrd="0" destOrd="0" presId="urn:microsoft.com/office/officeart/2005/8/layout/cycle5"/>
    <dgm:cxn modelId="{AFCC2ECE-4E8B-457F-98F2-EA0519F204D6}" type="presOf" srcId="{7CFAC1B6-E505-49D6-BD91-B5C0ABDF1BC5}" destId="{F839AA2D-21C4-462D-80CB-4D60FD52E738}" srcOrd="0" destOrd="0" presId="urn:microsoft.com/office/officeart/2005/8/layout/cycle5"/>
    <dgm:cxn modelId="{59D5E4E7-3AED-4FC3-9FBB-28A552D04271}" srcId="{D88BFBB9-02B7-466C-AC8E-6E06BF4F7629}" destId="{DD7523EE-433F-49ED-B7B1-1D531F914BA0}" srcOrd="1" destOrd="0" parTransId="{638A42ED-E255-4617-BABC-29C3ED1B9AB1}" sibTransId="{04F739F5-7521-4F8A-9269-EDEAFD0CFF47}"/>
    <dgm:cxn modelId="{8DC87EF4-4AC3-4A2D-8943-D6D134BD678B}" srcId="{D88BFBB9-02B7-466C-AC8E-6E06BF4F7629}" destId="{A1938C6A-A1E8-4D48-A9E7-DD533B6C95B1}" srcOrd="4" destOrd="0" parTransId="{3D681521-C216-40B5-84DF-03DEF7457FB8}" sibTransId="{D4C26C14-9666-4143-BC89-79A31D5E2285}"/>
    <dgm:cxn modelId="{D01DA9E9-DD13-41FF-A0AB-50D70A48BAC3}" type="presParOf" srcId="{7FA6C679-5D94-4FD5-8B07-F5C13D9C1E59}" destId="{64B2BEA7-D373-41A7-A1BA-B724B7D8D68F}" srcOrd="0" destOrd="0" presId="urn:microsoft.com/office/officeart/2005/8/layout/cycle5"/>
    <dgm:cxn modelId="{BD2CE811-89FF-453C-990C-FB97B8AA7E34}" type="presParOf" srcId="{7FA6C679-5D94-4FD5-8B07-F5C13D9C1E59}" destId="{D660D37F-585A-45CC-8D17-935879F6A467}" srcOrd="1" destOrd="0" presId="urn:microsoft.com/office/officeart/2005/8/layout/cycle5"/>
    <dgm:cxn modelId="{D6F37212-D984-4BCF-BDB6-F5FFE0B52104}" type="presParOf" srcId="{7FA6C679-5D94-4FD5-8B07-F5C13D9C1E59}" destId="{7027F637-E029-4BCD-9C22-A2DF1E2FB38A}" srcOrd="2" destOrd="0" presId="urn:microsoft.com/office/officeart/2005/8/layout/cycle5"/>
    <dgm:cxn modelId="{C8AEF52E-F20E-47F3-98BF-CD9F288C6746}" type="presParOf" srcId="{7FA6C679-5D94-4FD5-8B07-F5C13D9C1E59}" destId="{56ECE45B-5688-4768-80D8-09832D4C915C}" srcOrd="3" destOrd="0" presId="urn:microsoft.com/office/officeart/2005/8/layout/cycle5"/>
    <dgm:cxn modelId="{AA35B4B4-5065-4AE1-A0D5-5316D313647A}" type="presParOf" srcId="{7FA6C679-5D94-4FD5-8B07-F5C13D9C1E59}" destId="{2758D387-8D70-4019-A6B9-53A498FA4BB1}" srcOrd="4" destOrd="0" presId="urn:microsoft.com/office/officeart/2005/8/layout/cycle5"/>
    <dgm:cxn modelId="{73810F15-80AA-4012-A156-1232265E8552}" type="presParOf" srcId="{7FA6C679-5D94-4FD5-8B07-F5C13D9C1E59}" destId="{EE3CB313-0394-403E-8AB8-9D3F1C693286}" srcOrd="5" destOrd="0" presId="urn:microsoft.com/office/officeart/2005/8/layout/cycle5"/>
    <dgm:cxn modelId="{69A40397-66BF-40CB-B32D-E1286A31D415}" type="presParOf" srcId="{7FA6C679-5D94-4FD5-8B07-F5C13D9C1E59}" destId="{358B6CF4-E66B-4A81-9D9B-679FBE2F1888}" srcOrd="6" destOrd="0" presId="urn:microsoft.com/office/officeart/2005/8/layout/cycle5"/>
    <dgm:cxn modelId="{1344EBF8-9FEE-4404-B412-BB823961439C}" type="presParOf" srcId="{7FA6C679-5D94-4FD5-8B07-F5C13D9C1E59}" destId="{550F840C-C7BB-4402-8393-8D3D49EBAA6D}" srcOrd="7" destOrd="0" presId="urn:microsoft.com/office/officeart/2005/8/layout/cycle5"/>
    <dgm:cxn modelId="{F3754E97-8AD9-44C7-8CB8-DB37F055B270}" type="presParOf" srcId="{7FA6C679-5D94-4FD5-8B07-F5C13D9C1E59}" destId="{2723475A-B27C-4ADE-BBFD-A9CA3865F0A7}" srcOrd="8" destOrd="0" presId="urn:microsoft.com/office/officeart/2005/8/layout/cycle5"/>
    <dgm:cxn modelId="{85369EE8-EF5E-4C7B-A79D-7228962E9CB6}" type="presParOf" srcId="{7FA6C679-5D94-4FD5-8B07-F5C13D9C1E59}" destId="{3150EBF6-8801-4CD1-81C4-00C7B38BBFAB}" srcOrd="9" destOrd="0" presId="urn:microsoft.com/office/officeart/2005/8/layout/cycle5"/>
    <dgm:cxn modelId="{68164FDF-4018-463B-8DD9-6DF3B601805A}" type="presParOf" srcId="{7FA6C679-5D94-4FD5-8B07-F5C13D9C1E59}" destId="{D6408128-3454-4655-9138-3F038BBFC075}" srcOrd="10" destOrd="0" presId="urn:microsoft.com/office/officeart/2005/8/layout/cycle5"/>
    <dgm:cxn modelId="{8728E97B-DE4A-4FD9-A717-CBB66C51B45D}" type="presParOf" srcId="{7FA6C679-5D94-4FD5-8B07-F5C13D9C1E59}" destId="{F839AA2D-21C4-462D-80CB-4D60FD52E738}" srcOrd="11" destOrd="0" presId="urn:microsoft.com/office/officeart/2005/8/layout/cycle5"/>
    <dgm:cxn modelId="{096A6D50-3147-42FB-B1AB-C10E7646DA28}" type="presParOf" srcId="{7FA6C679-5D94-4FD5-8B07-F5C13D9C1E59}" destId="{71B45E1B-D681-466E-8D5F-892F6B4621C6}" srcOrd="12" destOrd="0" presId="urn:microsoft.com/office/officeart/2005/8/layout/cycle5"/>
    <dgm:cxn modelId="{F6CD1179-221B-4741-9299-9C851172861D}" type="presParOf" srcId="{7FA6C679-5D94-4FD5-8B07-F5C13D9C1E59}" destId="{C84C44EC-6245-42C5-8256-30814D36E6FF}" srcOrd="13" destOrd="0" presId="urn:microsoft.com/office/officeart/2005/8/layout/cycle5"/>
    <dgm:cxn modelId="{A7C606D9-DB7F-4E37-9113-41E1E864F65A}" type="presParOf" srcId="{7FA6C679-5D94-4FD5-8B07-F5C13D9C1E59}" destId="{AB47DE27-56F3-498C-A19B-AB3B5B9A9BB7}" srcOrd="14" destOrd="0" presId="urn:microsoft.com/office/officeart/2005/8/layout/cycle5"/>
    <dgm:cxn modelId="{AB1EFB39-E2C3-409C-835E-90808F5711E5}" type="presParOf" srcId="{7FA6C679-5D94-4FD5-8B07-F5C13D9C1E59}" destId="{7F090359-EDE6-4A8A-A549-3F7208530FAF}" srcOrd="15" destOrd="0" presId="urn:microsoft.com/office/officeart/2005/8/layout/cycle5"/>
    <dgm:cxn modelId="{4D24F6EB-1C5C-4D03-8CCF-F2E7C77886E1}" type="presParOf" srcId="{7FA6C679-5D94-4FD5-8B07-F5C13D9C1E59}" destId="{3D86A320-D9FB-4191-8B3D-EBC8B50332B4}" srcOrd="16" destOrd="0" presId="urn:microsoft.com/office/officeart/2005/8/layout/cycle5"/>
    <dgm:cxn modelId="{8F1DC3C7-3085-4420-B8A7-999C1D4CB59C}" type="presParOf" srcId="{7FA6C679-5D94-4FD5-8B07-F5C13D9C1E59}" destId="{D743222E-019C-4E97-9B90-B67DFDEAF4B1}" srcOrd="17" destOrd="0" presId="urn:microsoft.com/office/officeart/2005/8/layout/cycle5"/>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76093-5086-4C0C-92DE-A521BBAE2D49}" type="doc">
      <dgm:prSet loTypeId="urn:microsoft.com/office/officeart/2005/8/layout/chevron1" loCatId="process" qsTypeId="urn:microsoft.com/office/officeart/2005/8/quickstyle/simple1" qsCatId="simple" csTypeId="urn:microsoft.com/office/officeart/2005/8/colors/accent1_2" csCatId="accent1" phldr="1"/>
      <dgm:spPr/>
    </dgm:pt>
    <dgm:pt modelId="{502EA577-3FB1-4B21-A5EB-FB01BA35CA97}">
      <dgm:prSet phldrT="[Text]" custT="1"/>
      <dgm:spPr>
        <a:effectLst>
          <a:outerShdw blurRad="50800" dist="38100" dir="2700000" algn="tl" rotWithShape="0">
            <a:prstClr val="black">
              <a:alpha val="40000"/>
            </a:prstClr>
          </a:outerShdw>
        </a:effectLst>
      </dgm:spPr>
      <dgm:t>
        <a:bodyPr/>
        <a:lstStyle/>
        <a:p>
          <a:r>
            <a:rPr lang="en-US" sz="2400" dirty="0"/>
            <a:t>Preparation</a:t>
          </a:r>
        </a:p>
      </dgm:t>
    </dgm:pt>
    <dgm:pt modelId="{DD3A86FD-A9E8-4BB4-A7CF-CAAF5CCB06C5}" type="parTrans" cxnId="{B9D954BF-87C9-41EF-B7E0-55AE045016DD}">
      <dgm:prSet/>
      <dgm:spPr/>
      <dgm:t>
        <a:bodyPr/>
        <a:lstStyle/>
        <a:p>
          <a:endParaRPr lang="en-US" sz="2400"/>
        </a:p>
      </dgm:t>
    </dgm:pt>
    <dgm:pt modelId="{CAAD23EC-ED83-406C-8FA4-FD3A8FD4EFBF}" type="sibTrans" cxnId="{B9D954BF-87C9-41EF-B7E0-55AE045016DD}">
      <dgm:prSet/>
      <dgm:spPr/>
      <dgm:t>
        <a:bodyPr/>
        <a:lstStyle/>
        <a:p>
          <a:endParaRPr lang="en-US" sz="2400"/>
        </a:p>
      </dgm:t>
    </dgm:pt>
    <dgm:pt modelId="{E4976FB9-411F-49DC-A815-B719A05CBFCC}">
      <dgm:prSet phldrT="[Text]" custT="1"/>
      <dgm:spPr>
        <a:effectLst>
          <a:outerShdw blurRad="50800" dist="38100" dir="2700000" algn="tl" rotWithShape="0">
            <a:prstClr val="black">
              <a:alpha val="40000"/>
            </a:prstClr>
          </a:outerShdw>
        </a:effectLst>
      </dgm:spPr>
      <dgm:t>
        <a:bodyPr/>
        <a:lstStyle/>
        <a:p>
          <a:r>
            <a:rPr lang="en-US" sz="2400" dirty="0"/>
            <a:t>Selection</a:t>
          </a:r>
        </a:p>
      </dgm:t>
    </dgm:pt>
    <dgm:pt modelId="{1646EFBE-14AA-4757-A0A8-37708185B2CC}" type="parTrans" cxnId="{86724759-A794-4A3B-998C-C58E4581C2C8}">
      <dgm:prSet/>
      <dgm:spPr/>
      <dgm:t>
        <a:bodyPr/>
        <a:lstStyle/>
        <a:p>
          <a:endParaRPr lang="en-US" sz="2400"/>
        </a:p>
      </dgm:t>
    </dgm:pt>
    <dgm:pt modelId="{E894ED87-E47F-4984-97AA-B4DB92E3DC35}" type="sibTrans" cxnId="{86724759-A794-4A3B-998C-C58E4581C2C8}">
      <dgm:prSet/>
      <dgm:spPr/>
      <dgm:t>
        <a:bodyPr/>
        <a:lstStyle/>
        <a:p>
          <a:endParaRPr lang="en-US" sz="2400"/>
        </a:p>
      </dgm:t>
    </dgm:pt>
    <dgm:pt modelId="{3505C4EF-53CB-4E4F-8725-D2B403DA5DF3}">
      <dgm:prSet phldrT="[Text]" custT="1"/>
      <dgm:spPr>
        <a:effectLst>
          <a:outerShdw blurRad="50800" dist="38100" dir="2700000" algn="tl" rotWithShape="0">
            <a:prstClr val="black">
              <a:alpha val="40000"/>
            </a:prstClr>
          </a:outerShdw>
        </a:effectLst>
      </dgm:spPr>
      <dgm:t>
        <a:bodyPr/>
        <a:lstStyle/>
        <a:p>
          <a:r>
            <a:rPr lang="en-US" sz="2400" dirty="0"/>
            <a:t>Execution</a:t>
          </a:r>
        </a:p>
      </dgm:t>
    </dgm:pt>
    <dgm:pt modelId="{BCA6BADB-C98E-4E1B-BABE-473B0EA49723}" type="parTrans" cxnId="{54DD4C64-2967-4E38-822A-C79AF612E357}">
      <dgm:prSet/>
      <dgm:spPr/>
      <dgm:t>
        <a:bodyPr/>
        <a:lstStyle/>
        <a:p>
          <a:endParaRPr lang="en-US" sz="2400"/>
        </a:p>
      </dgm:t>
    </dgm:pt>
    <dgm:pt modelId="{0C0C9C36-F8C7-465D-9FB2-B48114F204F1}" type="sibTrans" cxnId="{54DD4C64-2967-4E38-822A-C79AF612E357}">
      <dgm:prSet/>
      <dgm:spPr/>
      <dgm:t>
        <a:bodyPr/>
        <a:lstStyle/>
        <a:p>
          <a:endParaRPr lang="en-US" sz="2400"/>
        </a:p>
      </dgm:t>
    </dgm:pt>
    <dgm:pt modelId="{F638E4F2-5DFA-49EB-977C-2D1584616DAF}">
      <dgm:prSet phldrT="[Text]" custT="1"/>
      <dgm:spPr>
        <a:effectLst>
          <a:outerShdw blurRad="50800" dist="38100" dir="2700000" algn="tl" rotWithShape="0">
            <a:prstClr val="black">
              <a:alpha val="40000"/>
            </a:prstClr>
          </a:outerShdw>
        </a:effectLst>
      </dgm:spPr>
      <dgm:t>
        <a:bodyPr/>
        <a:lstStyle/>
        <a:p>
          <a:r>
            <a:rPr lang="en-US" sz="2400" dirty="0"/>
            <a:t>Securities</a:t>
          </a:r>
        </a:p>
      </dgm:t>
    </dgm:pt>
    <dgm:pt modelId="{3099E07B-792A-48A9-B145-04DFA5266BBA}" type="parTrans" cxnId="{C66CD15B-D939-4A91-926E-29A9617D7177}">
      <dgm:prSet/>
      <dgm:spPr/>
      <dgm:t>
        <a:bodyPr/>
        <a:lstStyle/>
        <a:p>
          <a:endParaRPr lang="en-US" sz="2400"/>
        </a:p>
      </dgm:t>
    </dgm:pt>
    <dgm:pt modelId="{42B1C219-D0AC-46DC-B19E-22BFA919331B}" type="sibTrans" cxnId="{C66CD15B-D939-4A91-926E-29A9617D7177}">
      <dgm:prSet/>
      <dgm:spPr/>
      <dgm:t>
        <a:bodyPr/>
        <a:lstStyle/>
        <a:p>
          <a:endParaRPr lang="en-US" sz="2400"/>
        </a:p>
      </dgm:t>
    </dgm:pt>
    <dgm:pt modelId="{6519BA7C-78FC-4BD3-A937-3BF5CC6D54DA}" type="pres">
      <dgm:prSet presAssocID="{5D276093-5086-4C0C-92DE-A521BBAE2D49}" presName="Name0" presStyleCnt="0">
        <dgm:presLayoutVars>
          <dgm:dir/>
          <dgm:animLvl val="lvl"/>
          <dgm:resizeHandles val="exact"/>
        </dgm:presLayoutVars>
      </dgm:prSet>
      <dgm:spPr/>
    </dgm:pt>
    <dgm:pt modelId="{3E6D22AD-3772-422D-914C-B59D095B0616}" type="pres">
      <dgm:prSet presAssocID="{502EA577-3FB1-4B21-A5EB-FB01BA35CA97}" presName="parTxOnly" presStyleLbl="node1" presStyleIdx="0" presStyleCnt="4">
        <dgm:presLayoutVars>
          <dgm:chMax val="0"/>
          <dgm:chPref val="0"/>
          <dgm:bulletEnabled val="1"/>
        </dgm:presLayoutVars>
      </dgm:prSet>
      <dgm:spPr/>
    </dgm:pt>
    <dgm:pt modelId="{79706A49-442F-48EA-A4C4-0943D2741237}" type="pres">
      <dgm:prSet presAssocID="{CAAD23EC-ED83-406C-8FA4-FD3A8FD4EFBF}" presName="parTxOnlySpace" presStyleCnt="0"/>
      <dgm:spPr/>
    </dgm:pt>
    <dgm:pt modelId="{824DEDF3-4B47-43D9-8211-372676DA2E74}" type="pres">
      <dgm:prSet presAssocID="{E4976FB9-411F-49DC-A815-B719A05CBFCC}" presName="parTxOnly" presStyleLbl="node1" presStyleIdx="1" presStyleCnt="4">
        <dgm:presLayoutVars>
          <dgm:chMax val="0"/>
          <dgm:chPref val="0"/>
          <dgm:bulletEnabled val="1"/>
        </dgm:presLayoutVars>
      </dgm:prSet>
      <dgm:spPr/>
    </dgm:pt>
    <dgm:pt modelId="{1A5E38B4-7798-49D7-AEB0-452C34BD5E74}" type="pres">
      <dgm:prSet presAssocID="{E894ED87-E47F-4984-97AA-B4DB92E3DC35}" presName="parTxOnlySpace" presStyleCnt="0"/>
      <dgm:spPr/>
    </dgm:pt>
    <dgm:pt modelId="{A803C9FA-6353-41F1-BDFD-120AA67420F9}" type="pres">
      <dgm:prSet presAssocID="{3505C4EF-53CB-4E4F-8725-D2B403DA5DF3}" presName="parTxOnly" presStyleLbl="node1" presStyleIdx="2" presStyleCnt="4">
        <dgm:presLayoutVars>
          <dgm:chMax val="0"/>
          <dgm:chPref val="0"/>
          <dgm:bulletEnabled val="1"/>
        </dgm:presLayoutVars>
      </dgm:prSet>
      <dgm:spPr/>
    </dgm:pt>
    <dgm:pt modelId="{5A97A7E7-4F3F-478E-8771-EF29474F4AB7}" type="pres">
      <dgm:prSet presAssocID="{0C0C9C36-F8C7-465D-9FB2-B48114F204F1}" presName="parTxOnlySpace" presStyleCnt="0"/>
      <dgm:spPr/>
    </dgm:pt>
    <dgm:pt modelId="{D751CECF-FA7F-400C-B9AB-A4F897F061BD}" type="pres">
      <dgm:prSet presAssocID="{F638E4F2-5DFA-49EB-977C-2D1584616DAF}" presName="parTxOnly" presStyleLbl="node1" presStyleIdx="3" presStyleCnt="4" custScaleX="70765">
        <dgm:presLayoutVars>
          <dgm:chMax val="0"/>
          <dgm:chPref val="0"/>
          <dgm:bulletEnabled val="1"/>
        </dgm:presLayoutVars>
      </dgm:prSet>
      <dgm:spPr/>
    </dgm:pt>
  </dgm:ptLst>
  <dgm:cxnLst>
    <dgm:cxn modelId="{2DDBFF00-CD4D-4CBD-BF13-DC3B12927A49}" type="presOf" srcId="{3505C4EF-53CB-4E4F-8725-D2B403DA5DF3}" destId="{A803C9FA-6353-41F1-BDFD-120AA67420F9}" srcOrd="0" destOrd="0" presId="urn:microsoft.com/office/officeart/2005/8/layout/chevron1"/>
    <dgm:cxn modelId="{592F6F05-2F05-4570-AE2C-4CB6002FD424}" type="presOf" srcId="{5D276093-5086-4C0C-92DE-A521BBAE2D49}" destId="{6519BA7C-78FC-4BD3-A937-3BF5CC6D54DA}" srcOrd="0" destOrd="0" presId="urn:microsoft.com/office/officeart/2005/8/layout/chevron1"/>
    <dgm:cxn modelId="{2631EE1F-5186-4F69-9270-097E996EAEEB}" type="presOf" srcId="{F638E4F2-5DFA-49EB-977C-2D1584616DAF}" destId="{D751CECF-FA7F-400C-B9AB-A4F897F061BD}" srcOrd="0" destOrd="0" presId="urn:microsoft.com/office/officeart/2005/8/layout/chevron1"/>
    <dgm:cxn modelId="{C66CD15B-D939-4A91-926E-29A9617D7177}" srcId="{5D276093-5086-4C0C-92DE-A521BBAE2D49}" destId="{F638E4F2-5DFA-49EB-977C-2D1584616DAF}" srcOrd="3" destOrd="0" parTransId="{3099E07B-792A-48A9-B145-04DFA5266BBA}" sibTransId="{42B1C219-D0AC-46DC-B19E-22BFA919331B}"/>
    <dgm:cxn modelId="{54DD4C64-2967-4E38-822A-C79AF612E357}" srcId="{5D276093-5086-4C0C-92DE-A521BBAE2D49}" destId="{3505C4EF-53CB-4E4F-8725-D2B403DA5DF3}" srcOrd="2" destOrd="0" parTransId="{BCA6BADB-C98E-4E1B-BABE-473B0EA49723}" sibTransId="{0C0C9C36-F8C7-465D-9FB2-B48114F204F1}"/>
    <dgm:cxn modelId="{86724759-A794-4A3B-998C-C58E4581C2C8}" srcId="{5D276093-5086-4C0C-92DE-A521BBAE2D49}" destId="{E4976FB9-411F-49DC-A815-B719A05CBFCC}" srcOrd="1" destOrd="0" parTransId="{1646EFBE-14AA-4757-A0A8-37708185B2CC}" sibTransId="{E894ED87-E47F-4984-97AA-B4DB92E3DC35}"/>
    <dgm:cxn modelId="{47B8B589-62E3-459F-81CE-EB100907C94E}" type="presOf" srcId="{E4976FB9-411F-49DC-A815-B719A05CBFCC}" destId="{824DEDF3-4B47-43D9-8211-372676DA2E74}" srcOrd="0" destOrd="0" presId="urn:microsoft.com/office/officeart/2005/8/layout/chevron1"/>
    <dgm:cxn modelId="{580859A8-98BC-4CC3-96C0-629C675D854C}" type="presOf" srcId="{502EA577-3FB1-4B21-A5EB-FB01BA35CA97}" destId="{3E6D22AD-3772-422D-914C-B59D095B0616}" srcOrd="0" destOrd="0" presId="urn:microsoft.com/office/officeart/2005/8/layout/chevron1"/>
    <dgm:cxn modelId="{B9D954BF-87C9-41EF-B7E0-55AE045016DD}" srcId="{5D276093-5086-4C0C-92DE-A521BBAE2D49}" destId="{502EA577-3FB1-4B21-A5EB-FB01BA35CA97}" srcOrd="0" destOrd="0" parTransId="{DD3A86FD-A9E8-4BB4-A7CF-CAAF5CCB06C5}" sibTransId="{CAAD23EC-ED83-406C-8FA4-FD3A8FD4EFBF}"/>
    <dgm:cxn modelId="{0DC9FF94-1A15-4696-AE49-36C7C8043887}" type="presParOf" srcId="{6519BA7C-78FC-4BD3-A937-3BF5CC6D54DA}" destId="{3E6D22AD-3772-422D-914C-B59D095B0616}" srcOrd="0" destOrd="0" presId="urn:microsoft.com/office/officeart/2005/8/layout/chevron1"/>
    <dgm:cxn modelId="{8B779D67-6531-4C5E-AD0A-68E3469A83FC}" type="presParOf" srcId="{6519BA7C-78FC-4BD3-A937-3BF5CC6D54DA}" destId="{79706A49-442F-48EA-A4C4-0943D2741237}" srcOrd="1" destOrd="0" presId="urn:microsoft.com/office/officeart/2005/8/layout/chevron1"/>
    <dgm:cxn modelId="{98BEFB65-FBBF-4401-86E0-59D8CF422A24}" type="presParOf" srcId="{6519BA7C-78FC-4BD3-A937-3BF5CC6D54DA}" destId="{824DEDF3-4B47-43D9-8211-372676DA2E74}" srcOrd="2" destOrd="0" presId="urn:microsoft.com/office/officeart/2005/8/layout/chevron1"/>
    <dgm:cxn modelId="{D6BF48D2-9651-4364-8AFC-39FB12FB81C6}" type="presParOf" srcId="{6519BA7C-78FC-4BD3-A937-3BF5CC6D54DA}" destId="{1A5E38B4-7798-49D7-AEB0-452C34BD5E74}" srcOrd="3" destOrd="0" presId="urn:microsoft.com/office/officeart/2005/8/layout/chevron1"/>
    <dgm:cxn modelId="{F13E5EA5-0A22-4452-B2B8-225FDD4920FB}" type="presParOf" srcId="{6519BA7C-78FC-4BD3-A937-3BF5CC6D54DA}" destId="{A803C9FA-6353-41F1-BDFD-120AA67420F9}" srcOrd="4" destOrd="0" presId="urn:microsoft.com/office/officeart/2005/8/layout/chevron1"/>
    <dgm:cxn modelId="{5CC00E8A-EA1E-4D1D-B338-79A3D672341F}" type="presParOf" srcId="{6519BA7C-78FC-4BD3-A937-3BF5CC6D54DA}" destId="{5A97A7E7-4F3F-478E-8771-EF29474F4AB7}" srcOrd="5" destOrd="0" presId="urn:microsoft.com/office/officeart/2005/8/layout/chevron1"/>
    <dgm:cxn modelId="{702A19FA-3BF1-4549-BFA7-B209C8E102AE}" type="presParOf" srcId="{6519BA7C-78FC-4BD3-A937-3BF5CC6D54DA}" destId="{D751CECF-FA7F-400C-B9AB-A4F897F061BD}" srcOrd="6" destOrd="0" presId="urn:microsoft.com/office/officeart/2005/8/layout/chevron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276093-5086-4C0C-92DE-A521BBAE2D49}" type="doc">
      <dgm:prSet loTypeId="urn:microsoft.com/office/officeart/2005/8/layout/chevron1" loCatId="process" qsTypeId="urn:microsoft.com/office/officeart/2005/8/quickstyle/simple1" qsCatId="simple" csTypeId="urn:microsoft.com/office/officeart/2005/8/colors/accent1_2" csCatId="accent1" phldr="1"/>
      <dgm:spPr/>
    </dgm:pt>
    <dgm:pt modelId="{502EA577-3FB1-4B21-A5EB-FB01BA35CA97}">
      <dgm:prSet phldrT="[Text]" custT="1"/>
      <dgm:spPr>
        <a:effectLst>
          <a:outerShdw blurRad="50800" dist="38100" dir="2700000" algn="tl" rotWithShape="0">
            <a:prstClr val="black">
              <a:alpha val="40000"/>
            </a:prstClr>
          </a:outerShdw>
        </a:effectLst>
      </dgm:spPr>
      <dgm:t>
        <a:bodyPr/>
        <a:lstStyle/>
        <a:p>
          <a:r>
            <a:rPr lang="en-US" sz="2400" dirty="0"/>
            <a:t>Preparation</a:t>
          </a:r>
        </a:p>
      </dgm:t>
    </dgm:pt>
    <dgm:pt modelId="{DD3A86FD-A9E8-4BB4-A7CF-CAAF5CCB06C5}" type="parTrans" cxnId="{B9D954BF-87C9-41EF-B7E0-55AE045016DD}">
      <dgm:prSet/>
      <dgm:spPr/>
      <dgm:t>
        <a:bodyPr/>
        <a:lstStyle/>
        <a:p>
          <a:endParaRPr lang="en-US" sz="2400"/>
        </a:p>
      </dgm:t>
    </dgm:pt>
    <dgm:pt modelId="{CAAD23EC-ED83-406C-8FA4-FD3A8FD4EFBF}" type="sibTrans" cxnId="{B9D954BF-87C9-41EF-B7E0-55AE045016DD}">
      <dgm:prSet/>
      <dgm:spPr/>
      <dgm:t>
        <a:bodyPr/>
        <a:lstStyle/>
        <a:p>
          <a:endParaRPr lang="en-US" sz="2400"/>
        </a:p>
      </dgm:t>
    </dgm:pt>
    <dgm:pt modelId="{E4976FB9-411F-49DC-A815-B719A05CBFCC}">
      <dgm:prSet phldrT="[Text]" custT="1"/>
      <dgm:spPr>
        <a:effectLst>
          <a:outerShdw blurRad="50800" dist="38100" dir="2700000" algn="tl" rotWithShape="0">
            <a:prstClr val="black">
              <a:alpha val="40000"/>
            </a:prstClr>
          </a:outerShdw>
        </a:effectLst>
      </dgm:spPr>
      <dgm:t>
        <a:bodyPr/>
        <a:lstStyle/>
        <a:p>
          <a:r>
            <a:rPr lang="en-US" sz="2400" dirty="0"/>
            <a:t>Selection</a:t>
          </a:r>
        </a:p>
      </dgm:t>
    </dgm:pt>
    <dgm:pt modelId="{1646EFBE-14AA-4757-A0A8-37708185B2CC}" type="parTrans" cxnId="{86724759-A794-4A3B-998C-C58E4581C2C8}">
      <dgm:prSet/>
      <dgm:spPr/>
      <dgm:t>
        <a:bodyPr/>
        <a:lstStyle/>
        <a:p>
          <a:endParaRPr lang="en-US" sz="2400"/>
        </a:p>
      </dgm:t>
    </dgm:pt>
    <dgm:pt modelId="{E894ED87-E47F-4984-97AA-B4DB92E3DC35}" type="sibTrans" cxnId="{86724759-A794-4A3B-998C-C58E4581C2C8}">
      <dgm:prSet/>
      <dgm:spPr/>
      <dgm:t>
        <a:bodyPr/>
        <a:lstStyle/>
        <a:p>
          <a:endParaRPr lang="en-US" sz="2400"/>
        </a:p>
      </dgm:t>
    </dgm:pt>
    <dgm:pt modelId="{3505C4EF-53CB-4E4F-8725-D2B403DA5DF3}">
      <dgm:prSet phldrT="[Text]" custT="1"/>
      <dgm:spPr>
        <a:effectLst>
          <a:outerShdw blurRad="50800" dist="38100" dir="2700000" algn="tl" rotWithShape="0">
            <a:prstClr val="black">
              <a:alpha val="40000"/>
            </a:prstClr>
          </a:outerShdw>
        </a:effectLst>
      </dgm:spPr>
      <dgm:t>
        <a:bodyPr/>
        <a:lstStyle/>
        <a:p>
          <a:r>
            <a:rPr lang="en-US" sz="2400" dirty="0"/>
            <a:t>Execution</a:t>
          </a:r>
        </a:p>
      </dgm:t>
    </dgm:pt>
    <dgm:pt modelId="{BCA6BADB-C98E-4E1B-BABE-473B0EA49723}" type="parTrans" cxnId="{54DD4C64-2967-4E38-822A-C79AF612E357}">
      <dgm:prSet/>
      <dgm:spPr/>
      <dgm:t>
        <a:bodyPr/>
        <a:lstStyle/>
        <a:p>
          <a:endParaRPr lang="en-US" sz="2400"/>
        </a:p>
      </dgm:t>
    </dgm:pt>
    <dgm:pt modelId="{0C0C9C36-F8C7-465D-9FB2-B48114F204F1}" type="sibTrans" cxnId="{54DD4C64-2967-4E38-822A-C79AF612E357}">
      <dgm:prSet/>
      <dgm:spPr/>
      <dgm:t>
        <a:bodyPr/>
        <a:lstStyle/>
        <a:p>
          <a:endParaRPr lang="en-US" sz="2400"/>
        </a:p>
      </dgm:t>
    </dgm:pt>
    <dgm:pt modelId="{F638E4F2-5DFA-49EB-977C-2D1584616DAF}">
      <dgm:prSet phldrT="[Text]" custT="1"/>
      <dgm:spPr>
        <a:effectLst>
          <a:outerShdw blurRad="50800" dist="38100" dir="2700000" algn="tl" rotWithShape="0">
            <a:prstClr val="black">
              <a:alpha val="40000"/>
            </a:prstClr>
          </a:outerShdw>
        </a:effectLst>
      </dgm:spPr>
      <dgm:t>
        <a:bodyPr/>
        <a:lstStyle/>
        <a:p>
          <a:r>
            <a:rPr lang="en-US" sz="2400" dirty="0"/>
            <a:t>Securities</a:t>
          </a:r>
        </a:p>
      </dgm:t>
    </dgm:pt>
    <dgm:pt modelId="{3099E07B-792A-48A9-B145-04DFA5266BBA}" type="parTrans" cxnId="{C66CD15B-D939-4A91-926E-29A9617D7177}">
      <dgm:prSet/>
      <dgm:spPr/>
      <dgm:t>
        <a:bodyPr/>
        <a:lstStyle/>
        <a:p>
          <a:endParaRPr lang="en-US" sz="2400"/>
        </a:p>
      </dgm:t>
    </dgm:pt>
    <dgm:pt modelId="{42B1C219-D0AC-46DC-B19E-22BFA919331B}" type="sibTrans" cxnId="{C66CD15B-D939-4A91-926E-29A9617D7177}">
      <dgm:prSet/>
      <dgm:spPr/>
      <dgm:t>
        <a:bodyPr/>
        <a:lstStyle/>
        <a:p>
          <a:endParaRPr lang="en-US" sz="2400"/>
        </a:p>
      </dgm:t>
    </dgm:pt>
    <dgm:pt modelId="{6519BA7C-78FC-4BD3-A937-3BF5CC6D54DA}" type="pres">
      <dgm:prSet presAssocID="{5D276093-5086-4C0C-92DE-A521BBAE2D49}" presName="Name0" presStyleCnt="0">
        <dgm:presLayoutVars>
          <dgm:dir/>
          <dgm:animLvl val="lvl"/>
          <dgm:resizeHandles val="exact"/>
        </dgm:presLayoutVars>
      </dgm:prSet>
      <dgm:spPr/>
    </dgm:pt>
    <dgm:pt modelId="{3E6D22AD-3772-422D-914C-B59D095B0616}" type="pres">
      <dgm:prSet presAssocID="{502EA577-3FB1-4B21-A5EB-FB01BA35CA97}" presName="parTxOnly" presStyleLbl="node1" presStyleIdx="0" presStyleCnt="4">
        <dgm:presLayoutVars>
          <dgm:chMax val="0"/>
          <dgm:chPref val="0"/>
          <dgm:bulletEnabled val="1"/>
        </dgm:presLayoutVars>
      </dgm:prSet>
      <dgm:spPr/>
    </dgm:pt>
    <dgm:pt modelId="{79706A49-442F-48EA-A4C4-0943D2741237}" type="pres">
      <dgm:prSet presAssocID="{CAAD23EC-ED83-406C-8FA4-FD3A8FD4EFBF}" presName="parTxOnlySpace" presStyleCnt="0"/>
      <dgm:spPr/>
    </dgm:pt>
    <dgm:pt modelId="{824DEDF3-4B47-43D9-8211-372676DA2E74}" type="pres">
      <dgm:prSet presAssocID="{E4976FB9-411F-49DC-A815-B719A05CBFCC}" presName="parTxOnly" presStyleLbl="node1" presStyleIdx="1" presStyleCnt="4">
        <dgm:presLayoutVars>
          <dgm:chMax val="0"/>
          <dgm:chPref val="0"/>
          <dgm:bulletEnabled val="1"/>
        </dgm:presLayoutVars>
      </dgm:prSet>
      <dgm:spPr/>
    </dgm:pt>
    <dgm:pt modelId="{1A5E38B4-7798-49D7-AEB0-452C34BD5E74}" type="pres">
      <dgm:prSet presAssocID="{E894ED87-E47F-4984-97AA-B4DB92E3DC35}" presName="parTxOnlySpace" presStyleCnt="0"/>
      <dgm:spPr/>
    </dgm:pt>
    <dgm:pt modelId="{A803C9FA-6353-41F1-BDFD-120AA67420F9}" type="pres">
      <dgm:prSet presAssocID="{3505C4EF-53CB-4E4F-8725-D2B403DA5DF3}" presName="parTxOnly" presStyleLbl="node1" presStyleIdx="2" presStyleCnt="4">
        <dgm:presLayoutVars>
          <dgm:chMax val="0"/>
          <dgm:chPref val="0"/>
          <dgm:bulletEnabled val="1"/>
        </dgm:presLayoutVars>
      </dgm:prSet>
      <dgm:spPr/>
    </dgm:pt>
    <dgm:pt modelId="{5A97A7E7-4F3F-478E-8771-EF29474F4AB7}" type="pres">
      <dgm:prSet presAssocID="{0C0C9C36-F8C7-465D-9FB2-B48114F204F1}" presName="parTxOnlySpace" presStyleCnt="0"/>
      <dgm:spPr/>
    </dgm:pt>
    <dgm:pt modelId="{D751CECF-FA7F-400C-B9AB-A4F897F061BD}" type="pres">
      <dgm:prSet presAssocID="{F638E4F2-5DFA-49EB-977C-2D1584616DAF}" presName="parTxOnly" presStyleLbl="node1" presStyleIdx="3" presStyleCnt="4" custScaleX="70765">
        <dgm:presLayoutVars>
          <dgm:chMax val="0"/>
          <dgm:chPref val="0"/>
          <dgm:bulletEnabled val="1"/>
        </dgm:presLayoutVars>
      </dgm:prSet>
      <dgm:spPr/>
    </dgm:pt>
  </dgm:ptLst>
  <dgm:cxnLst>
    <dgm:cxn modelId="{2DDBFF00-CD4D-4CBD-BF13-DC3B12927A49}" type="presOf" srcId="{3505C4EF-53CB-4E4F-8725-D2B403DA5DF3}" destId="{A803C9FA-6353-41F1-BDFD-120AA67420F9}" srcOrd="0" destOrd="0" presId="urn:microsoft.com/office/officeart/2005/8/layout/chevron1"/>
    <dgm:cxn modelId="{592F6F05-2F05-4570-AE2C-4CB6002FD424}" type="presOf" srcId="{5D276093-5086-4C0C-92DE-A521BBAE2D49}" destId="{6519BA7C-78FC-4BD3-A937-3BF5CC6D54DA}" srcOrd="0" destOrd="0" presId="urn:microsoft.com/office/officeart/2005/8/layout/chevron1"/>
    <dgm:cxn modelId="{2631EE1F-5186-4F69-9270-097E996EAEEB}" type="presOf" srcId="{F638E4F2-5DFA-49EB-977C-2D1584616DAF}" destId="{D751CECF-FA7F-400C-B9AB-A4F897F061BD}" srcOrd="0" destOrd="0" presId="urn:microsoft.com/office/officeart/2005/8/layout/chevron1"/>
    <dgm:cxn modelId="{C66CD15B-D939-4A91-926E-29A9617D7177}" srcId="{5D276093-5086-4C0C-92DE-A521BBAE2D49}" destId="{F638E4F2-5DFA-49EB-977C-2D1584616DAF}" srcOrd="3" destOrd="0" parTransId="{3099E07B-792A-48A9-B145-04DFA5266BBA}" sibTransId="{42B1C219-D0AC-46DC-B19E-22BFA919331B}"/>
    <dgm:cxn modelId="{54DD4C64-2967-4E38-822A-C79AF612E357}" srcId="{5D276093-5086-4C0C-92DE-A521BBAE2D49}" destId="{3505C4EF-53CB-4E4F-8725-D2B403DA5DF3}" srcOrd="2" destOrd="0" parTransId="{BCA6BADB-C98E-4E1B-BABE-473B0EA49723}" sibTransId="{0C0C9C36-F8C7-465D-9FB2-B48114F204F1}"/>
    <dgm:cxn modelId="{86724759-A794-4A3B-998C-C58E4581C2C8}" srcId="{5D276093-5086-4C0C-92DE-A521BBAE2D49}" destId="{E4976FB9-411F-49DC-A815-B719A05CBFCC}" srcOrd="1" destOrd="0" parTransId="{1646EFBE-14AA-4757-A0A8-37708185B2CC}" sibTransId="{E894ED87-E47F-4984-97AA-B4DB92E3DC35}"/>
    <dgm:cxn modelId="{47B8B589-62E3-459F-81CE-EB100907C94E}" type="presOf" srcId="{E4976FB9-411F-49DC-A815-B719A05CBFCC}" destId="{824DEDF3-4B47-43D9-8211-372676DA2E74}" srcOrd="0" destOrd="0" presId="urn:microsoft.com/office/officeart/2005/8/layout/chevron1"/>
    <dgm:cxn modelId="{580859A8-98BC-4CC3-96C0-629C675D854C}" type="presOf" srcId="{502EA577-3FB1-4B21-A5EB-FB01BA35CA97}" destId="{3E6D22AD-3772-422D-914C-B59D095B0616}" srcOrd="0" destOrd="0" presId="urn:microsoft.com/office/officeart/2005/8/layout/chevron1"/>
    <dgm:cxn modelId="{B9D954BF-87C9-41EF-B7E0-55AE045016DD}" srcId="{5D276093-5086-4C0C-92DE-A521BBAE2D49}" destId="{502EA577-3FB1-4B21-A5EB-FB01BA35CA97}" srcOrd="0" destOrd="0" parTransId="{DD3A86FD-A9E8-4BB4-A7CF-CAAF5CCB06C5}" sibTransId="{CAAD23EC-ED83-406C-8FA4-FD3A8FD4EFBF}"/>
    <dgm:cxn modelId="{0DC9FF94-1A15-4696-AE49-36C7C8043887}" type="presParOf" srcId="{6519BA7C-78FC-4BD3-A937-3BF5CC6D54DA}" destId="{3E6D22AD-3772-422D-914C-B59D095B0616}" srcOrd="0" destOrd="0" presId="urn:microsoft.com/office/officeart/2005/8/layout/chevron1"/>
    <dgm:cxn modelId="{8B779D67-6531-4C5E-AD0A-68E3469A83FC}" type="presParOf" srcId="{6519BA7C-78FC-4BD3-A937-3BF5CC6D54DA}" destId="{79706A49-442F-48EA-A4C4-0943D2741237}" srcOrd="1" destOrd="0" presId="urn:microsoft.com/office/officeart/2005/8/layout/chevron1"/>
    <dgm:cxn modelId="{98BEFB65-FBBF-4401-86E0-59D8CF422A24}" type="presParOf" srcId="{6519BA7C-78FC-4BD3-A937-3BF5CC6D54DA}" destId="{824DEDF3-4B47-43D9-8211-372676DA2E74}" srcOrd="2" destOrd="0" presId="urn:microsoft.com/office/officeart/2005/8/layout/chevron1"/>
    <dgm:cxn modelId="{D6BF48D2-9651-4364-8AFC-39FB12FB81C6}" type="presParOf" srcId="{6519BA7C-78FC-4BD3-A937-3BF5CC6D54DA}" destId="{1A5E38B4-7798-49D7-AEB0-452C34BD5E74}" srcOrd="3" destOrd="0" presId="urn:microsoft.com/office/officeart/2005/8/layout/chevron1"/>
    <dgm:cxn modelId="{F13E5EA5-0A22-4452-B2B8-225FDD4920FB}" type="presParOf" srcId="{6519BA7C-78FC-4BD3-A937-3BF5CC6D54DA}" destId="{A803C9FA-6353-41F1-BDFD-120AA67420F9}" srcOrd="4" destOrd="0" presId="urn:microsoft.com/office/officeart/2005/8/layout/chevron1"/>
    <dgm:cxn modelId="{5CC00E8A-EA1E-4D1D-B338-79A3D672341F}" type="presParOf" srcId="{6519BA7C-78FC-4BD3-A937-3BF5CC6D54DA}" destId="{5A97A7E7-4F3F-478E-8771-EF29474F4AB7}" srcOrd="5" destOrd="0" presId="urn:microsoft.com/office/officeart/2005/8/layout/chevron1"/>
    <dgm:cxn modelId="{702A19FA-3BF1-4549-BFA7-B209C8E102AE}" type="presParOf" srcId="{6519BA7C-78FC-4BD3-A937-3BF5CC6D54DA}" destId="{D751CECF-FA7F-400C-B9AB-A4F897F061BD}" srcOrd="6" destOrd="0" presId="urn:microsoft.com/office/officeart/2005/8/layout/chevron1"/>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2BEA7-D373-41A7-A1BA-B724B7D8D68F}">
      <dsp:nvSpPr>
        <dsp:cNvPr id="0" name=""/>
        <dsp:cNvSpPr/>
      </dsp:nvSpPr>
      <dsp:spPr>
        <a:xfrm>
          <a:off x="759633" y="6328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rPr>
            <a:t>Plan</a:t>
          </a:r>
        </a:p>
      </dsp:txBody>
      <dsp:txXfrm>
        <a:off x="769850" y="73506"/>
        <a:ext cx="584299" cy="188866"/>
      </dsp:txXfrm>
    </dsp:sp>
    <dsp:sp modelId="{7027F637-E029-4BCD-9C22-A2DF1E2FB38A}">
      <dsp:nvSpPr>
        <dsp:cNvPr id="0" name=""/>
        <dsp:cNvSpPr/>
      </dsp:nvSpPr>
      <dsp:spPr>
        <a:xfrm>
          <a:off x="275940" y="167940"/>
          <a:ext cx="1572119" cy="1572119"/>
        </a:xfrm>
        <a:custGeom>
          <a:avLst/>
          <a:gdLst/>
          <a:ahLst/>
          <a:cxnLst/>
          <a:rect l="0" t="0" r="0" b="0"/>
          <a:pathLst>
            <a:path>
              <a:moveTo>
                <a:pt x="1157340" y="93209"/>
              </a:moveTo>
              <a:arcTo wR="786059" hR="786059" stAng="17891143" swAng="1018180"/>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56ECE45B-5688-4768-80D8-09832D4C915C}">
      <dsp:nvSpPr>
        <dsp:cNvPr id="0" name=""/>
        <dsp:cNvSpPr/>
      </dsp:nvSpPr>
      <dsp:spPr>
        <a:xfrm>
          <a:off x="1440381" y="45631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rPr>
            <a:t>Execute</a:t>
          </a:r>
        </a:p>
      </dsp:txBody>
      <dsp:txXfrm>
        <a:off x="1450598" y="466536"/>
        <a:ext cx="584299" cy="188866"/>
      </dsp:txXfrm>
    </dsp:sp>
    <dsp:sp modelId="{EE3CB313-0394-403E-8AB8-9D3F1C693286}">
      <dsp:nvSpPr>
        <dsp:cNvPr id="0" name=""/>
        <dsp:cNvSpPr/>
      </dsp:nvSpPr>
      <dsp:spPr>
        <a:xfrm>
          <a:off x="275940" y="167940"/>
          <a:ext cx="1572119" cy="1572119"/>
        </a:xfrm>
        <a:custGeom>
          <a:avLst/>
          <a:gdLst/>
          <a:ahLst/>
          <a:cxnLst/>
          <a:rect l="0" t="0" r="0" b="0"/>
          <a:pathLst>
            <a:path>
              <a:moveTo>
                <a:pt x="1551618" y="607703"/>
              </a:moveTo>
              <a:arcTo wR="786059" hR="786059" stAng="20813126" swAng="1573749"/>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358B6CF4-E66B-4A81-9D9B-679FBE2F1888}">
      <dsp:nvSpPr>
        <dsp:cNvPr id="0" name=""/>
        <dsp:cNvSpPr/>
      </dsp:nvSpPr>
      <dsp:spPr>
        <a:xfrm>
          <a:off x="1440381" y="124237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rPr>
            <a:t>Account</a:t>
          </a:r>
        </a:p>
      </dsp:txBody>
      <dsp:txXfrm>
        <a:off x="1450598" y="1252596"/>
        <a:ext cx="584299" cy="188866"/>
      </dsp:txXfrm>
    </dsp:sp>
    <dsp:sp modelId="{2723475A-B27C-4ADE-BBFD-A9CA3865F0A7}">
      <dsp:nvSpPr>
        <dsp:cNvPr id="0" name=""/>
        <dsp:cNvSpPr/>
      </dsp:nvSpPr>
      <dsp:spPr>
        <a:xfrm>
          <a:off x="275940" y="167940"/>
          <a:ext cx="1572119" cy="1572119"/>
        </a:xfrm>
        <a:custGeom>
          <a:avLst/>
          <a:gdLst/>
          <a:ahLst/>
          <a:cxnLst/>
          <a:rect l="0" t="0" r="0" b="0"/>
          <a:pathLst>
            <a:path>
              <a:moveTo>
                <a:pt x="1343393" y="1340378"/>
              </a:moveTo>
              <a:arcTo wR="786059" hR="786059" stAng="2690677" swAng="1018180"/>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3150EBF6-8801-4CD1-81C4-00C7B38BBFAB}">
      <dsp:nvSpPr>
        <dsp:cNvPr id="0" name=""/>
        <dsp:cNvSpPr/>
      </dsp:nvSpPr>
      <dsp:spPr>
        <a:xfrm>
          <a:off x="759633" y="163540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rPr>
            <a:t>Report</a:t>
          </a:r>
        </a:p>
      </dsp:txBody>
      <dsp:txXfrm>
        <a:off x="769850" y="1645626"/>
        <a:ext cx="584299" cy="188866"/>
      </dsp:txXfrm>
    </dsp:sp>
    <dsp:sp modelId="{F839AA2D-21C4-462D-80CB-4D60FD52E738}">
      <dsp:nvSpPr>
        <dsp:cNvPr id="0" name=""/>
        <dsp:cNvSpPr/>
      </dsp:nvSpPr>
      <dsp:spPr>
        <a:xfrm>
          <a:off x="275940" y="167940"/>
          <a:ext cx="1572119" cy="1572119"/>
        </a:xfrm>
        <a:custGeom>
          <a:avLst/>
          <a:gdLst/>
          <a:ahLst/>
          <a:cxnLst/>
          <a:rect l="0" t="0" r="0" b="0"/>
          <a:pathLst>
            <a:path>
              <a:moveTo>
                <a:pt x="414779" y="1478909"/>
              </a:moveTo>
              <a:arcTo wR="786059" hR="786059" stAng="7091143" swAng="1018180"/>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71B45E1B-D681-466E-8D5F-892F6B4621C6}">
      <dsp:nvSpPr>
        <dsp:cNvPr id="0" name=""/>
        <dsp:cNvSpPr/>
      </dsp:nvSpPr>
      <dsp:spPr>
        <a:xfrm>
          <a:off x="78885" y="124237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rPr>
            <a:t>Audit</a:t>
          </a:r>
        </a:p>
      </dsp:txBody>
      <dsp:txXfrm>
        <a:off x="89102" y="1252596"/>
        <a:ext cx="584299" cy="188866"/>
      </dsp:txXfrm>
    </dsp:sp>
    <dsp:sp modelId="{AB47DE27-56F3-498C-A19B-AB3B5B9A9BB7}">
      <dsp:nvSpPr>
        <dsp:cNvPr id="0" name=""/>
        <dsp:cNvSpPr/>
      </dsp:nvSpPr>
      <dsp:spPr>
        <a:xfrm>
          <a:off x="275940" y="167940"/>
          <a:ext cx="1572119" cy="1572119"/>
        </a:xfrm>
        <a:custGeom>
          <a:avLst/>
          <a:gdLst/>
          <a:ahLst/>
          <a:cxnLst/>
          <a:rect l="0" t="0" r="0" b="0"/>
          <a:pathLst>
            <a:path>
              <a:moveTo>
                <a:pt x="20501" y="964416"/>
              </a:moveTo>
              <a:arcTo wR="786059" hR="786059" stAng="10013126" swAng="1573749"/>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 modelId="{7F090359-EDE6-4A8A-A549-3F7208530FAF}">
      <dsp:nvSpPr>
        <dsp:cNvPr id="0" name=""/>
        <dsp:cNvSpPr/>
      </dsp:nvSpPr>
      <dsp:spPr>
        <a:xfrm>
          <a:off x="78885" y="456319"/>
          <a:ext cx="604733" cy="209300"/>
        </a:xfrm>
        <a:prstGeom prst="roundRect">
          <a:avLst/>
        </a:prstGeom>
        <a:solidFill>
          <a:schemeClr val="lt1">
            <a:hueOff val="0"/>
            <a:satOff val="0"/>
            <a:lumOff val="0"/>
            <a:alphaOff val="0"/>
          </a:schemeClr>
        </a:solidFill>
        <a:ln w="25400" cap="flat" cmpd="sng" algn="ctr">
          <a:solidFill>
            <a:srgbClr val="0000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rgbClr val="C00000"/>
              </a:solidFill>
            </a:rPr>
            <a:t>M &amp; E</a:t>
          </a:r>
        </a:p>
      </dsp:txBody>
      <dsp:txXfrm>
        <a:off x="89102" y="466536"/>
        <a:ext cx="584299" cy="188866"/>
      </dsp:txXfrm>
    </dsp:sp>
    <dsp:sp modelId="{D743222E-019C-4E97-9B90-B67DFDEAF4B1}">
      <dsp:nvSpPr>
        <dsp:cNvPr id="0" name=""/>
        <dsp:cNvSpPr/>
      </dsp:nvSpPr>
      <dsp:spPr>
        <a:xfrm>
          <a:off x="275940" y="167940"/>
          <a:ext cx="1572119" cy="1572119"/>
        </a:xfrm>
        <a:custGeom>
          <a:avLst/>
          <a:gdLst/>
          <a:ahLst/>
          <a:cxnLst/>
          <a:rect l="0" t="0" r="0" b="0"/>
          <a:pathLst>
            <a:path>
              <a:moveTo>
                <a:pt x="228726" y="231740"/>
              </a:moveTo>
              <a:arcTo wR="786059" hR="786059" stAng="13490677" swAng="1018180"/>
            </a:path>
          </a:pathLst>
        </a:custGeom>
        <a:noFill/>
        <a:ln w="38100" cap="flat" cmpd="sng" algn="ctr">
          <a:solidFill>
            <a:srgbClr val="0000CC"/>
          </a:solidFill>
          <a:prstDash val="solid"/>
          <a:tailEnd type="triangle" w="med" len="sm"/>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D22AD-3772-422D-914C-B59D095B0616}">
      <dsp:nvSpPr>
        <dsp:cNvPr id="0" name=""/>
        <dsp:cNvSpPr/>
      </dsp:nvSpPr>
      <dsp:spPr>
        <a:xfrm>
          <a:off x="5" y="0"/>
          <a:ext cx="257603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Preparation</a:t>
          </a:r>
        </a:p>
      </dsp:txBody>
      <dsp:txXfrm>
        <a:off x="228605" y="0"/>
        <a:ext cx="2118836" cy="457200"/>
      </dsp:txXfrm>
    </dsp:sp>
    <dsp:sp modelId="{824DEDF3-4B47-43D9-8211-372676DA2E74}">
      <dsp:nvSpPr>
        <dsp:cNvPr id="0" name=""/>
        <dsp:cNvSpPr/>
      </dsp:nvSpPr>
      <dsp:spPr>
        <a:xfrm>
          <a:off x="2318437" y="0"/>
          <a:ext cx="257603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Selection</a:t>
          </a:r>
        </a:p>
      </dsp:txBody>
      <dsp:txXfrm>
        <a:off x="2547037" y="0"/>
        <a:ext cx="2118836" cy="457200"/>
      </dsp:txXfrm>
    </dsp:sp>
    <dsp:sp modelId="{A803C9FA-6353-41F1-BDFD-120AA67420F9}">
      <dsp:nvSpPr>
        <dsp:cNvPr id="0" name=""/>
        <dsp:cNvSpPr/>
      </dsp:nvSpPr>
      <dsp:spPr>
        <a:xfrm>
          <a:off x="4636870" y="0"/>
          <a:ext cx="257603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Execution</a:t>
          </a:r>
        </a:p>
      </dsp:txBody>
      <dsp:txXfrm>
        <a:off x="4865470" y="0"/>
        <a:ext cx="2118836" cy="457200"/>
      </dsp:txXfrm>
    </dsp:sp>
    <dsp:sp modelId="{D751CECF-FA7F-400C-B9AB-A4F897F061BD}">
      <dsp:nvSpPr>
        <dsp:cNvPr id="0" name=""/>
        <dsp:cNvSpPr/>
      </dsp:nvSpPr>
      <dsp:spPr>
        <a:xfrm>
          <a:off x="6955302" y="0"/>
          <a:ext cx="1822932"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Securities</a:t>
          </a:r>
        </a:p>
      </dsp:txBody>
      <dsp:txXfrm>
        <a:off x="7183902" y="0"/>
        <a:ext cx="1365732" cy="457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D22AD-3772-422D-914C-B59D095B0616}">
      <dsp:nvSpPr>
        <dsp:cNvPr id="0" name=""/>
        <dsp:cNvSpPr/>
      </dsp:nvSpPr>
      <dsp:spPr>
        <a:xfrm>
          <a:off x="5" y="0"/>
          <a:ext cx="257603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Preparation</a:t>
          </a:r>
        </a:p>
      </dsp:txBody>
      <dsp:txXfrm>
        <a:off x="228605" y="0"/>
        <a:ext cx="2118836" cy="457200"/>
      </dsp:txXfrm>
    </dsp:sp>
    <dsp:sp modelId="{824DEDF3-4B47-43D9-8211-372676DA2E74}">
      <dsp:nvSpPr>
        <dsp:cNvPr id="0" name=""/>
        <dsp:cNvSpPr/>
      </dsp:nvSpPr>
      <dsp:spPr>
        <a:xfrm>
          <a:off x="2318437" y="0"/>
          <a:ext cx="257603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Selection</a:t>
          </a:r>
        </a:p>
      </dsp:txBody>
      <dsp:txXfrm>
        <a:off x="2547037" y="0"/>
        <a:ext cx="2118836" cy="457200"/>
      </dsp:txXfrm>
    </dsp:sp>
    <dsp:sp modelId="{A803C9FA-6353-41F1-BDFD-120AA67420F9}">
      <dsp:nvSpPr>
        <dsp:cNvPr id="0" name=""/>
        <dsp:cNvSpPr/>
      </dsp:nvSpPr>
      <dsp:spPr>
        <a:xfrm>
          <a:off x="4636870" y="0"/>
          <a:ext cx="2576036"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Execution</a:t>
          </a:r>
        </a:p>
      </dsp:txBody>
      <dsp:txXfrm>
        <a:off x="4865470" y="0"/>
        <a:ext cx="2118836" cy="457200"/>
      </dsp:txXfrm>
    </dsp:sp>
    <dsp:sp modelId="{D751CECF-FA7F-400C-B9AB-A4F897F061BD}">
      <dsp:nvSpPr>
        <dsp:cNvPr id="0" name=""/>
        <dsp:cNvSpPr/>
      </dsp:nvSpPr>
      <dsp:spPr>
        <a:xfrm>
          <a:off x="6955302" y="0"/>
          <a:ext cx="1822932" cy="4572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Securities</a:t>
          </a:r>
        </a:p>
      </dsp:txBody>
      <dsp:txXfrm>
        <a:off x="7183902" y="0"/>
        <a:ext cx="1365732" cy="45720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454" cy="496411"/>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850680" y="0"/>
            <a:ext cx="2945454" cy="496411"/>
          </a:xfrm>
          <a:prstGeom prst="rect">
            <a:avLst/>
          </a:prstGeom>
        </p:spPr>
        <p:txBody>
          <a:bodyPr vert="horz" lIns="91650" tIns="45825" rIns="91650" bIns="45825" rtlCol="0"/>
          <a:lstStyle>
            <a:lvl1pPr algn="r">
              <a:defRPr sz="1200"/>
            </a:lvl1pPr>
          </a:lstStyle>
          <a:p>
            <a:fld id="{06A6F9D9-C3C4-4845-81A3-C6FECAF1727D}" type="datetimeFigureOut">
              <a:rPr lang="en-US" smtClean="0"/>
              <a:pPr/>
              <a:t>5/22/2019</a:t>
            </a:fld>
            <a:endParaRPr lang="en-US" dirty="0"/>
          </a:p>
        </p:txBody>
      </p:sp>
      <p:sp>
        <p:nvSpPr>
          <p:cNvPr id="4" name="Footer Placeholder 3"/>
          <p:cNvSpPr>
            <a:spLocks noGrp="1"/>
          </p:cNvSpPr>
          <p:nvPr>
            <p:ph type="ftr" sz="quarter" idx="2"/>
          </p:nvPr>
        </p:nvSpPr>
        <p:spPr>
          <a:xfrm>
            <a:off x="0" y="9430115"/>
            <a:ext cx="2945454" cy="496411"/>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680" y="9430115"/>
            <a:ext cx="2945454" cy="496411"/>
          </a:xfrm>
          <a:prstGeom prst="rect">
            <a:avLst/>
          </a:prstGeom>
        </p:spPr>
        <p:txBody>
          <a:bodyPr vert="horz" lIns="91650" tIns="45825" rIns="91650" bIns="45825" rtlCol="0" anchor="b"/>
          <a:lstStyle>
            <a:lvl1pPr algn="r">
              <a:defRPr sz="1200"/>
            </a:lvl1pPr>
          </a:lstStyle>
          <a:p>
            <a:fld id="{0C4AC303-F656-4CA2-9242-E989723535A5}" type="slidenum">
              <a:rPr lang="en-US" smtClean="0"/>
              <a:pPr/>
              <a:t>‹#›</a:t>
            </a:fld>
            <a:endParaRPr lang="en-US" dirty="0"/>
          </a:p>
        </p:txBody>
      </p:sp>
    </p:spTree>
    <p:extLst>
      <p:ext uri="{BB962C8B-B14F-4D97-AF65-F5344CB8AC3E}">
        <p14:creationId xmlns:p14="http://schemas.microsoft.com/office/powerpoint/2010/main" val="19710995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3172" tIns="46586" rIns="93172" bIns="46586" rtlCol="0"/>
          <a:lstStyle>
            <a:lvl1pPr algn="r">
              <a:defRPr sz="1200"/>
            </a:lvl1pPr>
          </a:lstStyle>
          <a:p>
            <a:fld id="{4D0F13E7-81C4-49F8-AE56-2169D445AA82}" type="datetimeFigureOut">
              <a:rPr lang="en-US" smtClean="0"/>
              <a:pPr/>
              <a:t>5/22/2019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2" tIns="46586" rIns="93172" bIns="46586" rtlCol="0" anchor="b"/>
          <a:lstStyle>
            <a:lvl1pPr algn="r">
              <a:defRPr sz="1200"/>
            </a:lvl1pPr>
          </a:lstStyle>
          <a:p>
            <a:fld id="{DE2F7A96-C20A-47A4-B256-A23E2C6F0B62}" type="slidenum">
              <a:rPr lang="en-US" smtClean="0"/>
              <a:pPr/>
              <a:t>‹#›</a:t>
            </a:fld>
            <a:endParaRPr lang="en-US" dirty="0"/>
          </a:p>
        </p:txBody>
      </p:sp>
    </p:spTree>
    <p:extLst>
      <p:ext uri="{BB962C8B-B14F-4D97-AF65-F5344CB8AC3E}">
        <p14:creationId xmlns:p14="http://schemas.microsoft.com/office/powerpoint/2010/main" val="16379304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ＭＳ Ｐゴシック" charset="0"/>
              </a:rPr>
              <a:t>Core Financial Management Information Systems (or FMIS) can be broadly defined as a set of automation solutions that enable governments to plan, execute and monitor the budget.</a:t>
            </a:r>
          </a:p>
          <a:p>
            <a:r>
              <a:rPr lang="en-US" sz="1200" kern="1200" dirty="0">
                <a:solidFill>
                  <a:schemeClr val="tx1"/>
                </a:solidFill>
                <a:effectLst/>
                <a:latin typeface="+mn-lt"/>
                <a:ea typeface="MS PGothic" pitchFamily="34" charset="-128"/>
                <a:cs typeface="ＭＳ Ｐゴシック" charset="0"/>
              </a:rPr>
              <a:t>IFMIS solutions combine core FMIS modules designed for Online Transaction Processing (or OLTP), with powerful Data Warehouse capabilities and multi-dimensional query tools for Online Analytical Processing (or OLAP) to support effective planning, decision support, service delivery, and performance monitoring. </a:t>
            </a:r>
          </a:p>
          <a:p>
            <a:r>
              <a:rPr lang="en-US" sz="1200" kern="1200" dirty="0">
                <a:solidFill>
                  <a:schemeClr val="tx1"/>
                </a:solidFill>
                <a:effectLst/>
                <a:latin typeface="+mn-lt"/>
                <a:ea typeface="MS PGothic" pitchFamily="34" charset="-128"/>
                <a:cs typeface="ＭＳ Ｐゴシック" charset="0"/>
              </a:rPr>
              <a:t>Almost all countries have core FMIS solutions in place to manage their central government budget. However, fully operational and connected IFMIS solutions are rare in practice. The detailed information on IFMIS, WB funded activities supporting the transition to IFMIS platforms, and web publishing of open budget data through IFMIS, can be found in relevant web resources listed at the end of this presentation.</a:t>
            </a:r>
          </a:p>
        </p:txBody>
      </p:sp>
    </p:spTree>
    <p:extLst>
      <p:ext uri="{BB962C8B-B14F-4D97-AF65-F5344CB8AC3E}">
        <p14:creationId xmlns:p14="http://schemas.microsoft.com/office/powerpoint/2010/main" val="373812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828328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459281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345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731704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247895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S PGothic" pitchFamily="34" charset="-128"/>
              <a:cs typeface="ＭＳ Ｐゴシック" charset="0"/>
            </a:endParaRPr>
          </a:p>
        </p:txBody>
      </p:sp>
    </p:spTree>
    <p:extLst>
      <p:ext uri="{BB962C8B-B14F-4D97-AF65-F5344CB8AC3E}">
        <p14:creationId xmlns:p14="http://schemas.microsoft.com/office/powerpoint/2010/main" val="109255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1FF0DD-E9F7-431E-8070-FEA08546CC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FF0DD-E9F7-431E-8070-FEA08546CC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imap.ted.europa.eu/"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https://ec.europa.eu/tools/ecertis/search"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mprasgovernamentais.gov.br/" TargetMode="External"/><Relationship Id="rId7"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s://e-nabavki.gov.mk/PublicAccess/Home.aspx#/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team.worldbank.org/FMIS"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worldbank.org/publicfinance/fmi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914730" y="3809138"/>
            <a:ext cx="8229600" cy="7315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17" y="5918078"/>
            <a:ext cx="2985048"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0" y="2541971"/>
            <a:ext cx="9144000" cy="12801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4726" y="2619083"/>
            <a:ext cx="8961120" cy="1107996"/>
          </a:xfrm>
          <a:prstGeom prst="rect">
            <a:avLst/>
          </a:prstGeom>
          <a:noFill/>
        </p:spPr>
        <p:txBody>
          <a:bodyPr wrap="square" lIns="0" tIns="0" rIns="0" bIns="0" rtlCol="0">
            <a:spAutoFit/>
          </a:bodyPr>
          <a:lstStyle/>
          <a:p>
            <a:pPr algn="ctr"/>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How to Connect e-Procurement and</a:t>
            </a:r>
          </a:p>
          <a:p>
            <a:pPr algn="ctr"/>
            <a:r>
              <a:rPr lang="en-US" sz="3600" b="1"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Financial Management Information Systems</a:t>
            </a:r>
          </a:p>
        </p:txBody>
      </p:sp>
      <p:sp>
        <p:nvSpPr>
          <p:cNvPr id="10" name="TextBox 9"/>
          <p:cNvSpPr txBox="1"/>
          <p:nvPr/>
        </p:nvSpPr>
        <p:spPr>
          <a:xfrm>
            <a:off x="1024268" y="3859050"/>
            <a:ext cx="8010525" cy="646331"/>
          </a:xfrm>
          <a:prstGeom prst="rect">
            <a:avLst/>
          </a:prstGeom>
          <a:noFill/>
        </p:spPr>
        <p:txBody>
          <a:bodyPr wrap="square" rtlCol="0">
            <a:spAutoFit/>
          </a:bodyPr>
          <a:lstStyle/>
          <a:p>
            <a:pPr algn="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PEMPAL </a:t>
            </a:r>
            <a:r>
              <a:rPr lang="en-US" b="1" spc="300" dirty="0" err="1">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TCoP</a:t>
            </a: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 Workshop</a:t>
            </a:r>
          </a:p>
          <a:p>
            <a:pPr algn="r"/>
            <a:r>
              <a:rPr lang="en-US" b="1" spc="300" dirty="0">
                <a:solidFill>
                  <a:schemeClr val="bg1"/>
                </a:solidFill>
                <a:effectLst>
                  <a:outerShdw blurRad="38100" dist="38100" dir="2700000" algn="tl">
                    <a:srgbClr val="000000">
                      <a:alpha val="43137"/>
                    </a:srgbClr>
                  </a:outerShdw>
                </a:effectLst>
                <a:latin typeface="Calibri" panose="020F0502020204030204" pitchFamily="34" charset="0"/>
                <a:cs typeface="Helvetica" panose="020B0604020202020204" pitchFamily="34" charset="0"/>
              </a:rPr>
              <a:t>Budapest, Hungary    4-5 June 2019</a:t>
            </a:r>
          </a:p>
        </p:txBody>
      </p:sp>
      <p:sp>
        <p:nvSpPr>
          <p:cNvPr id="21" name="Rectangle 20"/>
          <p:cNvSpPr/>
          <p:nvPr/>
        </p:nvSpPr>
        <p:spPr>
          <a:xfrm>
            <a:off x="1499589" y="969135"/>
            <a:ext cx="6144823" cy="707886"/>
          </a:xfrm>
          <a:prstGeom prst="rect">
            <a:avLst/>
          </a:prstGeom>
        </p:spPr>
        <p:txBody>
          <a:bodyPr wrap="none">
            <a:spAutoFit/>
          </a:bodyPr>
          <a:lstStyle/>
          <a:p>
            <a:pPr algn="ctr"/>
            <a:r>
              <a:rPr lang="en-US" sz="2000" b="1" dirty="0">
                <a:solidFill>
                  <a:srgbClr val="C00000"/>
                </a:solidFill>
              </a:rPr>
              <a:t>PEMPAL Treasury </a:t>
            </a:r>
            <a:r>
              <a:rPr lang="en-US" sz="2000" b="1" dirty="0" err="1">
                <a:solidFill>
                  <a:srgbClr val="C00000"/>
                </a:solidFill>
              </a:rPr>
              <a:t>CoP</a:t>
            </a:r>
            <a:r>
              <a:rPr lang="en-US" sz="2000" b="1" dirty="0">
                <a:solidFill>
                  <a:srgbClr val="C00000"/>
                </a:solidFill>
              </a:rPr>
              <a:t> Thematic Group Meeting</a:t>
            </a:r>
          </a:p>
          <a:p>
            <a:pPr algn="ctr"/>
            <a:r>
              <a:rPr lang="en-US" sz="2000" b="1" dirty="0">
                <a:solidFill>
                  <a:srgbClr val="C00000"/>
                </a:solidFill>
              </a:rPr>
              <a:t> Use of Information Technologies in Treasury Operations</a:t>
            </a:r>
          </a:p>
        </p:txBody>
      </p:sp>
      <p:pic>
        <p:nvPicPr>
          <p:cNvPr id="2" name="Picture 1">
            <a:extLst>
              <a:ext uri="{FF2B5EF4-FFF2-40B4-BE49-F238E27FC236}">
                <a16:creationId xmlns:a16="http://schemas.microsoft.com/office/drawing/2014/main" id="{EF319A0C-4715-4676-A2D5-5DE93A22D07A}"/>
              </a:ext>
            </a:extLst>
          </p:cNvPr>
          <p:cNvPicPr>
            <a:picLocks noChangeAspect="1"/>
          </p:cNvPicPr>
          <p:nvPr/>
        </p:nvPicPr>
        <p:blipFill>
          <a:blip r:embed="rId3"/>
          <a:stretch>
            <a:fillRect/>
          </a:stretch>
        </p:blipFill>
        <p:spPr>
          <a:xfrm>
            <a:off x="1371600" y="226567"/>
            <a:ext cx="6400800" cy="731333"/>
          </a:xfrm>
          <a:prstGeom prst="rect">
            <a:avLst/>
          </a:prstGeom>
        </p:spPr>
      </p:pic>
      <p:sp>
        <p:nvSpPr>
          <p:cNvPr id="16" name="Text Placeholder 1">
            <a:extLst>
              <a:ext uri="{FF2B5EF4-FFF2-40B4-BE49-F238E27FC236}">
                <a16:creationId xmlns:a16="http://schemas.microsoft.com/office/drawing/2014/main" id="{D8D845FA-4B8D-4623-9E9E-9D7EA61B3FEB}"/>
              </a:ext>
            </a:extLst>
          </p:cNvPr>
          <p:cNvSpPr txBox="1">
            <a:spLocks/>
          </p:cNvSpPr>
          <p:nvPr/>
        </p:nvSpPr>
        <p:spPr>
          <a:xfrm>
            <a:off x="5029530" y="5595349"/>
            <a:ext cx="374904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altLang="en-US" sz="1800" b="1" dirty="0">
                <a:solidFill>
                  <a:srgbClr val="0000CC"/>
                </a:solidFill>
                <a:latin typeface="+mj-lt"/>
                <a:cs typeface="Arial" panose="020B0604020202020204" pitchFamily="34" charset="0"/>
              </a:rPr>
              <a:t>Cem Dener</a:t>
            </a:r>
          </a:p>
          <a:p>
            <a:pPr marL="0" indent="0" algn="r">
              <a:spcBef>
                <a:spcPts val="0"/>
              </a:spcBef>
              <a:buNone/>
            </a:pPr>
            <a:r>
              <a:rPr lang="en-US" altLang="en-US" sz="1800" dirty="0">
                <a:solidFill>
                  <a:srgbClr val="0000CC"/>
                </a:solidFill>
                <a:latin typeface="+mj-lt"/>
                <a:cs typeface="Arial" panose="020B0604020202020204" pitchFamily="34" charset="0"/>
              </a:rPr>
              <a:t>Lead Governance Specialist &amp;</a:t>
            </a:r>
          </a:p>
          <a:p>
            <a:pPr marL="0" indent="0" algn="r">
              <a:spcBef>
                <a:spcPts val="0"/>
              </a:spcBef>
              <a:buNone/>
            </a:pPr>
            <a:r>
              <a:rPr lang="en-US" altLang="en-US" sz="1800" dirty="0">
                <a:solidFill>
                  <a:srgbClr val="0000CC"/>
                </a:solidFill>
                <a:latin typeface="+mj-lt"/>
                <a:cs typeface="Arial" panose="020B0604020202020204" pitchFamily="34" charset="0"/>
              </a:rPr>
              <a:t>Chair, Digital Governance CoP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9</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D28E7C31-82A6-4E33-BE3F-866A11F0D41E}"/>
              </a:ext>
            </a:extLst>
          </p:cNvPr>
          <p:cNvSpPr txBox="1">
            <a:spLocks noChangeArrowheads="1"/>
          </p:cNvSpPr>
          <p:nvPr/>
        </p:nvSpPr>
        <p:spPr bwMode="auto">
          <a:xfrm>
            <a:off x="2123960" y="2337739"/>
            <a:ext cx="4754880" cy="2204899"/>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FMIS and e-Procurement Basics</a:t>
            </a: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How to Connect e-GP &amp; FMIS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Selected country cases</a:t>
            </a:r>
          </a:p>
        </p:txBody>
      </p:sp>
    </p:spTree>
    <p:extLst>
      <p:ext uri="{BB962C8B-B14F-4D97-AF65-F5344CB8AC3E}">
        <p14:creationId xmlns:p14="http://schemas.microsoft.com/office/powerpoint/2010/main" val="66581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3D7E8D-1645-42B0-BEA0-FC8BB7C98114}"/>
              </a:ext>
            </a:extLst>
          </p:cNvPr>
          <p:cNvGrpSpPr/>
          <p:nvPr/>
        </p:nvGrpSpPr>
        <p:grpSpPr>
          <a:xfrm>
            <a:off x="2931460" y="3195761"/>
            <a:ext cx="1645920" cy="1097280"/>
            <a:chOff x="2644591" y="2989578"/>
            <a:chExt cx="1645920" cy="1097280"/>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06402BFE-7AB2-436A-8D8D-1577646639D1}"/>
                </a:ext>
              </a:extLst>
            </p:cNvPr>
            <p:cNvSpPr/>
            <p:nvPr/>
          </p:nvSpPr>
          <p:spPr>
            <a:xfrm>
              <a:off x="2644591" y="2989578"/>
              <a:ext cx="1645920" cy="1097280"/>
            </a:xfrm>
            <a:prstGeom prst="rect">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9F2D253-D04B-44C7-905B-FCC03C4AAB8F}"/>
                </a:ext>
              </a:extLst>
            </p:cNvPr>
            <p:cNvSpPr txBox="1"/>
            <p:nvPr/>
          </p:nvSpPr>
          <p:spPr>
            <a:xfrm>
              <a:off x="2828369" y="2998543"/>
              <a:ext cx="1280160" cy="274320"/>
            </a:xfrm>
            <a:prstGeom prst="rect">
              <a:avLst/>
            </a:prstGeom>
            <a:noFill/>
          </p:spPr>
          <p:txBody>
            <a:bodyPr wrap="none" lIns="0" tIns="0" rIns="0" bIns="0" rtlCol="0">
              <a:spAutoFit/>
            </a:bodyPr>
            <a:lstStyle/>
            <a:p>
              <a:pPr algn="ctr"/>
              <a:r>
                <a:rPr lang="en-US" sz="2000" b="1" dirty="0">
                  <a:solidFill>
                    <a:srgbClr val="0000CC"/>
                  </a:solidFill>
                </a:rPr>
                <a:t>Tendering</a:t>
              </a:r>
            </a:p>
          </p:txBody>
        </p:sp>
        <p:sp>
          <p:nvSpPr>
            <p:cNvPr id="33" name="TextBox 32">
              <a:extLst>
                <a:ext uri="{FF2B5EF4-FFF2-40B4-BE49-F238E27FC236}">
                  <a16:creationId xmlns:a16="http://schemas.microsoft.com/office/drawing/2014/main" id="{13C1F64D-0FDB-4B33-A209-6BB97E53434B}"/>
                </a:ext>
              </a:extLst>
            </p:cNvPr>
            <p:cNvSpPr txBox="1"/>
            <p:nvPr/>
          </p:nvSpPr>
          <p:spPr>
            <a:xfrm>
              <a:off x="2828369" y="3765475"/>
              <a:ext cx="1280160" cy="274320"/>
            </a:xfrm>
            <a:prstGeom prst="rect">
              <a:avLst/>
            </a:prstGeom>
            <a:noFill/>
          </p:spPr>
          <p:txBody>
            <a:bodyPr wrap="square" lIns="0" tIns="0" rIns="0" bIns="0" rtlCol="0">
              <a:spAutoFit/>
            </a:bodyPr>
            <a:lstStyle/>
            <a:p>
              <a:pPr algn="ctr"/>
              <a:r>
                <a:rPr lang="en-US" sz="2000" b="1" dirty="0">
                  <a:solidFill>
                    <a:srgbClr val="0000CC"/>
                  </a:solidFill>
                </a:rPr>
                <a:t>Purchasing</a:t>
              </a:r>
            </a:p>
          </p:txBody>
        </p:sp>
      </p:gr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10</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Public Procurement Cycle</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aphicFrame>
        <p:nvGraphicFramePr>
          <p:cNvPr id="6" name="Diagram 5">
            <a:extLst>
              <a:ext uri="{FF2B5EF4-FFF2-40B4-BE49-F238E27FC236}">
                <a16:creationId xmlns:a16="http://schemas.microsoft.com/office/drawing/2014/main" id="{9C255820-6293-4DF2-89E3-2F2E63563B88}"/>
              </a:ext>
            </a:extLst>
          </p:cNvPr>
          <p:cNvGraphicFramePr/>
          <p:nvPr>
            <p:extLst>
              <p:ext uri="{D42A27DB-BD31-4B8C-83A1-F6EECF244321}">
                <p14:modId xmlns:p14="http://schemas.microsoft.com/office/powerpoint/2010/main" val="1235533641"/>
              </p:ext>
            </p:extLst>
          </p:nvPr>
        </p:nvGraphicFramePr>
        <p:xfrm>
          <a:off x="182880" y="3503698"/>
          <a:ext cx="877824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D3F12CA0-30F9-4FD7-BBEA-570C733AC619}"/>
              </a:ext>
            </a:extLst>
          </p:cNvPr>
          <p:cNvSpPr/>
          <p:nvPr/>
        </p:nvSpPr>
        <p:spPr>
          <a:xfrm>
            <a:off x="182880" y="755332"/>
            <a:ext cx="8778240" cy="457200"/>
          </a:xfrm>
          <a:prstGeom prst="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rgbClr val="0000CC"/>
                </a:solidFill>
              </a:rPr>
              <a:t>e-Procurement (e-GP)</a:t>
            </a:r>
          </a:p>
        </p:txBody>
      </p:sp>
      <p:sp>
        <p:nvSpPr>
          <p:cNvPr id="15" name="Rectangle 14">
            <a:extLst>
              <a:ext uri="{FF2B5EF4-FFF2-40B4-BE49-F238E27FC236}">
                <a16:creationId xmlns:a16="http://schemas.microsoft.com/office/drawing/2014/main" id="{DE3D7338-7156-458A-BA7A-D82933C58D3D}"/>
              </a:ext>
            </a:extLst>
          </p:cNvPr>
          <p:cNvSpPr/>
          <p:nvPr/>
        </p:nvSpPr>
        <p:spPr>
          <a:xfrm>
            <a:off x="182880" y="6075970"/>
            <a:ext cx="8778240" cy="4572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rgbClr val="0000CC"/>
                </a:solidFill>
              </a:rPr>
              <a:t>Financial Management Information System (FMIS)</a:t>
            </a:r>
          </a:p>
        </p:txBody>
      </p:sp>
      <p:sp>
        <p:nvSpPr>
          <p:cNvPr id="8" name="TextBox 7">
            <a:extLst>
              <a:ext uri="{FF2B5EF4-FFF2-40B4-BE49-F238E27FC236}">
                <a16:creationId xmlns:a16="http://schemas.microsoft.com/office/drawing/2014/main" id="{F0FF4C8D-7895-47B0-8783-CD31E206817C}"/>
              </a:ext>
            </a:extLst>
          </p:cNvPr>
          <p:cNvSpPr txBox="1"/>
          <p:nvPr/>
        </p:nvSpPr>
        <p:spPr>
          <a:xfrm rot="16200000">
            <a:off x="-373699" y="2117152"/>
            <a:ext cx="1737360" cy="228600"/>
          </a:xfrm>
          <a:prstGeom prst="rect">
            <a:avLst/>
          </a:prstGeom>
          <a:noFill/>
        </p:spPr>
        <p:txBody>
          <a:bodyPr wrap="none" lIns="0" tIns="0" rIns="0" bIns="0" rtlCol="0">
            <a:spAutoFit/>
          </a:bodyPr>
          <a:lstStyle/>
          <a:p>
            <a:r>
              <a:rPr lang="en-US" sz="1400" dirty="0"/>
              <a:t>Identification of Needs</a:t>
            </a:r>
          </a:p>
        </p:txBody>
      </p:sp>
      <p:sp>
        <p:nvSpPr>
          <p:cNvPr id="9" name="Arrow: Up 8">
            <a:extLst>
              <a:ext uri="{FF2B5EF4-FFF2-40B4-BE49-F238E27FC236}">
                <a16:creationId xmlns:a16="http://schemas.microsoft.com/office/drawing/2014/main" id="{00CA8D9C-AD92-49F5-BFF8-4A199A034B52}"/>
              </a:ext>
            </a:extLst>
          </p:cNvPr>
          <p:cNvSpPr/>
          <p:nvPr/>
        </p:nvSpPr>
        <p:spPr>
          <a:xfrm>
            <a:off x="479296"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E92B6856-0CC2-4AA3-B939-7E0100E129DA}"/>
              </a:ext>
            </a:extLst>
          </p:cNvPr>
          <p:cNvSpPr/>
          <p:nvPr/>
        </p:nvSpPr>
        <p:spPr>
          <a:xfrm>
            <a:off x="2124317"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Up 21">
            <a:extLst>
              <a:ext uri="{FF2B5EF4-FFF2-40B4-BE49-F238E27FC236}">
                <a16:creationId xmlns:a16="http://schemas.microsoft.com/office/drawing/2014/main" id="{3E759CC9-8024-480C-A65C-74EA5B9A4174}"/>
              </a:ext>
            </a:extLst>
          </p:cNvPr>
          <p:cNvSpPr/>
          <p:nvPr/>
        </p:nvSpPr>
        <p:spPr>
          <a:xfrm>
            <a:off x="4745923"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Up 22">
            <a:extLst>
              <a:ext uri="{FF2B5EF4-FFF2-40B4-BE49-F238E27FC236}">
                <a16:creationId xmlns:a16="http://schemas.microsoft.com/office/drawing/2014/main" id="{F6BA9A08-8CE8-4753-9379-895718CD473C}"/>
              </a:ext>
            </a:extLst>
          </p:cNvPr>
          <p:cNvSpPr/>
          <p:nvPr/>
        </p:nvSpPr>
        <p:spPr>
          <a:xfrm>
            <a:off x="7070465"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Up 23">
            <a:extLst>
              <a:ext uri="{FF2B5EF4-FFF2-40B4-BE49-F238E27FC236}">
                <a16:creationId xmlns:a16="http://schemas.microsoft.com/office/drawing/2014/main" id="{86F22461-186F-4F0E-8F49-59759EB27961}"/>
              </a:ext>
            </a:extLst>
          </p:cNvPr>
          <p:cNvSpPr/>
          <p:nvPr/>
        </p:nvSpPr>
        <p:spPr>
          <a:xfrm>
            <a:off x="8497463"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24BBB30-B7A0-48B9-ABD2-3417A8B79A35}"/>
              </a:ext>
            </a:extLst>
          </p:cNvPr>
          <p:cNvSpPr txBox="1"/>
          <p:nvPr/>
        </p:nvSpPr>
        <p:spPr>
          <a:xfrm rot="16200000">
            <a:off x="-69344" y="4962195"/>
            <a:ext cx="1371600" cy="215444"/>
          </a:xfrm>
          <a:prstGeom prst="rect">
            <a:avLst/>
          </a:prstGeom>
          <a:noFill/>
        </p:spPr>
        <p:txBody>
          <a:bodyPr wrap="square" lIns="0" tIns="0" rIns="0" bIns="0" rtlCol="0">
            <a:spAutoFit/>
          </a:bodyPr>
          <a:lstStyle/>
          <a:p>
            <a:pPr algn="r"/>
            <a:r>
              <a:rPr lang="en-US" sz="1400" dirty="0"/>
              <a:t>Procurement Plan</a:t>
            </a:r>
          </a:p>
        </p:txBody>
      </p:sp>
      <p:sp>
        <p:nvSpPr>
          <p:cNvPr id="26" name="TextBox 25">
            <a:extLst>
              <a:ext uri="{FF2B5EF4-FFF2-40B4-BE49-F238E27FC236}">
                <a16:creationId xmlns:a16="http://schemas.microsoft.com/office/drawing/2014/main" id="{73BDFB6E-311F-4B6F-9986-6FC6E9A42A48}"/>
              </a:ext>
            </a:extLst>
          </p:cNvPr>
          <p:cNvSpPr txBox="1"/>
          <p:nvPr/>
        </p:nvSpPr>
        <p:spPr>
          <a:xfrm rot="16200000">
            <a:off x="1575677" y="4962195"/>
            <a:ext cx="1371600" cy="215444"/>
          </a:xfrm>
          <a:prstGeom prst="rect">
            <a:avLst/>
          </a:prstGeom>
          <a:noFill/>
        </p:spPr>
        <p:txBody>
          <a:bodyPr wrap="none" lIns="0" tIns="0" rIns="0" bIns="0" rtlCol="0">
            <a:spAutoFit/>
          </a:bodyPr>
          <a:lstStyle/>
          <a:p>
            <a:pPr algn="r"/>
            <a:r>
              <a:rPr lang="en-US" sz="1400" dirty="0"/>
              <a:t>Budget Allocation</a:t>
            </a:r>
          </a:p>
        </p:txBody>
      </p:sp>
      <p:sp>
        <p:nvSpPr>
          <p:cNvPr id="27" name="Arrow: Up 26">
            <a:extLst>
              <a:ext uri="{FF2B5EF4-FFF2-40B4-BE49-F238E27FC236}">
                <a16:creationId xmlns:a16="http://schemas.microsoft.com/office/drawing/2014/main" id="{B939B562-6A40-46BE-83E0-7118CD3142C2}"/>
              </a:ext>
            </a:extLst>
          </p:cNvPr>
          <p:cNvSpPr/>
          <p:nvPr/>
        </p:nvSpPr>
        <p:spPr>
          <a:xfrm flipV="1">
            <a:off x="362751"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Up 27">
            <a:extLst>
              <a:ext uri="{FF2B5EF4-FFF2-40B4-BE49-F238E27FC236}">
                <a16:creationId xmlns:a16="http://schemas.microsoft.com/office/drawing/2014/main" id="{A9C0E8A1-7C7F-4D35-8918-CA5E1277493B}"/>
              </a:ext>
            </a:extLst>
          </p:cNvPr>
          <p:cNvSpPr/>
          <p:nvPr/>
        </p:nvSpPr>
        <p:spPr>
          <a:xfrm flipV="1">
            <a:off x="2366365"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BB404F99-34E7-4519-A4EE-96DC1D6C073B}"/>
              </a:ext>
            </a:extLst>
          </p:cNvPr>
          <p:cNvSpPr/>
          <p:nvPr/>
        </p:nvSpPr>
        <p:spPr>
          <a:xfrm flipV="1">
            <a:off x="6998169"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E695B171-3C09-41C6-85D6-C9CF1F547D41}"/>
              </a:ext>
            </a:extLst>
          </p:cNvPr>
          <p:cNvSpPr/>
          <p:nvPr/>
        </p:nvSpPr>
        <p:spPr>
          <a:xfrm flipV="1">
            <a:off x="4685850"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Up 30">
            <a:extLst>
              <a:ext uri="{FF2B5EF4-FFF2-40B4-BE49-F238E27FC236}">
                <a16:creationId xmlns:a16="http://schemas.microsoft.com/office/drawing/2014/main" id="{43E1C352-E2C6-4553-8460-492296FF9B1B}"/>
              </a:ext>
            </a:extLst>
          </p:cNvPr>
          <p:cNvSpPr/>
          <p:nvPr/>
        </p:nvSpPr>
        <p:spPr>
          <a:xfrm flipV="1">
            <a:off x="8404143"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6AF86409-3B49-478B-BE59-8CDC3EBBB853}"/>
              </a:ext>
            </a:extLst>
          </p:cNvPr>
          <p:cNvSpPr txBox="1"/>
          <p:nvPr/>
        </p:nvSpPr>
        <p:spPr>
          <a:xfrm rot="16200000">
            <a:off x="1939300" y="2428185"/>
            <a:ext cx="1128450" cy="215444"/>
          </a:xfrm>
          <a:prstGeom prst="rect">
            <a:avLst/>
          </a:prstGeom>
          <a:noFill/>
        </p:spPr>
        <p:txBody>
          <a:bodyPr wrap="none" lIns="0" tIns="0" rIns="0" bIns="0" rtlCol="0">
            <a:spAutoFit/>
          </a:bodyPr>
          <a:lstStyle/>
          <a:p>
            <a:r>
              <a:rPr lang="en-US" sz="1400" dirty="0"/>
              <a:t>Announcement</a:t>
            </a:r>
          </a:p>
        </p:txBody>
      </p:sp>
      <p:sp>
        <p:nvSpPr>
          <p:cNvPr id="35" name="TextBox 34">
            <a:extLst>
              <a:ext uri="{FF2B5EF4-FFF2-40B4-BE49-F238E27FC236}">
                <a16:creationId xmlns:a16="http://schemas.microsoft.com/office/drawing/2014/main" id="{16FF1BD1-F4E4-4C1F-866F-C6FEEEF79C26}"/>
              </a:ext>
            </a:extLst>
          </p:cNvPr>
          <p:cNvSpPr txBox="1"/>
          <p:nvPr/>
        </p:nvSpPr>
        <p:spPr>
          <a:xfrm rot="16200000">
            <a:off x="2617907" y="1898261"/>
            <a:ext cx="1309013" cy="430887"/>
          </a:xfrm>
          <a:prstGeom prst="rect">
            <a:avLst/>
          </a:prstGeom>
          <a:noFill/>
        </p:spPr>
        <p:txBody>
          <a:bodyPr wrap="none" lIns="0" tIns="0" rIns="0" bIns="0" rtlCol="0">
            <a:spAutoFit/>
          </a:bodyPr>
          <a:lstStyle/>
          <a:p>
            <a:r>
              <a:rPr lang="en-US" sz="1400" dirty="0"/>
              <a:t>Submission of</a:t>
            </a:r>
          </a:p>
          <a:p>
            <a:r>
              <a:rPr lang="en-US" sz="1400" dirty="0"/>
              <a:t>Bids / Quotations</a:t>
            </a:r>
          </a:p>
        </p:txBody>
      </p:sp>
      <p:sp>
        <p:nvSpPr>
          <p:cNvPr id="36" name="TextBox 35">
            <a:extLst>
              <a:ext uri="{FF2B5EF4-FFF2-40B4-BE49-F238E27FC236}">
                <a16:creationId xmlns:a16="http://schemas.microsoft.com/office/drawing/2014/main" id="{6FEB0803-03BE-4B9A-9D78-51BF2790B609}"/>
              </a:ext>
            </a:extLst>
          </p:cNvPr>
          <p:cNvSpPr txBox="1"/>
          <p:nvPr/>
        </p:nvSpPr>
        <p:spPr>
          <a:xfrm rot="16200000">
            <a:off x="3439806" y="2279231"/>
            <a:ext cx="762516" cy="215444"/>
          </a:xfrm>
          <a:prstGeom prst="rect">
            <a:avLst/>
          </a:prstGeom>
          <a:noFill/>
        </p:spPr>
        <p:txBody>
          <a:bodyPr wrap="none" lIns="0" tIns="0" rIns="0" bIns="0" rtlCol="0">
            <a:spAutoFit/>
          </a:bodyPr>
          <a:lstStyle/>
          <a:p>
            <a:r>
              <a:rPr lang="en-US" sz="1400" dirty="0"/>
              <a:t>Evaluation</a:t>
            </a:r>
          </a:p>
        </p:txBody>
      </p:sp>
      <p:sp>
        <p:nvSpPr>
          <p:cNvPr id="37" name="TextBox 36">
            <a:extLst>
              <a:ext uri="{FF2B5EF4-FFF2-40B4-BE49-F238E27FC236}">
                <a16:creationId xmlns:a16="http://schemas.microsoft.com/office/drawing/2014/main" id="{E763422B-BB39-4899-B973-D9F8C311A989}"/>
              </a:ext>
            </a:extLst>
          </p:cNvPr>
          <p:cNvSpPr txBox="1"/>
          <p:nvPr/>
        </p:nvSpPr>
        <p:spPr>
          <a:xfrm rot="16200000">
            <a:off x="4142798" y="2306030"/>
            <a:ext cx="1359603" cy="228600"/>
          </a:xfrm>
          <a:prstGeom prst="rect">
            <a:avLst/>
          </a:prstGeom>
          <a:noFill/>
        </p:spPr>
        <p:txBody>
          <a:bodyPr wrap="none" lIns="0" tIns="0" rIns="0" bIns="0" rtlCol="0">
            <a:spAutoFit/>
          </a:bodyPr>
          <a:lstStyle/>
          <a:p>
            <a:r>
              <a:rPr lang="en-US" sz="1400" dirty="0"/>
              <a:t>Contract Signature</a:t>
            </a:r>
          </a:p>
        </p:txBody>
      </p:sp>
      <p:sp>
        <p:nvSpPr>
          <p:cNvPr id="38" name="TextBox 37">
            <a:extLst>
              <a:ext uri="{FF2B5EF4-FFF2-40B4-BE49-F238E27FC236}">
                <a16:creationId xmlns:a16="http://schemas.microsoft.com/office/drawing/2014/main" id="{7FE32FD9-2CE1-41A0-B94F-7B12AB5B30BE}"/>
              </a:ext>
            </a:extLst>
          </p:cNvPr>
          <p:cNvSpPr txBox="1"/>
          <p:nvPr/>
        </p:nvSpPr>
        <p:spPr>
          <a:xfrm rot="16200000">
            <a:off x="4234038" y="4909898"/>
            <a:ext cx="1280160" cy="228600"/>
          </a:xfrm>
          <a:prstGeom prst="rect">
            <a:avLst/>
          </a:prstGeom>
          <a:noFill/>
        </p:spPr>
        <p:txBody>
          <a:bodyPr wrap="none" lIns="0" tIns="0" rIns="0" bIns="0" rtlCol="0">
            <a:spAutoFit/>
          </a:bodyPr>
          <a:lstStyle/>
          <a:p>
            <a:pPr algn="r"/>
            <a:r>
              <a:rPr lang="en-US" sz="1400" dirty="0"/>
              <a:t>Purchase Order</a:t>
            </a:r>
          </a:p>
        </p:txBody>
      </p:sp>
      <p:sp>
        <p:nvSpPr>
          <p:cNvPr id="39" name="TextBox 38">
            <a:extLst>
              <a:ext uri="{FF2B5EF4-FFF2-40B4-BE49-F238E27FC236}">
                <a16:creationId xmlns:a16="http://schemas.microsoft.com/office/drawing/2014/main" id="{E26AF719-CAAC-4B1F-B711-804FF36655ED}"/>
              </a:ext>
            </a:extLst>
          </p:cNvPr>
          <p:cNvSpPr txBox="1"/>
          <p:nvPr/>
        </p:nvSpPr>
        <p:spPr>
          <a:xfrm rot="16200000">
            <a:off x="3516150" y="5259320"/>
            <a:ext cx="1327020" cy="215444"/>
          </a:xfrm>
          <a:prstGeom prst="rect">
            <a:avLst/>
          </a:prstGeom>
          <a:noFill/>
        </p:spPr>
        <p:txBody>
          <a:bodyPr wrap="square" lIns="0" tIns="0" rIns="0" bIns="0" rtlCol="0">
            <a:spAutoFit/>
          </a:bodyPr>
          <a:lstStyle/>
          <a:p>
            <a:pPr algn="r"/>
            <a:r>
              <a:rPr lang="en-US" sz="1400" dirty="0"/>
              <a:t>Financial Controls</a:t>
            </a:r>
          </a:p>
        </p:txBody>
      </p:sp>
      <p:sp>
        <p:nvSpPr>
          <p:cNvPr id="40" name="TextBox 39">
            <a:extLst>
              <a:ext uri="{FF2B5EF4-FFF2-40B4-BE49-F238E27FC236}">
                <a16:creationId xmlns:a16="http://schemas.microsoft.com/office/drawing/2014/main" id="{786153BC-310C-4C39-88A5-70C781F62443}"/>
              </a:ext>
            </a:extLst>
          </p:cNvPr>
          <p:cNvSpPr txBox="1"/>
          <p:nvPr/>
        </p:nvSpPr>
        <p:spPr>
          <a:xfrm rot="16200000">
            <a:off x="5410396" y="5122320"/>
            <a:ext cx="1691853" cy="215444"/>
          </a:xfrm>
          <a:prstGeom prst="rect">
            <a:avLst/>
          </a:prstGeom>
          <a:noFill/>
        </p:spPr>
        <p:txBody>
          <a:bodyPr wrap="square" lIns="0" tIns="0" rIns="0" bIns="0" rtlCol="0">
            <a:spAutoFit/>
          </a:bodyPr>
          <a:lstStyle/>
          <a:p>
            <a:pPr algn="r"/>
            <a:r>
              <a:rPr lang="en-US" sz="1400" dirty="0"/>
              <a:t>Payment/Comm </a:t>
            </a:r>
            <a:r>
              <a:rPr lang="en-US" sz="1400" dirty="0" err="1"/>
              <a:t>Mgmt</a:t>
            </a:r>
            <a:endParaRPr lang="en-US" sz="1400" dirty="0"/>
          </a:p>
        </p:txBody>
      </p:sp>
      <p:sp>
        <p:nvSpPr>
          <p:cNvPr id="41" name="TextBox 40">
            <a:extLst>
              <a:ext uri="{FF2B5EF4-FFF2-40B4-BE49-F238E27FC236}">
                <a16:creationId xmlns:a16="http://schemas.microsoft.com/office/drawing/2014/main" id="{415CE6C1-EDEC-455C-B1FA-922E5201C7C0}"/>
              </a:ext>
            </a:extLst>
          </p:cNvPr>
          <p:cNvSpPr txBox="1"/>
          <p:nvPr/>
        </p:nvSpPr>
        <p:spPr>
          <a:xfrm rot="16200000">
            <a:off x="6233626" y="1982985"/>
            <a:ext cx="1803406" cy="430887"/>
          </a:xfrm>
          <a:prstGeom prst="rect">
            <a:avLst/>
          </a:prstGeom>
          <a:noFill/>
        </p:spPr>
        <p:txBody>
          <a:bodyPr wrap="square" lIns="0" tIns="0" rIns="0" bIns="0" rtlCol="0">
            <a:spAutoFit/>
          </a:bodyPr>
          <a:lstStyle/>
          <a:p>
            <a:r>
              <a:rPr lang="en-US" sz="1400" dirty="0"/>
              <a:t>Operational Acceptance  Receipt of Prod / Serv</a:t>
            </a:r>
          </a:p>
        </p:txBody>
      </p:sp>
      <p:sp>
        <p:nvSpPr>
          <p:cNvPr id="42" name="TextBox 41">
            <a:extLst>
              <a:ext uri="{FF2B5EF4-FFF2-40B4-BE49-F238E27FC236}">
                <a16:creationId xmlns:a16="http://schemas.microsoft.com/office/drawing/2014/main" id="{B5BA0451-BE0E-45CB-9D92-CD48B6094C9E}"/>
              </a:ext>
            </a:extLst>
          </p:cNvPr>
          <p:cNvSpPr txBox="1"/>
          <p:nvPr/>
        </p:nvSpPr>
        <p:spPr>
          <a:xfrm rot="16200000">
            <a:off x="7785679" y="2137595"/>
            <a:ext cx="1494187" cy="430887"/>
          </a:xfrm>
          <a:prstGeom prst="rect">
            <a:avLst/>
          </a:prstGeom>
          <a:noFill/>
        </p:spPr>
        <p:txBody>
          <a:bodyPr wrap="square" lIns="0" tIns="0" rIns="0" bIns="0" rtlCol="0">
            <a:spAutoFit/>
          </a:bodyPr>
          <a:lstStyle/>
          <a:p>
            <a:r>
              <a:rPr lang="en-US" sz="1400" dirty="0"/>
              <a:t>Completion of</a:t>
            </a:r>
          </a:p>
          <a:p>
            <a:r>
              <a:rPr lang="en-US" sz="1400" dirty="0"/>
              <a:t>Warranty / Support </a:t>
            </a:r>
          </a:p>
        </p:txBody>
      </p:sp>
      <p:sp>
        <p:nvSpPr>
          <p:cNvPr id="43" name="TextBox 42">
            <a:extLst>
              <a:ext uri="{FF2B5EF4-FFF2-40B4-BE49-F238E27FC236}">
                <a16:creationId xmlns:a16="http://schemas.microsoft.com/office/drawing/2014/main" id="{20FE8D6B-8B28-4E09-98A1-6DAFA723BA82}"/>
              </a:ext>
            </a:extLst>
          </p:cNvPr>
          <p:cNvSpPr txBox="1"/>
          <p:nvPr/>
        </p:nvSpPr>
        <p:spPr>
          <a:xfrm rot="16200000">
            <a:off x="6382234" y="5096463"/>
            <a:ext cx="1634801" cy="215444"/>
          </a:xfrm>
          <a:prstGeom prst="rect">
            <a:avLst/>
          </a:prstGeom>
          <a:noFill/>
        </p:spPr>
        <p:txBody>
          <a:bodyPr wrap="square" lIns="0" tIns="0" rIns="0" bIns="0" rtlCol="0">
            <a:spAutoFit/>
          </a:bodyPr>
          <a:lstStyle/>
          <a:p>
            <a:pPr algn="r"/>
            <a:r>
              <a:rPr lang="en-US" sz="1400" dirty="0"/>
              <a:t>Completing Payments</a:t>
            </a:r>
          </a:p>
        </p:txBody>
      </p:sp>
      <p:sp>
        <p:nvSpPr>
          <p:cNvPr id="44" name="TextBox 43">
            <a:extLst>
              <a:ext uri="{FF2B5EF4-FFF2-40B4-BE49-F238E27FC236}">
                <a16:creationId xmlns:a16="http://schemas.microsoft.com/office/drawing/2014/main" id="{9EA5D767-5489-46A8-8B56-6EB33723781A}"/>
              </a:ext>
            </a:extLst>
          </p:cNvPr>
          <p:cNvSpPr txBox="1"/>
          <p:nvPr/>
        </p:nvSpPr>
        <p:spPr>
          <a:xfrm rot="16200000">
            <a:off x="7817997" y="5099613"/>
            <a:ext cx="1646436" cy="215444"/>
          </a:xfrm>
          <a:prstGeom prst="rect">
            <a:avLst/>
          </a:prstGeom>
          <a:noFill/>
        </p:spPr>
        <p:txBody>
          <a:bodyPr wrap="square" lIns="0" tIns="0" rIns="0" bIns="0" rtlCol="0">
            <a:spAutoFit/>
          </a:bodyPr>
          <a:lstStyle/>
          <a:p>
            <a:pPr algn="r"/>
            <a:r>
              <a:rPr lang="en-US" sz="1400" dirty="0"/>
              <a:t>Releasing Securities</a:t>
            </a:r>
          </a:p>
        </p:txBody>
      </p:sp>
      <p:sp>
        <p:nvSpPr>
          <p:cNvPr id="45" name="Arrow: Up 44">
            <a:extLst>
              <a:ext uri="{FF2B5EF4-FFF2-40B4-BE49-F238E27FC236}">
                <a16:creationId xmlns:a16="http://schemas.microsoft.com/office/drawing/2014/main" id="{4A4093A7-5ABA-457B-B22D-3409B7E84CCC}"/>
              </a:ext>
            </a:extLst>
          </p:cNvPr>
          <p:cNvSpPr/>
          <p:nvPr/>
        </p:nvSpPr>
        <p:spPr>
          <a:xfrm>
            <a:off x="4042499" y="436885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Up 45">
            <a:extLst>
              <a:ext uri="{FF2B5EF4-FFF2-40B4-BE49-F238E27FC236}">
                <a16:creationId xmlns:a16="http://schemas.microsoft.com/office/drawing/2014/main" id="{3407D48F-3E32-4DC6-8A3E-3B74ABCFE9B7}"/>
              </a:ext>
            </a:extLst>
          </p:cNvPr>
          <p:cNvSpPr/>
          <p:nvPr/>
        </p:nvSpPr>
        <p:spPr>
          <a:xfrm>
            <a:off x="6117071" y="404642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EB60F3C-C7FD-4746-8966-6580126F7B5F}"/>
              </a:ext>
            </a:extLst>
          </p:cNvPr>
          <p:cNvSpPr txBox="1"/>
          <p:nvPr/>
        </p:nvSpPr>
        <p:spPr>
          <a:xfrm rot="16200000">
            <a:off x="964680" y="2360346"/>
            <a:ext cx="1048685" cy="430887"/>
          </a:xfrm>
          <a:prstGeom prst="rect">
            <a:avLst/>
          </a:prstGeom>
          <a:noFill/>
        </p:spPr>
        <p:txBody>
          <a:bodyPr wrap="none" lIns="0" tIns="0" rIns="0" bIns="0" rtlCol="0">
            <a:spAutoFit/>
          </a:bodyPr>
          <a:lstStyle/>
          <a:p>
            <a:r>
              <a:rPr lang="en-US" sz="1400" dirty="0"/>
              <a:t>Preparation of</a:t>
            </a:r>
          </a:p>
          <a:p>
            <a:r>
              <a:rPr lang="en-US" sz="1400" dirty="0"/>
              <a:t>Bidding Docs</a:t>
            </a:r>
          </a:p>
        </p:txBody>
      </p:sp>
      <p:sp>
        <p:nvSpPr>
          <p:cNvPr id="48" name="Arrow: Up 47">
            <a:extLst>
              <a:ext uri="{FF2B5EF4-FFF2-40B4-BE49-F238E27FC236}">
                <a16:creationId xmlns:a16="http://schemas.microsoft.com/office/drawing/2014/main" id="{F14A37E9-3719-419B-BB4A-967125639125}"/>
              </a:ext>
            </a:extLst>
          </p:cNvPr>
          <p:cNvSpPr/>
          <p:nvPr/>
        </p:nvSpPr>
        <p:spPr>
          <a:xfrm flipV="1">
            <a:off x="1353155"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Up 48">
            <a:extLst>
              <a:ext uri="{FF2B5EF4-FFF2-40B4-BE49-F238E27FC236}">
                <a16:creationId xmlns:a16="http://schemas.microsoft.com/office/drawing/2014/main" id="{96E379D6-B20C-4B11-B391-B338853B4BA4}"/>
              </a:ext>
            </a:extLst>
          </p:cNvPr>
          <p:cNvSpPr/>
          <p:nvPr/>
        </p:nvSpPr>
        <p:spPr>
          <a:xfrm flipV="1">
            <a:off x="3135253" y="283679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Up 49">
            <a:extLst>
              <a:ext uri="{FF2B5EF4-FFF2-40B4-BE49-F238E27FC236}">
                <a16:creationId xmlns:a16="http://schemas.microsoft.com/office/drawing/2014/main" id="{1F7D0E7D-6AB5-4B2D-992B-5164F074D92D}"/>
              </a:ext>
            </a:extLst>
          </p:cNvPr>
          <p:cNvSpPr/>
          <p:nvPr/>
        </p:nvSpPr>
        <p:spPr>
          <a:xfrm flipV="1">
            <a:off x="3683905" y="283679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Up 50">
            <a:extLst>
              <a:ext uri="{FF2B5EF4-FFF2-40B4-BE49-F238E27FC236}">
                <a16:creationId xmlns:a16="http://schemas.microsoft.com/office/drawing/2014/main" id="{E839C08F-E397-40FE-949A-BB54988DD569}"/>
              </a:ext>
            </a:extLst>
          </p:cNvPr>
          <p:cNvSpPr/>
          <p:nvPr/>
        </p:nvSpPr>
        <p:spPr>
          <a:xfrm flipV="1">
            <a:off x="6072364" y="317764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FB2B9E05-5026-42FF-A007-FD73A7A2353B}"/>
              </a:ext>
            </a:extLst>
          </p:cNvPr>
          <p:cNvSpPr txBox="1"/>
          <p:nvPr/>
        </p:nvSpPr>
        <p:spPr>
          <a:xfrm rot="16200000">
            <a:off x="5514608" y="2302541"/>
            <a:ext cx="1379737" cy="215444"/>
          </a:xfrm>
          <a:prstGeom prst="rect">
            <a:avLst/>
          </a:prstGeom>
          <a:noFill/>
        </p:spPr>
        <p:txBody>
          <a:bodyPr wrap="none" lIns="0" tIns="0" rIns="0" bIns="0" rtlCol="0">
            <a:spAutoFit/>
          </a:bodyPr>
          <a:lstStyle/>
          <a:p>
            <a:r>
              <a:rPr lang="en-US" sz="1400" dirty="0"/>
              <a:t>Contract Execution</a:t>
            </a:r>
          </a:p>
        </p:txBody>
      </p:sp>
      <p:sp>
        <p:nvSpPr>
          <p:cNvPr id="53" name="TextBox 52">
            <a:extLst>
              <a:ext uri="{FF2B5EF4-FFF2-40B4-BE49-F238E27FC236}">
                <a16:creationId xmlns:a16="http://schemas.microsoft.com/office/drawing/2014/main" id="{A86A1852-38C7-44EC-9492-0458FCEE50C3}"/>
              </a:ext>
            </a:extLst>
          </p:cNvPr>
          <p:cNvSpPr txBox="1"/>
          <p:nvPr/>
        </p:nvSpPr>
        <p:spPr>
          <a:xfrm rot="16200000">
            <a:off x="4611561" y="5100945"/>
            <a:ext cx="1625835" cy="215444"/>
          </a:xfrm>
          <a:prstGeom prst="rect">
            <a:avLst/>
          </a:prstGeom>
          <a:noFill/>
        </p:spPr>
        <p:txBody>
          <a:bodyPr wrap="square" lIns="0" tIns="0" rIns="0" bIns="0" rtlCol="0">
            <a:spAutoFit/>
          </a:bodyPr>
          <a:lstStyle/>
          <a:p>
            <a:pPr algn="r"/>
            <a:r>
              <a:rPr lang="en-US" sz="1400" dirty="0"/>
              <a:t>Asset / Inventory Reg</a:t>
            </a:r>
          </a:p>
        </p:txBody>
      </p:sp>
      <p:sp>
        <p:nvSpPr>
          <p:cNvPr id="54" name="Arrow: Up 53">
            <a:extLst>
              <a:ext uri="{FF2B5EF4-FFF2-40B4-BE49-F238E27FC236}">
                <a16:creationId xmlns:a16="http://schemas.microsoft.com/office/drawing/2014/main" id="{528BE0AB-3C97-422F-B9BD-417CC6FD1B0B}"/>
              </a:ext>
            </a:extLst>
          </p:cNvPr>
          <p:cNvSpPr/>
          <p:nvPr/>
        </p:nvSpPr>
        <p:spPr>
          <a:xfrm>
            <a:off x="5285226" y="4058059"/>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3FF1745-9DC3-48B8-ABBA-757354B13351}"/>
              </a:ext>
            </a:extLst>
          </p:cNvPr>
          <p:cNvSpPr txBox="1"/>
          <p:nvPr/>
        </p:nvSpPr>
        <p:spPr>
          <a:xfrm rot="16200000">
            <a:off x="2746320" y="5014180"/>
            <a:ext cx="1052185" cy="430887"/>
          </a:xfrm>
          <a:prstGeom prst="rect">
            <a:avLst/>
          </a:prstGeom>
          <a:noFill/>
        </p:spPr>
        <p:txBody>
          <a:bodyPr wrap="square" lIns="0" tIns="0" rIns="0" bIns="0" rtlCol="0">
            <a:spAutoFit/>
          </a:bodyPr>
          <a:lstStyle/>
          <a:p>
            <a:pPr algn="r"/>
            <a:r>
              <a:rPr lang="en-US" sz="1400" dirty="0"/>
              <a:t>Commitment Control</a:t>
            </a:r>
          </a:p>
        </p:txBody>
      </p:sp>
      <p:sp>
        <p:nvSpPr>
          <p:cNvPr id="58" name="Arrow: Up 57">
            <a:extLst>
              <a:ext uri="{FF2B5EF4-FFF2-40B4-BE49-F238E27FC236}">
                <a16:creationId xmlns:a16="http://schemas.microsoft.com/office/drawing/2014/main" id="{C66004E6-955B-48C3-8EA1-958B33454469}"/>
              </a:ext>
            </a:extLst>
          </p:cNvPr>
          <p:cNvSpPr/>
          <p:nvPr/>
        </p:nvSpPr>
        <p:spPr>
          <a:xfrm>
            <a:off x="3135253" y="4368856"/>
            <a:ext cx="274320" cy="274320"/>
          </a:xfrm>
          <a:prstGeom prst="up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DB35F9A-56C6-4C3D-9593-2FFC989DE31C}"/>
              </a:ext>
            </a:extLst>
          </p:cNvPr>
          <p:cNvGrpSpPr/>
          <p:nvPr/>
        </p:nvGrpSpPr>
        <p:grpSpPr>
          <a:xfrm>
            <a:off x="5017497" y="2254440"/>
            <a:ext cx="1005840" cy="860249"/>
            <a:chOff x="5017497" y="2254440"/>
            <a:chExt cx="1005840" cy="860249"/>
          </a:xfrm>
        </p:grpSpPr>
        <p:sp>
          <p:nvSpPr>
            <p:cNvPr id="60" name="Rectangle: Rounded Corners 59">
              <a:extLst>
                <a:ext uri="{FF2B5EF4-FFF2-40B4-BE49-F238E27FC236}">
                  <a16:creationId xmlns:a16="http://schemas.microsoft.com/office/drawing/2014/main" id="{5538453F-F834-4761-9F5F-AD8B56A4F754}"/>
                </a:ext>
              </a:extLst>
            </p:cNvPr>
            <p:cNvSpPr/>
            <p:nvPr/>
          </p:nvSpPr>
          <p:spPr>
            <a:xfrm>
              <a:off x="5017497" y="2657489"/>
              <a:ext cx="1005840" cy="4572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Activity   </a:t>
              </a:r>
              <a:r>
                <a:rPr lang="en-US" sz="1200" b="1" dirty="0">
                  <a:solidFill>
                    <a:srgbClr val="00B0F0"/>
                  </a:solidFill>
                </a:rPr>
                <a:t>&lt; one</a:t>
              </a:r>
            </a:p>
            <a:p>
              <a:r>
                <a:rPr lang="en-US" sz="1200" b="1" dirty="0">
                  <a:solidFill>
                    <a:srgbClr val="0000CC"/>
                  </a:solidFill>
                </a:rPr>
                <a:t>Contract </a:t>
              </a:r>
              <a:r>
                <a:rPr lang="en-US" sz="1200" b="1" dirty="0">
                  <a:solidFill>
                    <a:srgbClr val="00B0F0"/>
                  </a:solidFill>
                </a:rPr>
                <a:t>&lt; one</a:t>
              </a:r>
              <a:endParaRPr lang="en-US" sz="1200" b="1" dirty="0">
                <a:solidFill>
                  <a:srgbClr val="0000CC"/>
                </a:solidFill>
              </a:endParaRPr>
            </a:p>
          </p:txBody>
        </p:sp>
        <p:sp>
          <p:nvSpPr>
            <p:cNvPr id="73" name="Rectangle: Rounded Corners 72">
              <a:extLst>
                <a:ext uri="{FF2B5EF4-FFF2-40B4-BE49-F238E27FC236}">
                  <a16:creationId xmlns:a16="http://schemas.microsoft.com/office/drawing/2014/main" id="{572CF398-685A-47DF-B452-8D3CF7A8997E}"/>
                </a:ext>
              </a:extLst>
            </p:cNvPr>
            <p:cNvSpPr/>
            <p:nvPr/>
          </p:nvSpPr>
          <p:spPr>
            <a:xfrm>
              <a:off x="5017497" y="2254440"/>
              <a:ext cx="1005840" cy="324737"/>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CC"/>
                  </a:solidFill>
                </a:rPr>
                <a:t>Unique</a:t>
              </a:r>
            </a:p>
            <a:p>
              <a:pPr algn="ctr"/>
              <a:r>
                <a:rPr lang="en-US" sz="1100" b="1" dirty="0">
                  <a:solidFill>
                    <a:srgbClr val="0000CC"/>
                  </a:solidFill>
                </a:rPr>
                <a:t>Contract ID</a:t>
              </a:r>
            </a:p>
          </p:txBody>
        </p:sp>
      </p:grpSp>
      <p:grpSp>
        <p:nvGrpSpPr>
          <p:cNvPr id="2" name="Group 1">
            <a:extLst>
              <a:ext uri="{FF2B5EF4-FFF2-40B4-BE49-F238E27FC236}">
                <a16:creationId xmlns:a16="http://schemas.microsoft.com/office/drawing/2014/main" id="{8A05EBAB-4B28-4F9C-AB1D-B6B10868550C}"/>
              </a:ext>
            </a:extLst>
          </p:cNvPr>
          <p:cNvGrpSpPr/>
          <p:nvPr/>
        </p:nvGrpSpPr>
        <p:grpSpPr>
          <a:xfrm>
            <a:off x="896970" y="4455457"/>
            <a:ext cx="1097280" cy="1023142"/>
            <a:chOff x="888505" y="4598896"/>
            <a:chExt cx="1097280" cy="1023142"/>
          </a:xfrm>
        </p:grpSpPr>
        <p:sp>
          <p:nvSpPr>
            <p:cNvPr id="59" name="Rectangle: Rounded Corners 58">
              <a:extLst>
                <a:ext uri="{FF2B5EF4-FFF2-40B4-BE49-F238E27FC236}">
                  <a16:creationId xmlns:a16="http://schemas.microsoft.com/office/drawing/2014/main" id="{919AE161-382B-4EE4-BB8F-DABE9663AE5B}"/>
                </a:ext>
              </a:extLst>
            </p:cNvPr>
            <p:cNvSpPr/>
            <p:nvPr/>
          </p:nvSpPr>
          <p:spPr>
            <a:xfrm>
              <a:off x="888505" y="4981958"/>
              <a:ext cx="1097280" cy="64008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Program </a:t>
              </a:r>
              <a:r>
                <a:rPr lang="en-US" sz="1200" b="1" dirty="0">
                  <a:solidFill>
                    <a:srgbClr val="00B0F0"/>
                  </a:solidFill>
                </a:rPr>
                <a:t>&lt; one</a:t>
              </a:r>
            </a:p>
            <a:p>
              <a:r>
                <a:rPr lang="en-US" sz="1200" b="1" dirty="0">
                  <a:solidFill>
                    <a:srgbClr val="0000CC"/>
                  </a:solidFill>
                </a:rPr>
                <a:t>Project   </a:t>
              </a:r>
              <a:r>
                <a:rPr lang="en-US" sz="1200" b="1" dirty="0">
                  <a:solidFill>
                    <a:srgbClr val="00B0F0"/>
                  </a:solidFill>
                </a:rPr>
                <a:t>&lt; many</a:t>
              </a:r>
              <a:endParaRPr lang="en-US" sz="1200" b="1" dirty="0">
                <a:solidFill>
                  <a:srgbClr val="0000CC"/>
                </a:solidFill>
              </a:endParaRPr>
            </a:p>
            <a:p>
              <a:r>
                <a:rPr lang="en-US" sz="1200" b="1" dirty="0">
                  <a:solidFill>
                    <a:srgbClr val="0000CC"/>
                  </a:solidFill>
                </a:rPr>
                <a:t>Activity  </a:t>
              </a:r>
              <a:r>
                <a:rPr lang="en-US" sz="1200" b="1" dirty="0">
                  <a:solidFill>
                    <a:srgbClr val="00B0F0"/>
                  </a:solidFill>
                </a:rPr>
                <a:t>&lt; many</a:t>
              </a:r>
              <a:endParaRPr lang="en-US" sz="1200" b="1" dirty="0">
                <a:solidFill>
                  <a:srgbClr val="0000CC"/>
                </a:solidFill>
              </a:endParaRPr>
            </a:p>
          </p:txBody>
        </p:sp>
        <p:sp>
          <p:nvSpPr>
            <p:cNvPr id="74" name="Rectangle: Rounded Corners 73">
              <a:extLst>
                <a:ext uri="{FF2B5EF4-FFF2-40B4-BE49-F238E27FC236}">
                  <a16:creationId xmlns:a16="http://schemas.microsoft.com/office/drawing/2014/main" id="{F3E7E90E-02CA-4199-A5DD-DD6E8A0D78AB}"/>
                </a:ext>
              </a:extLst>
            </p:cNvPr>
            <p:cNvSpPr/>
            <p:nvPr/>
          </p:nvSpPr>
          <p:spPr>
            <a:xfrm>
              <a:off x="888505" y="4598896"/>
              <a:ext cx="1097280" cy="324737"/>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CC"/>
                  </a:solidFill>
                </a:rPr>
                <a:t>Unique Activity Code</a:t>
              </a:r>
            </a:p>
          </p:txBody>
        </p:sp>
      </p:grpSp>
      <p:grpSp>
        <p:nvGrpSpPr>
          <p:cNvPr id="77" name="Group 76">
            <a:extLst>
              <a:ext uri="{FF2B5EF4-FFF2-40B4-BE49-F238E27FC236}">
                <a16:creationId xmlns:a16="http://schemas.microsoft.com/office/drawing/2014/main" id="{A20AF4D5-32C5-4C39-B118-E08A30BBFC7D}"/>
              </a:ext>
            </a:extLst>
          </p:cNvPr>
          <p:cNvGrpSpPr/>
          <p:nvPr/>
        </p:nvGrpSpPr>
        <p:grpSpPr>
          <a:xfrm>
            <a:off x="2500287" y="1296724"/>
            <a:ext cx="4324516" cy="4733829"/>
            <a:chOff x="2500287" y="1296724"/>
            <a:chExt cx="4324516" cy="4733829"/>
          </a:xfrm>
        </p:grpSpPr>
        <p:sp>
          <p:nvSpPr>
            <p:cNvPr id="61" name="Rectangle: Rounded Corners 60">
              <a:extLst>
                <a:ext uri="{FF2B5EF4-FFF2-40B4-BE49-F238E27FC236}">
                  <a16:creationId xmlns:a16="http://schemas.microsoft.com/office/drawing/2014/main" id="{649547CD-73AF-4F66-8F68-64E343E9F256}"/>
                </a:ext>
              </a:extLst>
            </p:cNvPr>
            <p:cNvSpPr/>
            <p:nvPr/>
          </p:nvSpPr>
          <p:spPr>
            <a:xfrm rot="16200000">
              <a:off x="2157387" y="5221485"/>
              <a:ext cx="11430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e-Authentication Digital Signature</a:t>
              </a:r>
            </a:p>
          </p:txBody>
        </p:sp>
        <p:sp>
          <p:nvSpPr>
            <p:cNvPr id="62" name="Rectangle: Rounded Corners 61">
              <a:extLst>
                <a:ext uri="{FF2B5EF4-FFF2-40B4-BE49-F238E27FC236}">
                  <a16:creationId xmlns:a16="http://schemas.microsoft.com/office/drawing/2014/main" id="{95405646-1DBC-4264-BC89-D30F1F45DD6F}"/>
                </a:ext>
              </a:extLst>
            </p:cNvPr>
            <p:cNvSpPr/>
            <p:nvPr/>
          </p:nvSpPr>
          <p:spPr>
            <a:xfrm rot="16200000">
              <a:off x="2015130" y="2032058"/>
              <a:ext cx="164592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e-Notices / e-Catalog</a:t>
              </a:r>
            </a:p>
          </p:txBody>
        </p:sp>
        <p:sp>
          <p:nvSpPr>
            <p:cNvPr id="64" name="Rectangle: Rounded Corners 63">
              <a:extLst>
                <a:ext uri="{FF2B5EF4-FFF2-40B4-BE49-F238E27FC236}">
                  <a16:creationId xmlns:a16="http://schemas.microsoft.com/office/drawing/2014/main" id="{701521EA-E4E6-464B-8EE2-66F2FAAC4E5D}"/>
                </a:ext>
              </a:extLst>
            </p:cNvPr>
            <p:cNvSpPr/>
            <p:nvPr/>
          </p:nvSpPr>
          <p:spPr>
            <a:xfrm rot="16200000">
              <a:off x="3199052" y="1666298"/>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e-Tendering</a:t>
              </a:r>
            </a:p>
          </p:txBody>
        </p:sp>
        <p:sp>
          <p:nvSpPr>
            <p:cNvPr id="65" name="Rectangle: Rounded Corners 64">
              <a:extLst>
                <a:ext uri="{FF2B5EF4-FFF2-40B4-BE49-F238E27FC236}">
                  <a16:creationId xmlns:a16="http://schemas.microsoft.com/office/drawing/2014/main" id="{847856AC-EEA7-4224-B8D6-BD222F51ED33}"/>
                </a:ext>
              </a:extLst>
            </p:cNvPr>
            <p:cNvSpPr/>
            <p:nvPr/>
          </p:nvSpPr>
          <p:spPr>
            <a:xfrm rot="16200000">
              <a:off x="3279737" y="5481913"/>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e-Purchasing</a:t>
              </a:r>
            </a:p>
          </p:txBody>
        </p:sp>
        <p:sp>
          <p:nvSpPr>
            <p:cNvPr id="66" name="Rectangle: Rounded Corners 65">
              <a:extLst>
                <a:ext uri="{FF2B5EF4-FFF2-40B4-BE49-F238E27FC236}">
                  <a16:creationId xmlns:a16="http://schemas.microsoft.com/office/drawing/2014/main" id="{1B7B218F-8EEE-4B25-8B03-8F260C5273E5}"/>
                </a:ext>
              </a:extLst>
            </p:cNvPr>
            <p:cNvSpPr/>
            <p:nvPr/>
          </p:nvSpPr>
          <p:spPr>
            <a:xfrm rot="16200000">
              <a:off x="6258542" y="5481913"/>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e-Payment</a:t>
              </a:r>
            </a:p>
          </p:txBody>
        </p:sp>
        <p:sp>
          <p:nvSpPr>
            <p:cNvPr id="68" name="Rectangle: Rounded Corners 67">
              <a:extLst>
                <a:ext uri="{FF2B5EF4-FFF2-40B4-BE49-F238E27FC236}">
                  <a16:creationId xmlns:a16="http://schemas.microsoft.com/office/drawing/2014/main" id="{4DAE0500-6C82-4A5B-BE22-C8D4515C5557}"/>
                </a:ext>
              </a:extLst>
            </p:cNvPr>
            <p:cNvSpPr/>
            <p:nvPr/>
          </p:nvSpPr>
          <p:spPr>
            <a:xfrm rot="16200000">
              <a:off x="5366108" y="5481913"/>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e-Monitoring</a:t>
              </a:r>
            </a:p>
          </p:txBody>
        </p:sp>
        <p:sp>
          <p:nvSpPr>
            <p:cNvPr id="69" name="Rectangle: Rounded Corners 68">
              <a:extLst>
                <a:ext uri="{FF2B5EF4-FFF2-40B4-BE49-F238E27FC236}">
                  <a16:creationId xmlns:a16="http://schemas.microsoft.com/office/drawing/2014/main" id="{AD7AAA3B-C170-453C-A7B1-BB4A91725544}"/>
                </a:ext>
              </a:extLst>
            </p:cNvPr>
            <p:cNvSpPr/>
            <p:nvPr/>
          </p:nvSpPr>
          <p:spPr>
            <a:xfrm rot="16200000">
              <a:off x="5581518" y="2063545"/>
              <a:ext cx="1737360" cy="2037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e-Contract Management</a:t>
              </a:r>
            </a:p>
          </p:txBody>
        </p:sp>
        <p:sp>
          <p:nvSpPr>
            <p:cNvPr id="70" name="Rectangle: Rounded Corners 69">
              <a:extLst>
                <a:ext uri="{FF2B5EF4-FFF2-40B4-BE49-F238E27FC236}">
                  <a16:creationId xmlns:a16="http://schemas.microsoft.com/office/drawing/2014/main" id="{BC0D058C-0034-45D2-ADDD-66102C74CE89}"/>
                </a:ext>
              </a:extLst>
            </p:cNvPr>
            <p:cNvSpPr/>
            <p:nvPr/>
          </p:nvSpPr>
          <p:spPr>
            <a:xfrm rot="16200000">
              <a:off x="4036758" y="5481913"/>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e-Auction</a:t>
              </a:r>
            </a:p>
          </p:txBody>
        </p:sp>
        <p:sp>
          <p:nvSpPr>
            <p:cNvPr id="71" name="Rectangle: Rounded Corners 70">
              <a:extLst>
                <a:ext uri="{FF2B5EF4-FFF2-40B4-BE49-F238E27FC236}">
                  <a16:creationId xmlns:a16="http://schemas.microsoft.com/office/drawing/2014/main" id="{7CEB60EC-AA35-4F88-B409-9878132DAAA7}"/>
                </a:ext>
              </a:extLst>
            </p:cNvPr>
            <p:cNvSpPr/>
            <p:nvPr/>
          </p:nvSpPr>
          <p:spPr>
            <a:xfrm rot="16200000">
              <a:off x="6184723" y="1756029"/>
              <a:ext cx="10972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Data Analytics</a:t>
              </a:r>
            </a:p>
          </p:txBody>
        </p:sp>
        <p:sp>
          <p:nvSpPr>
            <p:cNvPr id="75" name="Rectangle: Rounded Corners 74">
              <a:extLst>
                <a:ext uri="{FF2B5EF4-FFF2-40B4-BE49-F238E27FC236}">
                  <a16:creationId xmlns:a16="http://schemas.microsoft.com/office/drawing/2014/main" id="{4B609C73-7A55-44D2-8F93-0ABF48DF34E3}"/>
                </a:ext>
              </a:extLst>
            </p:cNvPr>
            <p:cNvSpPr/>
            <p:nvPr/>
          </p:nvSpPr>
          <p:spPr>
            <a:xfrm rot="16200000">
              <a:off x="3764629" y="1479045"/>
              <a:ext cx="1050323" cy="6856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dirty="0">
                  <a:solidFill>
                    <a:srgbClr val="00B0F0"/>
                  </a:solidFill>
                </a:rPr>
                <a:t>e-Notification</a:t>
              </a:r>
            </a:p>
            <a:p>
              <a:pPr algn="r"/>
              <a:r>
                <a:rPr lang="en-US" sz="1200" dirty="0">
                  <a:solidFill>
                    <a:srgbClr val="00B0F0"/>
                  </a:solidFill>
                </a:rPr>
                <a:t>e-Submission</a:t>
              </a:r>
            </a:p>
            <a:p>
              <a:pPr algn="r"/>
              <a:r>
                <a:rPr lang="en-US" sz="1200" dirty="0">
                  <a:solidFill>
                    <a:srgbClr val="00B0F0"/>
                  </a:solidFill>
                </a:rPr>
                <a:t>e-Evaluation</a:t>
              </a:r>
            </a:p>
            <a:p>
              <a:pPr algn="r"/>
              <a:r>
                <a:rPr lang="en-US" sz="1200" dirty="0">
                  <a:solidFill>
                    <a:srgbClr val="00B0F0"/>
                  </a:solidFill>
                </a:rPr>
                <a:t>e-Award</a:t>
              </a:r>
            </a:p>
          </p:txBody>
        </p:sp>
        <p:sp>
          <p:nvSpPr>
            <p:cNvPr id="76" name="Rectangle: Rounded Corners 75">
              <a:extLst>
                <a:ext uri="{FF2B5EF4-FFF2-40B4-BE49-F238E27FC236}">
                  <a16:creationId xmlns:a16="http://schemas.microsoft.com/office/drawing/2014/main" id="{368355E6-071D-4E70-BF7F-6F2685DFC4FD}"/>
                </a:ext>
              </a:extLst>
            </p:cNvPr>
            <p:cNvSpPr/>
            <p:nvPr/>
          </p:nvSpPr>
          <p:spPr>
            <a:xfrm rot="16200000">
              <a:off x="4705332" y="1528430"/>
              <a:ext cx="1050323" cy="6034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dirty="0">
                  <a:solidFill>
                    <a:srgbClr val="00B0F0"/>
                  </a:solidFill>
                </a:rPr>
                <a:t>e-Ordering</a:t>
              </a:r>
            </a:p>
            <a:p>
              <a:pPr algn="r"/>
              <a:r>
                <a:rPr lang="en-US" sz="1200" dirty="0">
                  <a:solidFill>
                    <a:srgbClr val="00B0F0"/>
                  </a:solidFill>
                </a:rPr>
                <a:t>e-Invoicing</a:t>
              </a:r>
            </a:p>
            <a:p>
              <a:pPr algn="r"/>
              <a:r>
                <a:rPr lang="en-US" sz="1200" dirty="0">
                  <a:solidFill>
                    <a:srgbClr val="00B0F0"/>
                  </a:solidFill>
                </a:rPr>
                <a:t>e-Payment</a:t>
              </a:r>
            </a:p>
          </p:txBody>
        </p:sp>
      </p:grpSp>
      <p:sp>
        <p:nvSpPr>
          <p:cNvPr id="81" name="Rectangle: Rounded Corners 80">
            <a:extLst>
              <a:ext uri="{FF2B5EF4-FFF2-40B4-BE49-F238E27FC236}">
                <a16:creationId xmlns:a16="http://schemas.microsoft.com/office/drawing/2014/main" id="{10326609-6970-45C9-8305-EC2900F8F5C5}"/>
              </a:ext>
            </a:extLst>
          </p:cNvPr>
          <p:cNvSpPr/>
          <p:nvPr/>
        </p:nvSpPr>
        <p:spPr>
          <a:xfrm>
            <a:off x="803888" y="5697442"/>
            <a:ext cx="1266515" cy="324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dirty="0">
                <a:solidFill>
                  <a:srgbClr val="0000CC"/>
                </a:solidFill>
              </a:rPr>
              <a:t>Budget Classification / Chart of Accounts</a:t>
            </a:r>
          </a:p>
        </p:txBody>
      </p:sp>
      <p:sp>
        <p:nvSpPr>
          <p:cNvPr id="83" name="Rectangle: Rounded Corners 82">
            <a:extLst>
              <a:ext uri="{FF2B5EF4-FFF2-40B4-BE49-F238E27FC236}">
                <a16:creationId xmlns:a16="http://schemas.microsoft.com/office/drawing/2014/main" id="{A2E1ABFF-911F-4FF1-96D0-6CDC23707119}"/>
              </a:ext>
            </a:extLst>
          </p:cNvPr>
          <p:cNvSpPr/>
          <p:nvPr/>
        </p:nvSpPr>
        <p:spPr>
          <a:xfrm>
            <a:off x="896970" y="1653269"/>
            <a:ext cx="1097280" cy="324737"/>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CC"/>
                </a:solidFill>
              </a:rPr>
              <a:t>Unique Procure</a:t>
            </a:r>
          </a:p>
          <a:p>
            <a:pPr algn="ctr"/>
            <a:r>
              <a:rPr lang="en-US" sz="1100" b="1" dirty="0">
                <a:solidFill>
                  <a:srgbClr val="0000CC"/>
                </a:solidFill>
              </a:rPr>
              <a:t>Package ID</a:t>
            </a:r>
          </a:p>
        </p:txBody>
      </p:sp>
      <p:sp>
        <p:nvSpPr>
          <p:cNvPr id="84" name="Rectangle: Rounded Corners 83">
            <a:extLst>
              <a:ext uri="{FF2B5EF4-FFF2-40B4-BE49-F238E27FC236}">
                <a16:creationId xmlns:a16="http://schemas.microsoft.com/office/drawing/2014/main" id="{99EB8ECD-8DA0-435B-920E-CC43958314AB}"/>
              </a:ext>
            </a:extLst>
          </p:cNvPr>
          <p:cNvSpPr/>
          <p:nvPr/>
        </p:nvSpPr>
        <p:spPr>
          <a:xfrm>
            <a:off x="2408606" y="4461572"/>
            <a:ext cx="640080" cy="324737"/>
          </a:xfrm>
          <a:prstGeom prst="round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CC"/>
                </a:solidFill>
              </a:rPr>
              <a:t>Source of Funding</a:t>
            </a:r>
          </a:p>
        </p:txBody>
      </p:sp>
    </p:spTree>
    <p:extLst>
      <p:ext uri="{BB962C8B-B14F-4D97-AF65-F5344CB8AC3E}">
        <p14:creationId xmlns:p14="http://schemas.microsoft.com/office/powerpoint/2010/main" val="405833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down)">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randombar(horizontal)">
                                      <p:cBhvr>
                                        <p:cTn id="1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09" y="7415"/>
            <a:ext cx="9129110" cy="731520"/>
            <a:chOff x="-809" y="7415"/>
            <a:chExt cx="9129110" cy="731520"/>
          </a:xfrm>
        </p:grpSpPr>
        <p:sp>
          <p:nvSpPr>
            <p:cNvPr id="12"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 &gt; Data Exchange</a:t>
              </a:r>
            </a:p>
          </p:txBody>
        </p:sp>
        <p:sp>
          <p:nvSpPr>
            <p:cNvPr id="13" name="Oval 12"/>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 name="Slide Number Placeholder 8"/>
          <p:cNvSpPr>
            <a:spLocks noGrp="1"/>
          </p:cNvSpPr>
          <p:nvPr>
            <p:ph type="sldNum" sz="quarter" idx="12"/>
          </p:nvPr>
        </p:nvSpPr>
        <p:spPr>
          <a:xfrm>
            <a:off x="6553200" y="6453360"/>
            <a:ext cx="2133600" cy="216000"/>
          </a:xfrm>
        </p:spPr>
        <p:txBody>
          <a:bodyPr/>
          <a:lstStyle/>
          <a:p>
            <a:fld id="{73EA9F07-23B0-401B-85C9-3CA738C80691}" type="slidenum">
              <a:rPr lang="en-US" sz="1100" smtClean="0">
                <a:solidFill>
                  <a:srgbClr val="3333FF"/>
                </a:solidFill>
              </a:rPr>
              <a:t>11</a:t>
            </a:fld>
            <a:endParaRPr lang="en-US" sz="1100" dirty="0">
              <a:solidFill>
                <a:srgbClr val="3333FF"/>
              </a:solidFill>
            </a:endParaRPr>
          </a:p>
        </p:txBody>
      </p:sp>
      <p:sp>
        <p:nvSpPr>
          <p:cNvPr id="8" name="Rectangle 7"/>
          <p:cNvSpPr/>
          <p:nvPr/>
        </p:nvSpPr>
        <p:spPr>
          <a:xfrm>
            <a:off x="174810" y="801363"/>
            <a:ext cx="8778240" cy="5501506"/>
          </a:xfrm>
          <a:prstGeom prst="rect">
            <a:avLst/>
          </a:prstGeom>
        </p:spPr>
        <p:txBody>
          <a:bodyPr wrap="square">
            <a:spAutoFit/>
          </a:bodyPr>
          <a:lstStyle/>
          <a:p>
            <a:pPr algn="ctr">
              <a:spcAft>
                <a:spcPts val="600"/>
              </a:spcAft>
              <a:buSzPct val="80000"/>
            </a:pPr>
            <a:r>
              <a:rPr lang="en-US" sz="2400" b="1" dirty="0">
                <a:solidFill>
                  <a:srgbClr val="0000CC"/>
                </a:solidFill>
              </a:rPr>
              <a:t>FMIS &amp; e-GP Data Exchange Options (1)</a:t>
            </a:r>
          </a:p>
          <a:p>
            <a:pPr>
              <a:spcAft>
                <a:spcPts val="900"/>
              </a:spcAft>
              <a:buSzPct val="80000"/>
            </a:pPr>
            <a:r>
              <a:rPr lang="en-US" sz="2000" dirty="0">
                <a:solidFill>
                  <a:srgbClr val="0000CC"/>
                </a:solidFill>
              </a:rPr>
              <a:t>There are several critical controls that should be embedded in both FMIS and e-GP system benefiting from automated data exchange (ideally using web services/APIs)</a:t>
            </a:r>
          </a:p>
          <a:p>
            <a:pPr marL="361950" indent="-361950">
              <a:spcAft>
                <a:spcPts val="900"/>
              </a:spcAft>
              <a:buSzPct val="80000"/>
              <a:buFont typeface="Wingdings 3" panose="05040102010807070707" pitchFamily="18" charset="2"/>
              <a:buChar char=""/>
            </a:pPr>
            <a:r>
              <a:rPr lang="en-US" sz="2000" b="1" dirty="0">
                <a:solidFill>
                  <a:srgbClr val="0000CC"/>
                </a:solidFill>
              </a:rPr>
              <a:t>Announcement of tenders/purchases: </a:t>
            </a:r>
            <a:r>
              <a:rPr lang="en-US" sz="2000" dirty="0">
                <a:solidFill>
                  <a:srgbClr val="0000CC"/>
                </a:solidFill>
              </a:rPr>
              <a:t>e-GP communicates with FMIS before the publication of each procurement notice to check the consistency of unique “</a:t>
            </a:r>
            <a:r>
              <a:rPr lang="en-US" sz="2000" b="1" dirty="0">
                <a:solidFill>
                  <a:srgbClr val="C00000"/>
                </a:solidFill>
              </a:rPr>
              <a:t>activity code</a:t>
            </a:r>
            <a:r>
              <a:rPr lang="en-US" sz="2000" dirty="0">
                <a:solidFill>
                  <a:srgbClr val="0000CC"/>
                </a:solidFill>
              </a:rPr>
              <a:t>” (which is a part of the budget classification), unique “</a:t>
            </a:r>
            <a:r>
              <a:rPr lang="en-US" sz="2000" b="1" dirty="0">
                <a:solidFill>
                  <a:srgbClr val="C00000"/>
                </a:solidFill>
              </a:rPr>
              <a:t>procurement package ID</a:t>
            </a:r>
            <a:r>
              <a:rPr lang="en-US" sz="2000" dirty="0">
                <a:solidFill>
                  <a:srgbClr val="0000CC"/>
                </a:solidFill>
              </a:rPr>
              <a:t>”, “</a:t>
            </a:r>
            <a:r>
              <a:rPr lang="en-US" sz="2000" b="1" dirty="0">
                <a:solidFill>
                  <a:srgbClr val="C00000"/>
                </a:solidFill>
              </a:rPr>
              <a:t>allocated budget amount</a:t>
            </a:r>
            <a:r>
              <a:rPr lang="en-US" sz="2000" dirty="0">
                <a:solidFill>
                  <a:srgbClr val="0000CC"/>
                </a:solidFill>
              </a:rPr>
              <a:t>”, and more.</a:t>
            </a:r>
          </a:p>
          <a:p>
            <a:pPr marL="361950" indent="-361950">
              <a:spcAft>
                <a:spcPts val="900"/>
              </a:spcAft>
              <a:buSzPct val="80000"/>
              <a:buFont typeface="Wingdings 3" panose="05040102010807070707" pitchFamily="18" charset="2"/>
              <a:buChar char=""/>
            </a:pPr>
            <a:r>
              <a:rPr lang="en-US" sz="2000" b="1" dirty="0">
                <a:solidFill>
                  <a:srgbClr val="0000CC"/>
                </a:solidFill>
              </a:rPr>
              <a:t>During procurement process: </a:t>
            </a:r>
            <a:r>
              <a:rPr lang="en-US" sz="2000" dirty="0">
                <a:solidFill>
                  <a:srgbClr val="0000CC"/>
                </a:solidFill>
              </a:rPr>
              <a:t>e-GP and FMIS can communicate during procurement activities if there are securities/guarantees to be registered under treasury single account (linked to FMIS) and checked during the procurement process. </a:t>
            </a:r>
          </a:p>
          <a:p>
            <a:pPr marL="361950" indent="-361950">
              <a:spcAft>
                <a:spcPts val="900"/>
              </a:spcAft>
              <a:buSzPct val="80000"/>
              <a:buFont typeface="Wingdings 3" panose="05040102010807070707" pitchFamily="18" charset="2"/>
              <a:buChar char=""/>
            </a:pPr>
            <a:r>
              <a:rPr lang="en-US" sz="2000" b="1" dirty="0">
                <a:solidFill>
                  <a:srgbClr val="0000CC"/>
                </a:solidFill>
              </a:rPr>
              <a:t>Before contract signature: </a:t>
            </a:r>
            <a:r>
              <a:rPr lang="en-US" sz="2000" dirty="0">
                <a:solidFill>
                  <a:srgbClr val="0000CC"/>
                </a:solidFill>
              </a:rPr>
              <a:t>e-GP communicates with FMIS before contract signature to ensure that the contract amount is within allocated budget (and if it is above the budget this is justified and accepted). Also, financial obligations of the selected supplier (pending tax payments and other obligations) can be checked through FMIS interface to minimize the risks.</a:t>
            </a:r>
            <a:endParaRPr lang="en-US" sz="2000" dirty="0">
              <a:solidFill>
                <a:srgbClr val="C00000"/>
              </a:solidFill>
            </a:endParaRPr>
          </a:p>
        </p:txBody>
      </p:sp>
    </p:spTree>
    <p:extLst>
      <p:ext uri="{BB962C8B-B14F-4D97-AF65-F5344CB8AC3E}">
        <p14:creationId xmlns:p14="http://schemas.microsoft.com/office/powerpoint/2010/main" val="3234999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09" y="7415"/>
            <a:ext cx="9129110" cy="731520"/>
            <a:chOff x="-809" y="7415"/>
            <a:chExt cx="9129110" cy="731520"/>
          </a:xfrm>
        </p:grpSpPr>
        <p:sp>
          <p:nvSpPr>
            <p:cNvPr id="12"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 &gt; Data Exchange</a:t>
              </a:r>
            </a:p>
          </p:txBody>
        </p:sp>
        <p:sp>
          <p:nvSpPr>
            <p:cNvPr id="13" name="Oval 12"/>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7" name="Slide Number Placeholder 8"/>
          <p:cNvSpPr>
            <a:spLocks noGrp="1"/>
          </p:cNvSpPr>
          <p:nvPr>
            <p:ph type="sldNum" sz="quarter" idx="12"/>
          </p:nvPr>
        </p:nvSpPr>
        <p:spPr>
          <a:xfrm>
            <a:off x="6553200" y="6453360"/>
            <a:ext cx="2133600" cy="216000"/>
          </a:xfrm>
        </p:spPr>
        <p:txBody>
          <a:bodyPr/>
          <a:lstStyle/>
          <a:p>
            <a:fld id="{73EA9F07-23B0-401B-85C9-3CA738C80691}" type="slidenum">
              <a:rPr lang="en-US" sz="1100" smtClean="0">
                <a:solidFill>
                  <a:srgbClr val="3333FF"/>
                </a:solidFill>
              </a:rPr>
              <a:t>12</a:t>
            </a:fld>
            <a:endParaRPr lang="en-US" sz="1100" dirty="0">
              <a:solidFill>
                <a:srgbClr val="3333FF"/>
              </a:solidFill>
            </a:endParaRPr>
          </a:p>
        </p:txBody>
      </p:sp>
      <p:sp>
        <p:nvSpPr>
          <p:cNvPr id="8" name="Rectangle 7"/>
          <p:cNvSpPr/>
          <p:nvPr/>
        </p:nvSpPr>
        <p:spPr>
          <a:xfrm>
            <a:off x="174810" y="613100"/>
            <a:ext cx="8778240" cy="6117059"/>
          </a:xfrm>
          <a:prstGeom prst="rect">
            <a:avLst/>
          </a:prstGeom>
        </p:spPr>
        <p:txBody>
          <a:bodyPr wrap="square">
            <a:spAutoFit/>
          </a:bodyPr>
          <a:lstStyle/>
          <a:p>
            <a:pPr algn="ctr">
              <a:spcAft>
                <a:spcPts val="600"/>
              </a:spcAft>
              <a:buSzPct val="80000"/>
            </a:pPr>
            <a:r>
              <a:rPr lang="en-US" sz="2400" b="1" dirty="0">
                <a:solidFill>
                  <a:srgbClr val="0000CC"/>
                </a:solidFill>
              </a:rPr>
              <a:t>FMIS &amp; e-GP Data Exchange Options (2)</a:t>
            </a:r>
          </a:p>
          <a:p>
            <a:pPr marL="361950" indent="-361950">
              <a:spcAft>
                <a:spcPts val="900"/>
              </a:spcAft>
              <a:buSzPct val="80000"/>
              <a:buFont typeface="Wingdings 3" panose="05040102010807070707" pitchFamily="18" charset="2"/>
              <a:buChar char=""/>
            </a:pPr>
            <a:r>
              <a:rPr lang="en-US" sz="2000" b="1" dirty="0">
                <a:solidFill>
                  <a:srgbClr val="0000CC"/>
                </a:solidFill>
              </a:rPr>
              <a:t>After contract signature: </a:t>
            </a:r>
            <a:r>
              <a:rPr lang="en-US" sz="2000" dirty="0">
                <a:solidFill>
                  <a:srgbClr val="0000CC"/>
                </a:solidFill>
              </a:rPr>
              <a:t>e-GP is expected to generate a unique “</a:t>
            </a:r>
            <a:r>
              <a:rPr lang="en-US" sz="2000" b="1" dirty="0">
                <a:solidFill>
                  <a:srgbClr val="C00000"/>
                </a:solidFill>
              </a:rPr>
              <a:t>contract ID</a:t>
            </a:r>
            <a:r>
              <a:rPr lang="en-US" sz="2000" dirty="0">
                <a:solidFill>
                  <a:srgbClr val="0000CC"/>
                </a:solidFill>
              </a:rPr>
              <a:t>” linked to each proc package and activity code, and share contract details with FMIS for each recurrent / capital budget contract. Ideally, contract details should also include the </a:t>
            </a:r>
            <a:r>
              <a:rPr lang="en-US" sz="2000" b="1" dirty="0">
                <a:solidFill>
                  <a:srgbClr val="C00000"/>
                </a:solidFill>
              </a:rPr>
              <a:t>payment schedule </a:t>
            </a:r>
            <a:r>
              <a:rPr lang="en-US" sz="2000" dirty="0">
                <a:solidFill>
                  <a:srgbClr val="0000CC"/>
                </a:solidFill>
              </a:rPr>
              <a:t>and other details to ensure that FMIS can capture all relevant fields for commitment/payment management.</a:t>
            </a:r>
          </a:p>
          <a:p>
            <a:pPr marL="361950" indent="-361950">
              <a:spcAft>
                <a:spcPts val="900"/>
              </a:spcAft>
              <a:buSzPct val="80000"/>
              <a:buFont typeface="Wingdings 3" panose="05040102010807070707" pitchFamily="18" charset="2"/>
              <a:buChar char=""/>
            </a:pPr>
            <a:r>
              <a:rPr lang="en-US" sz="2000" b="1" dirty="0">
                <a:solidFill>
                  <a:srgbClr val="0000CC"/>
                </a:solidFill>
              </a:rPr>
              <a:t>During contract execution: </a:t>
            </a:r>
            <a:r>
              <a:rPr lang="en-US" sz="2000" dirty="0">
                <a:solidFill>
                  <a:srgbClr val="0000CC"/>
                </a:solidFill>
              </a:rPr>
              <a:t>FMIS is expected to capture all </a:t>
            </a:r>
            <a:r>
              <a:rPr lang="en-US" sz="2000" b="1" dirty="0">
                <a:solidFill>
                  <a:srgbClr val="C00000"/>
                </a:solidFill>
              </a:rPr>
              <a:t>payments</a:t>
            </a:r>
            <a:r>
              <a:rPr lang="en-US" sz="2000" dirty="0">
                <a:solidFill>
                  <a:srgbClr val="0000CC"/>
                </a:solidFill>
              </a:rPr>
              <a:t> related to each contract, as well as other data fields (financial and non-financial indicators and outputs) and all contract </a:t>
            </a:r>
            <a:r>
              <a:rPr lang="en-US" sz="2000" b="1" dirty="0">
                <a:solidFill>
                  <a:srgbClr val="C00000"/>
                </a:solidFill>
              </a:rPr>
              <a:t>amendments</a:t>
            </a:r>
            <a:r>
              <a:rPr lang="en-US" sz="2000" b="1" dirty="0">
                <a:solidFill>
                  <a:srgbClr val="0000CC"/>
                </a:solidFill>
              </a:rPr>
              <a:t> </a:t>
            </a:r>
            <a:r>
              <a:rPr lang="en-US" sz="2000" dirty="0">
                <a:solidFill>
                  <a:srgbClr val="0000CC"/>
                </a:solidFill>
              </a:rPr>
              <a:t>(extension of closing dates, contract value and other changes). FMIS can send regular updates to the e-Procurement system on payments and other indicators for monitoring and data analytics. </a:t>
            </a:r>
          </a:p>
          <a:p>
            <a:pPr marL="361950" indent="-361950">
              <a:spcAft>
                <a:spcPts val="900"/>
              </a:spcAft>
              <a:buSzPct val="80000"/>
              <a:buFont typeface="Wingdings 3" panose="05040102010807070707" pitchFamily="18" charset="2"/>
              <a:buChar char=""/>
            </a:pPr>
            <a:r>
              <a:rPr lang="en-US" sz="2000" b="1" dirty="0">
                <a:solidFill>
                  <a:srgbClr val="0000CC"/>
                </a:solidFill>
              </a:rPr>
              <a:t>Monitoring and reporting: </a:t>
            </a:r>
            <a:r>
              <a:rPr lang="en-US" sz="2000" dirty="0">
                <a:solidFill>
                  <a:srgbClr val="0000CC"/>
                </a:solidFill>
              </a:rPr>
              <a:t>Both FMIS and e-GP systems can include data analytics tools to monitor and report the progress in contract execution and project results. There should be data fields that will allow for monitoring the duration and actual costs of contracts.</a:t>
            </a:r>
          </a:p>
          <a:p>
            <a:pPr marL="361950" indent="-361950">
              <a:spcAft>
                <a:spcPts val="900"/>
              </a:spcAft>
              <a:buSzPct val="80000"/>
              <a:buFont typeface="Wingdings 3" panose="05040102010807070707" pitchFamily="18" charset="2"/>
              <a:buChar char=""/>
            </a:pPr>
            <a:r>
              <a:rPr lang="en-US" sz="2000" b="1" dirty="0">
                <a:solidFill>
                  <a:srgbClr val="0000CC"/>
                </a:solidFill>
              </a:rPr>
              <a:t>Standards: </a:t>
            </a:r>
            <a:r>
              <a:rPr lang="en-US" sz="2000" dirty="0">
                <a:solidFill>
                  <a:srgbClr val="0000CC"/>
                </a:solidFill>
              </a:rPr>
              <a:t>While recording and reporting procurement activities and contracts, e-GP and FMIS data structures can be aligned with national and international standards (e.g. GFSM, COFOG, CPV, UNSPSC).</a:t>
            </a:r>
            <a:endParaRPr lang="en-US" sz="2000" dirty="0">
              <a:solidFill>
                <a:srgbClr val="C00000"/>
              </a:solidFill>
            </a:endParaRPr>
          </a:p>
        </p:txBody>
      </p:sp>
    </p:spTree>
    <p:extLst>
      <p:ext uri="{BB962C8B-B14F-4D97-AF65-F5344CB8AC3E}">
        <p14:creationId xmlns:p14="http://schemas.microsoft.com/office/powerpoint/2010/main" val="4111894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Arrow: Up 89">
            <a:extLst>
              <a:ext uri="{FF2B5EF4-FFF2-40B4-BE49-F238E27FC236}">
                <a16:creationId xmlns:a16="http://schemas.microsoft.com/office/drawing/2014/main" id="{8382DFEA-9F2A-40F8-9FFF-B030ACA4FFC1}"/>
              </a:ext>
            </a:extLst>
          </p:cNvPr>
          <p:cNvSpPr/>
          <p:nvPr/>
        </p:nvSpPr>
        <p:spPr>
          <a:xfrm flipV="1">
            <a:off x="2479701" y="1296999"/>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row: Up 87">
            <a:extLst>
              <a:ext uri="{FF2B5EF4-FFF2-40B4-BE49-F238E27FC236}">
                <a16:creationId xmlns:a16="http://schemas.microsoft.com/office/drawing/2014/main" id="{2FAD9A8A-4DA0-438B-AFAC-D4276BA47FE8}"/>
              </a:ext>
            </a:extLst>
          </p:cNvPr>
          <p:cNvSpPr/>
          <p:nvPr/>
        </p:nvSpPr>
        <p:spPr>
          <a:xfrm flipV="1">
            <a:off x="7690706"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Arrow: Up 79">
            <a:extLst>
              <a:ext uri="{FF2B5EF4-FFF2-40B4-BE49-F238E27FC236}">
                <a16:creationId xmlns:a16="http://schemas.microsoft.com/office/drawing/2014/main" id="{30CEE420-C60F-43E0-9168-02D64AE75BB0}"/>
              </a:ext>
            </a:extLst>
          </p:cNvPr>
          <p:cNvSpPr/>
          <p:nvPr/>
        </p:nvSpPr>
        <p:spPr>
          <a:xfrm flipV="1">
            <a:off x="4972533"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Arrow: Up 80">
            <a:extLst>
              <a:ext uri="{FF2B5EF4-FFF2-40B4-BE49-F238E27FC236}">
                <a16:creationId xmlns:a16="http://schemas.microsoft.com/office/drawing/2014/main" id="{ED5257F3-CBC1-4C01-A188-8154AFAA4000}"/>
              </a:ext>
            </a:extLst>
          </p:cNvPr>
          <p:cNvSpPr/>
          <p:nvPr/>
        </p:nvSpPr>
        <p:spPr>
          <a:xfrm>
            <a:off x="6448429"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Up 77">
            <a:extLst>
              <a:ext uri="{FF2B5EF4-FFF2-40B4-BE49-F238E27FC236}">
                <a16:creationId xmlns:a16="http://schemas.microsoft.com/office/drawing/2014/main" id="{764329BE-F56D-4140-8E95-2481A2CEF1FE}"/>
              </a:ext>
            </a:extLst>
          </p:cNvPr>
          <p:cNvSpPr/>
          <p:nvPr/>
        </p:nvSpPr>
        <p:spPr>
          <a:xfrm flipV="1">
            <a:off x="3949150"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Up 78">
            <a:extLst>
              <a:ext uri="{FF2B5EF4-FFF2-40B4-BE49-F238E27FC236}">
                <a16:creationId xmlns:a16="http://schemas.microsoft.com/office/drawing/2014/main" id="{B548593F-9516-44C3-91A2-04AF446B1C8A}"/>
              </a:ext>
            </a:extLst>
          </p:cNvPr>
          <p:cNvSpPr/>
          <p:nvPr/>
        </p:nvSpPr>
        <p:spPr>
          <a:xfrm>
            <a:off x="4387983"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Up 75">
            <a:extLst>
              <a:ext uri="{FF2B5EF4-FFF2-40B4-BE49-F238E27FC236}">
                <a16:creationId xmlns:a16="http://schemas.microsoft.com/office/drawing/2014/main" id="{72C1C731-5061-4C8F-8668-427A3E87239F}"/>
              </a:ext>
            </a:extLst>
          </p:cNvPr>
          <p:cNvSpPr/>
          <p:nvPr/>
        </p:nvSpPr>
        <p:spPr>
          <a:xfrm>
            <a:off x="1875349"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Up 74">
            <a:extLst>
              <a:ext uri="{FF2B5EF4-FFF2-40B4-BE49-F238E27FC236}">
                <a16:creationId xmlns:a16="http://schemas.microsoft.com/office/drawing/2014/main" id="{9A9FD39A-78FA-4FEB-A4A0-480F7C14C122}"/>
              </a:ext>
            </a:extLst>
          </p:cNvPr>
          <p:cNvSpPr/>
          <p:nvPr/>
        </p:nvSpPr>
        <p:spPr>
          <a:xfrm flipV="1">
            <a:off x="1285892" y="1272908"/>
            <a:ext cx="365760" cy="4754880"/>
          </a:xfrm>
          <a:prstGeom prst="upArrow">
            <a:avLst/>
          </a:prstGeom>
          <a:solidFill>
            <a:schemeClr val="accent6">
              <a:lumMod val="40000"/>
              <a:lumOff val="6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00CA8D9C-AD92-49F5-BFF8-4A199A034B52}"/>
              </a:ext>
            </a:extLst>
          </p:cNvPr>
          <p:cNvSpPr/>
          <p:nvPr/>
        </p:nvSpPr>
        <p:spPr>
          <a:xfrm>
            <a:off x="604802" y="1272908"/>
            <a:ext cx="365760" cy="4754880"/>
          </a:xfrm>
          <a:prstGeom prst="upArrow">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63D7E8D-1645-42B0-BEA0-FC8BB7C98114}"/>
              </a:ext>
            </a:extLst>
          </p:cNvPr>
          <p:cNvGrpSpPr/>
          <p:nvPr/>
        </p:nvGrpSpPr>
        <p:grpSpPr>
          <a:xfrm>
            <a:off x="2931460" y="3195761"/>
            <a:ext cx="1645920" cy="1097280"/>
            <a:chOff x="2644591" y="2989578"/>
            <a:chExt cx="1645920" cy="1097280"/>
          </a:xfrm>
          <a:effectLst>
            <a:outerShdw blurRad="50800" dist="38100" dir="2700000" algn="tl" rotWithShape="0">
              <a:prstClr val="black">
                <a:alpha val="40000"/>
              </a:prstClr>
            </a:outerShdw>
          </a:effectLst>
        </p:grpSpPr>
        <p:sp>
          <p:nvSpPr>
            <p:cNvPr id="11" name="Rectangle 10">
              <a:extLst>
                <a:ext uri="{FF2B5EF4-FFF2-40B4-BE49-F238E27FC236}">
                  <a16:creationId xmlns:a16="http://schemas.microsoft.com/office/drawing/2014/main" id="{06402BFE-7AB2-436A-8D8D-1577646639D1}"/>
                </a:ext>
              </a:extLst>
            </p:cNvPr>
            <p:cNvSpPr/>
            <p:nvPr/>
          </p:nvSpPr>
          <p:spPr>
            <a:xfrm>
              <a:off x="2644591" y="2989578"/>
              <a:ext cx="1645920" cy="1097280"/>
            </a:xfrm>
            <a:prstGeom prst="rect">
              <a:avLst/>
            </a:prstGeom>
            <a:solidFill>
              <a:srgbClr val="FFFF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69F2D253-D04B-44C7-905B-FCC03C4AAB8F}"/>
                </a:ext>
              </a:extLst>
            </p:cNvPr>
            <p:cNvSpPr txBox="1"/>
            <p:nvPr/>
          </p:nvSpPr>
          <p:spPr>
            <a:xfrm>
              <a:off x="2828369" y="2998543"/>
              <a:ext cx="1280160" cy="274320"/>
            </a:xfrm>
            <a:prstGeom prst="rect">
              <a:avLst/>
            </a:prstGeom>
            <a:noFill/>
          </p:spPr>
          <p:txBody>
            <a:bodyPr wrap="none" lIns="0" tIns="0" rIns="0" bIns="0" rtlCol="0">
              <a:spAutoFit/>
            </a:bodyPr>
            <a:lstStyle/>
            <a:p>
              <a:pPr algn="ctr"/>
              <a:r>
                <a:rPr lang="en-US" sz="2000" b="1" dirty="0">
                  <a:solidFill>
                    <a:srgbClr val="0000CC"/>
                  </a:solidFill>
                </a:rPr>
                <a:t>Tendering</a:t>
              </a:r>
            </a:p>
          </p:txBody>
        </p:sp>
        <p:sp>
          <p:nvSpPr>
            <p:cNvPr id="33" name="TextBox 32">
              <a:extLst>
                <a:ext uri="{FF2B5EF4-FFF2-40B4-BE49-F238E27FC236}">
                  <a16:creationId xmlns:a16="http://schemas.microsoft.com/office/drawing/2014/main" id="{13C1F64D-0FDB-4B33-A209-6BB97E53434B}"/>
                </a:ext>
              </a:extLst>
            </p:cNvPr>
            <p:cNvSpPr txBox="1"/>
            <p:nvPr/>
          </p:nvSpPr>
          <p:spPr>
            <a:xfrm>
              <a:off x="2828369" y="3765475"/>
              <a:ext cx="1280160" cy="274320"/>
            </a:xfrm>
            <a:prstGeom prst="rect">
              <a:avLst/>
            </a:prstGeom>
            <a:noFill/>
          </p:spPr>
          <p:txBody>
            <a:bodyPr wrap="square" lIns="0" tIns="0" rIns="0" bIns="0" rtlCol="0">
              <a:spAutoFit/>
            </a:bodyPr>
            <a:lstStyle/>
            <a:p>
              <a:pPr algn="ctr"/>
              <a:r>
                <a:rPr lang="en-US" sz="2000" b="1" dirty="0">
                  <a:solidFill>
                    <a:srgbClr val="0000CC"/>
                  </a:solidFill>
                </a:rPr>
                <a:t>Purchasing</a:t>
              </a:r>
            </a:p>
          </p:txBody>
        </p:sp>
      </p:gr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13</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FMIS &amp; e-GP Data Exchange</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graphicFrame>
        <p:nvGraphicFramePr>
          <p:cNvPr id="6" name="Diagram 5">
            <a:extLst>
              <a:ext uri="{FF2B5EF4-FFF2-40B4-BE49-F238E27FC236}">
                <a16:creationId xmlns:a16="http://schemas.microsoft.com/office/drawing/2014/main" id="{9C255820-6293-4DF2-89E3-2F2E63563B88}"/>
              </a:ext>
            </a:extLst>
          </p:cNvPr>
          <p:cNvGraphicFramePr/>
          <p:nvPr/>
        </p:nvGraphicFramePr>
        <p:xfrm>
          <a:off x="182880" y="3503698"/>
          <a:ext cx="8778240" cy="457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a:extLst>
              <a:ext uri="{FF2B5EF4-FFF2-40B4-BE49-F238E27FC236}">
                <a16:creationId xmlns:a16="http://schemas.microsoft.com/office/drawing/2014/main" id="{D3F12CA0-30F9-4FD7-BBEA-570C733AC619}"/>
              </a:ext>
            </a:extLst>
          </p:cNvPr>
          <p:cNvSpPr/>
          <p:nvPr/>
        </p:nvSpPr>
        <p:spPr>
          <a:xfrm>
            <a:off x="182880" y="755332"/>
            <a:ext cx="8778240" cy="457200"/>
          </a:xfrm>
          <a:prstGeom prst="rect">
            <a:avLst/>
          </a:prstGeom>
          <a:solidFill>
            <a:schemeClr val="accent3">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rgbClr val="0000CC"/>
                </a:solidFill>
              </a:rPr>
              <a:t>e-Procurement (e-GP)</a:t>
            </a:r>
          </a:p>
        </p:txBody>
      </p:sp>
      <p:sp>
        <p:nvSpPr>
          <p:cNvPr id="15" name="Rectangle 14">
            <a:extLst>
              <a:ext uri="{FF2B5EF4-FFF2-40B4-BE49-F238E27FC236}">
                <a16:creationId xmlns:a16="http://schemas.microsoft.com/office/drawing/2014/main" id="{DE3D7338-7156-458A-BA7A-D82933C58D3D}"/>
              </a:ext>
            </a:extLst>
          </p:cNvPr>
          <p:cNvSpPr/>
          <p:nvPr/>
        </p:nvSpPr>
        <p:spPr>
          <a:xfrm>
            <a:off x="182880" y="6075970"/>
            <a:ext cx="8778240" cy="457200"/>
          </a:xfrm>
          <a:prstGeom prst="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000" b="1" dirty="0">
                <a:solidFill>
                  <a:srgbClr val="0000CC"/>
                </a:solidFill>
              </a:rPr>
              <a:t>Financial Management Information System (FMIS)</a:t>
            </a:r>
          </a:p>
        </p:txBody>
      </p:sp>
      <p:sp>
        <p:nvSpPr>
          <p:cNvPr id="25" name="TextBox 24">
            <a:extLst>
              <a:ext uri="{FF2B5EF4-FFF2-40B4-BE49-F238E27FC236}">
                <a16:creationId xmlns:a16="http://schemas.microsoft.com/office/drawing/2014/main" id="{424BBB30-B7A0-48B9-ABD2-3417A8B79A35}"/>
              </a:ext>
            </a:extLst>
          </p:cNvPr>
          <p:cNvSpPr txBox="1"/>
          <p:nvPr/>
        </p:nvSpPr>
        <p:spPr>
          <a:xfrm rot="16200000">
            <a:off x="-124556" y="5216476"/>
            <a:ext cx="1371600" cy="215444"/>
          </a:xfrm>
          <a:prstGeom prst="rect">
            <a:avLst/>
          </a:prstGeom>
          <a:noFill/>
        </p:spPr>
        <p:txBody>
          <a:bodyPr wrap="square" lIns="0" tIns="0" rIns="0" bIns="0" rtlCol="0">
            <a:spAutoFit/>
          </a:bodyPr>
          <a:lstStyle/>
          <a:p>
            <a:r>
              <a:rPr lang="en-US" sz="1400" dirty="0"/>
              <a:t>Procurement Plan</a:t>
            </a:r>
          </a:p>
        </p:txBody>
      </p:sp>
      <p:sp>
        <p:nvSpPr>
          <p:cNvPr id="26" name="TextBox 25">
            <a:extLst>
              <a:ext uri="{FF2B5EF4-FFF2-40B4-BE49-F238E27FC236}">
                <a16:creationId xmlns:a16="http://schemas.microsoft.com/office/drawing/2014/main" id="{73BDFB6E-311F-4B6F-9986-6FC6E9A42A48}"/>
              </a:ext>
            </a:extLst>
          </p:cNvPr>
          <p:cNvSpPr txBox="1"/>
          <p:nvPr/>
        </p:nvSpPr>
        <p:spPr>
          <a:xfrm rot="16200000">
            <a:off x="1206813" y="5255849"/>
            <a:ext cx="1292854" cy="215444"/>
          </a:xfrm>
          <a:prstGeom prst="rect">
            <a:avLst/>
          </a:prstGeom>
          <a:noFill/>
        </p:spPr>
        <p:txBody>
          <a:bodyPr wrap="none" lIns="0" tIns="0" rIns="0" bIns="0" rtlCol="0">
            <a:spAutoFit/>
          </a:bodyPr>
          <a:lstStyle/>
          <a:p>
            <a:r>
              <a:rPr lang="en-US" sz="1400" dirty="0"/>
              <a:t>Budget Allocation</a:t>
            </a:r>
          </a:p>
        </p:txBody>
      </p:sp>
      <p:sp>
        <p:nvSpPr>
          <p:cNvPr id="34" name="TextBox 33">
            <a:extLst>
              <a:ext uri="{FF2B5EF4-FFF2-40B4-BE49-F238E27FC236}">
                <a16:creationId xmlns:a16="http://schemas.microsoft.com/office/drawing/2014/main" id="{6AF86409-3B49-478B-BE59-8CDC3EBBB853}"/>
              </a:ext>
            </a:extLst>
          </p:cNvPr>
          <p:cNvSpPr txBox="1"/>
          <p:nvPr/>
        </p:nvSpPr>
        <p:spPr>
          <a:xfrm rot="16200000">
            <a:off x="1894475" y="1753226"/>
            <a:ext cx="1128450" cy="215444"/>
          </a:xfrm>
          <a:prstGeom prst="rect">
            <a:avLst/>
          </a:prstGeom>
          <a:noFill/>
        </p:spPr>
        <p:txBody>
          <a:bodyPr wrap="none" lIns="0" tIns="0" rIns="0" bIns="0" rtlCol="0">
            <a:spAutoFit/>
          </a:bodyPr>
          <a:lstStyle/>
          <a:p>
            <a:pPr algn="r"/>
            <a:r>
              <a:rPr lang="en-US" sz="1400" dirty="0"/>
              <a:t>Announcement</a:t>
            </a:r>
          </a:p>
        </p:txBody>
      </p:sp>
      <p:sp>
        <p:nvSpPr>
          <p:cNvPr id="35" name="TextBox 34">
            <a:extLst>
              <a:ext uri="{FF2B5EF4-FFF2-40B4-BE49-F238E27FC236}">
                <a16:creationId xmlns:a16="http://schemas.microsoft.com/office/drawing/2014/main" id="{16FF1BD1-F4E4-4C1F-866F-C6FEEEF79C26}"/>
              </a:ext>
            </a:extLst>
          </p:cNvPr>
          <p:cNvSpPr txBox="1"/>
          <p:nvPr/>
        </p:nvSpPr>
        <p:spPr>
          <a:xfrm rot="16200000">
            <a:off x="2805045" y="1602576"/>
            <a:ext cx="827150" cy="215444"/>
          </a:xfrm>
          <a:prstGeom prst="rect">
            <a:avLst/>
          </a:prstGeom>
          <a:noFill/>
        </p:spPr>
        <p:txBody>
          <a:bodyPr wrap="none" lIns="0" tIns="0" rIns="0" bIns="0" rtlCol="0">
            <a:spAutoFit/>
          </a:bodyPr>
          <a:lstStyle/>
          <a:p>
            <a:pPr algn="r"/>
            <a:r>
              <a:rPr lang="en-US" sz="1400" dirty="0"/>
              <a:t>Submission</a:t>
            </a:r>
          </a:p>
        </p:txBody>
      </p:sp>
      <p:sp>
        <p:nvSpPr>
          <p:cNvPr id="36" name="TextBox 35">
            <a:extLst>
              <a:ext uri="{FF2B5EF4-FFF2-40B4-BE49-F238E27FC236}">
                <a16:creationId xmlns:a16="http://schemas.microsoft.com/office/drawing/2014/main" id="{6FEB0803-03BE-4B9A-9D78-51BF2790B609}"/>
              </a:ext>
            </a:extLst>
          </p:cNvPr>
          <p:cNvSpPr txBox="1"/>
          <p:nvPr/>
        </p:nvSpPr>
        <p:spPr>
          <a:xfrm rot="16200000">
            <a:off x="3462380" y="1570258"/>
            <a:ext cx="762516" cy="215444"/>
          </a:xfrm>
          <a:prstGeom prst="rect">
            <a:avLst/>
          </a:prstGeom>
          <a:noFill/>
        </p:spPr>
        <p:txBody>
          <a:bodyPr wrap="none" lIns="0" tIns="0" rIns="0" bIns="0" rtlCol="0">
            <a:spAutoFit/>
          </a:bodyPr>
          <a:lstStyle/>
          <a:p>
            <a:pPr algn="r"/>
            <a:r>
              <a:rPr lang="en-US" sz="1400" dirty="0"/>
              <a:t>Evaluation</a:t>
            </a:r>
          </a:p>
        </p:txBody>
      </p:sp>
      <p:sp>
        <p:nvSpPr>
          <p:cNvPr id="37" name="TextBox 36">
            <a:extLst>
              <a:ext uri="{FF2B5EF4-FFF2-40B4-BE49-F238E27FC236}">
                <a16:creationId xmlns:a16="http://schemas.microsoft.com/office/drawing/2014/main" id="{E763422B-BB39-4899-B973-D9F8C311A989}"/>
              </a:ext>
            </a:extLst>
          </p:cNvPr>
          <p:cNvSpPr txBox="1"/>
          <p:nvPr/>
        </p:nvSpPr>
        <p:spPr>
          <a:xfrm rot="16200000">
            <a:off x="4222347" y="1868802"/>
            <a:ext cx="1359603" cy="215444"/>
          </a:xfrm>
          <a:prstGeom prst="rect">
            <a:avLst/>
          </a:prstGeom>
          <a:noFill/>
        </p:spPr>
        <p:txBody>
          <a:bodyPr wrap="none" lIns="0" tIns="0" rIns="0" bIns="0" rtlCol="0">
            <a:spAutoFit/>
          </a:bodyPr>
          <a:lstStyle/>
          <a:p>
            <a:pPr algn="r"/>
            <a:r>
              <a:rPr lang="en-US" sz="1400" dirty="0"/>
              <a:t>Contract Signature</a:t>
            </a:r>
          </a:p>
        </p:txBody>
      </p:sp>
      <p:sp>
        <p:nvSpPr>
          <p:cNvPr id="38" name="TextBox 37">
            <a:extLst>
              <a:ext uri="{FF2B5EF4-FFF2-40B4-BE49-F238E27FC236}">
                <a16:creationId xmlns:a16="http://schemas.microsoft.com/office/drawing/2014/main" id="{7FE32FD9-2CE1-41A0-B94F-7B12AB5B30BE}"/>
              </a:ext>
            </a:extLst>
          </p:cNvPr>
          <p:cNvSpPr txBox="1"/>
          <p:nvPr/>
        </p:nvSpPr>
        <p:spPr>
          <a:xfrm rot="16200000">
            <a:off x="4256533" y="5337345"/>
            <a:ext cx="1129861" cy="215444"/>
          </a:xfrm>
          <a:prstGeom prst="rect">
            <a:avLst/>
          </a:prstGeom>
          <a:noFill/>
        </p:spPr>
        <p:txBody>
          <a:bodyPr wrap="none" lIns="0" tIns="0" rIns="0" bIns="0" rtlCol="0">
            <a:spAutoFit/>
          </a:bodyPr>
          <a:lstStyle/>
          <a:p>
            <a:r>
              <a:rPr lang="en-US" sz="1400" dirty="0"/>
              <a:t>Purchase Order</a:t>
            </a:r>
          </a:p>
        </p:txBody>
      </p:sp>
      <p:sp>
        <p:nvSpPr>
          <p:cNvPr id="39" name="TextBox 38">
            <a:extLst>
              <a:ext uri="{FF2B5EF4-FFF2-40B4-BE49-F238E27FC236}">
                <a16:creationId xmlns:a16="http://schemas.microsoft.com/office/drawing/2014/main" id="{E26AF719-CAAC-4B1F-B711-804FF36655ED}"/>
              </a:ext>
            </a:extLst>
          </p:cNvPr>
          <p:cNvSpPr txBox="1"/>
          <p:nvPr/>
        </p:nvSpPr>
        <p:spPr>
          <a:xfrm rot="16200000">
            <a:off x="3169602" y="5228240"/>
            <a:ext cx="1348072" cy="215444"/>
          </a:xfrm>
          <a:prstGeom prst="rect">
            <a:avLst/>
          </a:prstGeom>
          <a:noFill/>
        </p:spPr>
        <p:txBody>
          <a:bodyPr wrap="square" lIns="0" tIns="0" rIns="0" bIns="0" rtlCol="0">
            <a:spAutoFit/>
          </a:bodyPr>
          <a:lstStyle/>
          <a:p>
            <a:r>
              <a:rPr lang="en-US" sz="1400" dirty="0"/>
              <a:t>Financial Controls</a:t>
            </a:r>
          </a:p>
        </p:txBody>
      </p:sp>
      <p:sp>
        <p:nvSpPr>
          <p:cNvPr id="40" name="TextBox 39">
            <a:extLst>
              <a:ext uri="{FF2B5EF4-FFF2-40B4-BE49-F238E27FC236}">
                <a16:creationId xmlns:a16="http://schemas.microsoft.com/office/drawing/2014/main" id="{786153BC-310C-4C39-88A5-70C781F62443}"/>
              </a:ext>
            </a:extLst>
          </p:cNvPr>
          <p:cNvSpPr txBox="1"/>
          <p:nvPr/>
        </p:nvSpPr>
        <p:spPr>
          <a:xfrm rot="16200000">
            <a:off x="5487015" y="5034353"/>
            <a:ext cx="1735845" cy="215444"/>
          </a:xfrm>
          <a:prstGeom prst="rect">
            <a:avLst/>
          </a:prstGeom>
          <a:noFill/>
        </p:spPr>
        <p:txBody>
          <a:bodyPr wrap="square" lIns="0" tIns="0" rIns="0" bIns="0" rtlCol="0">
            <a:spAutoFit/>
          </a:bodyPr>
          <a:lstStyle/>
          <a:p>
            <a:r>
              <a:rPr lang="en-US" sz="1400" dirty="0"/>
              <a:t>Payment / Comm </a:t>
            </a:r>
            <a:r>
              <a:rPr lang="en-US" sz="1400" dirty="0" err="1"/>
              <a:t>Mgmt</a:t>
            </a:r>
            <a:r>
              <a:rPr lang="en-US" sz="1400" dirty="0"/>
              <a:t> </a:t>
            </a:r>
          </a:p>
        </p:txBody>
      </p:sp>
      <p:sp>
        <p:nvSpPr>
          <p:cNvPr id="41" name="TextBox 40">
            <a:extLst>
              <a:ext uri="{FF2B5EF4-FFF2-40B4-BE49-F238E27FC236}">
                <a16:creationId xmlns:a16="http://schemas.microsoft.com/office/drawing/2014/main" id="{415CE6C1-EDEC-455C-B1FA-922E5201C7C0}"/>
              </a:ext>
            </a:extLst>
          </p:cNvPr>
          <p:cNvSpPr txBox="1"/>
          <p:nvPr/>
        </p:nvSpPr>
        <p:spPr>
          <a:xfrm rot="16200000">
            <a:off x="6323276" y="1982982"/>
            <a:ext cx="1803406" cy="430887"/>
          </a:xfrm>
          <a:prstGeom prst="rect">
            <a:avLst/>
          </a:prstGeom>
          <a:noFill/>
        </p:spPr>
        <p:txBody>
          <a:bodyPr wrap="square" lIns="0" tIns="0" rIns="0" bIns="0" rtlCol="0">
            <a:spAutoFit/>
          </a:bodyPr>
          <a:lstStyle/>
          <a:p>
            <a:pPr algn="r"/>
            <a:r>
              <a:rPr lang="en-US" sz="1400" dirty="0"/>
              <a:t>Operational Acceptance  Receipt of Prod / Serv</a:t>
            </a:r>
          </a:p>
        </p:txBody>
      </p:sp>
      <p:sp>
        <p:nvSpPr>
          <p:cNvPr id="42" name="TextBox 41">
            <a:extLst>
              <a:ext uri="{FF2B5EF4-FFF2-40B4-BE49-F238E27FC236}">
                <a16:creationId xmlns:a16="http://schemas.microsoft.com/office/drawing/2014/main" id="{B5BA0451-BE0E-45CB-9D92-CD48B6094C9E}"/>
              </a:ext>
            </a:extLst>
          </p:cNvPr>
          <p:cNvSpPr txBox="1"/>
          <p:nvPr/>
        </p:nvSpPr>
        <p:spPr>
          <a:xfrm rot="16200000">
            <a:off x="7785679" y="1828372"/>
            <a:ext cx="1494187" cy="430887"/>
          </a:xfrm>
          <a:prstGeom prst="rect">
            <a:avLst/>
          </a:prstGeom>
          <a:noFill/>
        </p:spPr>
        <p:txBody>
          <a:bodyPr wrap="square" lIns="0" tIns="0" rIns="0" bIns="0" rtlCol="0">
            <a:spAutoFit/>
          </a:bodyPr>
          <a:lstStyle/>
          <a:p>
            <a:pPr algn="r"/>
            <a:r>
              <a:rPr lang="en-US" sz="1400" dirty="0"/>
              <a:t>Completion of</a:t>
            </a:r>
          </a:p>
          <a:p>
            <a:pPr algn="r"/>
            <a:r>
              <a:rPr lang="en-US" sz="1400" dirty="0"/>
              <a:t>Warranty / Support </a:t>
            </a:r>
          </a:p>
        </p:txBody>
      </p:sp>
      <p:sp>
        <p:nvSpPr>
          <p:cNvPr id="43" name="TextBox 42">
            <a:extLst>
              <a:ext uri="{FF2B5EF4-FFF2-40B4-BE49-F238E27FC236}">
                <a16:creationId xmlns:a16="http://schemas.microsoft.com/office/drawing/2014/main" id="{20FE8D6B-8B28-4E09-98A1-6DAFA723BA82}"/>
              </a:ext>
            </a:extLst>
          </p:cNvPr>
          <p:cNvSpPr txBox="1"/>
          <p:nvPr/>
        </p:nvSpPr>
        <p:spPr>
          <a:xfrm rot="16200000">
            <a:off x="6313612" y="4935567"/>
            <a:ext cx="1933417" cy="215444"/>
          </a:xfrm>
          <a:prstGeom prst="rect">
            <a:avLst/>
          </a:prstGeom>
          <a:noFill/>
        </p:spPr>
        <p:txBody>
          <a:bodyPr wrap="square" lIns="0" tIns="0" rIns="0" bIns="0" rtlCol="0">
            <a:spAutoFit/>
          </a:bodyPr>
          <a:lstStyle/>
          <a:p>
            <a:r>
              <a:rPr lang="en-US" sz="1400" dirty="0"/>
              <a:t>Completion of Payments</a:t>
            </a:r>
          </a:p>
        </p:txBody>
      </p:sp>
      <p:sp>
        <p:nvSpPr>
          <p:cNvPr id="44" name="TextBox 43">
            <a:extLst>
              <a:ext uri="{FF2B5EF4-FFF2-40B4-BE49-F238E27FC236}">
                <a16:creationId xmlns:a16="http://schemas.microsoft.com/office/drawing/2014/main" id="{9EA5D767-5489-46A8-8B56-6EB33723781A}"/>
              </a:ext>
            </a:extLst>
          </p:cNvPr>
          <p:cNvSpPr txBox="1"/>
          <p:nvPr/>
        </p:nvSpPr>
        <p:spPr>
          <a:xfrm rot="16200000">
            <a:off x="7801379" y="5062440"/>
            <a:ext cx="1679671" cy="215444"/>
          </a:xfrm>
          <a:prstGeom prst="rect">
            <a:avLst/>
          </a:prstGeom>
          <a:noFill/>
        </p:spPr>
        <p:txBody>
          <a:bodyPr wrap="square" lIns="0" tIns="0" rIns="0" bIns="0" rtlCol="0">
            <a:spAutoFit/>
          </a:bodyPr>
          <a:lstStyle/>
          <a:p>
            <a:r>
              <a:rPr lang="en-US" sz="1400" dirty="0"/>
              <a:t>Releasing Securities</a:t>
            </a:r>
          </a:p>
        </p:txBody>
      </p:sp>
      <p:sp>
        <p:nvSpPr>
          <p:cNvPr id="52" name="TextBox 51">
            <a:extLst>
              <a:ext uri="{FF2B5EF4-FFF2-40B4-BE49-F238E27FC236}">
                <a16:creationId xmlns:a16="http://schemas.microsoft.com/office/drawing/2014/main" id="{FB2B9E05-5026-42FF-A007-FD73A7A2353B}"/>
              </a:ext>
            </a:extLst>
          </p:cNvPr>
          <p:cNvSpPr txBox="1"/>
          <p:nvPr/>
        </p:nvSpPr>
        <p:spPr>
          <a:xfrm rot="16200000">
            <a:off x="5209807" y="1878869"/>
            <a:ext cx="1379737" cy="215444"/>
          </a:xfrm>
          <a:prstGeom prst="rect">
            <a:avLst/>
          </a:prstGeom>
          <a:noFill/>
        </p:spPr>
        <p:txBody>
          <a:bodyPr wrap="none" lIns="0" tIns="0" rIns="0" bIns="0" rtlCol="0">
            <a:spAutoFit/>
          </a:bodyPr>
          <a:lstStyle/>
          <a:p>
            <a:pPr algn="r"/>
            <a:r>
              <a:rPr lang="en-US" sz="1400" dirty="0"/>
              <a:t>Contract Execution</a:t>
            </a:r>
          </a:p>
        </p:txBody>
      </p:sp>
      <p:sp>
        <p:nvSpPr>
          <p:cNvPr id="53" name="TextBox 52">
            <a:extLst>
              <a:ext uri="{FF2B5EF4-FFF2-40B4-BE49-F238E27FC236}">
                <a16:creationId xmlns:a16="http://schemas.microsoft.com/office/drawing/2014/main" id="{A86A1852-38C7-44EC-9492-0458FCEE50C3}"/>
              </a:ext>
            </a:extLst>
          </p:cNvPr>
          <p:cNvSpPr txBox="1"/>
          <p:nvPr/>
        </p:nvSpPr>
        <p:spPr>
          <a:xfrm rot="16200000">
            <a:off x="4778640" y="5085835"/>
            <a:ext cx="1632881" cy="215444"/>
          </a:xfrm>
          <a:prstGeom prst="rect">
            <a:avLst/>
          </a:prstGeom>
          <a:noFill/>
        </p:spPr>
        <p:txBody>
          <a:bodyPr wrap="square" lIns="0" tIns="0" rIns="0" bIns="0" rtlCol="0">
            <a:spAutoFit/>
          </a:bodyPr>
          <a:lstStyle/>
          <a:p>
            <a:r>
              <a:rPr lang="en-US" sz="1400" dirty="0"/>
              <a:t>Asset / Inventory Reg</a:t>
            </a:r>
          </a:p>
        </p:txBody>
      </p:sp>
      <p:sp>
        <p:nvSpPr>
          <p:cNvPr id="57" name="TextBox 56">
            <a:extLst>
              <a:ext uri="{FF2B5EF4-FFF2-40B4-BE49-F238E27FC236}">
                <a16:creationId xmlns:a16="http://schemas.microsoft.com/office/drawing/2014/main" id="{13FF1745-9DC3-48B8-ABBA-757354B13351}"/>
              </a:ext>
            </a:extLst>
          </p:cNvPr>
          <p:cNvSpPr txBox="1"/>
          <p:nvPr/>
        </p:nvSpPr>
        <p:spPr>
          <a:xfrm rot="16200000">
            <a:off x="2395647" y="5079303"/>
            <a:ext cx="1645946" cy="215444"/>
          </a:xfrm>
          <a:prstGeom prst="rect">
            <a:avLst/>
          </a:prstGeom>
          <a:noFill/>
        </p:spPr>
        <p:txBody>
          <a:bodyPr wrap="square" lIns="0" tIns="0" rIns="0" bIns="0" rtlCol="0">
            <a:spAutoFit/>
          </a:bodyPr>
          <a:lstStyle/>
          <a:p>
            <a:r>
              <a:rPr lang="en-US" sz="1400" dirty="0"/>
              <a:t>Commitment Control</a:t>
            </a:r>
          </a:p>
        </p:txBody>
      </p:sp>
      <p:sp>
        <p:nvSpPr>
          <p:cNvPr id="73" name="Rectangle: Rounded Corners 72">
            <a:extLst>
              <a:ext uri="{FF2B5EF4-FFF2-40B4-BE49-F238E27FC236}">
                <a16:creationId xmlns:a16="http://schemas.microsoft.com/office/drawing/2014/main" id="{572CF398-685A-47DF-B452-8D3CF7A8997E}"/>
              </a:ext>
            </a:extLst>
          </p:cNvPr>
          <p:cNvSpPr/>
          <p:nvPr/>
        </p:nvSpPr>
        <p:spPr>
          <a:xfrm rot="16200000">
            <a:off x="4149573" y="2288309"/>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Unique Contract ID</a:t>
            </a:r>
          </a:p>
        </p:txBody>
      </p:sp>
      <p:sp>
        <p:nvSpPr>
          <p:cNvPr id="74" name="Rectangle: Rounded Corners 73">
            <a:extLst>
              <a:ext uri="{FF2B5EF4-FFF2-40B4-BE49-F238E27FC236}">
                <a16:creationId xmlns:a16="http://schemas.microsoft.com/office/drawing/2014/main" id="{F3E7E90E-02CA-4199-A5DD-DD6E8A0D78AB}"/>
              </a:ext>
            </a:extLst>
          </p:cNvPr>
          <p:cNvSpPr/>
          <p:nvPr/>
        </p:nvSpPr>
        <p:spPr>
          <a:xfrm rot="16200000">
            <a:off x="-218158"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Unique </a:t>
            </a:r>
            <a:r>
              <a:rPr lang="en-US" sz="1200" b="1" dirty="0" err="1">
                <a:solidFill>
                  <a:srgbClr val="0000CC"/>
                </a:solidFill>
              </a:rPr>
              <a:t>Prg</a:t>
            </a:r>
            <a:r>
              <a:rPr lang="en-US" sz="1200" b="1" dirty="0">
                <a:solidFill>
                  <a:srgbClr val="0000CC"/>
                </a:solidFill>
              </a:rPr>
              <a:t>, </a:t>
            </a:r>
            <a:r>
              <a:rPr lang="en-US" sz="1200" b="1" dirty="0" err="1">
                <a:solidFill>
                  <a:srgbClr val="0000CC"/>
                </a:solidFill>
              </a:rPr>
              <a:t>Prj</a:t>
            </a:r>
            <a:r>
              <a:rPr lang="en-US" sz="1200" b="1" dirty="0">
                <a:solidFill>
                  <a:srgbClr val="0000CC"/>
                </a:solidFill>
              </a:rPr>
              <a:t>, Activity Code</a:t>
            </a:r>
          </a:p>
        </p:txBody>
      </p:sp>
      <p:sp>
        <p:nvSpPr>
          <p:cNvPr id="77" name="Rectangle: Rounded Corners 76">
            <a:extLst>
              <a:ext uri="{FF2B5EF4-FFF2-40B4-BE49-F238E27FC236}">
                <a16:creationId xmlns:a16="http://schemas.microsoft.com/office/drawing/2014/main" id="{45C0F54C-B637-4F65-BE61-2607881C120C}"/>
              </a:ext>
            </a:extLst>
          </p:cNvPr>
          <p:cNvSpPr/>
          <p:nvPr/>
        </p:nvSpPr>
        <p:spPr>
          <a:xfrm rot="16200000">
            <a:off x="1052390"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Source of Funding</a:t>
            </a:r>
          </a:p>
        </p:txBody>
      </p:sp>
      <p:sp>
        <p:nvSpPr>
          <p:cNvPr id="82" name="Rectangle: Rounded Corners 81">
            <a:extLst>
              <a:ext uri="{FF2B5EF4-FFF2-40B4-BE49-F238E27FC236}">
                <a16:creationId xmlns:a16="http://schemas.microsoft.com/office/drawing/2014/main" id="{A102F123-0CBE-48A3-80C4-2B2AEB212FCA}"/>
              </a:ext>
            </a:extLst>
          </p:cNvPr>
          <p:cNvSpPr/>
          <p:nvPr/>
        </p:nvSpPr>
        <p:spPr>
          <a:xfrm rot="16200000">
            <a:off x="462932" y="2288309"/>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Unique Proc Package ID</a:t>
            </a:r>
          </a:p>
        </p:txBody>
      </p:sp>
      <p:sp>
        <p:nvSpPr>
          <p:cNvPr id="83" name="TextBox 82">
            <a:extLst>
              <a:ext uri="{FF2B5EF4-FFF2-40B4-BE49-F238E27FC236}">
                <a16:creationId xmlns:a16="http://schemas.microsoft.com/office/drawing/2014/main" id="{13552D9D-0D1B-4493-8D99-DA2062C3E26E}"/>
              </a:ext>
            </a:extLst>
          </p:cNvPr>
          <p:cNvSpPr txBox="1"/>
          <p:nvPr/>
        </p:nvSpPr>
        <p:spPr>
          <a:xfrm rot="16200000">
            <a:off x="155815" y="2280161"/>
            <a:ext cx="2182322" cy="215444"/>
          </a:xfrm>
          <a:prstGeom prst="rect">
            <a:avLst/>
          </a:prstGeom>
          <a:noFill/>
        </p:spPr>
        <p:txBody>
          <a:bodyPr wrap="square" lIns="0" tIns="0" rIns="0" bIns="0" rtlCol="0">
            <a:spAutoFit/>
          </a:bodyPr>
          <a:lstStyle/>
          <a:p>
            <a:pPr algn="r"/>
            <a:r>
              <a:rPr lang="en-US" sz="1400" dirty="0"/>
              <a:t>Preparation of Bidding Docs</a:t>
            </a:r>
          </a:p>
        </p:txBody>
      </p:sp>
      <p:sp>
        <p:nvSpPr>
          <p:cNvPr id="84" name="TextBox 83">
            <a:extLst>
              <a:ext uri="{FF2B5EF4-FFF2-40B4-BE49-F238E27FC236}">
                <a16:creationId xmlns:a16="http://schemas.microsoft.com/office/drawing/2014/main" id="{5C3C538F-E4B1-4C2A-ADC5-37288F18A82A}"/>
              </a:ext>
            </a:extLst>
          </p:cNvPr>
          <p:cNvSpPr txBox="1"/>
          <p:nvPr/>
        </p:nvSpPr>
        <p:spPr>
          <a:xfrm rot="16200000">
            <a:off x="-331866" y="2019356"/>
            <a:ext cx="1660711" cy="215444"/>
          </a:xfrm>
          <a:prstGeom prst="rect">
            <a:avLst/>
          </a:prstGeom>
          <a:noFill/>
        </p:spPr>
        <p:txBody>
          <a:bodyPr wrap="none" lIns="0" tIns="0" rIns="0" bIns="0" rtlCol="0">
            <a:spAutoFit/>
          </a:bodyPr>
          <a:lstStyle/>
          <a:p>
            <a:pPr algn="r"/>
            <a:r>
              <a:rPr lang="en-US" sz="1400" dirty="0"/>
              <a:t>Identification of Needs</a:t>
            </a:r>
          </a:p>
        </p:txBody>
      </p:sp>
      <p:sp>
        <p:nvSpPr>
          <p:cNvPr id="85" name="Rectangle: Rounded Corners 84">
            <a:extLst>
              <a:ext uri="{FF2B5EF4-FFF2-40B4-BE49-F238E27FC236}">
                <a16:creationId xmlns:a16="http://schemas.microsoft.com/office/drawing/2014/main" id="{68A8758E-A4F9-496C-8656-16FAD1C625B6}"/>
              </a:ext>
            </a:extLst>
          </p:cNvPr>
          <p:cNvSpPr/>
          <p:nvPr/>
        </p:nvSpPr>
        <p:spPr>
          <a:xfrm rot="16200000">
            <a:off x="3126190" y="2288309"/>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Contract Amount</a:t>
            </a:r>
          </a:p>
        </p:txBody>
      </p:sp>
      <p:sp>
        <p:nvSpPr>
          <p:cNvPr id="86" name="Rectangle: Rounded Corners 85">
            <a:extLst>
              <a:ext uri="{FF2B5EF4-FFF2-40B4-BE49-F238E27FC236}">
                <a16:creationId xmlns:a16="http://schemas.microsoft.com/office/drawing/2014/main" id="{73DAE593-173F-480E-9682-CD7C7D7F26EC}"/>
              </a:ext>
            </a:extLst>
          </p:cNvPr>
          <p:cNvSpPr/>
          <p:nvPr/>
        </p:nvSpPr>
        <p:spPr>
          <a:xfrm rot="16200000">
            <a:off x="3565023"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Cleared for Signature</a:t>
            </a:r>
          </a:p>
        </p:txBody>
      </p:sp>
      <p:sp>
        <p:nvSpPr>
          <p:cNvPr id="87" name="Rectangle: Rounded Corners 86">
            <a:extLst>
              <a:ext uri="{FF2B5EF4-FFF2-40B4-BE49-F238E27FC236}">
                <a16:creationId xmlns:a16="http://schemas.microsoft.com/office/drawing/2014/main" id="{DCBEB74A-42B7-47D0-9D70-21C2E6295FDF}"/>
              </a:ext>
            </a:extLst>
          </p:cNvPr>
          <p:cNvSpPr/>
          <p:nvPr/>
        </p:nvSpPr>
        <p:spPr>
          <a:xfrm rot="16200000">
            <a:off x="5625470" y="4850325"/>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Payments &amp; Amendments</a:t>
            </a:r>
          </a:p>
        </p:txBody>
      </p:sp>
      <p:sp>
        <p:nvSpPr>
          <p:cNvPr id="89" name="Rectangle: Rounded Corners 88">
            <a:extLst>
              <a:ext uri="{FF2B5EF4-FFF2-40B4-BE49-F238E27FC236}">
                <a16:creationId xmlns:a16="http://schemas.microsoft.com/office/drawing/2014/main" id="{459DF464-31E1-4486-BFA9-B5E94949E3BB}"/>
              </a:ext>
            </a:extLst>
          </p:cNvPr>
          <p:cNvSpPr/>
          <p:nvPr/>
        </p:nvSpPr>
        <p:spPr>
          <a:xfrm rot="16200000">
            <a:off x="6867746" y="2288309"/>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Procurement Data Analytics</a:t>
            </a:r>
          </a:p>
        </p:txBody>
      </p:sp>
      <p:sp>
        <p:nvSpPr>
          <p:cNvPr id="91" name="Rectangle: Rounded Corners 90">
            <a:extLst>
              <a:ext uri="{FF2B5EF4-FFF2-40B4-BE49-F238E27FC236}">
                <a16:creationId xmlns:a16="http://schemas.microsoft.com/office/drawing/2014/main" id="{6CBFE0B0-3C7C-4685-BB7D-87BBC29B77BE}"/>
              </a:ext>
            </a:extLst>
          </p:cNvPr>
          <p:cNvSpPr/>
          <p:nvPr/>
        </p:nvSpPr>
        <p:spPr>
          <a:xfrm rot="16200000">
            <a:off x="1656741" y="2288310"/>
            <a:ext cx="201168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sz="1200" b="1" dirty="0">
                <a:solidFill>
                  <a:srgbClr val="0000CC"/>
                </a:solidFill>
              </a:rPr>
              <a:t>Procurement Notice</a:t>
            </a:r>
          </a:p>
        </p:txBody>
      </p:sp>
    </p:spTree>
    <p:extLst>
      <p:ext uri="{BB962C8B-B14F-4D97-AF65-F5344CB8AC3E}">
        <p14:creationId xmlns:p14="http://schemas.microsoft.com/office/powerpoint/2010/main" val="238307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14</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8" name="Text Box 14">
            <a:extLst>
              <a:ext uri="{FF2B5EF4-FFF2-40B4-BE49-F238E27FC236}">
                <a16:creationId xmlns:a16="http://schemas.microsoft.com/office/drawing/2014/main" id="{93DBAE6E-3739-4351-9607-648627B57FEC}"/>
              </a:ext>
            </a:extLst>
          </p:cNvPr>
          <p:cNvSpPr txBox="1">
            <a:spLocks noChangeArrowheads="1"/>
          </p:cNvSpPr>
          <p:nvPr/>
        </p:nvSpPr>
        <p:spPr bwMode="auto">
          <a:xfrm>
            <a:off x="2123960" y="2337739"/>
            <a:ext cx="4754880" cy="2204899"/>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FMIS and e-Procurement Basics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How to Connect e-GP &amp; FMIS</a:t>
            </a: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Selected country cases</a:t>
            </a:r>
          </a:p>
        </p:txBody>
      </p:sp>
    </p:spTree>
    <p:extLst>
      <p:ext uri="{BB962C8B-B14F-4D97-AF65-F5344CB8AC3E}">
        <p14:creationId xmlns:p14="http://schemas.microsoft.com/office/powerpoint/2010/main" val="1938071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15</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 name="Rectangle 3">
            <a:extLst>
              <a:ext uri="{FF2B5EF4-FFF2-40B4-BE49-F238E27FC236}">
                <a16:creationId xmlns:a16="http://schemas.microsoft.com/office/drawing/2014/main" id="{2C5F2D30-B8B2-4507-99EB-2B356B2D3F21}"/>
              </a:ext>
            </a:extLst>
          </p:cNvPr>
          <p:cNvSpPr/>
          <p:nvPr/>
        </p:nvSpPr>
        <p:spPr>
          <a:xfrm>
            <a:off x="1828800" y="6548475"/>
            <a:ext cx="5486400" cy="169277"/>
          </a:xfrm>
          <a:prstGeom prst="rect">
            <a:avLst/>
          </a:prstGeom>
        </p:spPr>
        <p:txBody>
          <a:bodyPr wrap="square" lIns="0" tIns="0" rIns="0" bIns="0">
            <a:spAutoFit/>
          </a:bodyPr>
          <a:lstStyle/>
          <a:p>
            <a:pPr algn="ctr"/>
            <a:r>
              <a:rPr lang="en-US" sz="1100" dirty="0">
                <a:solidFill>
                  <a:srgbClr val="0000CC"/>
                </a:solidFill>
              </a:rPr>
              <a:t>Source: </a:t>
            </a:r>
            <a:r>
              <a:rPr lang="en-US" sz="1100" dirty="0">
                <a:hlinkClick r:id="rId3"/>
              </a:rPr>
              <a:t>https://simap.ted.europa.eu/</a:t>
            </a:r>
            <a:endParaRPr lang="en-US" sz="1100" dirty="0"/>
          </a:p>
        </p:txBody>
      </p:sp>
      <p:sp>
        <p:nvSpPr>
          <p:cNvPr id="8" name="Rectangle 7">
            <a:extLst>
              <a:ext uri="{FF2B5EF4-FFF2-40B4-BE49-F238E27FC236}">
                <a16:creationId xmlns:a16="http://schemas.microsoft.com/office/drawing/2014/main" id="{28170E72-602A-4709-B04E-742C899D958F}"/>
              </a:ext>
            </a:extLst>
          </p:cNvPr>
          <p:cNvSpPr/>
          <p:nvPr/>
        </p:nvSpPr>
        <p:spPr>
          <a:xfrm>
            <a:off x="457200" y="657952"/>
            <a:ext cx="8229600" cy="430887"/>
          </a:xfrm>
          <a:prstGeom prst="rect">
            <a:avLst/>
          </a:prstGeom>
        </p:spPr>
        <p:txBody>
          <a:bodyPr wrap="square" lIns="0" tIns="0" rIns="0" bIns="0">
            <a:spAutoFit/>
          </a:bodyPr>
          <a:lstStyle/>
          <a:p>
            <a:pPr algn="ctr"/>
            <a:r>
              <a:rPr lang="en-US" sz="2800" b="1" dirty="0">
                <a:solidFill>
                  <a:srgbClr val="0000CC"/>
                </a:solidFill>
              </a:rPr>
              <a:t>SIMAP &gt; European Public Procurement System</a:t>
            </a:r>
          </a:p>
        </p:txBody>
      </p:sp>
      <p:pic>
        <p:nvPicPr>
          <p:cNvPr id="2" name="Picture 1">
            <a:extLst>
              <a:ext uri="{FF2B5EF4-FFF2-40B4-BE49-F238E27FC236}">
                <a16:creationId xmlns:a16="http://schemas.microsoft.com/office/drawing/2014/main" id="{544D238A-5417-4BF3-9621-C34433640443}"/>
              </a:ext>
            </a:extLst>
          </p:cNvPr>
          <p:cNvPicPr>
            <a:picLocks noChangeAspect="1"/>
          </p:cNvPicPr>
          <p:nvPr/>
        </p:nvPicPr>
        <p:blipFill>
          <a:blip r:embed="rId4"/>
          <a:stretch>
            <a:fillRect/>
          </a:stretch>
        </p:blipFill>
        <p:spPr>
          <a:xfrm>
            <a:off x="457200" y="1145579"/>
            <a:ext cx="8229600" cy="5305350"/>
          </a:xfrm>
          <a:prstGeom prst="rect">
            <a:avLst/>
          </a:prstGeom>
          <a:ln>
            <a:solidFill>
              <a:srgbClr val="0000CC"/>
            </a:solidFill>
          </a:ln>
        </p:spPr>
      </p:pic>
    </p:spTree>
    <p:extLst>
      <p:ext uri="{BB962C8B-B14F-4D97-AF65-F5344CB8AC3E}">
        <p14:creationId xmlns:p14="http://schemas.microsoft.com/office/powerpoint/2010/main" val="376969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16</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4" name="Rectangle 3">
            <a:extLst>
              <a:ext uri="{FF2B5EF4-FFF2-40B4-BE49-F238E27FC236}">
                <a16:creationId xmlns:a16="http://schemas.microsoft.com/office/drawing/2014/main" id="{2C5F2D30-B8B2-4507-99EB-2B356B2D3F21}"/>
              </a:ext>
            </a:extLst>
          </p:cNvPr>
          <p:cNvSpPr/>
          <p:nvPr/>
        </p:nvSpPr>
        <p:spPr>
          <a:xfrm>
            <a:off x="1828800" y="6548475"/>
            <a:ext cx="5486400" cy="169277"/>
          </a:xfrm>
          <a:prstGeom prst="rect">
            <a:avLst/>
          </a:prstGeom>
        </p:spPr>
        <p:txBody>
          <a:bodyPr wrap="square" lIns="0" tIns="0" rIns="0" bIns="0">
            <a:spAutoFit/>
          </a:bodyPr>
          <a:lstStyle/>
          <a:p>
            <a:pPr algn="ctr"/>
            <a:r>
              <a:rPr lang="en-US" sz="1100" dirty="0">
                <a:solidFill>
                  <a:srgbClr val="0000CC"/>
                </a:solidFill>
              </a:rPr>
              <a:t>Source: </a:t>
            </a:r>
            <a:r>
              <a:rPr lang="en-US" sz="1100" dirty="0">
                <a:hlinkClick r:id="rId3"/>
              </a:rPr>
              <a:t>https://ec.europa.eu/tools/ecertis/search</a:t>
            </a:r>
            <a:endParaRPr lang="en-US" sz="1100" dirty="0"/>
          </a:p>
        </p:txBody>
      </p:sp>
      <p:sp>
        <p:nvSpPr>
          <p:cNvPr id="8" name="Rectangle 7">
            <a:extLst>
              <a:ext uri="{FF2B5EF4-FFF2-40B4-BE49-F238E27FC236}">
                <a16:creationId xmlns:a16="http://schemas.microsoft.com/office/drawing/2014/main" id="{28170E72-602A-4709-B04E-742C899D958F}"/>
              </a:ext>
            </a:extLst>
          </p:cNvPr>
          <p:cNvSpPr/>
          <p:nvPr/>
        </p:nvSpPr>
        <p:spPr>
          <a:xfrm>
            <a:off x="457200" y="657952"/>
            <a:ext cx="8229600" cy="430887"/>
          </a:xfrm>
          <a:prstGeom prst="rect">
            <a:avLst/>
          </a:prstGeom>
        </p:spPr>
        <p:txBody>
          <a:bodyPr wrap="square" lIns="0" tIns="0" rIns="0" bIns="0">
            <a:spAutoFit/>
          </a:bodyPr>
          <a:lstStyle/>
          <a:p>
            <a:pPr algn="ctr"/>
            <a:r>
              <a:rPr lang="en-US" sz="2800" b="1" dirty="0" err="1">
                <a:solidFill>
                  <a:srgbClr val="0000CC"/>
                </a:solidFill>
              </a:rPr>
              <a:t>eCertis</a:t>
            </a:r>
            <a:r>
              <a:rPr lang="en-US" sz="2800" b="1" dirty="0">
                <a:solidFill>
                  <a:srgbClr val="0000CC"/>
                </a:solidFill>
              </a:rPr>
              <a:t> –&gt; EU Procurement Certification</a:t>
            </a:r>
          </a:p>
        </p:txBody>
      </p:sp>
      <p:pic>
        <p:nvPicPr>
          <p:cNvPr id="10" name="Picture 9">
            <a:extLst>
              <a:ext uri="{FF2B5EF4-FFF2-40B4-BE49-F238E27FC236}">
                <a16:creationId xmlns:a16="http://schemas.microsoft.com/office/drawing/2014/main" id="{AD26CA6A-36EC-490E-B308-3F0F6BC3D6D5}"/>
              </a:ext>
            </a:extLst>
          </p:cNvPr>
          <p:cNvPicPr>
            <a:picLocks noChangeAspect="1"/>
          </p:cNvPicPr>
          <p:nvPr/>
        </p:nvPicPr>
        <p:blipFill>
          <a:blip r:embed="rId4"/>
          <a:stretch>
            <a:fillRect/>
          </a:stretch>
        </p:blipFill>
        <p:spPr>
          <a:xfrm>
            <a:off x="245370" y="1415103"/>
            <a:ext cx="8657523" cy="4685117"/>
          </a:xfrm>
          <a:prstGeom prst="rect">
            <a:avLst/>
          </a:prstGeom>
          <a:ln>
            <a:solidFill>
              <a:srgbClr val="0000CC"/>
            </a:solidFill>
          </a:ln>
        </p:spPr>
      </p:pic>
    </p:spTree>
    <p:extLst>
      <p:ext uri="{BB962C8B-B14F-4D97-AF65-F5344CB8AC3E}">
        <p14:creationId xmlns:p14="http://schemas.microsoft.com/office/powerpoint/2010/main" val="285071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17</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30" name="Text Box 398">
            <a:extLst>
              <a:ext uri="{FF2B5EF4-FFF2-40B4-BE49-F238E27FC236}">
                <a16:creationId xmlns:a16="http://schemas.microsoft.com/office/drawing/2014/main" id="{EA250B93-4472-4217-9CEE-5ABC283B6E6B}"/>
              </a:ext>
            </a:extLst>
          </p:cNvPr>
          <p:cNvSpPr txBox="1">
            <a:spLocks noChangeArrowheads="1"/>
          </p:cNvSpPr>
          <p:nvPr/>
        </p:nvSpPr>
        <p:spPr bwMode="auto">
          <a:xfrm>
            <a:off x="457200" y="659388"/>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800" b="1" dirty="0">
                <a:solidFill>
                  <a:srgbClr val="0000CC"/>
                </a:solidFill>
                <a:effectLst/>
              </a:rPr>
              <a:t>KONEPS &gt; </a:t>
            </a:r>
            <a:r>
              <a:rPr lang="en-US" sz="2800" b="1" dirty="0">
                <a:solidFill>
                  <a:srgbClr val="0000CC"/>
                </a:solidFill>
              </a:rPr>
              <a:t>K</a:t>
            </a:r>
            <a:r>
              <a:rPr lang="en-US" sz="2800" b="1" dirty="0">
                <a:solidFill>
                  <a:srgbClr val="0000CC"/>
                </a:solidFill>
                <a:effectLst/>
              </a:rPr>
              <a:t>orea Online e-Procurement System</a:t>
            </a:r>
            <a:endParaRPr lang="en-US" sz="2800" dirty="0">
              <a:solidFill>
                <a:srgbClr val="0000CC"/>
              </a:solidFill>
              <a:effectLst/>
            </a:endParaRPr>
          </a:p>
        </p:txBody>
      </p:sp>
      <p:sp>
        <p:nvSpPr>
          <p:cNvPr id="33" name="Rectangle 32">
            <a:extLst>
              <a:ext uri="{FF2B5EF4-FFF2-40B4-BE49-F238E27FC236}">
                <a16:creationId xmlns:a16="http://schemas.microsoft.com/office/drawing/2014/main" id="{13D6D8A5-F6A9-4F5B-BD03-89DF080E6F17}"/>
              </a:ext>
            </a:extLst>
          </p:cNvPr>
          <p:cNvSpPr/>
          <p:nvPr/>
        </p:nvSpPr>
        <p:spPr>
          <a:xfrm>
            <a:off x="182880" y="6453868"/>
            <a:ext cx="8778240" cy="169277"/>
          </a:xfrm>
          <a:prstGeom prst="rect">
            <a:avLst/>
          </a:prstGeom>
        </p:spPr>
        <p:txBody>
          <a:bodyPr wrap="square" lIns="0" tIns="0" rIns="0" bIns="0">
            <a:spAutoFit/>
          </a:bodyPr>
          <a:lstStyle/>
          <a:p>
            <a:pPr algn="ctr"/>
            <a:r>
              <a:rPr lang="en-US" sz="1100" dirty="0">
                <a:solidFill>
                  <a:srgbClr val="0000CC"/>
                </a:solidFill>
              </a:rPr>
              <a:t>Source: </a:t>
            </a:r>
            <a:r>
              <a:rPr lang="en-US" sz="1100" dirty="0"/>
              <a:t>Korea e-Procurement System: Continuous Improvement &amp; Innovation; </a:t>
            </a:r>
            <a:r>
              <a:rPr lang="en-US" sz="1100" dirty="0" err="1"/>
              <a:t>Heehoon</a:t>
            </a:r>
            <a:r>
              <a:rPr lang="en-US" sz="1100" dirty="0"/>
              <a:t> Kang, Public Procurement Service (PPS), The Republic of Korea</a:t>
            </a:r>
          </a:p>
        </p:txBody>
      </p:sp>
      <p:pic>
        <p:nvPicPr>
          <p:cNvPr id="36" name="Picture 35">
            <a:extLst>
              <a:ext uri="{FF2B5EF4-FFF2-40B4-BE49-F238E27FC236}">
                <a16:creationId xmlns:a16="http://schemas.microsoft.com/office/drawing/2014/main" id="{35353FCA-D285-4780-91EC-C13FE65D5776}"/>
              </a:ext>
            </a:extLst>
          </p:cNvPr>
          <p:cNvPicPr>
            <a:picLocks noChangeAspect="1"/>
          </p:cNvPicPr>
          <p:nvPr/>
        </p:nvPicPr>
        <p:blipFill>
          <a:blip r:embed="rId3"/>
          <a:stretch>
            <a:fillRect/>
          </a:stretch>
        </p:blipFill>
        <p:spPr>
          <a:xfrm>
            <a:off x="4558555" y="3751492"/>
            <a:ext cx="4114800" cy="2674829"/>
          </a:xfrm>
          <a:prstGeom prst="rect">
            <a:avLst/>
          </a:prstGeom>
        </p:spPr>
      </p:pic>
      <p:pic>
        <p:nvPicPr>
          <p:cNvPr id="38" name="Picture 37">
            <a:extLst>
              <a:ext uri="{FF2B5EF4-FFF2-40B4-BE49-F238E27FC236}">
                <a16:creationId xmlns:a16="http://schemas.microsoft.com/office/drawing/2014/main" id="{D2B85F15-A3A4-4D3C-A222-1C39C3AC6D5F}"/>
              </a:ext>
            </a:extLst>
          </p:cNvPr>
          <p:cNvPicPr>
            <a:picLocks noChangeAspect="1"/>
          </p:cNvPicPr>
          <p:nvPr/>
        </p:nvPicPr>
        <p:blipFill>
          <a:blip r:embed="rId4"/>
          <a:stretch>
            <a:fillRect/>
          </a:stretch>
        </p:blipFill>
        <p:spPr>
          <a:xfrm>
            <a:off x="429675" y="1107623"/>
            <a:ext cx="4114800" cy="2635275"/>
          </a:xfrm>
          <a:prstGeom prst="rect">
            <a:avLst/>
          </a:prstGeom>
        </p:spPr>
      </p:pic>
      <p:pic>
        <p:nvPicPr>
          <p:cNvPr id="40" name="Picture 39">
            <a:extLst>
              <a:ext uri="{FF2B5EF4-FFF2-40B4-BE49-F238E27FC236}">
                <a16:creationId xmlns:a16="http://schemas.microsoft.com/office/drawing/2014/main" id="{1A1DD59C-A9AF-4160-BAA7-8880F7F8D5F8}"/>
              </a:ext>
            </a:extLst>
          </p:cNvPr>
          <p:cNvPicPr>
            <a:picLocks noChangeAspect="1"/>
          </p:cNvPicPr>
          <p:nvPr/>
        </p:nvPicPr>
        <p:blipFill>
          <a:blip r:embed="rId5"/>
          <a:stretch>
            <a:fillRect/>
          </a:stretch>
        </p:blipFill>
        <p:spPr>
          <a:xfrm>
            <a:off x="610446" y="3782733"/>
            <a:ext cx="3753258" cy="2651760"/>
          </a:xfrm>
          <a:prstGeom prst="rect">
            <a:avLst/>
          </a:prstGeom>
        </p:spPr>
      </p:pic>
      <p:pic>
        <p:nvPicPr>
          <p:cNvPr id="41" name="Picture 40">
            <a:extLst>
              <a:ext uri="{FF2B5EF4-FFF2-40B4-BE49-F238E27FC236}">
                <a16:creationId xmlns:a16="http://schemas.microsoft.com/office/drawing/2014/main" id="{E123E4B1-BB83-45C9-8983-DC99B5AA145B}"/>
              </a:ext>
            </a:extLst>
          </p:cNvPr>
          <p:cNvPicPr>
            <a:picLocks noChangeAspect="1"/>
          </p:cNvPicPr>
          <p:nvPr/>
        </p:nvPicPr>
        <p:blipFill>
          <a:blip r:embed="rId6"/>
          <a:stretch>
            <a:fillRect/>
          </a:stretch>
        </p:blipFill>
        <p:spPr>
          <a:xfrm>
            <a:off x="4554702" y="1158945"/>
            <a:ext cx="4118206" cy="2533108"/>
          </a:xfrm>
          <a:prstGeom prst="rect">
            <a:avLst/>
          </a:prstGeom>
        </p:spPr>
      </p:pic>
      <p:sp>
        <p:nvSpPr>
          <p:cNvPr id="42" name="Rectangle: Rounded Corners 41">
            <a:extLst>
              <a:ext uri="{FF2B5EF4-FFF2-40B4-BE49-F238E27FC236}">
                <a16:creationId xmlns:a16="http://schemas.microsoft.com/office/drawing/2014/main" id="{341F9FF6-5B19-4917-B695-6D0C896FA6F6}"/>
              </a:ext>
            </a:extLst>
          </p:cNvPr>
          <p:cNvSpPr/>
          <p:nvPr/>
        </p:nvSpPr>
        <p:spPr>
          <a:xfrm>
            <a:off x="2538185" y="1401274"/>
            <a:ext cx="572564" cy="1646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i="1" dirty="0">
                <a:solidFill>
                  <a:schemeClr val="bg1"/>
                </a:solidFill>
              </a:rPr>
              <a:t>(2017)</a:t>
            </a:r>
          </a:p>
        </p:txBody>
      </p:sp>
    </p:spTree>
    <p:extLst>
      <p:ext uri="{BB962C8B-B14F-4D97-AF65-F5344CB8AC3E}">
        <p14:creationId xmlns:p14="http://schemas.microsoft.com/office/powerpoint/2010/main" val="89918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18</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5" name="Picture 4">
            <a:extLst>
              <a:ext uri="{FF2B5EF4-FFF2-40B4-BE49-F238E27FC236}">
                <a16:creationId xmlns:a16="http://schemas.microsoft.com/office/drawing/2014/main" id="{86BFDEA1-4BE0-4076-94DA-3C0D4657C8F3}"/>
              </a:ext>
            </a:extLst>
          </p:cNvPr>
          <p:cNvPicPr>
            <a:picLocks noChangeAspect="1"/>
          </p:cNvPicPr>
          <p:nvPr/>
        </p:nvPicPr>
        <p:blipFill>
          <a:blip r:embed="rId3"/>
          <a:stretch>
            <a:fillRect/>
          </a:stretch>
        </p:blipFill>
        <p:spPr>
          <a:xfrm>
            <a:off x="214011" y="1228031"/>
            <a:ext cx="8686800" cy="5079712"/>
          </a:xfrm>
          <a:prstGeom prst="rect">
            <a:avLst/>
          </a:prstGeom>
        </p:spPr>
      </p:pic>
      <p:sp>
        <p:nvSpPr>
          <p:cNvPr id="10" name="Rectangle 9">
            <a:extLst>
              <a:ext uri="{FF2B5EF4-FFF2-40B4-BE49-F238E27FC236}">
                <a16:creationId xmlns:a16="http://schemas.microsoft.com/office/drawing/2014/main" id="{316AA1ED-80A6-4595-AADD-43C1E2BE1DDC}"/>
              </a:ext>
            </a:extLst>
          </p:cNvPr>
          <p:cNvSpPr/>
          <p:nvPr/>
        </p:nvSpPr>
        <p:spPr>
          <a:xfrm>
            <a:off x="218740" y="6444903"/>
            <a:ext cx="8686800" cy="169277"/>
          </a:xfrm>
          <a:prstGeom prst="rect">
            <a:avLst/>
          </a:prstGeom>
        </p:spPr>
        <p:txBody>
          <a:bodyPr wrap="square" lIns="0" tIns="0" rIns="0" bIns="0">
            <a:spAutoFit/>
          </a:bodyPr>
          <a:lstStyle/>
          <a:p>
            <a:pPr algn="ctr"/>
            <a:r>
              <a:rPr lang="en-US" sz="1100" dirty="0">
                <a:solidFill>
                  <a:srgbClr val="0000CC"/>
                </a:solidFill>
              </a:rPr>
              <a:t>Source: </a:t>
            </a:r>
            <a:r>
              <a:rPr lang="en-US" sz="1100" dirty="0"/>
              <a:t>KONEPS Presentation; Kang-</a:t>
            </a:r>
            <a:r>
              <a:rPr lang="en-US" sz="1100" dirty="0" err="1"/>
              <a:t>il</a:t>
            </a:r>
            <a:r>
              <a:rPr lang="en-US" sz="1100" dirty="0"/>
              <a:t> Seo, International Cooperation Division, Public Procurement Service (PPS), The Republic of Korea</a:t>
            </a:r>
          </a:p>
        </p:txBody>
      </p:sp>
      <p:sp>
        <p:nvSpPr>
          <p:cNvPr id="11" name="Text Box 398">
            <a:extLst>
              <a:ext uri="{FF2B5EF4-FFF2-40B4-BE49-F238E27FC236}">
                <a16:creationId xmlns:a16="http://schemas.microsoft.com/office/drawing/2014/main" id="{C337A922-11FD-41A1-BF2F-000A3F44D8F4}"/>
              </a:ext>
            </a:extLst>
          </p:cNvPr>
          <p:cNvSpPr txBox="1">
            <a:spLocks noChangeArrowheads="1"/>
          </p:cNvSpPr>
          <p:nvPr/>
        </p:nvSpPr>
        <p:spPr bwMode="auto">
          <a:xfrm>
            <a:off x="457200" y="659388"/>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800" b="1" dirty="0">
                <a:solidFill>
                  <a:srgbClr val="0000CC"/>
                </a:solidFill>
                <a:effectLst/>
              </a:rPr>
              <a:t>KONEPS &gt; </a:t>
            </a:r>
            <a:r>
              <a:rPr lang="en-US" sz="2800" b="1" dirty="0">
                <a:solidFill>
                  <a:srgbClr val="0000CC"/>
                </a:solidFill>
              </a:rPr>
              <a:t>e-Tendering Processes and Interfaces</a:t>
            </a:r>
            <a:endParaRPr lang="en-US" sz="2800" dirty="0">
              <a:solidFill>
                <a:srgbClr val="0000CC"/>
              </a:solidFill>
              <a:effectLst/>
            </a:endParaRPr>
          </a:p>
        </p:txBody>
      </p:sp>
    </p:spTree>
    <p:extLst>
      <p:ext uri="{BB962C8B-B14F-4D97-AF65-F5344CB8AC3E}">
        <p14:creationId xmlns:p14="http://schemas.microsoft.com/office/powerpoint/2010/main" val="742806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4"/>
          <p:cNvSpPr txBox="1">
            <a:spLocks noChangeArrowheads="1"/>
          </p:cNvSpPr>
          <p:nvPr/>
        </p:nvSpPr>
        <p:spPr bwMode="auto">
          <a:xfrm>
            <a:off x="2123960" y="2337739"/>
            <a:ext cx="4754880" cy="2204899"/>
          </a:xfrm>
          <a:prstGeom prst="rect">
            <a:avLst/>
          </a:prstGeom>
          <a:noFill/>
          <a:ln w="9525">
            <a:noFill/>
            <a:miter lim="800000"/>
            <a:headEnd/>
            <a:tailEnd/>
          </a:ln>
        </p:spPr>
        <p:txBody>
          <a:bodyPr wrap="square">
            <a:spAutoFit/>
          </a:bodyPr>
          <a:lstStyle/>
          <a:p>
            <a:pPr marL="341313" indent="-341313" algn="ctr">
              <a:spcAft>
                <a:spcPts val="600"/>
              </a:spcAft>
              <a:tabLst>
                <a:tab pos="1790700" algn="l"/>
              </a:tabLst>
            </a:pPr>
            <a:r>
              <a:rPr lang="en-US" sz="2800" b="1" dirty="0">
                <a:solidFill>
                  <a:srgbClr val="00B0F0"/>
                </a:solidFill>
                <a:effectLst/>
              </a:rPr>
              <a:t>Contents</a:t>
            </a:r>
            <a:endParaRPr lang="tr-TR" sz="2800" b="1" dirty="0">
              <a:solidFill>
                <a:srgbClr val="00B0F0"/>
              </a:solidFill>
              <a:effectLst/>
            </a:endParaRPr>
          </a:p>
          <a:p>
            <a:pPr marL="342900" indent="-342900">
              <a:lnSpc>
                <a:spcPct val="150000"/>
              </a:lnSpc>
              <a:buSzPct val="80000"/>
              <a:buFont typeface="Wingdings 3" panose="05040102010807070707" pitchFamily="18" charset="2"/>
              <a:buChar char=""/>
              <a:tabLst>
                <a:tab pos="1790700" algn="l"/>
              </a:tabLst>
            </a:pPr>
            <a:r>
              <a:rPr lang="en-US" sz="2400" b="1" dirty="0">
                <a:solidFill>
                  <a:srgbClr val="0000CC"/>
                </a:solidFill>
              </a:rPr>
              <a:t>FMIS and e-Procurement Basics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How to Connect e-GP &amp; FMIS</a:t>
            </a:r>
          </a:p>
          <a:p>
            <a:pPr marL="342900" indent="-342900">
              <a:lnSpc>
                <a:spcPct val="150000"/>
              </a:lnSpc>
              <a:buSzPct val="80000"/>
              <a:buFont typeface="Wingdings 3" panose="05040102010807070707" pitchFamily="18" charset="2"/>
              <a:buChar char=""/>
              <a:tabLst>
                <a:tab pos="1790700" algn="l"/>
              </a:tabLst>
            </a:pPr>
            <a:r>
              <a:rPr lang="en-US" sz="2400" b="1" dirty="0">
                <a:solidFill>
                  <a:schemeClr val="bg1">
                    <a:lumMod val="75000"/>
                  </a:schemeClr>
                </a:solidFill>
              </a:rPr>
              <a:t>Selected country cases</a:t>
            </a:r>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FMIS &amp; 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Tree>
    <p:extLst>
      <p:ext uri="{BB962C8B-B14F-4D97-AF65-F5344CB8AC3E}">
        <p14:creationId xmlns:p14="http://schemas.microsoft.com/office/powerpoint/2010/main" val="56836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19</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10" name="Rectangle 9">
            <a:extLst>
              <a:ext uri="{FF2B5EF4-FFF2-40B4-BE49-F238E27FC236}">
                <a16:creationId xmlns:a16="http://schemas.microsoft.com/office/drawing/2014/main" id="{316AA1ED-80A6-4595-AADD-43C1E2BE1DDC}"/>
              </a:ext>
            </a:extLst>
          </p:cNvPr>
          <p:cNvSpPr/>
          <p:nvPr/>
        </p:nvSpPr>
        <p:spPr>
          <a:xfrm>
            <a:off x="843907" y="6524658"/>
            <a:ext cx="3291840" cy="169277"/>
          </a:xfrm>
          <a:prstGeom prst="rect">
            <a:avLst/>
          </a:prstGeom>
        </p:spPr>
        <p:txBody>
          <a:bodyPr wrap="square" lIns="0" tIns="0" rIns="0" bIns="0">
            <a:spAutoFit/>
          </a:bodyPr>
          <a:lstStyle/>
          <a:p>
            <a:pPr algn="ctr"/>
            <a:r>
              <a:rPr lang="en-US" sz="1100" dirty="0">
                <a:solidFill>
                  <a:srgbClr val="0000CC"/>
                </a:solidFill>
              </a:rPr>
              <a:t>Source: </a:t>
            </a:r>
            <a:r>
              <a:rPr lang="en-US" sz="1100" dirty="0">
                <a:hlinkClick r:id="rId3"/>
              </a:rPr>
              <a:t>https://www.comprasgovernamentais.gov.br/</a:t>
            </a:r>
            <a:endParaRPr lang="en-US" sz="1100" dirty="0"/>
          </a:p>
        </p:txBody>
      </p:sp>
      <p:sp>
        <p:nvSpPr>
          <p:cNvPr id="11" name="Text Box 398">
            <a:extLst>
              <a:ext uri="{FF2B5EF4-FFF2-40B4-BE49-F238E27FC236}">
                <a16:creationId xmlns:a16="http://schemas.microsoft.com/office/drawing/2014/main" id="{C337A922-11FD-41A1-BF2F-000A3F44D8F4}"/>
              </a:ext>
            </a:extLst>
          </p:cNvPr>
          <p:cNvSpPr txBox="1">
            <a:spLocks noChangeArrowheads="1"/>
          </p:cNvSpPr>
          <p:nvPr/>
        </p:nvSpPr>
        <p:spPr bwMode="auto">
          <a:xfrm>
            <a:off x="457200" y="659388"/>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800" b="1" dirty="0">
                <a:solidFill>
                  <a:srgbClr val="0000CC"/>
                </a:solidFill>
                <a:effectLst/>
              </a:rPr>
              <a:t>COMPRASNET &gt; </a:t>
            </a:r>
            <a:r>
              <a:rPr lang="en-US" sz="2800" b="1" dirty="0">
                <a:solidFill>
                  <a:srgbClr val="0000CC"/>
                </a:solidFill>
              </a:rPr>
              <a:t>e-Procurement System in Brazil</a:t>
            </a:r>
            <a:endParaRPr lang="en-US" sz="2800" dirty="0">
              <a:solidFill>
                <a:srgbClr val="0000CC"/>
              </a:solidFill>
              <a:effectLst/>
            </a:endParaRPr>
          </a:p>
        </p:txBody>
      </p:sp>
      <p:pic>
        <p:nvPicPr>
          <p:cNvPr id="4" name="Picture 3" descr="A screenshot of a cell phone&#10;&#10;Description generated with very high confidence">
            <a:extLst>
              <a:ext uri="{FF2B5EF4-FFF2-40B4-BE49-F238E27FC236}">
                <a16:creationId xmlns:a16="http://schemas.microsoft.com/office/drawing/2014/main" id="{F8EECEA6-0C1D-465B-8898-41B38FCB39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72" y="1165236"/>
            <a:ext cx="3496710" cy="5303520"/>
          </a:xfrm>
          <a:prstGeom prst="rect">
            <a:avLst/>
          </a:prstGeom>
          <a:ln>
            <a:solidFill>
              <a:srgbClr val="0000CC"/>
            </a:solidFill>
          </a:ln>
        </p:spPr>
      </p:pic>
      <p:sp>
        <p:nvSpPr>
          <p:cNvPr id="13" name="Rectangle 12">
            <a:extLst>
              <a:ext uri="{FF2B5EF4-FFF2-40B4-BE49-F238E27FC236}">
                <a16:creationId xmlns:a16="http://schemas.microsoft.com/office/drawing/2014/main" id="{DA289155-625E-4C3F-8B7B-8BB55F16E50E}"/>
              </a:ext>
            </a:extLst>
          </p:cNvPr>
          <p:cNvSpPr/>
          <p:nvPr/>
        </p:nvSpPr>
        <p:spPr>
          <a:xfrm>
            <a:off x="4389934" y="3660720"/>
            <a:ext cx="4297680" cy="938719"/>
          </a:xfrm>
          <a:prstGeom prst="rect">
            <a:avLst/>
          </a:prstGeom>
        </p:spPr>
        <p:txBody>
          <a:bodyPr wrap="square">
            <a:spAutoFit/>
          </a:bodyPr>
          <a:lstStyle/>
          <a:p>
            <a:pPr algn="just"/>
            <a:r>
              <a:rPr lang="en-US" sz="1100" dirty="0"/>
              <a:t>The </a:t>
            </a:r>
            <a:r>
              <a:rPr lang="en-US" sz="1100" b="1" dirty="0"/>
              <a:t>National Electronic Process </a:t>
            </a:r>
            <a:r>
              <a:rPr lang="en-US" sz="1100" dirty="0"/>
              <a:t>(PEN) is a joint initiative of gov agencies to establish a public electronic administrative process infrastructure. Each entity periodically extract, at intervals not exceeding 48 hours, updated data (including procurement) of their systems (in XML format) and post through web services (APIs) for the benefit of citizens.</a:t>
            </a:r>
          </a:p>
        </p:txBody>
      </p:sp>
      <p:grpSp>
        <p:nvGrpSpPr>
          <p:cNvPr id="17" name="Group 16">
            <a:extLst>
              <a:ext uri="{FF2B5EF4-FFF2-40B4-BE49-F238E27FC236}">
                <a16:creationId xmlns:a16="http://schemas.microsoft.com/office/drawing/2014/main" id="{07B10574-959B-4D59-94DE-72E07A41EF78}"/>
              </a:ext>
            </a:extLst>
          </p:cNvPr>
          <p:cNvGrpSpPr/>
          <p:nvPr/>
        </p:nvGrpSpPr>
        <p:grpSpPr>
          <a:xfrm>
            <a:off x="4938574" y="1163386"/>
            <a:ext cx="3200400" cy="2480669"/>
            <a:chOff x="4434821" y="1163386"/>
            <a:chExt cx="3200400" cy="2480669"/>
          </a:xfrm>
        </p:grpSpPr>
        <p:pic>
          <p:nvPicPr>
            <p:cNvPr id="8" name="Picture 7">
              <a:extLst>
                <a:ext uri="{FF2B5EF4-FFF2-40B4-BE49-F238E27FC236}">
                  <a16:creationId xmlns:a16="http://schemas.microsoft.com/office/drawing/2014/main" id="{D7C1EB6D-0D2B-44A8-95F0-6869C9EFCE8B}"/>
                </a:ext>
              </a:extLst>
            </p:cNvPr>
            <p:cNvPicPr>
              <a:picLocks noChangeAspect="1"/>
            </p:cNvPicPr>
            <p:nvPr/>
          </p:nvPicPr>
          <p:blipFill>
            <a:blip r:embed="rId5"/>
            <a:stretch>
              <a:fillRect/>
            </a:stretch>
          </p:blipFill>
          <p:spPr>
            <a:xfrm>
              <a:off x="4434821" y="1163386"/>
              <a:ext cx="3200400" cy="2480669"/>
            </a:xfrm>
            <a:prstGeom prst="rect">
              <a:avLst/>
            </a:prstGeom>
            <a:ln>
              <a:solidFill>
                <a:srgbClr val="0000CC"/>
              </a:solidFill>
            </a:ln>
          </p:spPr>
        </p:pic>
        <p:pic>
          <p:nvPicPr>
            <p:cNvPr id="14" name="Picture 13">
              <a:extLst>
                <a:ext uri="{FF2B5EF4-FFF2-40B4-BE49-F238E27FC236}">
                  <a16:creationId xmlns:a16="http://schemas.microsoft.com/office/drawing/2014/main" id="{D16B59DD-2F87-416D-A338-D234047674C4}"/>
                </a:ext>
              </a:extLst>
            </p:cNvPr>
            <p:cNvPicPr>
              <a:picLocks noChangeAspect="1"/>
            </p:cNvPicPr>
            <p:nvPr/>
          </p:nvPicPr>
          <p:blipFill>
            <a:blip r:embed="rId6"/>
            <a:stretch>
              <a:fillRect/>
            </a:stretch>
          </p:blipFill>
          <p:spPr>
            <a:xfrm>
              <a:off x="6427690" y="3250667"/>
              <a:ext cx="1188720" cy="373979"/>
            </a:xfrm>
            <a:prstGeom prst="rect">
              <a:avLst/>
            </a:prstGeom>
          </p:spPr>
        </p:pic>
      </p:grpSp>
      <p:pic>
        <p:nvPicPr>
          <p:cNvPr id="16" name="Picture 15">
            <a:extLst>
              <a:ext uri="{FF2B5EF4-FFF2-40B4-BE49-F238E27FC236}">
                <a16:creationId xmlns:a16="http://schemas.microsoft.com/office/drawing/2014/main" id="{5CAF8928-6E5D-4042-9079-46CB91AEB8C7}"/>
              </a:ext>
            </a:extLst>
          </p:cNvPr>
          <p:cNvPicPr>
            <a:picLocks noChangeAspect="1"/>
          </p:cNvPicPr>
          <p:nvPr/>
        </p:nvPicPr>
        <p:blipFill>
          <a:blip r:embed="rId7"/>
          <a:stretch>
            <a:fillRect/>
          </a:stretch>
        </p:blipFill>
        <p:spPr>
          <a:xfrm>
            <a:off x="4784449" y="4614118"/>
            <a:ext cx="3508651" cy="2055823"/>
          </a:xfrm>
          <a:prstGeom prst="rect">
            <a:avLst/>
          </a:prstGeom>
          <a:ln>
            <a:solidFill>
              <a:srgbClr val="0000CC"/>
            </a:solidFill>
          </a:ln>
        </p:spPr>
      </p:pic>
    </p:spTree>
    <p:extLst>
      <p:ext uri="{BB962C8B-B14F-4D97-AF65-F5344CB8AC3E}">
        <p14:creationId xmlns:p14="http://schemas.microsoft.com/office/powerpoint/2010/main" val="3689983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20</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cs typeface="Helvetica" panose="020B0604020202020204" pitchFamily="34" charset="0"/>
                </a:rPr>
                <a:t>e-GP</a:t>
              </a:r>
              <a:endParaRPr lang="en-US" sz="2400" b="1" dirty="0">
                <a:solidFill>
                  <a:schemeClr val="bg1"/>
                </a:solidFill>
                <a:latin typeface="+mj-lt"/>
                <a:cs typeface="Helvetica" panose="020B0604020202020204" pitchFamily="34" charset="0"/>
              </a:endParaRP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pic>
        <p:nvPicPr>
          <p:cNvPr id="15" name="Picture 14">
            <a:extLst>
              <a:ext uri="{FF2B5EF4-FFF2-40B4-BE49-F238E27FC236}">
                <a16:creationId xmlns:a16="http://schemas.microsoft.com/office/drawing/2014/main" id="{7C5085EC-41D3-4245-90A7-C2F0BCD27E73}"/>
              </a:ext>
            </a:extLst>
          </p:cNvPr>
          <p:cNvPicPr>
            <a:picLocks noChangeAspect="1"/>
          </p:cNvPicPr>
          <p:nvPr/>
        </p:nvPicPr>
        <p:blipFill>
          <a:blip r:embed="rId3"/>
          <a:stretch>
            <a:fillRect/>
          </a:stretch>
        </p:blipFill>
        <p:spPr>
          <a:xfrm>
            <a:off x="349492" y="1257255"/>
            <a:ext cx="8351957" cy="5140138"/>
          </a:xfrm>
          <a:prstGeom prst="rect">
            <a:avLst/>
          </a:prstGeom>
          <a:ln>
            <a:solidFill>
              <a:srgbClr val="0000CC"/>
            </a:solidFill>
          </a:ln>
        </p:spPr>
      </p:pic>
      <p:sp>
        <p:nvSpPr>
          <p:cNvPr id="8" name="Text Box 398">
            <a:extLst>
              <a:ext uri="{FF2B5EF4-FFF2-40B4-BE49-F238E27FC236}">
                <a16:creationId xmlns:a16="http://schemas.microsoft.com/office/drawing/2014/main" id="{5B441F52-9A8C-4082-8948-A166DC2CE00B}"/>
              </a:ext>
            </a:extLst>
          </p:cNvPr>
          <p:cNvSpPr txBox="1">
            <a:spLocks noChangeArrowheads="1"/>
          </p:cNvSpPr>
          <p:nvPr/>
        </p:nvSpPr>
        <p:spPr bwMode="auto">
          <a:xfrm>
            <a:off x="457200" y="659388"/>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800" b="1" dirty="0">
                <a:solidFill>
                  <a:srgbClr val="0000CC"/>
                </a:solidFill>
                <a:effectLst/>
              </a:rPr>
              <a:t>ESPP </a:t>
            </a:r>
            <a:r>
              <a:rPr lang="en-US" sz="2800" b="1" dirty="0">
                <a:solidFill>
                  <a:srgbClr val="0000CC"/>
                </a:solidFill>
              </a:rPr>
              <a:t>&gt; e-Procurement System in North Macedonia</a:t>
            </a:r>
            <a:endParaRPr lang="en-US" sz="2800" dirty="0">
              <a:solidFill>
                <a:srgbClr val="0000CC"/>
              </a:solidFill>
              <a:effectLst/>
            </a:endParaRPr>
          </a:p>
        </p:txBody>
      </p:sp>
      <p:sp>
        <p:nvSpPr>
          <p:cNvPr id="10" name="Rectangle 9">
            <a:extLst>
              <a:ext uri="{FF2B5EF4-FFF2-40B4-BE49-F238E27FC236}">
                <a16:creationId xmlns:a16="http://schemas.microsoft.com/office/drawing/2014/main" id="{BD7DFC26-2FC2-4925-BA60-9CD433EEAAF9}"/>
              </a:ext>
            </a:extLst>
          </p:cNvPr>
          <p:cNvSpPr/>
          <p:nvPr/>
        </p:nvSpPr>
        <p:spPr>
          <a:xfrm>
            <a:off x="1828800" y="6548475"/>
            <a:ext cx="5486400" cy="169277"/>
          </a:xfrm>
          <a:prstGeom prst="rect">
            <a:avLst/>
          </a:prstGeom>
        </p:spPr>
        <p:txBody>
          <a:bodyPr wrap="square" lIns="0" tIns="0" rIns="0" bIns="0">
            <a:spAutoFit/>
          </a:bodyPr>
          <a:lstStyle/>
          <a:p>
            <a:pPr algn="ctr"/>
            <a:r>
              <a:rPr lang="en-US" sz="1100" dirty="0">
                <a:solidFill>
                  <a:srgbClr val="0000CC"/>
                </a:solidFill>
              </a:rPr>
              <a:t>Source: </a:t>
            </a:r>
            <a:r>
              <a:rPr lang="en-US" sz="1100" dirty="0">
                <a:hlinkClick r:id="rId4"/>
              </a:rPr>
              <a:t>https://e-nabavki.gov.mk/</a:t>
            </a:r>
            <a:endParaRPr lang="en-US" sz="1100" dirty="0"/>
          </a:p>
        </p:txBody>
      </p:sp>
    </p:spTree>
    <p:extLst>
      <p:ext uri="{BB962C8B-B14F-4D97-AF65-F5344CB8AC3E}">
        <p14:creationId xmlns:p14="http://schemas.microsoft.com/office/powerpoint/2010/main" val="2096574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9428" y="2260237"/>
            <a:ext cx="8939284" cy="1938992"/>
          </a:xfrm>
          <a:prstGeom prst="rect">
            <a:avLst/>
          </a:prstGeom>
          <a:noFill/>
        </p:spPr>
        <p:txBody>
          <a:bodyPr wrap="square" rtlCol="0">
            <a:spAutoFit/>
          </a:bodyPr>
          <a:lstStyle/>
          <a:p>
            <a:pPr lvl="0" algn="ctr"/>
            <a:endParaRPr lang="en-US" b="1" dirty="0">
              <a:solidFill>
                <a:srgbClr val="0000CC"/>
              </a:solidFill>
              <a:latin typeface="Arial" pitchFamily="34" charset="0"/>
              <a:cs typeface="Arial" pitchFamily="34" charset="0"/>
            </a:endParaRPr>
          </a:p>
          <a:p>
            <a:pPr algn="ctr"/>
            <a:endParaRPr lang="en-US" b="1" dirty="0">
              <a:solidFill>
                <a:srgbClr val="0000FF"/>
              </a:solidFill>
              <a:effectLst>
                <a:glow rad="101600">
                  <a:schemeClr val="accent3">
                    <a:satMod val="175000"/>
                    <a:alpha val="40000"/>
                  </a:schemeClr>
                </a:glow>
                <a:outerShdw blurRad="50800" dist="38100" dir="2700000" algn="tl" rotWithShape="0">
                  <a:prstClr val="black">
                    <a:alpha val="40000"/>
                  </a:prstClr>
                </a:outerShdw>
              </a:effectLst>
            </a:endParaRPr>
          </a:p>
          <a:p>
            <a:pPr algn="ctr"/>
            <a:r>
              <a:rPr lang="en-US" sz="4800" b="1" dirty="0">
                <a:solidFill>
                  <a:srgbClr val="C00000"/>
                </a:solidFill>
                <a:effectLst>
                  <a:outerShdw blurRad="50800" dist="38100" dir="2700000" algn="tl" rotWithShape="0">
                    <a:prstClr val="black">
                      <a:alpha val="40000"/>
                    </a:prstClr>
                  </a:outerShdw>
                </a:effectLst>
              </a:rPr>
              <a:t>Thank you</a:t>
            </a:r>
            <a:endParaRPr lang="en-US" sz="2000" b="1" dirty="0">
              <a:solidFill>
                <a:srgbClr val="C00000"/>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a:p>
            <a:pPr lvl="0" algn="ctr"/>
            <a:endParaRPr lang="en-US" b="1" dirty="0">
              <a:solidFill>
                <a:srgbClr val="0000CC"/>
              </a:solidFill>
              <a:effectLst>
                <a:outerShdw blurRad="50800" dist="50800" dir="2700000" algn="tl" rotWithShape="0">
                  <a:prstClr val="black">
                    <a:alpha val="40000"/>
                  </a:prstClr>
                </a:outerShdw>
              </a:effectLst>
            </a:endParaRP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033" y="262444"/>
            <a:ext cx="2985048" cy="59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20861815-A059-49C5-BF68-61A23A802257}"/>
              </a:ext>
            </a:extLst>
          </p:cNvPr>
          <p:cNvSpPr>
            <a:spLocks noChangeArrowheads="1"/>
          </p:cNvSpPr>
          <p:nvPr/>
        </p:nvSpPr>
        <p:spPr bwMode="auto">
          <a:xfrm>
            <a:off x="516616" y="5563348"/>
            <a:ext cx="8229600"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ts val="600"/>
              </a:spcAft>
            </a:pPr>
            <a:r>
              <a:rPr lang="en-US" sz="2400" b="1" dirty="0">
                <a:effectLst>
                  <a:outerShdw blurRad="50800" dist="50800" dir="2700000" algn="tl" rotWithShape="0">
                    <a:prstClr val="black">
                      <a:alpha val="40000"/>
                    </a:prstClr>
                  </a:outerShdw>
                </a:effectLst>
              </a:rPr>
              <a:t>FMIS </a:t>
            </a:r>
            <a:r>
              <a:rPr lang="en-US" sz="2400" b="1" dirty="0" err="1">
                <a:effectLst>
                  <a:outerShdw blurRad="50800" dist="50800" dir="2700000" algn="tl" rotWithShape="0">
                    <a:prstClr val="black">
                      <a:alpha val="40000"/>
                    </a:prstClr>
                  </a:outerShdw>
                </a:effectLst>
              </a:rPr>
              <a:t>CoP</a:t>
            </a:r>
            <a:r>
              <a:rPr lang="en-US" sz="2400" b="1" dirty="0">
                <a:effectLst>
                  <a:outerShdw blurRad="50800" dist="50800" dir="2700000" algn="tl" rotWithShape="0">
                    <a:prstClr val="black">
                      <a:alpha val="40000"/>
                    </a:prstClr>
                  </a:outerShdw>
                </a:effectLst>
              </a:rPr>
              <a:t>  &gt;           </a:t>
            </a:r>
            <a:r>
              <a:rPr lang="en-US" sz="2400" dirty="0">
                <a:solidFill>
                  <a:srgbClr val="00B0F0"/>
                </a:solidFill>
                <a:hlinkClick r:id="rId3"/>
              </a:rPr>
              <a:t>https://eTeam.worldbank.org/FMIS</a:t>
            </a:r>
            <a:r>
              <a:rPr lang="en-US" sz="2400" dirty="0">
                <a:solidFill>
                  <a:srgbClr val="00B0F0"/>
                </a:solidFill>
              </a:rPr>
              <a:t> </a:t>
            </a:r>
            <a:endParaRPr lang="en-US" sz="2400" dirty="0">
              <a:solidFill>
                <a:srgbClr val="C00000"/>
              </a:solidFill>
            </a:endParaRPr>
          </a:p>
        </p:txBody>
      </p:sp>
      <p:sp>
        <p:nvSpPr>
          <p:cNvPr id="6" name="Rectangle 5">
            <a:extLst>
              <a:ext uri="{FF2B5EF4-FFF2-40B4-BE49-F238E27FC236}">
                <a16:creationId xmlns:a16="http://schemas.microsoft.com/office/drawing/2014/main" id="{4C8D2920-B6E7-4B87-9F96-94F89EE97631}"/>
              </a:ext>
            </a:extLst>
          </p:cNvPr>
          <p:cNvSpPr>
            <a:spLocks noChangeArrowheads="1"/>
          </p:cNvSpPr>
          <p:nvPr/>
        </p:nvSpPr>
        <p:spPr bwMode="auto">
          <a:xfrm>
            <a:off x="516616" y="6053132"/>
            <a:ext cx="8229600"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lvl="0" fontAlgn="base">
              <a:spcBef>
                <a:spcPct val="0"/>
              </a:spcBef>
              <a:spcAft>
                <a:spcPts val="600"/>
              </a:spcAft>
            </a:pPr>
            <a:r>
              <a:rPr lang="en-US" sz="2400" b="1" dirty="0">
                <a:effectLst>
                  <a:outerShdw blurRad="50800" dist="50800" dir="2700000" algn="tl" rotWithShape="0">
                    <a:prstClr val="black">
                      <a:alpha val="40000"/>
                    </a:prstClr>
                  </a:outerShdw>
                </a:effectLst>
              </a:rPr>
              <a:t>FMIS Web Site  &gt;  </a:t>
            </a:r>
            <a:r>
              <a:rPr lang="en-US" sz="2400" dirty="0">
                <a:hlinkClick r:id="rId4"/>
              </a:rPr>
              <a:t>http://www.worldbank.org/publicfinance/fmis</a:t>
            </a:r>
            <a:endParaRPr lang="en-US" sz="2400" dirty="0">
              <a:solidFill>
                <a:srgbClr val="0000CC"/>
              </a:solidFill>
              <a:effectLst>
                <a:outerShdw blurRad="50800" dist="50800" dir="2700000" algn="tl" rotWithShape="0">
                  <a:prstClr val="black">
                    <a:alpha val="40000"/>
                  </a:prstClr>
                </a:outerShdw>
              </a:effectLst>
            </a:endParaRPr>
          </a:p>
        </p:txBody>
      </p:sp>
    </p:spTree>
    <p:extLst>
      <p:ext uri="{BB962C8B-B14F-4D97-AF65-F5344CB8AC3E}">
        <p14:creationId xmlns:p14="http://schemas.microsoft.com/office/powerpoint/2010/main" val="427241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2</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What is FMIS?</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9" name="Rectangle 8">
            <a:extLst>
              <a:ext uri="{FF2B5EF4-FFF2-40B4-BE49-F238E27FC236}">
                <a16:creationId xmlns:a16="http://schemas.microsoft.com/office/drawing/2014/main" id="{CB3BDFB4-A643-4F38-AAB6-C7431E96A350}"/>
              </a:ext>
            </a:extLst>
          </p:cNvPr>
          <p:cNvSpPr/>
          <p:nvPr/>
        </p:nvSpPr>
        <p:spPr>
          <a:xfrm>
            <a:off x="314883" y="4902660"/>
            <a:ext cx="8503920" cy="1463040"/>
          </a:xfrm>
          <a:prstGeom prst="rect">
            <a:avLst/>
          </a:prstGeom>
          <a:solidFill>
            <a:srgbClr val="FFFFCC"/>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2200" dirty="0">
                <a:solidFill>
                  <a:srgbClr val="C00000"/>
                </a:solidFill>
              </a:rPr>
              <a:t>Integrated FMIS </a:t>
            </a:r>
            <a:r>
              <a:rPr lang="en-US" sz="2200" dirty="0">
                <a:solidFill>
                  <a:schemeClr val="tx1"/>
                </a:solidFill>
              </a:rPr>
              <a:t>(or IFMIS) combine core FMIS modules (OLTP) with powerful Data Warehouse (DW) capabilities and multi-dimensional data analysis tools (OLAP) for effective planning, decision support, service delivery, and performance monitoring.</a:t>
            </a:r>
          </a:p>
        </p:txBody>
      </p:sp>
      <p:pic>
        <p:nvPicPr>
          <p:cNvPr id="14" name="Picture 2">
            <a:extLst>
              <a:ext uri="{FF2B5EF4-FFF2-40B4-BE49-F238E27FC236}">
                <a16:creationId xmlns:a16="http://schemas.microsoft.com/office/drawing/2014/main" id="{D352351B-A024-4EAB-806B-2FB60C1CD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1043" y="1318179"/>
            <a:ext cx="4937760" cy="3276640"/>
          </a:xfrm>
          <a:prstGeom prst="rect">
            <a:avLst/>
          </a:prstGeom>
          <a:no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508CD282-4FE0-4E72-A56C-352E6C2C81EA}"/>
              </a:ext>
            </a:extLst>
          </p:cNvPr>
          <p:cNvSpPr/>
          <p:nvPr/>
        </p:nvSpPr>
        <p:spPr>
          <a:xfrm>
            <a:off x="457200" y="701319"/>
            <a:ext cx="8229600" cy="430887"/>
          </a:xfrm>
          <a:prstGeom prst="rect">
            <a:avLst/>
          </a:prstGeom>
        </p:spPr>
        <p:txBody>
          <a:bodyPr wrap="square" lIns="0" tIns="0" rIns="0" bIns="0">
            <a:spAutoFit/>
          </a:bodyPr>
          <a:lstStyle/>
          <a:p>
            <a:pPr algn="ctr"/>
            <a:r>
              <a:rPr lang="en-US" sz="2800" b="1" dirty="0">
                <a:solidFill>
                  <a:srgbClr val="C00000"/>
                </a:solidFill>
              </a:rPr>
              <a:t>Core FMIS Functions and Interfaces</a:t>
            </a:r>
          </a:p>
        </p:txBody>
      </p:sp>
      <p:sp>
        <p:nvSpPr>
          <p:cNvPr id="20" name="Rectangle 19">
            <a:extLst>
              <a:ext uri="{FF2B5EF4-FFF2-40B4-BE49-F238E27FC236}">
                <a16:creationId xmlns:a16="http://schemas.microsoft.com/office/drawing/2014/main" id="{5A71C3C6-18CB-44E4-AAAF-B94727059C3E}"/>
              </a:ext>
            </a:extLst>
          </p:cNvPr>
          <p:cNvSpPr/>
          <p:nvPr/>
        </p:nvSpPr>
        <p:spPr>
          <a:xfrm>
            <a:off x="314883" y="1297397"/>
            <a:ext cx="3291840" cy="2468880"/>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t"/>
          <a:lstStyle/>
          <a:p>
            <a:pPr algn="ctr">
              <a:spcAft>
                <a:spcPts val="0"/>
              </a:spcAft>
              <a:buSzPct val="80000"/>
            </a:pPr>
            <a:r>
              <a:rPr lang="en-US" sz="2200" dirty="0">
                <a:solidFill>
                  <a:schemeClr val="tx1"/>
                </a:solidFill>
              </a:rPr>
              <a:t>Core </a:t>
            </a:r>
            <a:r>
              <a:rPr lang="en-US" sz="2200" dirty="0">
                <a:solidFill>
                  <a:srgbClr val="C00000"/>
                </a:solidFill>
              </a:rPr>
              <a:t>Financial Management Information Systems </a:t>
            </a:r>
            <a:r>
              <a:rPr lang="en-US" sz="2200" dirty="0">
                <a:solidFill>
                  <a:schemeClr val="tx1"/>
                </a:solidFill>
              </a:rPr>
              <a:t>(FMIS) can be broadly defined as a set of automation solutions that enable governments to </a:t>
            </a:r>
            <a:r>
              <a:rPr lang="en-US" sz="2200" dirty="0">
                <a:solidFill>
                  <a:srgbClr val="C00000"/>
                </a:solidFill>
              </a:rPr>
              <a:t>plan, execute</a:t>
            </a:r>
            <a:r>
              <a:rPr lang="en-US" sz="2200" dirty="0"/>
              <a:t> </a:t>
            </a:r>
            <a:r>
              <a:rPr lang="en-US" sz="2200" dirty="0">
                <a:solidFill>
                  <a:schemeClr val="tx1"/>
                </a:solidFill>
              </a:rPr>
              <a:t>and</a:t>
            </a:r>
            <a:r>
              <a:rPr lang="en-US" sz="2200" dirty="0"/>
              <a:t> </a:t>
            </a:r>
            <a:r>
              <a:rPr lang="en-US" sz="2200" dirty="0">
                <a:solidFill>
                  <a:srgbClr val="C00000"/>
                </a:solidFill>
              </a:rPr>
              <a:t>monitor the budget</a:t>
            </a:r>
            <a:r>
              <a:rPr lang="en-US" sz="2200" dirty="0">
                <a:solidFill>
                  <a:schemeClr val="tx1"/>
                </a:solidFill>
              </a:rPr>
              <a:t>. </a:t>
            </a:r>
          </a:p>
        </p:txBody>
      </p:sp>
      <p:sp>
        <p:nvSpPr>
          <p:cNvPr id="21" name="Rectangle 20">
            <a:extLst>
              <a:ext uri="{FF2B5EF4-FFF2-40B4-BE49-F238E27FC236}">
                <a16:creationId xmlns:a16="http://schemas.microsoft.com/office/drawing/2014/main" id="{4A88220A-2413-49A5-96AC-DA0CEAE987D9}"/>
              </a:ext>
            </a:extLst>
          </p:cNvPr>
          <p:cNvSpPr/>
          <p:nvPr/>
        </p:nvSpPr>
        <p:spPr>
          <a:xfrm>
            <a:off x="231755" y="3904704"/>
            <a:ext cx="3474720" cy="869469"/>
          </a:xfrm>
          <a:prstGeom prst="rect">
            <a:avLst/>
          </a:prstGeom>
        </p:spPr>
        <p:txBody>
          <a:bodyPr wrap="square">
            <a:spAutoFit/>
          </a:bodyPr>
          <a:lstStyle/>
          <a:p>
            <a:pPr algn="ctr">
              <a:spcAft>
                <a:spcPts val="300"/>
              </a:spcAft>
            </a:pPr>
            <a:r>
              <a:rPr lang="en-US" sz="2400" dirty="0">
                <a:solidFill>
                  <a:srgbClr val="0000CC"/>
                </a:solidFill>
              </a:rPr>
              <a:t>Core FMIS = OLTP</a:t>
            </a:r>
          </a:p>
          <a:p>
            <a:pPr algn="ctr"/>
            <a:r>
              <a:rPr lang="en-US" sz="2400" dirty="0">
                <a:solidFill>
                  <a:srgbClr val="0000CC"/>
                </a:solidFill>
              </a:rPr>
              <a:t>IFMIS = OLTP + OLAP</a:t>
            </a:r>
          </a:p>
        </p:txBody>
      </p:sp>
      <p:sp>
        <p:nvSpPr>
          <p:cNvPr id="23" name="Oval 22">
            <a:extLst>
              <a:ext uri="{FF2B5EF4-FFF2-40B4-BE49-F238E27FC236}">
                <a16:creationId xmlns:a16="http://schemas.microsoft.com/office/drawing/2014/main" id="{6ED8D05C-ACDA-46D3-A32E-A8C51EB83CFA}"/>
              </a:ext>
            </a:extLst>
          </p:cNvPr>
          <p:cNvSpPr/>
          <p:nvPr/>
        </p:nvSpPr>
        <p:spPr>
          <a:xfrm>
            <a:off x="6930738" y="2483425"/>
            <a:ext cx="2011680" cy="1051560"/>
          </a:xfrm>
          <a:prstGeom prst="ellipse">
            <a:avLst/>
          </a:pr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31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38957roly5kos10.jpg"/>
          <p:cNvPicPr>
            <a:picLocks noChangeAspect="1"/>
          </p:cNvPicPr>
          <p:nvPr/>
        </p:nvPicPr>
        <p:blipFill>
          <a:blip r:embed="rId2" cstate="print"/>
          <a:stretch>
            <a:fillRect/>
          </a:stretch>
        </p:blipFill>
        <p:spPr>
          <a:xfrm>
            <a:off x="6150826" y="4236691"/>
            <a:ext cx="2426973" cy="1820230"/>
          </a:xfrm>
          <a:prstGeom prst="rect">
            <a:avLst/>
          </a:prstGeom>
        </p:spPr>
      </p:pic>
      <p:pic>
        <p:nvPicPr>
          <p:cNvPr id="15" name="Picture 14" descr="22025gps0dhzmqo.jpg"/>
          <p:cNvPicPr>
            <a:picLocks noChangeAspect="1"/>
          </p:cNvPicPr>
          <p:nvPr/>
        </p:nvPicPr>
        <p:blipFill>
          <a:blip r:embed="rId3" cstate="print"/>
          <a:stretch>
            <a:fillRect/>
          </a:stretch>
        </p:blipFill>
        <p:spPr>
          <a:xfrm>
            <a:off x="6068168" y="1588231"/>
            <a:ext cx="2592289" cy="1944217"/>
          </a:xfrm>
          <a:prstGeom prst="rect">
            <a:avLst/>
          </a:prstGeom>
        </p:spPr>
      </p:pic>
      <p:sp>
        <p:nvSpPr>
          <p:cNvPr id="4" name="Up-Down Arrow 3"/>
          <p:cNvSpPr/>
          <p:nvPr/>
        </p:nvSpPr>
        <p:spPr>
          <a:xfrm>
            <a:off x="7089992" y="3236985"/>
            <a:ext cx="548640" cy="1280160"/>
          </a:xfrm>
          <a:prstGeom prst="upDownArrow">
            <a:avLst>
              <a:gd name="adj1" fmla="val 50000"/>
              <a:gd name="adj2" fmla="val 35119"/>
            </a:avLst>
          </a:prstGeom>
          <a:solidFill>
            <a:srgbClr val="FFFF99"/>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251240" y="1610543"/>
            <a:ext cx="2194560" cy="182880"/>
          </a:xfrm>
          <a:prstGeom prst="rect">
            <a:avLst/>
          </a:prstGeom>
          <a:noFill/>
          <a:ln w="6350">
            <a:noFill/>
          </a:ln>
        </p:spPr>
        <p:txBody>
          <a:bodyPr wrap="square" lIns="0" tIns="0" rIns="0" bIns="0" rtlCol="0">
            <a:spAutoFit/>
          </a:bodyPr>
          <a:lstStyle/>
          <a:p>
            <a:pPr algn="ctr"/>
            <a:r>
              <a:rPr lang="en-US" sz="1400" b="1" dirty="0">
                <a:solidFill>
                  <a:srgbClr val="0000CC"/>
                </a:solidFill>
              </a:rPr>
              <a:t>Public Sector Institutions</a:t>
            </a:r>
          </a:p>
        </p:txBody>
      </p:sp>
      <p:sp>
        <p:nvSpPr>
          <p:cNvPr id="17" name="TextBox 16"/>
          <p:cNvSpPr txBox="1"/>
          <p:nvPr/>
        </p:nvSpPr>
        <p:spPr>
          <a:xfrm>
            <a:off x="6251240" y="5921475"/>
            <a:ext cx="2194560" cy="182880"/>
          </a:xfrm>
          <a:prstGeom prst="rect">
            <a:avLst/>
          </a:prstGeom>
          <a:noFill/>
          <a:ln w="6350">
            <a:noFill/>
          </a:ln>
        </p:spPr>
        <p:txBody>
          <a:bodyPr wrap="square" lIns="0" tIns="0" rIns="0" bIns="0" rtlCol="0">
            <a:spAutoFit/>
          </a:bodyPr>
          <a:lstStyle/>
          <a:p>
            <a:pPr algn="ctr"/>
            <a:r>
              <a:rPr lang="en-US" sz="1400" b="1" dirty="0">
                <a:solidFill>
                  <a:srgbClr val="0000CC"/>
                </a:solidFill>
              </a:rPr>
              <a:t>Citizens, NGOs, Businesses</a:t>
            </a:r>
          </a:p>
        </p:txBody>
      </p:sp>
      <p:sp>
        <p:nvSpPr>
          <p:cNvPr id="28" name="TextBox 27"/>
          <p:cNvSpPr txBox="1"/>
          <p:nvPr/>
        </p:nvSpPr>
        <p:spPr>
          <a:xfrm>
            <a:off x="247650" y="6377548"/>
            <a:ext cx="8640000" cy="182880"/>
          </a:xfrm>
          <a:prstGeom prst="rect">
            <a:avLst/>
          </a:prstGeom>
          <a:noFill/>
          <a:ln w="6350">
            <a:noFill/>
          </a:ln>
        </p:spPr>
        <p:txBody>
          <a:bodyPr wrap="square" lIns="0" tIns="0" rIns="0" bIns="0" rtlCol="0">
            <a:spAutoFit/>
          </a:bodyPr>
          <a:lstStyle/>
          <a:p>
            <a:pPr algn="ctr"/>
            <a:r>
              <a:rPr lang="en-US" sz="1000" b="1" dirty="0">
                <a:solidFill>
                  <a:srgbClr val="0000CC"/>
                </a:solidFill>
              </a:rPr>
              <a:t>OLTP </a:t>
            </a:r>
            <a:r>
              <a:rPr lang="en-US" sz="1000" dirty="0">
                <a:solidFill>
                  <a:srgbClr val="0000CC"/>
                </a:solidFill>
              </a:rPr>
              <a:t>: Online Transaction Processing        </a:t>
            </a:r>
            <a:r>
              <a:rPr lang="en-US" sz="1000" b="1" dirty="0">
                <a:solidFill>
                  <a:srgbClr val="0000CC"/>
                </a:solidFill>
              </a:rPr>
              <a:t>OLAP</a:t>
            </a:r>
            <a:r>
              <a:rPr lang="en-US" sz="1000" dirty="0">
                <a:solidFill>
                  <a:srgbClr val="0000CC"/>
                </a:solidFill>
              </a:rPr>
              <a:t> : Online Analytical Processing       </a:t>
            </a:r>
            <a:r>
              <a:rPr lang="en-US" sz="1000" b="1" dirty="0">
                <a:solidFill>
                  <a:srgbClr val="0000CC"/>
                </a:solidFill>
              </a:rPr>
              <a:t>ETL </a:t>
            </a:r>
            <a:r>
              <a:rPr lang="en-US" sz="1000" dirty="0">
                <a:solidFill>
                  <a:srgbClr val="0000CC"/>
                </a:solidFill>
              </a:rPr>
              <a:t>: Extract, Transform, Load       </a:t>
            </a:r>
            <a:r>
              <a:rPr lang="en-US" sz="1000" b="1" dirty="0">
                <a:solidFill>
                  <a:srgbClr val="0000CC"/>
                </a:solidFill>
              </a:rPr>
              <a:t>BI</a:t>
            </a:r>
            <a:r>
              <a:rPr lang="en-US" sz="1000" dirty="0">
                <a:solidFill>
                  <a:srgbClr val="0000CC"/>
                </a:solidFill>
              </a:rPr>
              <a:t> : Business Intelligence       </a:t>
            </a:r>
            <a:r>
              <a:rPr lang="en-US" sz="1000" b="1" dirty="0">
                <a:solidFill>
                  <a:srgbClr val="0000CC"/>
                </a:solidFill>
              </a:rPr>
              <a:t>DM </a:t>
            </a:r>
            <a:r>
              <a:rPr lang="en-US" sz="1000" dirty="0">
                <a:solidFill>
                  <a:srgbClr val="0000CC"/>
                </a:solidFill>
              </a:rPr>
              <a:t>: Data Mining</a:t>
            </a:r>
          </a:p>
          <a:p>
            <a:r>
              <a:rPr lang="en-US" sz="1000" dirty="0">
                <a:solidFill>
                  <a:srgbClr val="0000CC"/>
                </a:solidFill>
              </a:rPr>
              <a:t>				</a:t>
            </a:r>
          </a:p>
        </p:txBody>
      </p:sp>
      <p:sp>
        <p:nvSpPr>
          <p:cNvPr id="29" name="TextBox 28"/>
          <p:cNvSpPr txBox="1"/>
          <p:nvPr/>
        </p:nvSpPr>
        <p:spPr>
          <a:xfrm>
            <a:off x="5760511" y="3626928"/>
            <a:ext cx="3240000" cy="153888"/>
          </a:xfrm>
          <a:prstGeom prst="rect">
            <a:avLst/>
          </a:prstGeom>
          <a:noFill/>
          <a:ln w="6350">
            <a:noFill/>
          </a:ln>
        </p:spPr>
        <p:txBody>
          <a:bodyPr wrap="square" lIns="0" tIns="0" rIns="0" bIns="0" rtlCol="0">
            <a:spAutoFit/>
          </a:bodyPr>
          <a:lstStyle/>
          <a:p>
            <a:r>
              <a:rPr lang="en-US" sz="1000" b="1" dirty="0">
                <a:solidFill>
                  <a:srgbClr val="0000CC"/>
                </a:solidFill>
                <a:latin typeface="Comic Sans MS" pitchFamily="66" charset="0"/>
              </a:rPr>
              <a:t>FMIS : Collaboration &amp; Coordination</a:t>
            </a:r>
          </a:p>
        </p:txBody>
      </p:sp>
      <p:sp>
        <p:nvSpPr>
          <p:cNvPr id="31" name="Rectangle 30"/>
          <p:cNvSpPr/>
          <p:nvPr/>
        </p:nvSpPr>
        <p:spPr>
          <a:xfrm>
            <a:off x="4919930" y="1666875"/>
            <a:ext cx="432000" cy="4464000"/>
          </a:xfrm>
          <a:prstGeom prst="rect">
            <a:avLst/>
          </a:prstGeom>
          <a:solidFill>
            <a:schemeClr val="accent3">
              <a:lumMod val="20000"/>
              <a:lumOff val="80000"/>
            </a:schemeClr>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a:spLocks/>
          </p:cNvSpPr>
          <p:nvPr/>
        </p:nvSpPr>
        <p:spPr>
          <a:xfrm rot="16200000">
            <a:off x="4235930" y="5105579"/>
            <a:ext cx="1800000" cy="215444"/>
          </a:xfrm>
          <a:prstGeom prst="rect">
            <a:avLst/>
          </a:prstGeom>
          <a:solidFill>
            <a:schemeClr val="accent3">
              <a:lumMod val="20000"/>
              <a:lumOff val="80000"/>
            </a:schemeClr>
          </a:solidFill>
          <a:ln w="12700">
            <a:noFill/>
          </a:ln>
        </p:spPr>
        <p:txBody>
          <a:bodyPr wrap="square" lIns="0" tIns="0" rIns="0" bIns="0" rtlCol="0" anchor="ctr" anchorCtr="1">
            <a:spAutoFit/>
          </a:bodyPr>
          <a:lstStyle/>
          <a:p>
            <a:pPr>
              <a:spcBef>
                <a:spcPts val="600"/>
              </a:spcBef>
            </a:pPr>
            <a:r>
              <a:rPr lang="en-US" sz="1400" b="1" dirty="0">
                <a:solidFill>
                  <a:srgbClr val="0000CC"/>
                </a:solidFill>
              </a:rPr>
              <a:t>Web Portal - Internet</a:t>
            </a:r>
          </a:p>
        </p:txBody>
      </p:sp>
      <p:sp>
        <p:nvSpPr>
          <p:cNvPr id="33" name="TextBox 32"/>
          <p:cNvSpPr txBox="1"/>
          <p:nvPr/>
        </p:nvSpPr>
        <p:spPr>
          <a:xfrm rot="16200000">
            <a:off x="4235930" y="2477149"/>
            <a:ext cx="1800000" cy="215444"/>
          </a:xfrm>
          <a:prstGeom prst="rect">
            <a:avLst/>
          </a:prstGeom>
          <a:solidFill>
            <a:schemeClr val="accent3">
              <a:lumMod val="20000"/>
              <a:lumOff val="80000"/>
            </a:schemeClr>
          </a:solidFill>
          <a:ln w="12700">
            <a:noFill/>
          </a:ln>
        </p:spPr>
        <p:txBody>
          <a:bodyPr wrap="square" lIns="0" tIns="0" rIns="0" bIns="0" rtlCol="0" anchor="ctr" anchorCtr="1">
            <a:spAutoFit/>
          </a:bodyPr>
          <a:lstStyle/>
          <a:p>
            <a:pPr algn="ctr">
              <a:spcBef>
                <a:spcPts val="300"/>
              </a:spcBef>
            </a:pPr>
            <a:r>
              <a:rPr lang="en-US" sz="1400" b="1" dirty="0">
                <a:solidFill>
                  <a:srgbClr val="0000CC"/>
                </a:solidFill>
              </a:rPr>
              <a:t>Web Portal - Intranet</a:t>
            </a:r>
          </a:p>
        </p:txBody>
      </p:sp>
      <p:sp>
        <p:nvSpPr>
          <p:cNvPr id="34" name="Rectangle 33"/>
          <p:cNvSpPr/>
          <p:nvPr/>
        </p:nvSpPr>
        <p:spPr>
          <a:xfrm>
            <a:off x="527930" y="3898101"/>
            <a:ext cx="4392000" cy="2232000"/>
          </a:xfrm>
          <a:prstGeom prst="rect">
            <a:avLst/>
          </a:prstGeom>
          <a:solidFill>
            <a:srgbClr val="CCFFFF"/>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27930" y="1663571"/>
            <a:ext cx="4392000" cy="2232000"/>
          </a:xfrm>
          <a:prstGeom prst="rect">
            <a:avLst/>
          </a:prstGeom>
          <a:solidFill>
            <a:srgbClr val="FFFFCC"/>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lowchart: Magnetic Disk 35"/>
          <p:cNvSpPr/>
          <p:nvPr/>
        </p:nvSpPr>
        <p:spPr>
          <a:xfrm>
            <a:off x="888925" y="4508423"/>
            <a:ext cx="1296000" cy="1097280"/>
          </a:xfrm>
          <a:prstGeom prst="flowChartMagneticDisk">
            <a:avLst/>
          </a:prstGeom>
          <a:solidFill>
            <a:schemeClr val="accent3">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CC"/>
                </a:solidFill>
              </a:rPr>
              <a:t>Data Warehouse</a:t>
            </a:r>
          </a:p>
        </p:txBody>
      </p:sp>
      <p:sp>
        <p:nvSpPr>
          <p:cNvPr id="37" name="TextBox 36"/>
          <p:cNvSpPr txBox="1"/>
          <p:nvPr/>
        </p:nvSpPr>
        <p:spPr>
          <a:xfrm>
            <a:off x="632851" y="3600730"/>
            <a:ext cx="421013" cy="246221"/>
          </a:xfrm>
          <a:prstGeom prst="rect">
            <a:avLst/>
          </a:prstGeom>
          <a:solidFill>
            <a:srgbClr val="FFFFCC"/>
          </a:solidFill>
          <a:ln w="6350">
            <a:noFill/>
          </a:ln>
        </p:spPr>
        <p:txBody>
          <a:bodyPr wrap="none" lIns="0" tIns="0" rIns="0" bIns="0" rtlCol="0">
            <a:spAutoFit/>
          </a:bodyPr>
          <a:lstStyle/>
          <a:p>
            <a:pPr algn="ctr"/>
            <a:r>
              <a:rPr lang="en-US" sz="1600" b="1" dirty="0" err="1">
                <a:solidFill>
                  <a:srgbClr val="0000CC"/>
                </a:solidFill>
              </a:rPr>
              <a:t>OLTP</a:t>
            </a:r>
            <a:endParaRPr lang="en-US" sz="1600" b="1" dirty="0">
              <a:solidFill>
                <a:srgbClr val="0000CC"/>
              </a:solidFill>
            </a:endParaRPr>
          </a:p>
        </p:txBody>
      </p:sp>
      <p:sp>
        <p:nvSpPr>
          <p:cNvPr id="38" name="TextBox 37"/>
          <p:cNvSpPr txBox="1"/>
          <p:nvPr/>
        </p:nvSpPr>
        <p:spPr>
          <a:xfrm>
            <a:off x="630319" y="3931915"/>
            <a:ext cx="460061" cy="246221"/>
          </a:xfrm>
          <a:prstGeom prst="rect">
            <a:avLst/>
          </a:prstGeom>
          <a:solidFill>
            <a:srgbClr val="CCFFFF"/>
          </a:solidFill>
          <a:ln w="6350">
            <a:noFill/>
          </a:ln>
        </p:spPr>
        <p:txBody>
          <a:bodyPr wrap="none" lIns="0" tIns="0" rIns="0" bIns="0" rtlCol="0">
            <a:spAutoFit/>
          </a:bodyPr>
          <a:lstStyle/>
          <a:p>
            <a:pPr algn="ctr"/>
            <a:r>
              <a:rPr lang="en-US" sz="1600" b="1" dirty="0" err="1">
                <a:solidFill>
                  <a:srgbClr val="0000CC"/>
                </a:solidFill>
              </a:rPr>
              <a:t>OLAP</a:t>
            </a:r>
            <a:endParaRPr lang="en-US" sz="1600" b="1" dirty="0">
              <a:solidFill>
                <a:srgbClr val="0000CC"/>
              </a:solidFill>
            </a:endParaRPr>
          </a:p>
        </p:txBody>
      </p:sp>
      <p:sp>
        <p:nvSpPr>
          <p:cNvPr id="39" name="Down Arrow 38"/>
          <p:cNvSpPr/>
          <p:nvPr/>
        </p:nvSpPr>
        <p:spPr>
          <a:xfrm>
            <a:off x="1212925" y="3424235"/>
            <a:ext cx="648000" cy="1005840"/>
          </a:xfrm>
          <a:prstGeom prst="downArrow">
            <a:avLst>
              <a:gd name="adj1" fmla="val 48032"/>
              <a:gd name="adj2" fmla="val 3182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CC"/>
                </a:solidFill>
              </a:rPr>
              <a:t>E</a:t>
            </a:r>
          </a:p>
          <a:p>
            <a:pPr algn="ctr"/>
            <a:r>
              <a:rPr lang="en-US" sz="1400" b="1" dirty="0">
                <a:solidFill>
                  <a:srgbClr val="0000CC"/>
                </a:solidFill>
              </a:rPr>
              <a:t>T</a:t>
            </a:r>
          </a:p>
          <a:p>
            <a:pPr algn="ctr"/>
            <a:r>
              <a:rPr lang="en-US" sz="1400" b="1" dirty="0">
                <a:solidFill>
                  <a:srgbClr val="0000CC"/>
                </a:solidFill>
              </a:rPr>
              <a:t>L</a:t>
            </a:r>
          </a:p>
        </p:txBody>
      </p:sp>
      <p:graphicFrame>
        <p:nvGraphicFramePr>
          <p:cNvPr id="40" name="Diagram 39"/>
          <p:cNvGraphicFramePr/>
          <p:nvPr>
            <p:extLst/>
          </p:nvPr>
        </p:nvGraphicFramePr>
        <p:xfrm>
          <a:off x="2642881" y="1926185"/>
          <a:ext cx="2124000" cy="190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TextBox 40"/>
          <p:cNvSpPr txBox="1"/>
          <p:nvPr/>
        </p:nvSpPr>
        <p:spPr>
          <a:xfrm>
            <a:off x="3437733" y="2731526"/>
            <a:ext cx="532197" cy="307777"/>
          </a:xfrm>
          <a:prstGeom prst="rect">
            <a:avLst/>
          </a:prstGeom>
          <a:solidFill>
            <a:srgbClr val="FFFFCC"/>
          </a:solidFill>
          <a:ln w="6350">
            <a:noFill/>
          </a:ln>
        </p:spPr>
        <p:txBody>
          <a:bodyPr wrap="none" lIns="0" tIns="0" rIns="0" bIns="0" rtlCol="0">
            <a:spAutoFit/>
          </a:bodyPr>
          <a:lstStyle/>
          <a:p>
            <a:pPr algn="ctr"/>
            <a:r>
              <a:rPr lang="en-US" sz="2000" b="1" dirty="0">
                <a:solidFill>
                  <a:srgbClr val="0000CC"/>
                </a:solidFill>
              </a:rPr>
              <a:t>FMIS</a:t>
            </a:r>
          </a:p>
        </p:txBody>
      </p:sp>
      <p:sp>
        <p:nvSpPr>
          <p:cNvPr id="42" name="Flowchart: Magnetic Disk 41"/>
          <p:cNvSpPr/>
          <p:nvPr/>
        </p:nvSpPr>
        <p:spPr>
          <a:xfrm>
            <a:off x="888925" y="1894503"/>
            <a:ext cx="1224000" cy="1428210"/>
          </a:xfrm>
          <a:prstGeom prst="flowChartMagneticDisk">
            <a:avLst/>
          </a:prstGeom>
          <a:solidFill>
            <a:schemeClr val="accent1">
              <a:lumMod val="20000"/>
              <a:lumOff val="8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CC"/>
                </a:solidFill>
              </a:rPr>
              <a:t>FMIS Databases</a:t>
            </a:r>
          </a:p>
        </p:txBody>
      </p:sp>
      <p:grpSp>
        <p:nvGrpSpPr>
          <p:cNvPr id="43" name="Group 59"/>
          <p:cNvGrpSpPr/>
          <p:nvPr/>
        </p:nvGrpSpPr>
        <p:grpSpPr>
          <a:xfrm>
            <a:off x="3035776" y="4105461"/>
            <a:ext cx="936060" cy="1733525"/>
            <a:chOff x="3312001" y="3953061"/>
            <a:chExt cx="936060" cy="1733525"/>
          </a:xfrm>
        </p:grpSpPr>
        <p:sp>
          <p:nvSpPr>
            <p:cNvPr id="52" name="Cube 51"/>
            <p:cNvSpPr/>
            <p:nvPr/>
          </p:nvSpPr>
          <p:spPr>
            <a:xfrm>
              <a:off x="3312001" y="3953061"/>
              <a:ext cx="396000" cy="360000"/>
            </a:xfrm>
            <a:prstGeom prst="cub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BI</a:t>
              </a:r>
            </a:p>
          </p:txBody>
        </p:sp>
        <p:sp>
          <p:nvSpPr>
            <p:cNvPr id="53" name="Cube 52"/>
            <p:cNvSpPr/>
            <p:nvPr/>
          </p:nvSpPr>
          <p:spPr>
            <a:xfrm>
              <a:off x="3852061" y="4133081"/>
              <a:ext cx="396000" cy="360000"/>
            </a:xfrm>
            <a:prstGeom prst="cub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BI</a:t>
              </a:r>
            </a:p>
          </p:txBody>
        </p:sp>
        <p:sp>
          <p:nvSpPr>
            <p:cNvPr id="54" name="Cube 53"/>
            <p:cNvSpPr/>
            <p:nvPr/>
          </p:nvSpPr>
          <p:spPr>
            <a:xfrm>
              <a:off x="3312001" y="4375624"/>
              <a:ext cx="396000" cy="360000"/>
            </a:xfrm>
            <a:prstGeom prst="cube">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BI</a:t>
              </a:r>
            </a:p>
          </p:txBody>
        </p:sp>
        <p:sp>
          <p:nvSpPr>
            <p:cNvPr id="55" name="Flowchart: Magnetic Disk 54"/>
            <p:cNvSpPr/>
            <p:nvPr/>
          </p:nvSpPr>
          <p:spPr>
            <a:xfrm>
              <a:off x="3852061" y="4904063"/>
              <a:ext cx="396000" cy="360000"/>
            </a:xfrm>
            <a:prstGeom prst="flowChartMagneticDisk">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DM</a:t>
              </a:r>
              <a:endParaRPr lang="en-US" sz="1400" b="1" dirty="0">
                <a:solidFill>
                  <a:srgbClr val="C00000"/>
                </a:solidFill>
              </a:endParaRPr>
            </a:p>
          </p:txBody>
        </p:sp>
        <p:sp>
          <p:nvSpPr>
            <p:cNvPr id="56" name="Flowchart: Magnetic Disk 55"/>
            <p:cNvSpPr/>
            <p:nvPr/>
          </p:nvSpPr>
          <p:spPr>
            <a:xfrm>
              <a:off x="3852061" y="5326586"/>
              <a:ext cx="396000" cy="360000"/>
            </a:xfrm>
            <a:prstGeom prst="flowChartMagneticDisk">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DM</a:t>
              </a:r>
            </a:p>
          </p:txBody>
        </p:sp>
        <p:sp>
          <p:nvSpPr>
            <p:cNvPr id="57" name="Flowchart: Magnetic Disk 56"/>
            <p:cNvSpPr/>
            <p:nvPr/>
          </p:nvSpPr>
          <p:spPr>
            <a:xfrm>
              <a:off x="3312001" y="5120087"/>
              <a:ext cx="396000" cy="360000"/>
            </a:xfrm>
            <a:prstGeom prst="flowChartMagneticDisk">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rgbClr val="C00000"/>
                  </a:solidFill>
                </a:rPr>
                <a:t>DM</a:t>
              </a:r>
            </a:p>
          </p:txBody>
        </p:sp>
      </p:grpSp>
      <p:sp>
        <p:nvSpPr>
          <p:cNvPr id="44" name="Right Arrow 43"/>
          <p:cNvSpPr/>
          <p:nvPr/>
        </p:nvSpPr>
        <p:spPr>
          <a:xfrm flipH="1">
            <a:off x="2229643" y="2676736"/>
            <a:ext cx="504000" cy="432000"/>
          </a:xfrm>
          <a:prstGeom prst="right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2334418" y="4832423"/>
            <a:ext cx="504000" cy="432000"/>
          </a:xfrm>
          <a:prstGeom prst="rightArrow">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835543" y="1733203"/>
            <a:ext cx="1737360" cy="182880"/>
          </a:xfrm>
          <a:prstGeom prst="rect">
            <a:avLst/>
          </a:prstGeom>
          <a:solidFill>
            <a:srgbClr val="FFFFCC"/>
          </a:solidFill>
          <a:ln w="6350">
            <a:noFill/>
          </a:ln>
        </p:spPr>
        <p:txBody>
          <a:bodyPr wrap="square" lIns="0" tIns="0" rIns="0" bIns="0" rtlCol="0">
            <a:spAutoFit/>
          </a:bodyPr>
          <a:lstStyle/>
          <a:p>
            <a:pPr algn="ctr"/>
            <a:r>
              <a:rPr lang="en-US" sz="1200" b="1" dirty="0">
                <a:solidFill>
                  <a:srgbClr val="0000CC"/>
                </a:solidFill>
              </a:rPr>
              <a:t>PFM Operational Systems</a:t>
            </a:r>
          </a:p>
        </p:txBody>
      </p:sp>
      <p:sp>
        <p:nvSpPr>
          <p:cNvPr id="47" name="Rectangle 46"/>
          <p:cNvSpPr/>
          <p:nvPr/>
        </p:nvSpPr>
        <p:spPr>
          <a:xfrm>
            <a:off x="527930" y="1379451"/>
            <a:ext cx="4824000" cy="4752000"/>
          </a:xfrm>
          <a:prstGeom prst="rect">
            <a:avLst/>
          </a:prstGeom>
          <a:no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573645" y="1396405"/>
            <a:ext cx="4754880" cy="252000"/>
          </a:xfrm>
          <a:prstGeom prst="rect">
            <a:avLst/>
          </a:prstGeom>
          <a:noFill/>
          <a:ln w="6350">
            <a:noFill/>
          </a:ln>
        </p:spPr>
        <p:txBody>
          <a:bodyPr wrap="square" lIns="0" tIns="0" rIns="0" bIns="0" rtlCol="0">
            <a:spAutoFit/>
          </a:bodyPr>
          <a:lstStyle/>
          <a:p>
            <a:pPr algn="ctr"/>
            <a:r>
              <a:rPr lang="en-US" sz="1600" b="1" dirty="0">
                <a:solidFill>
                  <a:srgbClr val="0000CC"/>
                </a:solidFill>
              </a:rPr>
              <a:t>Integrated FMIS Solutions</a:t>
            </a:r>
          </a:p>
        </p:txBody>
      </p:sp>
      <p:sp>
        <p:nvSpPr>
          <p:cNvPr id="49" name="TextBox 48"/>
          <p:cNvSpPr txBox="1"/>
          <p:nvPr/>
        </p:nvSpPr>
        <p:spPr>
          <a:xfrm>
            <a:off x="2440606" y="5904903"/>
            <a:ext cx="2448000" cy="184666"/>
          </a:xfrm>
          <a:prstGeom prst="rect">
            <a:avLst/>
          </a:prstGeom>
          <a:solidFill>
            <a:srgbClr val="CCFFFF"/>
          </a:solidFill>
          <a:ln w="6350">
            <a:noFill/>
          </a:ln>
        </p:spPr>
        <p:txBody>
          <a:bodyPr wrap="square" lIns="0" tIns="0" rIns="0" bIns="0" rtlCol="0">
            <a:spAutoFit/>
          </a:bodyPr>
          <a:lstStyle/>
          <a:p>
            <a:pPr algn="ctr"/>
            <a:r>
              <a:rPr lang="en-US" sz="1200" b="1" dirty="0">
                <a:solidFill>
                  <a:srgbClr val="0000CC"/>
                </a:solidFill>
              </a:rPr>
              <a:t>Multi-dimensional analytical queries</a:t>
            </a:r>
          </a:p>
        </p:txBody>
      </p:sp>
      <p:sp>
        <p:nvSpPr>
          <p:cNvPr id="50" name="TextBox 49"/>
          <p:cNvSpPr txBox="1"/>
          <p:nvPr/>
        </p:nvSpPr>
        <p:spPr>
          <a:xfrm>
            <a:off x="1104877" y="5620866"/>
            <a:ext cx="864096" cy="484748"/>
          </a:xfrm>
          <a:prstGeom prst="rect">
            <a:avLst/>
          </a:prstGeom>
          <a:noFill/>
          <a:ln w="6350">
            <a:noFill/>
          </a:ln>
        </p:spPr>
        <p:txBody>
          <a:bodyPr wrap="square" lIns="0" tIns="0" rIns="0" bIns="0" rtlCol="0">
            <a:spAutoFit/>
          </a:bodyPr>
          <a:lstStyle/>
          <a:p>
            <a:pPr>
              <a:buFont typeface="Arial" pitchFamily="34" charset="0"/>
              <a:buChar char="•"/>
            </a:pPr>
            <a:r>
              <a:rPr lang="en-US" sz="1050" dirty="0">
                <a:solidFill>
                  <a:srgbClr val="0000CC"/>
                </a:solidFill>
              </a:rPr>
              <a:t>  consolidation</a:t>
            </a:r>
          </a:p>
          <a:p>
            <a:pPr>
              <a:buFont typeface="Arial" pitchFamily="34" charset="0"/>
              <a:buChar char="•"/>
            </a:pPr>
            <a:r>
              <a:rPr lang="en-US" sz="1050" dirty="0">
                <a:solidFill>
                  <a:srgbClr val="0000CC"/>
                </a:solidFill>
              </a:rPr>
              <a:t>  slice &amp; dice</a:t>
            </a:r>
          </a:p>
          <a:p>
            <a:pPr>
              <a:buFont typeface="Arial" pitchFamily="34" charset="0"/>
              <a:buChar char="•"/>
            </a:pPr>
            <a:r>
              <a:rPr lang="en-US" sz="1050" dirty="0">
                <a:solidFill>
                  <a:srgbClr val="0000CC"/>
                </a:solidFill>
              </a:rPr>
              <a:t>  drill-down</a:t>
            </a:r>
          </a:p>
        </p:txBody>
      </p:sp>
      <p:sp>
        <p:nvSpPr>
          <p:cNvPr id="51" name="Oval 50"/>
          <p:cNvSpPr/>
          <p:nvPr/>
        </p:nvSpPr>
        <p:spPr>
          <a:xfrm>
            <a:off x="4496253" y="3467100"/>
            <a:ext cx="864000" cy="864000"/>
          </a:xfrm>
          <a:prstGeom prst="ellipse">
            <a:avLst/>
          </a:prstGeom>
          <a:solidFill>
            <a:srgbClr val="FFC0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200" b="1" dirty="0">
                <a:solidFill>
                  <a:srgbClr val="0000CC"/>
                </a:solidFill>
              </a:rPr>
              <a:t>Interfaces</a:t>
            </a:r>
          </a:p>
        </p:txBody>
      </p:sp>
      <p:sp>
        <p:nvSpPr>
          <p:cNvPr id="58" name="TextBox 57"/>
          <p:cNvSpPr txBox="1"/>
          <p:nvPr/>
        </p:nvSpPr>
        <p:spPr>
          <a:xfrm>
            <a:off x="5760511" y="4016474"/>
            <a:ext cx="3240000" cy="153888"/>
          </a:xfrm>
          <a:prstGeom prst="rect">
            <a:avLst/>
          </a:prstGeom>
          <a:noFill/>
          <a:ln w="6350">
            <a:noFill/>
          </a:ln>
        </p:spPr>
        <p:txBody>
          <a:bodyPr wrap="square" lIns="0" tIns="0" rIns="0" bIns="0" rtlCol="0">
            <a:spAutoFit/>
          </a:bodyPr>
          <a:lstStyle/>
          <a:p>
            <a:r>
              <a:rPr lang="en-US" sz="1000" b="1" dirty="0">
                <a:solidFill>
                  <a:srgbClr val="0000CC"/>
                </a:solidFill>
                <a:latin typeface="Comic Sans MS" pitchFamily="66" charset="0"/>
              </a:rPr>
              <a:t>DW : Monthly Updates &amp; Dynamic Query Options</a:t>
            </a:r>
          </a:p>
        </p:txBody>
      </p:sp>
      <p:sp>
        <p:nvSpPr>
          <p:cNvPr id="59" name="Freeform 58"/>
          <p:cNvSpPr/>
          <p:nvPr/>
        </p:nvSpPr>
        <p:spPr>
          <a:xfrm>
            <a:off x="5210176" y="4167186"/>
            <a:ext cx="648000" cy="180000"/>
          </a:xfrm>
          <a:custGeom>
            <a:avLst/>
            <a:gdLst>
              <a:gd name="connsiteX0" fmla="*/ 0 w 447675"/>
              <a:gd name="connsiteY0" fmla="*/ 203200 h 203200"/>
              <a:gd name="connsiteX1" fmla="*/ 152400 w 447675"/>
              <a:gd name="connsiteY1" fmla="*/ 3175 h 203200"/>
              <a:gd name="connsiteX2" fmla="*/ 161925 w 447675"/>
              <a:gd name="connsiteY2" fmla="*/ 184150 h 203200"/>
              <a:gd name="connsiteX3" fmla="*/ 447675 w 447675"/>
              <a:gd name="connsiteY3" fmla="*/ 12700 h 203200"/>
              <a:gd name="connsiteX0" fmla="*/ 0 w 447675"/>
              <a:gd name="connsiteY0" fmla="*/ 203200 h 203200"/>
              <a:gd name="connsiteX1" fmla="*/ 152400 w 447675"/>
              <a:gd name="connsiteY1" fmla="*/ 3175 h 203200"/>
              <a:gd name="connsiteX2" fmla="*/ 276225 w 447675"/>
              <a:gd name="connsiteY2" fmla="*/ 184150 h 203200"/>
              <a:gd name="connsiteX3" fmla="*/ 447675 w 447675"/>
              <a:gd name="connsiteY3" fmla="*/ 12700 h 203200"/>
              <a:gd name="connsiteX0" fmla="*/ 0 w 447675"/>
              <a:gd name="connsiteY0" fmla="*/ 203200 h 203200"/>
              <a:gd name="connsiteX1" fmla="*/ 276225 w 447675"/>
              <a:gd name="connsiteY1" fmla="*/ 3175 h 203200"/>
              <a:gd name="connsiteX2" fmla="*/ 276225 w 447675"/>
              <a:gd name="connsiteY2" fmla="*/ 184150 h 203200"/>
              <a:gd name="connsiteX3" fmla="*/ 447675 w 447675"/>
              <a:gd name="connsiteY3" fmla="*/ 12700 h 203200"/>
              <a:gd name="connsiteX0" fmla="*/ 0 w 447675"/>
              <a:gd name="connsiteY0" fmla="*/ 203200 h 204787"/>
              <a:gd name="connsiteX1" fmla="*/ 276225 w 447675"/>
              <a:gd name="connsiteY1" fmla="*/ 3175 h 204787"/>
              <a:gd name="connsiteX2" fmla="*/ 276225 w 447675"/>
              <a:gd name="connsiteY2" fmla="*/ 184150 h 204787"/>
              <a:gd name="connsiteX3" fmla="*/ 447675 w 447675"/>
              <a:gd name="connsiteY3" fmla="*/ 127000 h 204787"/>
              <a:gd name="connsiteX0" fmla="*/ 0 w 536575"/>
              <a:gd name="connsiteY0" fmla="*/ 203200 h 204787"/>
              <a:gd name="connsiteX1" fmla="*/ 276225 w 536575"/>
              <a:gd name="connsiteY1" fmla="*/ 3175 h 204787"/>
              <a:gd name="connsiteX2" fmla="*/ 276225 w 536575"/>
              <a:gd name="connsiteY2" fmla="*/ 184150 h 204787"/>
              <a:gd name="connsiteX3" fmla="*/ 447675 w 536575"/>
              <a:gd name="connsiteY3" fmla="*/ 127000 h 204787"/>
              <a:gd name="connsiteX0" fmla="*/ 0 w 679450"/>
              <a:gd name="connsiteY0" fmla="*/ 233363 h 233363"/>
              <a:gd name="connsiteX1" fmla="*/ 276225 w 679450"/>
              <a:gd name="connsiteY1" fmla="*/ 33338 h 233363"/>
              <a:gd name="connsiteX2" fmla="*/ 276225 w 679450"/>
              <a:gd name="connsiteY2" fmla="*/ 214313 h 233363"/>
              <a:gd name="connsiteX3" fmla="*/ 590550 w 679450"/>
              <a:gd name="connsiteY3" fmla="*/ 33338 h 233363"/>
            </a:gdLst>
            <a:ahLst/>
            <a:cxnLst>
              <a:cxn ang="0">
                <a:pos x="connsiteX0" y="connsiteY0"/>
              </a:cxn>
              <a:cxn ang="0">
                <a:pos x="connsiteX1" y="connsiteY1"/>
              </a:cxn>
              <a:cxn ang="0">
                <a:pos x="connsiteX2" y="connsiteY2"/>
              </a:cxn>
              <a:cxn ang="0">
                <a:pos x="connsiteX3" y="connsiteY3"/>
              </a:cxn>
            </a:cxnLst>
            <a:rect l="l" t="t" r="r" b="b"/>
            <a:pathLst>
              <a:path w="679450" h="233363">
                <a:moveTo>
                  <a:pt x="0" y="233363"/>
                </a:moveTo>
                <a:cubicBezTo>
                  <a:pt x="62706" y="134938"/>
                  <a:pt x="230188" y="36513"/>
                  <a:pt x="276225" y="33338"/>
                </a:cubicBezTo>
                <a:cubicBezTo>
                  <a:pt x="322262" y="30163"/>
                  <a:pt x="223838" y="214313"/>
                  <a:pt x="276225" y="214313"/>
                </a:cubicBezTo>
                <a:cubicBezTo>
                  <a:pt x="328612" y="214313"/>
                  <a:pt x="679450" y="0"/>
                  <a:pt x="590550" y="33338"/>
                </a:cubicBezTo>
              </a:path>
            </a:pathLst>
          </a:cu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Freeform 59"/>
          <p:cNvSpPr/>
          <p:nvPr/>
        </p:nvSpPr>
        <p:spPr>
          <a:xfrm flipV="1">
            <a:off x="5210176" y="3452811"/>
            <a:ext cx="648000" cy="180000"/>
          </a:xfrm>
          <a:custGeom>
            <a:avLst/>
            <a:gdLst>
              <a:gd name="connsiteX0" fmla="*/ 0 w 447675"/>
              <a:gd name="connsiteY0" fmla="*/ 203200 h 203200"/>
              <a:gd name="connsiteX1" fmla="*/ 152400 w 447675"/>
              <a:gd name="connsiteY1" fmla="*/ 3175 h 203200"/>
              <a:gd name="connsiteX2" fmla="*/ 161925 w 447675"/>
              <a:gd name="connsiteY2" fmla="*/ 184150 h 203200"/>
              <a:gd name="connsiteX3" fmla="*/ 447675 w 447675"/>
              <a:gd name="connsiteY3" fmla="*/ 12700 h 203200"/>
              <a:gd name="connsiteX0" fmla="*/ 0 w 447675"/>
              <a:gd name="connsiteY0" fmla="*/ 203200 h 203200"/>
              <a:gd name="connsiteX1" fmla="*/ 152400 w 447675"/>
              <a:gd name="connsiteY1" fmla="*/ 3175 h 203200"/>
              <a:gd name="connsiteX2" fmla="*/ 276225 w 447675"/>
              <a:gd name="connsiteY2" fmla="*/ 184150 h 203200"/>
              <a:gd name="connsiteX3" fmla="*/ 447675 w 447675"/>
              <a:gd name="connsiteY3" fmla="*/ 12700 h 203200"/>
              <a:gd name="connsiteX0" fmla="*/ 0 w 447675"/>
              <a:gd name="connsiteY0" fmla="*/ 203200 h 203200"/>
              <a:gd name="connsiteX1" fmla="*/ 276225 w 447675"/>
              <a:gd name="connsiteY1" fmla="*/ 3175 h 203200"/>
              <a:gd name="connsiteX2" fmla="*/ 276225 w 447675"/>
              <a:gd name="connsiteY2" fmla="*/ 184150 h 203200"/>
              <a:gd name="connsiteX3" fmla="*/ 447675 w 447675"/>
              <a:gd name="connsiteY3" fmla="*/ 12700 h 203200"/>
              <a:gd name="connsiteX0" fmla="*/ 0 w 447675"/>
              <a:gd name="connsiteY0" fmla="*/ 203200 h 204787"/>
              <a:gd name="connsiteX1" fmla="*/ 276225 w 447675"/>
              <a:gd name="connsiteY1" fmla="*/ 3175 h 204787"/>
              <a:gd name="connsiteX2" fmla="*/ 276225 w 447675"/>
              <a:gd name="connsiteY2" fmla="*/ 184150 h 204787"/>
              <a:gd name="connsiteX3" fmla="*/ 447675 w 447675"/>
              <a:gd name="connsiteY3" fmla="*/ 127000 h 204787"/>
              <a:gd name="connsiteX0" fmla="*/ 0 w 536575"/>
              <a:gd name="connsiteY0" fmla="*/ 203200 h 204787"/>
              <a:gd name="connsiteX1" fmla="*/ 276225 w 536575"/>
              <a:gd name="connsiteY1" fmla="*/ 3175 h 204787"/>
              <a:gd name="connsiteX2" fmla="*/ 276225 w 536575"/>
              <a:gd name="connsiteY2" fmla="*/ 184150 h 204787"/>
              <a:gd name="connsiteX3" fmla="*/ 447675 w 536575"/>
              <a:gd name="connsiteY3" fmla="*/ 127000 h 204787"/>
              <a:gd name="connsiteX0" fmla="*/ 0 w 679450"/>
              <a:gd name="connsiteY0" fmla="*/ 233363 h 233363"/>
              <a:gd name="connsiteX1" fmla="*/ 276225 w 679450"/>
              <a:gd name="connsiteY1" fmla="*/ 33338 h 233363"/>
              <a:gd name="connsiteX2" fmla="*/ 276225 w 679450"/>
              <a:gd name="connsiteY2" fmla="*/ 214313 h 233363"/>
              <a:gd name="connsiteX3" fmla="*/ 590550 w 679450"/>
              <a:gd name="connsiteY3" fmla="*/ 33338 h 233363"/>
            </a:gdLst>
            <a:ahLst/>
            <a:cxnLst>
              <a:cxn ang="0">
                <a:pos x="connsiteX0" y="connsiteY0"/>
              </a:cxn>
              <a:cxn ang="0">
                <a:pos x="connsiteX1" y="connsiteY1"/>
              </a:cxn>
              <a:cxn ang="0">
                <a:pos x="connsiteX2" y="connsiteY2"/>
              </a:cxn>
              <a:cxn ang="0">
                <a:pos x="connsiteX3" y="connsiteY3"/>
              </a:cxn>
            </a:cxnLst>
            <a:rect l="l" t="t" r="r" b="b"/>
            <a:pathLst>
              <a:path w="679450" h="233363">
                <a:moveTo>
                  <a:pt x="0" y="233363"/>
                </a:moveTo>
                <a:cubicBezTo>
                  <a:pt x="62706" y="134938"/>
                  <a:pt x="230188" y="36513"/>
                  <a:pt x="276225" y="33338"/>
                </a:cubicBezTo>
                <a:cubicBezTo>
                  <a:pt x="322262" y="30163"/>
                  <a:pt x="223838" y="214313"/>
                  <a:pt x="276225" y="214313"/>
                </a:cubicBezTo>
                <a:cubicBezTo>
                  <a:pt x="328612" y="214313"/>
                  <a:pt x="679450" y="0"/>
                  <a:pt x="590550" y="33338"/>
                </a:cubicBezTo>
              </a:path>
            </a:pathLst>
          </a:custGeom>
          <a:ln>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Rectangle 1"/>
          <p:cNvSpPr>
            <a:spLocks noChangeArrowheads="1"/>
          </p:cNvSpPr>
          <p:nvPr/>
        </p:nvSpPr>
        <p:spPr bwMode="auto">
          <a:xfrm>
            <a:off x="6251240" y="6094762"/>
            <a:ext cx="219456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ea typeface="Calibri" pitchFamily="34" charset="0"/>
                <a:cs typeface="Arial" pitchFamily="34" charset="0"/>
              </a:rPr>
              <a:t>Images: jscreationzs / FreeDigitalPhotos.net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62" name="Text Box 398"/>
          <p:cNvSpPr txBox="1">
            <a:spLocks noChangeArrowheads="1"/>
          </p:cNvSpPr>
          <p:nvPr/>
        </p:nvSpPr>
        <p:spPr bwMode="auto">
          <a:xfrm>
            <a:off x="89252" y="667134"/>
            <a:ext cx="8961120" cy="640080"/>
          </a:xfrm>
          <a:prstGeom prst="rect">
            <a:avLst/>
          </a:prstGeom>
          <a:noFill/>
          <a:ln w="9525">
            <a:noFill/>
            <a:miter lim="800000"/>
            <a:headEnd/>
            <a:tailEnd/>
          </a:ln>
        </p:spPr>
        <p:txBody>
          <a:bodyPr lIns="0" tIns="18288" rIns="0" bIns="0"/>
          <a:lstStyle/>
          <a:p>
            <a:pPr algn="ctr">
              <a:spcBef>
                <a:spcPts val="200"/>
              </a:spcBef>
              <a:spcAft>
                <a:spcPts val="1000"/>
              </a:spcAft>
            </a:pPr>
            <a:r>
              <a:rPr lang="en-US" sz="2000" b="1" dirty="0">
                <a:solidFill>
                  <a:srgbClr val="C00000"/>
                </a:solidFill>
                <a:effectLst/>
              </a:rPr>
              <a:t>Goals &gt; </a:t>
            </a:r>
            <a:r>
              <a:rPr lang="en-US" sz="2000" dirty="0">
                <a:solidFill>
                  <a:srgbClr val="000099"/>
                </a:solidFill>
                <a:effectLst/>
              </a:rPr>
              <a:t>Sustainable public resource management + Effective public service delivery + Open and accountable government</a:t>
            </a:r>
          </a:p>
        </p:txBody>
      </p:sp>
      <p:sp>
        <p:nvSpPr>
          <p:cNvPr id="63" name="TextBox 62"/>
          <p:cNvSpPr txBox="1"/>
          <p:nvPr/>
        </p:nvSpPr>
        <p:spPr>
          <a:xfrm>
            <a:off x="3885985" y="4548061"/>
            <a:ext cx="978986" cy="646331"/>
          </a:xfrm>
          <a:prstGeom prst="rect">
            <a:avLst/>
          </a:prstGeom>
          <a:noFill/>
          <a:ln w="6350">
            <a:noFill/>
          </a:ln>
        </p:spPr>
        <p:txBody>
          <a:bodyPr wrap="none" lIns="0" tIns="0" rIns="0" bIns="0" rtlCol="0">
            <a:spAutoFit/>
          </a:bodyPr>
          <a:lstStyle/>
          <a:p>
            <a:pPr algn="ctr"/>
            <a:r>
              <a:rPr lang="en-US" sz="1400" b="1" dirty="0">
                <a:solidFill>
                  <a:srgbClr val="0000CC"/>
                </a:solidFill>
              </a:rPr>
              <a:t>Open</a:t>
            </a:r>
          </a:p>
          <a:p>
            <a:pPr algn="ctr"/>
            <a:r>
              <a:rPr lang="en-US" sz="1400" b="1" dirty="0">
                <a:solidFill>
                  <a:srgbClr val="0000CC"/>
                </a:solidFill>
              </a:rPr>
              <a:t>Budget / </a:t>
            </a:r>
            <a:r>
              <a:rPr lang="en-US" sz="1400" b="1" dirty="0" err="1">
                <a:solidFill>
                  <a:srgbClr val="0000CC"/>
                </a:solidFill>
              </a:rPr>
              <a:t>Gov</a:t>
            </a:r>
            <a:endParaRPr lang="en-US" sz="1400" b="1" dirty="0">
              <a:solidFill>
                <a:srgbClr val="0000CC"/>
              </a:solidFill>
            </a:endParaRPr>
          </a:p>
          <a:p>
            <a:pPr algn="ctr"/>
            <a:r>
              <a:rPr lang="en-US" sz="1400" b="1" dirty="0">
                <a:solidFill>
                  <a:srgbClr val="0000CC"/>
                </a:solidFill>
              </a:rPr>
              <a:t>Data</a:t>
            </a:r>
          </a:p>
        </p:txBody>
      </p:sp>
      <p:sp>
        <p:nvSpPr>
          <p:cNvPr id="5" name="Circular Arrow 4"/>
          <p:cNvSpPr/>
          <p:nvPr/>
        </p:nvSpPr>
        <p:spPr>
          <a:xfrm flipH="1">
            <a:off x="4431282" y="3405718"/>
            <a:ext cx="1005840" cy="1005840"/>
          </a:xfrm>
          <a:prstGeom prst="circularArrow">
            <a:avLst>
              <a:gd name="adj1" fmla="val 6228"/>
              <a:gd name="adj2" fmla="val 801371"/>
              <a:gd name="adj3" fmla="val 20317776"/>
              <a:gd name="adj4" fmla="val 16186835"/>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Circular Arrow 65"/>
          <p:cNvSpPr/>
          <p:nvPr/>
        </p:nvSpPr>
        <p:spPr>
          <a:xfrm rot="10800000" flipH="1">
            <a:off x="4431283" y="3405718"/>
            <a:ext cx="1005840" cy="1005840"/>
          </a:xfrm>
          <a:prstGeom prst="circularArrow">
            <a:avLst>
              <a:gd name="adj1" fmla="val 6228"/>
              <a:gd name="adj2" fmla="val 801371"/>
              <a:gd name="adj3" fmla="val 20317776"/>
              <a:gd name="adj4" fmla="val 16187657"/>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ircular Arrow 66"/>
          <p:cNvSpPr/>
          <p:nvPr/>
        </p:nvSpPr>
        <p:spPr>
          <a:xfrm rot="16200000" flipH="1">
            <a:off x="4431282" y="3405719"/>
            <a:ext cx="1005840" cy="1005840"/>
          </a:xfrm>
          <a:prstGeom prst="circularArrow">
            <a:avLst>
              <a:gd name="adj1" fmla="val 6228"/>
              <a:gd name="adj2" fmla="val 801371"/>
              <a:gd name="adj3" fmla="val 20317776"/>
              <a:gd name="adj4" fmla="val 16186835"/>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ircular Arrow 67"/>
          <p:cNvSpPr/>
          <p:nvPr/>
        </p:nvSpPr>
        <p:spPr>
          <a:xfrm rot="5400000" flipH="1">
            <a:off x="4431282" y="3405718"/>
            <a:ext cx="1005840" cy="1005840"/>
          </a:xfrm>
          <a:prstGeom prst="circularArrow">
            <a:avLst>
              <a:gd name="adj1" fmla="val 6228"/>
              <a:gd name="adj2" fmla="val 801371"/>
              <a:gd name="adj3" fmla="val 20317776"/>
              <a:gd name="adj4" fmla="val 16187657"/>
              <a:gd name="adj5" fmla="val 8182"/>
            </a:avLst>
          </a:prstGeom>
          <a:solidFill>
            <a:srgbClr val="FFFF00"/>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5" name="Group 64"/>
          <p:cNvGrpSpPr/>
          <p:nvPr/>
        </p:nvGrpSpPr>
        <p:grpSpPr>
          <a:xfrm>
            <a:off x="-809" y="7415"/>
            <a:ext cx="9129110" cy="731520"/>
            <a:chOff x="-809" y="7415"/>
            <a:chExt cx="9129110" cy="731520"/>
          </a:xfrm>
        </p:grpSpPr>
        <p:sp>
          <p:nvSpPr>
            <p:cNvPr id="6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What is IFMIS?</a:t>
              </a:r>
            </a:p>
          </p:txBody>
        </p:sp>
        <p:sp>
          <p:nvSpPr>
            <p:cNvPr id="70" name="Oval 69"/>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73" name="Down Arrow 72"/>
          <p:cNvSpPr/>
          <p:nvPr/>
        </p:nvSpPr>
        <p:spPr>
          <a:xfrm rot="16200000">
            <a:off x="337430" y="4838841"/>
            <a:ext cx="457200" cy="502920"/>
          </a:xfrm>
          <a:prstGeom prst="downArrow">
            <a:avLst>
              <a:gd name="adj1" fmla="val 48032"/>
              <a:gd name="adj2" fmla="val 3182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dirty="0">
                <a:solidFill>
                  <a:srgbClr val="0000CC"/>
                </a:solidFill>
              </a:rPr>
              <a:t>E</a:t>
            </a:r>
          </a:p>
          <a:p>
            <a:pPr algn="ctr"/>
            <a:r>
              <a:rPr lang="en-US" sz="1000" b="1" dirty="0">
                <a:solidFill>
                  <a:srgbClr val="0000CC"/>
                </a:solidFill>
              </a:rPr>
              <a:t>T</a:t>
            </a:r>
          </a:p>
          <a:p>
            <a:pPr algn="ctr"/>
            <a:r>
              <a:rPr lang="en-US" sz="1000" b="1" dirty="0">
                <a:solidFill>
                  <a:srgbClr val="0000CC"/>
                </a:solidFill>
              </a:rPr>
              <a:t>L</a:t>
            </a:r>
          </a:p>
        </p:txBody>
      </p:sp>
      <p:sp>
        <p:nvSpPr>
          <p:cNvPr id="74" name="TextBox 73"/>
          <p:cNvSpPr txBox="1"/>
          <p:nvPr/>
        </p:nvSpPr>
        <p:spPr>
          <a:xfrm rot="16200000">
            <a:off x="-416703" y="5122947"/>
            <a:ext cx="1645920" cy="184666"/>
          </a:xfrm>
          <a:prstGeom prst="rect">
            <a:avLst/>
          </a:prstGeom>
          <a:noFill/>
          <a:ln w="6350">
            <a:noFill/>
          </a:ln>
        </p:spPr>
        <p:txBody>
          <a:bodyPr wrap="square" lIns="0" tIns="0" rIns="0" bIns="0" rtlCol="0">
            <a:spAutoFit/>
          </a:bodyPr>
          <a:lstStyle/>
          <a:p>
            <a:r>
              <a:rPr lang="en-US" sz="1200" dirty="0">
                <a:solidFill>
                  <a:srgbClr val="0000CC"/>
                </a:solidFill>
              </a:rPr>
              <a:t>Other </a:t>
            </a:r>
            <a:r>
              <a:rPr lang="en-US" sz="1200" b="1" dirty="0">
                <a:solidFill>
                  <a:srgbClr val="0000CC"/>
                </a:solidFill>
              </a:rPr>
              <a:t>e-</a:t>
            </a:r>
            <a:r>
              <a:rPr lang="en-US" sz="1200" b="1" dirty="0" err="1">
                <a:solidFill>
                  <a:srgbClr val="0000CC"/>
                </a:solidFill>
              </a:rPr>
              <a:t>Gov</a:t>
            </a:r>
            <a:r>
              <a:rPr lang="en-US" sz="1200" b="1" dirty="0">
                <a:solidFill>
                  <a:srgbClr val="0000CC"/>
                </a:solidFill>
              </a:rPr>
              <a:t>         </a:t>
            </a:r>
            <a:r>
              <a:rPr lang="en-US" sz="1200" dirty="0">
                <a:solidFill>
                  <a:srgbClr val="0000CC"/>
                </a:solidFill>
              </a:rPr>
              <a:t> systems</a:t>
            </a:r>
          </a:p>
        </p:txBody>
      </p:sp>
      <p:sp>
        <p:nvSpPr>
          <p:cNvPr id="72" name="TextBox 71"/>
          <p:cNvSpPr txBox="1"/>
          <p:nvPr/>
        </p:nvSpPr>
        <p:spPr>
          <a:xfrm>
            <a:off x="5480646" y="2513454"/>
            <a:ext cx="506246" cy="246221"/>
          </a:xfrm>
          <a:prstGeom prst="rect">
            <a:avLst/>
          </a:prstGeom>
          <a:noFill/>
          <a:ln w="6350">
            <a:noFill/>
          </a:ln>
        </p:spPr>
        <p:txBody>
          <a:bodyPr wrap="square" lIns="0" tIns="0" rIns="0" bIns="0" rtlCol="0">
            <a:spAutoFit/>
          </a:bodyPr>
          <a:lstStyle/>
          <a:p>
            <a:pPr algn="ctr"/>
            <a:r>
              <a:rPr lang="en-US" sz="1600" b="1" dirty="0">
                <a:solidFill>
                  <a:srgbClr val="0000CC"/>
                </a:solidFill>
              </a:rPr>
              <a:t>G2G</a:t>
            </a:r>
          </a:p>
        </p:txBody>
      </p:sp>
      <p:sp>
        <p:nvSpPr>
          <p:cNvPr id="75" name="TextBox 74"/>
          <p:cNvSpPr txBox="1"/>
          <p:nvPr/>
        </p:nvSpPr>
        <p:spPr>
          <a:xfrm>
            <a:off x="5480646" y="4921364"/>
            <a:ext cx="506246" cy="492443"/>
          </a:xfrm>
          <a:prstGeom prst="rect">
            <a:avLst/>
          </a:prstGeom>
          <a:noFill/>
          <a:ln w="6350">
            <a:noFill/>
          </a:ln>
        </p:spPr>
        <p:txBody>
          <a:bodyPr wrap="square" lIns="0" tIns="0" rIns="0" bIns="0" rtlCol="0">
            <a:spAutoFit/>
          </a:bodyPr>
          <a:lstStyle/>
          <a:p>
            <a:pPr algn="ctr"/>
            <a:r>
              <a:rPr lang="en-US" sz="1600" b="1" dirty="0">
                <a:solidFill>
                  <a:srgbClr val="0000CC"/>
                </a:solidFill>
              </a:rPr>
              <a:t>G2C</a:t>
            </a:r>
          </a:p>
          <a:p>
            <a:pPr algn="ctr"/>
            <a:r>
              <a:rPr lang="en-US" sz="1600" b="1" dirty="0">
                <a:solidFill>
                  <a:srgbClr val="0000CC"/>
                </a:solidFill>
              </a:rPr>
              <a:t>G2B</a:t>
            </a:r>
          </a:p>
        </p:txBody>
      </p:sp>
      <p:sp>
        <p:nvSpPr>
          <p:cNvPr id="7" name="Left-Right Arrow 6"/>
          <p:cNvSpPr/>
          <p:nvPr/>
        </p:nvSpPr>
        <p:spPr>
          <a:xfrm>
            <a:off x="5459449" y="2052265"/>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Right Arrow 75"/>
          <p:cNvSpPr/>
          <p:nvPr/>
        </p:nvSpPr>
        <p:spPr>
          <a:xfrm>
            <a:off x="5459449" y="2929666"/>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Right Arrow 76"/>
          <p:cNvSpPr/>
          <p:nvPr/>
        </p:nvSpPr>
        <p:spPr>
          <a:xfrm>
            <a:off x="5459449" y="4547944"/>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Right Arrow 77"/>
          <p:cNvSpPr/>
          <p:nvPr/>
        </p:nvSpPr>
        <p:spPr>
          <a:xfrm>
            <a:off x="5459449" y="5511070"/>
            <a:ext cx="54864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Magnetic Disk 1"/>
          <p:cNvSpPr/>
          <p:nvPr/>
        </p:nvSpPr>
        <p:spPr>
          <a:xfrm>
            <a:off x="1318045" y="1964338"/>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Magnetic Disk 63"/>
          <p:cNvSpPr/>
          <p:nvPr/>
        </p:nvSpPr>
        <p:spPr>
          <a:xfrm>
            <a:off x="1615839" y="2231038"/>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gnetic Disk 78"/>
          <p:cNvSpPr/>
          <p:nvPr/>
        </p:nvSpPr>
        <p:spPr>
          <a:xfrm>
            <a:off x="1006239" y="2231038"/>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gnetic Disk 81"/>
          <p:cNvSpPr/>
          <p:nvPr/>
        </p:nvSpPr>
        <p:spPr>
          <a:xfrm>
            <a:off x="1043988" y="3020557"/>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gnetic Disk 82"/>
          <p:cNvSpPr/>
          <p:nvPr/>
        </p:nvSpPr>
        <p:spPr>
          <a:xfrm>
            <a:off x="1586913" y="3020557"/>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Magnetic Disk 83"/>
          <p:cNvSpPr/>
          <p:nvPr/>
        </p:nvSpPr>
        <p:spPr>
          <a:xfrm>
            <a:off x="1072914" y="4592529"/>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Magnetic Disk 84"/>
          <p:cNvSpPr/>
          <p:nvPr/>
        </p:nvSpPr>
        <p:spPr>
          <a:xfrm>
            <a:off x="1615839" y="4592529"/>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Magnetic Disk 85"/>
          <p:cNvSpPr/>
          <p:nvPr/>
        </p:nvSpPr>
        <p:spPr>
          <a:xfrm>
            <a:off x="930039" y="4983054"/>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lowchart: Magnetic Disk 86"/>
          <p:cNvSpPr/>
          <p:nvPr/>
        </p:nvSpPr>
        <p:spPr>
          <a:xfrm>
            <a:off x="1768239" y="4983054"/>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Magnetic Disk 87"/>
          <p:cNvSpPr/>
          <p:nvPr/>
        </p:nvSpPr>
        <p:spPr>
          <a:xfrm>
            <a:off x="1354045" y="5383104"/>
            <a:ext cx="365760" cy="182880"/>
          </a:xfrm>
          <a:prstGeom prst="flowChartMagneticDisk">
            <a:avLst/>
          </a:prstGeom>
          <a:no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Slide Number Placeholder 8">
            <a:extLst>
              <a:ext uri="{FF2B5EF4-FFF2-40B4-BE49-F238E27FC236}">
                <a16:creationId xmlns:a16="http://schemas.microsoft.com/office/drawing/2014/main" id="{3272EDC1-16B6-49DC-A7A9-6BB61D96B109}"/>
              </a:ext>
            </a:extLst>
          </p:cNvPr>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3</a:t>
            </a:fld>
            <a:endParaRPr lang="en-US" sz="11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circle(in)">
                                      <p:cBhvr>
                                        <p:cTn id="17" dur="20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in)">
                                      <p:cBhvr>
                                        <p:cTn id="22" dur="20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heel(1)">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Graphic spid="40" grpId="0">
        <p:bldAsOne/>
      </p:bldGraphic>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6D94F-8FE8-4A45-89A8-C544644EF97B}"/>
              </a:ext>
            </a:extLst>
          </p:cNvPr>
          <p:cNvSpPr/>
          <p:nvPr/>
        </p:nvSpPr>
        <p:spPr>
          <a:xfrm>
            <a:off x="207585" y="3375210"/>
            <a:ext cx="1645920" cy="36576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815D223-B885-4D99-B18C-963E825AF19B}"/>
              </a:ext>
            </a:extLst>
          </p:cNvPr>
          <p:cNvSpPr/>
          <p:nvPr/>
        </p:nvSpPr>
        <p:spPr>
          <a:xfrm>
            <a:off x="207585" y="3828241"/>
            <a:ext cx="1645920" cy="365760"/>
          </a:xfrm>
          <a:prstGeom prst="rect">
            <a:avLst/>
          </a:prstGeom>
          <a:solidFill>
            <a:srgbClr val="FFFFC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4</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What is e-Procurement?</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2" name="Text Box 398">
            <a:extLst>
              <a:ext uri="{FF2B5EF4-FFF2-40B4-BE49-F238E27FC236}">
                <a16:creationId xmlns:a16="http://schemas.microsoft.com/office/drawing/2014/main" id="{D9D3688A-83C7-4E60-9366-B363C85CD9F5}"/>
              </a:ext>
            </a:extLst>
          </p:cNvPr>
          <p:cNvSpPr txBox="1">
            <a:spLocks noChangeArrowheads="1"/>
          </p:cNvSpPr>
          <p:nvPr/>
        </p:nvSpPr>
        <p:spPr bwMode="auto">
          <a:xfrm>
            <a:off x="457200" y="686283"/>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800" b="1" dirty="0">
                <a:solidFill>
                  <a:srgbClr val="C00000"/>
                </a:solidFill>
                <a:effectLst/>
              </a:rPr>
              <a:t>e-Procurement &amp; FMIS</a:t>
            </a:r>
            <a:endParaRPr lang="en-US" sz="2800" dirty="0">
              <a:solidFill>
                <a:srgbClr val="000099"/>
              </a:solidFill>
              <a:effectLst/>
            </a:endParaRPr>
          </a:p>
        </p:txBody>
      </p:sp>
      <p:sp>
        <p:nvSpPr>
          <p:cNvPr id="45" name="Rectangle 44">
            <a:extLst>
              <a:ext uri="{FF2B5EF4-FFF2-40B4-BE49-F238E27FC236}">
                <a16:creationId xmlns:a16="http://schemas.microsoft.com/office/drawing/2014/main" id="{312D8E4F-1B64-4D09-BF89-3102C546D01F}"/>
              </a:ext>
            </a:extLst>
          </p:cNvPr>
          <p:cNvSpPr/>
          <p:nvPr/>
        </p:nvSpPr>
        <p:spPr>
          <a:xfrm>
            <a:off x="207585" y="1226222"/>
            <a:ext cx="8778240" cy="1463040"/>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p>
            <a:pPr>
              <a:spcAft>
                <a:spcPts val="600"/>
              </a:spcAft>
            </a:pPr>
            <a:r>
              <a:rPr lang="en-US" dirty="0">
                <a:solidFill>
                  <a:schemeClr val="tx1"/>
                </a:solidFill>
              </a:rPr>
              <a:t>The e-GP Working Group (WB, ADB, IDB) defined e-Procurement (e-GP) as:</a:t>
            </a:r>
          </a:p>
          <a:p>
            <a:r>
              <a:rPr lang="en-US" sz="2000" dirty="0">
                <a:solidFill>
                  <a:srgbClr val="0000CC"/>
                </a:solidFill>
              </a:rPr>
              <a:t>“... the use of information technology (especially the Internet) by governments in conducting their procurement relationships with suppliers for the procurement of works, goods, and consultancy services required by the public sector.”</a:t>
            </a:r>
          </a:p>
        </p:txBody>
      </p:sp>
      <p:sp>
        <p:nvSpPr>
          <p:cNvPr id="2" name="Rectangle 1">
            <a:extLst>
              <a:ext uri="{FF2B5EF4-FFF2-40B4-BE49-F238E27FC236}">
                <a16:creationId xmlns:a16="http://schemas.microsoft.com/office/drawing/2014/main" id="{C1603D99-ED02-42C8-8063-CBE81F2CA9D0}"/>
              </a:ext>
            </a:extLst>
          </p:cNvPr>
          <p:cNvSpPr/>
          <p:nvPr/>
        </p:nvSpPr>
        <p:spPr>
          <a:xfrm>
            <a:off x="207585" y="2791772"/>
            <a:ext cx="8778240" cy="3600473"/>
          </a:xfrm>
          <a:prstGeom prst="rect">
            <a:avLst/>
          </a:prstGeom>
        </p:spPr>
        <p:txBody>
          <a:bodyPr wrap="square">
            <a:spAutoFit/>
          </a:bodyPr>
          <a:lstStyle/>
          <a:p>
            <a:pPr algn="ctr">
              <a:lnSpc>
                <a:spcPct val="125000"/>
              </a:lnSpc>
              <a:spcBef>
                <a:spcPts val="0"/>
              </a:spcBef>
              <a:spcAft>
                <a:spcPts val="0"/>
              </a:spcAft>
              <a:buSzPct val="80000"/>
            </a:pPr>
            <a:r>
              <a:rPr lang="en-US" sz="2400" b="1" dirty="0">
                <a:solidFill>
                  <a:srgbClr val="0000CC"/>
                </a:solidFill>
              </a:rPr>
              <a:t>Scope of Public Procurement</a:t>
            </a:r>
          </a:p>
          <a:p>
            <a:pPr>
              <a:lnSpc>
                <a:spcPct val="125000"/>
              </a:lnSpc>
              <a:spcBef>
                <a:spcPts val="0"/>
              </a:spcBef>
              <a:spcAft>
                <a:spcPts val="0"/>
              </a:spcAft>
              <a:buSzPct val="80000"/>
            </a:pPr>
            <a:r>
              <a:rPr lang="en-US" sz="2400" b="1" dirty="0">
                <a:solidFill>
                  <a:srgbClr val="0000CC"/>
                </a:solidFill>
              </a:rPr>
              <a:t>Tendering </a:t>
            </a:r>
            <a:r>
              <a:rPr lang="en-US" sz="2200" b="1" dirty="0">
                <a:solidFill>
                  <a:srgbClr val="0000CC"/>
                </a:solidFill>
              </a:rPr>
              <a:t> 	</a:t>
            </a:r>
            <a:r>
              <a:rPr lang="en-US" sz="2200" dirty="0"/>
              <a:t>&gt; Investments, capital spending (Low volume; High value)</a:t>
            </a:r>
          </a:p>
          <a:p>
            <a:pPr>
              <a:lnSpc>
                <a:spcPct val="125000"/>
              </a:lnSpc>
              <a:spcBef>
                <a:spcPts val="0"/>
              </a:spcBef>
              <a:buSzPct val="80000"/>
            </a:pPr>
            <a:r>
              <a:rPr lang="en-US" sz="2400" b="1" dirty="0">
                <a:solidFill>
                  <a:srgbClr val="0000CC"/>
                </a:solidFill>
              </a:rPr>
              <a:t>Purchasing</a:t>
            </a:r>
            <a:r>
              <a:rPr lang="en-US" sz="2200" b="1" dirty="0">
                <a:solidFill>
                  <a:srgbClr val="0000CC"/>
                </a:solidFill>
              </a:rPr>
              <a:t>	</a:t>
            </a:r>
            <a:r>
              <a:rPr lang="en-US" sz="2200" dirty="0"/>
              <a:t>&gt; Recurrent budget expenditures (High volume; Low value)</a:t>
            </a:r>
          </a:p>
          <a:p>
            <a:pPr marL="0" lvl="1" algn="ctr">
              <a:lnSpc>
                <a:spcPct val="125000"/>
              </a:lnSpc>
              <a:buSzPct val="80000"/>
            </a:pPr>
            <a:r>
              <a:rPr lang="en-US" sz="2400" b="1" dirty="0">
                <a:solidFill>
                  <a:srgbClr val="0000CC"/>
                </a:solidFill>
              </a:rPr>
              <a:t>Observations</a:t>
            </a:r>
          </a:p>
          <a:p>
            <a:pPr marL="342900" lvl="1" indent="-342900">
              <a:lnSpc>
                <a:spcPct val="125000"/>
              </a:lnSpc>
              <a:buSzPct val="80000"/>
              <a:buFont typeface="Wingdings 3" panose="05040102010807070707" pitchFamily="18" charset="2"/>
              <a:buChar char=""/>
            </a:pPr>
            <a:r>
              <a:rPr lang="en-US" sz="2200" dirty="0"/>
              <a:t>e-GP systems usually cover both Tendering &amp; Purchasing.</a:t>
            </a:r>
          </a:p>
          <a:p>
            <a:pPr marL="342900" lvl="1" indent="-342900">
              <a:lnSpc>
                <a:spcPct val="125000"/>
              </a:lnSpc>
              <a:buSzPct val="80000"/>
              <a:buFont typeface="Wingdings 3" panose="05040102010807070707" pitchFamily="18" charset="2"/>
              <a:buChar char=""/>
            </a:pPr>
            <a:r>
              <a:rPr lang="en-US" sz="2200" dirty="0"/>
              <a:t>Core FMIS solutions sometimes include Purchasing module.</a:t>
            </a:r>
          </a:p>
          <a:p>
            <a:pPr marL="342900" lvl="1" indent="-342900">
              <a:lnSpc>
                <a:spcPct val="125000"/>
              </a:lnSpc>
              <a:buSzPct val="80000"/>
              <a:buFont typeface="Wingdings 3" panose="05040102010807070707" pitchFamily="18" charset="2"/>
              <a:buChar char=""/>
            </a:pPr>
            <a:r>
              <a:rPr lang="en-US" sz="2200" dirty="0"/>
              <a:t>FMIS and e-GP are not properly linked to exchange data, in general.</a:t>
            </a:r>
          </a:p>
          <a:p>
            <a:pPr marL="342900" lvl="1" indent="-342900">
              <a:lnSpc>
                <a:spcPct val="125000"/>
              </a:lnSpc>
              <a:buSzPct val="80000"/>
              <a:buFont typeface="Wingdings 3" panose="05040102010807070707" pitchFamily="18" charset="2"/>
              <a:buChar char=""/>
            </a:pPr>
            <a:r>
              <a:rPr lang="en-US" sz="2200" dirty="0"/>
              <a:t>Rare to see FMIS solutions covering both Tendering &amp; Purchasing.</a:t>
            </a:r>
          </a:p>
        </p:txBody>
      </p:sp>
    </p:spTree>
    <p:extLst>
      <p:ext uri="{BB962C8B-B14F-4D97-AF65-F5344CB8AC3E}">
        <p14:creationId xmlns:p14="http://schemas.microsoft.com/office/powerpoint/2010/main" val="1883322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22C0B03-656A-46AA-A497-FB9BB9AC3758}"/>
              </a:ext>
            </a:extLst>
          </p:cNvPr>
          <p:cNvGrpSpPr/>
          <p:nvPr/>
        </p:nvGrpSpPr>
        <p:grpSpPr>
          <a:xfrm>
            <a:off x="1015331" y="1299281"/>
            <a:ext cx="7116701" cy="4372751"/>
            <a:chOff x="1015331" y="1335141"/>
            <a:chExt cx="7116701" cy="4372751"/>
          </a:xfrm>
        </p:grpSpPr>
        <p:sp>
          <p:nvSpPr>
            <p:cNvPr id="7" name="Oval 6">
              <a:extLst>
                <a:ext uri="{FF2B5EF4-FFF2-40B4-BE49-F238E27FC236}">
                  <a16:creationId xmlns:a16="http://schemas.microsoft.com/office/drawing/2014/main" id="{21CD402A-1EE0-4A2C-B43E-288CF1105F04}"/>
                </a:ext>
              </a:extLst>
            </p:cNvPr>
            <p:cNvSpPr/>
            <p:nvPr/>
          </p:nvSpPr>
          <p:spPr>
            <a:xfrm>
              <a:off x="1142999" y="1462186"/>
              <a:ext cx="6858000" cy="41148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2CB0F9D-F6D2-4D79-9969-84874E1E01CA}"/>
                </a:ext>
              </a:extLst>
            </p:cNvPr>
            <p:cNvSpPr/>
            <p:nvPr/>
          </p:nvSpPr>
          <p:spPr>
            <a:xfrm rot="5400000">
              <a:off x="4434839" y="1335141"/>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00CC26BC-EF47-483D-ABFA-89A911355F40}"/>
                </a:ext>
              </a:extLst>
            </p:cNvPr>
            <p:cNvSpPr/>
            <p:nvPr/>
          </p:nvSpPr>
          <p:spPr>
            <a:xfrm rot="16200000" flipH="1">
              <a:off x="4434839" y="5433572"/>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27AD66CE-A8EF-460C-AD8C-D88413A785EF}"/>
                </a:ext>
              </a:extLst>
            </p:cNvPr>
            <p:cNvSpPr/>
            <p:nvPr/>
          </p:nvSpPr>
          <p:spPr>
            <a:xfrm>
              <a:off x="1015331" y="3382426"/>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C196E367-EB38-484C-A250-C2E109A539C2}"/>
                </a:ext>
              </a:extLst>
            </p:cNvPr>
            <p:cNvSpPr/>
            <p:nvPr/>
          </p:nvSpPr>
          <p:spPr>
            <a:xfrm flipV="1">
              <a:off x="7857712" y="3382426"/>
              <a:ext cx="274320" cy="27432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ectangle 75">
            <a:extLst>
              <a:ext uri="{FF2B5EF4-FFF2-40B4-BE49-F238E27FC236}">
                <a16:creationId xmlns:a16="http://schemas.microsoft.com/office/drawing/2014/main" id="{96BFC1AA-263F-44C5-831D-74B92418DCAF}"/>
              </a:ext>
            </a:extLst>
          </p:cNvPr>
          <p:cNvSpPr/>
          <p:nvPr/>
        </p:nvSpPr>
        <p:spPr>
          <a:xfrm>
            <a:off x="7007328" y="4279410"/>
            <a:ext cx="1069694" cy="36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2">
            <a:extLst>
              <a:ext uri="{FF2B5EF4-FFF2-40B4-BE49-F238E27FC236}">
                <a16:creationId xmlns:a16="http://schemas.microsoft.com/office/drawing/2014/main" id="{BA3FCD62-553F-443D-A137-82F85FF4F8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281" y="3540009"/>
            <a:ext cx="1828800" cy="121357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60">
            <a:extLst>
              <a:ext uri="{FF2B5EF4-FFF2-40B4-BE49-F238E27FC236}">
                <a16:creationId xmlns:a16="http://schemas.microsoft.com/office/drawing/2014/main" id="{5AF64A43-52A2-499C-B3A3-B10B55C99C08}"/>
              </a:ext>
            </a:extLst>
          </p:cNvPr>
          <p:cNvSpPr/>
          <p:nvPr/>
        </p:nvSpPr>
        <p:spPr>
          <a:xfrm>
            <a:off x="1826007" y="1643760"/>
            <a:ext cx="1069694" cy="360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5</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e-Procurement Modules</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2" name="Text Box 398">
            <a:extLst>
              <a:ext uri="{FF2B5EF4-FFF2-40B4-BE49-F238E27FC236}">
                <a16:creationId xmlns:a16="http://schemas.microsoft.com/office/drawing/2014/main" id="{D9D3688A-83C7-4E60-9366-B363C85CD9F5}"/>
              </a:ext>
            </a:extLst>
          </p:cNvPr>
          <p:cNvSpPr txBox="1">
            <a:spLocks noChangeArrowheads="1"/>
          </p:cNvSpPr>
          <p:nvPr/>
        </p:nvSpPr>
        <p:spPr bwMode="auto">
          <a:xfrm>
            <a:off x="457200" y="650423"/>
            <a:ext cx="8229600" cy="457200"/>
          </a:xfrm>
          <a:prstGeom prst="rect">
            <a:avLst/>
          </a:prstGeom>
          <a:noFill/>
          <a:ln w="9525">
            <a:noFill/>
            <a:miter lim="800000"/>
            <a:headEnd/>
            <a:tailEnd/>
          </a:ln>
        </p:spPr>
        <p:txBody>
          <a:bodyPr lIns="0" tIns="18288" rIns="0" bIns="0"/>
          <a:lstStyle/>
          <a:p>
            <a:pPr algn="ctr">
              <a:spcBef>
                <a:spcPts val="200"/>
              </a:spcBef>
              <a:spcAft>
                <a:spcPts val="1000"/>
              </a:spcAft>
            </a:pPr>
            <a:r>
              <a:rPr lang="en-US" sz="2800" b="1" dirty="0">
                <a:solidFill>
                  <a:srgbClr val="C00000"/>
                </a:solidFill>
                <a:effectLst/>
              </a:rPr>
              <a:t>e-Procurement (e-GP) Functions and Interfaces</a:t>
            </a:r>
            <a:endParaRPr lang="en-US" sz="2800" dirty="0">
              <a:solidFill>
                <a:srgbClr val="000099"/>
              </a:solidFill>
              <a:effectLst/>
            </a:endParaRPr>
          </a:p>
        </p:txBody>
      </p:sp>
      <p:sp>
        <p:nvSpPr>
          <p:cNvPr id="27" name="Rectangle 26">
            <a:extLst>
              <a:ext uri="{FF2B5EF4-FFF2-40B4-BE49-F238E27FC236}">
                <a16:creationId xmlns:a16="http://schemas.microsoft.com/office/drawing/2014/main" id="{51D891DA-70D9-427C-9AFD-3FE9CA933F03}"/>
              </a:ext>
            </a:extLst>
          </p:cNvPr>
          <p:cNvSpPr/>
          <p:nvPr/>
        </p:nvSpPr>
        <p:spPr>
          <a:xfrm>
            <a:off x="457199" y="6105063"/>
            <a:ext cx="8229600" cy="457200"/>
          </a:xfrm>
          <a:prstGeom prst="rect">
            <a:avLst/>
          </a:prstGeom>
          <a:solidFill>
            <a:schemeClr val="accent3">
              <a:lumMod val="20000"/>
              <a:lumOff val="80000"/>
            </a:schemeClr>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45720" rIns="0" bIns="0" rtlCol="0" anchor="t"/>
          <a:lstStyle/>
          <a:p>
            <a:pPr marL="114300" algn="ctr">
              <a:spcAft>
                <a:spcPts val="0"/>
              </a:spcAft>
              <a:buSzPct val="80000"/>
            </a:pPr>
            <a:r>
              <a:rPr lang="en-US" sz="2000" dirty="0">
                <a:solidFill>
                  <a:srgbClr val="C00000"/>
                </a:solidFill>
              </a:rPr>
              <a:t>e-Procurement System </a:t>
            </a:r>
            <a:r>
              <a:rPr lang="en-US" sz="2000" dirty="0">
                <a:solidFill>
                  <a:schemeClr val="tx1"/>
                </a:solidFill>
              </a:rPr>
              <a:t>is expected to cover the complete procurement cycle.</a:t>
            </a:r>
          </a:p>
        </p:txBody>
      </p:sp>
      <p:sp>
        <p:nvSpPr>
          <p:cNvPr id="6" name="Rectangle: Rounded Corners 5">
            <a:extLst>
              <a:ext uri="{FF2B5EF4-FFF2-40B4-BE49-F238E27FC236}">
                <a16:creationId xmlns:a16="http://schemas.microsoft.com/office/drawing/2014/main" id="{889B0AB0-7F14-4B80-985B-45F1E55BA8AD}"/>
              </a:ext>
            </a:extLst>
          </p:cNvPr>
          <p:cNvSpPr/>
          <p:nvPr/>
        </p:nvSpPr>
        <p:spPr>
          <a:xfrm>
            <a:off x="5177417" y="1184926"/>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tr-TR" sz="1400" b="1" dirty="0"/>
              <a:t>Budget </a:t>
            </a:r>
            <a:r>
              <a:rPr lang="en-US" sz="1400" b="1" dirty="0"/>
              <a:t>Allocations / Ceilings</a:t>
            </a:r>
          </a:p>
        </p:txBody>
      </p:sp>
      <p:sp>
        <p:nvSpPr>
          <p:cNvPr id="28" name="Rectangle: Rounded Corners 27">
            <a:extLst>
              <a:ext uri="{FF2B5EF4-FFF2-40B4-BE49-F238E27FC236}">
                <a16:creationId xmlns:a16="http://schemas.microsoft.com/office/drawing/2014/main" id="{EAFBC3CF-2DD1-469D-AA43-87B98AEA3EAA}"/>
              </a:ext>
            </a:extLst>
          </p:cNvPr>
          <p:cNvSpPr/>
          <p:nvPr/>
        </p:nvSpPr>
        <p:spPr>
          <a:xfrm>
            <a:off x="7230101" y="2659421"/>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Submission of Bids / Quotations</a:t>
            </a:r>
          </a:p>
        </p:txBody>
      </p:sp>
      <p:sp>
        <p:nvSpPr>
          <p:cNvPr id="29" name="Rectangle: Rounded Corners 28">
            <a:extLst>
              <a:ext uri="{FF2B5EF4-FFF2-40B4-BE49-F238E27FC236}">
                <a16:creationId xmlns:a16="http://schemas.microsoft.com/office/drawing/2014/main" id="{CC8E93A2-1FF9-4A66-B1F9-8A0B77BD6532}"/>
              </a:ext>
            </a:extLst>
          </p:cNvPr>
          <p:cNvSpPr/>
          <p:nvPr/>
        </p:nvSpPr>
        <p:spPr>
          <a:xfrm>
            <a:off x="7230101" y="3797922"/>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Evaluation of Tenders/Purchases</a:t>
            </a:r>
          </a:p>
        </p:txBody>
      </p:sp>
      <p:sp>
        <p:nvSpPr>
          <p:cNvPr id="30" name="Rectangle: Rounded Corners 29">
            <a:extLst>
              <a:ext uri="{FF2B5EF4-FFF2-40B4-BE49-F238E27FC236}">
                <a16:creationId xmlns:a16="http://schemas.microsoft.com/office/drawing/2014/main" id="{DEF1282A-65C2-4BC7-B82D-50C9C9C4AA63}"/>
              </a:ext>
            </a:extLst>
          </p:cNvPr>
          <p:cNvSpPr/>
          <p:nvPr/>
        </p:nvSpPr>
        <p:spPr>
          <a:xfrm>
            <a:off x="5177417" y="5253874"/>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Commitment Control / </a:t>
            </a:r>
            <a:r>
              <a:rPr lang="en-US" sz="1400" b="1" dirty="0" err="1"/>
              <a:t>Mgmt</a:t>
            </a:r>
            <a:endParaRPr lang="en-US" sz="1400" b="1" dirty="0"/>
          </a:p>
        </p:txBody>
      </p:sp>
      <p:sp>
        <p:nvSpPr>
          <p:cNvPr id="31" name="Rectangle: Rounded Corners 30">
            <a:extLst>
              <a:ext uri="{FF2B5EF4-FFF2-40B4-BE49-F238E27FC236}">
                <a16:creationId xmlns:a16="http://schemas.microsoft.com/office/drawing/2014/main" id="{417F9947-F50E-4BB6-B040-D129C3AF40BE}"/>
              </a:ext>
            </a:extLst>
          </p:cNvPr>
          <p:cNvSpPr/>
          <p:nvPr/>
        </p:nvSpPr>
        <p:spPr>
          <a:xfrm>
            <a:off x="984477" y="4552342"/>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Payment Management</a:t>
            </a:r>
          </a:p>
        </p:txBody>
      </p:sp>
      <p:sp>
        <p:nvSpPr>
          <p:cNvPr id="32" name="Rectangle: Rounded Corners 31">
            <a:extLst>
              <a:ext uri="{FF2B5EF4-FFF2-40B4-BE49-F238E27FC236}">
                <a16:creationId xmlns:a16="http://schemas.microsoft.com/office/drawing/2014/main" id="{0AEF5CB1-DC54-4BFF-9394-7BB8B26A25F6}"/>
              </a:ext>
            </a:extLst>
          </p:cNvPr>
          <p:cNvSpPr/>
          <p:nvPr/>
        </p:nvSpPr>
        <p:spPr>
          <a:xfrm>
            <a:off x="6690005" y="1905148"/>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Announcing Tenders/Purchases</a:t>
            </a:r>
          </a:p>
        </p:txBody>
      </p:sp>
      <p:sp>
        <p:nvSpPr>
          <p:cNvPr id="33" name="Rectangle: Rounded Corners 32">
            <a:extLst>
              <a:ext uri="{FF2B5EF4-FFF2-40B4-BE49-F238E27FC236}">
                <a16:creationId xmlns:a16="http://schemas.microsoft.com/office/drawing/2014/main" id="{5EE50BF3-BC79-4D75-B0BA-0FE4049DF69B}"/>
              </a:ext>
            </a:extLst>
          </p:cNvPr>
          <p:cNvSpPr/>
          <p:nvPr/>
        </p:nvSpPr>
        <p:spPr>
          <a:xfrm>
            <a:off x="2494164" y="5253874"/>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Contract Execution</a:t>
            </a:r>
          </a:p>
        </p:txBody>
      </p:sp>
      <p:sp>
        <p:nvSpPr>
          <p:cNvPr id="34" name="Rectangle: Rounded Corners 33">
            <a:extLst>
              <a:ext uri="{FF2B5EF4-FFF2-40B4-BE49-F238E27FC236}">
                <a16:creationId xmlns:a16="http://schemas.microsoft.com/office/drawing/2014/main" id="{698BA2D1-834D-4481-A91E-808610FA22ED}"/>
              </a:ext>
            </a:extLst>
          </p:cNvPr>
          <p:cNvSpPr/>
          <p:nvPr/>
        </p:nvSpPr>
        <p:spPr>
          <a:xfrm>
            <a:off x="6690005" y="4552342"/>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Contract Signature</a:t>
            </a:r>
          </a:p>
        </p:txBody>
      </p:sp>
      <p:sp>
        <p:nvSpPr>
          <p:cNvPr id="35" name="Rectangle: Rounded Corners 34">
            <a:extLst>
              <a:ext uri="{FF2B5EF4-FFF2-40B4-BE49-F238E27FC236}">
                <a16:creationId xmlns:a16="http://schemas.microsoft.com/office/drawing/2014/main" id="{002C42CA-ABC1-46D3-986A-D97E39C43A2B}"/>
              </a:ext>
            </a:extLst>
          </p:cNvPr>
          <p:cNvSpPr/>
          <p:nvPr/>
        </p:nvSpPr>
        <p:spPr>
          <a:xfrm>
            <a:off x="434543" y="3797922"/>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Monitoring &amp; Evaluation</a:t>
            </a:r>
          </a:p>
        </p:txBody>
      </p:sp>
      <p:sp>
        <p:nvSpPr>
          <p:cNvPr id="36" name="Rectangle: Rounded Corners 35">
            <a:extLst>
              <a:ext uri="{FF2B5EF4-FFF2-40B4-BE49-F238E27FC236}">
                <a16:creationId xmlns:a16="http://schemas.microsoft.com/office/drawing/2014/main" id="{1F31CABA-92D0-4963-B3BA-44519DB8B310}"/>
              </a:ext>
            </a:extLst>
          </p:cNvPr>
          <p:cNvSpPr/>
          <p:nvPr/>
        </p:nvSpPr>
        <p:spPr>
          <a:xfrm>
            <a:off x="984477" y="1905148"/>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Contract Completion</a:t>
            </a:r>
          </a:p>
        </p:txBody>
      </p:sp>
      <p:sp>
        <p:nvSpPr>
          <p:cNvPr id="37" name="Rectangle: Rounded Corners 36">
            <a:extLst>
              <a:ext uri="{FF2B5EF4-FFF2-40B4-BE49-F238E27FC236}">
                <a16:creationId xmlns:a16="http://schemas.microsoft.com/office/drawing/2014/main" id="{284737AC-9061-4946-8DCE-57C4C2B8B37E}"/>
              </a:ext>
            </a:extLst>
          </p:cNvPr>
          <p:cNvSpPr/>
          <p:nvPr/>
        </p:nvSpPr>
        <p:spPr>
          <a:xfrm>
            <a:off x="434543" y="2659421"/>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Web Publishing / Data Analytics</a:t>
            </a:r>
          </a:p>
        </p:txBody>
      </p:sp>
      <p:sp>
        <p:nvSpPr>
          <p:cNvPr id="54" name="Arrow: Left-Right 53">
            <a:extLst>
              <a:ext uri="{FF2B5EF4-FFF2-40B4-BE49-F238E27FC236}">
                <a16:creationId xmlns:a16="http://schemas.microsoft.com/office/drawing/2014/main" id="{EB632588-AE41-4B1E-9224-F70146C0D171}"/>
              </a:ext>
            </a:extLst>
          </p:cNvPr>
          <p:cNvSpPr/>
          <p:nvPr/>
        </p:nvSpPr>
        <p:spPr>
          <a:xfrm rot="18900000">
            <a:off x="5600815" y="1890333"/>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row: Left-Right 54">
            <a:extLst>
              <a:ext uri="{FF2B5EF4-FFF2-40B4-BE49-F238E27FC236}">
                <a16:creationId xmlns:a16="http://schemas.microsoft.com/office/drawing/2014/main" id="{CDB13BB5-DC52-473A-A446-57FDADA84002}"/>
              </a:ext>
            </a:extLst>
          </p:cNvPr>
          <p:cNvSpPr/>
          <p:nvPr/>
        </p:nvSpPr>
        <p:spPr>
          <a:xfrm rot="12000000">
            <a:off x="6176885" y="467486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Left-Right 57">
            <a:extLst>
              <a:ext uri="{FF2B5EF4-FFF2-40B4-BE49-F238E27FC236}">
                <a16:creationId xmlns:a16="http://schemas.microsoft.com/office/drawing/2014/main" id="{9C3EF329-1FFD-43AC-AA53-BDDEA9357071}"/>
              </a:ext>
            </a:extLst>
          </p:cNvPr>
          <p:cNvSpPr/>
          <p:nvPr/>
        </p:nvSpPr>
        <p:spPr>
          <a:xfrm rot="2700000">
            <a:off x="5600815" y="4935773"/>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Left-Right 58">
            <a:extLst>
              <a:ext uri="{FF2B5EF4-FFF2-40B4-BE49-F238E27FC236}">
                <a16:creationId xmlns:a16="http://schemas.microsoft.com/office/drawing/2014/main" id="{CAC9F16F-6018-4CC3-B4EC-9ED8D7F3F650}"/>
              </a:ext>
            </a:extLst>
          </p:cNvPr>
          <p:cNvSpPr/>
          <p:nvPr/>
        </p:nvSpPr>
        <p:spPr>
          <a:xfrm rot="18900000">
            <a:off x="3037330" y="4934919"/>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F1173B2B-CDA6-4F0C-84D6-79870C1A7970}"/>
              </a:ext>
            </a:extLst>
          </p:cNvPr>
          <p:cNvSpPr/>
          <p:nvPr/>
        </p:nvSpPr>
        <p:spPr>
          <a:xfrm>
            <a:off x="2494164" y="1184926"/>
            <a:ext cx="1463040" cy="5486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t>Public Procurement Plan</a:t>
            </a:r>
          </a:p>
        </p:txBody>
      </p:sp>
      <p:sp>
        <p:nvSpPr>
          <p:cNvPr id="65" name="Arrow: Left-Right 64">
            <a:extLst>
              <a:ext uri="{FF2B5EF4-FFF2-40B4-BE49-F238E27FC236}">
                <a16:creationId xmlns:a16="http://schemas.microsoft.com/office/drawing/2014/main" id="{E570D912-4090-4CBE-80D4-C96D1019C18F}"/>
              </a:ext>
            </a:extLst>
          </p:cNvPr>
          <p:cNvSpPr/>
          <p:nvPr/>
        </p:nvSpPr>
        <p:spPr>
          <a:xfrm rot="2700000" flipH="1">
            <a:off x="3037330" y="1890333"/>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Left-Right 65">
            <a:extLst>
              <a:ext uri="{FF2B5EF4-FFF2-40B4-BE49-F238E27FC236}">
                <a16:creationId xmlns:a16="http://schemas.microsoft.com/office/drawing/2014/main" id="{5FBBE4FA-C045-4B5C-8D7A-DA1BFE1B6AFD}"/>
              </a:ext>
            </a:extLst>
          </p:cNvPr>
          <p:cNvSpPr/>
          <p:nvPr/>
        </p:nvSpPr>
        <p:spPr>
          <a:xfrm>
            <a:off x="1976367" y="284230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Left-Right 66">
            <a:extLst>
              <a:ext uri="{FF2B5EF4-FFF2-40B4-BE49-F238E27FC236}">
                <a16:creationId xmlns:a16="http://schemas.microsoft.com/office/drawing/2014/main" id="{816F512B-5CF1-4A90-8CD4-CB6A4A86FC89}"/>
              </a:ext>
            </a:extLst>
          </p:cNvPr>
          <p:cNvSpPr/>
          <p:nvPr/>
        </p:nvSpPr>
        <p:spPr>
          <a:xfrm rot="20700000">
            <a:off x="1967195" y="3928847"/>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Magnetic Disk 67">
            <a:extLst>
              <a:ext uri="{FF2B5EF4-FFF2-40B4-BE49-F238E27FC236}">
                <a16:creationId xmlns:a16="http://schemas.microsoft.com/office/drawing/2014/main" id="{93FD24EC-C1D2-44D6-8877-3EDD97310C4C}"/>
              </a:ext>
            </a:extLst>
          </p:cNvPr>
          <p:cNvSpPr/>
          <p:nvPr/>
        </p:nvSpPr>
        <p:spPr>
          <a:xfrm>
            <a:off x="4025041" y="2362604"/>
            <a:ext cx="1097280" cy="1033251"/>
          </a:xfrm>
          <a:prstGeom prst="flowChartMagneticDisk">
            <a:avLst/>
          </a:prstGeom>
          <a:solidFill>
            <a:srgbClr val="FFFFCC"/>
          </a:solidFill>
        </p:spPr>
        <p:style>
          <a:lnRef idx="1">
            <a:schemeClr val="accent1"/>
          </a:lnRef>
          <a:fillRef idx="2">
            <a:schemeClr val="accent1"/>
          </a:fillRef>
          <a:effectRef idx="1">
            <a:schemeClr val="accent1"/>
          </a:effectRef>
          <a:fontRef idx="minor">
            <a:schemeClr val="dk1"/>
          </a:fontRef>
        </p:style>
        <p:txBody>
          <a:bodyPr lIns="0" tIns="91440" rIns="0" bIns="0" rtlCol="0" anchor="ctr"/>
          <a:lstStyle/>
          <a:p>
            <a:pPr algn="ctr"/>
            <a:r>
              <a:rPr lang="en-US" sz="1400" b="1" dirty="0">
                <a:solidFill>
                  <a:srgbClr val="0000CC"/>
                </a:solidFill>
              </a:rPr>
              <a:t>e-GP Registries &amp; Databases</a:t>
            </a:r>
            <a:endParaRPr lang="en-US" sz="1400" b="1" dirty="0">
              <a:solidFill>
                <a:srgbClr val="C00000"/>
              </a:solidFill>
            </a:endParaRPr>
          </a:p>
        </p:txBody>
      </p:sp>
      <p:sp>
        <p:nvSpPr>
          <p:cNvPr id="70" name="Rectangle: Rounded Corners 69">
            <a:extLst>
              <a:ext uri="{FF2B5EF4-FFF2-40B4-BE49-F238E27FC236}">
                <a16:creationId xmlns:a16="http://schemas.microsoft.com/office/drawing/2014/main" id="{E69EA8D1-6BA3-4395-B3D9-A237C5C032ED}"/>
              </a:ext>
            </a:extLst>
          </p:cNvPr>
          <p:cNvSpPr/>
          <p:nvPr/>
        </p:nvSpPr>
        <p:spPr>
          <a:xfrm>
            <a:off x="5415731" y="2615491"/>
            <a:ext cx="1280160" cy="457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e-Authentication Digital Signature</a:t>
            </a:r>
          </a:p>
        </p:txBody>
      </p:sp>
      <p:sp>
        <p:nvSpPr>
          <p:cNvPr id="71" name="Rectangle: Rounded Corners 70">
            <a:extLst>
              <a:ext uri="{FF2B5EF4-FFF2-40B4-BE49-F238E27FC236}">
                <a16:creationId xmlns:a16="http://schemas.microsoft.com/office/drawing/2014/main" id="{9DC4F7C3-C11F-4DF9-ACA3-7106CD226BE6}"/>
              </a:ext>
            </a:extLst>
          </p:cNvPr>
          <p:cNvSpPr/>
          <p:nvPr/>
        </p:nvSpPr>
        <p:spPr>
          <a:xfrm>
            <a:off x="4950992" y="3516292"/>
            <a:ext cx="550322" cy="228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rgbClr val="0000CC"/>
                </a:solidFill>
              </a:rPr>
              <a:t>FMIS</a:t>
            </a:r>
          </a:p>
        </p:txBody>
      </p:sp>
      <p:sp>
        <p:nvSpPr>
          <p:cNvPr id="72" name="Arrow: Left-Right 71">
            <a:extLst>
              <a:ext uri="{FF2B5EF4-FFF2-40B4-BE49-F238E27FC236}">
                <a16:creationId xmlns:a16="http://schemas.microsoft.com/office/drawing/2014/main" id="{A2564CE8-C509-43D8-BE89-AE7384E74DC6}"/>
              </a:ext>
            </a:extLst>
          </p:cNvPr>
          <p:cNvSpPr/>
          <p:nvPr/>
        </p:nvSpPr>
        <p:spPr>
          <a:xfrm rot="9600000" flipH="1">
            <a:off x="2496252" y="467486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Left-Right 72">
            <a:extLst>
              <a:ext uri="{FF2B5EF4-FFF2-40B4-BE49-F238E27FC236}">
                <a16:creationId xmlns:a16="http://schemas.microsoft.com/office/drawing/2014/main" id="{D74984C3-A92A-4DDB-8206-D6F800799D6E}"/>
              </a:ext>
            </a:extLst>
          </p:cNvPr>
          <p:cNvSpPr/>
          <p:nvPr/>
        </p:nvSpPr>
        <p:spPr>
          <a:xfrm>
            <a:off x="6700389" y="2842301"/>
            <a:ext cx="457200" cy="182880"/>
          </a:xfrm>
          <a:prstGeom prst="leftRightArrow">
            <a:avLst/>
          </a:prstGeom>
          <a:solidFill>
            <a:srgbClr val="FFFF00"/>
          </a:solidFill>
          <a:ln w="127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563A25B-99D7-468E-BE9B-97FA692399CF}"/>
              </a:ext>
            </a:extLst>
          </p:cNvPr>
          <p:cNvSpPr/>
          <p:nvPr/>
        </p:nvSpPr>
        <p:spPr>
          <a:xfrm>
            <a:off x="6704569" y="3318204"/>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e-Tendering</a:t>
            </a:r>
          </a:p>
        </p:txBody>
      </p:sp>
      <p:sp>
        <p:nvSpPr>
          <p:cNvPr id="77" name="Rectangle: Rounded Corners 76">
            <a:extLst>
              <a:ext uri="{FF2B5EF4-FFF2-40B4-BE49-F238E27FC236}">
                <a16:creationId xmlns:a16="http://schemas.microsoft.com/office/drawing/2014/main" id="{0C4F3383-E591-41DE-B571-D0601F800DC1}"/>
              </a:ext>
            </a:extLst>
          </p:cNvPr>
          <p:cNvSpPr/>
          <p:nvPr/>
        </p:nvSpPr>
        <p:spPr>
          <a:xfrm>
            <a:off x="6704569" y="3535281"/>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e-Purchasing</a:t>
            </a:r>
          </a:p>
        </p:txBody>
      </p:sp>
      <p:sp>
        <p:nvSpPr>
          <p:cNvPr id="78" name="Rectangle: Rounded Corners 77">
            <a:extLst>
              <a:ext uri="{FF2B5EF4-FFF2-40B4-BE49-F238E27FC236}">
                <a16:creationId xmlns:a16="http://schemas.microsoft.com/office/drawing/2014/main" id="{AC0FE49C-392E-424C-9D72-111ADE460950}"/>
              </a:ext>
            </a:extLst>
          </p:cNvPr>
          <p:cNvSpPr/>
          <p:nvPr/>
        </p:nvSpPr>
        <p:spPr>
          <a:xfrm>
            <a:off x="2080594" y="4312644"/>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0000CC"/>
                </a:solidFill>
              </a:rPr>
              <a:t>e-Payments</a:t>
            </a:r>
          </a:p>
        </p:txBody>
      </p:sp>
      <p:sp>
        <p:nvSpPr>
          <p:cNvPr id="79" name="Rectangle: Rounded Corners 78">
            <a:extLst>
              <a:ext uri="{FF2B5EF4-FFF2-40B4-BE49-F238E27FC236}">
                <a16:creationId xmlns:a16="http://schemas.microsoft.com/office/drawing/2014/main" id="{79D9CFE2-89FD-445F-999A-18BE35399C08}"/>
              </a:ext>
            </a:extLst>
          </p:cNvPr>
          <p:cNvSpPr/>
          <p:nvPr/>
        </p:nvSpPr>
        <p:spPr>
          <a:xfrm>
            <a:off x="6294929" y="3884876"/>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e-Evaluation</a:t>
            </a:r>
          </a:p>
        </p:txBody>
      </p:sp>
      <p:sp>
        <p:nvSpPr>
          <p:cNvPr id="80" name="Rectangle: Rounded Corners 79">
            <a:extLst>
              <a:ext uri="{FF2B5EF4-FFF2-40B4-BE49-F238E27FC236}">
                <a16:creationId xmlns:a16="http://schemas.microsoft.com/office/drawing/2014/main" id="{CDD0CEF2-C2B2-4CE9-B1CA-245BE259A33A}"/>
              </a:ext>
            </a:extLst>
          </p:cNvPr>
          <p:cNvSpPr/>
          <p:nvPr/>
        </p:nvSpPr>
        <p:spPr>
          <a:xfrm>
            <a:off x="5935337" y="1999805"/>
            <a:ext cx="73152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e-Notices</a:t>
            </a:r>
          </a:p>
        </p:txBody>
      </p:sp>
      <p:sp>
        <p:nvSpPr>
          <p:cNvPr id="82" name="Rectangle: Rounded Corners 81">
            <a:extLst>
              <a:ext uri="{FF2B5EF4-FFF2-40B4-BE49-F238E27FC236}">
                <a16:creationId xmlns:a16="http://schemas.microsoft.com/office/drawing/2014/main" id="{DE58311C-5AEC-4D84-A834-8663D3609590}"/>
              </a:ext>
            </a:extLst>
          </p:cNvPr>
          <p:cNvSpPr/>
          <p:nvPr/>
        </p:nvSpPr>
        <p:spPr>
          <a:xfrm>
            <a:off x="1623394" y="3556880"/>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0000CC"/>
                </a:solidFill>
              </a:rPr>
              <a:t>e-Monitoring</a:t>
            </a:r>
          </a:p>
        </p:txBody>
      </p:sp>
      <p:sp>
        <p:nvSpPr>
          <p:cNvPr id="83" name="Rectangle: Rounded Corners 82">
            <a:extLst>
              <a:ext uri="{FF2B5EF4-FFF2-40B4-BE49-F238E27FC236}">
                <a16:creationId xmlns:a16="http://schemas.microsoft.com/office/drawing/2014/main" id="{82A92F45-6498-4578-B359-BB9A84DF994E}"/>
              </a:ext>
            </a:extLst>
          </p:cNvPr>
          <p:cNvSpPr/>
          <p:nvPr/>
        </p:nvSpPr>
        <p:spPr>
          <a:xfrm>
            <a:off x="5935337" y="2215844"/>
            <a:ext cx="73152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e-Catalog</a:t>
            </a:r>
          </a:p>
        </p:txBody>
      </p:sp>
      <p:sp>
        <p:nvSpPr>
          <p:cNvPr id="84" name="Rectangle: Rounded Corners 83">
            <a:extLst>
              <a:ext uri="{FF2B5EF4-FFF2-40B4-BE49-F238E27FC236}">
                <a16:creationId xmlns:a16="http://schemas.microsoft.com/office/drawing/2014/main" id="{DA54209E-8397-492F-B3EE-6FC1DCCD0123}"/>
              </a:ext>
            </a:extLst>
          </p:cNvPr>
          <p:cNvSpPr/>
          <p:nvPr/>
        </p:nvSpPr>
        <p:spPr>
          <a:xfrm>
            <a:off x="5447613" y="4433763"/>
            <a:ext cx="867573" cy="3346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b="1" dirty="0">
                <a:solidFill>
                  <a:srgbClr val="0000CC"/>
                </a:solidFill>
              </a:rPr>
              <a:t>e-Contract</a:t>
            </a:r>
          </a:p>
          <a:p>
            <a:pPr algn="ctr"/>
            <a:r>
              <a:rPr lang="en-US" sz="1200" b="1" dirty="0" err="1">
                <a:solidFill>
                  <a:srgbClr val="0000CC"/>
                </a:solidFill>
              </a:rPr>
              <a:t>Mgmt</a:t>
            </a:r>
            <a:endParaRPr lang="en-US" sz="1200" b="1" dirty="0">
              <a:solidFill>
                <a:srgbClr val="0000CC"/>
              </a:solidFill>
            </a:endParaRPr>
          </a:p>
        </p:txBody>
      </p:sp>
      <p:sp>
        <p:nvSpPr>
          <p:cNvPr id="85" name="Rectangle: Rounded Corners 84">
            <a:extLst>
              <a:ext uri="{FF2B5EF4-FFF2-40B4-BE49-F238E27FC236}">
                <a16:creationId xmlns:a16="http://schemas.microsoft.com/office/drawing/2014/main" id="{373F3CDD-09F8-4019-8D39-B12070D75095}"/>
              </a:ext>
            </a:extLst>
          </p:cNvPr>
          <p:cNvSpPr/>
          <p:nvPr/>
        </p:nvSpPr>
        <p:spPr>
          <a:xfrm>
            <a:off x="6294929" y="4101336"/>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e-Auction</a:t>
            </a:r>
          </a:p>
        </p:txBody>
      </p:sp>
      <p:sp>
        <p:nvSpPr>
          <p:cNvPr id="86" name="Rectangle: Rounded Corners 85">
            <a:extLst>
              <a:ext uri="{FF2B5EF4-FFF2-40B4-BE49-F238E27FC236}">
                <a16:creationId xmlns:a16="http://schemas.microsoft.com/office/drawing/2014/main" id="{652C40AB-865B-4FB3-99DB-83C232601E5D}"/>
              </a:ext>
            </a:extLst>
          </p:cNvPr>
          <p:cNvSpPr/>
          <p:nvPr/>
        </p:nvSpPr>
        <p:spPr>
          <a:xfrm>
            <a:off x="3654361" y="1853851"/>
            <a:ext cx="1828800" cy="365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Program &gt; Project &gt; Activity</a:t>
            </a:r>
          </a:p>
          <a:p>
            <a:r>
              <a:rPr lang="en-US" sz="1200" b="1" dirty="0">
                <a:solidFill>
                  <a:srgbClr val="00B0F0"/>
                </a:solidFill>
              </a:rPr>
              <a:t>     one    &lt;   many  &lt;   many</a:t>
            </a:r>
          </a:p>
        </p:txBody>
      </p:sp>
      <p:sp>
        <p:nvSpPr>
          <p:cNvPr id="87" name="Rectangle: Rounded Corners 86">
            <a:extLst>
              <a:ext uri="{FF2B5EF4-FFF2-40B4-BE49-F238E27FC236}">
                <a16:creationId xmlns:a16="http://schemas.microsoft.com/office/drawing/2014/main" id="{AB1CA3AE-6FDB-4A4F-899B-7AD8D1F80631}"/>
              </a:ext>
            </a:extLst>
          </p:cNvPr>
          <p:cNvSpPr/>
          <p:nvPr/>
        </p:nvSpPr>
        <p:spPr>
          <a:xfrm>
            <a:off x="3917928" y="4872600"/>
            <a:ext cx="1319500" cy="3657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Activity &gt; Contract</a:t>
            </a:r>
          </a:p>
          <a:p>
            <a:r>
              <a:rPr lang="en-US" sz="1200" b="1" dirty="0">
                <a:solidFill>
                  <a:srgbClr val="00B0F0"/>
                </a:solidFill>
              </a:rPr>
              <a:t>    one    &lt;     one</a:t>
            </a:r>
          </a:p>
        </p:txBody>
      </p:sp>
      <p:sp>
        <p:nvSpPr>
          <p:cNvPr id="88" name="Rectangle: Rounded Corners 87">
            <a:extLst>
              <a:ext uri="{FF2B5EF4-FFF2-40B4-BE49-F238E27FC236}">
                <a16:creationId xmlns:a16="http://schemas.microsoft.com/office/drawing/2014/main" id="{F1E5E38E-E37F-4782-B658-4A1B9C03C64B}"/>
              </a:ext>
            </a:extLst>
          </p:cNvPr>
          <p:cNvSpPr/>
          <p:nvPr/>
        </p:nvSpPr>
        <p:spPr>
          <a:xfrm>
            <a:off x="2061111" y="3114446"/>
            <a:ext cx="91440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Big Data / ML</a:t>
            </a:r>
          </a:p>
        </p:txBody>
      </p:sp>
      <p:sp>
        <p:nvSpPr>
          <p:cNvPr id="56" name="Rectangle: Rounded Corners 55">
            <a:extLst>
              <a:ext uri="{FF2B5EF4-FFF2-40B4-BE49-F238E27FC236}">
                <a16:creationId xmlns:a16="http://schemas.microsoft.com/office/drawing/2014/main" id="{7EEDE78A-9E56-44D5-ADF3-6445AE34999F}"/>
              </a:ext>
            </a:extLst>
          </p:cNvPr>
          <p:cNvSpPr/>
          <p:nvPr/>
        </p:nvSpPr>
        <p:spPr>
          <a:xfrm>
            <a:off x="5415731" y="3111945"/>
            <a:ext cx="128016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e-Documents (EDI)</a:t>
            </a:r>
          </a:p>
        </p:txBody>
      </p:sp>
      <p:sp>
        <p:nvSpPr>
          <p:cNvPr id="57" name="Rectangle: Rounded Corners 56">
            <a:extLst>
              <a:ext uri="{FF2B5EF4-FFF2-40B4-BE49-F238E27FC236}">
                <a16:creationId xmlns:a16="http://schemas.microsoft.com/office/drawing/2014/main" id="{C9DC5C10-708C-4342-A92E-7B6E1068E449}"/>
              </a:ext>
            </a:extLst>
          </p:cNvPr>
          <p:cNvSpPr/>
          <p:nvPr/>
        </p:nvSpPr>
        <p:spPr>
          <a:xfrm>
            <a:off x="2061111" y="2549428"/>
            <a:ext cx="1280160" cy="1828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Web Services/APIs</a:t>
            </a:r>
          </a:p>
        </p:txBody>
      </p:sp>
      <p:sp>
        <p:nvSpPr>
          <p:cNvPr id="62" name="Rectangle: Rounded Corners 61">
            <a:extLst>
              <a:ext uri="{FF2B5EF4-FFF2-40B4-BE49-F238E27FC236}">
                <a16:creationId xmlns:a16="http://schemas.microsoft.com/office/drawing/2014/main" id="{4B246BC8-C42C-45E7-93EC-375B20DBD7A8}"/>
              </a:ext>
            </a:extLst>
          </p:cNvPr>
          <p:cNvSpPr/>
          <p:nvPr/>
        </p:nvSpPr>
        <p:spPr>
          <a:xfrm>
            <a:off x="7005235" y="5169036"/>
            <a:ext cx="1928338" cy="87766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200" b="1" dirty="0">
                <a:solidFill>
                  <a:srgbClr val="0000CC"/>
                </a:solidFill>
              </a:rPr>
              <a:t>Other Interfaces:</a:t>
            </a:r>
          </a:p>
          <a:p>
            <a:pPr marL="171450" indent="-171450">
              <a:buFont typeface="Arial" panose="020B0604020202020204" pitchFamily="34" charset="0"/>
              <a:buChar char="•"/>
            </a:pPr>
            <a:r>
              <a:rPr lang="en-US" sz="1100" dirty="0">
                <a:solidFill>
                  <a:srgbClr val="0000CC"/>
                </a:solidFill>
              </a:rPr>
              <a:t>Business Registry</a:t>
            </a:r>
          </a:p>
          <a:p>
            <a:pPr marL="171450" indent="-171450">
              <a:buFont typeface="Arial" panose="020B0604020202020204" pitchFamily="34" charset="0"/>
              <a:buChar char="•"/>
            </a:pPr>
            <a:r>
              <a:rPr lang="en-US" sz="1100" dirty="0">
                <a:solidFill>
                  <a:srgbClr val="0000CC"/>
                </a:solidFill>
              </a:rPr>
              <a:t>Tax / Customs Systems</a:t>
            </a:r>
          </a:p>
          <a:p>
            <a:pPr marL="171450" indent="-171450">
              <a:buFont typeface="Arial" panose="020B0604020202020204" pitchFamily="34" charset="0"/>
              <a:buChar char="•"/>
            </a:pPr>
            <a:r>
              <a:rPr lang="en-US" sz="1100" dirty="0">
                <a:solidFill>
                  <a:srgbClr val="0000CC"/>
                </a:solidFill>
              </a:rPr>
              <a:t>Banking / e-Payment System</a:t>
            </a:r>
          </a:p>
          <a:p>
            <a:pPr marL="171450" indent="-171450">
              <a:buFont typeface="Arial" panose="020B0604020202020204" pitchFamily="34" charset="0"/>
              <a:buChar char="•"/>
            </a:pPr>
            <a:r>
              <a:rPr lang="en-US" sz="1100" dirty="0">
                <a:solidFill>
                  <a:srgbClr val="0000CC"/>
                </a:solidFill>
              </a:rPr>
              <a:t>Permit/Certificate Agencies</a:t>
            </a:r>
          </a:p>
        </p:txBody>
      </p:sp>
    </p:spTree>
    <p:extLst>
      <p:ext uri="{BB962C8B-B14F-4D97-AF65-F5344CB8AC3E}">
        <p14:creationId xmlns:p14="http://schemas.microsoft.com/office/powerpoint/2010/main" val="397390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ounded Rectangle 58"/>
          <p:cNvSpPr/>
          <p:nvPr/>
        </p:nvSpPr>
        <p:spPr>
          <a:xfrm>
            <a:off x="222722" y="1088936"/>
            <a:ext cx="5852160" cy="5139966"/>
          </a:xfrm>
          <a:prstGeom prst="roundRect">
            <a:avLst>
              <a:gd name="adj" fmla="val 3430"/>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t"/>
          <a:lstStyle/>
          <a:p>
            <a:r>
              <a:rPr lang="en-US" b="1" dirty="0">
                <a:solidFill>
                  <a:srgbClr val="0000CC"/>
                </a:solidFill>
              </a:rPr>
              <a:t>            Integrated Digital Solutions</a:t>
            </a:r>
          </a:p>
          <a:p>
            <a:r>
              <a:rPr lang="en-US" b="1" dirty="0">
                <a:solidFill>
                  <a:srgbClr val="0000CC"/>
                </a:solidFill>
              </a:rPr>
              <a:t>                 (Government Cloud)</a:t>
            </a:r>
          </a:p>
        </p:txBody>
      </p:sp>
      <p:sp>
        <p:nvSpPr>
          <p:cNvPr id="60" name="Rounded Rectangle 59"/>
          <p:cNvSpPr/>
          <p:nvPr/>
        </p:nvSpPr>
        <p:spPr>
          <a:xfrm>
            <a:off x="4514850" y="1182416"/>
            <a:ext cx="1463040" cy="4963345"/>
          </a:xfrm>
          <a:prstGeom prst="roundRect">
            <a:avLst>
              <a:gd name="adj" fmla="val 8779"/>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rtlCol="0" anchor="t"/>
          <a:lstStyle/>
          <a:p>
            <a:pPr algn="ctr"/>
            <a:r>
              <a:rPr lang="en-US" sz="1400" b="1" dirty="0">
                <a:solidFill>
                  <a:srgbClr val="0000CC"/>
                </a:solidFill>
              </a:rPr>
              <a:t>e-</a:t>
            </a:r>
            <a:r>
              <a:rPr lang="en-US" sz="1400" b="1" dirty="0" err="1">
                <a:solidFill>
                  <a:srgbClr val="0000CC"/>
                </a:solidFill>
              </a:rPr>
              <a:t>Gov</a:t>
            </a:r>
            <a:r>
              <a:rPr lang="en-US" sz="1400" b="1" dirty="0">
                <a:solidFill>
                  <a:srgbClr val="0000CC"/>
                </a:solidFill>
              </a:rPr>
              <a:t> Portal</a:t>
            </a:r>
          </a:p>
          <a:p>
            <a:pPr algn="ctr"/>
            <a:r>
              <a:rPr lang="en-US" sz="1400" b="1" dirty="0">
                <a:solidFill>
                  <a:srgbClr val="0000CC"/>
                </a:solidFill>
              </a:rPr>
              <a:t>&amp; e-Services</a:t>
            </a:r>
          </a:p>
          <a:p>
            <a:pPr algn="ctr"/>
            <a:endParaRPr lang="en-US" dirty="0"/>
          </a:p>
        </p:txBody>
      </p:sp>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6</a:t>
            </a:fld>
            <a:endParaRPr lang="en-US" sz="1100" dirty="0">
              <a:solidFill>
                <a:srgbClr val="0000FF"/>
              </a:solidFill>
            </a:endParaRPr>
          </a:p>
        </p:txBody>
      </p:sp>
      <p:grpSp>
        <p:nvGrpSpPr>
          <p:cNvPr id="65" name="Group 64"/>
          <p:cNvGrpSpPr/>
          <p:nvPr/>
        </p:nvGrpSpPr>
        <p:grpSpPr>
          <a:xfrm>
            <a:off x="-809" y="7415"/>
            <a:ext cx="9129110" cy="731520"/>
            <a:chOff x="-809" y="7415"/>
            <a:chExt cx="9129110" cy="731520"/>
          </a:xfrm>
        </p:grpSpPr>
        <p:sp>
          <p:nvSpPr>
            <p:cNvPr id="6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IFMIS &amp; e-GP</a:t>
              </a:r>
            </a:p>
          </p:txBody>
        </p:sp>
        <p:sp>
          <p:nvSpPr>
            <p:cNvPr id="70" name="Oval 69"/>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93" name="Rectangle 1"/>
          <p:cNvSpPr>
            <a:spLocks noChangeArrowheads="1"/>
          </p:cNvSpPr>
          <p:nvPr/>
        </p:nvSpPr>
        <p:spPr bwMode="auto">
          <a:xfrm>
            <a:off x="6648032" y="6375826"/>
            <a:ext cx="2194560"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ea typeface="Calibri" pitchFamily="34" charset="0"/>
                <a:cs typeface="Arial" pitchFamily="34" charset="0"/>
              </a:rPr>
              <a:t>Images: jscreationzs / FreeDigitalPhotos.net</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61" name="Rounded Rectangle 60"/>
          <p:cNvSpPr/>
          <p:nvPr/>
        </p:nvSpPr>
        <p:spPr>
          <a:xfrm>
            <a:off x="333374" y="5414241"/>
            <a:ext cx="4480560" cy="731520"/>
          </a:xfrm>
          <a:prstGeom prst="roundRect">
            <a:avLst>
              <a:gd name="adj" fmla="val 16411"/>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lIns="0" tIns="0" rIns="0" bIns="0" rtlCol="0" anchor="ctr"/>
          <a:lstStyle/>
          <a:p>
            <a:endParaRPr lang="en-US" sz="1400" b="1" dirty="0">
              <a:solidFill>
                <a:srgbClr val="0000CC"/>
              </a:solidFill>
            </a:endParaRPr>
          </a:p>
          <a:p>
            <a:r>
              <a:rPr lang="en-US" sz="1400" b="1" dirty="0">
                <a:solidFill>
                  <a:srgbClr val="0000CC"/>
                </a:solidFill>
              </a:rPr>
              <a:t> Shared</a:t>
            </a:r>
          </a:p>
          <a:p>
            <a:r>
              <a:rPr lang="en-US" sz="1400" b="1" dirty="0">
                <a:solidFill>
                  <a:srgbClr val="0000CC"/>
                </a:solidFill>
              </a:rPr>
              <a:t> Services</a:t>
            </a:r>
          </a:p>
          <a:p>
            <a:pPr algn="ctr"/>
            <a:endParaRPr lang="en-US" dirty="0"/>
          </a:p>
        </p:txBody>
      </p:sp>
      <p:sp>
        <p:nvSpPr>
          <p:cNvPr id="62" name="Rectangle 61"/>
          <p:cNvSpPr/>
          <p:nvPr/>
        </p:nvSpPr>
        <p:spPr>
          <a:xfrm>
            <a:off x="4526139" y="5413866"/>
            <a:ext cx="414706" cy="73152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340325" y="1824206"/>
            <a:ext cx="3657600" cy="1097280"/>
          </a:xfrm>
          <a:prstGeom prst="roundRect">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b="1" dirty="0">
                <a:solidFill>
                  <a:schemeClr val="bg1">
                    <a:lumMod val="95000"/>
                  </a:schemeClr>
                </a:solidFill>
              </a:rPr>
              <a:t>Government Systems *</a:t>
            </a:r>
          </a:p>
          <a:p>
            <a:pPr algn="ctr"/>
            <a:r>
              <a:rPr lang="en-US" sz="1200" dirty="0">
                <a:solidFill>
                  <a:schemeClr val="bg1">
                    <a:lumMod val="95000"/>
                  </a:schemeClr>
                </a:solidFill>
              </a:rPr>
              <a:t>FMIS, Tax, Customs, e-Procurement,</a:t>
            </a:r>
          </a:p>
          <a:p>
            <a:pPr algn="ctr"/>
            <a:r>
              <a:rPr lang="en-US" sz="1200" dirty="0">
                <a:solidFill>
                  <a:schemeClr val="bg1">
                    <a:lumMod val="95000"/>
                  </a:schemeClr>
                </a:solidFill>
              </a:rPr>
              <a:t>Health, Education, Pensions &amp; more</a:t>
            </a:r>
          </a:p>
          <a:p>
            <a:pPr algn="ctr"/>
            <a:endParaRPr lang="en-US" sz="1200" dirty="0">
              <a:solidFill>
                <a:schemeClr val="bg1">
                  <a:lumMod val="95000"/>
                </a:schemeClr>
              </a:solidFill>
            </a:endParaRPr>
          </a:p>
        </p:txBody>
      </p:sp>
      <p:pic>
        <p:nvPicPr>
          <p:cNvPr id="64" name="Picture 63" descr="38957roly5kos10.jpg"/>
          <p:cNvPicPr>
            <a:picLocks noChangeAspect="1"/>
          </p:cNvPicPr>
          <p:nvPr/>
        </p:nvPicPr>
        <p:blipFill>
          <a:blip r:embed="rId4" cstate="print"/>
          <a:stretch>
            <a:fillRect/>
          </a:stretch>
        </p:blipFill>
        <p:spPr>
          <a:xfrm>
            <a:off x="6531826" y="3426619"/>
            <a:ext cx="2426973" cy="1820230"/>
          </a:xfrm>
          <a:prstGeom prst="rect">
            <a:avLst/>
          </a:prstGeom>
        </p:spPr>
      </p:pic>
      <p:pic>
        <p:nvPicPr>
          <p:cNvPr id="66" name="Picture 65" descr="22025gps0dhzmqo.jpg"/>
          <p:cNvPicPr>
            <a:picLocks noChangeAspect="1"/>
          </p:cNvPicPr>
          <p:nvPr/>
        </p:nvPicPr>
        <p:blipFill>
          <a:blip r:embed="rId5" cstate="print"/>
          <a:stretch>
            <a:fillRect/>
          </a:stretch>
        </p:blipFill>
        <p:spPr>
          <a:xfrm>
            <a:off x="6449168" y="1187734"/>
            <a:ext cx="2592289" cy="1944217"/>
          </a:xfrm>
          <a:prstGeom prst="rect">
            <a:avLst/>
          </a:prstGeom>
        </p:spPr>
      </p:pic>
      <p:sp>
        <p:nvSpPr>
          <p:cNvPr id="67" name="TextBox 66"/>
          <p:cNvSpPr txBox="1"/>
          <p:nvPr/>
        </p:nvSpPr>
        <p:spPr>
          <a:xfrm>
            <a:off x="6648032" y="1171127"/>
            <a:ext cx="2194560" cy="553998"/>
          </a:xfrm>
          <a:prstGeom prst="rect">
            <a:avLst/>
          </a:prstGeom>
          <a:noFill/>
          <a:ln w="6350">
            <a:noFill/>
          </a:ln>
        </p:spPr>
        <p:txBody>
          <a:bodyPr wrap="square" lIns="0" tIns="0" rIns="0" bIns="0" rtlCol="0">
            <a:spAutoFit/>
          </a:bodyPr>
          <a:lstStyle/>
          <a:p>
            <a:pPr algn="ctr"/>
            <a:r>
              <a:rPr lang="en-US" sz="1200" b="1" dirty="0">
                <a:solidFill>
                  <a:srgbClr val="0000CC"/>
                </a:solidFill>
              </a:rPr>
              <a:t>Public Sector Institutions</a:t>
            </a:r>
          </a:p>
          <a:p>
            <a:pPr algn="ctr"/>
            <a:r>
              <a:rPr lang="en-US" sz="1200" dirty="0">
                <a:solidFill>
                  <a:srgbClr val="00B0F0"/>
                </a:solidFill>
              </a:rPr>
              <a:t>national, sector and </a:t>
            </a:r>
          </a:p>
          <a:p>
            <a:pPr algn="ctr"/>
            <a:r>
              <a:rPr lang="en-US" sz="1200" dirty="0">
                <a:solidFill>
                  <a:srgbClr val="00B0F0"/>
                </a:solidFill>
              </a:rPr>
              <a:t>sub-national levels</a:t>
            </a:r>
            <a:endParaRPr lang="en-US" sz="1200" b="1" dirty="0">
              <a:solidFill>
                <a:srgbClr val="0000CC"/>
              </a:solidFill>
            </a:endParaRPr>
          </a:p>
        </p:txBody>
      </p:sp>
      <p:sp>
        <p:nvSpPr>
          <p:cNvPr id="68" name="TextBox 67"/>
          <p:cNvSpPr txBox="1"/>
          <p:nvPr/>
        </p:nvSpPr>
        <p:spPr>
          <a:xfrm>
            <a:off x="6648032" y="5155409"/>
            <a:ext cx="2194560" cy="182880"/>
          </a:xfrm>
          <a:prstGeom prst="rect">
            <a:avLst/>
          </a:prstGeom>
          <a:noFill/>
          <a:ln w="6350">
            <a:noFill/>
          </a:ln>
        </p:spPr>
        <p:txBody>
          <a:bodyPr wrap="square" lIns="0" tIns="0" rIns="0" bIns="0" rtlCol="0">
            <a:spAutoFit/>
          </a:bodyPr>
          <a:lstStyle/>
          <a:p>
            <a:pPr algn="ctr"/>
            <a:r>
              <a:rPr lang="en-US" sz="1200" b="1" dirty="0">
                <a:solidFill>
                  <a:srgbClr val="0000CC"/>
                </a:solidFill>
              </a:rPr>
              <a:t>Citizens, NGOs, Businesses</a:t>
            </a:r>
          </a:p>
        </p:txBody>
      </p:sp>
      <p:sp>
        <p:nvSpPr>
          <p:cNvPr id="73" name="Rounded Rectangle 72"/>
          <p:cNvSpPr/>
          <p:nvPr/>
        </p:nvSpPr>
        <p:spPr>
          <a:xfrm>
            <a:off x="4619035" y="3009098"/>
            <a:ext cx="1097280" cy="109728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2400" b="1" dirty="0">
                <a:solidFill>
                  <a:srgbClr val="0000CC"/>
                </a:solidFill>
              </a:rPr>
              <a:t>G2C</a:t>
            </a:r>
          </a:p>
          <a:p>
            <a:pPr algn="ctr"/>
            <a:r>
              <a:rPr lang="en-US" sz="1400" b="1" dirty="0">
                <a:solidFill>
                  <a:srgbClr val="0000CC"/>
                </a:solidFill>
              </a:rPr>
              <a:t>Citizens</a:t>
            </a:r>
            <a:r>
              <a:rPr lang="en-US" sz="1400" dirty="0">
                <a:solidFill>
                  <a:srgbClr val="0000CC"/>
                </a:solidFill>
              </a:rPr>
              <a:t> </a:t>
            </a:r>
          </a:p>
        </p:txBody>
      </p:sp>
      <p:sp>
        <p:nvSpPr>
          <p:cNvPr id="76" name="Rounded Rectangle 75"/>
          <p:cNvSpPr/>
          <p:nvPr/>
        </p:nvSpPr>
        <p:spPr>
          <a:xfrm>
            <a:off x="4619035" y="4203384"/>
            <a:ext cx="1097280" cy="109728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2400" b="1" dirty="0">
                <a:solidFill>
                  <a:srgbClr val="0000CC"/>
                </a:solidFill>
              </a:rPr>
              <a:t>G2B</a:t>
            </a:r>
          </a:p>
          <a:p>
            <a:pPr algn="ctr"/>
            <a:r>
              <a:rPr lang="en-US" sz="1400" b="1" dirty="0">
                <a:solidFill>
                  <a:srgbClr val="0000CC"/>
                </a:solidFill>
              </a:rPr>
              <a:t>Businesses</a:t>
            </a:r>
            <a:endParaRPr lang="en-US" sz="1400" dirty="0">
              <a:solidFill>
                <a:srgbClr val="0000CC"/>
              </a:solidFill>
            </a:endParaRPr>
          </a:p>
        </p:txBody>
      </p:sp>
      <p:sp>
        <p:nvSpPr>
          <p:cNvPr id="81" name="Rounded Rectangle 80"/>
          <p:cNvSpPr/>
          <p:nvPr/>
        </p:nvSpPr>
        <p:spPr>
          <a:xfrm>
            <a:off x="4619035" y="1824206"/>
            <a:ext cx="1097280" cy="109728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2400" b="1" dirty="0">
                <a:solidFill>
                  <a:srgbClr val="0000CC"/>
                </a:solidFill>
              </a:rPr>
              <a:t>G2G</a:t>
            </a:r>
          </a:p>
          <a:p>
            <a:pPr algn="ctr"/>
            <a:r>
              <a:rPr lang="en-US" sz="2400" b="1" dirty="0">
                <a:solidFill>
                  <a:srgbClr val="0000CC"/>
                </a:solidFill>
              </a:rPr>
              <a:t>G2E</a:t>
            </a:r>
          </a:p>
          <a:p>
            <a:pPr algn="ctr"/>
            <a:r>
              <a:rPr lang="en-US" sz="1400" b="1" dirty="0">
                <a:solidFill>
                  <a:srgbClr val="0000CC"/>
                </a:solidFill>
              </a:rPr>
              <a:t>Institutions</a:t>
            </a:r>
            <a:endParaRPr lang="en-US" sz="1400" dirty="0">
              <a:solidFill>
                <a:srgbClr val="0000CC"/>
              </a:solidFill>
            </a:endParaRPr>
          </a:p>
        </p:txBody>
      </p:sp>
      <p:sp>
        <p:nvSpPr>
          <p:cNvPr id="83" name="Left-Right Arrow 82"/>
          <p:cNvSpPr/>
          <p:nvPr/>
        </p:nvSpPr>
        <p:spPr>
          <a:xfrm>
            <a:off x="6102810" y="2235686"/>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eft-Right Arrow 84"/>
          <p:cNvSpPr/>
          <p:nvPr/>
        </p:nvSpPr>
        <p:spPr>
          <a:xfrm>
            <a:off x="6102810" y="4614864"/>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eft-Right Arrow 85"/>
          <p:cNvSpPr/>
          <p:nvPr/>
        </p:nvSpPr>
        <p:spPr>
          <a:xfrm>
            <a:off x="6102810" y="3420578"/>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Up-Down Arrow 86"/>
          <p:cNvSpPr/>
          <p:nvPr/>
        </p:nvSpPr>
        <p:spPr>
          <a:xfrm>
            <a:off x="7501881" y="2690557"/>
            <a:ext cx="486863" cy="1005840"/>
          </a:xfrm>
          <a:prstGeom prst="upDownArrow">
            <a:avLst>
              <a:gd name="adj1" fmla="val 34848"/>
              <a:gd name="adj2" fmla="val 35119"/>
            </a:avLst>
          </a:prstGeom>
          <a:solidFill>
            <a:srgbClr val="FFFF99"/>
          </a:solidFill>
          <a:ln w="63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Left-Right Arrow 89"/>
          <p:cNvSpPr/>
          <p:nvPr/>
        </p:nvSpPr>
        <p:spPr>
          <a:xfrm>
            <a:off x="4038010" y="2235686"/>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eft-Right Arrow 93"/>
          <p:cNvSpPr/>
          <p:nvPr/>
        </p:nvSpPr>
        <p:spPr>
          <a:xfrm>
            <a:off x="4038010" y="3420578"/>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eft-Right Arrow 94"/>
          <p:cNvSpPr/>
          <p:nvPr/>
        </p:nvSpPr>
        <p:spPr>
          <a:xfrm>
            <a:off x="4038010" y="4614864"/>
            <a:ext cx="457200" cy="274320"/>
          </a:xfrm>
          <a:prstGeom prst="leftRightArrow">
            <a:avLst/>
          </a:prstGeom>
          <a:solidFill>
            <a:srgbClr val="FFFF99"/>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4619035" y="5503009"/>
            <a:ext cx="1097280"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100" b="1" dirty="0">
                <a:solidFill>
                  <a:srgbClr val="0000CC"/>
                </a:solidFill>
              </a:rPr>
              <a:t>Civil Registration + e-ID Services</a:t>
            </a:r>
          </a:p>
        </p:txBody>
      </p:sp>
      <p:sp>
        <p:nvSpPr>
          <p:cNvPr id="98" name="Rounded Rectangle 97"/>
          <p:cNvSpPr/>
          <p:nvPr/>
        </p:nvSpPr>
        <p:spPr>
          <a:xfrm>
            <a:off x="2411786" y="5503009"/>
            <a:ext cx="914400"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100" b="1" dirty="0">
                <a:solidFill>
                  <a:srgbClr val="0000CC"/>
                </a:solidFill>
              </a:rPr>
              <a:t>e-Payment Services</a:t>
            </a:r>
          </a:p>
        </p:txBody>
      </p:sp>
      <p:sp>
        <p:nvSpPr>
          <p:cNvPr id="99" name="Rounded Rectangle 98"/>
          <p:cNvSpPr/>
          <p:nvPr/>
        </p:nvSpPr>
        <p:spPr>
          <a:xfrm>
            <a:off x="3515411" y="5503009"/>
            <a:ext cx="914400"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100" b="1" dirty="0">
                <a:solidFill>
                  <a:srgbClr val="0000CC"/>
                </a:solidFill>
              </a:rPr>
              <a:t>Functional Registries</a:t>
            </a:r>
          </a:p>
        </p:txBody>
      </p:sp>
      <p:sp>
        <p:nvSpPr>
          <p:cNvPr id="101" name="TextBox 100"/>
          <p:cNvSpPr txBox="1"/>
          <p:nvPr/>
        </p:nvSpPr>
        <p:spPr>
          <a:xfrm>
            <a:off x="6609637" y="2987273"/>
            <a:ext cx="2286000" cy="430887"/>
          </a:xfrm>
          <a:prstGeom prst="rect">
            <a:avLst/>
          </a:prstGeom>
          <a:solidFill>
            <a:schemeClr val="bg1"/>
          </a:solidFill>
          <a:ln w="6350">
            <a:noFill/>
          </a:ln>
        </p:spPr>
        <p:txBody>
          <a:bodyPr wrap="square" lIns="0" tIns="0" rIns="0" bIns="0" rtlCol="0">
            <a:spAutoFit/>
          </a:bodyPr>
          <a:lstStyle/>
          <a:p>
            <a:pPr algn="ctr"/>
            <a:r>
              <a:rPr lang="en-US" sz="1400" b="1" dirty="0">
                <a:solidFill>
                  <a:srgbClr val="0000CC"/>
                </a:solidFill>
              </a:rPr>
              <a:t>Society</a:t>
            </a:r>
            <a:r>
              <a:rPr lang="en-US" sz="1400" dirty="0">
                <a:solidFill>
                  <a:srgbClr val="0000CC"/>
                </a:solidFill>
              </a:rPr>
              <a:t> &gt; Citizen Participation</a:t>
            </a:r>
          </a:p>
          <a:p>
            <a:pPr algn="ctr"/>
            <a:r>
              <a:rPr lang="en-US" sz="1400" dirty="0">
                <a:solidFill>
                  <a:srgbClr val="0000CC"/>
                </a:solidFill>
              </a:rPr>
              <a:t>&amp; Feedback on e-Services</a:t>
            </a:r>
          </a:p>
        </p:txBody>
      </p:sp>
      <p:sp>
        <p:nvSpPr>
          <p:cNvPr id="102" name="Rounded Rectangle 101"/>
          <p:cNvSpPr/>
          <p:nvPr/>
        </p:nvSpPr>
        <p:spPr>
          <a:xfrm>
            <a:off x="1125281" y="5503009"/>
            <a:ext cx="1097280" cy="548640"/>
          </a:xfrm>
          <a:prstGeom prst="roundRect">
            <a:avLst/>
          </a:prstGeom>
          <a:solidFill>
            <a:srgbClr val="FFC000"/>
          </a:solidFill>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100" b="1" dirty="0">
                <a:solidFill>
                  <a:srgbClr val="0000CC"/>
                </a:solidFill>
              </a:rPr>
              <a:t>PKI Services &amp;</a:t>
            </a:r>
          </a:p>
          <a:p>
            <a:pPr algn="ctr"/>
            <a:r>
              <a:rPr lang="en-US" sz="1100" b="1" dirty="0">
                <a:solidFill>
                  <a:srgbClr val="0000CC"/>
                </a:solidFill>
              </a:rPr>
              <a:t>Digital Signature </a:t>
            </a:r>
          </a:p>
        </p:txBody>
      </p:sp>
      <p:sp>
        <p:nvSpPr>
          <p:cNvPr id="103" name="Rounded Rectangle 102"/>
          <p:cNvSpPr/>
          <p:nvPr/>
        </p:nvSpPr>
        <p:spPr>
          <a:xfrm>
            <a:off x="340325" y="3009098"/>
            <a:ext cx="2194560" cy="1097280"/>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b="1" dirty="0"/>
              <a:t>System Management</a:t>
            </a:r>
          </a:p>
          <a:p>
            <a:pPr algn="ctr"/>
            <a:r>
              <a:rPr lang="en-US" sz="1200" dirty="0"/>
              <a:t>Data Center Operations, </a:t>
            </a:r>
          </a:p>
          <a:p>
            <a:pPr algn="ctr"/>
            <a:r>
              <a:rPr lang="en-US" sz="1200" dirty="0"/>
              <a:t>Help Desk, Disaster Recovery,</a:t>
            </a:r>
          </a:p>
          <a:p>
            <a:pPr algn="ctr"/>
            <a:r>
              <a:rPr lang="en-US" sz="1200" dirty="0"/>
              <a:t>Information Security &amp; more </a:t>
            </a:r>
          </a:p>
        </p:txBody>
      </p:sp>
      <p:sp>
        <p:nvSpPr>
          <p:cNvPr id="105" name="Flowchart: Magnetic Disk 104"/>
          <p:cNvSpPr/>
          <p:nvPr/>
        </p:nvSpPr>
        <p:spPr>
          <a:xfrm>
            <a:off x="2626325" y="3009098"/>
            <a:ext cx="1371600" cy="1097280"/>
          </a:xfrm>
          <a:prstGeom prst="flowChartMagneticDisk">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1400" b="1" dirty="0">
                <a:solidFill>
                  <a:srgbClr val="0000CC"/>
                </a:solidFill>
              </a:rPr>
              <a:t>Data Warehouse</a:t>
            </a:r>
          </a:p>
          <a:p>
            <a:pPr algn="ctr"/>
            <a:r>
              <a:rPr lang="en-US" sz="1400" b="1" dirty="0">
                <a:solidFill>
                  <a:srgbClr val="C00000"/>
                </a:solidFill>
              </a:rPr>
              <a:t>(Open Data)</a:t>
            </a:r>
          </a:p>
        </p:txBody>
      </p:sp>
      <p:sp>
        <p:nvSpPr>
          <p:cNvPr id="106" name="Rounded Rectangle 105"/>
          <p:cNvSpPr/>
          <p:nvPr/>
        </p:nvSpPr>
        <p:spPr>
          <a:xfrm>
            <a:off x="340325" y="4203384"/>
            <a:ext cx="3657600" cy="1097280"/>
          </a:xfrm>
          <a:prstGeom prst="roundRect">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b="1" dirty="0"/>
              <a:t>Information Management</a:t>
            </a:r>
          </a:p>
          <a:p>
            <a:pPr algn="ctr"/>
            <a:r>
              <a:rPr lang="en-US" sz="1200" dirty="0"/>
              <a:t>e-Mail, Content </a:t>
            </a:r>
            <a:r>
              <a:rPr lang="en-US" sz="1200" dirty="0" err="1"/>
              <a:t>Mgmt</a:t>
            </a:r>
            <a:r>
              <a:rPr lang="en-US" sz="1200" dirty="0"/>
              <a:t>, Records/Doc </a:t>
            </a:r>
            <a:r>
              <a:rPr lang="en-US" sz="1200" dirty="0" err="1"/>
              <a:t>Mgmt</a:t>
            </a:r>
            <a:r>
              <a:rPr lang="en-US" sz="1200" dirty="0"/>
              <a:t>, </a:t>
            </a:r>
          </a:p>
          <a:p>
            <a:pPr algn="ctr"/>
            <a:r>
              <a:rPr lang="en-US" sz="1200" dirty="0"/>
              <a:t>Knowledge </a:t>
            </a:r>
            <a:r>
              <a:rPr lang="en-US" sz="1200" dirty="0" err="1"/>
              <a:t>Mgmt</a:t>
            </a:r>
            <a:r>
              <a:rPr lang="en-US" sz="1200" dirty="0"/>
              <a:t>, Master Data </a:t>
            </a:r>
            <a:r>
              <a:rPr lang="en-US" sz="1200" dirty="0" err="1"/>
              <a:t>Mgmt</a:t>
            </a:r>
            <a:r>
              <a:rPr lang="en-US" sz="1200" dirty="0"/>
              <a:t> &amp; more</a:t>
            </a:r>
          </a:p>
        </p:txBody>
      </p:sp>
      <p:sp>
        <p:nvSpPr>
          <p:cNvPr id="107" name="Text Box 398"/>
          <p:cNvSpPr txBox="1">
            <a:spLocks noChangeArrowheads="1"/>
          </p:cNvSpPr>
          <p:nvPr/>
        </p:nvSpPr>
        <p:spPr bwMode="auto">
          <a:xfrm>
            <a:off x="587030" y="638360"/>
            <a:ext cx="8412480" cy="365760"/>
          </a:xfrm>
          <a:prstGeom prst="rect">
            <a:avLst/>
          </a:prstGeom>
          <a:noFill/>
          <a:ln w="9525">
            <a:noFill/>
            <a:miter lim="800000"/>
            <a:headEnd/>
            <a:tailEnd/>
          </a:ln>
        </p:spPr>
        <p:txBody>
          <a:bodyPr lIns="0" tIns="18288" rIns="0" bIns="0"/>
          <a:lstStyle/>
          <a:p>
            <a:pPr>
              <a:spcBef>
                <a:spcPts val="200"/>
              </a:spcBef>
              <a:spcAft>
                <a:spcPts val="1000"/>
              </a:spcAft>
            </a:pPr>
            <a:r>
              <a:rPr lang="en-US" sz="2400" b="1" dirty="0">
                <a:solidFill>
                  <a:srgbClr val="C00000"/>
                </a:solidFill>
              </a:rPr>
              <a:t>IFMIS and e-Procurement &gt; Integral Parts of Digital Government</a:t>
            </a:r>
          </a:p>
          <a:p>
            <a:pPr>
              <a:spcBef>
                <a:spcPts val="200"/>
              </a:spcBef>
              <a:spcAft>
                <a:spcPts val="1000"/>
              </a:spcAft>
            </a:pPr>
            <a:endParaRPr lang="en-US" sz="2400" b="1" dirty="0">
              <a:solidFill>
                <a:srgbClr val="C00000"/>
              </a:solidFill>
              <a:effectLst/>
            </a:endParaRPr>
          </a:p>
        </p:txBody>
      </p:sp>
      <p:sp>
        <p:nvSpPr>
          <p:cNvPr id="108" name="Flowchart: Magnetic Disk 107"/>
          <p:cNvSpPr/>
          <p:nvPr/>
        </p:nvSpPr>
        <p:spPr>
          <a:xfrm>
            <a:off x="441501" y="2226161"/>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900" dirty="0">
                <a:solidFill>
                  <a:srgbClr val="0000CC"/>
                </a:solidFill>
              </a:rPr>
              <a:t>FMIS</a:t>
            </a:r>
            <a:endParaRPr lang="en-US" sz="800" dirty="0">
              <a:solidFill>
                <a:srgbClr val="0000CC"/>
              </a:solidFill>
            </a:endParaRPr>
          </a:p>
        </p:txBody>
      </p:sp>
      <p:sp>
        <p:nvSpPr>
          <p:cNvPr id="109" name="Flowchart: Magnetic Disk 108"/>
          <p:cNvSpPr/>
          <p:nvPr/>
        </p:nvSpPr>
        <p:spPr>
          <a:xfrm>
            <a:off x="525744" y="2546352"/>
            <a:ext cx="402336"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800" dirty="0">
                <a:solidFill>
                  <a:srgbClr val="0000CC"/>
                </a:solidFill>
              </a:rPr>
              <a:t>Tax/</a:t>
            </a:r>
            <a:r>
              <a:rPr lang="en-US" sz="800" dirty="0" err="1">
                <a:solidFill>
                  <a:srgbClr val="0000CC"/>
                </a:solidFill>
              </a:rPr>
              <a:t>Cust</a:t>
            </a:r>
            <a:endParaRPr lang="en-US" sz="800" dirty="0">
              <a:solidFill>
                <a:srgbClr val="0000CC"/>
              </a:solidFill>
            </a:endParaRPr>
          </a:p>
        </p:txBody>
      </p:sp>
      <p:sp>
        <p:nvSpPr>
          <p:cNvPr id="110" name="Flowchart: Magnetic Disk 109"/>
          <p:cNvSpPr/>
          <p:nvPr/>
        </p:nvSpPr>
        <p:spPr>
          <a:xfrm>
            <a:off x="3432746" y="2546352"/>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800" dirty="0">
                <a:solidFill>
                  <a:srgbClr val="0000CC"/>
                </a:solidFill>
              </a:rPr>
              <a:t>Health</a:t>
            </a:r>
          </a:p>
        </p:txBody>
      </p:sp>
      <p:sp>
        <p:nvSpPr>
          <p:cNvPr id="111" name="Flowchart: Magnetic Disk 110"/>
          <p:cNvSpPr/>
          <p:nvPr/>
        </p:nvSpPr>
        <p:spPr>
          <a:xfrm>
            <a:off x="3508555" y="2226161"/>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900" dirty="0">
                <a:solidFill>
                  <a:srgbClr val="0000CC"/>
                </a:solidFill>
              </a:rPr>
              <a:t>E-GP</a:t>
            </a:r>
          </a:p>
        </p:txBody>
      </p:sp>
      <p:cxnSp>
        <p:nvCxnSpPr>
          <p:cNvPr id="112" name="Straight Arrow Connector 111"/>
          <p:cNvCxnSpPr/>
          <p:nvPr/>
        </p:nvCxnSpPr>
        <p:spPr>
          <a:xfrm>
            <a:off x="1437605" y="2750186"/>
            <a:ext cx="1463040"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3" name="Rectangle 1"/>
          <p:cNvSpPr>
            <a:spLocks noChangeArrowheads="1"/>
          </p:cNvSpPr>
          <p:nvPr/>
        </p:nvSpPr>
        <p:spPr bwMode="auto">
          <a:xfrm>
            <a:off x="1666205" y="2691249"/>
            <a:ext cx="1005840" cy="137160"/>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tx1"/>
                </a:solidFill>
                <a:effectLst/>
                <a:latin typeface="Calibri" pitchFamily="34" charset="0"/>
                <a:ea typeface="Calibri" pitchFamily="34" charset="0"/>
                <a:cs typeface="Arial" pitchFamily="34" charset="0"/>
              </a:rPr>
              <a:t>Operational Databases</a:t>
            </a:r>
            <a:endParaRPr kumimoji="0" lang="en-US" sz="1600" b="0" i="0" u="none" strike="noStrike" cap="none" normalizeH="0" baseline="0" dirty="0">
              <a:ln>
                <a:noFill/>
              </a:ln>
              <a:solidFill>
                <a:schemeClr val="tx1"/>
              </a:solidFill>
              <a:effectLst/>
              <a:latin typeface="Arial" pitchFamily="34" charset="0"/>
              <a:cs typeface="Arial" pitchFamily="34" charset="0"/>
            </a:endParaRPr>
          </a:p>
        </p:txBody>
      </p:sp>
      <p:sp>
        <p:nvSpPr>
          <p:cNvPr id="114" name="Rectangle 1"/>
          <p:cNvSpPr>
            <a:spLocks noChangeArrowheads="1"/>
          </p:cNvSpPr>
          <p:nvPr/>
        </p:nvSpPr>
        <p:spPr bwMode="auto">
          <a:xfrm>
            <a:off x="6785192" y="5607973"/>
            <a:ext cx="1920240" cy="50783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C00000"/>
                </a:solidFill>
                <a:effectLst/>
                <a:latin typeface="Calibri" pitchFamily="34" charset="0"/>
                <a:ea typeface="Calibri" pitchFamily="34" charset="0"/>
                <a:cs typeface="Arial" pitchFamily="34" charset="0"/>
              </a:rPr>
              <a:t>A simplified model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C00000"/>
                </a:solidFill>
                <a:effectLst/>
                <a:latin typeface="Calibri" pitchFamily="34" charset="0"/>
                <a:ea typeface="Calibri" pitchFamily="34" charset="0"/>
                <a:cs typeface="Arial" pitchFamily="34" charset="0"/>
              </a:rPr>
              <a:t>integrated </a:t>
            </a:r>
            <a:r>
              <a:rPr lang="en-US" sz="1100" b="1" dirty="0">
                <a:solidFill>
                  <a:srgbClr val="C00000"/>
                </a:solidFill>
                <a:latin typeface="Calibri" pitchFamily="34" charset="0"/>
                <a:ea typeface="Calibri" pitchFamily="34" charset="0"/>
                <a:cs typeface="Arial" pitchFamily="34" charset="0"/>
              </a:rPr>
              <a:t>Digital </a:t>
            </a:r>
            <a:r>
              <a:rPr kumimoji="0" lang="en-US" sz="1100" b="1" i="0" u="none" strike="noStrike" cap="none" normalizeH="0" baseline="0" dirty="0">
                <a:ln>
                  <a:noFill/>
                </a:ln>
                <a:solidFill>
                  <a:srgbClr val="C00000"/>
                </a:solidFill>
                <a:effectLst/>
                <a:latin typeface="Calibri" pitchFamily="34" charset="0"/>
                <a:ea typeface="Calibri" pitchFamily="34" charset="0"/>
                <a:cs typeface="Arial" pitchFamily="34" charset="0"/>
              </a:rPr>
              <a:t>Solutions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C00000"/>
                </a:solidFill>
                <a:effectLst/>
                <a:latin typeface="Calibri" pitchFamily="34" charset="0"/>
                <a:ea typeface="Calibri" pitchFamily="34" charset="0"/>
                <a:cs typeface="Arial" pitchFamily="34" charset="0"/>
              </a:rPr>
              <a:t>for</a:t>
            </a:r>
            <a:r>
              <a:rPr kumimoji="0" lang="en-US" sz="1100" b="1" i="0" u="none" strike="noStrike" cap="none" normalizeH="0" dirty="0">
                <a:ln>
                  <a:noFill/>
                </a:ln>
                <a:solidFill>
                  <a:srgbClr val="C00000"/>
                </a:solidFill>
                <a:effectLst/>
                <a:latin typeface="Calibri" pitchFamily="34" charset="0"/>
                <a:ea typeface="Calibri" pitchFamily="34" charset="0"/>
                <a:cs typeface="Arial" pitchFamily="34" charset="0"/>
              </a:rPr>
              <a:t> connected e-Services</a:t>
            </a:r>
            <a:endParaRPr kumimoji="0" lang="en-US" sz="2800" b="1" i="0" u="none" strike="noStrike" cap="none" normalizeH="0" baseline="0" dirty="0">
              <a:ln>
                <a:noFill/>
              </a:ln>
              <a:solidFill>
                <a:srgbClr val="C00000"/>
              </a:solidFill>
              <a:effectLst/>
              <a:latin typeface="Arial" pitchFamily="34" charset="0"/>
              <a:cs typeface="Arial" pitchFamily="34" charset="0"/>
            </a:endParaRPr>
          </a:p>
        </p:txBody>
      </p:sp>
      <p:sp>
        <p:nvSpPr>
          <p:cNvPr id="115" name="Flowchart: Magnetic Disk 114"/>
          <p:cNvSpPr/>
          <p:nvPr/>
        </p:nvSpPr>
        <p:spPr>
          <a:xfrm>
            <a:off x="1007286" y="2603502"/>
            <a:ext cx="365760"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900" dirty="0">
                <a:solidFill>
                  <a:srgbClr val="0000CC"/>
                </a:solidFill>
              </a:rPr>
              <a:t>HRMIS</a:t>
            </a:r>
          </a:p>
        </p:txBody>
      </p:sp>
      <p:sp>
        <p:nvSpPr>
          <p:cNvPr id="116" name="Flowchart: Magnetic Disk 115"/>
          <p:cNvSpPr/>
          <p:nvPr/>
        </p:nvSpPr>
        <p:spPr>
          <a:xfrm>
            <a:off x="2955750" y="2589981"/>
            <a:ext cx="402336" cy="274320"/>
          </a:xfrm>
          <a:prstGeom prst="flowChartMagneticDisk">
            <a:avLst/>
          </a:prstGeom>
          <a:solidFill>
            <a:srgbClr val="FFFF99"/>
          </a:solidFill>
          <a:ln>
            <a:solidFill>
              <a:srgbClr val="0000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900" dirty="0" err="1">
                <a:solidFill>
                  <a:srgbClr val="0000CC"/>
                </a:solidFill>
              </a:rPr>
              <a:t>Soc</a:t>
            </a:r>
            <a:r>
              <a:rPr lang="en-US" sz="900" dirty="0">
                <a:solidFill>
                  <a:srgbClr val="0000CC"/>
                </a:solidFill>
              </a:rPr>
              <a:t> Sec</a:t>
            </a:r>
          </a:p>
        </p:txBody>
      </p:sp>
      <p:sp>
        <p:nvSpPr>
          <p:cNvPr id="117" name="Rectangle 1"/>
          <p:cNvSpPr>
            <a:spLocks noChangeArrowheads="1"/>
          </p:cNvSpPr>
          <p:nvPr/>
        </p:nvSpPr>
        <p:spPr bwMode="auto">
          <a:xfrm>
            <a:off x="125270" y="6319680"/>
            <a:ext cx="6126480" cy="46166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117475" lvl="0" indent="-117475" fontAlgn="base">
              <a:spcBef>
                <a:spcPct val="0"/>
              </a:spcBef>
              <a:spcAft>
                <a:spcPct val="0"/>
              </a:spcAft>
            </a:pPr>
            <a:r>
              <a:rPr lang="en-US" sz="1000" dirty="0">
                <a:solidFill>
                  <a:srgbClr val="00B0F0"/>
                </a:solidFill>
                <a:latin typeface="Calibri" pitchFamily="34" charset="0"/>
                <a:ea typeface="Calibri" pitchFamily="34" charset="0"/>
                <a:cs typeface="Arial" pitchFamily="34" charset="0"/>
              </a:rPr>
              <a:t>*  Government Systems cover the integration (interconnectivity &amp; interoperability) of sector applications, back office systems, as well as the improvement of institutions, capacity, regulations, processes, information management, and more (National Enterprise Architecture, e-</a:t>
            </a:r>
            <a:r>
              <a:rPr lang="en-US" sz="1000" dirty="0" err="1">
                <a:solidFill>
                  <a:srgbClr val="00B0F0"/>
                </a:solidFill>
                <a:latin typeface="Calibri" pitchFamily="34" charset="0"/>
                <a:ea typeface="Calibri" pitchFamily="34" charset="0"/>
                <a:cs typeface="Arial" pitchFamily="34" charset="0"/>
              </a:rPr>
              <a:t>Gov</a:t>
            </a:r>
            <a:r>
              <a:rPr lang="en-US" sz="1000" dirty="0">
                <a:solidFill>
                  <a:srgbClr val="00B0F0"/>
                </a:solidFill>
                <a:latin typeface="Calibri" pitchFamily="34" charset="0"/>
                <a:ea typeface="Calibri" pitchFamily="34" charset="0"/>
                <a:cs typeface="Arial" pitchFamily="34" charset="0"/>
              </a:rPr>
              <a:t> Interoperability Framework, Single Window, and One-Stop-Shops).</a:t>
            </a:r>
            <a:endParaRPr kumimoji="0" lang="en-US" sz="2000" i="0" u="none" strike="noStrike" cap="none" normalizeH="0" baseline="0" dirty="0">
              <a:ln>
                <a:noFill/>
              </a:ln>
              <a:solidFill>
                <a:srgbClr val="00B0F0"/>
              </a:solidFill>
              <a:effectLst/>
              <a:latin typeface="Arial" pitchFamily="34" charset="0"/>
              <a:cs typeface="Arial" pitchFamily="34" charset="0"/>
            </a:endParaRPr>
          </a:p>
        </p:txBody>
      </p:sp>
      <p:sp>
        <p:nvSpPr>
          <p:cNvPr id="118" name="TextBox 117"/>
          <p:cNvSpPr txBox="1"/>
          <p:nvPr/>
        </p:nvSpPr>
        <p:spPr>
          <a:xfrm rot="16200000">
            <a:off x="4103370" y="3521394"/>
            <a:ext cx="3566160" cy="182880"/>
          </a:xfrm>
          <a:prstGeom prst="rect">
            <a:avLst/>
          </a:prstGeom>
          <a:noFill/>
          <a:ln w="6350">
            <a:solidFill>
              <a:srgbClr val="00B0F0"/>
            </a:solidFill>
          </a:ln>
        </p:spPr>
        <p:txBody>
          <a:bodyPr wrap="square" lIns="0" tIns="0" rIns="0" bIns="0" rtlCol="0">
            <a:spAutoFit/>
          </a:bodyPr>
          <a:lstStyle/>
          <a:p>
            <a:pPr algn="ctr"/>
            <a:r>
              <a:rPr lang="en-US" sz="1200" b="1" dirty="0">
                <a:solidFill>
                  <a:srgbClr val="0000CC"/>
                </a:solidFill>
              </a:rPr>
              <a:t>Single Window   |   One-Stop Shop   |   Single Sign-on</a:t>
            </a:r>
          </a:p>
        </p:txBody>
      </p:sp>
      <p:grpSp>
        <p:nvGrpSpPr>
          <p:cNvPr id="4" name="Group 3">
            <a:extLst>
              <a:ext uri="{FF2B5EF4-FFF2-40B4-BE49-F238E27FC236}">
                <a16:creationId xmlns:a16="http://schemas.microsoft.com/office/drawing/2014/main" id="{7153F879-EB82-4F2D-B66E-D6A60EC152F1}"/>
              </a:ext>
            </a:extLst>
          </p:cNvPr>
          <p:cNvGrpSpPr/>
          <p:nvPr/>
        </p:nvGrpSpPr>
        <p:grpSpPr>
          <a:xfrm>
            <a:off x="140527" y="2157446"/>
            <a:ext cx="4024727" cy="411480"/>
            <a:chOff x="140527" y="2157446"/>
            <a:chExt cx="4024727" cy="411480"/>
          </a:xfrm>
        </p:grpSpPr>
        <p:sp>
          <p:nvSpPr>
            <p:cNvPr id="47" name="Oval 46">
              <a:extLst>
                <a:ext uri="{FF2B5EF4-FFF2-40B4-BE49-F238E27FC236}">
                  <a16:creationId xmlns:a16="http://schemas.microsoft.com/office/drawing/2014/main" id="{F31EAA21-9451-48FC-9205-3ED66CC8AE44}"/>
                </a:ext>
              </a:extLst>
            </p:cNvPr>
            <p:cNvSpPr/>
            <p:nvPr/>
          </p:nvSpPr>
          <p:spPr>
            <a:xfrm>
              <a:off x="140527" y="2157446"/>
              <a:ext cx="1371600" cy="41148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CE248CCC-F341-40DE-B6E8-11BD3AA0749E}"/>
                </a:ext>
              </a:extLst>
            </p:cNvPr>
            <p:cNvSpPr/>
            <p:nvPr/>
          </p:nvSpPr>
          <p:spPr>
            <a:xfrm>
              <a:off x="2245014" y="2157446"/>
              <a:ext cx="1920240" cy="41148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60CF76A5-65A7-4BFB-A332-0442C326BFFC}"/>
              </a:ext>
            </a:extLst>
          </p:cNvPr>
          <p:cNvGrpSpPr/>
          <p:nvPr/>
        </p:nvGrpSpPr>
        <p:grpSpPr>
          <a:xfrm>
            <a:off x="689167" y="1015231"/>
            <a:ext cx="3133193" cy="1097280"/>
            <a:chOff x="689167" y="1015231"/>
            <a:chExt cx="3133193" cy="1097280"/>
          </a:xfrm>
        </p:grpSpPr>
        <p:sp>
          <p:nvSpPr>
            <p:cNvPr id="2" name="Arrow: Down 1">
              <a:extLst>
                <a:ext uri="{FF2B5EF4-FFF2-40B4-BE49-F238E27FC236}">
                  <a16:creationId xmlns:a16="http://schemas.microsoft.com/office/drawing/2014/main" id="{5794BA79-DCD4-496A-88BE-473D1365FA19}"/>
                </a:ext>
              </a:extLst>
            </p:cNvPr>
            <p:cNvSpPr/>
            <p:nvPr/>
          </p:nvSpPr>
          <p:spPr>
            <a:xfrm>
              <a:off x="689167" y="1015231"/>
              <a:ext cx="274320" cy="1097280"/>
            </a:xfrm>
            <a:prstGeom prst="down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rrow: Down 51">
              <a:extLst>
                <a:ext uri="{FF2B5EF4-FFF2-40B4-BE49-F238E27FC236}">
                  <a16:creationId xmlns:a16="http://schemas.microsoft.com/office/drawing/2014/main" id="{384A3731-B11B-4BAA-89BF-D580C574966B}"/>
                </a:ext>
              </a:extLst>
            </p:cNvPr>
            <p:cNvSpPr/>
            <p:nvPr/>
          </p:nvSpPr>
          <p:spPr>
            <a:xfrm>
              <a:off x="3548040" y="1015231"/>
              <a:ext cx="274320" cy="1097280"/>
            </a:xfrm>
            <a:prstGeom prst="downArrow">
              <a:avLst/>
            </a:prstGeom>
            <a:solidFill>
              <a:srgbClr val="FFFF00"/>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282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down)">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7</a:t>
            </a:fld>
            <a:endParaRPr lang="en-US" sz="1100" dirty="0">
              <a:solidFill>
                <a:srgbClr val="0000FF"/>
              </a:solidFill>
            </a:endParaRPr>
          </a:p>
        </p:txBody>
      </p:sp>
      <p:sp>
        <p:nvSpPr>
          <p:cNvPr id="10" name="Rectangle 4"/>
          <p:cNvSpPr>
            <a:spLocks noChangeArrowheads="1"/>
          </p:cNvSpPr>
          <p:nvPr/>
        </p:nvSpPr>
        <p:spPr bwMode="auto">
          <a:xfrm>
            <a:off x="5457825" y="192187"/>
            <a:ext cx="3528000" cy="307777"/>
          </a:xfrm>
          <a:prstGeom prst="rect">
            <a:avLst/>
          </a:prstGeom>
          <a:solidFill>
            <a:schemeClr val="bg1"/>
          </a:solidFill>
          <a:ln w="6350">
            <a:noFill/>
            <a:miter lim="800000"/>
            <a:headEnd/>
            <a:tailEnd/>
          </a:ln>
        </p:spPr>
        <p:txBody>
          <a:bodyPr wrap="square" anchor="ctr">
            <a:spAutoFit/>
          </a:bodyPr>
          <a:lstStyle/>
          <a:p>
            <a:pPr algn="r">
              <a:spcAft>
                <a:spcPct val="50000"/>
              </a:spcAft>
            </a:pPr>
            <a:r>
              <a:rPr lang="en-US" sz="1400" b="1" dirty="0">
                <a:solidFill>
                  <a:srgbClr val="0000FF"/>
                </a:solidFill>
                <a:latin typeface="Trebuchet MS" pitchFamily="34" charset="0"/>
              </a:rPr>
              <a:t>www.worldbank.org/publicfinance/fmis  </a:t>
            </a:r>
          </a:p>
        </p:txBody>
      </p:sp>
      <p:grpSp>
        <p:nvGrpSpPr>
          <p:cNvPr id="16" name="Group 15"/>
          <p:cNvGrpSpPr/>
          <p:nvPr/>
        </p:nvGrpSpPr>
        <p:grpSpPr>
          <a:xfrm>
            <a:off x="-809" y="7415"/>
            <a:ext cx="9129110" cy="731520"/>
            <a:chOff x="-809" y="7415"/>
            <a:chExt cx="9129110" cy="731520"/>
          </a:xfrm>
        </p:grpSpPr>
        <p:sp>
          <p:nvSpPr>
            <p:cNvPr id="17"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lgn="l"/>
              <a:r>
                <a:rPr lang="en-US" sz="2400" b="1" dirty="0">
                  <a:solidFill>
                    <a:schemeClr val="bg1"/>
                  </a:solidFill>
                  <a:latin typeface="+mj-lt"/>
                  <a:cs typeface="Helvetica" panose="020B0604020202020204" pitchFamily="34" charset="0"/>
                </a:rPr>
                <a:t>Trends &amp; Challenges in Transition to IFMIS &amp; e-GP</a:t>
              </a:r>
            </a:p>
          </p:txBody>
        </p:sp>
        <p:sp>
          <p:nvSpPr>
            <p:cNvPr id="18" name="Oval 17"/>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2" name="Rectangle 21">
            <a:extLst>
              <a:ext uri="{FF2B5EF4-FFF2-40B4-BE49-F238E27FC236}">
                <a16:creationId xmlns:a16="http://schemas.microsoft.com/office/drawing/2014/main" id="{8103B99A-62E0-417F-8997-B1DFD89B94B8}"/>
              </a:ext>
            </a:extLst>
          </p:cNvPr>
          <p:cNvSpPr/>
          <p:nvPr/>
        </p:nvSpPr>
        <p:spPr>
          <a:xfrm>
            <a:off x="448946" y="4002968"/>
            <a:ext cx="8229600" cy="2560320"/>
          </a:xfrm>
          <a:prstGeom prst="rect">
            <a:avLst/>
          </a:prstGeom>
          <a:solidFill>
            <a:srgbClr val="FFFFCC"/>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tIns="0" rtlCol="0" anchor="t"/>
          <a:lstStyle/>
          <a:p>
            <a:pPr algn="ctr">
              <a:spcAft>
                <a:spcPts val="0"/>
              </a:spcAft>
            </a:pPr>
            <a:r>
              <a:rPr lang="en-US" sz="2800" b="1" dirty="0">
                <a:solidFill>
                  <a:srgbClr val="0000CC"/>
                </a:solidFill>
              </a:rPr>
              <a:t>Challenges</a:t>
            </a:r>
          </a:p>
          <a:p>
            <a:pPr>
              <a:lnSpc>
                <a:spcPct val="125000"/>
              </a:lnSpc>
              <a:spcAft>
                <a:spcPts val="0"/>
              </a:spcAft>
              <a:buSzPct val="80000"/>
            </a:pPr>
            <a:r>
              <a:rPr lang="en-US" sz="2200" dirty="0"/>
              <a:t>Key challenges in transition to IFMIS are </a:t>
            </a:r>
            <a:r>
              <a:rPr lang="en-US" sz="2200" dirty="0">
                <a:solidFill>
                  <a:srgbClr val="C00000"/>
                </a:solidFill>
              </a:rPr>
              <a:t>Adaptive</a:t>
            </a:r>
            <a:r>
              <a:rPr lang="en-US" sz="2200" dirty="0">
                <a:solidFill>
                  <a:schemeClr val="tx1"/>
                </a:solidFill>
              </a:rPr>
              <a:t> (non-technical):</a:t>
            </a:r>
          </a:p>
          <a:p>
            <a:pPr marL="285750" indent="-285750">
              <a:lnSpc>
                <a:spcPct val="125000"/>
              </a:lnSpc>
              <a:spcAft>
                <a:spcPts val="0"/>
              </a:spcAft>
              <a:buSzPct val="80000"/>
              <a:buFont typeface="Arial" panose="020B0604020202020204" pitchFamily="34" charset="0"/>
              <a:buChar char="•"/>
            </a:pPr>
            <a:r>
              <a:rPr lang="en-US" sz="2200" dirty="0">
                <a:solidFill>
                  <a:srgbClr val="C00000"/>
                </a:solidFill>
              </a:rPr>
              <a:t>Leadership &amp; change management </a:t>
            </a:r>
            <a:r>
              <a:rPr lang="en-US" sz="2200" dirty="0"/>
              <a:t>for transition to digital culture, and improving online service delivery</a:t>
            </a:r>
          </a:p>
          <a:p>
            <a:pPr marL="285750" indent="-285750">
              <a:lnSpc>
                <a:spcPct val="125000"/>
              </a:lnSpc>
              <a:spcAft>
                <a:spcPts val="0"/>
              </a:spcAft>
              <a:buSzPct val="80000"/>
              <a:buFont typeface="Arial" panose="020B0604020202020204" pitchFamily="34" charset="0"/>
              <a:buChar char="•"/>
            </a:pPr>
            <a:r>
              <a:rPr lang="en-US" sz="2200" dirty="0">
                <a:solidFill>
                  <a:srgbClr val="C00000"/>
                </a:solidFill>
              </a:rPr>
              <a:t>Enforcing the use of IFMIS</a:t>
            </a:r>
            <a:r>
              <a:rPr lang="en-US" sz="2200" dirty="0">
                <a:solidFill>
                  <a:schemeClr val="tx1"/>
                </a:solidFill>
              </a:rPr>
              <a:t> and </a:t>
            </a:r>
            <a:r>
              <a:rPr lang="en-US" sz="2200" dirty="0">
                <a:solidFill>
                  <a:srgbClr val="C00000"/>
                </a:solidFill>
              </a:rPr>
              <a:t>e-GP </a:t>
            </a:r>
            <a:r>
              <a:rPr lang="en-US" sz="2200" dirty="0"/>
              <a:t>for daily recording of all budget transactions, commitments/contracts, and web publishing of results</a:t>
            </a:r>
          </a:p>
        </p:txBody>
      </p:sp>
      <p:sp>
        <p:nvSpPr>
          <p:cNvPr id="23" name="Rectangle 22">
            <a:extLst>
              <a:ext uri="{FF2B5EF4-FFF2-40B4-BE49-F238E27FC236}">
                <a16:creationId xmlns:a16="http://schemas.microsoft.com/office/drawing/2014/main" id="{517BFB90-07A5-43B0-A89D-D2BD48324089}"/>
              </a:ext>
            </a:extLst>
          </p:cNvPr>
          <p:cNvSpPr/>
          <p:nvPr/>
        </p:nvSpPr>
        <p:spPr>
          <a:xfrm>
            <a:off x="448946" y="786546"/>
            <a:ext cx="8229600" cy="3017520"/>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tIns="0" rtlCol="0" anchor="t"/>
          <a:lstStyle/>
          <a:p>
            <a:pPr algn="ctr"/>
            <a:r>
              <a:rPr lang="en-US" sz="2800" b="1" dirty="0">
                <a:solidFill>
                  <a:srgbClr val="0000CC"/>
                </a:solidFill>
              </a:rPr>
              <a:t>Trends</a:t>
            </a:r>
          </a:p>
          <a:p>
            <a:pPr marL="347663" indent="-347663">
              <a:lnSpc>
                <a:spcPct val="125000"/>
              </a:lnSpc>
              <a:spcBef>
                <a:spcPts val="0"/>
              </a:spcBef>
              <a:spcAft>
                <a:spcPts val="0"/>
              </a:spcAft>
              <a:buSzPct val="80000"/>
              <a:buFont typeface="+mj-lt"/>
              <a:buAutoNum type="arabicPeriod"/>
            </a:pPr>
            <a:r>
              <a:rPr lang="en-US" sz="2200" dirty="0"/>
              <a:t>Integrating core FMIS with Government Systems (including e-GP) and DW to </a:t>
            </a:r>
            <a:r>
              <a:rPr lang="en-US" sz="2200" dirty="0">
                <a:solidFill>
                  <a:srgbClr val="0000CC"/>
                </a:solidFill>
              </a:rPr>
              <a:t>improve data quality &amp; value, </a:t>
            </a:r>
            <a:r>
              <a:rPr lang="en-US" sz="2200" dirty="0">
                <a:solidFill>
                  <a:schemeClr val="tx1"/>
                </a:solidFill>
              </a:rPr>
              <a:t>and </a:t>
            </a:r>
            <a:r>
              <a:rPr lang="en-US" sz="2200" dirty="0">
                <a:solidFill>
                  <a:srgbClr val="0000CC"/>
                </a:solidFill>
              </a:rPr>
              <a:t>expand the scope</a:t>
            </a:r>
          </a:p>
          <a:p>
            <a:pPr marL="347663" indent="-347663">
              <a:lnSpc>
                <a:spcPct val="125000"/>
              </a:lnSpc>
              <a:spcBef>
                <a:spcPts val="0"/>
              </a:spcBef>
              <a:spcAft>
                <a:spcPts val="0"/>
              </a:spcAft>
              <a:buSzPct val="80000"/>
              <a:buFont typeface="+mj-lt"/>
              <a:buAutoNum type="arabicPeriod"/>
            </a:pPr>
            <a:r>
              <a:rPr lang="en-US" sz="2200" dirty="0"/>
              <a:t>IFMIS modernization by </a:t>
            </a:r>
            <a:r>
              <a:rPr lang="en-US" sz="2200" dirty="0">
                <a:solidFill>
                  <a:srgbClr val="0000CC"/>
                </a:solidFill>
              </a:rPr>
              <a:t>combining traditional &amp; agile approach</a:t>
            </a:r>
          </a:p>
          <a:p>
            <a:pPr marL="347663" indent="-347663">
              <a:lnSpc>
                <a:spcPct val="125000"/>
              </a:lnSpc>
              <a:spcBef>
                <a:spcPts val="0"/>
              </a:spcBef>
              <a:spcAft>
                <a:spcPts val="0"/>
              </a:spcAft>
              <a:buSzPct val="80000"/>
              <a:buFont typeface="+mj-lt"/>
              <a:buAutoNum type="arabicPeriod"/>
            </a:pPr>
            <a:r>
              <a:rPr lang="en-US" sz="2200" dirty="0"/>
              <a:t>Improving interconnectivity and interoperability using </a:t>
            </a:r>
            <a:r>
              <a:rPr lang="en-US" sz="2200" dirty="0">
                <a:solidFill>
                  <a:srgbClr val="0000CC"/>
                </a:solidFill>
              </a:rPr>
              <a:t>Government Service Bus</a:t>
            </a:r>
            <a:r>
              <a:rPr lang="en-US" sz="2200" dirty="0"/>
              <a:t> and </a:t>
            </a:r>
            <a:r>
              <a:rPr lang="en-US" sz="2200" dirty="0">
                <a:solidFill>
                  <a:srgbClr val="0000CC"/>
                </a:solidFill>
              </a:rPr>
              <a:t>web Application Program Interfaces </a:t>
            </a:r>
            <a:r>
              <a:rPr lang="en-US" sz="2200" dirty="0"/>
              <a:t>(APIs) </a:t>
            </a:r>
          </a:p>
          <a:p>
            <a:pPr marL="571500" lvl="1" indent="-228600">
              <a:lnSpc>
                <a:spcPct val="125000"/>
              </a:lnSpc>
              <a:buSzPct val="80000"/>
              <a:buFont typeface="Wingdings 3" panose="05040102010807070707" pitchFamily="18" charset="2"/>
              <a:buChar char=""/>
            </a:pPr>
            <a:r>
              <a:rPr lang="en-US" sz="2200" dirty="0"/>
              <a:t>New </a:t>
            </a:r>
            <a:r>
              <a:rPr lang="en-US" sz="2200" dirty="0">
                <a:solidFill>
                  <a:srgbClr val="0000CC"/>
                </a:solidFill>
              </a:rPr>
              <a:t>CC API (April 2019) </a:t>
            </a:r>
            <a:r>
              <a:rPr lang="en-US" sz="2200" dirty="0"/>
              <a:t>to link Country Systems with WB DB</a:t>
            </a:r>
            <a:endParaRPr lang="en-US" sz="2200" dirty="0">
              <a:solidFill>
                <a:srgbClr val="0000FF"/>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029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fade">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fade">
                                      <p:cBhvr>
                                        <p:cTn id="17" dur="500"/>
                                        <p:tgtEl>
                                          <p:spTgt spid="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3" end="3"/>
                                            </p:txEl>
                                          </p:spTgt>
                                        </p:tgtEl>
                                        <p:attrNameLst>
                                          <p:attrName>style.visibility</p:attrName>
                                        </p:attrNameLst>
                                      </p:cBhvr>
                                      <p:to>
                                        <p:strVal val="visible"/>
                                      </p:to>
                                    </p:set>
                                    <p:animEffect transition="in" filter="fade">
                                      <p:cBhvr>
                                        <p:cTn id="22" dur="500"/>
                                        <p:tgtEl>
                                          <p:spTgt spid="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4" end="4"/>
                                            </p:txEl>
                                          </p:spTgt>
                                        </p:tgtEl>
                                        <p:attrNameLst>
                                          <p:attrName>style.visibility</p:attrName>
                                        </p:attrNameLst>
                                      </p:cBhvr>
                                      <p:to>
                                        <p:strVal val="visible"/>
                                      </p:to>
                                    </p:set>
                                    <p:animEffect transition="in" filter="fade">
                                      <p:cBhvr>
                                        <p:cTn id="27" dur="500"/>
                                        <p:tgtEl>
                                          <p:spTgt spid="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
                                            <p:txEl>
                                              <p:pRg st="1" end="1"/>
                                            </p:txEl>
                                          </p:spTgt>
                                        </p:tgtEl>
                                        <p:attrNameLst>
                                          <p:attrName>style.visibility</p:attrName>
                                        </p:attrNameLst>
                                      </p:cBhvr>
                                      <p:to>
                                        <p:strVal val="visible"/>
                                      </p:to>
                                    </p:set>
                                    <p:animEffect transition="in" filter="fade">
                                      <p:cBhvr>
                                        <p:cTn id="42" dur="500"/>
                                        <p:tgtEl>
                                          <p:spTgt spid="2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xEl>
                                              <p:pRg st="2" end="2"/>
                                            </p:txEl>
                                          </p:spTgt>
                                        </p:tgtEl>
                                        <p:attrNameLst>
                                          <p:attrName>style.visibility</p:attrName>
                                        </p:attrNameLst>
                                      </p:cBhvr>
                                      <p:to>
                                        <p:strVal val="visible"/>
                                      </p:to>
                                    </p:set>
                                    <p:animEffect transition="in" filter="fade">
                                      <p:cBhvr>
                                        <p:cTn id="47" dur="500"/>
                                        <p:tgtEl>
                                          <p:spTgt spid="2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xEl>
                                              <p:pRg st="3" end="3"/>
                                            </p:txEl>
                                          </p:spTgt>
                                        </p:tgtEl>
                                        <p:attrNameLst>
                                          <p:attrName>style.visibility</p:attrName>
                                        </p:attrNameLst>
                                      </p:cBhvr>
                                      <p:to>
                                        <p:strVal val="visible"/>
                                      </p:to>
                                    </p:set>
                                    <p:animEffect transition="in" filter="fade">
                                      <p:cBhvr>
                                        <p:cTn id="52"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Slide Number Placeholder 8"/>
          <p:cNvSpPr>
            <a:spLocks noGrp="1"/>
          </p:cNvSpPr>
          <p:nvPr>
            <p:ph type="sldNum" sz="quarter" idx="12"/>
          </p:nvPr>
        </p:nvSpPr>
        <p:spPr>
          <a:xfrm>
            <a:off x="6553200" y="6587285"/>
            <a:ext cx="2160000" cy="216000"/>
          </a:xfrm>
        </p:spPr>
        <p:txBody>
          <a:bodyPr/>
          <a:lstStyle/>
          <a:p>
            <a:fld id="{9A1FF0DD-E9F7-431E-8070-FEA08546CC76}" type="slidenum">
              <a:rPr lang="en-US" sz="1100" smtClean="0">
                <a:solidFill>
                  <a:srgbClr val="0000FF"/>
                </a:solidFill>
              </a:rPr>
              <a:pPr/>
              <a:t>8</a:t>
            </a:fld>
            <a:endParaRPr lang="en-US" sz="1100" dirty="0">
              <a:solidFill>
                <a:srgbClr val="0000FF"/>
              </a:solidFill>
            </a:endParaRPr>
          </a:p>
        </p:txBody>
      </p:sp>
      <p:grpSp>
        <p:nvGrpSpPr>
          <p:cNvPr id="7" name="Group 6"/>
          <p:cNvGrpSpPr/>
          <p:nvPr/>
        </p:nvGrpSpPr>
        <p:grpSpPr>
          <a:xfrm>
            <a:off x="-809" y="7415"/>
            <a:ext cx="9129110" cy="731520"/>
            <a:chOff x="-809" y="7415"/>
            <a:chExt cx="9129110" cy="731520"/>
          </a:xfrm>
        </p:grpSpPr>
        <p:sp>
          <p:nvSpPr>
            <p:cNvPr id="9" name="Text Box 3"/>
            <p:cNvSpPr txBox="1">
              <a:spLocks noChangeArrowheads="1"/>
            </p:cNvSpPr>
            <p:nvPr/>
          </p:nvSpPr>
          <p:spPr bwMode="auto">
            <a:xfrm>
              <a:off x="624381" y="144575"/>
              <a:ext cx="8503920" cy="457200"/>
            </a:xfrm>
            <a:prstGeom prst="rect">
              <a:avLst/>
            </a:prstGeom>
            <a:gradFill>
              <a:gsLst>
                <a:gs pos="50000">
                  <a:srgbClr val="00B0F0"/>
                </a:gs>
                <a:gs pos="100000">
                  <a:schemeClr val="bg1"/>
                </a:gs>
              </a:gsLst>
              <a:lin ang="0" scaled="1"/>
            </a:gradFill>
            <a:ln w="9525">
              <a:noFill/>
              <a:miter lim="800000"/>
              <a:headEnd/>
              <a:tailEnd/>
            </a:ln>
            <a:effectLst/>
          </p:spPr>
          <p:txBody>
            <a:bodyPr lIns="0" rIns="0" anchor="ctr"/>
            <a:lstStyle/>
            <a:p>
              <a:pPr marL="457200"/>
              <a:r>
                <a:rPr lang="en-US" sz="2400" b="1" dirty="0">
                  <a:solidFill>
                    <a:schemeClr val="bg1"/>
                  </a:solidFill>
                  <a:latin typeface="+mj-lt"/>
                  <a:cs typeface="Helvetica" panose="020B0604020202020204" pitchFamily="34" charset="0"/>
                </a:rPr>
                <a:t>Trends</a:t>
              </a:r>
            </a:p>
          </p:txBody>
        </p:sp>
        <p:sp>
          <p:nvSpPr>
            <p:cNvPr id="6" name="Oval 5"/>
            <p:cNvSpPr/>
            <p:nvPr/>
          </p:nvSpPr>
          <p:spPr>
            <a:xfrm>
              <a:off x="-809" y="7415"/>
              <a:ext cx="731520" cy="7315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1" y="144575"/>
              <a:ext cx="457200" cy="457200"/>
            </a:xfrm>
            <a:prstGeom prst="rect">
              <a:avLst/>
            </a:prstGeom>
          </p:spPr>
        </p:pic>
      </p:grpSp>
      <p:sp>
        <p:nvSpPr>
          <p:cNvPr id="2" name="Rectangle 1">
            <a:extLst>
              <a:ext uri="{FF2B5EF4-FFF2-40B4-BE49-F238E27FC236}">
                <a16:creationId xmlns:a16="http://schemas.microsoft.com/office/drawing/2014/main" id="{D6D9D918-45DA-4ED6-BFFA-CFF98575DD3D}"/>
              </a:ext>
            </a:extLst>
          </p:cNvPr>
          <p:cNvSpPr/>
          <p:nvPr/>
        </p:nvSpPr>
        <p:spPr>
          <a:xfrm>
            <a:off x="193273" y="684217"/>
            <a:ext cx="8764699" cy="461665"/>
          </a:xfrm>
          <a:prstGeom prst="rect">
            <a:avLst/>
          </a:prstGeom>
        </p:spPr>
        <p:txBody>
          <a:bodyPr wrap="square">
            <a:spAutoFit/>
          </a:bodyPr>
          <a:lstStyle/>
          <a:p>
            <a:pPr algn="ctr"/>
            <a:r>
              <a:rPr lang="en-GB" sz="2400" b="1" dirty="0">
                <a:solidFill>
                  <a:srgbClr val="0000CC"/>
                </a:solidFill>
                <a:ea typeface="Calibri" panose="020F0502020204030204" pitchFamily="34" charset="0"/>
              </a:rPr>
              <a:t>Connecting Foundations &amp; Frontiers</a:t>
            </a:r>
            <a:endParaRPr lang="en-US" sz="2400" b="1" dirty="0">
              <a:solidFill>
                <a:srgbClr val="0000CC"/>
              </a:solidFill>
            </a:endParaRPr>
          </a:p>
        </p:txBody>
      </p:sp>
      <p:grpSp>
        <p:nvGrpSpPr>
          <p:cNvPr id="15" name="Group 14">
            <a:extLst>
              <a:ext uri="{FF2B5EF4-FFF2-40B4-BE49-F238E27FC236}">
                <a16:creationId xmlns:a16="http://schemas.microsoft.com/office/drawing/2014/main" id="{131645C3-7B0E-45D0-86CC-B6C04FEFDD4C}"/>
              </a:ext>
            </a:extLst>
          </p:cNvPr>
          <p:cNvGrpSpPr/>
          <p:nvPr/>
        </p:nvGrpSpPr>
        <p:grpSpPr>
          <a:xfrm>
            <a:off x="1370791" y="1145619"/>
            <a:ext cx="6400800" cy="1762751"/>
            <a:chOff x="1370791" y="1294704"/>
            <a:chExt cx="6400800" cy="1762751"/>
          </a:xfrm>
        </p:grpSpPr>
        <p:pic>
          <p:nvPicPr>
            <p:cNvPr id="16" name="Picture 15">
              <a:extLst>
                <a:ext uri="{FF2B5EF4-FFF2-40B4-BE49-F238E27FC236}">
                  <a16:creationId xmlns:a16="http://schemas.microsoft.com/office/drawing/2014/main" id="{B410D40B-FB95-4CC2-83F8-C50C1D78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791" y="1294704"/>
              <a:ext cx="6400800" cy="1762751"/>
            </a:xfrm>
            <a:prstGeom prst="rect">
              <a:avLst/>
            </a:prstGeom>
          </p:spPr>
        </p:pic>
        <p:sp>
          <p:nvSpPr>
            <p:cNvPr id="17" name="Rectangle 16">
              <a:extLst>
                <a:ext uri="{FF2B5EF4-FFF2-40B4-BE49-F238E27FC236}">
                  <a16:creationId xmlns:a16="http://schemas.microsoft.com/office/drawing/2014/main" id="{4FC83976-A335-4316-89D2-C3983CCC1E33}"/>
                </a:ext>
              </a:extLst>
            </p:cNvPr>
            <p:cNvSpPr/>
            <p:nvPr/>
          </p:nvSpPr>
          <p:spPr>
            <a:xfrm>
              <a:off x="4208609" y="1408023"/>
              <a:ext cx="889667" cy="369332"/>
            </a:xfrm>
            <a:prstGeom prst="rect">
              <a:avLst/>
            </a:prstGeom>
          </p:spPr>
          <p:txBody>
            <a:bodyPr wrap="none" lIns="0" tIns="0" rIns="0" bIns="0">
              <a:spAutoFit/>
            </a:bodyPr>
            <a:lstStyle/>
            <a:p>
              <a:pPr algn="ctr"/>
              <a:r>
                <a:rPr lang="en-US" sz="2400" b="1" dirty="0">
                  <a:solidFill>
                    <a:srgbClr val="000099"/>
                  </a:solidFill>
                  <a:latin typeface="Andes" panose="02000000000000000000" pitchFamily="50" charset="0"/>
                </a:rPr>
                <a:t>IFMIS </a:t>
              </a:r>
              <a:endParaRPr lang="en-US" sz="2400" dirty="0">
                <a:latin typeface="Andes" panose="02000000000000000000" pitchFamily="50" charset="0"/>
              </a:endParaRPr>
            </a:p>
          </p:txBody>
        </p:sp>
      </p:grpSp>
      <p:sp>
        <p:nvSpPr>
          <p:cNvPr id="18" name="Arrow: U-Turn 17">
            <a:extLst>
              <a:ext uri="{FF2B5EF4-FFF2-40B4-BE49-F238E27FC236}">
                <a16:creationId xmlns:a16="http://schemas.microsoft.com/office/drawing/2014/main" id="{631BEDEF-2286-49AF-AB44-47962AA2CB6A}"/>
              </a:ext>
            </a:extLst>
          </p:cNvPr>
          <p:cNvSpPr/>
          <p:nvPr/>
        </p:nvSpPr>
        <p:spPr>
          <a:xfrm rot="5400000">
            <a:off x="4237620" y="346750"/>
            <a:ext cx="1573631" cy="7011164"/>
          </a:xfrm>
          <a:prstGeom prst="uturnArrow">
            <a:avLst>
              <a:gd name="adj1" fmla="val 17624"/>
              <a:gd name="adj2" fmla="val 17573"/>
              <a:gd name="adj3" fmla="val 17682"/>
              <a:gd name="adj4" fmla="val 45620"/>
              <a:gd name="adj5" fmla="val 16274"/>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ndes" panose="02000000000000000000" pitchFamily="50" charset="0"/>
            </a:endParaRPr>
          </a:p>
        </p:txBody>
      </p:sp>
      <p:grpSp>
        <p:nvGrpSpPr>
          <p:cNvPr id="19" name="Group 18">
            <a:extLst>
              <a:ext uri="{FF2B5EF4-FFF2-40B4-BE49-F238E27FC236}">
                <a16:creationId xmlns:a16="http://schemas.microsoft.com/office/drawing/2014/main" id="{A4FA01E3-21BD-4F1E-A200-98238817B103}"/>
              </a:ext>
            </a:extLst>
          </p:cNvPr>
          <p:cNvGrpSpPr/>
          <p:nvPr/>
        </p:nvGrpSpPr>
        <p:grpSpPr>
          <a:xfrm>
            <a:off x="7341870" y="4647355"/>
            <a:ext cx="1645920" cy="1633061"/>
            <a:chOff x="7341870" y="4796440"/>
            <a:chExt cx="1645920" cy="1633061"/>
          </a:xfrm>
        </p:grpSpPr>
        <p:sp>
          <p:nvSpPr>
            <p:cNvPr id="20" name="TextBox 19">
              <a:extLst>
                <a:ext uri="{FF2B5EF4-FFF2-40B4-BE49-F238E27FC236}">
                  <a16:creationId xmlns:a16="http://schemas.microsoft.com/office/drawing/2014/main" id="{5C93F99F-E56E-4F86-BBCB-3B9C741565C1}"/>
                </a:ext>
              </a:extLst>
            </p:cNvPr>
            <p:cNvSpPr txBox="1"/>
            <p:nvPr/>
          </p:nvSpPr>
          <p:spPr>
            <a:xfrm>
              <a:off x="7341870" y="4796440"/>
              <a:ext cx="1645920" cy="640080"/>
            </a:xfrm>
            <a:prstGeom prst="rect">
              <a:avLst/>
            </a:prstGeom>
            <a:noFill/>
          </p:spPr>
          <p:txBody>
            <a:bodyPr wrap="square" lIns="0" rIns="0" rtlCol="0">
              <a:spAutoFit/>
            </a:bodyPr>
            <a:lstStyle/>
            <a:p>
              <a:pPr algn="ctr"/>
              <a:r>
                <a:rPr lang="en-US" sz="1200" b="1" dirty="0">
                  <a:solidFill>
                    <a:srgbClr val="0000CC"/>
                  </a:solidFill>
                  <a:latin typeface="Andes" panose="02000000000000000000" pitchFamily="50" charset="0"/>
                </a:rPr>
                <a:t>Combine “digital value” of IFMIS with “out of government” data</a:t>
              </a:r>
              <a:endParaRPr lang="en-US" sz="1200" dirty="0">
                <a:solidFill>
                  <a:srgbClr val="00B0F0"/>
                </a:solidFill>
                <a:latin typeface="Andes" panose="02000000000000000000" pitchFamily="50" charset="0"/>
              </a:endParaRPr>
            </a:p>
          </p:txBody>
        </p:sp>
        <p:sp>
          <p:nvSpPr>
            <p:cNvPr id="21" name="Arrow: Right 20">
              <a:extLst>
                <a:ext uri="{FF2B5EF4-FFF2-40B4-BE49-F238E27FC236}">
                  <a16:creationId xmlns:a16="http://schemas.microsoft.com/office/drawing/2014/main" id="{DA6F01D4-6BD9-4249-AC46-6442B76B84B8}"/>
                </a:ext>
              </a:extLst>
            </p:cNvPr>
            <p:cNvSpPr/>
            <p:nvPr/>
          </p:nvSpPr>
          <p:spPr>
            <a:xfrm flipH="1">
              <a:off x="7397512" y="5427453"/>
              <a:ext cx="1188720" cy="566928"/>
            </a:xfrm>
            <a:prstGeom prst="rightArrow">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22" name="Rectangle 21">
              <a:extLst>
                <a:ext uri="{FF2B5EF4-FFF2-40B4-BE49-F238E27FC236}">
                  <a16:creationId xmlns:a16="http://schemas.microsoft.com/office/drawing/2014/main" id="{DF5A70DD-9227-45CE-904B-08C862176A9C}"/>
                </a:ext>
              </a:extLst>
            </p:cNvPr>
            <p:cNvSpPr/>
            <p:nvPr/>
          </p:nvSpPr>
          <p:spPr>
            <a:xfrm>
              <a:off x="7341870" y="5972301"/>
              <a:ext cx="1645920" cy="457200"/>
            </a:xfrm>
            <a:prstGeom prst="rect">
              <a:avLst/>
            </a:prstGeom>
          </p:spPr>
          <p:txBody>
            <a:bodyPr wrap="square" lIns="0" rIns="0">
              <a:spAutoFit/>
            </a:bodyPr>
            <a:lstStyle/>
            <a:p>
              <a:pPr algn="ctr"/>
              <a:r>
                <a:rPr lang="en-US" sz="1200" b="1" dirty="0">
                  <a:solidFill>
                    <a:srgbClr val="00B0F0"/>
                  </a:solidFill>
                  <a:latin typeface="Andes" panose="02000000000000000000" pitchFamily="50" charset="0"/>
                </a:rPr>
                <a:t>S</a:t>
              </a:r>
              <a:r>
                <a:rPr lang="en-US" sz="1200" b="1" dirty="0">
                  <a:solidFill>
                    <a:srgbClr val="00B0F0"/>
                  </a:solidFill>
                  <a:latin typeface="Andes" panose="02000000000000000000" pitchFamily="50" charset="0"/>
                  <a:ea typeface="Calibri" panose="020F0502020204030204" pitchFamily="34" charset="0"/>
                  <a:cs typeface="Times New Roman" panose="02020603050405020304" pitchFamily="18" charset="0"/>
                </a:rPr>
                <a:t>atellites, Sensors, Smart phones, …</a:t>
              </a:r>
              <a:endParaRPr lang="en-US" sz="1200" b="1" dirty="0">
                <a:latin typeface="Andes" panose="02000000000000000000" pitchFamily="50" charset="0"/>
              </a:endParaRPr>
            </a:p>
          </p:txBody>
        </p:sp>
      </p:grpSp>
      <p:grpSp>
        <p:nvGrpSpPr>
          <p:cNvPr id="23" name="Group 22">
            <a:extLst>
              <a:ext uri="{FF2B5EF4-FFF2-40B4-BE49-F238E27FC236}">
                <a16:creationId xmlns:a16="http://schemas.microsoft.com/office/drawing/2014/main" id="{1516C116-0E95-41E4-9547-6D5E0C0BC0F1}"/>
              </a:ext>
            </a:extLst>
          </p:cNvPr>
          <p:cNvGrpSpPr/>
          <p:nvPr/>
        </p:nvGrpSpPr>
        <p:grpSpPr>
          <a:xfrm>
            <a:off x="1865001" y="3518383"/>
            <a:ext cx="5394960" cy="2926080"/>
            <a:chOff x="1865001" y="3667468"/>
            <a:chExt cx="5394960" cy="2926080"/>
          </a:xfrm>
        </p:grpSpPr>
        <p:pic>
          <p:nvPicPr>
            <p:cNvPr id="24" name="Picture 23">
              <a:extLst>
                <a:ext uri="{FF2B5EF4-FFF2-40B4-BE49-F238E27FC236}">
                  <a16:creationId xmlns:a16="http://schemas.microsoft.com/office/drawing/2014/main" id="{1F09BEB6-6258-4A71-89A8-FEC05DFC1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007" y="3713836"/>
              <a:ext cx="5029200" cy="2703872"/>
            </a:xfrm>
            <a:prstGeom prst="rect">
              <a:avLst/>
            </a:prstGeom>
          </p:spPr>
        </p:pic>
        <p:sp>
          <p:nvSpPr>
            <p:cNvPr id="25" name="TextBox 24">
              <a:extLst>
                <a:ext uri="{FF2B5EF4-FFF2-40B4-BE49-F238E27FC236}">
                  <a16:creationId xmlns:a16="http://schemas.microsoft.com/office/drawing/2014/main" id="{A6574AD8-D5B4-474D-AD9A-2ABD6D4B6355}"/>
                </a:ext>
              </a:extLst>
            </p:cNvPr>
            <p:cNvSpPr txBox="1"/>
            <p:nvPr/>
          </p:nvSpPr>
          <p:spPr>
            <a:xfrm>
              <a:off x="2869832" y="5843802"/>
              <a:ext cx="2289729" cy="731520"/>
            </a:xfrm>
            <a:prstGeom prst="rect">
              <a:avLst/>
            </a:prstGeom>
            <a:noFill/>
          </p:spPr>
          <p:txBody>
            <a:bodyPr wrap="none" rtlCol="0">
              <a:spAutoFit/>
            </a:bodyPr>
            <a:lstStyle/>
            <a:p>
              <a:pPr marL="119063" indent="-119063">
                <a:buFont typeface="Arial" panose="020B0604020202020204" pitchFamily="34" charset="0"/>
                <a:buChar char="•"/>
                <a:tabLst>
                  <a:tab pos="804863" algn="l"/>
                </a:tabLst>
              </a:pPr>
              <a:r>
                <a:rPr lang="en-US" sz="1100" b="1" dirty="0">
                  <a:solidFill>
                    <a:srgbClr val="0000CC"/>
                  </a:solidFill>
                  <a:latin typeface="Andes" panose="02000000000000000000" pitchFamily="50" charset="0"/>
                </a:rPr>
                <a:t>Volume 	</a:t>
              </a:r>
              <a:r>
                <a:rPr lang="en-US" sz="1100" dirty="0">
                  <a:solidFill>
                    <a:srgbClr val="00B0F0"/>
                  </a:solidFill>
                  <a:latin typeface="Andes" panose="02000000000000000000" pitchFamily="50" charset="0"/>
                </a:rPr>
                <a:t>Scale of data</a:t>
              </a:r>
            </a:p>
            <a:p>
              <a:pPr marL="119063" indent="-119063">
                <a:buFont typeface="Arial" panose="020B0604020202020204" pitchFamily="34" charset="0"/>
                <a:buChar char="•"/>
                <a:tabLst>
                  <a:tab pos="804863" algn="l"/>
                </a:tabLst>
              </a:pPr>
              <a:r>
                <a:rPr lang="en-US" sz="1100" b="1" dirty="0">
                  <a:solidFill>
                    <a:srgbClr val="0000CC"/>
                  </a:solidFill>
                  <a:latin typeface="Andes" panose="02000000000000000000" pitchFamily="50" charset="0"/>
                </a:rPr>
                <a:t>Velocity 	</a:t>
              </a:r>
              <a:r>
                <a:rPr lang="en-US" sz="1100" dirty="0">
                  <a:solidFill>
                    <a:srgbClr val="00B0F0"/>
                  </a:solidFill>
                  <a:latin typeface="Andes" panose="02000000000000000000" pitchFamily="50" charset="0"/>
                </a:rPr>
                <a:t>Speed of analysis</a:t>
              </a:r>
            </a:p>
            <a:p>
              <a:pPr marL="119063" indent="-119063">
                <a:buFont typeface="Arial" panose="020B0604020202020204" pitchFamily="34" charset="0"/>
                <a:buChar char="•"/>
                <a:tabLst>
                  <a:tab pos="804863" algn="l"/>
                </a:tabLst>
              </a:pPr>
              <a:r>
                <a:rPr lang="en-US" sz="1100" b="1" dirty="0">
                  <a:solidFill>
                    <a:srgbClr val="0000CC"/>
                  </a:solidFill>
                  <a:latin typeface="Andes" panose="02000000000000000000" pitchFamily="50" charset="0"/>
                </a:rPr>
                <a:t>Variety  	</a:t>
              </a:r>
              <a:r>
                <a:rPr lang="en-US" sz="1100" dirty="0">
                  <a:solidFill>
                    <a:srgbClr val="00B0F0"/>
                  </a:solidFill>
                  <a:latin typeface="Andes" panose="02000000000000000000" pitchFamily="50" charset="0"/>
                </a:rPr>
                <a:t>Different forms</a:t>
              </a:r>
            </a:p>
            <a:p>
              <a:pPr marL="119063" indent="-119063">
                <a:buFont typeface="Arial" panose="020B0604020202020204" pitchFamily="34" charset="0"/>
                <a:buChar char="•"/>
                <a:tabLst>
                  <a:tab pos="804863" algn="l"/>
                </a:tabLst>
              </a:pPr>
              <a:r>
                <a:rPr lang="en-US" sz="1100" b="1" dirty="0">
                  <a:solidFill>
                    <a:srgbClr val="0000CC"/>
                  </a:solidFill>
                  <a:latin typeface="Andes" panose="02000000000000000000" pitchFamily="50" charset="0"/>
                </a:rPr>
                <a:t>Veracity 	</a:t>
              </a:r>
              <a:r>
                <a:rPr lang="en-US" sz="1100" dirty="0">
                  <a:solidFill>
                    <a:srgbClr val="00B0F0"/>
                  </a:solidFill>
                  <a:latin typeface="Andes" panose="02000000000000000000" pitchFamily="50" charset="0"/>
                </a:rPr>
                <a:t>Uncertainty of data</a:t>
              </a:r>
            </a:p>
          </p:txBody>
        </p:sp>
        <p:sp>
          <p:nvSpPr>
            <p:cNvPr id="26" name="Rectangle 25">
              <a:extLst>
                <a:ext uri="{FF2B5EF4-FFF2-40B4-BE49-F238E27FC236}">
                  <a16:creationId xmlns:a16="http://schemas.microsoft.com/office/drawing/2014/main" id="{1C82AEC6-3ABC-4C1B-800C-90D5EED54695}"/>
                </a:ext>
              </a:extLst>
            </p:cNvPr>
            <p:cNvSpPr/>
            <p:nvPr/>
          </p:nvSpPr>
          <p:spPr>
            <a:xfrm>
              <a:off x="1865001" y="3667468"/>
              <a:ext cx="5394960" cy="2926080"/>
            </a:xfrm>
            <a:prstGeom prst="rect">
              <a:avLst/>
            </a:prstGeom>
            <a:no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27" name="Rectangle: Rounded Corners 26">
              <a:extLst>
                <a:ext uri="{FF2B5EF4-FFF2-40B4-BE49-F238E27FC236}">
                  <a16:creationId xmlns:a16="http://schemas.microsoft.com/office/drawing/2014/main" id="{DE0A92CB-8B0B-4558-84FB-145680207844}"/>
                </a:ext>
              </a:extLst>
            </p:cNvPr>
            <p:cNvSpPr/>
            <p:nvPr/>
          </p:nvSpPr>
          <p:spPr>
            <a:xfrm>
              <a:off x="1932746" y="5888427"/>
              <a:ext cx="914400" cy="640080"/>
            </a:xfrm>
            <a:prstGeom prst="roundRect">
              <a:avLst/>
            </a:prstGeom>
            <a:solidFill>
              <a:srgbClr val="FFFFCC"/>
            </a:solidFill>
            <a:ln w="95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0000CC"/>
                  </a:solidFill>
                  <a:latin typeface="Andes" panose="02000000000000000000" pitchFamily="50" charset="0"/>
                </a:rPr>
                <a:t>Machine Learning Engine</a:t>
              </a:r>
            </a:p>
          </p:txBody>
        </p:sp>
      </p:grpSp>
      <p:grpSp>
        <p:nvGrpSpPr>
          <p:cNvPr id="28" name="Group 27">
            <a:extLst>
              <a:ext uri="{FF2B5EF4-FFF2-40B4-BE49-F238E27FC236}">
                <a16:creationId xmlns:a16="http://schemas.microsoft.com/office/drawing/2014/main" id="{E379890C-0282-421E-BB17-C525E8D44930}"/>
              </a:ext>
            </a:extLst>
          </p:cNvPr>
          <p:cNvGrpSpPr/>
          <p:nvPr/>
        </p:nvGrpSpPr>
        <p:grpSpPr>
          <a:xfrm>
            <a:off x="1426388" y="2918828"/>
            <a:ext cx="6299848" cy="566928"/>
            <a:chOff x="1426388" y="3067913"/>
            <a:chExt cx="6299848" cy="566928"/>
          </a:xfrm>
        </p:grpSpPr>
        <p:sp>
          <p:nvSpPr>
            <p:cNvPr id="29" name="Arrow: Right 28">
              <a:extLst>
                <a:ext uri="{FF2B5EF4-FFF2-40B4-BE49-F238E27FC236}">
                  <a16:creationId xmlns:a16="http://schemas.microsoft.com/office/drawing/2014/main" id="{04466F8B-3BCB-4878-AD28-FC5E91A2742F}"/>
                </a:ext>
              </a:extLst>
            </p:cNvPr>
            <p:cNvSpPr/>
            <p:nvPr/>
          </p:nvSpPr>
          <p:spPr>
            <a:xfrm>
              <a:off x="4434396" y="3067913"/>
              <a:ext cx="3291840" cy="566928"/>
            </a:xfrm>
            <a:prstGeom prst="rightArrow">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30" name="Arrow: Right 29">
              <a:extLst>
                <a:ext uri="{FF2B5EF4-FFF2-40B4-BE49-F238E27FC236}">
                  <a16:creationId xmlns:a16="http://schemas.microsoft.com/office/drawing/2014/main" id="{EBBA3087-935A-475B-AF72-59F9E8745D0D}"/>
                </a:ext>
              </a:extLst>
            </p:cNvPr>
            <p:cNvSpPr/>
            <p:nvPr/>
          </p:nvSpPr>
          <p:spPr>
            <a:xfrm>
              <a:off x="1426388" y="3067913"/>
              <a:ext cx="3200400" cy="566928"/>
            </a:xfrm>
            <a:prstGeom prst="rightArrow">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ndes" panose="02000000000000000000" pitchFamily="50" charset="0"/>
              </a:endParaRPr>
            </a:p>
          </p:txBody>
        </p:sp>
        <p:sp>
          <p:nvSpPr>
            <p:cNvPr id="31" name="Rectangle 30">
              <a:extLst>
                <a:ext uri="{FF2B5EF4-FFF2-40B4-BE49-F238E27FC236}">
                  <a16:creationId xmlns:a16="http://schemas.microsoft.com/office/drawing/2014/main" id="{CEFD3F88-6F31-4E04-B470-CB9665E77CFB}"/>
                </a:ext>
              </a:extLst>
            </p:cNvPr>
            <p:cNvSpPr/>
            <p:nvPr/>
          </p:nvSpPr>
          <p:spPr>
            <a:xfrm>
              <a:off x="2424108" y="3232237"/>
              <a:ext cx="4212243" cy="246221"/>
            </a:xfrm>
            <a:prstGeom prst="rect">
              <a:avLst/>
            </a:prstGeom>
          </p:spPr>
          <p:txBody>
            <a:bodyPr wrap="none" lIns="0" tIns="0" rIns="0" bIns="0">
              <a:spAutoFit/>
            </a:bodyPr>
            <a:lstStyle/>
            <a:p>
              <a:r>
                <a:rPr lang="en-US" b="1" dirty="0">
                  <a:solidFill>
                    <a:schemeClr val="bg1"/>
                  </a:solidFill>
                  <a:latin typeface="Andes" panose="02000000000000000000" pitchFamily="50" charset="0"/>
                </a:rPr>
                <a:t>Foundations                                       Frontiers</a:t>
              </a:r>
            </a:p>
          </p:txBody>
        </p:sp>
      </p:grpSp>
      <p:grpSp>
        <p:nvGrpSpPr>
          <p:cNvPr id="32" name="Group 31">
            <a:extLst>
              <a:ext uri="{FF2B5EF4-FFF2-40B4-BE49-F238E27FC236}">
                <a16:creationId xmlns:a16="http://schemas.microsoft.com/office/drawing/2014/main" id="{5D589442-7FA1-4971-8ED5-767202B51013}"/>
              </a:ext>
            </a:extLst>
          </p:cNvPr>
          <p:cNvGrpSpPr/>
          <p:nvPr/>
        </p:nvGrpSpPr>
        <p:grpSpPr>
          <a:xfrm>
            <a:off x="191359" y="4647355"/>
            <a:ext cx="1645920" cy="1633061"/>
            <a:chOff x="191359" y="4796440"/>
            <a:chExt cx="1645920" cy="1633061"/>
          </a:xfrm>
        </p:grpSpPr>
        <p:sp>
          <p:nvSpPr>
            <p:cNvPr id="33" name="TextBox 32">
              <a:extLst>
                <a:ext uri="{FF2B5EF4-FFF2-40B4-BE49-F238E27FC236}">
                  <a16:creationId xmlns:a16="http://schemas.microsoft.com/office/drawing/2014/main" id="{61D4C13B-FBDA-4D70-866F-13E4D7A789FF}"/>
                </a:ext>
              </a:extLst>
            </p:cNvPr>
            <p:cNvSpPr txBox="1"/>
            <p:nvPr/>
          </p:nvSpPr>
          <p:spPr>
            <a:xfrm>
              <a:off x="191359" y="5972301"/>
              <a:ext cx="1645920" cy="457200"/>
            </a:xfrm>
            <a:prstGeom prst="rect">
              <a:avLst/>
            </a:prstGeom>
            <a:noFill/>
          </p:spPr>
          <p:txBody>
            <a:bodyPr wrap="square" lIns="0" rIns="0" rtlCol="0">
              <a:spAutoFit/>
            </a:bodyPr>
            <a:lstStyle/>
            <a:p>
              <a:pPr algn="ctr"/>
              <a:r>
                <a:rPr lang="en-US" sz="1200" b="1" dirty="0">
                  <a:solidFill>
                    <a:srgbClr val="0000CC"/>
                  </a:solidFill>
                  <a:latin typeface="Andes" panose="02000000000000000000" pitchFamily="50" charset="0"/>
                </a:rPr>
                <a:t>Apply Machine Learning (AI) </a:t>
              </a:r>
              <a:endParaRPr lang="en-US" sz="1200" b="1" dirty="0">
                <a:solidFill>
                  <a:srgbClr val="00B0F0"/>
                </a:solidFill>
                <a:latin typeface="Andes" panose="02000000000000000000" pitchFamily="50" charset="0"/>
              </a:endParaRPr>
            </a:p>
          </p:txBody>
        </p:sp>
        <p:sp>
          <p:nvSpPr>
            <p:cNvPr id="34" name="Rectangle 33">
              <a:extLst>
                <a:ext uri="{FF2B5EF4-FFF2-40B4-BE49-F238E27FC236}">
                  <a16:creationId xmlns:a16="http://schemas.microsoft.com/office/drawing/2014/main" id="{F52F63AA-8D66-43DB-AF73-9D8EF25404C4}"/>
                </a:ext>
              </a:extLst>
            </p:cNvPr>
            <p:cNvSpPr/>
            <p:nvPr/>
          </p:nvSpPr>
          <p:spPr>
            <a:xfrm>
              <a:off x="191359" y="4796440"/>
              <a:ext cx="1645920" cy="640080"/>
            </a:xfrm>
            <a:prstGeom prst="rect">
              <a:avLst/>
            </a:prstGeom>
          </p:spPr>
          <p:txBody>
            <a:bodyPr wrap="square" lIns="0" rIns="0">
              <a:spAutoFit/>
            </a:bodyPr>
            <a:lstStyle/>
            <a:p>
              <a:pPr algn="ctr"/>
              <a:r>
                <a:rPr lang="en-US" sz="1200" b="1" dirty="0">
                  <a:solidFill>
                    <a:srgbClr val="00B0F0"/>
                  </a:solidFill>
                  <a:latin typeface="Andes" panose="02000000000000000000" pitchFamily="50" charset="0"/>
                </a:rPr>
                <a:t>Provide feedback to IFMIS for improving data quality &amp; value</a:t>
              </a:r>
              <a:endParaRPr lang="en-US" sz="1200" dirty="0">
                <a:solidFill>
                  <a:srgbClr val="00B0F0"/>
                </a:solidFill>
                <a:latin typeface="Andes" panose="02000000000000000000" pitchFamily="50" charset="0"/>
              </a:endParaRPr>
            </a:p>
          </p:txBody>
        </p:sp>
      </p:grpSp>
      <p:sp>
        <p:nvSpPr>
          <p:cNvPr id="35" name="Arrow: U-Turn 34">
            <a:extLst>
              <a:ext uri="{FF2B5EF4-FFF2-40B4-BE49-F238E27FC236}">
                <a16:creationId xmlns:a16="http://schemas.microsoft.com/office/drawing/2014/main" id="{ECD2CD0A-70E3-4616-8392-86EC510CF3BA}"/>
              </a:ext>
            </a:extLst>
          </p:cNvPr>
          <p:cNvSpPr/>
          <p:nvPr/>
        </p:nvSpPr>
        <p:spPr>
          <a:xfrm rot="16200000">
            <a:off x="347146" y="3148391"/>
            <a:ext cx="1584758" cy="1135493"/>
          </a:xfrm>
          <a:prstGeom prst="uturnArrow">
            <a:avLst>
              <a:gd name="adj1" fmla="val 25043"/>
              <a:gd name="adj2" fmla="val 25000"/>
              <a:gd name="adj3" fmla="val 25212"/>
              <a:gd name="adj4" fmla="val 64502"/>
              <a:gd name="adj5" fmla="val 98809"/>
            </a:avLst>
          </a:prstGeom>
          <a:solidFill>
            <a:srgbClr val="00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ndes" panose="02000000000000000000" pitchFamily="50" charset="0"/>
            </a:endParaRPr>
          </a:p>
        </p:txBody>
      </p:sp>
      <p:sp>
        <p:nvSpPr>
          <p:cNvPr id="36" name="Text Box 24">
            <a:extLst>
              <a:ext uri="{FF2B5EF4-FFF2-40B4-BE49-F238E27FC236}">
                <a16:creationId xmlns:a16="http://schemas.microsoft.com/office/drawing/2014/main" id="{9645EA24-9510-4B19-93FA-09C0C15CC9FD}"/>
              </a:ext>
            </a:extLst>
          </p:cNvPr>
          <p:cNvSpPr txBox="1">
            <a:spLocks noChangeArrowheads="1"/>
          </p:cNvSpPr>
          <p:nvPr/>
        </p:nvSpPr>
        <p:spPr bwMode="auto">
          <a:xfrm>
            <a:off x="237079" y="5400401"/>
            <a:ext cx="1554480" cy="274320"/>
          </a:xfrm>
          <a:prstGeom prst="rect">
            <a:avLst/>
          </a:prstGeom>
          <a:noFill/>
          <a:ln w="9525">
            <a:noFill/>
            <a:miter lim="800000"/>
            <a:headEnd/>
            <a:tailEnd/>
          </a:ln>
        </p:spPr>
        <p:txBody>
          <a:bodyPr lIns="0" tIns="0" rIns="0" bIns="0"/>
          <a:lstStyle/>
          <a:p>
            <a:pPr algn="ctr" eaLnBrk="0" hangingPunct="0"/>
            <a:r>
              <a:rPr lang="en-AU" sz="1800" b="1" dirty="0">
                <a:solidFill>
                  <a:srgbClr val="0000CC"/>
                </a:solidFill>
                <a:latin typeface="Andes" panose="02000000000000000000" pitchFamily="50" charset="0"/>
              </a:rPr>
              <a:t>CGU, Brazil</a:t>
            </a:r>
            <a:endParaRPr lang="en-AU" sz="1200" b="1" dirty="0">
              <a:solidFill>
                <a:srgbClr val="0000CC"/>
              </a:solidFill>
              <a:latin typeface="Andes" panose="02000000000000000000" pitchFamily="50" charset="0"/>
            </a:endParaRPr>
          </a:p>
        </p:txBody>
      </p:sp>
    </p:spTree>
    <p:extLst>
      <p:ext uri="{BB962C8B-B14F-4D97-AF65-F5344CB8AC3E}">
        <p14:creationId xmlns:p14="http://schemas.microsoft.com/office/powerpoint/2010/main" val="45839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ircle(in)">
                                      <p:cBhvr>
                                        <p:cTn id="34" dur="2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5" grpId="0" animBg="1"/>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23943</TotalTime>
  <Words>2020</Words>
  <Application>Microsoft Office PowerPoint</Application>
  <PresentationFormat>On-screen Show (4:3)</PresentationFormat>
  <Paragraphs>367</Paragraphs>
  <Slides>22</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MS PGothic</vt:lpstr>
      <vt:lpstr>MS PGothic</vt:lpstr>
      <vt:lpstr>Andes</vt:lpstr>
      <vt:lpstr>Arial</vt:lpstr>
      <vt:lpstr>Calibri</vt:lpstr>
      <vt:lpstr>Comic Sans MS</vt:lpstr>
      <vt:lpstr>Helvetica</vt:lpstr>
      <vt:lpstr>Times New Roman</vt:lpstr>
      <vt:lpstr>Trebuchet MS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Cem Dener</dc:creator>
  <cp:lastModifiedBy>Ekaterina A Zaleeva</cp:lastModifiedBy>
  <cp:revision>3897</cp:revision>
  <cp:lastPrinted>2016-12-02T03:48:00Z</cp:lastPrinted>
  <dcterms:created xsi:type="dcterms:W3CDTF">2010-10-03T19:12:30Z</dcterms:created>
  <dcterms:modified xsi:type="dcterms:W3CDTF">2019-05-22T09:38:23Z</dcterms:modified>
</cp:coreProperties>
</file>