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bookmarkIdSeed="2">
  <p:sldMasterIdLst>
    <p:sldMasterId id="2147483696" r:id="rId1"/>
  </p:sldMasterIdLst>
  <p:notesMasterIdLst>
    <p:notesMasterId r:id="rId24"/>
  </p:notesMasterIdLst>
  <p:handoutMasterIdLst>
    <p:handoutMasterId r:id="rId25"/>
  </p:handoutMasterIdLst>
  <p:sldIdLst>
    <p:sldId id="256" r:id="rId2"/>
    <p:sldId id="530" r:id="rId3"/>
    <p:sldId id="687" r:id="rId4"/>
    <p:sldId id="387" r:id="rId5"/>
    <p:sldId id="820" r:id="rId6"/>
    <p:sldId id="819" r:id="rId7"/>
    <p:sldId id="818" r:id="rId8"/>
    <p:sldId id="806" r:id="rId9"/>
    <p:sldId id="817" r:id="rId10"/>
    <p:sldId id="821" r:id="rId11"/>
    <p:sldId id="822" r:id="rId12"/>
    <p:sldId id="803" r:id="rId13"/>
    <p:sldId id="823" r:id="rId14"/>
    <p:sldId id="824" r:id="rId15"/>
    <p:sldId id="826" r:id="rId16"/>
    <p:sldId id="833" r:id="rId17"/>
    <p:sldId id="831" r:id="rId18"/>
    <p:sldId id="825" r:id="rId19"/>
    <p:sldId id="827" r:id="rId20"/>
    <p:sldId id="834" r:id="rId21"/>
    <p:sldId id="830" r:id="rId22"/>
    <p:sldId id="528" r:id="rId23"/>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b353911" initials="jw" lastIdx="2" clrIdx="0"/>
  <p:cmAuthor id="1" name="Gert van der Linde" initials="GVDL" lastIdx="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7F8F8"/>
    <a:srgbClr val="E4E4E4"/>
    <a:srgbClr val="F9F9F9"/>
    <a:srgbClr val="EEEEEE"/>
    <a:srgbClr val="E8E8E8"/>
    <a:srgbClr val="F1F1F1"/>
    <a:srgbClr val="EDEDED"/>
    <a:srgbClr val="E7E7E7"/>
    <a:srgbClr val="FABF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10035" autoAdjust="0"/>
    <p:restoredTop sz="90028" autoAdjust="0"/>
  </p:normalViewPr>
  <p:slideViewPr>
    <p:cSldViewPr snapToGrid="0">
      <p:cViewPr varScale="1">
        <p:scale>
          <a:sx n="68" d="100"/>
          <a:sy n="68" d="100"/>
        </p:scale>
        <p:origin x="1580" y="48"/>
      </p:cViewPr>
      <p:guideLst>
        <p:guide orient="horz" pos="2160"/>
        <p:guide pos="2880"/>
      </p:guideLst>
    </p:cSldViewPr>
  </p:slideViewPr>
  <p:outlineViewPr>
    <p:cViewPr>
      <p:scale>
        <a:sx n="100" d="100"/>
        <a:sy n="100" d="100"/>
      </p:scale>
      <p:origin x="0" y="-7800"/>
    </p:cViewPr>
  </p:outlineViewPr>
  <p:notesTextViewPr>
    <p:cViewPr>
      <p:scale>
        <a:sx n="3" d="2"/>
        <a:sy n="3" d="2"/>
      </p:scale>
      <p:origin x="0" y="0"/>
    </p:cViewPr>
  </p:notesTextViewPr>
  <p:sorterViewPr>
    <p:cViewPr>
      <p:scale>
        <a:sx n="80" d="100"/>
        <a:sy n="80"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8BFBB9-02B7-466C-AC8E-6E06BF4F7629}" type="doc">
      <dgm:prSet loTypeId="urn:microsoft.com/office/officeart/2005/8/layout/cycle5" loCatId="cycle" qsTypeId="urn:microsoft.com/office/officeart/2005/8/quickstyle/simple1" qsCatId="simple" csTypeId="urn:microsoft.com/office/officeart/2005/8/colors/accent1_1" csCatId="accent1" phldr="1"/>
      <dgm:spPr/>
      <dgm:t>
        <a:bodyPr/>
        <a:lstStyle/>
        <a:p>
          <a:endParaRPr lang="en-US"/>
        </a:p>
      </dgm:t>
    </dgm:pt>
    <dgm:pt modelId="{4E6B80F0-BF56-4CC1-969A-B7E520552418}">
      <dgm:prSet phldrT="[Text]" custT="1"/>
      <dgm:spPr>
        <a:ln>
          <a:solidFill>
            <a:srgbClr val="0000CC"/>
          </a:solidFill>
        </a:ln>
      </dgm:spPr>
      <dgm:t>
        <a:bodyPr/>
        <a:lstStyle/>
        <a:p>
          <a:r>
            <a:rPr lang="ru-RU" sz="1000" b="1" dirty="0">
              <a:solidFill>
                <a:srgbClr val="C00000"/>
              </a:solidFill>
            </a:rPr>
            <a:t>Планирование</a:t>
          </a:r>
          <a:endParaRPr lang="en-US" sz="1000" b="1" dirty="0">
            <a:solidFill>
              <a:srgbClr val="C00000"/>
            </a:solidFill>
          </a:endParaRPr>
        </a:p>
      </dgm:t>
    </dgm:pt>
    <dgm:pt modelId="{CDDD8EE1-EA03-4CEA-9403-4BA2619154CE}" type="parTrans" cxnId="{3D63C152-7515-4208-A671-69ABC5629389}">
      <dgm:prSet/>
      <dgm:spPr/>
      <dgm:t>
        <a:bodyPr/>
        <a:lstStyle/>
        <a:p>
          <a:endParaRPr lang="en-US" sz="1600" b="1">
            <a:solidFill>
              <a:srgbClr val="C00000"/>
            </a:solidFill>
          </a:endParaRPr>
        </a:p>
      </dgm:t>
    </dgm:pt>
    <dgm:pt modelId="{55F87B41-D7BE-47B2-969B-E96728784534}" type="sibTrans" cxnId="{3D63C152-7515-4208-A671-69ABC5629389}">
      <dgm:prSet/>
      <dgm:spPr>
        <a:ln w="38100">
          <a:solidFill>
            <a:srgbClr val="0000CC"/>
          </a:solidFill>
          <a:tailEnd type="triangle" w="med" len="sm"/>
        </a:ln>
      </dgm:spPr>
      <dgm:t>
        <a:bodyPr/>
        <a:lstStyle/>
        <a:p>
          <a:endParaRPr lang="en-US" sz="1600" b="1">
            <a:solidFill>
              <a:srgbClr val="C00000"/>
            </a:solidFill>
          </a:endParaRPr>
        </a:p>
      </dgm:t>
    </dgm:pt>
    <dgm:pt modelId="{DD7523EE-433F-49ED-B7B1-1D531F914BA0}">
      <dgm:prSet phldrT="[Text]" custT="1"/>
      <dgm:spPr>
        <a:ln>
          <a:solidFill>
            <a:srgbClr val="0000CC"/>
          </a:solidFill>
        </a:ln>
      </dgm:spPr>
      <dgm:t>
        <a:bodyPr/>
        <a:lstStyle/>
        <a:p>
          <a:r>
            <a:rPr lang="ru-RU" sz="1000" b="1" dirty="0">
              <a:solidFill>
                <a:srgbClr val="C00000"/>
              </a:solidFill>
            </a:rPr>
            <a:t>Исполнение</a:t>
          </a:r>
          <a:endParaRPr lang="en-US" sz="1000" b="1" dirty="0">
            <a:solidFill>
              <a:srgbClr val="C00000"/>
            </a:solidFill>
          </a:endParaRPr>
        </a:p>
      </dgm:t>
    </dgm:pt>
    <dgm:pt modelId="{638A42ED-E255-4617-BABC-29C3ED1B9AB1}" type="parTrans" cxnId="{59D5E4E7-3AED-4FC3-9FBB-28A552D04271}">
      <dgm:prSet/>
      <dgm:spPr/>
      <dgm:t>
        <a:bodyPr/>
        <a:lstStyle/>
        <a:p>
          <a:endParaRPr lang="en-US" sz="1600" b="1">
            <a:solidFill>
              <a:srgbClr val="C00000"/>
            </a:solidFill>
          </a:endParaRPr>
        </a:p>
      </dgm:t>
    </dgm:pt>
    <dgm:pt modelId="{04F739F5-7521-4F8A-9269-EDEAFD0CFF47}" type="sibTrans" cxnId="{59D5E4E7-3AED-4FC3-9FBB-28A552D04271}">
      <dgm:prSet/>
      <dgm:spPr>
        <a:ln w="38100">
          <a:solidFill>
            <a:srgbClr val="0000CC"/>
          </a:solidFill>
          <a:tailEnd type="triangle" w="med" len="sm"/>
        </a:ln>
      </dgm:spPr>
      <dgm:t>
        <a:bodyPr/>
        <a:lstStyle/>
        <a:p>
          <a:endParaRPr lang="en-US" sz="1600" b="1">
            <a:solidFill>
              <a:srgbClr val="C00000"/>
            </a:solidFill>
          </a:endParaRPr>
        </a:p>
      </dgm:t>
    </dgm:pt>
    <dgm:pt modelId="{D2A5A494-1A15-466A-B76B-7F219284B997}">
      <dgm:prSet phldrT="[Text]" custT="1"/>
      <dgm:spPr>
        <a:ln>
          <a:solidFill>
            <a:srgbClr val="0000CC"/>
          </a:solidFill>
        </a:ln>
      </dgm:spPr>
      <dgm:t>
        <a:bodyPr/>
        <a:lstStyle/>
        <a:p>
          <a:pPr>
            <a:lnSpc>
              <a:spcPts val="700"/>
            </a:lnSpc>
          </a:pPr>
          <a:r>
            <a:rPr lang="ru-RU" sz="900" b="1" dirty="0">
              <a:solidFill>
                <a:srgbClr val="C00000"/>
              </a:solidFill>
            </a:rPr>
            <a:t>Мониторинг и оценка</a:t>
          </a:r>
          <a:endParaRPr lang="en-US" sz="900" b="1" dirty="0">
            <a:solidFill>
              <a:srgbClr val="C00000"/>
            </a:solidFill>
          </a:endParaRPr>
        </a:p>
      </dgm:t>
    </dgm:pt>
    <dgm:pt modelId="{F315D770-091C-43DC-9428-0CEA7F7976DA}" type="parTrans" cxnId="{F99CF847-AC55-4982-9249-2B95FAA6DC6F}">
      <dgm:prSet/>
      <dgm:spPr/>
      <dgm:t>
        <a:bodyPr/>
        <a:lstStyle/>
        <a:p>
          <a:endParaRPr lang="en-US" sz="1600" b="1">
            <a:solidFill>
              <a:srgbClr val="C00000"/>
            </a:solidFill>
          </a:endParaRPr>
        </a:p>
      </dgm:t>
    </dgm:pt>
    <dgm:pt modelId="{DC08F1D7-15BA-41FD-8270-BC4D743CD5B5}" type="sibTrans" cxnId="{F99CF847-AC55-4982-9249-2B95FAA6DC6F}">
      <dgm:prSet/>
      <dgm:spPr>
        <a:ln w="38100">
          <a:solidFill>
            <a:srgbClr val="0000CC"/>
          </a:solidFill>
          <a:tailEnd type="triangle" w="med" len="sm"/>
        </a:ln>
      </dgm:spPr>
      <dgm:t>
        <a:bodyPr/>
        <a:lstStyle/>
        <a:p>
          <a:endParaRPr lang="en-US" sz="1600" b="1">
            <a:solidFill>
              <a:srgbClr val="C00000"/>
            </a:solidFill>
          </a:endParaRPr>
        </a:p>
      </dgm:t>
    </dgm:pt>
    <dgm:pt modelId="{23434101-64F5-4D44-AB42-424B15293463}">
      <dgm:prSet custT="1"/>
      <dgm:spPr>
        <a:ln>
          <a:solidFill>
            <a:srgbClr val="0000CC"/>
          </a:solidFill>
        </a:ln>
      </dgm:spPr>
      <dgm:t>
        <a:bodyPr/>
        <a:lstStyle/>
        <a:p>
          <a:r>
            <a:rPr lang="ru-RU" sz="1000" b="1" dirty="0">
              <a:solidFill>
                <a:srgbClr val="C00000"/>
              </a:solidFill>
            </a:rPr>
            <a:t>Отчетность</a:t>
          </a:r>
          <a:endParaRPr lang="en-US" sz="1000" b="1" dirty="0">
            <a:solidFill>
              <a:srgbClr val="C00000"/>
            </a:solidFill>
          </a:endParaRPr>
        </a:p>
      </dgm:t>
    </dgm:pt>
    <dgm:pt modelId="{AC7B3DE7-2063-4FD9-8D13-2761B1E1EA36}" type="parTrans" cxnId="{22CF9B08-33D1-4496-B5B7-198300C53DCA}">
      <dgm:prSet/>
      <dgm:spPr/>
      <dgm:t>
        <a:bodyPr/>
        <a:lstStyle/>
        <a:p>
          <a:endParaRPr lang="en-US" sz="1600" b="1">
            <a:solidFill>
              <a:srgbClr val="C00000"/>
            </a:solidFill>
          </a:endParaRPr>
        </a:p>
      </dgm:t>
    </dgm:pt>
    <dgm:pt modelId="{7CFAC1B6-E505-49D6-BD91-B5C0ABDF1BC5}" type="sibTrans" cxnId="{22CF9B08-33D1-4496-B5B7-198300C53DCA}">
      <dgm:prSet/>
      <dgm:spPr>
        <a:ln w="38100">
          <a:solidFill>
            <a:srgbClr val="0000CC"/>
          </a:solidFill>
          <a:tailEnd type="triangle" w="med" len="sm"/>
        </a:ln>
      </dgm:spPr>
      <dgm:t>
        <a:bodyPr/>
        <a:lstStyle/>
        <a:p>
          <a:endParaRPr lang="en-US" sz="1600" b="1">
            <a:solidFill>
              <a:srgbClr val="C00000"/>
            </a:solidFill>
          </a:endParaRPr>
        </a:p>
      </dgm:t>
    </dgm:pt>
    <dgm:pt modelId="{305D8E9B-6A99-4AEE-9905-4A52FB16E370}">
      <dgm:prSet custT="1"/>
      <dgm:spPr>
        <a:ln>
          <a:solidFill>
            <a:srgbClr val="0000CC"/>
          </a:solidFill>
        </a:ln>
      </dgm:spPr>
      <dgm:t>
        <a:bodyPr/>
        <a:lstStyle/>
        <a:p>
          <a:r>
            <a:rPr lang="ru-RU" sz="1000" b="1" dirty="0">
              <a:solidFill>
                <a:srgbClr val="C00000"/>
              </a:solidFill>
            </a:rPr>
            <a:t>Учет</a:t>
          </a:r>
          <a:endParaRPr lang="en-US" sz="1000" b="1" dirty="0">
            <a:solidFill>
              <a:srgbClr val="C00000"/>
            </a:solidFill>
          </a:endParaRPr>
        </a:p>
      </dgm:t>
    </dgm:pt>
    <dgm:pt modelId="{DD70360B-99AB-47F1-837D-8DA236FDA0E3}" type="parTrans" cxnId="{2C234A14-6FFE-44A1-A0C8-5A9287DE4CA4}">
      <dgm:prSet/>
      <dgm:spPr/>
      <dgm:t>
        <a:bodyPr/>
        <a:lstStyle/>
        <a:p>
          <a:endParaRPr lang="en-US" sz="1600" b="1">
            <a:solidFill>
              <a:srgbClr val="C00000"/>
            </a:solidFill>
          </a:endParaRPr>
        </a:p>
      </dgm:t>
    </dgm:pt>
    <dgm:pt modelId="{53FA94F4-C20C-41A4-A529-256F7CC3CDA3}" type="sibTrans" cxnId="{2C234A14-6FFE-44A1-A0C8-5A9287DE4CA4}">
      <dgm:prSet/>
      <dgm:spPr>
        <a:ln w="38100">
          <a:solidFill>
            <a:srgbClr val="0000CC"/>
          </a:solidFill>
          <a:tailEnd type="triangle" w="med" len="sm"/>
        </a:ln>
      </dgm:spPr>
      <dgm:t>
        <a:bodyPr/>
        <a:lstStyle/>
        <a:p>
          <a:endParaRPr lang="en-US" sz="1600" b="1">
            <a:solidFill>
              <a:srgbClr val="C00000"/>
            </a:solidFill>
          </a:endParaRPr>
        </a:p>
      </dgm:t>
    </dgm:pt>
    <dgm:pt modelId="{A1938C6A-A1E8-4D48-A9E7-DD533B6C95B1}">
      <dgm:prSet custT="1"/>
      <dgm:spPr>
        <a:ln>
          <a:solidFill>
            <a:srgbClr val="0000CC"/>
          </a:solidFill>
        </a:ln>
      </dgm:spPr>
      <dgm:t>
        <a:bodyPr/>
        <a:lstStyle/>
        <a:p>
          <a:r>
            <a:rPr lang="ru-RU" sz="1000" b="1" dirty="0">
              <a:solidFill>
                <a:srgbClr val="C00000"/>
              </a:solidFill>
            </a:rPr>
            <a:t>Аудит</a:t>
          </a:r>
          <a:endParaRPr lang="en-US" sz="1000" b="1" dirty="0">
            <a:solidFill>
              <a:srgbClr val="C00000"/>
            </a:solidFill>
          </a:endParaRPr>
        </a:p>
      </dgm:t>
    </dgm:pt>
    <dgm:pt modelId="{3D681521-C216-40B5-84DF-03DEF7457FB8}" type="parTrans" cxnId="{8DC87EF4-4AC3-4A2D-8943-D6D134BD678B}">
      <dgm:prSet/>
      <dgm:spPr/>
      <dgm:t>
        <a:bodyPr/>
        <a:lstStyle/>
        <a:p>
          <a:endParaRPr lang="en-US" sz="1600" b="1">
            <a:solidFill>
              <a:srgbClr val="C00000"/>
            </a:solidFill>
          </a:endParaRPr>
        </a:p>
      </dgm:t>
    </dgm:pt>
    <dgm:pt modelId="{D4C26C14-9666-4143-BC89-79A31D5E2285}" type="sibTrans" cxnId="{8DC87EF4-4AC3-4A2D-8943-D6D134BD678B}">
      <dgm:prSet/>
      <dgm:spPr>
        <a:ln w="38100">
          <a:solidFill>
            <a:srgbClr val="0000CC"/>
          </a:solidFill>
          <a:tailEnd type="triangle" w="med" len="sm"/>
        </a:ln>
      </dgm:spPr>
      <dgm:t>
        <a:bodyPr/>
        <a:lstStyle/>
        <a:p>
          <a:endParaRPr lang="en-US" sz="1600" b="1">
            <a:solidFill>
              <a:srgbClr val="C00000"/>
            </a:solidFill>
          </a:endParaRPr>
        </a:p>
      </dgm:t>
    </dgm:pt>
    <dgm:pt modelId="{7FA6C679-5D94-4FD5-8B07-F5C13D9C1E59}" type="pres">
      <dgm:prSet presAssocID="{D88BFBB9-02B7-466C-AC8E-6E06BF4F7629}" presName="cycle" presStyleCnt="0">
        <dgm:presLayoutVars>
          <dgm:dir/>
          <dgm:resizeHandles val="exact"/>
        </dgm:presLayoutVars>
      </dgm:prSet>
      <dgm:spPr/>
    </dgm:pt>
    <dgm:pt modelId="{64B2BEA7-D373-41A7-A1BA-B724B7D8D68F}" type="pres">
      <dgm:prSet presAssocID="{4E6B80F0-BF56-4CC1-969A-B7E520552418}" presName="node" presStyleLbl="node1" presStyleIdx="0" presStyleCnt="6" custScaleX="179838" custScaleY="62723">
        <dgm:presLayoutVars>
          <dgm:bulletEnabled val="1"/>
        </dgm:presLayoutVars>
      </dgm:prSet>
      <dgm:spPr/>
    </dgm:pt>
    <dgm:pt modelId="{D660D37F-585A-45CC-8D17-935879F6A467}" type="pres">
      <dgm:prSet presAssocID="{4E6B80F0-BF56-4CC1-969A-B7E520552418}" presName="spNode" presStyleCnt="0"/>
      <dgm:spPr/>
    </dgm:pt>
    <dgm:pt modelId="{7027F637-E029-4BCD-9C22-A2DF1E2FB38A}" type="pres">
      <dgm:prSet presAssocID="{55F87B41-D7BE-47B2-969B-E96728784534}" presName="sibTrans" presStyleLbl="sibTrans1D1" presStyleIdx="0" presStyleCnt="6"/>
      <dgm:spPr/>
    </dgm:pt>
    <dgm:pt modelId="{56ECE45B-5688-4768-80D8-09832D4C915C}" type="pres">
      <dgm:prSet presAssocID="{DD7523EE-433F-49ED-B7B1-1D531F914BA0}" presName="node" presStyleLbl="node1" presStyleIdx="1" presStyleCnt="6" custScaleX="161949" custScaleY="62723">
        <dgm:presLayoutVars>
          <dgm:bulletEnabled val="1"/>
        </dgm:presLayoutVars>
      </dgm:prSet>
      <dgm:spPr/>
    </dgm:pt>
    <dgm:pt modelId="{2758D387-8D70-4019-A6B9-53A498FA4BB1}" type="pres">
      <dgm:prSet presAssocID="{DD7523EE-433F-49ED-B7B1-1D531F914BA0}" presName="spNode" presStyleCnt="0"/>
      <dgm:spPr/>
    </dgm:pt>
    <dgm:pt modelId="{EE3CB313-0394-403E-8AB8-9D3F1C693286}" type="pres">
      <dgm:prSet presAssocID="{04F739F5-7521-4F8A-9269-EDEAFD0CFF47}" presName="sibTrans" presStyleLbl="sibTrans1D1" presStyleIdx="1" presStyleCnt="6"/>
      <dgm:spPr/>
    </dgm:pt>
    <dgm:pt modelId="{358B6CF4-E66B-4A81-9D9B-679FBE2F1888}" type="pres">
      <dgm:prSet presAssocID="{305D8E9B-6A99-4AEE-9905-4A52FB16E370}" presName="node" presStyleLbl="node1" presStyleIdx="2" presStyleCnt="6" custScaleX="117797" custScaleY="62723">
        <dgm:presLayoutVars>
          <dgm:bulletEnabled val="1"/>
        </dgm:presLayoutVars>
      </dgm:prSet>
      <dgm:spPr/>
    </dgm:pt>
    <dgm:pt modelId="{550F840C-C7BB-4402-8393-8D3D49EBAA6D}" type="pres">
      <dgm:prSet presAssocID="{305D8E9B-6A99-4AEE-9905-4A52FB16E370}" presName="spNode" presStyleCnt="0"/>
      <dgm:spPr/>
    </dgm:pt>
    <dgm:pt modelId="{2723475A-B27C-4ADE-BBFD-A9CA3865F0A7}" type="pres">
      <dgm:prSet presAssocID="{53FA94F4-C20C-41A4-A529-256F7CC3CDA3}" presName="sibTrans" presStyleLbl="sibTrans1D1" presStyleIdx="2" presStyleCnt="6"/>
      <dgm:spPr/>
    </dgm:pt>
    <dgm:pt modelId="{3150EBF6-8801-4CD1-81C4-00C7B38BBFAB}" type="pres">
      <dgm:prSet presAssocID="{23434101-64F5-4D44-AB42-424B15293463}" presName="node" presStyleLbl="node1" presStyleIdx="3" presStyleCnt="6" custScaleX="147539" custScaleY="62723">
        <dgm:presLayoutVars>
          <dgm:bulletEnabled val="1"/>
        </dgm:presLayoutVars>
      </dgm:prSet>
      <dgm:spPr/>
    </dgm:pt>
    <dgm:pt modelId="{D6408128-3454-4655-9138-3F038BBFC075}" type="pres">
      <dgm:prSet presAssocID="{23434101-64F5-4D44-AB42-424B15293463}" presName="spNode" presStyleCnt="0"/>
      <dgm:spPr/>
    </dgm:pt>
    <dgm:pt modelId="{F839AA2D-21C4-462D-80CB-4D60FD52E738}" type="pres">
      <dgm:prSet presAssocID="{7CFAC1B6-E505-49D6-BD91-B5C0ABDF1BC5}" presName="sibTrans" presStyleLbl="sibTrans1D1" presStyleIdx="3" presStyleCnt="6"/>
      <dgm:spPr/>
    </dgm:pt>
    <dgm:pt modelId="{71B45E1B-D681-466E-8D5F-892F6B4621C6}" type="pres">
      <dgm:prSet presAssocID="{A1938C6A-A1E8-4D48-A9E7-DD533B6C95B1}" presName="node" presStyleLbl="node1" presStyleIdx="4" presStyleCnt="6" custScaleX="117797" custScaleY="62723">
        <dgm:presLayoutVars>
          <dgm:bulletEnabled val="1"/>
        </dgm:presLayoutVars>
      </dgm:prSet>
      <dgm:spPr/>
    </dgm:pt>
    <dgm:pt modelId="{C84C44EC-6245-42C5-8256-30814D36E6FF}" type="pres">
      <dgm:prSet presAssocID="{A1938C6A-A1E8-4D48-A9E7-DD533B6C95B1}" presName="spNode" presStyleCnt="0"/>
      <dgm:spPr/>
    </dgm:pt>
    <dgm:pt modelId="{AB47DE27-56F3-498C-A19B-AB3B5B9A9BB7}" type="pres">
      <dgm:prSet presAssocID="{D4C26C14-9666-4143-BC89-79A31D5E2285}" presName="sibTrans" presStyleLbl="sibTrans1D1" presStyleIdx="4" presStyleCnt="6"/>
      <dgm:spPr/>
    </dgm:pt>
    <dgm:pt modelId="{7F090359-EDE6-4A8A-A549-3F7208530FAF}" type="pres">
      <dgm:prSet presAssocID="{D2A5A494-1A15-466A-B76B-7F219284B997}" presName="node" presStyleLbl="node1" presStyleIdx="5" presStyleCnt="6" custScaleX="180887" custScaleY="81142" custRadScaleRad="99549" custRadScaleInc="-2265">
        <dgm:presLayoutVars>
          <dgm:bulletEnabled val="1"/>
        </dgm:presLayoutVars>
      </dgm:prSet>
      <dgm:spPr/>
    </dgm:pt>
    <dgm:pt modelId="{3D86A320-D9FB-4191-8B3D-EBC8B50332B4}" type="pres">
      <dgm:prSet presAssocID="{D2A5A494-1A15-466A-B76B-7F219284B997}" presName="spNode" presStyleCnt="0"/>
      <dgm:spPr/>
    </dgm:pt>
    <dgm:pt modelId="{D743222E-019C-4E97-9B90-B67DFDEAF4B1}" type="pres">
      <dgm:prSet presAssocID="{DC08F1D7-15BA-41FD-8270-BC4D743CD5B5}" presName="sibTrans" presStyleLbl="sibTrans1D1" presStyleIdx="5" presStyleCnt="6"/>
      <dgm:spPr/>
    </dgm:pt>
  </dgm:ptLst>
  <dgm:cxnLst>
    <dgm:cxn modelId="{22CF9B08-33D1-4496-B5B7-198300C53DCA}" srcId="{D88BFBB9-02B7-466C-AC8E-6E06BF4F7629}" destId="{23434101-64F5-4D44-AB42-424B15293463}" srcOrd="3" destOrd="0" parTransId="{AC7B3DE7-2063-4FD9-8D13-2761B1E1EA36}" sibTransId="{7CFAC1B6-E505-49D6-BD91-B5C0ABDF1BC5}"/>
    <dgm:cxn modelId="{2C234A14-6FFE-44A1-A0C8-5A9287DE4CA4}" srcId="{D88BFBB9-02B7-466C-AC8E-6E06BF4F7629}" destId="{305D8E9B-6A99-4AEE-9905-4A52FB16E370}" srcOrd="2" destOrd="0" parTransId="{DD70360B-99AB-47F1-837D-8DA236FDA0E3}" sibTransId="{53FA94F4-C20C-41A4-A529-256F7CC3CDA3}"/>
    <dgm:cxn modelId="{9D38281A-105C-41C7-9FCE-7BA2D4686845}" type="presOf" srcId="{DD7523EE-433F-49ED-B7B1-1D531F914BA0}" destId="{56ECE45B-5688-4768-80D8-09832D4C915C}" srcOrd="0" destOrd="0" presId="urn:microsoft.com/office/officeart/2005/8/layout/cycle5"/>
    <dgm:cxn modelId="{0AC5B043-1C2A-464F-A1C9-C29EB6A4498A}" type="presOf" srcId="{D2A5A494-1A15-466A-B76B-7F219284B997}" destId="{7F090359-EDE6-4A8A-A549-3F7208530FAF}" srcOrd="0" destOrd="0" presId="urn:microsoft.com/office/officeart/2005/8/layout/cycle5"/>
    <dgm:cxn modelId="{F99CF847-AC55-4982-9249-2B95FAA6DC6F}" srcId="{D88BFBB9-02B7-466C-AC8E-6E06BF4F7629}" destId="{D2A5A494-1A15-466A-B76B-7F219284B997}" srcOrd="5" destOrd="0" parTransId="{F315D770-091C-43DC-9428-0CEA7F7976DA}" sibTransId="{DC08F1D7-15BA-41FD-8270-BC4D743CD5B5}"/>
    <dgm:cxn modelId="{2BBDBA6C-1FC1-47E9-9431-AF3BF5699B47}" type="presOf" srcId="{53FA94F4-C20C-41A4-A529-256F7CC3CDA3}" destId="{2723475A-B27C-4ADE-BBFD-A9CA3865F0A7}" srcOrd="0" destOrd="0" presId="urn:microsoft.com/office/officeart/2005/8/layout/cycle5"/>
    <dgm:cxn modelId="{3D63C152-7515-4208-A671-69ABC5629389}" srcId="{D88BFBB9-02B7-466C-AC8E-6E06BF4F7629}" destId="{4E6B80F0-BF56-4CC1-969A-B7E520552418}" srcOrd="0" destOrd="0" parTransId="{CDDD8EE1-EA03-4CEA-9403-4BA2619154CE}" sibTransId="{55F87B41-D7BE-47B2-969B-E96728784534}"/>
    <dgm:cxn modelId="{E350D054-03E9-4A75-AD3D-B57E3A490B3F}" type="presOf" srcId="{A1938C6A-A1E8-4D48-A9E7-DD533B6C95B1}" destId="{71B45E1B-D681-466E-8D5F-892F6B4621C6}" srcOrd="0" destOrd="0" presId="urn:microsoft.com/office/officeart/2005/8/layout/cycle5"/>
    <dgm:cxn modelId="{4E3DD37C-5F62-45A2-85EE-136CACAD3DD5}" type="presOf" srcId="{55F87B41-D7BE-47B2-969B-E96728784534}" destId="{7027F637-E029-4BCD-9C22-A2DF1E2FB38A}" srcOrd="0" destOrd="0" presId="urn:microsoft.com/office/officeart/2005/8/layout/cycle5"/>
    <dgm:cxn modelId="{844D0F8A-7E0C-40A9-87A3-DA3A7014579D}" type="presOf" srcId="{04F739F5-7521-4F8A-9269-EDEAFD0CFF47}" destId="{EE3CB313-0394-403E-8AB8-9D3F1C693286}" srcOrd="0" destOrd="0" presId="urn:microsoft.com/office/officeart/2005/8/layout/cycle5"/>
    <dgm:cxn modelId="{DBC11092-6B78-4968-8273-3D6AA09327F7}" type="presOf" srcId="{4E6B80F0-BF56-4CC1-969A-B7E520552418}" destId="{64B2BEA7-D373-41A7-A1BA-B724B7D8D68F}" srcOrd="0" destOrd="0" presId="urn:microsoft.com/office/officeart/2005/8/layout/cycle5"/>
    <dgm:cxn modelId="{DEC73F99-B029-4B14-8419-31358D400235}" type="presOf" srcId="{D88BFBB9-02B7-466C-AC8E-6E06BF4F7629}" destId="{7FA6C679-5D94-4FD5-8B07-F5C13D9C1E59}" srcOrd="0" destOrd="0" presId="urn:microsoft.com/office/officeart/2005/8/layout/cycle5"/>
    <dgm:cxn modelId="{D2C8EA9F-4D8B-435E-A2B3-9E7D38D74B4E}" type="presOf" srcId="{305D8E9B-6A99-4AEE-9905-4A52FB16E370}" destId="{358B6CF4-E66B-4A81-9D9B-679FBE2F1888}" srcOrd="0" destOrd="0" presId="urn:microsoft.com/office/officeart/2005/8/layout/cycle5"/>
    <dgm:cxn modelId="{1A46DEAE-0B99-402F-A848-AC5E4B1FDD5E}" type="presOf" srcId="{23434101-64F5-4D44-AB42-424B15293463}" destId="{3150EBF6-8801-4CD1-81C4-00C7B38BBFAB}" srcOrd="0" destOrd="0" presId="urn:microsoft.com/office/officeart/2005/8/layout/cycle5"/>
    <dgm:cxn modelId="{5FF070C0-8719-45C4-BF2D-AB4CAF6F952D}" type="presOf" srcId="{DC08F1D7-15BA-41FD-8270-BC4D743CD5B5}" destId="{D743222E-019C-4E97-9B90-B67DFDEAF4B1}" srcOrd="0" destOrd="0" presId="urn:microsoft.com/office/officeart/2005/8/layout/cycle5"/>
    <dgm:cxn modelId="{D58975C1-A9D0-48DF-8422-7B4B468CA8B2}" type="presOf" srcId="{D4C26C14-9666-4143-BC89-79A31D5E2285}" destId="{AB47DE27-56F3-498C-A19B-AB3B5B9A9BB7}" srcOrd="0" destOrd="0" presId="urn:microsoft.com/office/officeart/2005/8/layout/cycle5"/>
    <dgm:cxn modelId="{AFCC2ECE-4E8B-457F-98F2-EA0519F204D6}" type="presOf" srcId="{7CFAC1B6-E505-49D6-BD91-B5C0ABDF1BC5}" destId="{F839AA2D-21C4-462D-80CB-4D60FD52E738}" srcOrd="0" destOrd="0" presId="urn:microsoft.com/office/officeart/2005/8/layout/cycle5"/>
    <dgm:cxn modelId="{59D5E4E7-3AED-4FC3-9FBB-28A552D04271}" srcId="{D88BFBB9-02B7-466C-AC8E-6E06BF4F7629}" destId="{DD7523EE-433F-49ED-B7B1-1D531F914BA0}" srcOrd="1" destOrd="0" parTransId="{638A42ED-E255-4617-BABC-29C3ED1B9AB1}" sibTransId="{04F739F5-7521-4F8A-9269-EDEAFD0CFF47}"/>
    <dgm:cxn modelId="{8DC87EF4-4AC3-4A2D-8943-D6D134BD678B}" srcId="{D88BFBB9-02B7-466C-AC8E-6E06BF4F7629}" destId="{A1938C6A-A1E8-4D48-A9E7-DD533B6C95B1}" srcOrd="4" destOrd="0" parTransId="{3D681521-C216-40B5-84DF-03DEF7457FB8}" sibTransId="{D4C26C14-9666-4143-BC89-79A31D5E2285}"/>
    <dgm:cxn modelId="{D01DA9E9-DD13-41FF-A0AB-50D70A48BAC3}" type="presParOf" srcId="{7FA6C679-5D94-4FD5-8B07-F5C13D9C1E59}" destId="{64B2BEA7-D373-41A7-A1BA-B724B7D8D68F}" srcOrd="0" destOrd="0" presId="urn:microsoft.com/office/officeart/2005/8/layout/cycle5"/>
    <dgm:cxn modelId="{BD2CE811-89FF-453C-990C-FB97B8AA7E34}" type="presParOf" srcId="{7FA6C679-5D94-4FD5-8B07-F5C13D9C1E59}" destId="{D660D37F-585A-45CC-8D17-935879F6A467}" srcOrd="1" destOrd="0" presId="urn:microsoft.com/office/officeart/2005/8/layout/cycle5"/>
    <dgm:cxn modelId="{D6F37212-D984-4BCF-BDB6-F5FFE0B52104}" type="presParOf" srcId="{7FA6C679-5D94-4FD5-8B07-F5C13D9C1E59}" destId="{7027F637-E029-4BCD-9C22-A2DF1E2FB38A}" srcOrd="2" destOrd="0" presId="urn:microsoft.com/office/officeart/2005/8/layout/cycle5"/>
    <dgm:cxn modelId="{C8AEF52E-F20E-47F3-98BF-CD9F288C6746}" type="presParOf" srcId="{7FA6C679-5D94-4FD5-8B07-F5C13D9C1E59}" destId="{56ECE45B-5688-4768-80D8-09832D4C915C}" srcOrd="3" destOrd="0" presId="urn:microsoft.com/office/officeart/2005/8/layout/cycle5"/>
    <dgm:cxn modelId="{AA35B4B4-5065-4AE1-A0D5-5316D313647A}" type="presParOf" srcId="{7FA6C679-5D94-4FD5-8B07-F5C13D9C1E59}" destId="{2758D387-8D70-4019-A6B9-53A498FA4BB1}" srcOrd="4" destOrd="0" presId="urn:microsoft.com/office/officeart/2005/8/layout/cycle5"/>
    <dgm:cxn modelId="{73810F15-80AA-4012-A156-1232265E8552}" type="presParOf" srcId="{7FA6C679-5D94-4FD5-8B07-F5C13D9C1E59}" destId="{EE3CB313-0394-403E-8AB8-9D3F1C693286}" srcOrd="5" destOrd="0" presId="urn:microsoft.com/office/officeart/2005/8/layout/cycle5"/>
    <dgm:cxn modelId="{69A40397-66BF-40CB-B32D-E1286A31D415}" type="presParOf" srcId="{7FA6C679-5D94-4FD5-8B07-F5C13D9C1E59}" destId="{358B6CF4-E66B-4A81-9D9B-679FBE2F1888}" srcOrd="6" destOrd="0" presId="urn:microsoft.com/office/officeart/2005/8/layout/cycle5"/>
    <dgm:cxn modelId="{1344EBF8-9FEE-4404-B412-BB823961439C}" type="presParOf" srcId="{7FA6C679-5D94-4FD5-8B07-F5C13D9C1E59}" destId="{550F840C-C7BB-4402-8393-8D3D49EBAA6D}" srcOrd="7" destOrd="0" presId="urn:microsoft.com/office/officeart/2005/8/layout/cycle5"/>
    <dgm:cxn modelId="{F3754E97-8AD9-44C7-8CB8-DB37F055B270}" type="presParOf" srcId="{7FA6C679-5D94-4FD5-8B07-F5C13D9C1E59}" destId="{2723475A-B27C-4ADE-BBFD-A9CA3865F0A7}" srcOrd="8" destOrd="0" presId="urn:microsoft.com/office/officeart/2005/8/layout/cycle5"/>
    <dgm:cxn modelId="{85369EE8-EF5E-4C7B-A79D-7228962E9CB6}" type="presParOf" srcId="{7FA6C679-5D94-4FD5-8B07-F5C13D9C1E59}" destId="{3150EBF6-8801-4CD1-81C4-00C7B38BBFAB}" srcOrd="9" destOrd="0" presId="urn:microsoft.com/office/officeart/2005/8/layout/cycle5"/>
    <dgm:cxn modelId="{68164FDF-4018-463B-8DD9-6DF3B601805A}" type="presParOf" srcId="{7FA6C679-5D94-4FD5-8B07-F5C13D9C1E59}" destId="{D6408128-3454-4655-9138-3F038BBFC075}" srcOrd="10" destOrd="0" presId="urn:microsoft.com/office/officeart/2005/8/layout/cycle5"/>
    <dgm:cxn modelId="{8728E97B-DE4A-4FD9-A717-CBB66C51B45D}" type="presParOf" srcId="{7FA6C679-5D94-4FD5-8B07-F5C13D9C1E59}" destId="{F839AA2D-21C4-462D-80CB-4D60FD52E738}" srcOrd="11" destOrd="0" presId="urn:microsoft.com/office/officeart/2005/8/layout/cycle5"/>
    <dgm:cxn modelId="{096A6D50-3147-42FB-B1AB-C10E7646DA28}" type="presParOf" srcId="{7FA6C679-5D94-4FD5-8B07-F5C13D9C1E59}" destId="{71B45E1B-D681-466E-8D5F-892F6B4621C6}" srcOrd="12" destOrd="0" presId="urn:microsoft.com/office/officeart/2005/8/layout/cycle5"/>
    <dgm:cxn modelId="{F6CD1179-221B-4741-9299-9C851172861D}" type="presParOf" srcId="{7FA6C679-5D94-4FD5-8B07-F5C13D9C1E59}" destId="{C84C44EC-6245-42C5-8256-30814D36E6FF}" srcOrd="13" destOrd="0" presId="urn:microsoft.com/office/officeart/2005/8/layout/cycle5"/>
    <dgm:cxn modelId="{A7C606D9-DB7F-4E37-9113-41E1E864F65A}" type="presParOf" srcId="{7FA6C679-5D94-4FD5-8B07-F5C13D9C1E59}" destId="{AB47DE27-56F3-498C-A19B-AB3B5B9A9BB7}" srcOrd="14" destOrd="0" presId="urn:microsoft.com/office/officeart/2005/8/layout/cycle5"/>
    <dgm:cxn modelId="{AB1EFB39-E2C3-409C-835E-90808F5711E5}" type="presParOf" srcId="{7FA6C679-5D94-4FD5-8B07-F5C13D9C1E59}" destId="{7F090359-EDE6-4A8A-A549-3F7208530FAF}" srcOrd="15" destOrd="0" presId="urn:microsoft.com/office/officeart/2005/8/layout/cycle5"/>
    <dgm:cxn modelId="{4D24F6EB-1C5C-4D03-8CCF-F2E7C77886E1}" type="presParOf" srcId="{7FA6C679-5D94-4FD5-8B07-F5C13D9C1E59}" destId="{3D86A320-D9FB-4191-8B3D-EBC8B50332B4}" srcOrd="16" destOrd="0" presId="urn:microsoft.com/office/officeart/2005/8/layout/cycle5"/>
    <dgm:cxn modelId="{8F1DC3C7-3085-4420-B8A7-999C1D4CB59C}" type="presParOf" srcId="{7FA6C679-5D94-4FD5-8B07-F5C13D9C1E59}" destId="{D743222E-019C-4E97-9B90-B67DFDEAF4B1}" srcOrd="17" destOrd="0" presId="urn:microsoft.com/office/officeart/2005/8/layout/cycle5"/>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276093-5086-4C0C-92DE-A521BBAE2D49}" type="doc">
      <dgm:prSet loTypeId="urn:microsoft.com/office/officeart/2005/8/layout/chevron1" loCatId="process" qsTypeId="urn:microsoft.com/office/officeart/2005/8/quickstyle/simple1" qsCatId="simple" csTypeId="urn:microsoft.com/office/officeart/2005/8/colors/accent1_2" csCatId="accent1" phldr="1"/>
      <dgm:spPr/>
    </dgm:pt>
    <dgm:pt modelId="{502EA577-3FB1-4B21-A5EB-FB01BA35CA97}">
      <dgm:prSet phldrT="[Text]" custT="1"/>
      <dgm:spPr>
        <a:effectLst>
          <a:outerShdw blurRad="50800" dist="38100" dir="2700000" algn="tl" rotWithShape="0">
            <a:prstClr val="black">
              <a:alpha val="40000"/>
            </a:prstClr>
          </a:outerShdw>
        </a:effectLst>
      </dgm:spPr>
      <dgm:t>
        <a:bodyPr/>
        <a:lstStyle/>
        <a:p>
          <a:r>
            <a:rPr lang="ru-RU" sz="1800" dirty="0"/>
            <a:t>Подготовка</a:t>
          </a:r>
          <a:endParaRPr lang="en-US" sz="1800" dirty="0"/>
        </a:p>
      </dgm:t>
    </dgm:pt>
    <dgm:pt modelId="{DD3A86FD-A9E8-4BB4-A7CF-CAAF5CCB06C5}" type="parTrans" cxnId="{B9D954BF-87C9-41EF-B7E0-55AE045016DD}">
      <dgm:prSet/>
      <dgm:spPr/>
      <dgm:t>
        <a:bodyPr/>
        <a:lstStyle/>
        <a:p>
          <a:endParaRPr lang="en-US" sz="2400"/>
        </a:p>
      </dgm:t>
    </dgm:pt>
    <dgm:pt modelId="{CAAD23EC-ED83-406C-8FA4-FD3A8FD4EFBF}" type="sibTrans" cxnId="{B9D954BF-87C9-41EF-B7E0-55AE045016DD}">
      <dgm:prSet/>
      <dgm:spPr/>
      <dgm:t>
        <a:bodyPr/>
        <a:lstStyle/>
        <a:p>
          <a:endParaRPr lang="en-US" sz="2400"/>
        </a:p>
      </dgm:t>
    </dgm:pt>
    <dgm:pt modelId="{E4976FB9-411F-49DC-A815-B719A05CBFCC}">
      <dgm:prSet phldrT="[Text]" custT="1"/>
      <dgm:spPr>
        <a:effectLst>
          <a:outerShdw blurRad="50800" dist="38100" dir="2700000" algn="tl" rotWithShape="0">
            <a:prstClr val="black">
              <a:alpha val="40000"/>
            </a:prstClr>
          </a:outerShdw>
        </a:effectLst>
      </dgm:spPr>
      <dgm:t>
        <a:bodyPr/>
        <a:lstStyle/>
        <a:p>
          <a:r>
            <a:rPr lang="ru-RU" sz="1800" dirty="0"/>
            <a:t>Выбор</a:t>
          </a:r>
          <a:endParaRPr lang="en-US" sz="1800" dirty="0"/>
        </a:p>
      </dgm:t>
    </dgm:pt>
    <dgm:pt modelId="{1646EFBE-14AA-4757-A0A8-37708185B2CC}" type="parTrans" cxnId="{86724759-A794-4A3B-998C-C58E4581C2C8}">
      <dgm:prSet/>
      <dgm:spPr/>
      <dgm:t>
        <a:bodyPr/>
        <a:lstStyle/>
        <a:p>
          <a:endParaRPr lang="en-US" sz="2400"/>
        </a:p>
      </dgm:t>
    </dgm:pt>
    <dgm:pt modelId="{E894ED87-E47F-4984-97AA-B4DB92E3DC35}" type="sibTrans" cxnId="{86724759-A794-4A3B-998C-C58E4581C2C8}">
      <dgm:prSet/>
      <dgm:spPr/>
      <dgm:t>
        <a:bodyPr/>
        <a:lstStyle/>
        <a:p>
          <a:endParaRPr lang="en-US" sz="2400"/>
        </a:p>
      </dgm:t>
    </dgm:pt>
    <dgm:pt modelId="{3505C4EF-53CB-4E4F-8725-D2B403DA5DF3}">
      <dgm:prSet phldrT="[Text]" custT="1"/>
      <dgm:spPr>
        <a:effectLst>
          <a:outerShdw blurRad="50800" dist="38100" dir="2700000" algn="tl" rotWithShape="0">
            <a:prstClr val="black">
              <a:alpha val="40000"/>
            </a:prstClr>
          </a:outerShdw>
        </a:effectLst>
      </dgm:spPr>
      <dgm:t>
        <a:bodyPr/>
        <a:lstStyle/>
        <a:p>
          <a:r>
            <a:rPr lang="ru-RU" sz="1800" dirty="0"/>
            <a:t>Исполнение</a:t>
          </a:r>
          <a:endParaRPr lang="en-US" sz="1800" dirty="0"/>
        </a:p>
      </dgm:t>
    </dgm:pt>
    <dgm:pt modelId="{BCA6BADB-C98E-4E1B-BABE-473B0EA49723}" type="parTrans" cxnId="{54DD4C64-2967-4E38-822A-C79AF612E357}">
      <dgm:prSet/>
      <dgm:spPr/>
      <dgm:t>
        <a:bodyPr/>
        <a:lstStyle/>
        <a:p>
          <a:endParaRPr lang="en-US" sz="2400"/>
        </a:p>
      </dgm:t>
    </dgm:pt>
    <dgm:pt modelId="{0C0C9C36-F8C7-465D-9FB2-B48114F204F1}" type="sibTrans" cxnId="{54DD4C64-2967-4E38-822A-C79AF612E357}">
      <dgm:prSet/>
      <dgm:spPr/>
      <dgm:t>
        <a:bodyPr/>
        <a:lstStyle/>
        <a:p>
          <a:endParaRPr lang="en-US" sz="2400"/>
        </a:p>
      </dgm:t>
    </dgm:pt>
    <dgm:pt modelId="{F638E4F2-5DFA-49EB-977C-2D1584616DAF}">
      <dgm:prSet phldrT="[Text]" custT="1"/>
      <dgm:spPr>
        <a:effectLst>
          <a:outerShdw blurRad="50800" dist="38100" dir="2700000" algn="tl" rotWithShape="0">
            <a:prstClr val="black">
              <a:alpha val="40000"/>
            </a:prstClr>
          </a:outerShdw>
        </a:effectLst>
      </dgm:spPr>
      <dgm:t>
        <a:bodyPr/>
        <a:lstStyle/>
        <a:p>
          <a:pPr marL="6350" indent="0" rtl="0">
            <a:tabLst/>
          </a:pPr>
          <a:r>
            <a:rPr lang="ru-RU" sz="1800" dirty="0"/>
            <a:t>Обеспечение</a:t>
          </a:r>
          <a:endParaRPr lang="en-US" sz="1800" dirty="0"/>
        </a:p>
      </dgm:t>
    </dgm:pt>
    <dgm:pt modelId="{3099E07B-792A-48A9-B145-04DFA5266BBA}" type="parTrans" cxnId="{C66CD15B-D939-4A91-926E-29A9617D7177}">
      <dgm:prSet/>
      <dgm:spPr/>
      <dgm:t>
        <a:bodyPr/>
        <a:lstStyle/>
        <a:p>
          <a:endParaRPr lang="en-US" sz="2400"/>
        </a:p>
      </dgm:t>
    </dgm:pt>
    <dgm:pt modelId="{42B1C219-D0AC-46DC-B19E-22BFA919331B}" type="sibTrans" cxnId="{C66CD15B-D939-4A91-926E-29A9617D7177}">
      <dgm:prSet/>
      <dgm:spPr/>
      <dgm:t>
        <a:bodyPr/>
        <a:lstStyle/>
        <a:p>
          <a:endParaRPr lang="en-US" sz="2400"/>
        </a:p>
      </dgm:t>
    </dgm:pt>
    <dgm:pt modelId="{6519BA7C-78FC-4BD3-A937-3BF5CC6D54DA}" type="pres">
      <dgm:prSet presAssocID="{5D276093-5086-4C0C-92DE-A521BBAE2D49}" presName="Name0" presStyleCnt="0">
        <dgm:presLayoutVars>
          <dgm:dir/>
          <dgm:animLvl val="lvl"/>
          <dgm:resizeHandles val="exact"/>
        </dgm:presLayoutVars>
      </dgm:prSet>
      <dgm:spPr/>
    </dgm:pt>
    <dgm:pt modelId="{3E6D22AD-3772-422D-914C-B59D095B0616}" type="pres">
      <dgm:prSet presAssocID="{502EA577-3FB1-4B21-A5EB-FB01BA35CA97}" presName="parTxOnly" presStyleLbl="node1" presStyleIdx="0" presStyleCnt="4">
        <dgm:presLayoutVars>
          <dgm:chMax val="0"/>
          <dgm:chPref val="0"/>
          <dgm:bulletEnabled val="1"/>
        </dgm:presLayoutVars>
      </dgm:prSet>
      <dgm:spPr/>
    </dgm:pt>
    <dgm:pt modelId="{79706A49-442F-48EA-A4C4-0943D2741237}" type="pres">
      <dgm:prSet presAssocID="{CAAD23EC-ED83-406C-8FA4-FD3A8FD4EFBF}" presName="parTxOnlySpace" presStyleCnt="0"/>
      <dgm:spPr/>
    </dgm:pt>
    <dgm:pt modelId="{824DEDF3-4B47-43D9-8211-372676DA2E74}" type="pres">
      <dgm:prSet presAssocID="{E4976FB9-411F-49DC-A815-B719A05CBFCC}" presName="parTxOnly" presStyleLbl="node1" presStyleIdx="1" presStyleCnt="4">
        <dgm:presLayoutVars>
          <dgm:chMax val="0"/>
          <dgm:chPref val="0"/>
          <dgm:bulletEnabled val="1"/>
        </dgm:presLayoutVars>
      </dgm:prSet>
      <dgm:spPr/>
    </dgm:pt>
    <dgm:pt modelId="{1A5E38B4-7798-49D7-AEB0-452C34BD5E74}" type="pres">
      <dgm:prSet presAssocID="{E894ED87-E47F-4984-97AA-B4DB92E3DC35}" presName="parTxOnlySpace" presStyleCnt="0"/>
      <dgm:spPr/>
    </dgm:pt>
    <dgm:pt modelId="{A803C9FA-6353-41F1-BDFD-120AA67420F9}" type="pres">
      <dgm:prSet presAssocID="{3505C4EF-53CB-4E4F-8725-D2B403DA5DF3}" presName="parTxOnly" presStyleLbl="node1" presStyleIdx="2" presStyleCnt="4">
        <dgm:presLayoutVars>
          <dgm:chMax val="0"/>
          <dgm:chPref val="0"/>
          <dgm:bulletEnabled val="1"/>
        </dgm:presLayoutVars>
      </dgm:prSet>
      <dgm:spPr/>
    </dgm:pt>
    <dgm:pt modelId="{5A97A7E7-4F3F-478E-8771-EF29474F4AB7}" type="pres">
      <dgm:prSet presAssocID="{0C0C9C36-F8C7-465D-9FB2-B48114F204F1}" presName="parTxOnlySpace" presStyleCnt="0"/>
      <dgm:spPr/>
    </dgm:pt>
    <dgm:pt modelId="{D751CECF-FA7F-400C-B9AB-A4F897F061BD}" type="pres">
      <dgm:prSet presAssocID="{F638E4F2-5DFA-49EB-977C-2D1584616DAF}" presName="parTxOnly" presStyleLbl="node1" presStyleIdx="3" presStyleCnt="4" custScaleX="75360">
        <dgm:presLayoutVars>
          <dgm:chMax val="0"/>
          <dgm:chPref val="0"/>
          <dgm:bulletEnabled val="1"/>
        </dgm:presLayoutVars>
      </dgm:prSet>
      <dgm:spPr/>
    </dgm:pt>
  </dgm:ptLst>
  <dgm:cxnLst>
    <dgm:cxn modelId="{2DDBFF00-CD4D-4CBD-BF13-DC3B12927A49}" type="presOf" srcId="{3505C4EF-53CB-4E4F-8725-D2B403DA5DF3}" destId="{A803C9FA-6353-41F1-BDFD-120AA67420F9}" srcOrd="0" destOrd="0" presId="urn:microsoft.com/office/officeart/2005/8/layout/chevron1"/>
    <dgm:cxn modelId="{592F6F05-2F05-4570-AE2C-4CB6002FD424}" type="presOf" srcId="{5D276093-5086-4C0C-92DE-A521BBAE2D49}" destId="{6519BA7C-78FC-4BD3-A937-3BF5CC6D54DA}" srcOrd="0" destOrd="0" presId="urn:microsoft.com/office/officeart/2005/8/layout/chevron1"/>
    <dgm:cxn modelId="{2631EE1F-5186-4F69-9270-097E996EAEEB}" type="presOf" srcId="{F638E4F2-5DFA-49EB-977C-2D1584616DAF}" destId="{D751CECF-FA7F-400C-B9AB-A4F897F061BD}" srcOrd="0" destOrd="0" presId="urn:microsoft.com/office/officeart/2005/8/layout/chevron1"/>
    <dgm:cxn modelId="{C66CD15B-D939-4A91-926E-29A9617D7177}" srcId="{5D276093-5086-4C0C-92DE-A521BBAE2D49}" destId="{F638E4F2-5DFA-49EB-977C-2D1584616DAF}" srcOrd="3" destOrd="0" parTransId="{3099E07B-792A-48A9-B145-04DFA5266BBA}" sibTransId="{42B1C219-D0AC-46DC-B19E-22BFA919331B}"/>
    <dgm:cxn modelId="{54DD4C64-2967-4E38-822A-C79AF612E357}" srcId="{5D276093-5086-4C0C-92DE-A521BBAE2D49}" destId="{3505C4EF-53CB-4E4F-8725-D2B403DA5DF3}" srcOrd="2" destOrd="0" parTransId="{BCA6BADB-C98E-4E1B-BABE-473B0EA49723}" sibTransId="{0C0C9C36-F8C7-465D-9FB2-B48114F204F1}"/>
    <dgm:cxn modelId="{86724759-A794-4A3B-998C-C58E4581C2C8}" srcId="{5D276093-5086-4C0C-92DE-A521BBAE2D49}" destId="{E4976FB9-411F-49DC-A815-B719A05CBFCC}" srcOrd="1" destOrd="0" parTransId="{1646EFBE-14AA-4757-A0A8-37708185B2CC}" sibTransId="{E894ED87-E47F-4984-97AA-B4DB92E3DC35}"/>
    <dgm:cxn modelId="{47B8B589-62E3-459F-81CE-EB100907C94E}" type="presOf" srcId="{E4976FB9-411F-49DC-A815-B719A05CBFCC}" destId="{824DEDF3-4B47-43D9-8211-372676DA2E74}" srcOrd="0" destOrd="0" presId="urn:microsoft.com/office/officeart/2005/8/layout/chevron1"/>
    <dgm:cxn modelId="{580859A8-98BC-4CC3-96C0-629C675D854C}" type="presOf" srcId="{502EA577-3FB1-4B21-A5EB-FB01BA35CA97}" destId="{3E6D22AD-3772-422D-914C-B59D095B0616}" srcOrd="0" destOrd="0" presId="urn:microsoft.com/office/officeart/2005/8/layout/chevron1"/>
    <dgm:cxn modelId="{B9D954BF-87C9-41EF-B7E0-55AE045016DD}" srcId="{5D276093-5086-4C0C-92DE-A521BBAE2D49}" destId="{502EA577-3FB1-4B21-A5EB-FB01BA35CA97}" srcOrd="0" destOrd="0" parTransId="{DD3A86FD-A9E8-4BB4-A7CF-CAAF5CCB06C5}" sibTransId="{CAAD23EC-ED83-406C-8FA4-FD3A8FD4EFBF}"/>
    <dgm:cxn modelId="{0DC9FF94-1A15-4696-AE49-36C7C8043887}" type="presParOf" srcId="{6519BA7C-78FC-4BD3-A937-3BF5CC6D54DA}" destId="{3E6D22AD-3772-422D-914C-B59D095B0616}" srcOrd="0" destOrd="0" presId="urn:microsoft.com/office/officeart/2005/8/layout/chevron1"/>
    <dgm:cxn modelId="{8B779D67-6531-4C5E-AD0A-68E3469A83FC}" type="presParOf" srcId="{6519BA7C-78FC-4BD3-A937-3BF5CC6D54DA}" destId="{79706A49-442F-48EA-A4C4-0943D2741237}" srcOrd="1" destOrd="0" presId="urn:microsoft.com/office/officeart/2005/8/layout/chevron1"/>
    <dgm:cxn modelId="{98BEFB65-FBBF-4401-86E0-59D8CF422A24}" type="presParOf" srcId="{6519BA7C-78FC-4BD3-A937-3BF5CC6D54DA}" destId="{824DEDF3-4B47-43D9-8211-372676DA2E74}" srcOrd="2" destOrd="0" presId="urn:microsoft.com/office/officeart/2005/8/layout/chevron1"/>
    <dgm:cxn modelId="{D6BF48D2-9651-4364-8AFC-39FB12FB81C6}" type="presParOf" srcId="{6519BA7C-78FC-4BD3-A937-3BF5CC6D54DA}" destId="{1A5E38B4-7798-49D7-AEB0-452C34BD5E74}" srcOrd="3" destOrd="0" presId="urn:microsoft.com/office/officeart/2005/8/layout/chevron1"/>
    <dgm:cxn modelId="{F13E5EA5-0A22-4452-B2B8-225FDD4920FB}" type="presParOf" srcId="{6519BA7C-78FC-4BD3-A937-3BF5CC6D54DA}" destId="{A803C9FA-6353-41F1-BDFD-120AA67420F9}" srcOrd="4" destOrd="0" presId="urn:microsoft.com/office/officeart/2005/8/layout/chevron1"/>
    <dgm:cxn modelId="{5CC00E8A-EA1E-4D1D-B338-79A3D672341F}" type="presParOf" srcId="{6519BA7C-78FC-4BD3-A937-3BF5CC6D54DA}" destId="{5A97A7E7-4F3F-478E-8771-EF29474F4AB7}" srcOrd="5" destOrd="0" presId="urn:microsoft.com/office/officeart/2005/8/layout/chevron1"/>
    <dgm:cxn modelId="{702A19FA-3BF1-4549-BFA7-B209C8E102AE}" type="presParOf" srcId="{6519BA7C-78FC-4BD3-A937-3BF5CC6D54DA}" destId="{D751CECF-FA7F-400C-B9AB-A4F897F061BD}" srcOrd="6" destOrd="0" presId="urn:microsoft.com/office/officeart/2005/8/layout/chevron1"/>
  </dgm:cxnLst>
  <dgm:bg>
    <a:effect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276093-5086-4C0C-92DE-A521BBAE2D49}" type="doc">
      <dgm:prSet loTypeId="urn:microsoft.com/office/officeart/2005/8/layout/chevron1" loCatId="process" qsTypeId="urn:microsoft.com/office/officeart/2005/8/quickstyle/simple1" qsCatId="simple" csTypeId="urn:microsoft.com/office/officeart/2005/8/colors/accent1_2" csCatId="accent1" phldr="1"/>
      <dgm:spPr/>
    </dgm:pt>
    <dgm:pt modelId="{502EA577-3FB1-4B21-A5EB-FB01BA35CA97}">
      <dgm:prSet phldrT="[Text]" custT="1"/>
      <dgm:spPr>
        <a:effectLst>
          <a:outerShdw blurRad="50800" dist="38100" dir="2700000" algn="tl" rotWithShape="0">
            <a:prstClr val="black">
              <a:alpha val="40000"/>
            </a:prstClr>
          </a:outerShdw>
        </a:effectLst>
      </dgm:spPr>
      <dgm:t>
        <a:bodyPr/>
        <a:lstStyle/>
        <a:p>
          <a:r>
            <a:rPr lang="ru-RU" sz="2000" dirty="0"/>
            <a:t>Подготовка</a:t>
          </a:r>
          <a:endParaRPr lang="en-US" sz="2000" dirty="0"/>
        </a:p>
      </dgm:t>
    </dgm:pt>
    <dgm:pt modelId="{DD3A86FD-A9E8-4BB4-A7CF-CAAF5CCB06C5}" type="parTrans" cxnId="{B9D954BF-87C9-41EF-B7E0-55AE045016DD}">
      <dgm:prSet/>
      <dgm:spPr/>
      <dgm:t>
        <a:bodyPr/>
        <a:lstStyle/>
        <a:p>
          <a:endParaRPr lang="en-US" sz="2400"/>
        </a:p>
      </dgm:t>
    </dgm:pt>
    <dgm:pt modelId="{CAAD23EC-ED83-406C-8FA4-FD3A8FD4EFBF}" type="sibTrans" cxnId="{B9D954BF-87C9-41EF-B7E0-55AE045016DD}">
      <dgm:prSet/>
      <dgm:spPr/>
      <dgm:t>
        <a:bodyPr/>
        <a:lstStyle/>
        <a:p>
          <a:endParaRPr lang="en-US" sz="2400"/>
        </a:p>
      </dgm:t>
    </dgm:pt>
    <dgm:pt modelId="{E4976FB9-411F-49DC-A815-B719A05CBFCC}">
      <dgm:prSet phldrT="[Text]" custT="1"/>
      <dgm:spPr>
        <a:effectLst>
          <a:outerShdw blurRad="50800" dist="38100" dir="2700000" algn="tl" rotWithShape="0">
            <a:prstClr val="black">
              <a:alpha val="40000"/>
            </a:prstClr>
          </a:outerShdw>
        </a:effectLst>
      </dgm:spPr>
      <dgm:t>
        <a:bodyPr/>
        <a:lstStyle/>
        <a:p>
          <a:r>
            <a:rPr lang="ru-RU" sz="2000" dirty="0"/>
            <a:t>Выбор</a:t>
          </a:r>
          <a:endParaRPr lang="en-US" sz="2000" dirty="0"/>
        </a:p>
      </dgm:t>
    </dgm:pt>
    <dgm:pt modelId="{1646EFBE-14AA-4757-A0A8-37708185B2CC}" type="parTrans" cxnId="{86724759-A794-4A3B-998C-C58E4581C2C8}">
      <dgm:prSet/>
      <dgm:spPr/>
      <dgm:t>
        <a:bodyPr/>
        <a:lstStyle/>
        <a:p>
          <a:endParaRPr lang="en-US" sz="2400"/>
        </a:p>
      </dgm:t>
    </dgm:pt>
    <dgm:pt modelId="{E894ED87-E47F-4984-97AA-B4DB92E3DC35}" type="sibTrans" cxnId="{86724759-A794-4A3B-998C-C58E4581C2C8}">
      <dgm:prSet/>
      <dgm:spPr/>
      <dgm:t>
        <a:bodyPr/>
        <a:lstStyle/>
        <a:p>
          <a:endParaRPr lang="en-US" sz="2400"/>
        </a:p>
      </dgm:t>
    </dgm:pt>
    <dgm:pt modelId="{3505C4EF-53CB-4E4F-8725-D2B403DA5DF3}">
      <dgm:prSet phldrT="[Text]" custT="1"/>
      <dgm:spPr>
        <a:effectLst>
          <a:outerShdw blurRad="50800" dist="38100" dir="2700000" algn="tl" rotWithShape="0">
            <a:prstClr val="black">
              <a:alpha val="40000"/>
            </a:prstClr>
          </a:outerShdw>
        </a:effectLst>
      </dgm:spPr>
      <dgm:t>
        <a:bodyPr/>
        <a:lstStyle/>
        <a:p>
          <a:r>
            <a:rPr lang="ru-RU" sz="2000" dirty="0"/>
            <a:t>Исполнение</a:t>
          </a:r>
          <a:endParaRPr lang="en-US" sz="2000" dirty="0"/>
        </a:p>
      </dgm:t>
    </dgm:pt>
    <dgm:pt modelId="{BCA6BADB-C98E-4E1B-BABE-473B0EA49723}" type="parTrans" cxnId="{54DD4C64-2967-4E38-822A-C79AF612E357}">
      <dgm:prSet/>
      <dgm:spPr/>
      <dgm:t>
        <a:bodyPr/>
        <a:lstStyle/>
        <a:p>
          <a:endParaRPr lang="en-US" sz="2400"/>
        </a:p>
      </dgm:t>
    </dgm:pt>
    <dgm:pt modelId="{0C0C9C36-F8C7-465D-9FB2-B48114F204F1}" type="sibTrans" cxnId="{54DD4C64-2967-4E38-822A-C79AF612E357}">
      <dgm:prSet/>
      <dgm:spPr/>
      <dgm:t>
        <a:bodyPr/>
        <a:lstStyle/>
        <a:p>
          <a:endParaRPr lang="en-US" sz="2400"/>
        </a:p>
      </dgm:t>
    </dgm:pt>
    <dgm:pt modelId="{F638E4F2-5DFA-49EB-977C-2D1584616DAF}">
      <dgm:prSet phldrT="[Text]" custT="1"/>
      <dgm:spPr>
        <a:effectLst>
          <a:outerShdw blurRad="50800" dist="38100" dir="2700000" algn="tl" rotWithShape="0">
            <a:prstClr val="black">
              <a:alpha val="40000"/>
            </a:prstClr>
          </a:outerShdw>
        </a:effectLst>
      </dgm:spPr>
      <dgm:t>
        <a:bodyPr/>
        <a:lstStyle/>
        <a:p>
          <a:r>
            <a:rPr lang="ru-RU" sz="2000" dirty="0"/>
            <a:t>Обеспечение</a:t>
          </a:r>
          <a:endParaRPr lang="en-US" sz="2000" dirty="0"/>
        </a:p>
      </dgm:t>
    </dgm:pt>
    <dgm:pt modelId="{3099E07B-792A-48A9-B145-04DFA5266BBA}" type="parTrans" cxnId="{C66CD15B-D939-4A91-926E-29A9617D7177}">
      <dgm:prSet/>
      <dgm:spPr/>
      <dgm:t>
        <a:bodyPr/>
        <a:lstStyle/>
        <a:p>
          <a:endParaRPr lang="en-US" sz="2400"/>
        </a:p>
      </dgm:t>
    </dgm:pt>
    <dgm:pt modelId="{42B1C219-D0AC-46DC-B19E-22BFA919331B}" type="sibTrans" cxnId="{C66CD15B-D939-4A91-926E-29A9617D7177}">
      <dgm:prSet/>
      <dgm:spPr/>
      <dgm:t>
        <a:bodyPr/>
        <a:lstStyle/>
        <a:p>
          <a:endParaRPr lang="en-US" sz="2400"/>
        </a:p>
      </dgm:t>
    </dgm:pt>
    <dgm:pt modelId="{6519BA7C-78FC-4BD3-A937-3BF5CC6D54DA}" type="pres">
      <dgm:prSet presAssocID="{5D276093-5086-4C0C-92DE-A521BBAE2D49}" presName="Name0" presStyleCnt="0">
        <dgm:presLayoutVars>
          <dgm:dir/>
          <dgm:animLvl val="lvl"/>
          <dgm:resizeHandles val="exact"/>
        </dgm:presLayoutVars>
      </dgm:prSet>
      <dgm:spPr/>
    </dgm:pt>
    <dgm:pt modelId="{3E6D22AD-3772-422D-914C-B59D095B0616}" type="pres">
      <dgm:prSet presAssocID="{502EA577-3FB1-4B21-A5EB-FB01BA35CA97}" presName="parTxOnly" presStyleLbl="node1" presStyleIdx="0" presStyleCnt="4">
        <dgm:presLayoutVars>
          <dgm:chMax val="0"/>
          <dgm:chPref val="0"/>
          <dgm:bulletEnabled val="1"/>
        </dgm:presLayoutVars>
      </dgm:prSet>
      <dgm:spPr/>
    </dgm:pt>
    <dgm:pt modelId="{79706A49-442F-48EA-A4C4-0943D2741237}" type="pres">
      <dgm:prSet presAssocID="{CAAD23EC-ED83-406C-8FA4-FD3A8FD4EFBF}" presName="parTxOnlySpace" presStyleCnt="0"/>
      <dgm:spPr/>
    </dgm:pt>
    <dgm:pt modelId="{824DEDF3-4B47-43D9-8211-372676DA2E74}" type="pres">
      <dgm:prSet presAssocID="{E4976FB9-411F-49DC-A815-B719A05CBFCC}" presName="parTxOnly" presStyleLbl="node1" presStyleIdx="1" presStyleCnt="4">
        <dgm:presLayoutVars>
          <dgm:chMax val="0"/>
          <dgm:chPref val="0"/>
          <dgm:bulletEnabled val="1"/>
        </dgm:presLayoutVars>
      </dgm:prSet>
      <dgm:spPr/>
    </dgm:pt>
    <dgm:pt modelId="{1A5E38B4-7798-49D7-AEB0-452C34BD5E74}" type="pres">
      <dgm:prSet presAssocID="{E894ED87-E47F-4984-97AA-B4DB92E3DC35}" presName="parTxOnlySpace" presStyleCnt="0"/>
      <dgm:spPr/>
    </dgm:pt>
    <dgm:pt modelId="{A803C9FA-6353-41F1-BDFD-120AA67420F9}" type="pres">
      <dgm:prSet presAssocID="{3505C4EF-53CB-4E4F-8725-D2B403DA5DF3}" presName="parTxOnly" presStyleLbl="node1" presStyleIdx="2" presStyleCnt="4">
        <dgm:presLayoutVars>
          <dgm:chMax val="0"/>
          <dgm:chPref val="0"/>
          <dgm:bulletEnabled val="1"/>
        </dgm:presLayoutVars>
      </dgm:prSet>
      <dgm:spPr/>
    </dgm:pt>
    <dgm:pt modelId="{5A97A7E7-4F3F-478E-8771-EF29474F4AB7}" type="pres">
      <dgm:prSet presAssocID="{0C0C9C36-F8C7-465D-9FB2-B48114F204F1}" presName="parTxOnlySpace" presStyleCnt="0"/>
      <dgm:spPr/>
    </dgm:pt>
    <dgm:pt modelId="{D751CECF-FA7F-400C-B9AB-A4F897F061BD}" type="pres">
      <dgm:prSet presAssocID="{F638E4F2-5DFA-49EB-977C-2D1584616DAF}" presName="parTxOnly" presStyleLbl="node1" presStyleIdx="3" presStyleCnt="4" custScaleX="81674">
        <dgm:presLayoutVars>
          <dgm:chMax val="0"/>
          <dgm:chPref val="0"/>
          <dgm:bulletEnabled val="1"/>
        </dgm:presLayoutVars>
      </dgm:prSet>
      <dgm:spPr/>
    </dgm:pt>
  </dgm:ptLst>
  <dgm:cxnLst>
    <dgm:cxn modelId="{2DDBFF00-CD4D-4CBD-BF13-DC3B12927A49}" type="presOf" srcId="{3505C4EF-53CB-4E4F-8725-D2B403DA5DF3}" destId="{A803C9FA-6353-41F1-BDFD-120AA67420F9}" srcOrd="0" destOrd="0" presId="urn:microsoft.com/office/officeart/2005/8/layout/chevron1"/>
    <dgm:cxn modelId="{592F6F05-2F05-4570-AE2C-4CB6002FD424}" type="presOf" srcId="{5D276093-5086-4C0C-92DE-A521BBAE2D49}" destId="{6519BA7C-78FC-4BD3-A937-3BF5CC6D54DA}" srcOrd="0" destOrd="0" presId="urn:microsoft.com/office/officeart/2005/8/layout/chevron1"/>
    <dgm:cxn modelId="{2631EE1F-5186-4F69-9270-097E996EAEEB}" type="presOf" srcId="{F638E4F2-5DFA-49EB-977C-2D1584616DAF}" destId="{D751CECF-FA7F-400C-B9AB-A4F897F061BD}" srcOrd="0" destOrd="0" presId="urn:microsoft.com/office/officeart/2005/8/layout/chevron1"/>
    <dgm:cxn modelId="{C66CD15B-D939-4A91-926E-29A9617D7177}" srcId="{5D276093-5086-4C0C-92DE-A521BBAE2D49}" destId="{F638E4F2-5DFA-49EB-977C-2D1584616DAF}" srcOrd="3" destOrd="0" parTransId="{3099E07B-792A-48A9-B145-04DFA5266BBA}" sibTransId="{42B1C219-D0AC-46DC-B19E-22BFA919331B}"/>
    <dgm:cxn modelId="{54DD4C64-2967-4E38-822A-C79AF612E357}" srcId="{5D276093-5086-4C0C-92DE-A521BBAE2D49}" destId="{3505C4EF-53CB-4E4F-8725-D2B403DA5DF3}" srcOrd="2" destOrd="0" parTransId="{BCA6BADB-C98E-4E1B-BABE-473B0EA49723}" sibTransId="{0C0C9C36-F8C7-465D-9FB2-B48114F204F1}"/>
    <dgm:cxn modelId="{86724759-A794-4A3B-998C-C58E4581C2C8}" srcId="{5D276093-5086-4C0C-92DE-A521BBAE2D49}" destId="{E4976FB9-411F-49DC-A815-B719A05CBFCC}" srcOrd="1" destOrd="0" parTransId="{1646EFBE-14AA-4757-A0A8-37708185B2CC}" sibTransId="{E894ED87-E47F-4984-97AA-B4DB92E3DC35}"/>
    <dgm:cxn modelId="{47B8B589-62E3-459F-81CE-EB100907C94E}" type="presOf" srcId="{E4976FB9-411F-49DC-A815-B719A05CBFCC}" destId="{824DEDF3-4B47-43D9-8211-372676DA2E74}" srcOrd="0" destOrd="0" presId="urn:microsoft.com/office/officeart/2005/8/layout/chevron1"/>
    <dgm:cxn modelId="{580859A8-98BC-4CC3-96C0-629C675D854C}" type="presOf" srcId="{502EA577-3FB1-4B21-A5EB-FB01BA35CA97}" destId="{3E6D22AD-3772-422D-914C-B59D095B0616}" srcOrd="0" destOrd="0" presId="urn:microsoft.com/office/officeart/2005/8/layout/chevron1"/>
    <dgm:cxn modelId="{B9D954BF-87C9-41EF-B7E0-55AE045016DD}" srcId="{5D276093-5086-4C0C-92DE-A521BBAE2D49}" destId="{502EA577-3FB1-4B21-A5EB-FB01BA35CA97}" srcOrd="0" destOrd="0" parTransId="{DD3A86FD-A9E8-4BB4-A7CF-CAAF5CCB06C5}" sibTransId="{CAAD23EC-ED83-406C-8FA4-FD3A8FD4EFBF}"/>
    <dgm:cxn modelId="{0DC9FF94-1A15-4696-AE49-36C7C8043887}" type="presParOf" srcId="{6519BA7C-78FC-4BD3-A937-3BF5CC6D54DA}" destId="{3E6D22AD-3772-422D-914C-B59D095B0616}" srcOrd="0" destOrd="0" presId="urn:microsoft.com/office/officeart/2005/8/layout/chevron1"/>
    <dgm:cxn modelId="{8B779D67-6531-4C5E-AD0A-68E3469A83FC}" type="presParOf" srcId="{6519BA7C-78FC-4BD3-A937-3BF5CC6D54DA}" destId="{79706A49-442F-48EA-A4C4-0943D2741237}" srcOrd="1" destOrd="0" presId="urn:microsoft.com/office/officeart/2005/8/layout/chevron1"/>
    <dgm:cxn modelId="{98BEFB65-FBBF-4401-86E0-59D8CF422A24}" type="presParOf" srcId="{6519BA7C-78FC-4BD3-A937-3BF5CC6D54DA}" destId="{824DEDF3-4B47-43D9-8211-372676DA2E74}" srcOrd="2" destOrd="0" presId="urn:microsoft.com/office/officeart/2005/8/layout/chevron1"/>
    <dgm:cxn modelId="{D6BF48D2-9651-4364-8AFC-39FB12FB81C6}" type="presParOf" srcId="{6519BA7C-78FC-4BD3-A937-3BF5CC6D54DA}" destId="{1A5E38B4-7798-49D7-AEB0-452C34BD5E74}" srcOrd="3" destOrd="0" presId="urn:microsoft.com/office/officeart/2005/8/layout/chevron1"/>
    <dgm:cxn modelId="{F13E5EA5-0A22-4452-B2B8-225FDD4920FB}" type="presParOf" srcId="{6519BA7C-78FC-4BD3-A937-3BF5CC6D54DA}" destId="{A803C9FA-6353-41F1-BDFD-120AA67420F9}" srcOrd="4" destOrd="0" presId="urn:microsoft.com/office/officeart/2005/8/layout/chevron1"/>
    <dgm:cxn modelId="{5CC00E8A-EA1E-4D1D-B338-79A3D672341F}" type="presParOf" srcId="{6519BA7C-78FC-4BD3-A937-3BF5CC6D54DA}" destId="{5A97A7E7-4F3F-478E-8771-EF29474F4AB7}" srcOrd="5" destOrd="0" presId="urn:microsoft.com/office/officeart/2005/8/layout/chevron1"/>
    <dgm:cxn modelId="{702A19FA-3BF1-4549-BFA7-B209C8E102AE}" type="presParOf" srcId="{6519BA7C-78FC-4BD3-A937-3BF5CC6D54DA}" destId="{D751CECF-FA7F-400C-B9AB-A4F897F061BD}" srcOrd="6" destOrd="0" presId="urn:microsoft.com/office/officeart/2005/8/layout/chevron1"/>
  </dgm:cxnLst>
  <dgm:bg>
    <a:effect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B2BEA7-D373-41A7-A1BA-B724B7D8D68F}">
      <dsp:nvSpPr>
        <dsp:cNvPr id="0" name=""/>
        <dsp:cNvSpPr/>
      </dsp:nvSpPr>
      <dsp:spPr>
        <a:xfrm>
          <a:off x="624689" y="63289"/>
          <a:ext cx="923232" cy="209300"/>
        </a:xfrm>
        <a:prstGeom prst="roundRect">
          <a:avLst/>
        </a:prstGeom>
        <a:solidFill>
          <a:schemeClr val="lt1">
            <a:hueOff val="0"/>
            <a:satOff val="0"/>
            <a:lumOff val="0"/>
            <a:alphaOff val="0"/>
          </a:schemeClr>
        </a:solidFill>
        <a:ln w="25400" cap="flat" cmpd="sng" algn="ctr">
          <a:solidFill>
            <a:srgbClr val="0000C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ru-RU" sz="1000" b="1" kern="1200" dirty="0">
              <a:solidFill>
                <a:srgbClr val="C00000"/>
              </a:solidFill>
            </a:rPr>
            <a:t>Планирование</a:t>
          </a:r>
          <a:endParaRPr lang="en-US" sz="1000" b="1" kern="1200" dirty="0">
            <a:solidFill>
              <a:srgbClr val="C00000"/>
            </a:solidFill>
          </a:endParaRPr>
        </a:p>
      </dsp:txBody>
      <dsp:txXfrm>
        <a:off x="634906" y="73506"/>
        <a:ext cx="902798" cy="188866"/>
      </dsp:txXfrm>
    </dsp:sp>
    <dsp:sp modelId="{7027F637-E029-4BCD-9C22-A2DF1E2FB38A}">
      <dsp:nvSpPr>
        <dsp:cNvPr id="0" name=""/>
        <dsp:cNvSpPr/>
      </dsp:nvSpPr>
      <dsp:spPr>
        <a:xfrm>
          <a:off x="258476" y="240286"/>
          <a:ext cx="1572119" cy="1572119"/>
        </a:xfrm>
        <a:custGeom>
          <a:avLst/>
          <a:gdLst/>
          <a:ahLst/>
          <a:cxnLst/>
          <a:rect l="0" t="0" r="0" b="0"/>
          <a:pathLst>
            <a:path>
              <a:moveTo>
                <a:pt x="1078483" y="56417"/>
              </a:moveTo>
              <a:arcTo wR="786059" hR="786059" stAng="17510385" swAng="979230"/>
            </a:path>
          </a:pathLst>
        </a:custGeom>
        <a:noFill/>
        <a:ln w="38100" cap="flat" cmpd="sng" algn="ctr">
          <a:solidFill>
            <a:srgbClr val="0000CC"/>
          </a:solidFill>
          <a:prstDash val="solid"/>
          <a:tailEnd type="triangle" w="med" len="sm"/>
        </a:ln>
        <a:effectLst/>
      </dsp:spPr>
      <dsp:style>
        <a:lnRef idx="1">
          <a:scrgbClr r="0" g="0" b="0"/>
        </a:lnRef>
        <a:fillRef idx="0">
          <a:scrgbClr r="0" g="0" b="0"/>
        </a:fillRef>
        <a:effectRef idx="0">
          <a:scrgbClr r="0" g="0" b="0"/>
        </a:effectRef>
        <a:fontRef idx="minor"/>
      </dsp:style>
    </dsp:sp>
    <dsp:sp modelId="{56ECE45B-5688-4768-80D8-09832D4C915C}">
      <dsp:nvSpPr>
        <dsp:cNvPr id="0" name=""/>
        <dsp:cNvSpPr/>
      </dsp:nvSpPr>
      <dsp:spPr>
        <a:xfrm>
          <a:off x="1351355" y="456319"/>
          <a:ext cx="831396" cy="209300"/>
        </a:xfrm>
        <a:prstGeom prst="roundRect">
          <a:avLst/>
        </a:prstGeom>
        <a:solidFill>
          <a:schemeClr val="lt1">
            <a:hueOff val="0"/>
            <a:satOff val="0"/>
            <a:lumOff val="0"/>
            <a:alphaOff val="0"/>
          </a:schemeClr>
        </a:solidFill>
        <a:ln w="25400" cap="flat" cmpd="sng" algn="ctr">
          <a:solidFill>
            <a:srgbClr val="0000C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ru-RU" sz="1000" b="1" kern="1200" dirty="0">
              <a:solidFill>
                <a:srgbClr val="C00000"/>
              </a:solidFill>
            </a:rPr>
            <a:t>Исполнение</a:t>
          </a:r>
          <a:endParaRPr lang="en-US" sz="1000" b="1" kern="1200" dirty="0">
            <a:solidFill>
              <a:srgbClr val="C00000"/>
            </a:solidFill>
          </a:endParaRPr>
        </a:p>
      </dsp:txBody>
      <dsp:txXfrm>
        <a:off x="1361572" y="466536"/>
        <a:ext cx="810962" cy="188866"/>
      </dsp:txXfrm>
    </dsp:sp>
    <dsp:sp modelId="{EE3CB313-0394-403E-8AB8-9D3F1C693286}">
      <dsp:nvSpPr>
        <dsp:cNvPr id="0" name=""/>
        <dsp:cNvSpPr/>
      </dsp:nvSpPr>
      <dsp:spPr>
        <a:xfrm>
          <a:off x="300245" y="167940"/>
          <a:ext cx="1572119" cy="1572119"/>
        </a:xfrm>
        <a:custGeom>
          <a:avLst/>
          <a:gdLst/>
          <a:ahLst/>
          <a:cxnLst/>
          <a:rect l="0" t="0" r="0" b="0"/>
          <a:pathLst>
            <a:path>
              <a:moveTo>
                <a:pt x="1551618" y="607703"/>
              </a:moveTo>
              <a:arcTo wR="786059" hR="786059" stAng="20813126" swAng="1573749"/>
            </a:path>
          </a:pathLst>
        </a:custGeom>
        <a:noFill/>
        <a:ln w="38100" cap="flat" cmpd="sng" algn="ctr">
          <a:solidFill>
            <a:srgbClr val="0000CC"/>
          </a:solidFill>
          <a:prstDash val="solid"/>
          <a:tailEnd type="triangle" w="med" len="sm"/>
        </a:ln>
        <a:effectLst/>
      </dsp:spPr>
      <dsp:style>
        <a:lnRef idx="1">
          <a:scrgbClr r="0" g="0" b="0"/>
        </a:lnRef>
        <a:fillRef idx="0">
          <a:scrgbClr r="0" g="0" b="0"/>
        </a:fillRef>
        <a:effectRef idx="0">
          <a:scrgbClr r="0" g="0" b="0"/>
        </a:effectRef>
        <a:fontRef idx="minor"/>
      </dsp:style>
    </dsp:sp>
    <dsp:sp modelId="{358B6CF4-E66B-4A81-9D9B-679FBE2F1888}">
      <dsp:nvSpPr>
        <dsp:cNvPr id="0" name=""/>
        <dsp:cNvSpPr/>
      </dsp:nvSpPr>
      <dsp:spPr>
        <a:xfrm>
          <a:off x="1464686" y="1242379"/>
          <a:ext cx="604733" cy="209300"/>
        </a:xfrm>
        <a:prstGeom prst="roundRect">
          <a:avLst/>
        </a:prstGeom>
        <a:solidFill>
          <a:schemeClr val="lt1">
            <a:hueOff val="0"/>
            <a:satOff val="0"/>
            <a:lumOff val="0"/>
            <a:alphaOff val="0"/>
          </a:schemeClr>
        </a:solidFill>
        <a:ln w="25400" cap="flat" cmpd="sng" algn="ctr">
          <a:solidFill>
            <a:srgbClr val="0000C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ru-RU" sz="1000" b="1" kern="1200" dirty="0">
              <a:solidFill>
                <a:srgbClr val="C00000"/>
              </a:solidFill>
            </a:rPr>
            <a:t>Учет</a:t>
          </a:r>
          <a:endParaRPr lang="en-US" sz="1000" b="1" kern="1200" dirty="0">
            <a:solidFill>
              <a:srgbClr val="C00000"/>
            </a:solidFill>
          </a:endParaRPr>
        </a:p>
      </dsp:txBody>
      <dsp:txXfrm>
        <a:off x="1474903" y="1252596"/>
        <a:ext cx="584299" cy="188866"/>
      </dsp:txXfrm>
    </dsp:sp>
    <dsp:sp modelId="{2723475A-B27C-4ADE-BBFD-A9CA3865F0A7}">
      <dsp:nvSpPr>
        <dsp:cNvPr id="0" name=""/>
        <dsp:cNvSpPr/>
      </dsp:nvSpPr>
      <dsp:spPr>
        <a:xfrm>
          <a:off x="300245" y="167940"/>
          <a:ext cx="1572119" cy="1572119"/>
        </a:xfrm>
        <a:custGeom>
          <a:avLst/>
          <a:gdLst/>
          <a:ahLst/>
          <a:cxnLst/>
          <a:rect l="0" t="0" r="0" b="0"/>
          <a:pathLst>
            <a:path>
              <a:moveTo>
                <a:pt x="1354940" y="1328522"/>
              </a:moveTo>
              <a:arcTo wR="786059" hR="786059" stAng="2618295" swAng="792195"/>
            </a:path>
          </a:pathLst>
        </a:custGeom>
        <a:noFill/>
        <a:ln w="38100" cap="flat" cmpd="sng" algn="ctr">
          <a:solidFill>
            <a:srgbClr val="0000CC"/>
          </a:solidFill>
          <a:prstDash val="solid"/>
          <a:tailEnd type="triangle" w="med" len="sm"/>
        </a:ln>
        <a:effectLst/>
      </dsp:spPr>
      <dsp:style>
        <a:lnRef idx="1">
          <a:scrgbClr r="0" g="0" b="0"/>
        </a:lnRef>
        <a:fillRef idx="0">
          <a:scrgbClr r="0" g="0" b="0"/>
        </a:fillRef>
        <a:effectRef idx="0">
          <a:scrgbClr r="0" g="0" b="0"/>
        </a:effectRef>
        <a:fontRef idx="minor"/>
      </dsp:style>
    </dsp:sp>
    <dsp:sp modelId="{3150EBF6-8801-4CD1-81C4-00C7B38BBFAB}">
      <dsp:nvSpPr>
        <dsp:cNvPr id="0" name=""/>
        <dsp:cNvSpPr/>
      </dsp:nvSpPr>
      <dsp:spPr>
        <a:xfrm>
          <a:off x="707595" y="1635409"/>
          <a:ext cx="757419" cy="209300"/>
        </a:xfrm>
        <a:prstGeom prst="roundRect">
          <a:avLst/>
        </a:prstGeom>
        <a:solidFill>
          <a:schemeClr val="lt1">
            <a:hueOff val="0"/>
            <a:satOff val="0"/>
            <a:lumOff val="0"/>
            <a:alphaOff val="0"/>
          </a:schemeClr>
        </a:solidFill>
        <a:ln w="25400" cap="flat" cmpd="sng" algn="ctr">
          <a:solidFill>
            <a:srgbClr val="0000C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ru-RU" sz="1000" b="1" kern="1200" dirty="0">
              <a:solidFill>
                <a:srgbClr val="C00000"/>
              </a:solidFill>
            </a:rPr>
            <a:t>Отчетность</a:t>
          </a:r>
          <a:endParaRPr lang="en-US" sz="1000" b="1" kern="1200" dirty="0">
            <a:solidFill>
              <a:srgbClr val="C00000"/>
            </a:solidFill>
          </a:endParaRPr>
        </a:p>
      </dsp:txBody>
      <dsp:txXfrm>
        <a:off x="717812" y="1645626"/>
        <a:ext cx="736985" cy="188866"/>
      </dsp:txXfrm>
    </dsp:sp>
    <dsp:sp modelId="{F839AA2D-21C4-462D-80CB-4D60FD52E738}">
      <dsp:nvSpPr>
        <dsp:cNvPr id="0" name=""/>
        <dsp:cNvSpPr/>
      </dsp:nvSpPr>
      <dsp:spPr>
        <a:xfrm>
          <a:off x="300245" y="167940"/>
          <a:ext cx="1572119" cy="1572119"/>
        </a:xfrm>
        <a:custGeom>
          <a:avLst/>
          <a:gdLst/>
          <a:ahLst/>
          <a:cxnLst/>
          <a:rect l="0" t="0" r="0" b="0"/>
          <a:pathLst>
            <a:path>
              <a:moveTo>
                <a:pt x="356118" y="1444118"/>
              </a:moveTo>
              <a:arcTo wR="786059" hR="786059" stAng="7389510" swAng="792195"/>
            </a:path>
          </a:pathLst>
        </a:custGeom>
        <a:noFill/>
        <a:ln w="38100" cap="flat" cmpd="sng" algn="ctr">
          <a:solidFill>
            <a:srgbClr val="0000CC"/>
          </a:solidFill>
          <a:prstDash val="solid"/>
          <a:tailEnd type="triangle" w="med" len="sm"/>
        </a:ln>
        <a:effectLst/>
      </dsp:spPr>
      <dsp:style>
        <a:lnRef idx="1">
          <a:scrgbClr r="0" g="0" b="0"/>
        </a:lnRef>
        <a:fillRef idx="0">
          <a:scrgbClr r="0" g="0" b="0"/>
        </a:fillRef>
        <a:effectRef idx="0">
          <a:scrgbClr r="0" g="0" b="0"/>
        </a:effectRef>
        <a:fontRef idx="minor"/>
      </dsp:style>
    </dsp:sp>
    <dsp:sp modelId="{71B45E1B-D681-466E-8D5F-892F6B4621C6}">
      <dsp:nvSpPr>
        <dsp:cNvPr id="0" name=""/>
        <dsp:cNvSpPr/>
      </dsp:nvSpPr>
      <dsp:spPr>
        <a:xfrm>
          <a:off x="103190" y="1242379"/>
          <a:ext cx="604733" cy="209300"/>
        </a:xfrm>
        <a:prstGeom prst="roundRect">
          <a:avLst/>
        </a:prstGeom>
        <a:solidFill>
          <a:schemeClr val="lt1">
            <a:hueOff val="0"/>
            <a:satOff val="0"/>
            <a:lumOff val="0"/>
            <a:alphaOff val="0"/>
          </a:schemeClr>
        </a:solidFill>
        <a:ln w="25400" cap="flat" cmpd="sng" algn="ctr">
          <a:solidFill>
            <a:srgbClr val="0000C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ru-RU" sz="1000" b="1" kern="1200" dirty="0">
              <a:solidFill>
                <a:srgbClr val="C00000"/>
              </a:solidFill>
            </a:rPr>
            <a:t>Аудит</a:t>
          </a:r>
          <a:endParaRPr lang="en-US" sz="1000" b="1" kern="1200" dirty="0">
            <a:solidFill>
              <a:srgbClr val="C00000"/>
            </a:solidFill>
          </a:endParaRPr>
        </a:p>
      </dsp:txBody>
      <dsp:txXfrm>
        <a:off x="113407" y="1252596"/>
        <a:ext cx="584299" cy="188866"/>
      </dsp:txXfrm>
    </dsp:sp>
    <dsp:sp modelId="{AB47DE27-56F3-498C-A19B-AB3B5B9A9BB7}">
      <dsp:nvSpPr>
        <dsp:cNvPr id="0" name=""/>
        <dsp:cNvSpPr/>
      </dsp:nvSpPr>
      <dsp:spPr>
        <a:xfrm>
          <a:off x="302245" y="173064"/>
          <a:ext cx="1572119" cy="1572119"/>
        </a:xfrm>
        <a:custGeom>
          <a:avLst/>
          <a:gdLst/>
          <a:ahLst/>
          <a:cxnLst/>
          <a:rect l="0" t="0" r="0" b="0"/>
          <a:pathLst>
            <a:path>
              <a:moveTo>
                <a:pt x="20970" y="966416"/>
              </a:moveTo>
              <a:arcTo wR="786059" hR="786059" stAng="10004140" swAng="1463106"/>
            </a:path>
          </a:pathLst>
        </a:custGeom>
        <a:noFill/>
        <a:ln w="38100" cap="flat" cmpd="sng" algn="ctr">
          <a:solidFill>
            <a:srgbClr val="0000CC"/>
          </a:solidFill>
          <a:prstDash val="solid"/>
          <a:tailEnd type="triangle" w="med" len="sm"/>
        </a:ln>
        <a:effectLst/>
      </dsp:spPr>
      <dsp:style>
        <a:lnRef idx="1">
          <a:scrgbClr r="0" g="0" b="0"/>
        </a:lnRef>
        <a:fillRef idx="0">
          <a:scrgbClr r="0" g="0" b="0"/>
        </a:fillRef>
        <a:effectRef idx="0">
          <a:scrgbClr r="0" g="0" b="0"/>
        </a:effectRef>
        <a:fontRef idx="minor"/>
      </dsp:style>
    </dsp:sp>
    <dsp:sp modelId="{7F090359-EDE6-4A8A-A549-3F7208530FAF}">
      <dsp:nvSpPr>
        <dsp:cNvPr id="0" name=""/>
        <dsp:cNvSpPr/>
      </dsp:nvSpPr>
      <dsp:spPr>
        <a:xfrm>
          <a:off x="-58751" y="432731"/>
          <a:ext cx="928618" cy="270762"/>
        </a:xfrm>
        <a:prstGeom prst="roundRect">
          <a:avLst/>
        </a:prstGeom>
        <a:solidFill>
          <a:schemeClr val="lt1">
            <a:hueOff val="0"/>
            <a:satOff val="0"/>
            <a:lumOff val="0"/>
            <a:alphaOff val="0"/>
          </a:schemeClr>
        </a:solidFill>
        <a:ln w="25400" cap="flat" cmpd="sng" algn="ctr">
          <a:solidFill>
            <a:srgbClr val="0000C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ts val="700"/>
            </a:lnSpc>
            <a:spcBef>
              <a:spcPct val="0"/>
            </a:spcBef>
            <a:spcAft>
              <a:spcPct val="35000"/>
            </a:spcAft>
            <a:buNone/>
          </a:pPr>
          <a:r>
            <a:rPr lang="ru-RU" sz="900" b="1" kern="1200" dirty="0">
              <a:solidFill>
                <a:srgbClr val="C00000"/>
              </a:solidFill>
            </a:rPr>
            <a:t>Мониторинг и оценка</a:t>
          </a:r>
          <a:endParaRPr lang="en-US" sz="900" b="1" kern="1200" dirty="0">
            <a:solidFill>
              <a:srgbClr val="C00000"/>
            </a:solidFill>
          </a:endParaRPr>
        </a:p>
      </dsp:txBody>
      <dsp:txXfrm>
        <a:off x="-45533" y="445949"/>
        <a:ext cx="902182" cy="244326"/>
      </dsp:txXfrm>
    </dsp:sp>
    <dsp:sp modelId="{D743222E-019C-4E97-9B90-B67DFDEAF4B1}">
      <dsp:nvSpPr>
        <dsp:cNvPr id="0" name=""/>
        <dsp:cNvSpPr/>
      </dsp:nvSpPr>
      <dsp:spPr>
        <a:xfrm>
          <a:off x="376230" y="230418"/>
          <a:ext cx="1572119" cy="1572119"/>
        </a:xfrm>
        <a:custGeom>
          <a:avLst/>
          <a:gdLst/>
          <a:ahLst/>
          <a:cxnLst/>
          <a:rect l="0" t="0" r="0" b="0"/>
          <a:pathLst>
            <a:path>
              <a:moveTo>
                <a:pt x="308213" y="161918"/>
              </a:moveTo>
              <a:arcTo wR="786059" hR="786059" stAng="13953727" swAng="838686"/>
            </a:path>
          </a:pathLst>
        </a:custGeom>
        <a:noFill/>
        <a:ln w="38100" cap="flat" cmpd="sng" algn="ctr">
          <a:solidFill>
            <a:srgbClr val="0000CC"/>
          </a:solidFill>
          <a:prstDash val="solid"/>
          <a:tailEnd type="triangle" w="med" len="sm"/>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6D22AD-3772-422D-914C-B59D095B0616}">
      <dsp:nvSpPr>
        <dsp:cNvPr id="0" name=""/>
        <dsp:cNvSpPr/>
      </dsp:nvSpPr>
      <dsp:spPr>
        <a:xfrm>
          <a:off x="32" y="0"/>
          <a:ext cx="2541746" cy="45720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ru-RU" sz="1800" kern="1200" dirty="0"/>
            <a:t>Подготовка</a:t>
          </a:r>
          <a:endParaRPr lang="en-US" sz="1800" kern="1200" dirty="0"/>
        </a:p>
      </dsp:txBody>
      <dsp:txXfrm>
        <a:off x="228632" y="0"/>
        <a:ext cx="2084546" cy="457200"/>
      </dsp:txXfrm>
    </dsp:sp>
    <dsp:sp modelId="{824DEDF3-4B47-43D9-8211-372676DA2E74}">
      <dsp:nvSpPr>
        <dsp:cNvPr id="0" name=""/>
        <dsp:cNvSpPr/>
      </dsp:nvSpPr>
      <dsp:spPr>
        <a:xfrm>
          <a:off x="2287604" y="0"/>
          <a:ext cx="2541746" cy="45720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ru-RU" sz="1800" kern="1200" dirty="0"/>
            <a:t>Выбор</a:t>
          </a:r>
          <a:endParaRPr lang="en-US" sz="1800" kern="1200" dirty="0"/>
        </a:p>
      </dsp:txBody>
      <dsp:txXfrm>
        <a:off x="2516204" y="0"/>
        <a:ext cx="2084546" cy="457200"/>
      </dsp:txXfrm>
    </dsp:sp>
    <dsp:sp modelId="{A803C9FA-6353-41F1-BDFD-120AA67420F9}">
      <dsp:nvSpPr>
        <dsp:cNvPr id="0" name=""/>
        <dsp:cNvSpPr/>
      </dsp:nvSpPr>
      <dsp:spPr>
        <a:xfrm>
          <a:off x="4575175" y="0"/>
          <a:ext cx="2541746" cy="45720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ru-RU" sz="1800" kern="1200" dirty="0"/>
            <a:t>Исполнение</a:t>
          </a:r>
          <a:endParaRPr lang="en-US" sz="1800" kern="1200" dirty="0"/>
        </a:p>
      </dsp:txBody>
      <dsp:txXfrm>
        <a:off x="4803775" y="0"/>
        <a:ext cx="2084546" cy="457200"/>
      </dsp:txXfrm>
    </dsp:sp>
    <dsp:sp modelId="{D751CECF-FA7F-400C-B9AB-A4F897F061BD}">
      <dsp:nvSpPr>
        <dsp:cNvPr id="0" name=""/>
        <dsp:cNvSpPr/>
      </dsp:nvSpPr>
      <dsp:spPr>
        <a:xfrm>
          <a:off x="6862747" y="0"/>
          <a:ext cx="1915459" cy="45720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6350" lvl="0" indent="0" algn="ctr" defTabSz="800100" rtl="0">
            <a:lnSpc>
              <a:spcPct val="90000"/>
            </a:lnSpc>
            <a:spcBef>
              <a:spcPct val="0"/>
            </a:spcBef>
            <a:spcAft>
              <a:spcPct val="35000"/>
            </a:spcAft>
            <a:buNone/>
            <a:tabLst/>
          </a:pPr>
          <a:r>
            <a:rPr lang="ru-RU" sz="1800" kern="1200" dirty="0"/>
            <a:t>Обеспечение</a:t>
          </a:r>
          <a:endParaRPr lang="en-US" sz="1800" kern="1200" dirty="0"/>
        </a:p>
      </dsp:txBody>
      <dsp:txXfrm>
        <a:off x="7091347" y="0"/>
        <a:ext cx="1458259" cy="4572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6D22AD-3772-422D-914C-B59D095B0616}">
      <dsp:nvSpPr>
        <dsp:cNvPr id="0" name=""/>
        <dsp:cNvSpPr/>
      </dsp:nvSpPr>
      <dsp:spPr>
        <a:xfrm>
          <a:off x="2694" y="0"/>
          <a:ext cx="2494597" cy="45720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ru-RU" sz="2000" kern="1200" dirty="0"/>
            <a:t>Подготовка</a:t>
          </a:r>
          <a:endParaRPr lang="en-US" sz="2000" kern="1200" dirty="0"/>
        </a:p>
      </dsp:txBody>
      <dsp:txXfrm>
        <a:off x="231294" y="0"/>
        <a:ext cx="2037397" cy="457200"/>
      </dsp:txXfrm>
    </dsp:sp>
    <dsp:sp modelId="{824DEDF3-4B47-43D9-8211-372676DA2E74}">
      <dsp:nvSpPr>
        <dsp:cNvPr id="0" name=""/>
        <dsp:cNvSpPr/>
      </dsp:nvSpPr>
      <dsp:spPr>
        <a:xfrm>
          <a:off x="2247832" y="0"/>
          <a:ext cx="2494597" cy="45720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ru-RU" sz="2000" kern="1200" dirty="0"/>
            <a:t>Выбор</a:t>
          </a:r>
          <a:endParaRPr lang="en-US" sz="2000" kern="1200" dirty="0"/>
        </a:p>
      </dsp:txBody>
      <dsp:txXfrm>
        <a:off x="2476432" y="0"/>
        <a:ext cx="2037397" cy="457200"/>
      </dsp:txXfrm>
    </dsp:sp>
    <dsp:sp modelId="{A803C9FA-6353-41F1-BDFD-120AA67420F9}">
      <dsp:nvSpPr>
        <dsp:cNvPr id="0" name=""/>
        <dsp:cNvSpPr/>
      </dsp:nvSpPr>
      <dsp:spPr>
        <a:xfrm>
          <a:off x="4492970" y="0"/>
          <a:ext cx="2494597" cy="45720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ru-RU" sz="2000" kern="1200" dirty="0"/>
            <a:t>Исполнение</a:t>
          </a:r>
          <a:endParaRPr lang="en-US" sz="2000" kern="1200" dirty="0"/>
        </a:p>
      </dsp:txBody>
      <dsp:txXfrm>
        <a:off x="4721570" y="0"/>
        <a:ext cx="2037397" cy="457200"/>
      </dsp:txXfrm>
    </dsp:sp>
    <dsp:sp modelId="{D751CECF-FA7F-400C-B9AB-A4F897F061BD}">
      <dsp:nvSpPr>
        <dsp:cNvPr id="0" name=""/>
        <dsp:cNvSpPr/>
      </dsp:nvSpPr>
      <dsp:spPr>
        <a:xfrm>
          <a:off x="6738107" y="0"/>
          <a:ext cx="2037437" cy="45720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ru-RU" sz="2000" kern="1200" dirty="0"/>
            <a:t>Обеспечение</a:t>
          </a:r>
          <a:endParaRPr lang="en-US" sz="2000" kern="1200" dirty="0"/>
        </a:p>
      </dsp:txBody>
      <dsp:txXfrm>
        <a:off x="6966707" y="0"/>
        <a:ext cx="1580237" cy="457200"/>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454" cy="496411"/>
          </a:xfrm>
          <a:prstGeom prst="rect">
            <a:avLst/>
          </a:prstGeom>
        </p:spPr>
        <p:txBody>
          <a:bodyPr vert="horz" lIns="91650" tIns="45825" rIns="91650" bIns="45825" rtlCol="0"/>
          <a:lstStyle>
            <a:lvl1pPr algn="l">
              <a:defRPr sz="1200"/>
            </a:lvl1pPr>
          </a:lstStyle>
          <a:p>
            <a:endParaRPr lang="en-US" dirty="0"/>
          </a:p>
        </p:txBody>
      </p:sp>
      <p:sp>
        <p:nvSpPr>
          <p:cNvPr id="3" name="Date Placeholder 2"/>
          <p:cNvSpPr>
            <a:spLocks noGrp="1"/>
          </p:cNvSpPr>
          <p:nvPr>
            <p:ph type="dt" sz="quarter" idx="1"/>
          </p:nvPr>
        </p:nvSpPr>
        <p:spPr>
          <a:xfrm>
            <a:off x="3850680" y="0"/>
            <a:ext cx="2945454" cy="496411"/>
          </a:xfrm>
          <a:prstGeom prst="rect">
            <a:avLst/>
          </a:prstGeom>
        </p:spPr>
        <p:txBody>
          <a:bodyPr vert="horz" lIns="91650" tIns="45825" rIns="91650" bIns="45825" rtlCol="0"/>
          <a:lstStyle>
            <a:lvl1pPr algn="r">
              <a:defRPr sz="1200"/>
            </a:lvl1pPr>
          </a:lstStyle>
          <a:p>
            <a:fld id="{06A6F9D9-C3C4-4845-81A3-C6FECAF1727D}" type="datetimeFigureOut">
              <a:rPr lang="en-US" smtClean="0"/>
              <a:pPr/>
              <a:t>5/23/2019</a:t>
            </a:fld>
            <a:endParaRPr lang="en-US" dirty="0"/>
          </a:p>
        </p:txBody>
      </p:sp>
      <p:sp>
        <p:nvSpPr>
          <p:cNvPr id="4" name="Footer Placeholder 3"/>
          <p:cNvSpPr>
            <a:spLocks noGrp="1"/>
          </p:cNvSpPr>
          <p:nvPr>
            <p:ph type="ftr" sz="quarter" idx="2"/>
          </p:nvPr>
        </p:nvSpPr>
        <p:spPr>
          <a:xfrm>
            <a:off x="0" y="9430115"/>
            <a:ext cx="2945454" cy="496411"/>
          </a:xfrm>
          <a:prstGeom prst="rect">
            <a:avLst/>
          </a:prstGeom>
        </p:spPr>
        <p:txBody>
          <a:bodyPr vert="horz" lIns="91650" tIns="45825" rIns="91650" bIns="4582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0680" y="9430115"/>
            <a:ext cx="2945454" cy="496411"/>
          </a:xfrm>
          <a:prstGeom prst="rect">
            <a:avLst/>
          </a:prstGeom>
        </p:spPr>
        <p:txBody>
          <a:bodyPr vert="horz" lIns="91650" tIns="45825" rIns="91650" bIns="45825" rtlCol="0" anchor="b"/>
          <a:lstStyle>
            <a:lvl1pPr algn="r">
              <a:defRPr sz="1200"/>
            </a:lvl1pPr>
          </a:lstStyle>
          <a:p>
            <a:fld id="{0C4AC303-F656-4CA2-9242-E989723535A5}" type="slidenum">
              <a:rPr lang="en-US" smtClean="0"/>
              <a:pPr/>
              <a:t>‹#›</a:t>
            </a:fld>
            <a:endParaRPr lang="en-US" dirty="0"/>
          </a:p>
        </p:txBody>
      </p:sp>
    </p:spTree>
    <p:extLst>
      <p:ext uri="{BB962C8B-B14F-4D97-AF65-F5344CB8AC3E}">
        <p14:creationId xmlns:p14="http://schemas.microsoft.com/office/powerpoint/2010/main" val="197109951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411"/>
          </a:xfrm>
          <a:prstGeom prst="rect">
            <a:avLst/>
          </a:prstGeom>
        </p:spPr>
        <p:txBody>
          <a:bodyPr vert="horz" lIns="93172" tIns="46586" rIns="93172" bIns="46586" rtlCol="0"/>
          <a:lstStyle>
            <a:lvl1pPr algn="l">
              <a:defRPr sz="1200"/>
            </a:lvl1pPr>
          </a:lstStyle>
          <a:p>
            <a:endParaRPr lang="en-US" dirty="0"/>
          </a:p>
        </p:txBody>
      </p:sp>
      <p:sp>
        <p:nvSpPr>
          <p:cNvPr id="3" name="Date Placeholder 2"/>
          <p:cNvSpPr>
            <a:spLocks noGrp="1"/>
          </p:cNvSpPr>
          <p:nvPr>
            <p:ph type="dt" idx="1"/>
          </p:nvPr>
        </p:nvSpPr>
        <p:spPr>
          <a:xfrm>
            <a:off x="3850443" y="0"/>
            <a:ext cx="2945659" cy="496411"/>
          </a:xfrm>
          <a:prstGeom prst="rect">
            <a:avLst/>
          </a:prstGeom>
        </p:spPr>
        <p:txBody>
          <a:bodyPr vert="horz" lIns="93172" tIns="46586" rIns="93172" bIns="46586" rtlCol="0"/>
          <a:lstStyle>
            <a:lvl1pPr algn="r">
              <a:defRPr sz="1200"/>
            </a:lvl1pPr>
          </a:lstStyle>
          <a:p>
            <a:fld id="{4D0F13E7-81C4-49F8-AE56-2169D445AA82}" type="datetimeFigureOut">
              <a:rPr lang="en-US" smtClean="0"/>
              <a:pPr/>
              <a:t>5/23/2019</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3172" tIns="46586" rIns="93172" bIns="46586" rtlCol="0" anchor="ctr"/>
          <a:lstStyle/>
          <a:p>
            <a:endParaRPr lang="en-US" dirty="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3172" tIns="46586" rIns="93172" bIns="4658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30091"/>
            <a:ext cx="2945659" cy="496411"/>
          </a:xfrm>
          <a:prstGeom prst="rect">
            <a:avLst/>
          </a:prstGeom>
        </p:spPr>
        <p:txBody>
          <a:bodyPr vert="horz" lIns="93172" tIns="46586" rIns="93172" bIns="4658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3172" tIns="46586" rIns="93172" bIns="46586" rtlCol="0" anchor="b"/>
          <a:lstStyle>
            <a:lvl1pPr algn="r">
              <a:defRPr sz="1200"/>
            </a:lvl1pPr>
          </a:lstStyle>
          <a:p>
            <a:fld id="{DE2F7A96-C20A-47A4-B256-A23E2C6F0B62}" type="slidenum">
              <a:rPr lang="en-US" smtClean="0"/>
              <a:pPr/>
              <a:t>‹#›</a:t>
            </a:fld>
            <a:endParaRPr lang="en-US" dirty="0"/>
          </a:p>
        </p:txBody>
      </p:sp>
    </p:spTree>
    <p:extLst>
      <p:ext uri="{BB962C8B-B14F-4D97-AF65-F5344CB8AC3E}">
        <p14:creationId xmlns:p14="http://schemas.microsoft.com/office/powerpoint/2010/main" val="163793049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12532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S PGothic" pitchFamily="34" charset="-128"/>
              <a:cs typeface="ＭＳ Ｐゴシック" charset="0"/>
            </a:endParaRPr>
          </a:p>
        </p:txBody>
      </p:sp>
    </p:spTree>
    <p:extLst>
      <p:ext uri="{BB962C8B-B14F-4D97-AF65-F5344CB8AC3E}">
        <p14:creationId xmlns:p14="http://schemas.microsoft.com/office/powerpoint/2010/main" val="1092558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608501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3589328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S PGothic" pitchFamily="34" charset="-128"/>
                <a:cs typeface="ＭＳ Ｐゴシック" charset="0"/>
              </a:rPr>
              <a:t>Core Financial Management Information Systems (or FMIS) can be broadly defined as a set of automation solutions that enable governments to plan, execute and monitor the budget.</a:t>
            </a:r>
          </a:p>
          <a:p>
            <a:r>
              <a:rPr lang="en-US" sz="1200" kern="1200" dirty="0">
                <a:solidFill>
                  <a:schemeClr val="tx1"/>
                </a:solidFill>
                <a:effectLst/>
                <a:latin typeface="+mn-lt"/>
                <a:ea typeface="MS PGothic" pitchFamily="34" charset="-128"/>
                <a:cs typeface="ＭＳ Ｐゴシック" charset="0"/>
              </a:rPr>
              <a:t>IFMIS solutions combine core FMIS modules designed for Online Transaction Processing (or OLTP), with powerful Data Warehouse capabilities and multi-dimensional query tools for Online Analytical Processing (or OLAP) to support effective planning, decision support, service delivery, and performance monitoring. </a:t>
            </a:r>
          </a:p>
          <a:p>
            <a:r>
              <a:rPr lang="en-US" sz="1200" kern="1200" dirty="0">
                <a:solidFill>
                  <a:schemeClr val="tx1"/>
                </a:solidFill>
                <a:effectLst/>
                <a:latin typeface="+mn-lt"/>
                <a:ea typeface="MS PGothic" pitchFamily="34" charset="-128"/>
                <a:cs typeface="ＭＳ Ｐゴシック" charset="0"/>
              </a:rPr>
              <a:t>Almost all countries have core FMIS solutions in place to manage their central government budget. However, fully operational and connected IFMIS solutions are rare in practice. The detailed information on IFMIS, WB funded activities supporting the transition to IFMIS platforms, and web publishing of open budget data through IFMIS, can be found in relevant web resources listed at the end of this presentation.</a:t>
            </a:r>
          </a:p>
        </p:txBody>
      </p:sp>
    </p:spTree>
    <p:extLst>
      <p:ext uri="{BB962C8B-B14F-4D97-AF65-F5344CB8AC3E}">
        <p14:creationId xmlns:p14="http://schemas.microsoft.com/office/powerpoint/2010/main" val="3738126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S PGothic" pitchFamily="34" charset="-128"/>
              <a:cs typeface="ＭＳ Ｐゴシック" charset="0"/>
            </a:endParaRPr>
          </a:p>
        </p:txBody>
      </p:sp>
    </p:spTree>
    <p:extLst>
      <p:ext uri="{BB962C8B-B14F-4D97-AF65-F5344CB8AC3E}">
        <p14:creationId xmlns:p14="http://schemas.microsoft.com/office/powerpoint/2010/main" val="1828328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S PGothic" pitchFamily="34" charset="-128"/>
              <a:cs typeface="ＭＳ Ｐゴシック" charset="0"/>
            </a:endParaRPr>
          </a:p>
        </p:txBody>
      </p:sp>
    </p:spTree>
    <p:extLst>
      <p:ext uri="{BB962C8B-B14F-4D97-AF65-F5344CB8AC3E}">
        <p14:creationId xmlns:p14="http://schemas.microsoft.com/office/powerpoint/2010/main" val="1459281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93451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S PGothic" pitchFamily="34" charset="-128"/>
              <a:cs typeface="ＭＳ Ｐゴシック" charset="0"/>
            </a:endParaRPr>
          </a:p>
        </p:txBody>
      </p:sp>
    </p:spTree>
    <p:extLst>
      <p:ext uri="{BB962C8B-B14F-4D97-AF65-F5344CB8AC3E}">
        <p14:creationId xmlns:p14="http://schemas.microsoft.com/office/powerpoint/2010/main" val="1731704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2412375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S PGothic" pitchFamily="34" charset="-128"/>
              <a:cs typeface="ＭＳ Ｐゴシック" charset="0"/>
            </a:endParaRPr>
          </a:p>
        </p:txBody>
      </p:sp>
    </p:spTree>
    <p:extLst>
      <p:ext uri="{BB962C8B-B14F-4D97-AF65-F5344CB8AC3E}">
        <p14:creationId xmlns:p14="http://schemas.microsoft.com/office/powerpoint/2010/main" val="2478956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1FF0DD-E9F7-431E-8070-FEA08546CC76}"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1FF0DD-E9F7-431E-8070-FEA08546CC7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1FF0DD-E9F7-431E-8070-FEA08546CC7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1FF0DD-E9F7-431E-8070-FEA08546CC7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1FF0DD-E9F7-431E-8070-FEA08546CC76}"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1FF0DD-E9F7-431E-8070-FEA08546CC7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A1FF0DD-E9F7-431E-8070-FEA08546CC7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A1FF0DD-E9F7-431E-8070-FEA08546CC7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A1FF0DD-E9F7-431E-8070-FEA08546CC7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1FF0DD-E9F7-431E-8070-FEA08546CC76}"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1FF0DD-E9F7-431E-8070-FEA08546CC76}"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1FF0DD-E9F7-431E-8070-FEA08546CC7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jpg"/><Relationship Id="rId7" Type="http://schemas.openxmlformats.org/officeDocument/2006/relationships/diagramColors" Target="../diagrams/colors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jpg"/><Relationship Id="rId7" Type="http://schemas.openxmlformats.org/officeDocument/2006/relationships/diagramColors" Target="../diagrams/colors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simap.ted.europa.eu/" TargetMode="External"/><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hyperlink" Target="https://ec.europa.eu/tools/ecertis/search" TargetMode="External"/><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comprasgovernamentais.gov.br/" TargetMode="External"/><Relationship Id="rId7" Type="http://schemas.openxmlformats.org/officeDocument/2006/relationships/image" Target="../media/image21.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hyperlink" Target="https://e-nabavki.gov.mk/PublicAccess/Home.aspx#/home"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www.worldbank.org/publicfinance/fmis" TargetMode="External"/><Relationship Id="rId4" Type="http://schemas.openxmlformats.org/officeDocument/2006/relationships/hyperlink" Target="https://eteam.worldbank.org/FMI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jpeg"/><Relationship Id="rId7" Type="http://schemas.openxmlformats.org/officeDocument/2006/relationships/diagramColors" Target="../diagrams/colors1.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p:cNvSpPr/>
          <p:nvPr/>
        </p:nvSpPr>
        <p:spPr>
          <a:xfrm>
            <a:off x="914730" y="3809138"/>
            <a:ext cx="8229600" cy="731520"/>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17" y="5918078"/>
            <a:ext cx="2985048" cy="591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0" y="2335320"/>
            <a:ext cx="9144000" cy="14868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84726" y="2405952"/>
            <a:ext cx="8961120" cy="1292662"/>
          </a:xfrm>
          <a:prstGeom prst="rect">
            <a:avLst/>
          </a:prstGeom>
          <a:noFill/>
        </p:spPr>
        <p:txBody>
          <a:bodyPr wrap="square" lIns="0" tIns="0" rIns="0" bIns="0" rtlCol="0">
            <a:spAutoFit/>
          </a:bodyPr>
          <a:lstStyle/>
          <a:p>
            <a:pPr algn="ctr"/>
            <a:r>
              <a:rPr lang="ru-RU" sz="2800" b="1" dirty="0">
                <a:solidFill>
                  <a:schemeClr val="bg1"/>
                </a:solidFill>
                <a:effectLst>
                  <a:outerShdw blurRad="38100" dist="38100" dir="2700000" algn="tl">
                    <a:srgbClr val="000000">
                      <a:alpha val="43137"/>
                    </a:srgbClr>
                  </a:outerShdw>
                </a:effectLst>
                <a:latin typeface="Calibri" panose="020F0502020204030204" pitchFamily="34" charset="0"/>
                <a:cs typeface="Helvetica" panose="020B0604020202020204" pitchFamily="34" charset="0"/>
              </a:rPr>
              <a:t>Как соединить систему электронных государственных закупок и информационную систему управления государственными финансами</a:t>
            </a:r>
            <a:endParaRPr lang="en-US" sz="2800" b="1" dirty="0">
              <a:solidFill>
                <a:schemeClr val="bg1"/>
              </a:solidFill>
              <a:effectLst>
                <a:outerShdw blurRad="38100" dist="38100" dir="2700000" algn="tl">
                  <a:srgbClr val="000000">
                    <a:alpha val="43137"/>
                  </a:srgbClr>
                </a:outerShdw>
              </a:effectLst>
              <a:latin typeface="Calibri" panose="020F0502020204030204" pitchFamily="34" charset="0"/>
              <a:cs typeface="Helvetica" panose="020B0604020202020204" pitchFamily="34" charset="0"/>
            </a:endParaRPr>
          </a:p>
        </p:txBody>
      </p:sp>
      <p:sp>
        <p:nvSpPr>
          <p:cNvPr id="10" name="TextBox 9"/>
          <p:cNvSpPr txBox="1"/>
          <p:nvPr/>
        </p:nvSpPr>
        <p:spPr>
          <a:xfrm>
            <a:off x="1024268" y="3859050"/>
            <a:ext cx="8010525" cy="646331"/>
          </a:xfrm>
          <a:prstGeom prst="rect">
            <a:avLst/>
          </a:prstGeom>
          <a:noFill/>
        </p:spPr>
        <p:txBody>
          <a:bodyPr wrap="square" rtlCol="0">
            <a:spAutoFit/>
          </a:bodyPr>
          <a:lstStyle/>
          <a:p>
            <a:pPr algn="r"/>
            <a:r>
              <a:rPr lang="ru-RU" b="1" spc="300" dirty="0">
                <a:solidFill>
                  <a:schemeClr val="bg1"/>
                </a:solidFill>
                <a:effectLst>
                  <a:outerShdw blurRad="38100" dist="38100" dir="2700000" algn="tl">
                    <a:srgbClr val="000000">
                      <a:alpha val="43137"/>
                    </a:srgbClr>
                  </a:outerShdw>
                </a:effectLst>
                <a:latin typeface="Calibri" panose="020F0502020204030204" pitchFamily="34" charset="0"/>
                <a:cs typeface="Helvetica" panose="020B0604020202020204" pitchFamily="34" charset="0"/>
              </a:rPr>
              <a:t>Семинар </a:t>
            </a:r>
            <a:r>
              <a:rPr lang="en-US" b="1" spc="300" dirty="0">
                <a:solidFill>
                  <a:schemeClr val="bg1"/>
                </a:solidFill>
                <a:effectLst>
                  <a:outerShdw blurRad="38100" dist="38100" dir="2700000" algn="tl">
                    <a:srgbClr val="000000">
                      <a:alpha val="43137"/>
                    </a:srgbClr>
                  </a:outerShdw>
                </a:effectLst>
                <a:latin typeface="Calibri" panose="020F0502020204030204" pitchFamily="34" charset="0"/>
                <a:cs typeface="Helvetica" panose="020B0604020202020204" pitchFamily="34" charset="0"/>
              </a:rPr>
              <a:t>PEMPAL TCoP</a:t>
            </a:r>
          </a:p>
          <a:p>
            <a:pPr algn="r"/>
            <a:r>
              <a:rPr lang="ru-RU" b="1" spc="300" dirty="0">
                <a:solidFill>
                  <a:schemeClr val="bg1"/>
                </a:solidFill>
                <a:effectLst>
                  <a:outerShdw blurRad="38100" dist="38100" dir="2700000" algn="tl">
                    <a:srgbClr val="000000">
                      <a:alpha val="43137"/>
                    </a:srgbClr>
                  </a:outerShdw>
                </a:effectLst>
                <a:latin typeface="Calibri" panose="020F0502020204030204" pitchFamily="34" charset="0"/>
                <a:cs typeface="Helvetica" panose="020B0604020202020204" pitchFamily="34" charset="0"/>
              </a:rPr>
              <a:t>Венгрия</a:t>
            </a:r>
            <a:r>
              <a:rPr lang="en-US" b="1" spc="300" dirty="0">
                <a:solidFill>
                  <a:schemeClr val="bg1"/>
                </a:solidFill>
                <a:effectLst>
                  <a:outerShdw blurRad="38100" dist="38100" dir="2700000" algn="tl">
                    <a:srgbClr val="000000">
                      <a:alpha val="43137"/>
                    </a:srgbClr>
                  </a:outerShdw>
                </a:effectLst>
                <a:latin typeface="Calibri" panose="020F0502020204030204" pitchFamily="34" charset="0"/>
                <a:cs typeface="Helvetica" panose="020B0604020202020204" pitchFamily="34" charset="0"/>
              </a:rPr>
              <a:t>, </a:t>
            </a:r>
            <a:r>
              <a:rPr lang="ru-RU" b="1" spc="300" dirty="0">
                <a:solidFill>
                  <a:schemeClr val="bg1"/>
                </a:solidFill>
                <a:effectLst>
                  <a:outerShdw blurRad="38100" dist="38100" dir="2700000" algn="tl">
                    <a:srgbClr val="000000">
                      <a:alpha val="43137"/>
                    </a:srgbClr>
                  </a:outerShdw>
                </a:effectLst>
                <a:latin typeface="Calibri" panose="020F0502020204030204" pitchFamily="34" charset="0"/>
                <a:cs typeface="Helvetica" panose="020B0604020202020204" pitchFamily="34" charset="0"/>
              </a:rPr>
              <a:t>Будапешт,</a:t>
            </a:r>
            <a:r>
              <a:rPr lang="en-US" b="1" spc="300" dirty="0">
                <a:solidFill>
                  <a:schemeClr val="bg1"/>
                </a:solidFill>
                <a:effectLst>
                  <a:outerShdw blurRad="38100" dist="38100" dir="2700000" algn="tl">
                    <a:srgbClr val="000000">
                      <a:alpha val="43137"/>
                    </a:srgbClr>
                  </a:outerShdw>
                </a:effectLst>
                <a:latin typeface="Calibri" panose="020F0502020204030204" pitchFamily="34" charset="0"/>
                <a:cs typeface="Helvetica" panose="020B0604020202020204" pitchFamily="34" charset="0"/>
              </a:rPr>
              <a:t> 4-5 </a:t>
            </a:r>
            <a:r>
              <a:rPr lang="ru-RU" b="1" spc="300" dirty="0">
                <a:solidFill>
                  <a:schemeClr val="bg1"/>
                </a:solidFill>
                <a:effectLst>
                  <a:outerShdw blurRad="38100" dist="38100" dir="2700000" algn="tl">
                    <a:srgbClr val="000000">
                      <a:alpha val="43137"/>
                    </a:srgbClr>
                  </a:outerShdw>
                </a:effectLst>
                <a:latin typeface="Calibri" panose="020F0502020204030204" pitchFamily="34" charset="0"/>
                <a:cs typeface="Helvetica" panose="020B0604020202020204" pitchFamily="34" charset="0"/>
              </a:rPr>
              <a:t>июня</a:t>
            </a:r>
            <a:r>
              <a:rPr lang="en-US" b="1" spc="300" dirty="0">
                <a:solidFill>
                  <a:schemeClr val="bg1"/>
                </a:solidFill>
                <a:effectLst>
                  <a:outerShdw blurRad="38100" dist="38100" dir="2700000" algn="tl">
                    <a:srgbClr val="000000">
                      <a:alpha val="43137"/>
                    </a:srgbClr>
                  </a:outerShdw>
                </a:effectLst>
                <a:latin typeface="Calibri" panose="020F0502020204030204" pitchFamily="34" charset="0"/>
                <a:cs typeface="Helvetica" panose="020B0604020202020204" pitchFamily="34" charset="0"/>
              </a:rPr>
              <a:t> 2019</a:t>
            </a:r>
            <a:r>
              <a:rPr lang="ru-RU" b="1" spc="300" dirty="0">
                <a:solidFill>
                  <a:schemeClr val="bg1"/>
                </a:solidFill>
                <a:effectLst>
                  <a:outerShdw blurRad="38100" dist="38100" dir="2700000" algn="tl">
                    <a:srgbClr val="000000">
                      <a:alpha val="43137"/>
                    </a:srgbClr>
                  </a:outerShdw>
                </a:effectLst>
                <a:latin typeface="Calibri" panose="020F0502020204030204" pitchFamily="34" charset="0"/>
                <a:cs typeface="Helvetica" panose="020B0604020202020204" pitchFamily="34" charset="0"/>
              </a:rPr>
              <a:t> г.</a:t>
            </a:r>
            <a:endParaRPr lang="en-US" b="1" spc="300" dirty="0">
              <a:solidFill>
                <a:schemeClr val="bg1"/>
              </a:solidFill>
              <a:effectLst>
                <a:outerShdw blurRad="38100" dist="38100" dir="2700000" algn="tl">
                  <a:srgbClr val="000000">
                    <a:alpha val="43137"/>
                  </a:srgbClr>
                </a:outerShdw>
              </a:effectLst>
              <a:latin typeface="Calibri" panose="020F0502020204030204" pitchFamily="34" charset="0"/>
              <a:cs typeface="Helvetica" panose="020B0604020202020204" pitchFamily="34" charset="0"/>
            </a:endParaRPr>
          </a:p>
        </p:txBody>
      </p:sp>
      <p:sp>
        <p:nvSpPr>
          <p:cNvPr id="21" name="Rectangle 20"/>
          <p:cNvSpPr/>
          <p:nvPr/>
        </p:nvSpPr>
        <p:spPr>
          <a:xfrm>
            <a:off x="243522" y="969135"/>
            <a:ext cx="8656985" cy="707886"/>
          </a:xfrm>
          <a:prstGeom prst="rect">
            <a:avLst/>
          </a:prstGeom>
        </p:spPr>
        <p:txBody>
          <a:bodyPr wrap="none">
            <a:spAutoFit/>
          </a:bodyPr>
          <a:lstStyle/>
          <a:p>
            <a:pPr algn="ctr"/>
            <a:r>
              <a:rPr lang="ru-RU" sz="2000" b="1" dirty="0">
                <a:solidFill>
                  <a:srgbClr val="C00000"/>
                </a:solidFill>
              </a:rPr>
              <a:t>Заседание тематической группы КС </a:t>
            </a:r>
            <a:r>
              <a:rPr lang="en-US" sz="2000" b="1" dirty="0">
                <a:solidFill>
                  <a:srgbClr val="C00000"/>
                </a:solidFill>
                <a:highlight>
                  <a:srgbClr val="FFFFFF"/>
                </a:highlight>
              </a:rPr>
              <a:t>PEMPAL</a:t>
            </a:r>
          </a:p>
          <a:p>
            <a:pPr algn="ctr"/>
            <a:r>
              <a:rPr lang="ru-RU" sz="2000" b="1" dirty="0">
                <a:solidFill>
                  <a:srgbClr val="C00000"/>
                </a:solidFill>
              </a:rPr>
              <a:t>«Использование информационных технологий в казначейских операциях»</a:t>
            </a:r>
            <a:endParaRPr lang="en-US" sz="2000" b="1" dirty="0">
              <a:solidFill>
                <a:srgbClr val="C00000"/>
              </a:solidFill>
            </a:endParaRPr>
          </a:p>
        </p:txBody>
      </p:sp>
      <p:pic>
        <p:nvPicPr>
          <p:cNvPr id="2" name="Picture 1">
            <a:extLst>
              <a:ext uri="{FF2B5EF4-FFF2-40B4-BE49-F238E27FC236}">
                <a16:creationId xmlns:a16="http://schemas.microsoft.com/office/drawing/2014/main" id="{EF319A0C-4715-4676-A2D5-5DE93A22D07A}"/>
              </a:ext>
            </a:extLst>
          </p:cNvPr>
          <p:cNvPicPr>
            <a:picLocks noChangeAspect="1"/>
          </p:cNvPicPr>
          <p:nvPr/>
        </p:nvPicPr>
        <p:blipFill>
          <a:blip r:embed="rId4"/>
          <a:stretch>
            <a:fillRect/>
          </a:stretch>
        </p:blipFill>
        <p:spPr>
          <a:xfrm>
            <a:off x="1371600" y="226567"/>
            <a:ext cx="6400800" cy="731333"/>
          </a:xfrm>
          <a:prstGeom prst="rect">
            <a:avLst/>
          </a:prstGeom>
        </p:spPr>
      </p:pic>
      <p:sp>
        <p:nvSpPr>
          <p:cNvPr id="16" name="Text Placeholder 1">
            <a:extLst>
              <a:ext uri="{FF2B5EF4-FFF2-40B4-BE49-F238E27FC236}">
                <a16:creationId xmlns:a16="http://schemas.microsoft.com/office/drawing/2014/main" id="{D8D845FA-4B8D-4623-9E9E-9D7EA61B3FEB}"/>
              </a:ext>
            </a:extLst>
          </p:cNvPr>
          <p:cNvSpPr txBox="1">
            <a:spLocks/>
          </p:cNvSpPr>
          <p:nvPr/>
        </p:nvSpPr>
        <p:spPr>
          <a:xfrm>
            <a:off x="3980985" y="5172432"/>
            <a:ext cx="4797585" cy="133731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ts val="0"/>
              </a:spcBef>
              <a:buNone/>
            </a:pPr>
            <a:r>
              <a:rPr lang="ru-RU" altLang="en-US" sz="1800" b="1" dirty="0">
                <a:solidFill>
                  <a:srgbClr val="0000CC"/>
                </a:solidFill>
                <a:latin typeface="+mj-lt"/>
                <a:cs typeface="Arial" panose="020B0604020202020204" pitchFamily="34" charset="0"/>
              </a:rPr>
              <a:t>Джем </a:t>
            </a:r>
            <a:r>
              <a:rPr lang="ru-RU" altLang="en-US" sz="1800" b="1" dirty="0" err="1">
                <a:solidFill>
                  <a:srgbClr val="0000CC"/>
                </a:solidFill>
                <a:latin typeface="+mj-lt"/>
                <a:cs typeface="Arial" panose="020B0604020202020204" pitchFamily="34" charset="0"/>
              </a:rPr>
              <a:t>Денер</a:t>
            </a:r>
            <a:endParaRPr lang="en-US" altLang="en-US" sz="1800" b="1" dirty="0">
              <a:solidFill>
                <a:srgbClr val="0000CC"/>
              </a:solidFill>
              <a:latin typeface="+mj-lt"/>
              <a:cs typeface="Arial" panose="020B0604020202020204" pitchFamily="34" charset="0"/>
            </a:endParaRPr>
          </a:p>
          <a:p>
            <a:pPr marL="0" indent="0" algn="r">
              <a:spcBef>
                <a:spcPts val="0"/>
              </a:spcBef>
              <a:buNone/>
            </a:pPr>
            <a:r>
              <a:rPr lang="ru-RU" altLang="en-US" sz="1800" dirty="0">
                <a:solidFill>
                  <a:srgbClr val="0000CC"/>
                </a:solidFill>
                <a:latin typeface="+mj-lt"/>
                <a:cs typeface="Arial" panose="020B0604020202020204" pitchFamily="34" charset="0"/>
              </a:rPr>
              <a:t>Ведущий специалист по гос. управлению, руководитель Сообщества специалистов по использованию цифровых технологий в государственном управлении</a:t>
            </a:r>
            <a:endParaRPr lang="en-US" altLang="en-US" sz="1800" dirty="0">
              <a:solidFill>
                <a:srgbClr val="0000CC"/>
              </a:solidFill>
              <a:highlight>
                <a:srgbClr val="FFFF00"/>
              </a:highlight>
              <a:latin typeface="+mj-lt"/>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8"/>
          <p:cNvSpPr>
            <a:spLocks noGrp="1"/>
          </p:cNvSpPr>
          <p:nvPr>
            <p:ph type="sldNum" sz="quarter" idx="12"/>
          </p:nvPr>
        </p:nvSpPr>
        <p:spPr>
          <a:xfrm>
            <a:off x="6553200" y="6587285"/>
            <a:ext cx="2160000" cy="216000"/>
          </a:xfrm>
        </p:spPr>
        <p:txBody>
          <a:bodyPr/>
          <a:lstStyle/>
          <a:p>
            <a:fld id="{9A1FF0DD-E9F7-431E-8070-FEA08546CC76}" type="slidenum">
              <a:rPr lang="en-US" sz="1100" smtClean="0">
                <a:solidFill>
                  <a:srgbClr val="0000FF"/>
                </a:solidFill>
              </a:rPr>
              <a:pPr/>
              <a:t>9</a:t>
            </a:fld>
            <a:endParaRPr lang="en-US" sz="1100" dirty="0">
              <a:solidFill>
                <a:srgbClr val="0000FF"/>
              </a:solidFill>
            </a:endParaRPr>
          </a:p>
        </p:txBody>
      </p:sp>
      <p:grpSp>
        <p:nvGrpSpPr>
          <p:cNvPr id="7" name="Group 6"/>
          <p:cNvGrpSpPr/>
          <p:nvPr/>
        </p:nvGrpSpPr>
        <p:grpSpPr>
          <a:xfrm>
            <a:off x="-809" y="7415"/>
            <a:ext cx="9089808" cy="982612"/>
            <a:chOff x="-809" y="7415"/>
            <a:chExt cx="9089808" cy="982612"/>
          </a:xfrm>
        </p:grpSpPr>
        <p:sp>
          <p:nvSpPr>
            <p:cNvPr id="9" name="Text Box 3"/>
            <p:cNvSpPr txBox="1">
              <a:spLocks noChangeArrowheads="1"/>
            </p:cNvSpPr>
            <p:nvPr/>
          </p:nvSpPr>
          <p:spPr bwMode="auto">
            <a:xfrm>
              <a:off x="624381" y="144575"/>
              <a:ext cx="8464618" cy="845452"/>
            </a:xfrm>
            <a:prstGeom prst="rect">
              <a:avLst/>
            </a:prstGeom>
            <a:gradFill>
              <a:gsLst>
                <a:gs pos="50000">
                  <a:srgbClr val="00B0F0"/>
                </a:gs>
                <a:gs pos="100000">
                  <a:schemeClr val="bg1"/>
                </a:gs>
              </a:gsLst>
              <a:lin ang="0" scaled="1"/>
            </a:gradFill>
            <a:ln w="9525">
              <a:noFill/>
              <a:miter lim="800000"/>
              <a:headEnd/>
              <a:tailEnd/>
            </a:ln>
            <a:effectLst/>
          </p:spPr>
          <p:txBody>
            <a:bodyPr lIns="0" rIns="0" anchor="ctr"/>
            <a:lstStyle/>
            <a:p>
              <a:pPr marL="457200"/>
              <a:r>
                <a:rPr lang="ru-RU" sz="2400" b="1" dirty="0">
                  <a:solidFill>
                    <a:schemeClr val="bg1"/>
                  </a:solidFill>
                  <a:cs typeface="Helvetica" panose="020B0604020202020204" pitchFamily="34" charset="0"/>
                </a:rPr>
                <a:t>ИСУГФ и система </a:t>
              </a:r>
            </a:p>
            <a:p>
              <a:pPr marL="457200"/>
              <a:r>
                <a:rPr lang="ru-RU" sz="2400" b="1" dirty="0">
                  <a:solidFill>
                    <a:schemeClr val="bg1"/>
                  </a:solidFill>
                  <a:cs typeface="Helvetica" panose="020B0604020202020204" pitchFamily="34" charset="0"/>
                </a:rPr>
                <a:t>электронных государственных закупок</a:t>
              </a:r>
              <a:endParaRPr lang="en-US" sz="2400" b="1" dirty="0">
                <a:solidFill>
                  <a:schemeClr val="bg1"/>
                </a:solidFill>
                <a:cs typeface="Helvetica" panose="020B0604020202020204" pitchFamily="34" charset="0"/>
              </a:endParaRPr>
            </a:p>
          </p:txBody>
        </p:sp>
        <p:sp>
          <p:nvSpPr>
            <p:cNvPr id="6" name="Oval 5"/>
            <p:cNvSpPr/>
            <p:nvPr/>
          </p:nvSpPr>
          <p:spPr>
            <a:xfrm>
              <a:off x="-809" y="7415"/>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351" y="144575"/>
              <a:ext cx="457200" cy="457200"/>
            </a:xfrm>
            <a:prstGeom prst="rect">
              <a:avLst/>
            </a:prstGeom>
          </p:spPr>
        </p:pic>
      </p:grpSp>
      <p:sp>
        <p:nvSpPr>
          <p:cNvPr id="8" name="Text Box 14">
            <a:extLst>
              <a:ext uri="{FF2B5EF4-FFF2-40B4-BE49-F238E27FC236}">
                <a16:creationId xmlns:a16="http://schemas.microsoft.com/office/drawing/2014/main" id="{D28E7C31-82A6-4E33-BE3F-866A11F0D41E}"/>
              </a:ext>
            </a:extLst>
          </p:cNvPr>
          <p:cNvSpPr txBox="1">
            <a:spLocks noChangeArrowheads="1"/>
          </p:cNvSpPr>
          <p:nvPr/>
        </p:nvSpPr>
        <p:spPr bwMode="auto">
          <a:xfrm>
            <a:off x="956281" y="2337739"/>
            <a:ext cx="7189557" cy="3312895"/>
          </a:xfrm>
          <a:prstGeom prst="rect">
            <a:avLst/>
          </a:prstGeom>
          <a:noFill/>
          <a:ln w="9525">
            <a:noFill/>
            <a:miter lim="800000"/>
            <a:headEnd/>
            <a:tailEnd/>
          </a:ln>
        </p:spPr>
        <p:txBody>
          <a:bodyPr wrap="square">
            <a:spAutoFit/>
          </a:bodyPr>
          <a:lstStyle/>
          <a:p>
            <a:pPr marL="341313" indent="-341313" algn="ctr">
              <a:spcAft>
                <a:spcPts val="600"/>
              </a:spcAft>
              <a:tabLst>
                <a:tab pos="1790700" algn="l"/>
              </a:tabLst>
            </a:pPr>
            <a:r>
              <a:rPr lang="ru-RU" sz="2800" b="1" dirty="0">
                <a:solidFill>
                  <a:srgbClr val="00B0F0"/>
                </a:solidFill>
                <a:effectLst/>
              </a:rPr>
              <a:t>Содержание</a:t>
            </a:r>
            <a:endParaRPr lang="tr-TR" sz="2800" b="1" dirty="0">
              <a:solidFill>
                <a:srgbClr val="00B0F0"/>
              </a:solidFill>
              <a:effectLst/>
            </a:endParaRPr>
          </a:p>
          <a:p>
            <a:pPr marL="342900" lvl="0" indent="-342900">
              <a:lnSpc>
                <a:spcPct val="150000"/>
              </a:lnSpc>
              <a:buSzPct val="80000"/>
              <a:buFont typeface="Wingdings 3" panose="05040102010807070707" pitchFamily="18" charset="2"/>
              <a:buChar char=""/>
              <a:tabLst>
                <a:tab pos="1790700" algn="l"/>
              </a:tabLst>
            </a:pPr>
            <a:r>
              <a:rPr lang="ru-RU" sz="2400" b="1" dirty="0">
                <a:solidFill>
                  <a:schemeClr val="bg1">
                    <a:lumMod val="75000"/>
                  </a:schemeClr>
                </a:solidFill>
              </a:rPr>
              <a:t>ИСУГФ и электронные государственные закупки: основы</a:t>
            </a:r>
            <a:endParaRPr lang="en-US" sz="2400" b="1" dirty="0">
              <a:solidFill>
                <a:schemeClr val="bg1">
                  <a:lumMod val="75000"/>
                </a:schemeClr>
              </a:solidFill>
            </a:endParaRPr>
          </a:p>
          <a:p>
            <a:pPr marL="342900" lvl="0" indent="-342900">
              <a:lnSpc>
                <a:spcPct val="150000"/>
              </a:lnSpc>
              <a:buSzPct val="80000"/>
              <a:buFont typeface="Wingdings 3" panose="05040102010807070707" pitchFamily="18" charset="2"/>
              <a:buChar char=""/>
              <a:tabLst>
                <a:tab pos="1790700" algn="l"/>
              </a:tabLst>
            </a:pPr>
            <a:r>
              <a:rPr lang="ru-RU" sz="2400" b="1" dirty="0">
                <a:solidFill>
                  <a:srgbClr val="0000CC"/>
                </a:solidFill>
              </a:rPr>
              <a:t>Как соединить систему электронных государственных закупок и ИСУГФ</a:t>
            </a:r>
            <a:endParaRPr lang="en-US" sz="2400" b="1" dirty="0">
              <a:solidFill>
                <a:prstClr val="white">
                  <a:lumMod val="75000"/>
                </a:prstClr>
              </a:solidFill>
            </a:endParaRPr>
          </a:p>
          <a:p>
            <a:pPr marL="342900" lvl="0" indent="-342900">
              <a:lnSpc>
                <a:spcPct val="150000"/>
              </a:lnSpc>
              <a:buSzPct val="80000"/>
              <a:buFont typeface="Wingdings 3" panose="05040102010807070707" pitchFamily="18" charset="2"/>
              <a:buChar char=""/>
              <a:tabLst>
                <a:tab pos="1790700" algn="l"/>
              </a:tabLst>
            </a:pPr>
            <a:r>
              <a:rPr lang="ru-RU" sz="2400" b="1" dirty="0">
                <a:solidFill>
                  <a:prstClr val="white">
                    <a:lumMod val="75000"/>
                  </a:prstClr>
                </a:solidFill>
              </a:rPr>
              <a:t>Примеры отдельных стран</a:t>
            </a:r>
            <a:endParaRPr lang="en-US" sz="2400" b="1" dirty="0">
              <a:solidFill>
                <a:prstClr val="white">
                  <a:lumMod val="75000"/>
                </a:prstClr>
              </a:solidFill>
            </a:endParaRPr>
          </a:p>
        </p:txBody>
      </p:sp>
    </p:spTree>
    <p:extLst>
      <p:ext uri="{BB962C8B-B14F-4D97-AF65-F5344CB8AC3E}">
        <p14:creationId xmlns:p14="http://schemas.microsoft.com/office/powerpoint/2010/main" val="665813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863D7E8D-1645-42B0-BEA0-FC8BB7C98114}"/>
              </a:ext>
            </a:extLst>
          </p:cNvPr>
          <p:cNvGrpSpPr/>
          <p:nvPr/>
        </p:nvGrpSpPr>
        <p:grpSpPr>
          <a:xfrm>
            <a:off x="2931460" y="3195761"/>
            <a:ext cx="1645920" cy="1097280"/>
            <a:chOff x="2644591" y="2989578"/>
            <a:chExt cx="1645920" cy="1097280"/>
          </a:xfrm>
          <a:effectLst>
            <a:outerShdw blurRad="50800" dist="38100" dir="2700000" algn="tl" rotWithShape="0">
              <a:prstClr val="black">
                <a:alpha val="40000"/>
              </a:prstClr>
            </a:outerShdw>
          </a:effectLst>
        </p:grpSpPr>
        <p:sp>
          <p:nvSpPr>
            <p:cNvPr id="11" name="Rectangle 10">
              <a:extLst>
                <a:ext uri="{FF2B5EF4-FFF2-40B4-BE49-F238E27FC236}">
                  <a16:creationId xmlns:a16="http://schemas.microsoft.com/office/drawing/2014/main" id="{06402BFE-7AB2-436A-8D8D-1577646639D1}"/>
                </a:ext>
              </a:extLst>
            </p:cNvPr>
            <p:cNvSpPr/>
            <p:nvPr/>
          </p:nvSpPr>
          <p:spPr>
            <a:xfrm>
              <a:off x="2644591" y="2989578"/>
              <a:ext cx="1645920" cy="1097280"/>
            </a:xfrm>
            <a:prstGeom prst="rect">
              <a:avLst/>
            </a:prstGeom>
            <a:solidFill>
              <a:srgbClr val="FFFF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69F2D253-D04B-44C7-905B-FCC03C4AAB8F}"/>
                </a:ext>
              </a:extLst>
            </p:cNvPr>
            <p:cNvSpPr txBox="1"/>
            <p:nvPr/>
          </p:nvSpPr>
          <p:spPr>
            <a:xfrm>
              <a:off x="3073534" y="2998543"/>
              <a:ext cx="789832" cy="307777"/>
            </a:xfrm>
            <a:prstGeom prst="rect">
              <a:avLst/>
            </a:prstGeom>
            <a:noFill/>
          </p:spPr>
          <p:txBody>
            <a:bodyPr wrap="none" lIns="0" tIns="0" rIns="0" bIns="0" rtlCol="0">
              <a:spAutoFit/>
            </a:bodyPr>
            <a:lstStyle/>
            <a:p>
              <a:pPr algn="ctr"/>
              <a:r>
                <a:rPr lang="ru-RU" sz="2000" b="1" dirty="0">
                  <a:solidFill>
                    <a:srgbClr val="0000CC"/>
                  </a:solidFill>
                </a:rPr>
                <a:t>Тендер</a:t>
              </a:r>
              <a:endParaRPr lang="en-US" sz="2000" b="1" dirty="0">
                <a:solidFill>
                  <a:srgbClr val="0000CC"/>
                </a:solidFill>
              </a:endParaRPr>
            </a:p>
          </p:txBody>
        </p:sp>
        <p:sp>
          <p:nvSpPr>
            <p:cNvPr id="33" name="TextBox 32">
              <a:extLst>
                <a:ext uri="{FF2B5EF4-FFF2-40B4-BE49-F238E27FC236}">
                  <a16:creationId xmlns:a16="http://schemas.microsoft.com/office/drawing/2014/main" id="{13C1F64D-0FDB-4B33-A209-6BB97E53434B}"/>
                </a:ext>
              </a:extLst>
            </p:cNvPr>
            <p:cNvSpPr txBox="1"/>
            <p:nvPr/>
          </p:nvSpPr>
          <p:spPr>
            <a:xfrm>
              <a:off x="2828369" y="3765475"/>
              <a:ext cx="1280160" cy="307777"/>
            </a:xfrm>
            <a:prstGeom prst="rect">
              <a:avLst/>
            </a:prstGeom>
            <a:noFill/>
          </p:spPr>
          <p:txBody>
            <a:bodyPr wrap="square" lIns="0" tIns="0" rIns="0" bIns="0" rtlCol="0">
              <a:spAutoFit/>
            </a:bodyPr>
            <a:lstStyle/>
            <a:p>
              <a:pPr algn="ctr"/>
              <a:r>
                <a:rPr lang="ru-RU" sz="2000" b="1" dirty="0">
                  <a:solidFill>
                    <a:srgbClr val="0000CC"/>
                  </a:solidFill>
                </a:rPr>
                <a:t>Закупка</a:t>
              </a:r>
              <a:endParaRPr lang="en-US" sz="2000" b="1" dirty="0">
                <a:solidFill>
                  <a:srgbClr val="0000CC"/>
                </a:solidFill>
              </a:endParaRPr>
            </a:p>
          </p:txBody>
        </p:sp>
      </p:grpSp>
      <p:sp>
        <p:nvSpPr>
          <p:cNvPr id="12" name="Slide Number Placeholder 8"/>
          <p:cNvSpPr>
            <a:spLocks noGrp="1"/>
          </p:cNvSpPr>
          <p:nvPr>
            <p:ph type="sldNum" sz="quarter" idx="12"/>
          </p:nvPr>
        </p:nvSpPr>
        <p:spPr>
          <a:xfrm>
            <a:off x="6553200" y="6587285"/>
            <a:ext cx="2160000" cy="216000"/>
          </a:xfrm>
        </p:spPr>
        <p:txBody>
          <a:bodyPr/>
          <a:lstStyle/>
          <a:p>
            <a:fld id="{9A1FF0DD-E9F7-431E-8070-FEA08546CC76}" type="slidenum">
              <a:rPr lang="en-US" sz="1100" smtClean="0">
                <a:solidFill>
                  <a:srgbClr val="0000FF"/>
                </a:solidFill>
              </a:rPr>
              <a:pPr/>
              <a:t>10</a:t>
            </a:fld>
            <a:endParaRPr lang="en-US" sz="1100" dirty="0">
              <a:solidFill>
                <a:srgbClr val="0000FF"/>
              </a:solidFill>
            </a:endParaRPr>
          </a:p>
        </p:txBody>
      </p:sp>
      <p:sp>
        <p:nvSpPr>
          <p:cNvPr id="10" name="Rectangle 4"/>
          <p:cNvSpPr>
            <a:spLocks noChangeArrowheads="1"/>
          </p:cNvSpPr>
          <p:nvPr/>
        </p:nvSpPr>
        <p:spPr bwMode="auto">
          <a:xfrm>
            <a:off x="5457825" y="192187"/>
            <a:ext cx="3528000" cy="307777"/>
          </a:xfrm>
          <a:prstGeom prst="rect">
            <a:avLst/>
          </a:prstGeom>
          <a:solidFill>
            <a:schemeClr val="bg1"/>
          </a:solidFill>
          <a:ln w="6350">
            <a:noFill/>
            <a:miter lim="800000"/>
            <a:headEnd/>
            <a:tailEnd/>
          </a:ln>
        </p:spPr>
        <p:txBody>
          <a:bodyPr wrap="square" anchor="ctr">
            <a:spAutoFit/>
          </a:bodyPr>
          <a:lstStyle/>
          <a:p>
            <a:pPr algn="r">
              <a:spcAft>
                <a:spcPct val="50000"/>
              </a:spcAft>
            </a:pPr>
            <a:r>
              <a:rPr lang="en-US" sz="1400" b="1" dirty="0">
                <a:solidFill>
                  <a:srgbClr val="0000FF"/>
                </a:solidFill>
                <a:latin typeface="Trebuchet MS" pitchFamily="34" charset="0"/>
              </a:rPr>
              <a:t>www.worldbank.org/publicfinance/fmis  </a:t>
            </a:r>
          </a:p>
        </p:txBody>
      </p:sp>
      <p:grpSp>
        <p:nvGrpSpPr>
          <p:cNvPr id="16" name="Group 15"/>
          <p:cNvGrpSpPr/>
          <p:nvPr/>
        </p:nvGrpSpPr>
        <p:grpSpPr>
          <a:xfrm>
            <a:off x="-809" y="7415"/>
            <a:ext cx="9129110" cy="731520"/>
            <a:chOff x="-809" y="7415"/>
            <a:chExt cx="9129110" cy="731520"/>
          </a:xfrm>
        </p:grpSpPr>
        <p:sp>
          <p:nvSpPr>
            <p:cNvPr id="17" name="Text Box 3"/>
            <p:cNvSpPr txBox="1">
              <a:spLocks noChangeArrowheads="1"/>
            </p:cNvSpPr>
            <p:nvPr/>
          </p:nvSpPr>
          <p:spPr bwMode="auto">
            <a:xfrm>
              <a:off x="624381" y="144575"/>
              <a:ext cx="8503920" cy="457200"/>
            </a:xfrm>
            <a:prstGeom prst="rect">
              <a:avLst/>
            </a:prstGeom>
            <a:gradFill>
              <a:gsLst>
                <a:gs pos="50000">
                  <a:srgbClr val="00B0F0"/>
                </a:gs>
                <a:gs pos="100000">
                  <a:schemeClr val="bg1"/>
                </a:gs>
              </a:gsLst>
              <a:lin ang="0" scaled="1"/>
            </a:gradFill>
            <a:ln w="9525">
              <a:noFill/>
              <a:miter lim="800000"/>
              <a:headEnd/>
              <a:tailEnd/>
            </a:ln>
            <a:effectLst/>
          </p:spPr>
          <p:txBody>
            <a:bodyPr lIns="0" rIns="0" anchor="ctr"/>
            <a:lstStyle/>
            <a:p>
              <a:pPr marL="457200" algn="l"/>
              <a:r>
                <a:rPr lang="ru-RU" sz="2400" b="1" dirty="0">
                  <a:solidFill>
                    <a:schemeClr val="bg1"/>
                  </a:solidFill>
                  <a:latin typeface="+mj-lt"/>
                  <a:cs typeface="Helvetica" panose="020B0604020202020204" pitchFamily="34" charset="0"/>
                </a:rPr>
                <a:t>Цикл государственных закупок</a:t>
              </a:r>
              <a:endParaRPr lang="en-US" sz="2400" b="1" dirty="0">
                <a:solidFill>
                  <a:schemeClr val="bg1"/>
                </a:solidFill>
                <a:latin typeface="+mj-lt"/>
                <a:cs typeface="Helvetica" panose="020B0604020202020204" pitchFamily="34" charset="0"/>
              </a:endParaRPr>
            </a:p>
          </p:txBody>
        </p:sp>
        <p:sp>
          <p:nvSpPr>
            <p:cNvPr id="18" name="Oval 17"/>
            <p:cNvSpPr/>
            <p:nvPr/>
          </p:nvSpPr>
          <p:spPr>
            <a:xfrm>
              <a:off x="-809" y="7415"/>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351" y="144575"/>
              <a:ext cx="457200" cy="457200"/>
            </a:xfrm>
            <a:prstGeom prst="rect">
              <a:avLst/>
            </a:prstGeom>
          </p:spPr>
        </p:pic>
      </p:grpSp>
      <p:graphicFrame>
        <p:nvGraphicFramePr>
          <p:cNvPr id="6" name="Diagram 5">
            <a:extLst>
              <a:ext uri="{FF2B5EF4-FFF2-40B4-BE49-F238E27FC236}">
                <a16:creationId xmlns:a16="http://schemas.microsoft.com/office/drawing/2014/main" id="{9C255820-6293-4DF2-89E3-2F2E63563B88}"/>
              </a:ext>
            </a:extLst>
          </p:cNvPr>
          <p:cNvGraphicFramePr/>
          <p:nvPr>
            <p:extLst>
              <p:ext uri="{D42A27DB-BD31-4B8C-83A1-F6EECF244321}">
                <p14:modId xmlns:p14="http://schemas.microsoft.com/office/powerpoint/2010/main" val="48446472"/>
              </p:ext>
            </p:extLst>
          </p:nvPr>
        </p:nvGraphicFramePr>
        <p:xfrm>
          <a:off x="182880" y="3503698"/>
          <a:ext cx="8778240" cy="457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ectangle 6">
            <a:extLst>
              <a:ext uri="{FF2B5EF4-FFF2-40B4-BE49-F238E27FC236}">
                <a16:creationId xmlns:a16="http://schemas.microsoft.com/office/drawing/2014/main" id="{D3F12CA0-30F9-4FD7-BBEA-570C733AC619}"/>
              </a:ext>
            </a:extLst>
          </p:cNvPr>
          <p:cNvSpPr/>
          <p:nvPr/>
        </p:nvSpPr>
        <p:spPr>
          <a:xfrm>
            <a:off x="182880" y="755332"/>
            <a:ext cx="8778240" cy="457200"/>
          </a:xfrm>
          <a:prstGeom prst="rect">
            <a:avLst/>
          </a:prstGeom>
          <a:solidFill>
            <a:schemeClr val="accent3">
              <a:lumMod val="20000"/>
              <a:lumOff val="80000"/>
            </a:schemeClr>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ru-RU" sz="2000" b="1" dirty="0">
                <a:solidFill>
                  <a:srgbClr val="0000CC"/>
                </a:solidFill>
              </a:rPr>
              <a:t>Система электронных государственных закупок</a:t>
            </a:r>
            <a:r>
              <a:rPr lang="en-US" sz="2000" b="1" dirty="0">
                <a:solidFill>
                  <a:srgbClr val="0000CC"/>
                </a:solidFill>
              </a:rPr>
              <a:t> (e-GP)</a:t>
            </a:r>
          </a:p>
        </p:txBody>
      </p:sp>
      <p:sp>
        <p:nvSpPr>
          <p:cNvPr id="15" name="Rectangle 14">
            <a:extLst>
              <a:ext uri="{FF2B5EF4-FFF2-40B4-BE49-F238E27FC236}">
                <a16:creationId xmlns:a16="http://schemas.microsoft.com/office/drawing/2014/main" id="{DE3D7338-7156-458A-BA7A-D82933C58D3D}"/>
              </a:ext>
            </a:extLst>
          </p:cNvPr>
          <p:cNvSpPr/>
          <p:nvPr/>
        </p:nvSpPr>
        <p:spPr>
          <a:xfrm>
            <a:off x="182880" y="6075970"/>
            <a:ext cx="8778240" cy="457200"/>
          </a:xfrm>
          <a:prstGeom prst="rect">
            <a:avLst/>
          </a:prstGeom>
          <a:solidFill>
            <a:schemeClr val="accent1">
              <a:lumMod val="20000"/>
              <a:lumOff val="80000"/>
            </a:schemeClr>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ru-RU" sz="2000" b="1" dirty="0">
                <a:solidFill>
                  <a:srgbClr val="0000CC"/>
                </a:solidFill>
              </a:rPr>
              <a:t>Информационная система управления государственными финансами</a:t>
            </a:r>
            <a:r>
              <a:rPr lang="en-US" sz="2000" b="1" dirty="0">
                <a:solidFill>
                  <a:srgbClr val="0000CC"/>
                </a:solidFill>
              </a:rPr>
              <a:t> (</a:t>
            </a:r>
            <a:r>
              <a:rPr lang="ru-RU" sz="2000" b="1" dirty="0">
                <a:solidFill>
                  <a:srgbClr val="0000CC"/>
                </a:solidFill>
              </a:rPr>
              <a:t>ИСУГФ</a:t>
            </a:r>
            <a:r>
              <a:rPr lang="en-US" sz="2000" b="1" dirty="0">
                <a:solidFill>
                  <a:srgbClr val="0000CC"/>
                </a:solidFill>
              </a:rPr>
              <a:t>)</a:t>
            </a:r>
          </a:p>
        </p:txBody>
      </p:sp>
      <p:sp>
        <p:nvSpPr>
          <p:cNvPr id="8" name="TextBox 7">
            <a:extLst>
              <a:ext uri="{FF2B5EF4-FFF2-40B4-BE49-F238E27FC236}">
                <a16:creationId xmlns:a16="http://schemas.microsoft.com/office/drawing/2014/main" id="{F0FF4C8D-7895-47B0-8783-CD31E206817C}"/>
              </a:ext>
            </a:extLst>
          </p:cNvPr>
          <p:cNvSpPr txBox="1"/>
          <p:nvPr/>
        </p:nvSpPr>
        <p:spPr>
          <a:xfrm rot="16200000">
            <a:off x="-423246" y="2139118"/>
            <a:ext cx="1836465" cy="184666"/>
          </a:xfrm>
          <a:prstGeom prst="rect">
            <a:avLst/>
          </a:prstGeom>
          <a:noFill/>
        </p:spPr>
        <p:txBody>
          <a:bodyPr wrap="none" lIns="0" tIns="0" rIns="0" bIns="0" rtlCol="0">
            <a:spAutoFit/>
          </a:bodyPr>
          <a:lstStyle/>
          <a:p>
            <a:r>
              <a:rPr lang="ru-RU" sz="1200" dirty="0"/>
              <a:t>Определение потребностей</a:t>
            </a:r>
            <a:endParaRPr lang="en-US" sz="1200" dirty="0"/>
          </a:p>
        </p:txBody>
      </p:sp>
      <p:sp>
        <p:nvSpPr>
          <p:cNvPr id="9" name="Arrow: Up 8">
            <a:extLst>
              <a:ext uri="{FF2B5EF4-FFF2-40B4-BE49-F238E27FC236}">
                <a16:creationId xmlns:a16="http://schemas.microsoft.com/office/drawing/2014/main" id="{00CA8D9C-AD92-49F5-BFF8-4A199A034B52}"/>
              </a:ext>
            </a:extLst>
          </p:cNvPr>
          <p:cNvSpPr/>
          <p:nvPr/>
        </p:nvSpPr>
        <p:spPr>
          <a:xfrm>
            <a:off x="479296" y="4046426"/>
            <a:ext cx="274320" cy="274320"/>
          </a:xfrm>
          <a:prstGeom prst="upArrow">
            <a:avLst/>
          </a:prstGeom>
          <a:solidFill>
            <a:srgbClr val="FFFF00"/>
          </a:solid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Up 19">
            <a:extLst>
              <a:ext uri="{FF2B5EF4-FFF2-40B4-BE49-F238E27FC236}">
                <a16:creationId xmlns:a16="http://schemas.microsoft.com/office/drawing/2014/main" id="{E92B6856-0CC2-4AA3-B939-7E0100E129DA}"/>
              </a:ext>
            </a:extLst>
          </p:cNvPr>
          <p:cNvSpPr/>
          <p:nvPr/>
        </p:nvSpPr>
        <p:spPr>
          <a:xfrm>
            <a:off x="2124317" y="4046426"/>
            <a:ext cx="274320" cy="274320"/>
          </a:xfrm>
          <a:prstGeom prst="upArrow">
            <a:avLst/>
          </a:prstGeom>
          <a:solidFill>
            <a:srgbClr val="FFFF00"/>
          </a:solid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Up 21">
            <a:extLst>
              <a:ext uri="{FF2B5EF4-FFF2-40B4-BE49-F238E27FC236}">
                <a16:creationId xmlns:a16="http://schemas.microsoft.com/office/drawing/2014/main" id="{3E759CC9-8024-480C-A65C-74EA5B9A4174}"/>
              </a:ext>
            </a:extLst>
          </p:cNvPr>
          <p:cNvSpPr/>
          <p:nvPr/>
        </p:nvSpPr>
        <p:spPr>
          <a:xfrm>
            <a:off x="4745923" y="4046426"/>
            <a:ext cx="274320" cy="274320"/>
          </a:xfrm>
          <a:prstGeom prst="upArrow">
            <a:avLst/>
          </a:prstGeom>
          <a:solidFill>
            <a:srgbClr val="FFFF00"/>
          </a:solid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Up 22">
            <a:extLst>
              <a:ext uri="{FF2B5EF4-FFF2-40B4-BE49-F238E27FC236}">
                <a16:creationId xmlns:a16="http://schemas.microsoft.com/office/drawing/2014/main" id="{F6BA9A08-8CE8-4753-9379-895718CD473C}"/>
              </a:ext>
            </a:extLst>
          </p:cNvPr>
          <p:cNvSpPr/>
          <p:nvPr/>
        </p:nvSpPr>
        <p:spPr>
          <a:xfrm>
            <a:off x="7070465" y="4046426"/>
            <a:ext cx="274320" cy="274320"/>
          </a:xfrm>
          <a:prstGeom prst="upArrow">
            <a:avLst/>
          </a:prstGeom>
          <a:solidFill>
            <a:srgbClr val="FFFF00"/>
          </a:solid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Up 23">
            <a:extLst>
              <a:ext uri="{FF2B5EF4-FFF2-40B4-BE49-F238E27FC236}">
                <a16:creationId xmlns:a16="http://schemas.microsoft.com/office/drawing/2014/main" id="{86F22461-186F-4F0E-8F49-59759EB27961}"/>
              </a:ext>
            </a:extLst>
          </p:cNvPr>
          <p:cNvSpPr/>
          <p:nvPr/>
        </p:nvSpPr>
        <p:spPr>
          <a:xfrm>
            <a:off x="8497463" y="4046426"/>
            <a:ext cx="274320" cy="274320"/>
          </a:xfrm>
          <a:prstGeom prst="upArrow">
            <a:avLst/>
          </a:prstGeom>
          <a:solidFill>
            <a:srgbClr val="FFFF00"/>
          </a:solid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424BBB30-B7A0-48B9-ABD2-3417A8B79A35}"/>
              </a:ext>
            </a:extLst>
          </p:cNvPr>
          <p:cNvSpPr txBox="1"/>
          <p:nvPr/>
        </p:nvSpPr>
        <p:spPr>
          <a:xfrm rot="16200000">
            <a:off x="-69344" y="4962195"/>
            <a:ext cx="1371600" cy="215444"/>
          </a:xfrm>
          <a:prstGeom prst="rect">
            <a:avLst/>
          </a:prstGeom>
          <a:noFill/>
        </p:spPr>
        <p:txBody>
          <a:bodyPr wrap="square" lIns="0" tIns="0" rIns="0" bIns="0" rtlCol="0">
            <a:spAutoFit/>
          </a:bodyPr>
          <a:lstStyle/>
          <a:p>
            <a:pPr algn="r"/>
            <a:r>
              <a:rPr lang="ru-RU" sz="1400" dirty="0"/>
              <a:t>План закупок</a:t>
            </a:r>
            <a:endParaRPr lang="en-US" sz="1400" dirty="0"/>
          </a:p>
        </p:txBody>
      </p:sp>
      <p:sp>
        <p:nvSpPr>
          <p:cNvPr id="26" name="TextBox 25">
            <a:extLst>
              <a:ext uri="{FF2B5EF4-FFF2-40B4-BE49-F238E27FC236}">
                <a16:creationId xmlns:a16="http://schemas.microsoft.com/office/drawing/2014/main" id="{73BDFB6E-311F-4B6F-9986-6FC6E9A42A48}"/>
              </a:ext>
            </a:extLst>
          </p:cNvPr>
          <p:cNvSpPr txBox="1"/>
          <p:nvPr/>
        </p:nvSpPr>
        <p:spPr>
          <a:xfrm rot="16200000">
            <a:off x="1418851" y="5101334"/>
            <a:ext cx="1685270" cy="184666"/>
          </a:xfrm>
          <a:prstGeom prst="rect">
            <a:avLst/>
          </a:prstGeom>
          <a:noFill/>
        </p:spPr>
        <p:txBody>
          <a:bodyPr wrap="none" lIns="0" tIns="0" rIns="0" bIns="0" rtlCol="0">
            <a:spAutoFit/>
          </a:bodyPr>
          <a:lstStyle/>
          <a:p>
            <a:pPr algn="r"/>
            <a:r>
              <a:rPr lang="ru-RU" sz="1200" dirty="0"/>
              <a:t>Бюджетное ассигнование</a:t>
            </a:r>
            <a:endParaRPr lang="en-US" sz="1200" dirty="0"/>
          </a:p>
        </p:txBody>
      </p:sp>
      <p:sp>
        <p:nvSpPr>
          <p:cNvPr id="27" name="Arrow: Up 26">
            <a:extLst>
              <a:ext uri="{FF2B5EF4-FFF2-40B4-BE49-F238E27FC236}">
                <a16:creationId xmlns:a16="http://schemas.microsoft.com/office/drawing/2014/main" id="{B939B562-6A40-46BE-83E0-7118CD3142C2}"/>
              </a:ext>
            </a:extLst>
          </p:cNvPr>
          <p:cNvSpPr/>
          <p:nvPr/>
        </p:nvSpPr>
        <p:spPr>
          <a:xfrm flipV="1">
            <a:off x="362751" y="3177649"/>
            <a:ext cx="274320" cy="274320"/>
          </a:xfrm>
          <a:prstGeom prst="upArrow">
            <a:avLst/>
          </a:prstGeom>
          <a:solidFill>
            <a:srgbClr val="FFFF00"/>
          </a:solid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row: Up 27">
            <a:extLst>
              <a:ext uri="{FF2B5EF4-FFF2-40B4-BE49-F238E27FC236}">
                <a16:creationId xmlns:a16="http://schemas.microsoft.com/office/drawing/2014/main" id="{A9C0E8A1-7C7F-4D35-8918-CA5E1277493B}"/>
              </a:ext>
            </a:extLst>
          </p:cNvPr>
          <p:cNvSpPr/>
          <p:nvPr/>
        </p:nvSpPr>
        <p:spPr>
          <a:xfrm flipV="1">
            <a:off x="2366365" y="3177649"/>
            <a:ext cx="274320" cy="274320"/>
          </a:xfrm>
          <a:prstGeom prst="upArrow">
            <a:avLst/>
          </a:prstGeom>
          <a:solidFill>
            <a:srgbClr val="FFFF00"/>
          </a:solid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Up 28">
            <a:extLst>
              <a:ext uri="{FF2B5EF4-FFF2-40B4-BE49-F238E27FC236}">
                <a16:creationId xmlns:a16="http://schemas.microsoft.com/office/drawing/2014/main" id="{BB404F99-34E7-4519-A4EE-96DC1D6C073B}"/>
              </a:ext>
            </a:extLst>
          </p:cNvPr>
          <p:cNvSpPr/>
          <p:nvPr/>
        </p:nvSpPr>
        <p:spPr>
          <a:xfrm flipV="1">
            <a:off x="6998169" y="3177649"/>
            <a:ext cx="274320" cy="274320"/>
          </a:xfrm>
          <a:prstGeom prst="upArrow">
            <a:avLst/>
          </a:prstGeom>
          <a:solidFill>
            <a:srgbClr val="FFFF00"/>
          </a:solid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Up 29">
            <a:extLst>
              <a:ext uri="{FF2B5EF4-FFF2-40B4-BE49-F238E27FC236}">
                <a16:creationId xmlns:a16="http://schemas.microsoft.com/office/drawing/2014/main" id="{E695B171-3C09-41C6-85D6-C9CF1F547D41}"/>
              </a:ext>
            </a:extLst>
          </p:cNvPr>
          <p:cNvSpPr/>
          <p:nvPr/>
        </p:nvSpPr>
        <p:spPr>
          <a:xfrm flipV="1">
            <a:off x="4685850" y="3177649"/>
            <a:ext cx="274320" cy="274320"/>
          </a:xfrm>
          <a:prstGeom prst="upArrow">
            <a:avLst/>
          </a:prstGeom>
          <a:solidFill>
            <a:srgbClr val="FFFF00"/>
          </a:solid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Up 30">
            <a:extLst>
              <a:ext uri="{FF2B5EF4-FFF2-40B4-BE49-F238E27FC236}">
                <a16:creationId xmlns:a16="http://schemas.microsoft.com/office/drawing/2014/main" id="{43E1C352-E2C6-4553-8460-492296FF9B1B}"/>
              </a:ext>
            </a:extLst>
          </p:cNvPr>
          <p:cNvSpPr/>
          <p:nvPr/>
        </p:nvSpPr>
        <p:spPr>
          <a:xfrm flipV="1">
            <a:off x="8404143" y="3177649"/>
            <a:ext cx="274320" cy="274320"/>
          </a:xfrm>
          <a:prstGeom prst="upArrow">
            <a:avLst/>
          </a:prstGeom>
          <a:solidFill>
            <a:srgbClr val="FFFF00"/>
          </a:solid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6AF86409-3B49-478B-BE59-8CDC3EBBB853}"/>
              </a:ext>
            </a:extLst>
          </p:cNvPr>
          <p:cNvSpPr txBox="1"/>
          <p:nvPr/>
        </p:nvSpPr>
        <p:spPr>
          <a:xfrm rot="16200000">
            <a:off x="2030641" y="2428185"/>
            <a:ext cx="945772" cy="215444"/>
          </a:xfrm>
          <a:prstGeom prst="rect">
            <a:avLst/>
          </a:prstGeom>
          <a:noFill/>
        </p:spPr>
        <p:txBody>
          <a:bodyPr wrap="none" lIns="0" tIns="0" rIns="0" bIns="0" rtlCol="0">
            <a:spAutoFit/>
          </a:bodyPr>
          <a:lstStyle/>
          <a:p>
            <a:r>
              <a:rPr lang="ru-RU" sz="1400" dirty="0"/>
              <a:t>Объявление</a:t>
            </a:r>
            <a:endParaRPr lang="en-US" sz="1400" dirty="0"/>
          </a:p>
        </p:txBody>
      </p:sp>
      <p:sp>
        <p:nvSpPr>
          <p:cNvPr id="35" name="TextBox 34">
            <a:extLst>
              <a:ext uri="{FF2B5EF4-FFF2-40B4-BE49-F238E27FC236}">
                <a16:creationId xmlns:a16="http://schemas.microsoft.com/office/drawing/2014/main" id="{16FF1BD1-F4E4-4C1F-866F-C6FEEEF79C26}"/>
              </a:ext>
            </a:extLst>
          </p:cNvPr>
          <p:cNvSpPr txBox="1"/>
          <p:nvPr/>
        </p:nvSpPr>
        <p:spPr>
          <a:xfrm rot="16200000">
            <a:off x="2515926" y="1747527"/>
            <a:ext cx="1512978" cy="505779"/>
          </a:xfrm>
          <a:prstGeom prst="rect">
            <a:avLst/>
          </a:prstGeom>
          <a:noFill/>
        </p:spPr>
        <p:txBody>
          <a:bodyPr wrap="none" lIns="0" tIns="0" rIns="0" bIns="0" rtlCol="0">
            <a:spAutoFit/>
          </a:bodyPr>
          <a:lstStyle/>
          <a:p>
            <a:pPr>
              <a:lnSpc>
                <a:spcPts val="1280"/>
              </a:lnSpc>
            </a:pPr>
            <a:r>
              <a:rPr lang="ru-RU" sz="1400" dirty="0"/>
              <a:t>Подача тендерных  </a:t>
            </a:r>
          </a:p>
          <a:p>
            <a:pPr>
              <a:lnSpc>
                <a:spcPts val="1280"/>
              </a:lnSpc>
            </a:pPr>
            <a:r>
              <a:rPr lang="ru-RU" sz="1400" dirty="0"/>
              <a:t>заявок / </a:t>
            </a:r>
          </a:p>
          <a:p>
            <a:pPr>
              <a:lnSpc>
                <a:spcPts val="1280"/>
              </a:lnSpc>
            </a:pPr>
            <a:r>
              <a:rPr lang="ru-RU" sz="1400" dirty="0"/>
              <a:t>предложение цен</a:t>
            </a:r>
            <a:endParaRPr lang="en-US" sz="1400" dirty="0"/>
          </a:p>
        </p:txBody>
      </p:sp>
      <p:sp>
        <p:nvSpPr>
          <p:cNvPr id="36" name="TextBox 35">
            <a:extLst>
              <a:ext uri="{FF2B5EF4-FFF2-40B4-BE49-F238E27FC236}">
                <a16:creationId xmlns:a16="http://schemas.microsoft.com/office/drawing/2014/main" id="{6FEB0803-03BE-4B9A-9D78-51BF2790B609}"/>
              </a:ext>
            </a:extLst>
          </p:cNvPr>
          <p:cNvSpPr txBox="1"/>
          <p:nvPr/>
        </p:nvSpPr>
        <p:spPr>
          <a:xfrm rot="16200000">
            <a:off x="3537077" y="2279231"/>
            <a:ext cx="567976" cy="215444"/>
          </a:xfrm>
          <a:prstGeom prst="rect">
            <a:avLst/>
          </a:prstGeom>
          <a:noFill/>
        </p:spPr>
        <p:txBody>
          <a:bodyPr wrap="none" lIns="0" tIns="0" rIns="0" bIns="0" rtlCol="0">
            <a:spAutoFit/>
          </a:bodyPr>
          <a:lstStyle/>
          <a:p>
            <a:r>
              <a:rPr lang="ru-RU" sz="1400" dirty="0"/>
              <a:t>Оценка</a:t>
            </a:r>
            <a:endParaRPr lang="en-US" sz="1400" dirty="0"/>
          </a:p>
        </p:txBody>
      </p:sp>
      <p:sp>
        <p:nvSpPr>
          <p:cNvPr id="37" name="TextBox 36">
            <a:extLst>
              <a:ext uri="{FF2B5EF4-FFF2-40B4-BE49-F238E27FC236}">
                <a16:creationId xmlns:a16="http://schemas.microsoft.com/office/drawing/2014/main" id="{E763422B-BB39-4899-B973-D9F8C311A989}"/>
              </a:ext>
            </a:extLst>
          </p:cNvPr>
          <p:cNvSpPr txBox="1"/>
          <p:nvPr/>
        </p:nvSpPr>
        <p:spPr>
          <a:xfrm rot="16200000">
            <a:off x="3952748" y="2030730"/>
            <a:ext cx="1739707" cy="215444"/>
          </a:xfrm>
          <a:prstGeom prst="rect">
            <a:avLst/>
          </a:prstGeom>
          <a:noFill/>
        </p:spPr>
        <p:txBody>
          <a:bodyPr wrap="none" lIns="0" tIns="0" rIns="0" bIns="0" rtlCol="0">
            <a:spAutoFit/>
          </a:bodyPr>
          <a:lstStyle/>
          <a:p>
            <a:r>
              <a:rPr lang="ru-RU" sz="1400" dirty="0"/>
              <a:t>Подписание контракта</a:t>
            </a:r>
            <a:endParaRPr lang="en-US" sz="1400" dirty="0"/>
          </a:p>
        </p:txBody>
      </p:sp>
      <p:sp>
        <p:nvSpPr>
          <p:cNvPr id="38" name="TextBox 37">
            <a:extLst>
              <a:ext uri="{FF2B5EF4-FFF2-40B4-BE49-F238E27FC236}">
                <a16:creationId xmlns:a16="http://schemas.microsoft.com/office/drawing/2014/main" id="{7FE32FD9-2CE1-41A0-B94F-7B12AB5B30BE}"/>
              </a:ext>
            </a:extLst>
          </p:cNvPr>
          <p:cNvSpPr txBox="1"/>
          <p:nvPr/>
        </p:nvSpPr>
        <p:spPr>
          <a:xfrm rot="16200000">
            <a:off x="4200571" y="4916476"/>
            <a:ext cx="1347100" cy="215444"/>
          </a:xfrm>
          <a:prstGeom prst="rect">
            <a:avLst/>
          </a:prstGeom>
          <a:noFill/>
        </p:spPr>
        <p:txBody>
          <a:bodyPr wrap="none" lIns="0" tIns="0" rIns="0" bIns="0" rtlCol="0">
            <a:spAutoFit/>
          </a:bodyPr>
          <a:lstStyle/>
          <a:p>
            <a:pPr algn="r"/>
            <a:r>
              <a:rPr lang="ru-RU" sz="1400" dirty="0"/>
              <a:t>Заказ на поставку</a:t>
            </a:r>
            <a:endParaRPr lang="en-US" sz="1400" dirty="0"/>
          </a:p>
        </p:txBody>
      </p:sp>
      <p:sp>
        <p:nvSpPr>
          <p:cNvPr id="39" name="TextBox 38">
            <a:extLst>
              <a:ext uri="{FF2B5EF4-FFF2-40B4-BE49-F238E27FC236}">
                <a16:creationId xmlns:a16="http://schemas.microsoft.com/office/drawing/2014/main" id="{E26AF719-CAAC-4B1F-B711-804FF36655ED}"/>
              </a:ext>
            </a:extLst>
          </p:cNvPr>
          <p:cNvSpPr txBox="1"/>
          <p:nvPr/>
        </p:nvSpPr>
        <p:spPr>
          <a:xfrm rot="16200000">
            <a:off x="3516150" y="5197509"/>
            <a:ext cx="1327020" cy="339067"/>
          </a:xfrm>
          <a:prstGeom prst="rect">
            <a:avLst/>
          </a:prstGeom>
          <a:noFill/>
        </p:spPr>
        <p:txBody>
          <a:bodyPr wrap="square" lIns="0" tIns="0" rIns="0" bIns="0" rtlCol="0">
            <a:spAutoFit/>
          </a:bodyPr>
          <a:lstStyle/>
          <a:p>
            <a:pPr algn="r">
              <a:lnSpc>
                <a:spcPts val="1280"/>
              </a:lnSpc>
            </a:pPr>
            <a:r>
              <a:rPr lang="ru-RU" sz="1400" dirty="0"/>
              <a:t>Финансовый контроль</a:t>
            </a:r>
            <a:endParaRPr lang="en-US" sz="1400" dirty="0"/>
          </a:p>
        </p:txBody>
      </p:sp>
      <p:sp>
        <p:nvSpPr>
          <p:cNvPr id="40" name="TextBox 39">
            <a:extLst>
              <a:ext uri="{FF2B5EF4-FFF2-40B4-BE49-F238E27FC236}">
                <a16:creationId xmlns:a16="http://schemas.microsoft.com/office/drawing/2014/main" id="{786153BC-310C-4C39-88A5-70C781F62443}"/>
              </a:ext>
            </a:extLst>
          </p:cNvPr>
          <p:cNvSpPr txBox="1"/>
          <p:nvPr/>
        </p:nvSpPr>
        <p:spPr>
          <a:xfrm rot="16200000">
            <a:off x="5410396" y="5004126"/>
            <a:ext cx="1691853" cy="369332"/>
          </a:xfrm>
          <a:prstGeom prst="rect">
            <a:avLst/>
          </a:prstGeom>
          <a:noFill/>
        </p:spPr>
        <p:txBody>
          <a:bodyPr wrap="square" lIns="0" tIns="0" rIns="0" bIns="0" rtlCol="0">
            <a:spAutoFit/>
          </a:bodyPr>
          <a:lstStyle/>
          <a:p>
            <a:pPr marL="0" algn="r" defTabSz="914400" rtl="0" eaLnBrk="1" latinLnBrk="0" hangingPunct="1"/>
            <a:r>
              <a:rPr lang="ru-RU" sz="1200" dirty="0"/>
              <a:t>Управление платежами / обязательствами</a:t>
            </a:r>
            <a:endParaRPr lang="en-US" sz="1200" dirty="0"/>
          </a:p>
        </p:txBody>
      </p:sp>
      <p:sp>
        <p:nvSpPr>
          <p:cNvPr id="41" name="TextBox 40">
            <a:extLst>
              <a:ext uri="{FF2B5EF4-FFF2-40B4-BE49-F238E27FC236}">
                <a16:creationId xmlns:a16="http://schemas.microsoft.com/office/drawing/2014/main" id="{415CE6C1-EDEC-455C-B1FA-922E5201C7C0}"/>
              </a:ext>
            </a:extLst>
          </p:cNvPr>
          <p:cNvSpPr txBox="1"/>
          <p:nvPr/>
        </p:nvSpPr>
        <p:spPr>
          <a:xfrm rot="16200000">
            <a:off x="6247376" y="1945539"/>
            <a:ext cx="1803406" cy="505779"/>
          </a:xfrm>
          <a:prstGeom prst="rect">
            <a:avLst/>
          </a:prstGeom>
          <a:noFill/>
        </p:spPr>
        <p:txBody>
          <a:bodyPr wrap="square" lIns="0" tIns="0" rIns="0" bIns="0" rtlCol="0">
            <a:spAutoFit/>
          </a:bodyPr>
          <a:lstStyle/>
          <a:p>
            <a:pPr>
              <a:lnSpc>
                <a:spcPts val="1280"/>
              </a:lnSpc>
            </a:pPr>
            <a:r>
              <a:rPr lang="ru-RU" sz="1400" dirty="0"/>
              <a:t>Приемка готовности</a:t>
            </a:r>
            <a:r>
              <a:rPr lang="en-US" sz="1400" dirty="0"/>
              <a:t> </a:t>
            </a:r>
            <a:r>
              <a:rPr lang="ru-RU" sz="1400" dirty="0"/>
              <a:t>Получение товара / услуги</a:t>
            </a:r>
            <a:endParaRPr lang="en-US" sz="1400" dirty="0"/>
          </a:p>
        </p:txBody>
      </p:sp>
      <p:sp>
        <p:nvSpPr>
          <p:cNvPr id="42" name="TextBox 41">
            <a:extLst>
              <a:ext uri="{FF2B5EF4-FFF2-40B4-BE49-F238E27FC236}">
                <a16:creationId xmlns:a16="http://schemas.microsoft.com/office/drawing/2014/main" id="{B5BA0451-BE0E-45CB-9D92-CD48B6094C9E}"/>
              </a:ext>
            </a:extLst>
          </p:cNvPr>
          <p:cNvSpPr txBox="1"/>
          <p:nvPr/>
        </p:nvSpPr>
        <p:spPr>
          <a:xfrm rot="16200000">
            <a:off x="7639315" y="1870429"/>
            <a:ext cx="1786915" cy="672492"/>
          </a:xfrm>
          <a:prstGeom prst="rect">
            <a:avLst/>
          </a:prstGeom>
          <a:noFill/>
        </p:spPr>
        <p:txBody>
          <a:bodyPr wrap="square" lIns="0" tIns="0" rIns="0" bIns="0" rtlCol="0">
            <a:spAutoFit/>
          </a:bodyPr>
          <a:lstStyle/>
          <a:p>
            <a:pPr>
              <a:lnSpc>
                <a:spcPts val="1280"/>
              </a:lnSpc>
            </a:pPr>
            <a:r>
              <a:rPr lang="ru-RU" sz="1400" dirty="0"/>
              <a:t>Выполнение гарантийных обязательств / сопровождение</a:t>
            </a:r>
            <a:endParaRPr lang="en-US" sz="1400" dirty="0"/>
          </a:p>
        </p:txBody>
      </p:sp>
      <p:sp>
        <p:nvSpPr>
          <p:cNvPr id="43" name="TextBox 42">
            <a:extLst>
              <a:ext uri="{FF2B5EF4-FFF2-40B4-BE49-F238E27FC236}">
                <a16:creationId xmlns:a16="http://schemas.microsoft.com/office/drawing/2014/main" id="{20FE8D6B-8B28-4E09-98A1-6DAFA723BA82}"/>
              </a:ext>
            </a:extLst>
          </p:cNvPr>
          <p:cNvSpPr txBox="1"/>
          <p:nvPr/>
        </p:nvSpPr>
        <p:spPr>
          <a:xfrm rot="16200000">
            <a:off x="6382234" y="4988742"/>
            <a:ext cx="1634801" cy="430887"/>
          </a:xfrm>
          <a:prstGeom prst="rect">
            <a:avLst/>
          </a:prstGeom>
          <a:noFill/>
        </p:spPr>
        <p:txBody>
          <a:bodyPr wrap="square" lIns="0" tIns="0" rIns="0" bIns="0" rtlCol="0">
            <a:spAutoFit/>
          </a:bodyPr>
          <a:lstStyle/>
          <a:p>
            <a:pPr algn="r"/>
            <a:r>
              <a:rPr lang="ru-RU" sz="1400" dirty="0"/>
              <a:t>Осуществление оплаты</a:t>
            </a:r>
            <a:endParaRPr lang="en-US" sz="1400" dirty="0"/>
          </a:p>
        </p:txBody>
      </p:sp>
      <p:sp>
        <p:nvSpPr>
          <p:cNvPr id="44" name="TextBox 43">
            <a:extLst>
              <a:ext uri="{FF2B5EF4-FFF2-40B4-BE49-F238E27FC236}">
                <a16:creationId xmlns:a16="http://schemas.microsoft.com/office/drawing/2014/main" id="{9EA5D767-5489-46A8-8B56-6EB33723781A}"/>
              </a:ext>
            </a:extLst>
          </p:cNvPr>
          <p:cNvSpPr txBox="1"/>
          <p:nvPr/>
        </p:nvSpPr>
        <p:spPr>
          <a:xfrm rot="16200000">
            <a:off x="7817997" y="5037802"/>
            <a:ext cx="1646436" cy="339067"/>
          </a:xfrm>
          <a:prstGeom prst="rect">
            <a:avLst/>
          </a:prstGeom>
          <a:noFill/>
        </p:spPr>
        <p:txBody>
          <a:bodyPr wrap="square" lIns="0" tIns="0" rIns="0" bIns="0" rtlCol="0">
            <a:spAutoFit/>
          </a:bodyPr>
          <a:lstStyle/>
          <a:p>
            <a:pPr marL="0" algn="r" defTabSz="914400" rtl="0" eaLnBrk="1" latinLnBrk="0" hangingPunct="1">
              <a:lnSpc>
                <a:spcPts val="1280"/>
              </a:lnSpc>
            </a:pPr>
            <a:r>
              <a:rPr lang="ru-RU" sz="1400" dirty="0"/>
              <a:t>Снятие обременения с обеспечения</a:t>
            </a:r>
            <a:endParaRPr lang="en-US" sz="1400" dirty="0"/>
          </a:p>
        </p:txBody>
      </p:sp>
      <p:sp>
        <p:nvSpPr>
          <p:cNvPr id="45" name="Arrow: Up 44">
            <a:extLst>
              <a:ext uri="{FF2B5EF4-FFF2-40B4-BE49-F238E27FC236}">
                <a16:creationId xmlns:a16="http://schemas.microsoft.com/office/drawing/2014/main" id="{4A4093A7-5ABA-457B-B22D-3409B7E84CCC}"/>
              </a:ext>
            </a:extLst>
          </p:cNvPr>
          <p:cNvSpPr/>
          <p:nvPr/>
        </p:nvSpPr>
        <p:spPr>
          <a:xfrm>
            <a:off x="4042499" y="4368856"/>
            <a:ext cx="274320" cy="274320"/>
          </a:xfrm>
          <a:prstGeom prst="upArrow">
            <a:avLst/>
          </a:prstGeom>
          <a:solidFill>
            <a:srgbClr val="FFFF00"/>
          </a:solid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Arrow: Up 45">
            <a:extLst>
              <a:ext uri="{FF2B5EF4-FFF2-40B4-BE49-F238E27FC236}">
                <a16:creationId xmlns:a16="http://schemas.microsoft.com/office/drawing/2014/main" id="{3407D48F-3E32-4DC6-8A3E-3B74ABCFE9B7}"/>
              </a:ext>
            </a:extLst>
          </p:cNvPr>
          <p:cNvSpPr/>
          <p:nvPr/>
        </p:nvSpPr>
        <p:spPr>
          <a:xfrm>
            <a:off x="6117071" y="4046426"/>
            <a:ext cx="274320" cy="274320"/>
          </a:xfrm>
          <a:prstGeom prst="upArrow">
            <a:avLst/>
          </a:prstGeom>
          <a:solidFill>
            <a:srgbClr val="FFFF00"/>
          </a:solid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EB60F3C-C7FD-4746-8966-6580126F7B5F}"/>
              </a:ext>
            </a:extLst>
          </p:cNvPr>
          <p:cNvSpPr txBox="1"/>
          <p:nvPr/>
        </p:nvSpPr>
        <p:spPr>
          <a:xfrm rot="16200000">
            <a:off x="931824" y="2322900"/>
            <a:ext cx="1114408" cy="505779"/>
          </a:xfrm>
          <a:prstGeom prst="rect">
            <a:avLst/>
          </a:prstGeom>
          <a:noFill/>
        </p:spPr>
        <p:txBody>
          <a:bodyPr wrap="none" lIns="0" tIns="0" rIns="0" bIns="0" rtlCol="0">
            <a:spAutoFit/>
          </a:bodyPr>
          <a:lstStyle/>
          <a:p>
            <a:pPr>
              <a:lnSpc>
                <a:spcPts val="1280"/>
              </a:lnSpc>
            </a:pPr>
            <a:r>
              <a:rPr lang="ru-RU" sz="1400" dirty="0"/>
              <a:t>Подготовка </a:t>
            </a:r>
          </a:p>
          <a:p>
            <a:pPr>
              <a:lnSpc>
                <a:spcPts val="1280"/>
              </a:lnSpc>
            </a:pPr>
            <a:r>
              <a:rPr lang="ru-RU" sz="1400" dirty="0"/>
              <a:t>тендерной</a:t>
            </a:r>
          </a:p>
          <a:p>
            <a:pPr>
              <a:lnSpc>
                <a:spcPts val="1280"/>
              </a:lnSpc>
            </a:pPr>
            <a:r>
              <a:rPr lang="ru-RU" sz="1400" dirty="0"/>
              <a:t>документации</a:t>
            </a:r>
            <a:endParaRPr lang="en-US" sz="1400" dirty="0"/>
          </a:p>
        </p:txBody>
      </p:sp>
      <p:sp>
        <p:nvSpPr>
          <p:cNvPr id="48" name="Arrow: Up 47">
            <a:extLst>
              <a:ext uri="{FF2B5EF4-FFF2-40B4-BE49-F238E27FC236}">
                <a16:creationId xmlns:a16="http://schemas.microsoft.com/office/drawing/2014/main" id="{F14A37E9-3719-419B-BB4A-967125639125}"/>
              </a:ext>
            </a:extLst>
          </p:cNvPr>
          <p:cNvSpPr/>
          <p:nvPr/>
        </p:nvSpPr>
        <p:spPr>
          <a:xfrm flipV="1">
            <a:off x="1353155" y="3177649"/>
            <a:ext cx="274320" cy="274320"/>
          </a:xfrm>
          <a:prstGeom prst="upArrow">
            <a:avLst/>
          </a:prstGeom>
          <a:solidFill>
            <a:srgbClr val="FFFF00"/>
          </a:solid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Arrow: Up 48">
            <a:extLst>
              <a:ext uri="{FF2B5EF4-FFF2-40B4-BE49-F238E27FC236}">
                <a16:creationId xmlns:a16="http://schemas.microsoft.com/office/drawing/2014/main" id="{96E379D6-B20C-4B11-B391-B338853B4BA4}"/>
              </a:ext>
            </a:extLst>
          </p:cNvPr>
          <p:cNvSpPr/>
          <p:nvPr/>
        </p:nvSpPr>
        <p:spPr>
          <a:xfrm flipV="1">
            <a:off x="3135253" y="2836799"/>
            <a:ext cx="274320" cy="274320"/>
          </a:xfrm>
          <a:prstGeom prst="upArrow">
            <a:avLst/>
          </a:prstGeom>
          <a:solidFill>
            <a:srgbClr val="FFFF00"/>
          </a:solid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Arrow: Up 49">
            <a:extLst>
              <a:ext uri="{FF2B5EF4-FFF2-40B4-BE49-F238E27FC236}">
                <a16:creationId xmlns:a16="http://schemas.microsoft.com/office/drawing/2014/main" id="{1F7D0E7D-6AB5-4B2D-992B-5164F074D92D}"/>
              </a:ext>
            </a:extLst>
          </p:cNvPr>
          <p:cNvSpPr/>
          <p:nvPr/>
        </p:nvSpPr>
        <p:spPr>
          <a:xfrm flipV="1">
            <a:off x="3683905" y="2836799"/>
            <a:ext cx="274320" cy="274320"/>
          </a:xfrm>
          <a:prstGeom prst="upArrow">
            <a:avLst/>
          </a:prstGeom>
          <a:solidFill>
            <a:srgbClr val="FFFF00"/>
          </a:solid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Arrow: Up 50">
            <a:extLst>
              <a:ext uri="{FF2B5EF4-FFF2-40B4-BE49-F238E27FC236}">
                <a16:creationId xmlns:a16="http://schemas.microsoft.com/office/drawing/2014/main" id="{E839C08F-E397-40FE-949A-BB54988DD569}"/>
              </a:ext>
            </a:extLst>
          </p:cNvPr>
          <p:cNvSpPr/>
          <p:nvPr/>
        </p:nvSpPr>
        <p:spPr>
          <a:xfrm flipV="1">
            <a:off x="6072364" y="3177649"/>
            <a:ext cx="274320" cy="274320"/>
          </a:xfrm>
          <a:prstGeom prst="upArrow">
            <a:avLst/>
          </a:prstGeom>
          <a:solidFill>
            <a:srgbClr val="FFFF00"/>
          </a:solid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FB2B9E05-5026-42FF-A007-FD73A7A2353B}"/>
              </a:ext>
            </a:extLst>
          </p:cNvPr>
          <p:cNvSpPr txBox="1"/>
          <p:nvPr/>
        </p:nvSpPr>
        <p:spPr>
          <a:xfrm rot="16200000">
            <a:off x="5336196" y="2041285"/>
            <a:ext cx="1736566" cy="215444"/>
          </a:xfrm>
          <a:prstGeom prst="rect">
            <a:avLst/>
          </a:prstGeom>
          <a:noFill/>
        </p:spPr>
        <p:txBody>
          <a:bodyPr wrap="none" lIns="0" tIns="0" rIns="0" bIns="0" rtlCol="0">
            <a:spAutoFit/>
          </a:bodyPr>
          <a:lstStyle/>
          <a:p>
            <a:r>
              <a:rPr lang="ru-RU" sz="1400" dirty="0"/>
              <a:t>Исполнение контракта</a:t>
            </a:r>
            <a:endParaRPr lang="en-US" sz="1400" dirty="0"/>
          </a:p>
        </p:txBody>
      </p:sp>
      <p:sp>
        <p:nvSpPr>
          <p:cNvPr id="53" name="TextBox 52">
            <a:extLst>
              <a:ext uri="{FF2B5EF4-FFF2-40B4-BE49-F238E27FC236}">
                <a16:creationId xmlns:a16="http://schemas.microsoft.com/office/drawing/2014/main" id="{A86A1852-38C7-44EC-9492-0458FCEE50C3}"/>
              </a:ext>
            </a:extLst>
          </p:cNvPr>
          <p:cNvSpPr txBox="1"/>
          <p:nvPr/>
        </p:nvSpPr>
        <p:spPr>
          <a:xfrm rot="16200000">
            <a:off x="4611561" y="4955778"/>
            <a:ext cx="1625835" cy="505779"/>
          </a:xfrm>
          <a:prstGeom prst="rect">
            <a:avLst/>
          </a:prstGeom>
          <a:noFill/>
        </p:spPr>
        <p:txBody>
          <a:bodyPr wrap="square" lIns="0" tIns="0" rIns="0" bIns="0" rtlCol="0">
            <a:spAutoFit/>
          </a:bodyPr>
          <a:lstStyle/>
          <a:p>
            <a:pPr marL="0" algn="r" defTabSz="914400" rtl="0" eaLnBrk="1" latinLnBrk="0" hangingPunct="1">
              <a:lnSpc>
                <a:spcPts val="1280"/>
              </a:lnSpc>
            </a:pPr>
            <a:r>
              <a:rPr lang="ru-RU" sz="1400" dirty="0"/>
              <a:t>Регистрация активов / материальных ценностей</a:t>
            </a:r>
            <a:endParaRPr lang="en-US" sz="1400" dirty="0"/>
          </a:p>
        </p:txBody>
      </p:sp>
      <p:sp>
        <p:nvSpPr>
          <p:cNvPr id="54" name="Arrow: Up 53">
            <a:extLst>
              <a:ext uri="{FF2B5EF4-FFF2-40B4-BE49-F238E27FC236}">
                <a16:creationId xmlns:a16="http://schemas.microsoft.com/office/drawing/2014/main" id="{528BE0AB-3C97-422F-B9BD-417CC6FD1B0B}"/>
              </a:ext>
            </a:extLst>
          </p:cNvPr>
          <p:cNvSpPr/>
          <p:nvPr/>
        </p:nvSpPr>
        <p:spPr>
          <a:xfrm>
            <a:off x="5285226" y="4058059"/>
            <a:ext cx="274320" cy="274320"/>
          </a:xfrm>
          <a:prstGeom prst="upArrow">
            <a:avLst/>
          </a:prstGeom>
          <a:solidFill>
            <a:srgbClr val="FFFF00"/>
          </a:solid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13FF1745-9DC3-48B8-ABBA-757354B13351}"/>
              </a:ext>
            </a:extLst>
          </p:cNvPr>
          <p:cNvSpPr txBox="1"/>
          <p:nvPr/>
        </p:nvSpPr>
        <p:spPr>
          <a:xfrm rot="16200000">
            <a:off x="2780695" y="5038609"/>
            <a:ext cx="1052185" cy="505779"/>
          </a:xfrm>
          <a:prstGeom prst="rect">
            <a:avLst/>
          </a:prstGeom>
          <a:noFill/>
        </p:spPr>
        <p:txBody>
          <a:bodyPr wrap="square" lIns="0" tIns="0" rIns="0" bIns="0" rtlCol="0">
            <a:spAutoFit/>
          </a:bodyPr>
          <a:lstStyle/>
          <a:p>
            <a:pPr algn="r">
              <a:lnSpc>
                <a:spcPts val="1280"/>
              </a:lnSpc>
            </a:pPr>
            <a:r>
              <a:rPr lang="ru-RU" sz="1400" dirty="0"/>
              <a:t>Контроль выполнения обязательств</a:t>
            </a:r>
            <a:endParaRPr lang="en-US" sz="1400" dirty="0"/>
          </a:p>
        </p:txBody>
      </p:sp>
      <p:sp>
        <p:nvSpPr>
          <p:cNvPr id="58" name="Arrow: Up 57">
            <a:extLst>
              <a:ext uri="{FF2B5EF4-FFF2-40B4-BE49-F238E27FC236}">
                <a16:creationId xmlns:a16="http://schemas.microsoft.com/office/drawing/2014/main" id="{C66004E6-955B-48C3-8EA1-958B33454469}"/>
              </a:ext>
            </a:extLst>
          </p:cNvPr>
          <p:cNvSpPr/>
          <p:nvPr/>
        </p:nvSpPr>
        <p:spPr>
          <a:xfrm>
            <a:off x="3135253" y="4368856"/>
            <a:ext cx="274320" cy="274320"/>
          </a:xfrm>
          <a:prstGeom prst="upArrow">
            <a:avLst/>
          </a:prstGeom>
          <a:solidFill>
            <a:srgbClr val="FFFF00"/>
          </a:solid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DB35F9A-56C6-4C3D-9593-2FFC989DE31C}"/>
              </a:ext>
            </a:extLst>
          </p:cNvPr>
          <p:cNvGrpSpPr/>
          <p:nvPr/>
        </p:nvGrpSpPr>
        <p:grpSpPr>
          <a:xfrm>
            <a:off x="4962496" y="2012356"/>
            <a:ext cx="1145761" cy="1192370"/>
            <a:chOff x="4962496" y="2001092"/>
            <a:chExt cx="1145761" cy="989474"/>
          </a:xfrm>
        </p:grpSpPr>
        <p:sp>
          <p:nvSpPr>
            <p:cNvPr id="60" name="Rectangle: Rounded Corners 59">
              <a:extLst>
                <a:ext uri="{FF2B5EF4-FFF2-40B4-BE49-F238E27FC236}">
                  <a16:creationId xmlns:a16="http://schemas.microsoft.com/office/drawing/2014/main" id="{5538453F-F834-4761-9F5F-AD8B56A4F754}"/>
                </a:ext>
              </a:extLst>
            </p:cNvPr>
            <p:cNvSpPr/>
            <p:nvPr/>
          </p:nvSpPr>
          <p:spPr>
            <a:xfrm>
              <a:off x="4962496" y="2657490"/>
              <a:ext cx="1145761" cy="333076"/>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ru-RU" sz="1100" b="1" dirty="0">
                  <a:solidFill>
                    <a:srgbClr val="0000CC"/>
                  </a:solidFill>
                </a:rPr>
                <a:t>Операция</a:t>
              </a:r>
              <a:r>
                <a:rPr lang="en-US" sz="1100" b="1" dirty="0">
                  <a:solidFill>
                    <a:srgbClr val="0000CC"/>
                  </a:solidFill>
                </a:rPr>
                <a:t> </a:t>
              </a:r>
              <a:r>
                <a:rPr lang="en-US" sz="1100" b="1" dirty="0">
                  <a:solidFill>
                    <a:srgbClr val="00B0F0"/>
                  </a:solidFill>
                </a:rPr>
                <a:t>&lt; </a:t>
              </a:r>
              <a:r>
                <a:rPr lang="ru-RU" sz="1100" b="1" dirty="0">
                  <a:solidFill>
                    <a:srgbClr val="00B0F0"/>
                  </a:solidFill>
                </a:rPr>
                <a:t>одна</a:t>
              </a:r>
              <a:endParaRPr lang="en-US" sz="1100" b="1" dirty="0">
                <a:solidFill>
                  <a:srgbClr val="00B0F0"/>
                </a:solidFill>
              </a:endParaRPr>
            </a:p>
            <a:p>
              <a:r>
                <a:rPr lang="ru-RU" sz="1100" b="1" dirty="0">
                  <a:solidFill>
                    <a:srgbClr val="0000CC"/>
                  </a:solidFill>
                </a:rPr>
                <a:t>Контракт</a:t>
              </a:r>
              <a:r>
                <a:rPr lang="en-US" sz="1100" b="1" dirty="0">
                  <a:solidFill>
                    <a:srgbClr val="0000CC"/>
                  </a:solidFill>
                </a:rPr>
                <a:t> </a:t>
              </a:r>
              <a:r>
                <a:rPr lang="ru-RU" sz="1100" b="1" dirty="0">
                  <a:solidFill>
                    <a:srgbClr val="0000CC"/>
                  </a:solidFill>
                </a:rPr>
                <a:t>  </a:t>
              </a:r>
              <a:r>
                <a:rPr lang="en-US" sz="1100" b="1" dirty="0">
                  <a:solidFill>
                    <a:srgbClr val="00B0F0"/>
                  </a:solidFill>
                </a:rPr>
                <a:t>&lt; </a:t>
              </a:r>
              <a:r>
                <a:rPr lang="ru-RU" sz="1100" b="1" dirty="0">
                  <a:solidFill>
                    <a:srgbClr val="00B0F0"/>
                  </a:solidFill>
                </a:rPr>
                <a:t>один</a:t>
              </a:r>
              <a:endParaRPr lang="en-US" sz="1100" b="1" dirty="0">
                <a:solidFill>
                  <a:srgbClr val="0000CC"/>
                </a:solidFill>
              </a:endParaRPr>
            </a:p>
          </p:txBody>
        </p:sp>
        <p:sp>
          <p:nvSpPr>
            <p:cNvPr id="73" name="Rectangle: Rounded Corners 72">
              <a:extLst>
                <a:ext uri="{FF2B5EF4-FFF2-40B4-BE49-F238E27FC236}">
                  <a16:creationId xmlns:a16="http://schemas.microsoft.com/office/drawing/2014/main" id="{572CF398-685A-47DF-B452-8D3CF7A8997E}"/>
                </a:ext>
              </a:extLst>
            </p:cNvPr>
            <p:cNvSpPr/>
            <p:nvPr/>
          </p:nvSpPr>
          <p:spPr>
            <a:xfrm>
              <a:off x="5017497" y="2001092"/>
              <a:ext cx="1079260" cy="532445"/>
            </a:xfrm>
            <a:prstGeom prst="roundRect">
              <a:avLst/>
            </a:prstGeom>
            <a:noFill/>
            <a:ln w="95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100" b="1" dirty="0">
                  <a:solidFill>
                    <a:srgbClr val="0000CC"/>
                  </a:solidFill>
                </a:rPr>
                <a:t>Уникальный идентификатор контракта</a:t>
              </a:r>
              <a:endParaRPr lang="en-US" sz="1100" b="1" dirty="0">
                <a:solidFill>
                  <a:srgbClr val="0000CC"/>
                </a:solidFill>
              </a:endParaRPr>
            </a:p>
          </p:txBody>
        </p:sp>
      </p:grpSp>
      <p:grpSp>
        <p:nvGrpSpPr>
          <p:cNvPr id="2" name="Group 1">
            <a:extLst>
              <a:ext uri="{FF2B5EF4-FFF2-40B4-BE49-F238E27FC236}">
                <a16:creationId xmlns:a16="http://schemas.microsoft.com/office/drawing/2014/main" id="{8A05EBAB-4B28-4F9C-AB1D-B6B10868550C}"/>
              </a:ext>
            </a:extLst>
          </p:cNvPr>
          <p:cNvGrpSpPr/>
          <p:nvPr/>
        </p:nvGrpSpPr>
        <p:grpSpPr>
          <a:xfrm>
            <a:off x="823659" y="4455457"/>
            <a:ext cx="1348290" cy="1023142"/>
            <a:chOff x="815194" y="4598896"/>
            <a:chExt cx="1348290" cy="1023142"/>
          </a:xfrm>
        </p:grpSpPr>
        <p:sp>
          <p:nvSpPr>
            <p:cNvPr id="59" name="Rectangle: Rounded Corners 58">
              <a:extLst>
                <a:ext uri="{FF2B5EF4-FFF2-40B4-BE49-F238E27FC236}">
                  <a16:creationId xmlns:a16="http://schemas.microsoft.com/office/drawing/2014/main" id="{919AE161-382B-4EE4-BB8F-DABE9663AE5B}"/>
                </a:ext>
              </a:extLst>
            </p:cNvPr>
            <p:cNvSpPr/>
            <p:nvPr/>
          </p:nvSpPr>
          <p:spPr>
            <a:xfrm>
              <a:off x="815194" y="4981958"/>
              <a:ext cx="1348290" cy="64008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ru-RU" sz="1000" b="1" dirty="0">
                  <a:solidFill>
                    <a:srgbClr val="0000CC"/>
                  </a:solidFill>
                </a:rPr>
                <a:t>Программа</a:t>
              </a:r>
              <a:r>
                <a:rPr lang="en-US" sz="1000" b="1" dirty="0">
                  <a:solidFill>
                    <a:srgbClr val="0000CC"/>
                  </a:solidFill>
                </a:rPr>
                <a:t> </a:t>
              </a:r>
              <a:r>
                <a:rPr lang="ru-RU" sz="1000" b="1" dirty="0">
                  <a:solidFill>
                    <a:srgbClr val="0000CC"/>
                  </a:solidFill>
                </a:rPr>
                <a:t>    </a:t>
              </a:r>
              <a:r>
                <a:rPr lang="en-US" sz="1000" b="1" dirty="0">
                  <a:solidFill>
                    <a:srgbClr val="00B0F0"/>
                  </a:solidFill>
                </a:rPr>
                <a:t>&lt; </a:t>
              </a:r>
              <a:r>
                <a:rPr lang="ru-RU" sz="1000" b="1" dirty="0">
                  <a:solidFill>
                    <a:srgbClr val="00B0F0"/>
                  </a:solidFill>
                </a:rPr>
                <a:t>одна</a:t>
              </a:r>
              <a:endParaRPr lang="en-US" sz="1000" b="1" dirty="0">
                <a:solidFill>
                  <a:srgbClr val="00B0F0"/>
                </a:solidFill>
              </a:endParaRPr>
            </a:p>
            <a:p>
              <a:r>
                <a:rPr lang="ru-RU" sz="1000" b="1" dirty="0">
                  <a:solidFill>
                    <a:srgbClr val="0000CC"/>
                  </a:solidFill>
                </a:rPr>
                <a:t>Проект</a:t>
              </a:r>
              <a:r>
                <a:rPr lang="en-US" sz="1000" b="1" dirty="0">
                  <a:solidFill>
                    <a:srgbClr val="0000CC"/>
                  </a:solidFill>
                </a:rPr>
                <a:t> </a:t>
              </a:r>
              <a:r>
                <a:rPr lang="ru-RU" sz="1000" b="1" dirty="0">
                  <a:solidFill>
                    <a:srgbClr val="0000CC"/>
                  </a:solidFill>
                </a:rPr>
                <a:t>             </a:t>
              </a:r>
              <a:r>
                <a:rPr lang="en-US" sz="1000" b="1" dirty="0">
                  <a:solidFill>
                    <a:srgbClr val="00B0F0"/>
                  </a:solidFill>
                </a:rPr>
                <a:t>&lt; </a:t>
              </a:r>
              <a:r>
                <a:rPr lang="ru-RU" sz="1000" b="1" dirty="0">
                  <a:solidFill>
                    <a:srgbClr val="00B0F0"/>
                  </a:solidFill>
                </a:rPr>
                <a:t>много</a:t>
              </a:r>
              <a:endParaRPr lang="en-US" sz="1000" b="1" dirty="0">
                <a:solidFill>
                  <a:srgbClr val="0000CC"/>
                </a:solidFill>
              </a:endParaRPr>
            </a:p>
            <a:p>
              <a:r>
                <a:rPr lang="ru-RU" sz="1000" b="1" dirty="0">
                  <a:solidFill>
                    <a:srgbClr val="0000CC"/>
                  </a:solidFill>
                </a:rPr>
                <a:t>Операция       </a:t>
              </a:r>
              <a:r>
                <a:rPr lang="en-US" sz="1000" b="1" dirty="0">
                  <a:solidFill>
                    <a:srgbClr val="0000CC"/>
                  </a:solidFill>
                </a:rPr>
                <a:t> </a:t>
              </a:r>
              <a:r>
                <a:rPr lang="en-US" sz="1000" b="1" dirty="0">
                  <a:solidFill>
                    <a:srgbClr val="00B0F0"/>
                  </a:solidFill>
                </a:rPr>
                <a:t>&lt;</a:t>
              </a:r>
              <a:r>
                <a:rPr lang="ru-RU" sz="1000" b="1" dirty="0">
                  <a:solidFill>
                    <a:srgbClr val="00B0F0"/>
                  </a:solidFill>
                </a:rPr>
                <a:t> много</a:t>
              </a:r>
              <a:endParaRPr lang="en-US" sz="1000" b="1" dirty="0">
                <a:solidFill>
                  <a:srgbClr val="0000CC"/>
                </a:solidFill>
              </a:endParaRPr>
            </a:p>
          </p:txBody>
        </p:sp>
        <p:sp>
          <p:nvSpPr>
            <p:cNvPr id="74" name="Rectangle: Rounded Corners 73">
              <a:extLst>
                <a:ext uri="{FF2B5EF4-FFF2-40B4-BE49-F238E27FC236}">
                  <a16:creationId xmlns:a16="http://schemas.microsoft.com/office/drawing/2014/main" id="{F3E7E90E-02CA-4199-A5DD-DD6E8A0D78AB}"/>
                </a:ext>
              </a:extLst>
            </p:cNvPr>
            <p:cNvSpPr/>
            <p:nvPr/>
          </p:nvSpPr>
          <p:spPr>
            <a:xfrm>
              <a:off x="888505" y="4598896"/>
              <a:ext cx="1097280" cy="324737"/>
            </a:xfrm>
            <a:prstGeom prst="roundRect">
              <a:avLst/>
            </a:prstGeom>
            <a:noFill/>
            <a:ln w="95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100" b="1" dirty="0">
                  <a:solidFill>
                    <a:srgbClr val="0000CC"/>
                  </a:solidFill>
                </a:rPr>
                <a:t>Уникальный код операции</a:t>
              </a:r>
              <a:endParaRPr lang="en-US" sz="1100" b="1" dirty="0">
                <a:solidFill>
                  <a:srgbClr val="0000CC"/>
                </a:solidFill>
              </a:endParaRPr>
            </a:p>
          </p:txBody>
        </p:sp>
      </p:grpSp>
      <p:grpSp>
        <p:nvGrpSpPr>
          <p:cNvPr id="77" name="Group 76">
            <a:extLst>
              <a:ext uri="{FF2B5EF4-FFF2-40B4-BE49-F238E27FC236}">
                <a16:creationId xmlns:a16="http://schemas.microsoft.com/office/drawing/2014/main" id="{A20AF4D5-32C5-4C39-B118-E08A30BBFC7D}"/>
              </a:ext>
            </a:extLst>
          </p:cNvPr>
          <p:cNvGrpSpPr/>
          <p:nvPr/>
        </p:nvGrpSpPr>
        <p:grpSpPr>
          <a:xfrm>
            <a:off x="2500287" y="1246164"/>
            <a:ext cx="4324516" cy="4784389"/>
            <a:chOff x="2500287" y="1246164"/>
            <a:chExt cx="4324516" cy="4784389"/>
          </a:xfrm>
        </p:grpSpPr>
        <p:sp>
          <p:nvSpPr>
            <p:cNvPr id="61" name="Rectangle: Rounded Corners 60">
              <a:extLst>
                <a:ext uri="{FF2B5EF4-FFF2-40B4-BE49-F238E27FC236}">
                  <a16:creationId xmlns:a16="http://schemas.microsoft.com/office/drawing/2014/main" id="{649547CD-73AF-4F66-8F68-64E343E9F256}"/>
                </a:ext>
              </a:extLst>
            </p:cNvPr>
            <p:cNvSpPr/>
            <p:nvPr/>
          </p:nvSpPr>
          <p:spPr>
            <a:xfrm rot="16200000">
              <a:off x="2157387" y="5221485"/>
              <a:ext cx="1143000" cy="4572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nSpc>
                  <a:spcPts val="1240"/>
                </a:lnSpc>
              </a:pPr>
              <a:r>
                <a:rPr lang="ru-RU" sz="1200" b="1" dirty="0">
                  <a:solidFill>
                    <a:srgbClr val="0000CC"/>
                  </a:solidFill>
                </a:rPr>
                <a:t>Электронная аутентификация / ЭЦП</a:t>
              </a:r>
              <a:endParaRPr lang="en-US" sz="1200" b="1" dirty="0">
                <a:solidFill>
                  <a:srgbClr val="0000CC"/>
                </a:solidFill>
              </a:endParaRPr>
            </a:p>
          </p:txBody>
        </p:sp>
        <p:sp>
          <p:nvSpPr>
            <p:cNvPr id="62" name="Rectangle: Rounded Corners 61">
              <a:extLst>
                <a:ext uri="{FF2B5EF4-FFF2-40B4-BE49-F238E27FC236}">
                  <a16:creationId xmlns:a16="http://schemas.microsoft.com/office/drawing/2014/main" id="{95405646-1DBC-4264-BC89-D30F1F45DD6F}"/>
                </a:ext>
              </a:extLst>
            </p:cNvPr>
            <p:cNvSpPr/>
            <p:nvPr/>
          </p:nvSpPr>
          <p:spPr>
            <a:xfrm rot="16200000">
              <a:off x="1909294" y="2137894"/>
              <a:ext cx="1832456" cy="15774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lnSpc>
                  <a:spcPts val="1240"/>
                </a:lnSpc>
              </a:pPr>
              <a:r>
                <a:rPr lang="ru-RU" sz="1200" b="1" dirty="0">
                  <a:solidFill>
                    <a:srgbClr val="0000CC"/>
                  </a:solidFill>
                </a:rPr>
                <a:t>Электронные уведомления и электронные каталоги</a:t>
              </a:r>
              <a:endParaRPr lang="en-US" sz="1200" b="1" dirty="0">
                <a:solidFill>
                  <a:srgbClr val="0000CC"/>
                </a:solidFill>
              </a:endParaRPr>
            </a:p>
          </p:txBody>
        </p:sp>
        <p:sp>
          <p:nvSpPr>
            <p:cNvPr id="64" name="Rectangle: Rounded Corners 63">
              <a:extLst>
                <a:ext uri="{FF2B5EF4-FFF2-40B4-BE49-F238E27FC236}">
                  <a16:creationId xmlns:a16="http://schemas.microsoft.com/office/drawing/2014/main" id="{701521EA-E4E6-464B-8EE2-66F2FAAC4E5D}"/>
                </a:ext>
              </a:extLst>
            </p:cNvPr>
            <p:cNvSpPr/>
            <p:nvPr/>
          </p:nvSpPr>
          <p:spPr>
            <a:xfrm rot="16200000">
              <a:off x="2883580" y="1957494"/>
              <a:ext cx="1490844" cy="17693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ru-RU" sz="1200" b="1" dirty="0">
                  <a:solidFill>
                    <a:srgbClr val="0000CC"/>
                  </a:solidFill>
                </a:rPr>
                <a:t>Электронный тендер</a:t>
              </a:r>
              <a:endParaRPr lang="en-US" sz="1200" b="1" dirty="0">
                <a:solidFill>
                  <a:srgbClr val="0000CC"/>
                </a:solidFill>
              </a:endParaRPr>
            </a:p>
          </p:txBody>
        </p:sp>
        <p:sp>
          <p:nvSpPr>
            <p:cNvPr id="65" name="Rectangle: Rounded Corners 64">
              <a:extLst>
                <a:ext uri="{FF2B5EF4-FFF2-40B4-BE49-F238E27FC236}">
                  <a16:creationId xmlns:a16="http://schemas.microsoft.com/office/drawing/2014/main" id="{847856AC-EEA7-4224-B8D6-BD222F51ED33}"/>
                </a:ext>
              </a:extLst>
            </p:cNvPr>
            <p:cNvSpPr/>
            <p:nvPr/>
          </p:nvSpPr>
          <p:spPr>
            <a:xfrm rot="16200000">
              <a:off x="2949389" y="5151565"/>
              <a:ext cx="1575096" cy="1828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ru-RU" sz="1200" b="1" dirty="0">
                  <a:solidFill>
                    <a:srgbClr val="0000CC"/>
                  </a:solidFill>
                </a:rPr>
                <a:t>Электронная покупка</a:t>
              </a:r>
              <a:endParaRPr lang="en-US" sz="1200" b="1" dirty="0">
                <a:solidFill>
                  <a:srgbClr val="0000CC"/>
                </a:solidFill>
              </a:endParaRPr>
            </a:p>
          </p:txBody>
        </p:sp>
        <p:sp>
          <p:nvSpPr>
            <p:cNvPr id="66" name="Rectangle: Rounded Corners 65">
              <a:extLst>
                <a:ext uri="{FF2B5EF4-FFF2-40B4-BE49-F238E27FC236}">
                  <a16:creationId xmlns:a16="http://schemas.microsoft.com/office/drawing/2014/main" id="{1B7B218F-8EEE-4B25-8B03-8F260C5273E5}"/>
                </a:ext>
              </a:extLst>
            </p:cNvPr>
            <p:cNvSpPr/>
            <p:nvPr/>
          </p:nvSpPr>
          <p:spPr>
            <a:xfrm rot="16200000">
              <a:off x="5898340" y="5121711"/>
              <a:ext cx="1634804" cy="1828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ru-RU" sz="1200" b="1" dirty="0">
                  <a:solidFill>
                    <a:srgbClr val="0000CC"/>
                  </a:solidFill>
                </a:rPr>
                <a:t>Электронные платежи</a:t>
              </a:r>
              <a:endParaRPr lang="en-US" sz="1200" b="1" dirty="0">
                <a:solidFill>
                  <a:srgbClr val="0000CC"/>
                </a:solidFill>
              </a:endParaRPr>
            </a:p>
          </p:txBody>
        </p:sp>
        <p:sp>
          <p:nvSpPr>
            <p:cNvPr id="68" name="Rectangle: Rounded Corners 67">
              <a:extLst>
                <a:ext uri="{FF2B5EF4-FFF2-40B4-BE49-F238E27FC236}">
                  <a16:creationId xmlns:a16="http://schemas.microsoft.com/office/drawing/2014/main" id="{4DAE0500-6C82-4A5B-BE22-C8D4515C5557}"/>
                </a:ext>
              </a:extLst>
            </p:cNvPr>
            <p:cNvSpPr/>
            <p:nvPr/>
          </p:nvSpPr>
          <p:spPr>
            <a:xfrm rot="16200000">
              <a:off x="4901526" y="5017331"/>
              <a:ext cx="1843564" cy="1828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ru-RU" sz="1200" b="1" dirty="0">
                  <a:solidFill>
                    <a:srgbClr val="0000CC"/>
                  </a:solidFill>
                </a:rPr>
                <a:t>Электронный мониторинг</a:t>
              </a:r>
              <a:endParaRPr lang="en-US" sz="1200" b="1" dirty="0">
                <a:solidFill>
                  <a:srgbClr val="0000CC"/>
                </a:solidFill>
              </a:endParaRPr>
            </a:p>
          </p:txBody>
        </p:sp>
        <p:sp>
          <p:nvSpPr>
            <p:cNvPr id="69" name="Rectangle: Rounded Corners 68">
              <a:extLst>
                <a:ext uri="{FF2B5EF4-FFF2-40B4-BE49-F238E27FC236}">
                  <a16:creationId xmlns:a16="http://schemas.microsoft.com/office/drawing/2014/main" id="{AD7AAA3B-C170-453C-A7B1-BB4A91725544}"/>
                </a:ext>
              </a:extLst>
            </p:cNvPr>
            <p:cNvSpPr/>
            <p:nvPr/>
          </p:nvSpPr>
          <p:spPr>
            <a:xfrm rot="16200000">
              <a:off x="5609018" y="2063545"/>
              <a:ext cx="1737360" cy="20371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lnSpc>
                  <a:spcPts val="1240"/>
                </a:lnSpc>
              </a:pPr>
              <a:r>
                <a:rPr lang="ru-RU" sz="1200" b="1" dirty="0">
                  <a:solidFill>
                    <a:srgbClr val="0000CC"/>
                  </a:solidFill>
                </a:rPr>
                <a:t>Электронное управление контрактами</a:t>
              </a:r>
              <a:endParaRPr lang="en-US" sz="1200" b="1" dirty="0">
                <a:solidFill>
                  <a:srgbClr val="0000CC"/>
                </a:solidFill>
              </a:endParaRPr>
            </a:p>
          </p:txBody>
        </p:sp>
        <p:sp>
          <p:nvSpPr>
            <p:cNvPr id="70" name="Rectangle: Rounded Corners 69">
              <a:extLst>
                <a:ext uri="{FF2B5EF4-FFF2-40B4-BE49-F238E27FC236}">
                  <a16:creationId xmlns:a16="http://schemas.microsoft.com/office/drawing/2014/main" id="{BC0D058C-0034-45D2-ADDD-66102C74CE89}"/>
                </a:ext>
              </a:extLst>
            </p:cNvPr>
            <p:cNvSpPr/>
            <p:nvPr/>
          </p:nvSpPr>
          <p:spPr>
            <a:xfrm rot="16200000">
              <a:off x="3706409" y="5151565"/>
              <a:ext cx="1575097" cy="1828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ru-RU" sz="1200" b="1" dirty="0">
                  <a:solidFill>
                    <a:srgbClr val="0000CC"/>
                  </a:solidFill>
                </a:rPr>
                <a:t>Электронный аукцион</a:t>
              </a:r>
              <a:endParaRPr lang="en-US" sz="1200" b="1" dirty="0">
                <a:solidFill>
                  <a:srgbClr val="0000CC"/>
                </a:solidFill>
              </a:endParaRPr>
            </a:p>
          </p:txBody>
        </p:sp>
        <p:sp>
          <p:nvSpPr>
            <p:cNvPr id="71" name="Rectangle: Rounded Corners 70">
              <a:extLst>
                <a:ext uri="{FF2B5EF4-FFF2-40B4-BE49-F238E27FC236}">
                  <a16:creationId xmlns:a16="http://schemas.microsoft.com/office/drawing/2014/main" id="{7CEB60EC-AA35-4F88-B409-9878132DAAA7}"/>
                </a:ext>
              </a:extLst>
            </p:cNvPr>
            <p:cNvSpPr/>
            <p:nvPr/>
          </p:nvSpPr>
          <p:spPr>
            <a:xfrm rot="16200000">
              <a:off x="6184723" y="1756029"/>
              <a:ext cx="1097280" cy="1828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ru-RU" sz="1200" b="1" dirty="0">
                  <a:solidFill>
                    <a:srgbClr val="0000CC"/>
                  </a:solidFill>
                </a:rPr>
                <a:t>Анализ данных</a:t>
              </a:r>
              <a:endParaRPr lang="en-US" sz="1200" b="1" dirty="0">
                <a:solidFill>
                  <a:srgbClr val="0000CC"/>
                </a:solidFill>
              </a:endParaRPr>
            </a:p>
          </p:txBody>
        </p:sp>
        <p:sp>
          <p:nvSpPr>
            <p:cNvPr id="75" name="Rectangle: Rounded Corners 74">
              <a:extLst>
                <a:ext uri="{FF2B5EF4-FFF2-40B4-BE49-F238E27FC236}">
                  <a16:creationId xmlns:a16="http://schemas.microsoft.com/office/drawing/2014/main" id="{4B609C73-7A55-44D2-8F93-0ABF48DF34E3}"/>
                </a:ext>
              </a:extLst>
            </p:cNvPr>
            <p:cNvSpPr/>
            <p:nvPr/>
          </p:nvSpPr>
          <p:spPr>
            <a:xfrm rot="16200000">
              <a:off x="3252910" y="1940204"/>
              <a:ext cx="2073762" cy="68568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ru-RU" sz="1100" dirty="0">
                  <a:solidFill>
                    <a:srgbClr val="00B0F0"/>
                  </a:solidFill>
                </a:rPr>
                <a:t>Электронное уведомление </a:t>
              </a:r>
              <a:endParaRPr lang="en-US" sz="1100" dirty="0">
                <a:solidFill>
                  <a:srgbClr val="00B0F0"/>
                </a:solidFill>
              </a:endParaRPr>
            </a:p>
            <a:p>
              <a:pPr algn="r"/>
              <a:r>
                <a:rPr lang="ru-RU" sz="1100" dirty="0">
                  <a:solidFill>
                    <a:srgbClr val="00B0F0"/>
                  </a:solidFill>
                </a:rPr>
                <a:t>Электронная подача</a:t>
              </a:r>
              <a:endParaRPr lang="en-US" sz="1100" dirty="0">
                <a:solidFill>
                  <a:srgbClr val="00B0F0"/>
                </a:solidFill>
              </a:endParaRPr>
            </a:p>
            <a:p>
              <a:pPr algn="r"/>
              <a:r>
                <a:rPr lang="ru-RU" sz="1100" dirty="0">
                  <a:solidFill>
                    <a:srgbClr val="00B0F0"/>
                  </a:solidFill>
                </a:rPr>
                <a:t>Электронная оценка</a:t>
              </a:r>
              <a:endParaRPr lang="en-US" sz="1100" dirty="0">
                <a:solidFill>
                  <a:srgbClr val="00B0F0"/>
                </a:solidFill>
              </a:endParaRPr>
            </a:p>
            <a:p>
              <a:pPr algn="r"/>
              <a:r>
                <a:rPr lang="en-US" sz="1100" dirty="0">
                  <a:solidFill>
                    <a:srgbClr val="00B0F0"/>
                  </a:solidFill>
                </a:rPr>
                <a:t> </a:t>
              </a:r>
              <a:r>
                <a:rPr lang="ru-RU" sz="1100" dirty="0">
                  <a:solidFill>
                    <a:srgbClr val="00B0F0"/>
                  </a:solidFill>
                </a:rPr>
                <a:t>Электронная выдача подряда</a:t>
              </a:r>
              <a:endParaRPr lang="en-US" sz="1100" dirty="0">
                <a:solidFill>
                  <a:srgbClr val="00B0F0"/>
                </a:solidFill>
              </a:endParaRPr>
            </a:p>
          </p:txBody>
        </p:sp>
        <p:sp>
          <p:nvSpPr>
            <p:cNvPr id="76" name="Rectangle: Rounded Corners 75">
              <a:extLst>
                <a:ext uri="{FF2B5EF4-FFF2-40B4-BE49-F238E27FC236}">
                  <a16:creationId xmlns:a16="http://schemas.microsoft.com/office/drawing/2014/main" id="{368355E6-071D-4E70-BF7F-6F2685DFC4FD}"/>
                </a:ext>
              </a:extLst>
            </p:cNvPr>
            <p:cNvSpPr/>
            <p:nvPr/>
          </p:nvSpPr>
          <p:spPr>
            <a:xfrm rot="16200000">
              <a:off x="4842832" y="1528430"/>
              <a:ext cx="1050323" cy="6034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ru-RU" sz="1200" dirty="0">
                  <a:solidFill>
                    <a:srgbClr val="00B0F0"/>
                  </a:solidFill>
                </a:rPr>
                <a:t>Эл. заказ</a:t>
              </a:r>
              <a:endParaRPr lang="en-US" sz="1200" dirty="0">
                <a:solidFill>
                  <a:srgbClr val="00B0F0"/>
                </a:solidFill>
              </a:endParaRPr>
            </a:p>
            <a:p>
              <a:pPr algn="r"/>
              <a:r>
                <a:rPr lang="ru-RU" sz="1200" dirty="0">
                  <a:solidFill>
                    <a:srgbClr val="00B0F0"/>
                  </a:solidFill>
                </a:rPr>
                <a:t>Эл. счет-фактура</a:t>
              </a:r>
              <a:endParaRPr lang="en-US" sz="1200" dirty="0">
                <a:solidFill>
                  <a:srgbClr val="00B0F0"/>
                </a:solidFill>
              </a:endParaRPr>
            </a:p>
            <a:p>
              <a:pPr algn="r"/>
              <a:r>
                <a:rPr lang="ru-RU" sz="1200" dirty="0">
                  <a:solidFill>
                    <a:srgbClr val="00B0F0"/>
                  </a:solidFill>
                </a:rPr>
                <a:t>Эл платеж</a:t>
              </a:r>
              <a:endParaRPr lang="en-US" sz="1200" dirty="0">
                <a:solidFill>
                  <a:srgbClr val="00B0F0"/>
                </a:solidFill>
              </a:endParaRPr>
            </a:p>
          </p:txBody>
        </p:sp>
      </p:grpSp>
      <p:sp>
        <p:nvSpPr>
          <p:cNvPr id="81" name="Rectangle: Rounded Corners 80">
            <a:extLst>
              <a:ext uri="{FF2B5EF4-FFF2-40B4-BE49-F238E27FC236}">
                <a16:creationId xmlns:a16="http://schemas.microsoft.com/office/drawing/2014/main" id="{10326609-6970-45C9-8305-EC2900F8F5C5}"/>
              </a:ext>
            </a:extLst>
          </p:cNvPr>
          <p:cNvSpPr/>
          <p:nvPr/>
        </p:nvSpPr>
        <p:spPr>
          <a:xfrm>
            <a:off x="402653" y="5697442"/>
            <a:ext cx="1812903" cy="32473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100" dirty="0">
                <a:solidFill>
                  <a:srgbClr val="0000CC"/>
                </a:solidFill>
              </a:rPr>
              <a:t>Бюджетная классификация</a:t>
            </a:r>
            <a:r>
              <a:rPr lang="en-US" sz="1100" dirty="0">
                <a:solidFill>
                  <a:srgbClr val="0000CC"/>
                </a:solidFill>
              </a:rPr>
              <a:t> / </a:t>
            </a:r>
            <a:r>
              <a:rPr lang="ru-RU" sz="1100" dirty="0">
                <a:solidFill>
                  <a:srgbClr val="0000CC"/>
                </a:solidFill>
              </a:rPr>
              <a:t>План счетов</a:t>
            </a:r>
            <a:endParaRPr lang="en-US" sz="1100" dirty="0">
              <a:solidFill>
                <a:srgbClr val="0000CC"/>
              </a:solidFill>
            </a:endParaRPr>
          </a:p>
        </p:txBody>
      </p:sp>
      <p:sp>
        <p:nvSpPr>
          <p:cNvPr id="83" name="Rectangle: Rounded Corners 82">
            <a:extLst>
              <a:ext uri="{FF2B5EF4-FFF2-40B4-BE49-F238E27FC236}">
                <a16:creationId xmlns:a16="http://schemas.microsoft.com/office/drawing/2014/main" id="{A2E1ABFF-911F-4FF1-96D0-6CDC23707119}"/>
              </a:ext>
            </a:extLst>
          </p:cNvPr>
          <p:cNvSpPr/>
          <p:nvPr/>
        </p:nvSpPr>
        <p:spPr>
          <a:xfrm>
            <a:off x="828743" y="1312386"/>
            <a:ext cx="1498149" cy="532266"/>
          </a:xfrm>
          <a:prstGeom prst="roundRect">
            <a:avLst/>
          </a:prstGeom>
          <a:noFill/>
          <a:ln w="95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100" b="1" dirty="0">
                <a:solidFill>
                  <a:srgbClr val="0000CC"/>
                </a:solidFill>
              </a:rPr>
              <a:t>Уникальный идентификатор тендерного пакета</a:t>
            </a:r>
            <a:endParaRPr lang="en-US" sz="1100" b="1" dirty="0">
              <a:solidFill>
                <a:srgbClr val="0000CC"/>
              </a:solidFill>
            </a:endParaRPr>
          </a:p>
        </p:txBody>
      </p:sp>
      <p:sp>
        <p:nvSpPr>
          <p:cNvPr id="84" name="Rectangle: Rounded Corners 83">
            <a:extLst>
              <a:ext uri="{FF2B5EF4-FFF2-40B4-BE49-F238E27FC236}">
                <a16:creationId xmlns:a16="http://schemas.microsoft.com/office/drawing/2014/main" id="{99EB8ECD-8DA0-435B-920E-CC43958314AB}"/>
              </a:ext>
            </a:extLst>
          </p:cNvPr>
          <p:cNvSpPr/>
          <p:nvPr/>
        </p:nvSpPr>
        <p:spPr>
          <a:xfrm>
            <a:off x="2408606" y="4301685"/>
            <a:ext cx="640080" cy="536833"/>
          </a:xfrm>
          <a:prstGeom prst="roundRect">
            <a:avLst/>
          </a:prstGeom>
          <a:noFill/>
          <a:ln w="95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100" b="1" dirty="0">
                <a:solidFill>
                  <a:srgbClr val="0000CC"/>
                </a:solidFill>
              </a:rPr>
              <a:t>Источник финанси-рования</a:t>
            </a:r>
            <a:endParaRPr lang="en-US" sz="1100" b="1" dirty="0">
              <a:solidFill>
                <a:srgbClr val="0000CC"/>
              </a:solidFill>
            </a:endParaRPr>
          </a:p>
        </p:txBody>
      </p:sp>
    </p:spTree>
    <p:extLst>
      <p:ext uri="{BB962C8B-B14F-4D97-AF65-F5344CB8AC3E}">
        <p14:creationId xmlns:p14="http://schemas.microsoft.com/office/powerpoint/2010/main" val="4058339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down)">
                                      <p:cBhvr>
                                        <p:cTn id="7" dur="500"/>
                                        <p:tgtEl>
                                          <p:spTgt spid="7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randombar(horizontal)">
                                      <p:cBhvr>
                                        <p:cTn id="12"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809" y="7415"/>
            <a:ext cx="9129110" cy="731520"/>
            <a:chOff x="-809" y="7415"/>
            <a:chExt cx="9129110" cy="731520"/>
          </a:xfrm>
        </p:grpSpPr>
        <p:sp>
          <p:nvSpPr>
            <p:cNvPr id="12" name="Text Box 3"/>
            <p:cNvSpPr txBox="1">
              <a:spLocks noChangeArrowheads="1"/>
            </p:cNvSpPr>
            <p:nvPr/>
          </p:nvSpPr>
          <p:spPr bwMode="auto">
            <a:xfrm>
              <a:off x="624381" y="144575"/>
              <a:ext cx="8503920" cy="457200"/>
            </a:xfrm>
            <a:prstGeom prst="rect">
              <a:avLst/>
            </a:prstGeom>
            <a:gradFill>
              <a:gsLst>
                <a:gs pos="50000">
                  <a:srgbClr val="00B0F0"/>
                </a:gs>
                <a:gs pos="100000">
                  <a:schemeClr val="bg1"/>
                </a:gs>
              </a:gsLst>
              <a:lin ang="0" scaled="1"/>
            </a:gradFill>
            <a:ln w="9525">
              <a:noFill/>
              <a:miter lim="800000"/>
              <a:headEnd/>
              <a:tailEnd/>
            </a:ln>
            <a:effectLst/>
          </p:spPr>
          <p:txBody>
            <a:bodyPr lIns="0" rIns="0" anchor="ctr"/>
            <a:lstStyle/>
            <a:p>
              <a:pPr marL="457200"/>
              <a:r>
                <a:rPr lang="ru-RU" sz="2400" b="1" dirty="0">
                  <a:solidFill>
                    <a:schemeClr val="bg1"/>
                  </a:solidFill>
                  <a:cs typeface="Helvetica" panose="020B0604020202020204" pitchFamily="34" charset="0"/>
                </a:rPr>
                <a:t>ИСУГФ и</a:t>
              </a:r>
              <a:r>
                <a:rPr lang="en-US" sz="2400" b="1" dirty="0">
                  <a:solidFill>
                    <a:schemeClr val="bg1"/>
                  </a:solidFill>
                  <a:cs typeface="Helvetica" panose="020B0604020202020204" pitchFamily="34" charset="0"/>
                </a:rPr>
                <a:t> e-GP &gt; </a:t>
              </a:r>
              <a:r>
                <a:rPr lang="ru-RU" sz="2400" b="1" dirty="0">
                  <a:solidFill>
                    <a:schemeClr val="bg1"/>
                  </a:solidFill>
                  <a:cs typeface="Helvetica" panose="020B0604020202020204" pitchFamily="34" charset="0"/>
                </a:rPr>
                <a:t>обмен данными</a:t>
              </a:r>
              <a:endParaRPr lang="en-US" sz="2400" b="1" dirty="0">
                <a:solidFill>
                  <a:schemeClr val="bg1"/>
                </a:solidFill>
                <a:cs typeface="Helvetica" panose="020B0604020202020204" pitchFamily="34" charset="0"/>
              </a:endParaRPr>
            </a:p>
          </p:txBody>
        </p:sp>
        <p:sp>
          <p:nvSpPr>
            <p:cNvPr id="13" name="Oval 12"/>
            <p:cNvSpPr/>
            <p:nvPr/>
          </p:nvSpPr>
          <p:spPr>
            <a:xfrm>
              <a:off x="-809" y="7415"/>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351" y="144575"/>
              <a:ext cx="457200" cy="457200"/>
            </a:xfrm>
            <a:prstGeom prst="rect">
              <a:avLst/>
            </a:prstGeom>
          </p:spPr>
        </p:pic>
      </p:grpSp>
      <p:sp>
        <p:nvSpPr>
          <p:cNvPr id="17" name="Slide Number Placeholder 8"/>
          <p:cNvSpPr>
            <a:spLocks noGrp="1"/>
          </p:cNvSpPr>
          <p:nvPr>
            <p:ph type="sldNum" sz="quarter" idx="12"/>
          </p:nvPr>
        </p:nvSpPr>
        <p:spPr>
          <a:xfrm>
            <a:off x="6553200" y="6453360"/>
            <a:ext cx="2133600" cy="216000"/>
          </a:xfrm>
        </p:spPr>
        <p:txBody>
          <a:bodyPr/>
          <a:lstStyle/>
          <a:p>
            <a:fld id="{73EA9F07-23B0-401B-85C9-3CA738C80691}" type="slidenum">
              <a:rPr lang="en-US" sz="1100" smtClean="0">
                <a:solidFill>
                  <a:srgbClr val="3333FF"/>
                </a:solidFill>
              </a:rPr>
              <a:t>11</a:t>
            </a:fld>
            <a:endParaRPr lang="en-US" sz="1100" dirty="0">
              <a:solidFill>
                <a:srgbClr val="3333FF"/>
              </a:solidFill>
            </a:endParaRPr>
          </a:p>
        </p:txBody>
      </p:sp>
      <p:sp>
        <p:nvSpPr>
          <p:cNvPr id="8" name="Rectangle 7"/>
          <p:cNvSpPr/>
          <p:nvPr/>
        </p:nvSpPr>
        <p:spPr>
          <a:xfrm>
            <a:off x="174810" y="801363"/>
            <a:ext cx="8778240" cy="5686172"/>
          </a:xfrm>
          <a:prstGeom prst="rect">
            <a:avLst/>
          </a:prstGeom>
        </p:spPr>
        <p:txBody>
          <a:bodyPr wrap="square">
            <a:spAutoFit/>
          </a:bodyPr>
          <a:lstStyle/>
          <a:p>
            <a:pPr algn="ctr">
              <a:spcAft>
                <a:spcPts val="600"/>
              </a:spcAft>
              <a:buSzPct val="80000"/>
            </a:pPr>
            <a:r>
              <a:rPr lang="ru-RU" sz="2000" b="1" dirty="0">
                <a:solidFill>
                  <a:srgbClr val="0000CC"/>
                </a:solidFill>
              </a:rPr>
              <a:t>Варианты организации обмена данными между ИСУГФ и системой электронных государственных закупок</a:t>
            </a:r>
            <a:r>
              <a:rPr lang="en-US" sz="2000" b="1" dirty="0">
                <a:solidFill>
                  <a:srgbClr val="0000CC"/>
                </a:solidFill>
              </a:rPr>
              <a:t> (1)</a:t>
            </a:r>
          </a:p>
          <a:p>
            <a:pPr>
              <a:spcAft>
                <a:spcPts val="900"/>
              </a:spcAft>
              <a:buSzPct val="80000"/>
            </a:pPr>
            <a:r>
              <a:rPr lang="ru-RU" sz="1600" dirty="0">
                <a:solidFill>
                  <a:srgbClr val="0000CC"/>
                </a:solidFill>
              </a:rPr>
              <a:t>ИСУГФ и система электронных государственных закупок должны быть наделены несколькими критически важными механизмами, использующими автоматический обмен данными</a:t>
            </a:r>
            <a:r>
              <a:rPr lang="en-US" sz="1600" dirty="0">
                <a:solidFill>
                  <a:srgbClr val="0000CC"/>
                </a:solidFill>
              </a:rPr>
              <a:t> (</a:t>
            </a:r>
            <a:r>
              <a:rPr lang="ru-RU" sz="1600" dirty="0">
                <a:solidFill>
                  <a:srgbClr val="0000CC"/>
                </a:solidFill>
              </a:rPr>
              <a:t>в идеале - с использованием веб-сервисов</a:t>
            </a:r>
            <a:r>
              <a:rPr lang="en-US" sz="1600" dirty="0">
                <a:solidFill>
                  <a:srgbClr val="0000CC"/>
                </a:solidFill>
              </a:rPr>
              <a:t>/API</a:t>
            </a:r>
            <a:r>
              <a:rPr lang="ru-RU" sz="1600" dirty="0">
                <a:solidFill>
                  <a:srgbClr val="0000CC"/>
                </a:solidFill>
              </a:rPr>
              <a:t>-интерфейсов</a:t>
            </a:r>
            <a:r>
              <a:rPr lang="en-US" sz="1600" dirty="0">
                <a:solidFill>
                  <a:srgbClr val="0000CC"/>
                </a:solidFill>
              </a:rPr>
              <a:t>)</a:t>
            </a:r>
          </a:p>
          <a:p>
            <a:pPr marL="361950" indent="-361950">
              <a:spcAft>
                <a:spcPts val="900"/>
              </a:spcAft>
              <a:buSzPct val="80000"/>
              <a:buFont typeface="Wingdings 3" panose="05040102010807070707" pitchFamily="18" charset="2"/>
              <a:buChar char=""/>
            </a:pPr>
            <a:r>
              <a:rPr lang="ru-RU" sz="1600" b="1" dirty="0">
                <a:solidFill>
                  <a:srgbClr val="0000CC"/>
                </a:solidFill>
              </a:rPr>
              <a:t>Объявление тендеров</a:t>
            </a:r>
            <a:r>
              <a:rPr lang="en-US" sz="1600" b="1" dirty="0">
                <a:solidFill>
                  <a:srgbClr val="0000CC"/>
                </a:solidFill>
              </a:rPr>
              <a:t>/</a:t>
            </a:r>
            <a:r>
              <a:rPr lang="ru-RU" sz="1600" b="1" dirty="0">
                <a:solidFill>
                  <a:srgbClr val="0000CC"/>
                </a:solidFill>
              </a:rPr>
              <a:t>закупок</a:t>
            </a:r>
            <a:r>
              <a:rPr lang="en-US" sz="1600" b="1" dirty="0">
                <a:solidFill>
                  <a:srgbClr val="0000CC"/>
                </a:solidFill>
              </a:rPr>
              <a:t>: </a:t>
            </a:r>
            <a:r>
              <a:rPr lang="ru-RU" sz="1600" dirty="0">
                <a:solidFill>
                  <a:srgbClr val="0000CC"/>
                </a:solidFill>
              </a:rPr>
              <a:t>Перед каждым объявлением торгов система электронных государственных закупок вступает во взаимодействие с ИСУГФ с целью проверки правильности</a:t>
            </a:r>
            <a:r>
              <a:rPr lang="en-US" sz="1600" dirty="0">
                <a:solidFill>
                  <a:srgbClr val="0000CC"/>
                </a:solidFill>
              </a:rPr>
              <a:t> </a:t>
            </a:r>
            <a:r>
              <a:rPr lang="ru-RU" sz="1600" dirty="0">
                <a:solidFill>
                  <a:srgbClr val="0000CC"/>
                </a:solidFill>
              </a:rPr>
              <a:t>уникального</a:t>
            </a:r>
            <a:r>
              <a:rPr lang="en-US" sz="1600" dirty="0">
                <a:solidFill>
                  <a:srgbClr val="0000CC"/>
                </a:solidFill>
              </a:rPr>
              <a:t> “</a:t>
            </a:r>
            <a:r>
              <a:rPr lang="ru-RU" sz="1600" b="1" dirty="0">
                <a:solidFill>
                  <a:srgbClr val="C00000"/>
                </a:solidFill>
              </a:rPr>
              <a:t>кода операции</a:t>
            </a:r>
            <a:r>
              <a:rPr lang="en-US" sz="1600" dirty="0">
                <a:solidFill>
                  <a:srgbClr val="0000CC"/>
                </a:solidFill>
              </a:rPr>
              <a:t>” (</a:t>
            </a:r>
            <a:r>
              <a:rPr lang="ru-RU" sz="1600" dirty="0">
                <a:solidFill>
                  <a:srgbClr val="0000CC"/>
                </a:solidFill>
              </a:rPr>
              <a:t>согласно бюджетной классификации</a:t>
            </a:r>
            <a:r>
              <a:rPr lang="en-US" sz="1600" dirty="0">
                <a:solidFill>
                  <a:srgbClr val="0000CC"/>
                </a:solidFill>
              </a:rPr>
              <a:t>), </a:t>
            </a:r>
            <a:r>
              <a:rPr lang="ru-RU" sz="1600" dirty="0">
                <a:solidFill>
                  <a:srgbClr val="0000CC"/>
                </a:solidFill>
              </a:rPr>
              <a:t>уникального</a:t>
            </a:r>
            <a:r>
              <a:rPr lang="en-US" sz="1600" dirty="0">
                <a:solidFill>
                  <a:srgbClr val="0000CC"/>
                </a:solidFill>
              </a:rPr>
              <a:t> “</a:t>
            </a:r>
            <a:r>
              <a:rPr lang="ru-RU" sz="1600" b="1" dirty="0">
                <a:solidFill>
                  <a:srgbClr val="C00000"/>
                </a:solidFill>
              </a:rPr>
              <a:t>идентификатора тендерного пакета</a:t>
            </a:r>
            <a:r>
              <a:rPr lang="en-US" sz="1600" dirty="0">
                <a:solidFill>
                  <a:srgbClr val="0000CC"/>
                </a:solidFill>
              </a:rPr>
              <a:t>”, “</a:t>
            </a:r>
            <a:r>
              <a:rPr lang="ru-RU" sz="1600" b="1" dirty="0">
                <a:solidFill>
                  <a:srgbClr val="C00000"/>
                </a:solidFill>
              </a:rPr>
              <a:t>суммы бюджетного ассигнования</a:t>
            </a:r>
            <a:r>
              <a:rPr lang="en-US" sz="1600" dirty="0">
                <a:solidFill>
                  <a:srgbClr val="0000CC"/>
                </a:solidFill>
              </a:rPr>
              <a:t>”</a:t>
            </a:r>
            <a:r>
              <a:rPr lang="ru-RU" sz="1600" dirty="0">
                <a:solidFill>
                  <a:srgbClr val="0000CC"/>
                </a:solidFill>
              </a:rPr>
              <a:t> и т.д.</a:t>
            </a:r>
            <a:endParaRPr lang="en-US" sz="1600" dirty="0">
              <a:solidFill>
                <a:srgbClr val="0000CC"/>
              </a:solidFill>
            </a:endParaRPr>
          </a:p>
          <a:p>
            <a:pPr marL="361950" indent="-361950">
              <a:spcAft>
                <a:spcPts val="900"/>
              </a:spcAft>
              <a:buSzPct val="80000"/>
              <a:buFont typeface="Wingdings 3" panose="05040102010807070707" pitchFamily="18" charset="2"/>
              <a:buChar char=""/>
            </a:pPr>
            <a:r>
              <a:rPr lang="ru-RU" sz="1600" b="1" dirty="0">
                <a:solidFill>
                  <a:srgbClr val="0000CC"/>
                </a:solidFill>
              </a:rPr>
              <a:t>В процессе закупки</a:t>
            </a:r>
            <a:r>
              <a:rPr lang="en-US" sz="1600" b="1" dirty="0">
                <a:solidFill>
                  <a:srgbClr val="0000CC"/>
                </a:solidFill>
              </a:rPr>
              <a:t>: </a:t>
            </a:r>
            <a:r>
              <a:rPr lang="ru-RU" sz="1600" dirty="0">
                <a:solidFill>
                  <a:srgbClr val="0000CC"/>
                </a:solidFill>
              </a:rPr>
              <a:t>Система электронных государственных закупок и ИСУГФ</a:t>
            </a:r>
            <a:r>
              <a:rPr lang="en-US" sz="1600" dirty="0">
                <a:solidFill>
                  <a:srgbClr val="0000CC"/>
                </a:solidFill>
              </a:rPr>
              <a:t> </a:t>
            </a:r>
            <a:r>
              <a:rPr lang="ru-RU" sz="1600" dirty="0">
                <a:solidFill>
                  <a:srgbClr val="0000CC"/>
                </a:solidFill>
              </a:rPr>
              <a:t>могут взаимодействовать во время проведения закупочные мероприятий, если предусмотрено предоставление обеспечения/гарантий, которые проводятся по единому казначейскому счету </a:t>
            </a:r>
            <a:r>
              <a:rPr lang="en-US" sz="1600" dirty="0">
                <a:solidFill>
                  <a:srgbClr val="0000CC"/>
                </a:solidFill>
              </a:rPr>
              <a:t> (</a:t>
            </a:r>
            <a:r>
              <a:rPr lang="ru-RU" sz="1600" dirty="0">
                <a:solidFill>
                  <a:srgbClr val="0000CC"/>
                </a:solidFill>
              </a:rPr>
              <a:t>подключен к ИСУГФ</a:t>
            </a:r>
            <a:r>
              <a:rPr lang="en-US" sz="1600" dirty="0">
                <a:solidFill>
                  <a:srgbClr val="0000CC"/>
                </a:solidFill>
              </a:rPr>
              <a:t>) </a:t>
            </a:r>
            <a:r>
              <a:rPr lang="ru-RU" sz="1600" dirty="0">
                <a:solidFill>
                  <a:srgbClr val="0000CC"/>
                </a:solidFill>
              </a:rPr>
              <a:t>и проверяются в процессе закупки</a:t>
            </a:r>
            <a:r>
              <a:rPr lang="en-US" sz="1600" dirty="0">
                <a:solidFill>
                  <a:srgbClr val="0000CC"/>
                </a:solidFill>
              </a:rPr>
              <a:t>. </a:t>
            </a:r>
          </a:p>
          <a:p>
            <a:pPr marL="361950" indent="-361950">
              <a:spcAft>
                <a:spcPts val="900"/>
              </a:spcAft>
              <a:buSzPct val="80000"/>
              <a:buFont typeface="Wingdings 3" panose="05040102010807070707" pitchFamily="18" charset="2"/>
              <a:buChar char=""/>
            </a:pPr>
            <a:r>
              <a:rPr lang="ru-RU" sz="1600" b="1" dirty="0">
                <a:solidFill>
                  <a:srgbClr val="0000CC"/>
                </a:solidFill>
              </a:rPr>
              <a:t>Перед подписанием контракта</a:t>
            </a:r>
            <a:r>
              <a:rPr lang="en-US" sz="1600" b="1" dirty="0">
                <a:solidFill>
                  <a:srgbClr val="0000CC"/>
                </a:solidFill>
              </a:rPr>
              <a:t>: </a:t>
            </a:r>
            <a:r>
              <a:rPr lang="ru-RU" sz="1600" dirty="0">
                <a:solidFill>
                  <a:srgbClr val="0000CC"/>
                </a:solidFill>
              </a:rPr>
              <a:t>Система электронных государственных закупок обращается к системе ИСУГФ перед подписание контракта, чтобы убедиться в том, что предусмотренная контрактом сумма соответствует сумме бюджетного ассигнования</a:t>
            </a:r>
            <a:r>
              <a:rPr lang="en-US" sz="1600" dirty="0">
                <a:solidFill>
                  <a:srgbClr val="0000CC"/>
                </a:solidFill>
              </a:rPr>
              <a:t> (</a:t>
            </a:r>
            <a:r>
              <a:rPr lang="ru-RU" sz="1600" dirty="0">
                <a:solidFill>
                  <a:srgbClr val="0000CC"/>
                </a:solidFill>
              </a:rPr>
              <a:t>а если она превышает сумму бюджетного ассигнования, что это превышение оправдано и согласовано</a:t>
            </a:r>
            <a:r>
              <a:rPr lang="en-US" sz="1600" dirty="0">
                <a:solidFill>
                  <a:srgbClr val="0000CC"/>
                </a:solidFill>
              </a:rPr>
              <a:t>). </a:t>
            </a:r>
            <a:r>
              <a:rPr lang="ru-RU" sz="1600" dirty="0">
                <a:solidFill>
                  <a:srgbClr val="0000CC"/>
                </a:solidFill>
              </a:rPr>
              <a:t>Кроме того, для минимизации рисков, благодаря сопряжению с ИСУГФ, отдельные поставщики могут быть проверены на предмет выполнения ими своих финансовых обязательств</a:t>
            </a:r>
            <a:r>
              <a:rPr lang="en-US" sz="1600" dirty="0">
                <a:solidFill>
                  <a:srgbClr val="0000CC"/>
                </a:solidFill>
              </a:rPr>
              <a:t> (</a:t>
            </a:r>
            <a:r>
              <a:rPr lang="ru-RU" sz="1600" dirty="0">
                <a:solidFill>
                  <a:srgbClr val="0000CC"/>
                </a:solidFill>
              </a:rPr>
              <a:t>по уплате налогов и т.д.)</a:t>
            </a:r>
            <a:r>
              <a:rPr lang="en-US" sz="1600" dirty="0">
                <a:solidFill>
                  <a:srgbClr val="0000CC"/>
                </a:solidFill>
              </a:rPr>
              <a:t>.</a:t>
            </a:r>
            <a:endParaRPr lang="en-US" sz="1600" dirty="0">
              <a:solidFill>
                <a:srgbClr val="C00000"/>
              </a:solidFill>
            </a:endParaRPr>
          </a:p>
        </p:txBody>
      </p:sp>
    </p:spTree>
    <p:extLst>
      <p:ext uri="{BB962C8B-B14F-4D97-AF65-F5344CB8AC3E}">
        <p14:creationId xmlns:p14="http://schemas.microsoft.com/office/powerpoint/2010/main" val="3234999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809" y="7415"/>
            <a:ext cx="9129110" cy="731520"/>
            <a:chOff x="-809" y="7415"/>
            <a:chExt cx="9129110" cy="731520"/>
          </a:xfrm>
        </p:grpSpPr>
        <p:sp>
          <p:nvSpPr>
            <p:cNvPr id="12" name="Text Box 3"/>
            <p:cNvSpPr txBox="1">
              <a:spLocks noChangeArrowheads="1"/>
            </p:cNvSpPr>
            <p:nvPr/>
          </p:nvSpPr>
          <p:spPr bwMode="auto">
            <a:xfrm>
              <a:off x="624381" y="144575"/>
              <a:ext cx="8503920" cy="457200"/>
            </a:xfrm>
            <a:prstGeom prst="rect">
              <a:avLst/>
            </a:prstGeom>
            <a:gradFill>
              <a:gsLst>
                <a:gs pos="50000">
                  <a:srgbClr val="00B0F0"/>
                </a:gs>
                <a:gs pos="100000">
                  <a:schemeClr val="bg1"/>
                </a:gs>
              </a:gsLst>
              <a:lin ang="0" scaled="1"/>
            </a:gradFill>
            <a:ln w="9525">
              <a:noFill/>
              <a:miter lim="800000"/>
              <a:headEnd/>
              <a:tailEnd/>
            </a:ln>
            <a:effectLst/>
          </p:spPr>
          <p:txBody>
            <a:bodyPr lIns="0" rIns="0" anchor="ctr"/>
            <a:lstStyle/>
            <a:p>
              <a:pPr marL="457200"/>
              <a:r>
                <a:rPr lang="ru-RU" sz="2400" b="1" dirty="0">
                  <a:solidFill>
                    <a:schemeClr val="bg1"/>
                  </a:solidFill>
                  <a:cs typeface="Helvetica" panose="020B0604020202020204" pitchFamily="34" charset="0"/>
                </a:rPr>
                <a:t>ИСУГФ и</a:t>
              </a:r>
              <a:r>
                <a:rPr lang="en-US" sz="2400" b="1" dirty="0">
                  <a:solidFill>
                    <a:schemeClr val="bg1"/>
                  </a:solidFill>
                  <a:cs typeface="Helvetica" panose="020B0604020202020204" pitchFamily="34" charset="0"/>
                </a:rPr>
                <a:t> e-GP &gt; </a:t>
              </a:r>
              <a:r>
                <a:rPr lang="ru-RU" sz="2400" b="1" dirty="0">
                  <a:solidFill>
                    <a:schemeClr val="bg1"/>
                  </a:solidFill>
                  <a:cs typeface="Helvetica" panose="020B0604020202020204" pitchFamily="34" charset="0"/>
                </a:rPr>
                <a:t>обмен данными</a:t>
              </a:r>
              <a:endParaRPr lang="en-US" sz="2400" b="1" dirty="0">
                <a:solidFill>
                  <a:schemeClr val="bg1"/>
                </a:solidFill>
                <a:cs typeface="Helvetica" panose="020B0604020202020204" pitchFamily="34" charset="0"/>
              </a:endParaRPr>
            </a:p>
          </p:txBody>
        </p:sp>
        <p:sp>
          <p:nvSpPr>
            <p:cNvPr id="13" name="Oval 12"/>
            <p:cNvSpPr/>
            <p:nvPr/>
          </p:nvSpPr>
          <p:spPr>
            <a:xfrm>
              <a:off x="-809" y="7415"/>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351" y="144575"/>
              <a:ext cx="457200" cy="457200"/>
            </a:xfrm>
            <a:prstGeom prst="rect">
              <a:avLst/>
            </a:prstGeom>
          </p:spPr>
        </p:pic>
      </p:grpSp>
      <p:sp>
        <p:nvSpPr>
          <p:cNvPr id="17" name="Slide Number Placeholder 8"/>
          <p:cNvSpPr>
            <a:spLocks noGrp="1"/>
          </p:cNvSpPr>
          <p:nvPr>
            <p:ph type="sldNum" sz="quarter" idx="12"/>
          </p:nvPr>
        </p:nvSpPr>
        <p:spPr>
          <a:xfrm>
            <a:off x="6553200" y="6453360"/>
            <a:ext cx="2133600" cy="216000"/>
          </a:xfrm>
        </p:spPr>
        <p:txBody>
          <a:bodyPr/>
          <a:lstStyle/>
          <a:p>
            <a:fld id="{73EA9F07-23B0-401B-85C9-3CA738C80691}" type="slidenum">
              <a:rPr lang="en-US" sz="1100" smtClean="0">
                <a:solidFill>
                  <a:srgbClr val="3333FF"/>
                </a:solidFill>
              </a:rPr>
              <a:t>12</a:t>
            </a:fld>
            <a:endParaRPr lang="en-US" sz="1100" dirty="0">
              <a:solidFill>
                <a:srgbClr val="3333FF"/>
              </a:solidFill>
            </a:endParaRPr>
          </a:p>
        </p:txBody>
      </p:sp>
      <p:sp>
        <p:nvSpPr>
          <p:cNvPr id="8" name="Rectangle 7"/>
          <p:cNvSpPr/>
          <p:nvPr/>
        </p:nvSpPr>
        <p:spPr>
          <a:xfrm>
            <a:off x="174810" y="613100"/>
            <a:ext cx="8778240" cy="6209392"/>
          </a:xfrm>
          <a:prstGeom prst="rect">
            <a:avLst/>
          </a:prstGeom>
        </p:spPr>
        <p:txBody>
          <a:bodyPr wrap="square">
            <a:spAutoFit/>
          </a:bodyPr>
          <a:lstStyle/>
          <a:p>
            <a:pPr algn="ctr">
              <a:spcAft>
                <a:spcPts val="600"/>
              </a:spcAft>
              <a:buSzPct val="80000"/>
            </a:pPr>
            <a:r>
              <a:rPr lang="ru-RU" sz="2000" b="1" dirty="0">
                <a:solidFill>
                  <a:srgbClr val="0000CC"/>
                </a:solidFill>
              </a:rPr>
              <a:t>Варианты организации обмена данными между ИСУГФ и системой электронных государственных закупок</a:t>
            </a:r>
            <a:r>
              <a:rPr lang="en-US" sz="2000" b="1" dirty="0">
                <a:solidFill>
                  <a:srgbClr val="0000CC"/>
                </a:solidFill>
              </a:rPr>
              <a:t> (2)</a:t>
            </a:r>
          </a:p>
          <a:p>
            <a:pPr marL="361950" indent="-361950">
              <a:spcAft>
                <a:spcPts val="900"/>
              </a:spcAft>
              <a:buSzPct val="80000"/>
              <a:buFont typeface="Wingdings 3" panose="05040102010807070707" pitchFamily="18" charset="2"/>
              <a:buChar char=""/>
            </a:pPr>
            <a:r>
              <a:rPr lang="ru-RU" sz="1500" b="1" dirty="0">
                <a:solidFill>
                  <a:srgbClr val="0000CC"/>
                </a:solidFill>
              </a:rPr>
              <a:t>После подписания контракта</a:t>
            </a:r>
            <a:r>
              <a:rPr lang="en-US" sz="1500" b="1" dirty="0">
                <a:solidFill>
                  <a:srgbClr val="0000CC"/>
                </a:solidFill>
              </a:rPr>
              <a:t>:</a:t>
            </a:r>
            <a:r>
              <a:rPr lang="en-US" sz="1500" dirty="0">
                <a:solidFill>
                  <a:srgbClr val="0000CC"/>
                </a:solidFill>
              </a:rPr>
              <a:t> </a:t>
            </a:r>
            <a:r>
              <a:rPr lang="ru-RU" sz="1500" dirty="0">
                <a:solidFill>
                  <a:srgbClr val="0000CC"/>
                </a:solidFill>
              </a:rPr>
              <a:t>Система электронных государственных закупок должна генерировать уникальный</a:t>
            </a:r>
            <a:r>
              <a:rPr lang="en-US" sz="1500" dirty="0">
                <a:solidFill>
                  <a:srgbClr val="0000CC"/>
                </a:solidFill>
              </a:rPr>
              <a:t> “</a:t>
            </a:r>
            <a:r>
              <a:rPr lang="ru-RU" sz="1500" b="1" dirty="0">
                <a:solidFill>
                  <a:srgbClr val="C00000"/>
                </a:solidFill>
              </a:rPr>
              <a:t>идентификатор контракта</a:t>
            </a:r>
            <a:r>
              <a:rPr lang="en-US" sz="1500" dirty="0">
                <a:solidFill>
                  <a:srgbClr val="0000CC"/>
                </a:solidFill>
              </a:rPr>
              <a:t>”</a:t>
            </a:r>
            <a:r>
              <a:rPr lang="ru-RU" sz="1500" dirty="0">
                <a:solidFill>
                  <a:srgbClr val="0000CC"/>
                </a:solidFill>
              </a:rPr>
              <a:t>, к которому будет привязан каждый тендерный пакет и код операции, а также сообщить ИСУГФ данные каждого контракта, предусматривающего осуществление повторяющихся платежей или капитальное вложение бюджетных средств. В идеале эти данные должны включать </a:t>
            </a:r>
            <a:r>
              <a:rPr lang="ru-RU" sz="1500" b="1" dirty="0">
                <a:solidFill>
                  <a:srgbClr val="C00000"/>
                </a:solidFill>
              </a:rPr>
              <a:t>график осуществления платежей</a:t>
            </a:r>
            <a:r>
              <a:rPr lang="en-US" sz="1500" b="1" dirty="0">
                <a:solidFill>
                  <a:srgbClr val="C00000"/>
                </a:solidFill>
              </a:rPr>
              <a:t> </a:t>
            </a:r>
            <a:r>
              <a:rPr lang="ru-RU" sz="1500" dirty="0">
                <a:solidFill>
                  <a:srgbClr val="0000CC"/>
                </a:solidFill>
              </a:rPr>
              <a:t>и другую информацию, позволяющую ИСУГФ заполнить все поля, имеющие отношение к управлению исполнением обязательств/платежами</a:t>
            </a:r>
            <a:r>
              <a:rPr lang="en-US" sz="1500" dirty="0">
                <a:solidFill>
                  <a:srgbClr val="0000CC"/>
                </a:solidFill>
              </a:rPr>
              <a:t>.</a:t>
            </a:r>
          </a:p>
          <a:p>
            <a:pPr marL="361950" indent="-361950">
              <a:spcAft>
                <a:spcPts val="900"/>
              </a:spcAft>
              <a:buSzPct val="80000"/>
              <a:buFont typeface="Wingdings 3" panose="05040102010807070707" pitchFamily="18" charset="2"/>
              <a:buChar char=""/>
            </a:pPr>
            <a:r>
              <a:rPr lang="ru-RU" sz="1500" b="1" dirty="0">
                <a:solidFill>
                  <a:srgbClr val="0000CC"/>
                </a:solidFill>
              </a:rPr>
              <a:t>Во время выполнения контракта</a:t>
            </a:r>
            <a:r>
              <a:rPr lang="en-US" sz="1500" b="1" dirty="0">
                <a:solidFill>
                  <a:srgbClr val="0000CC"/>
                </a:solidFill>
              </a:rPr>
              <a:t>: </a:t>
            </a:r>
            <a:r>
              <a:rPr lang="ru-RU" sz="1500" dirty="0">
                <a:solidFill>
                  <a:srgbClr val="0000CC"/>
                </a:solidFill>
              </a:rPr>
              <a:t>ИСУГФ должна регистрировать данные обо всех</a:t>
            </a:r>
            <a:r>
              <a:rPr lang="en-US" sz="1500" dirty="0">
                <a:solidFill>
                  <a:srgbClr val="0000CC"/>
                </a:solidFill>
              </a:rPr>
              <a:t> </a:t>
            </a:r>
            <a:r>
              <a:rPr lang="ru-RU" sz="1500" b="1" dirty="0">
                <a:solidFill>
                  <a:srgbClr val="C00000"/>
                </a:solidFill>
              </a:rPr>
              <a:t>платежах</a:t>
            </a:r>
            <a:r>
              <a:rPr lang="en-US" sz="1500" dirty="0">
                <a:solidFill>
                  <a:srgbClr val="0000CC"/>
                </a:solidFill>
              </a:rPr>
              <a:t> </a:t>
            </a:r>
            <a:r>
              <a:rPr lang="ru-RU" sz="1500" dirty="0">
                <a:solidFill>
                  <a:srgbClr val="0000CC"/>
                </a:solidFill>
              </a:rPr>
              <a:t>по каждому из контрактов</a:t>
            </a:r>
            <a:r>
              <a:rPr lang="en-US" sz="1500" dirty="0">
                <a:solidFill>
                  <a:srgbClr val="0000CC"/>
                </a:solidFill>
              </a:rPr>
              <a:t>, </a:t>
            </a:r>
            <a:r>
              <a:rPr lang="ru-RU" sz="1500" dirty="0">
                <a:solidFill>
                  <a:srgbClr val="0000CC"/>
                </a:solidFill>
              </a:rPr>
              <a:t>а также другие данные</a:t>
            </a:r>
            <a:r>
              <a:rPr lang="en-US" sz="1500" dirty="0">
                <a:solidFill>
                  <a:srgbClr val="0000CC"/>
                </a:solidFill>
              </a:rPr>
              <a:t> (</a:t>
            </a:r>
            <a:r>
              <a:rPr lang="ru-RU" sz="1500" dirty="0">
                <a:solidFill>
                  <a:srgbClr val="0000CC"/>
                </a:solidFill>
              </a:rPr>
              <a:t>финансовые и нефинансовые показатели и результаты</a:t>
            </a:r>
            <a:r>
              <a:rPr lang="en-US" sz="1500" dirty="0">
                <a:solidFill>
                  <a:srgbClr val="0000CC"/>
                </a:solidFill>
              </a:rPr>
              <a:t>) </a:t>
            </a:r>
            <a:r>
              <a:rPr lang="ru-RU" sz="1500" dirty="0">
                <a:solidFill>
                  <a:srgbClr val="0000CC"/>
                </a:solidFill>
              </a:rPr>
              <a:t>и все</a:t>
            </a:r>
            <a:r>
              <a:rPr lang="en-US" sz="1500" dirty="0">
                <a:solidFill>
                  <a:srgbClr val="0000CC"/>
                </a:solidFill>
              </a:rPr>
              <a:t> </a:t>
            </a:r>
            <a:r>
              <a:rPr lang="ru-RU" sz="1500" b="1" dirty="0">
                <a:solidFill>
                  <a:srgbClr val="C00000"/>
                </a:solidFill>
              </a:rPr>
              <a:t>изменения</a:t>
            </a:r>
            <a:r>
              <a:rPr lang="en-US" sz="1500" b="1" dirty="0">
                <a:solidFill>
                  <a:srgbClr val="0000CC"/>
                </a:solidFill>
              </a:rPr>
              <a:t> </a:t>
            </a:r>
            <a:r>
              <a:rPr lang="ru-RU" sz="1500" dirty="0">
                <a:solidFill>
                  <a:srgbClr val="0000CC"/>
                </a:solidFill>
              </a:rPr>
              <a:t>условий контрактов (продление сроков завершения исполнения обязательств</a:t>
            </a:r>
            <a:r>
              <a:rPr lang="en-US" sz="1500" dirty="0">
                <a:solidFill>
                  <a:srgbClr val="0000CC"/>
                </a:solidFill>
              </a:rPr>
              <a:t>, </a:t>
            </a:r>
            <a:r>
              <a:rPr lang="ru-RU" sz="1500" dirty="0">
                <a:solidFill>
                  <a:srgbClr val="0000CC"/>
                </a:solidFill>
              </a:rPr>
              <a:t>изменение суммы по контракту и прочие изменения</a:t>
            </a:r>
            <a:r>
              <a:rPr lang="en-US" sz="1500" dirty="0">
                <a:solidFill>
                  <a:srgbClr val="0000CC"/>
                </a:solidFill>
              </a:rPr>
              <a:t>). </a:t>
            </a:r>
            <a:r>
              <a:rPr lang="ru-RU" sz="1500" dirty="0">
                <a:solidFill>
                  <a:srgbClr val="0000CC"/>
                </a:solidFill>
              </a:rPr>
              <a:t>ИСУГФ может на регулярной основе направлять в систему электронных государственных закупок обновляемые данные о состоянии платежей и других показателей в целях их мониторинга и анализа</a:t>
            </a:r>
            <a:r>
              <a:rPr lang="en-US" sz="1500" dirty="0">
                <a:solidFill>
                  <a:srgbClr val="0000CC"/>
                </a:solidFill>
              </a:rPr>
              <a:t>. </a:t>
            </a:r>
          </a:p>
          <a:p>
            <a:pPr marL="361950" indent="-361950">
              <a:spcAft>
                <a:spcPts val="900"/>
              </a:spcAft>
              <a:buSzPct val="80000"/>
              <a:buFont typeface="Wingdings 3" panose="05040102010807070707" pitchFamily="18" charset="2"/>
              <a:buChar char=""/>
            </a:pPr>
            <a:r>
              <a:rPr lang="ru-RU" sz="1500" b="1" dirty="0">
                <a:solidFill>
                  <a:srgbClr val="0000CC"/>
                </a:solidFill>
              </a:rPr>
              <a:t>Мониторинг и отчетность</a:t>
            </a:r>
            <a:r>
              <a:rPr lang="en-US" sz="1500" b="1" dirty="0">
                <a:solidFill>
                  <a:srgbClr val="0000CC"/>
                </a:solidFill>
              </a:rPr>
              <a:t>: </a:t>
            </a:r>
            <a:r>
              <a:rPr lang="ru-RU" sz="1500" dirty="0">
                <a:solidFill>
                  <a:srgbClr val="0000CC"/>
                </a:solidFill>
              </a:rPr>
              <a:t>В состав как ИСУГФ, так и системы электронных государственных закупок могут входить средства анализа данных, позволяющие контролировать ход и прогнозировать результаты выполнения контрактов, а также генерировать соответствующую отчетность</a:t>
            </a:r>
            <a:r>
              <a:rPr lang="en-US" sz="1500" dirty="0">
                <a:solidFill>
                  <a:srgbClr val="0000CC"/>
                </a:solidFill>
              </a:rPr>
              <a:t>. </a:t>
            </a:r>
            <a:r>
              <a:rPr lang="ru-RU" sz="1500" dirty="0">
                <a:solidFill>
                  <a:srgbClr val="0000CC"/>
                </a:solidFill>
              </a:rPr>
              <a:t>Должны быть предусмотрены поля данных, дающие возможность контролировать длительность и реальную стоимость исполнения контрактов</a:t>
            </a:r>
            <a:r>
              <a:rPr lang="en-US" sz="1500" dirty="0">
                <a:solidFill>
                  <a:srgbClr val="0000CC"/>
                </a:solidFill>
              </a:rPr>
              <a:t>.</a:t>
            </a:r>
          </a:p>
          <a:p>
            <a:pPr marL="361950" indent="-361950">
              <a:spcAft>
                <a:spcPts val="900"/>
              </a:spcAft>
              <a:buSzPct val="80000"/>
              <a:buFont typeface="Wingdings 3" panose="05040102010807070707" pitchFamily="18" charset="2"/>
              <a:buChar char=""/>
            </a:pPr>
            <a:r>
              <a:rPr lang="ru-RU" sz="1500" b="1" dirty="0">
                <a:solidFill>
                  <a:srgbClr val="0000CC"/>
                </a:solidFill>
              </a:rPr>
              <a:t>Стандарты</a:t>
            </a:r>
            <a:r>
              <a:rPr lang="en-US" sz="1500" b="1" dirty="0">
                <a:solidFill>
                  <a:srgbClr val="0000CC"/>
                </a:solidFill>
              </a:rPr>
              <a:t>: </a:t>
            </a:r>
            <a:r>
              <a:rPr lang="ru-RU" sz="1500" dirty="0">
                <a:solidFill>
                  <a:srgbClr val="0000CC"/>
                </a:solidFill>
              </a:rPr>
              <a:t>Регистрируя закупочные операции и контракты и генерируя отчетность по ним,</a:t>
            </a:r>
            <a:r>
              <a:rPr lang="en-US" sz="1500" dirty="0">
                <a:solidFill>
                  <a:srgbClr val="0000CC"/>
                </a:solidFill>
              </a:rPr>
              <a:t> </a:t>
            </a:r>
            <a:r>
              <a:rPr lang="ru-RU" sz="1500" dirty="0">
                <a:solidFill>
                  <a:srgbClr val="0000CC"/>
                </a:solidFill>
              </a:rPr>
              <a:t>система электронных государственных закупок и ИСУГФ могут иметь структуры данных, соответствующие национальным и международным стандартам</a:t>
            </a:r>
            <a:r>
              <a:rPr lang="en-US" sz="1500" dirty="0">
                <a:solidFill>
                  <a:srgbClr val="0000CC"/>
                </a:solidFill>
              </a:rPr>
              <a:t> (</a:t>
            </a:r>
            <a:r>
              <a:rPr lang="ru-RU" sz="1500" dirty="0">
                <a:solidFill>
                  <a:srgbClr val="0000CC"/>
                </a:solidFill>
              </a:rPr>
              <a:t>например,</a:t>
            </a:r>
            <a:r>
              <a:rPr lang="en-US" sz="1500" dirty="0">
                <a:solidFill>
                  <a:srgbClr val="0000CC"/>
                </a:solidFill>
              </a:rPr>
              <a:t> GFSM, COFOG, CPV, UNSPSC).</a:t>
            </a:r>
            <a:endParaRPr lang="en-US" sz="1500" dirty="0">
              <a:solidFill>
                <a:srgbClr val="C00000"/>
              </a:solidFill>
            </a:endParaRPr>
          </a:p>
        </p:txBody>
      </p:sp>
    </p:spTree>
    <p:extLst>
      <p:ext uri="{BB962C8B-B14F-4D97-AF65-F5344CB8AC3E}">
        <p14:creationId xmlns:p14="http://schemas.microsoft.com/office/powerpoint/2010/main" val="4111894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 name="Arrow: Up 89">
            <a:extLst>
              <a:ext uri="{FF2B5EF4-FFF2-40B4-BE49-F238E27FC236}">
                <a16:creationId xmlns:a16="http://schemas.microsoft.com/office/drawing/2014/main" id="{8382DFEA-9F2A-40F8-9FFF-B030ACA4FFC1}"/>
              </a:ext>
            </a:extLst>
          </p:cNvPr>
          <p:cNvSpPr/>
          <p:nvPr/>
        </p:nvSpPr>
        <p:spPr>
          <a:xfrm flipV="1">
            <a:off x="2479701" y="1296999"/>
            <a:ext cx="365760" cy="4754880"/>
          </a:xfrm>
          <a:prstGeom prst="upArrow">
            <a:avLst/>
          </a:prstGeom>
          <a:solidFill>
            <a:schemeClr val="accent6">
              <a:lumMod val="40000"/>
              <a:lumOff val="60000"/>
            </a:schemeClr>
          </a:solidFill>
          <a:ln w="95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Arrow: Up 87">
            <a:extLst>
              <a:ext uri="{FF2B5EF4-FFF2-40B4-BE49-F238E27FC236}">
                <a16:creationId xmlns:a16="http://schemas.microsoft.com/office/drawing/2014/main" id="{2FAD9A8A-4DA0-438B-AFAC-D4276BA47FE8}"/>
              </a:ext>
            </a:extLst>
          </p:cNvPr>
          <p:cNvSpPr/>
          <p:nvPr/>
        </p:nvSpPr>
        <p:spPr>
          <a:xfrm flipV="1">
            <a:off x="7690706" y="1272908"/>
            <a:ext cx="365760" cy="4754880"/>
          </a:xfrm>
          <a:prstGeom prst="upArrow">
            <a:avLst/>
          </a:prstGeom>
          <a:solidFill>
            <a:schemeClr val="accent6">
              <a:lumMod val="40000"/>
              <a:lumOff val="60000"/>
            </a:schemeClr>
          </a:solidFill>
          <a:ln w="95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Arrow: Up 79">
            <a:extLst>
              <a:ext uri="{FF2B5EF4-FFF2-40B4-BE49-F238E27FC236}">
                <a16:creationId xmlns:a16="http://schemas.microsoft.com/office/drawing/2014/main" id="{30CEE420-C60F-43E0-9168-02D64AE75BB0}"/>
              </a:ext>
            </a:extLst>
          </p:cNvPr>
          <p:cNvSpPr/>
          <p:nvPr/>
        </p:nvSpPr>
        <p:spPr>
          <a:xfrm flipV="1">
            <a:off x="4972533" y="1272908"/>
            <a:ext cx="365760" cy="4754880"/>
          </a:xfrm>
          <a:prstGeom prst="upArrow">
            <a:avLst/>
          </a:prstGeom>
          <a:solidFill>
            <a:schemeClr val="accent6">
              <a:lumMod val="40000"/>
              <a:lumOff val="60000"/>
            </a:schemeClr>
          </a:solidFill>
          <a:ln w="95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Arrow: Up 80">
            <a:extLst>
              <a:ext uri="{FF2B5EF4-FFF2-40B4-BE49-F238E27FC236}">
                <a16:creationId xmlns:a16="http://schemas.microsoft.com/office/drawing/2014/main" id="{ED5257F3-CBC1-4C01-A188-8154AFAA4000}"/>
              </a:ext>
            </a:extLst>
          </p:cNvPr>
          <p:cNvSpPr/>
          <p:nvPr/>
        </p:nvSpPr>
        <p:spPr>
          <a:xfrm>
            <a:off x="6448429" y="1272908"/>
            <a:ext cx="365760" cy="4754880"/>
          </a:xfrm>
          <a:prstGeom prst="upArrow">
            <a:avLst/>
          </a:prstGeom>
          <a:solidFill>
            <a:srgbClr val="FFFFCC"/>
          </a:solidFill>
          <a:ln w="95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Arrow: Up 77">
            <a:extLst>
              <a:ext uri="{FF2B5EF4-FFF2-40B4-BE49-F238E27FC236}">
                <a16:creationId xmlns:a16="http://schemas.microsoft.com/office/drawing/2014/main" id="{764329BE-F56D-4140-8E95-2481A2CEF1FE}"/>
              </a:ext>
            </a:extLst>
          </p:cNvPr>
          <p:cNvSpPr/>
          <p:nvPr/>
        </p:nvSpPr>
        <p:spPr>
          <a:xfrm flipV="1">
            <a:off x="3949150" y="1272908"/>
            <a:ext cx="365760" cy="4754880"/>
          </a:xfrm>
          <a:prstGeom prst="upArrow">
            <a:avLst/>
          </a:prstGeom>
          <a:solidFill>
            <a:schemeClr val="accent6">
              <a:lumMod val="40000"/>
              <a:lumOff val="60000"/>
            </a:schemeClr>
          </a:solidFill>
          <a:ln w="95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Arrow: Up 78">
            <a:extLst>
              <a:ext uri="{FF2B5EF4-FFF2-40B4-BE49-F238E27FC236}">
                <a16:creationId xmlns:a16="http://schemas.microsoft.com/office/drawing/2014/main" id="{B548593F-9516-44C3-91A2-04AF446B1C8A}"/>
              </a:ext>
            </a:extLst>
          </p:cNvPr>
          <p:cNvSpPr/>
          <p:nvPr/>
        </p:nvSpPr>
        <p:spPr>
          <a:xfrm>
            <a:off x="4387983" y="1272908"/>
            <a:ext cx="365760" cy="4754880"/>
          </a:xfrm>
          <a:prstGeom prst="upArrow">
            <a:avLst/>
          </a:prstGeom>
          <a:solidFill>
            <a:srgbClr val="FFFFCC"/>
          </a:solidFill>
          <a:ln w="95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Arrow: Up 75">
            <a:extLst>
              <a:ext uri="{FF2B5EF4-FFF2-40B4-BE49-F238E27FC236}">
                <a16:creationId xmlns:a16="http://schemas.microsoft.com/office/drawing/2014/main" id="{72C1C731-5061-4C8F-8668-427A3E87239F}"/>
              </a:ext>
            </a:extLst>
          </p:cNvPr>
          <p:cNvSpPr/>
          <p:nvPr/>
        </p:nvSpPr>
        <p:spPr>
          <a:xfrm>
            <a:off x="1875349" y="1272908"/>
            <a:ext cx="365760" cy="4754880"/>
          </a:xfrm>
          <a:prstGeom prst="upArrow">
            <a:avLst/>
          </a:prstGeom>
          <a:solidFill>
            <a:srgbClr val="FFFFCC"/>
          </a:solidFill>
          <a:ln w="95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Arrow: Up 74">
            <a:extLst>
              <a:ext uri="{FF2B5EF4-FFF2-40B4-BE49-F238E27FC236}">
                <a16:creationId xmlns:a16="http://schemas.microsoft.com/office/drawing/2014/main" id="{9A9FD39A-78FA-4FEB-A4A0-480F7C14C122}"/>
              </a:ext>
            </a:extLst>
          </p:cNvPr>
          <p:cNvSpPr/>
          <p:nvPr/>
        </p:nvSpPr>
        <p:spPr>
          <a:xfrm flipV="1">
            <a:off x="1285891" y="1272907"/>
            <a:ext cx="486763" cy="4778971"/>
          </a:xfrm>
          <a:prstGeom prst="upArrow">
            <a:avLst/>
          </a:prstGeom>
          <a:solidFill>
            <a:schemeClr val="accent6">
              <a:lumMod val="40000"/>
              <a:lumOff val="60000"/>
            </a:schemeClr>
          </a:solidFill>
          <a:ln w="95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Up 8">
            <a:extLst>
              <a:ext uri="{FF2B5EF4-FFF2-40B4-BE49-F238E27FC236}">
                <a16:creationId xmlns:a16="http://schemas.microsoft.com/office/drawing/2014/main" id="{00CA8D9C-AD92-49F5-BFF8-4A199A034B52}"/>
              </a:ext>
            </a:extLst>
          </p:cNvPr>
          <p:cNvSpPr/>
          <p:nvPr/>
        </p:nvSpPr>
        <p:spPr>
          <a:xfrm>
            <a:off x="604802" y="1303196"/>
            <a:ext cx="437012" cy="4724591"/>
          </a:xfrm>
          <a:prstGeom prst="upArrow">
            <a:avLst/>
          </a:prstGeom>
          <a:solidFill>
            <a:srgbClr val="FFFFCC"/>
          </a:solidFill>
          <a:ln w="95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863D7E8D-1645-42B0-BEA0-FC8BB7C98114}"/>
              </a:ext>
            </a:extLst>
          </p:cNvPr>
          <p:cNvGrpSpPr/>
          <p:nvPr/>
        </p:nvGrpSpPr>
        <p:grpSpPr>
          <a:xfrm>
            <a:off x="2931460" y="3195761"/>
            <a:ext cx="1645920" cy="1097280"/>
            <a:chOff x="2644591" y="2989578"/>
            <a:chExt cx="1645920" cy="1097280"/>
          </a:xfrm>
          <a:effectLst>
            <a:outerShdw blurRad="50800" dist="38100" dir="2700000" algn="tl" rotWithShape="0">
              <a:prstClr val="black">
                <a:alpha val="40000"/>
              </a:prstClr>
            </a:outerShdw>
          </a:effectLst>
        </p:grpSpPr>
        <p:sp>
          <p:nvSpPr>
            <p:cNvPr id="11" name="Rectangle 10">
              <a:extLst>
                <a:ext uri="{FF2B5EF4-FFF2-40B4-BE49-F238E27FC236}">
                  <a16:creationId xmlns:a16="http://schemas.microsoft.com/office/drawing/2014/main" id="{06402BFE-7AB2-436A-8D8D-1577646639D1}"/>
                </a:ext>
              </a:extLst>
            </p:cNvPr>
            <p:cNvSpPr/>
            <p:nvPr/>
          </p:nvSpPr>
          <p:spPr>
            <a:xfrm>
              <a:off x="2644591" y="2989578"/>
              <a:ext cx="1645920" cy="1097280"/>
            </a:xfrm>
            <a:prstGeom prst="rect">
              <a:avLst/>
            </a:prstGeom>
            <a:solidFill>
              <a:srgbClr val="FFFF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69F2D253-D04B-44C7-905B-FCC03C4AAB8F}"/>
                </a:ext>
              </a:extLst>
            </p:cNvPr>
            <p:cNvSpPr txBox="1"/>
            <p:nvPr/>
          </p:nvSpPr>
          <p:spPr>
            <a:xfrm>
              <a:off x="3076388" y="2998543"/>
              <a:ext cx="784125" cy="307777"/>
            </a:xfrm>
            <a:prstGeom prst="rect">
              <a:avLst/>
            </a:prstGeom>
            <a:noFill/>
          </p:spPr>
          <p:txBody>
            <a:bodyPr wrap="none" lIns="0" tIns="0" rIns="0" bIns="0" rtlCol="0">
              <a:spAutoFit/>
            </a:bodyPr>
            <a:lstStyle/>
            <a:p>
              <a:pPr algn="ctr"/>
              <a:r>
                <a:rPr lang="ru-RU" sz="2000" b="1" dirty="0">
                  <a:solidFill>
                    <a:srgbClr val="0000CC"/>
                  </a:solidFill>
                </a:rPr>
                <a:t>Тендер</a:t>
              </a:r>
              <a:endParaRPr lang="en-US" sz="2000" b="1" dirty="0">
                <a:solidFill>
                  <a:srgbClr val="0000CC"/>
                </a:solidFill>
              </a:endParaRPr>
            </a:p>
          </p:txBody>
        </p:sp>
        <p:sp>
          <p:nvSpPr>
            <p:cNvPr id="33" name="TextBox 32">
              <a:extLst>
                <a:ext uri="{FF2B5EF4-FFF2-40B4-BE49-F238E27FC236}">
                  <a16:creationId xmlns:a16="http://schemas.microsoft.com/office/drawing/2014/main" id="{13C1F64D-0FDB-4B33-A209-6BB97E53434B}"/>
                </a:ext>
              </a:extLst>
            </p:cNvPr>
            <p:cNvSpPr txBox="1"/>
            <p:nvPr/>
          </p:nvSpPr>
          <p:spPr>
            <a:xfrm>
              <a:off x="2828369" y="3765475"/>
              <a:ext cx="1280160" cy="307777"/>
            </a:xfrm>
            <a:prstGeom prst="rect">
              <a:avLst/>
            </a:prstGeom>
            <a:noFill/>
          </p:spPr>
          <p:txBody>
            <a:bodyPr wrap="square" lIns="0" tIns="0" rIns="0" bIns="0" rtlCol="0">
              <a:spAutoFit/>
            </a:bodyPr>
            <a:lstStyle/>
            <a:p>
              <a:pPr algn="ctr"/>
              <a:r>
                <a:rPr lang="ru-RU" sz="2000" b="1" dirty="0">
                  <a:solidFill>
                    <a:srgbClr val="0000CC"/>
                  </a:solidFill>
                </a:rPr>
                <a:t>Закупка</a:t>
              </a:r>
              <a:endParaRPr lang="en-US" sz="2000" b="1" dirty="0">
                <a:solidFill>
                  <a:srgbClr val="0000CC"/>
                </a:solidFill>
              </a:endParaRPr>
            </a:p>
          </p:txBody>
        </p:sp>
      </p:grpSp>
      <p:sp>
        <p:nvSpPr>
          <p:cNvPr id="12" name="Slide Number Placeholder 8"/>
          <p:cNvSpPr>
            <a:spLocks noGrp="1"/>
          </p:cNvSpPr>
          <p:nvPr>
            <p:ph type="sldNum" sz="quarter" idx="12"/>
          </p:nvPr>
        </p:nvSpPr>
        <p:spPr>
          <a:xfrm>
            <a:off x="6553200" y="6587285"/>
            <a:ext cx="2160000" cy="216000"/>
          </a:xfrm>
        </p:spPr>
        <p:txBody>
          <a:bodyPr/>
          <a:lstStyle/>
          <a:p>
            <a:fld id="{9A1FF0DD-E9F7-431E-8070-FEA08546CC76}" type="slidenum">
              <a:rPr lang="en-US" sz="1100" smtClean="0">
                <a:solidFill>
                  <a:srgbClr val="0000FF"/>
                </a:solidFill>
              </a:rPr>
              <a:pPr/>
              <a:t>13</a:t>
            </a:fld>
            <a:endParaRPr lang="en-US" sz="1100" dirty="0">
              <a:solidFill>
                <a:srgbClr val="0000FF"/>
              </a:solidFill>
            </a:endParaRPr>
          </a:p>
        </p:txBody>
      </p:sp>
      <p:sp>
        <p:nvSpPr>
          <p:cNvPr id="10" name="Rectangle 4"/>
          <p:cNvSpPr>
            <a:spLocks noChangeArrowheads="1"/>
          </p:cNvSpPr>
          <p:nvPr/>
        </p:nvSpPr>
        <p:spPr bwMode="auto">
          <a:xfrm>
            <a:off x="5457825" y="192187"/>
            <a:ext cx="3528000" cy="307777"/>
          </a:xfrm>
          <a:prstGeom prst="rect">
            <a:avLst/>
          </a:prstGeom>
          <a:solidFill>
            <a:schemeClr val="bg1"/>
          </a:solidFill>
          <a:ln w="6350">
            <a:noFill/>
            <a:miter lim="800000"/>
            <a:headEnd/>
            <a:tailEnd/>
          </a:ln>
        </p:spPr>
        <p:txBody>
          <a:bodyPr wrap="square" anchor="ctr">
            <a:spAutoFit/>
          </a:bodyPr>
          <a:lstStyle/>
          <a:p>
            <a:pPr algn="r">
              <a:spcAft>
                <a:spcPct val="50000"/>
              </a:spcAft>
            </a:pPr>
            <a:r>
              <a:rPr lang="en-US" sz="1400" b="1" dirty="0">
                <a:solidFill>
                  <a:srgbClr val="0000FF"/>
                </a:solidFill>
                <a:latin typeface="Trebuchet MS" pitchFamily="34" charset="0"/>
              </a:rPr>
              <a:t>www.worldbank.org/publicfinance/fmis  </a:t>
            </a:r>
          </a:p>
        </p:txBody>
      </p:sp>
      <p:grpSp>
        <p:nvGrpSpPr>
          <p:cNvPr id="16" name="Group 15"/>
          <p:cNvGrpSpPr/>
          <p:nvPr/>
        </p:nvGrpSpPr>
        <p:grpSpPr>
          <a:xfrm>
            <a:off x="-809" y="7415"/>
            <a:ext cx="9129110" cy="731520"/>
            <a:chOff x="-809" y="7415"/>
            <a:chExt cx="9129110" cy="731520"/>
          </a:xfrm>
        </p:grpSpPr>
        <p:sp>
          <p:nvSpPr>
            <p:cNvPr id="17" name="Text Box 3"/>
            <p:cNvSpPr txBox="1">
              <a:spLocks noChangeArrowheads="1"/>
            </p:cNvSpPr>
            <p:nvPr/>
          </p:nvSpPr>
          <p:spPr bwMode="auto">
            <a:xfrm>
              <a:off x="624381" y="144575"/>
              <a:ext cx="8503920" cy="457200"/>
            </a:xfrm>
            <a:prstGeom prst="rect">
              <a:avLst/>
            </a:prstGeom>
            <a:gradFill>
              <a:gsLst>
                <a:gs pos="50000">
                  <a:srgbClr val="00B0F0"/>
                </a:gs>
                <a:gs pos="100000">
                  <a:schemeClr val="bg1"/>
                </a:gs>
              </a:gsLst>
              <a:lin ang="0" scaled="1"/>
            </a:gradFill>
            <a:ln w="9525">
              <a:noFill/>
              <a:miter lim="800000"/>
              <a:headEnd/>
              <a:tailEnd/>
            </a:ln>
            <a:effectLst/>
          </p:spPr>
          <p:txBody>
            <a:bodyPr lIns="0" rIns="0" anchor="ctr"/>
            <a:lstStyle/>
            <a:p>
              <a:pPr marL="457200"/>
              <a:r>
                <a:rPr lang="ru-RU" sz="2400" b="1" dirty="0">
                  <a:solidFill>
                    <a:schemeClr val="bg1"/>
                  </a:solidFill>
                  <a:cs typeface="Helvetica" panose="020B0604020202020204" pitchFamily="34" charset="0"/>
                </a:rPr>
                <a:t>Обмен данными между ИСУГФ и</a:t>
              </a:r>
              <a:r>
                <a:rPr lang="en-US" sz="2400" b="1" dirty="0">
                  <a:solidFill>
                    <a:schemeClr val="bg1"/>
                  </a:solidFill>
                  <a:cs typeface="Helvetica" panose="020B0604020202020204" pitchFamily="34" charset="0"/>
                </a:rPr>
                <a:t> e-GP</a:t>
              </a:r>
            </a:p>
          </p:txBody>
        </p:sp>
        <p:sp>
          <p:nvSpPr>
            <p:cNvPr id="18" name="Oval 17"/>
            <p:cNvSpPr/>
            <p:nvPr/>
          </p:nvSpPr>
          <p:spPr>
            <a:xfrm>
              <a:off x="-809" y="7415"/>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351" y="144575"/>
              <a:ext cx="457200" cy="457200"/>
            </a:xfrm>
            <a:prstGeom prst="rect">
              <a:avLst/>
            </a:prstGeom>
          </p:spPr>
        </p:pic>
      </p:grpSp>
      <p:graphicFrame>
        <p:nvGraphicFramePr>
          <p:cNvPr id="6" name="Diagram 5">
            <a:extLst>
              <a:ext uri="{FF2B5EF4-FFF2-40B4-BE49-F238E27FC236}">
                <a16:creationId xmlns:a16="http://schemas.microsoft.com/office/drawing/2014/main" id="{9C255820-6293-4DF2-89E3-2F2E63563B88}"/>
              </a:ext>
            </a:extLst>
          </p:cNvPr>
          <p:cNvGraphicFramePr/>
          <p:nvPr>
            <p:extLst>
              <p:ext uri="{D42A27DB-BD31-4B8C-83A1-F6EECF244321}">
                <p14:modId xmlns:p14="http://schemas.microsoft.com/office/powerpoint/2010/main" val="259759972"/>
              </p:ext>
            </p:extLst>
          </p:nvPr>
        </p:nvGraphicFramePr>
        <p:xfrm>
          <a:off x="182880" y="3503698"/>
          <a:ext cx="8778240" cy="457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ectangle 6">
            <a:extLst>
              <a:ext uri="{FF2B5EF4-FFF2-40B4-BE49-F238E27FC236}">
                <a16:creationId xmlns:a16="http://schemas.microsoft.com/office/drawing/2014/main" id="{D3F12CA0-30F9-4FD7-BBEA-570C733AC619}"/>
              </a:ext>
            </a:extLst>
          </p:cNvPr>
          <p:cNvSpPr/>
          <p:nvPr/>
        </p:nvSpPr>
        <p:spPr>
          <a:xfrm>
            <a:off x="182880" y="755332"/>
            <a:ext cx="8778240" cy="457200"/>
          </a:xfrm>
          <a:prstGeom prst="rect">
            <a:avLst/>
          </a:prstGeom>
          <a:solidFill>
            <a:schemeClr val="accent3">
              <a:lumMod val="20000"/>
              <a:lumOff val="80000"/>
            </a:schemeClr>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ru-RU" sz="2000" b="1" dirty="0">
                <a:solidFill>
                  <a:srgbClr val="0000CC"/>
                </a:solidFill>
              </a:rPr>
              <a:t>Система электронных государственных закупок</a:t>
            </a:r>
            <a:r>
              <a:rPr lang="en-US" sz="2000" b="1" dirty="0">
                <a:solidFill>
                  <a:srgbClr val="0000CC"/>
                </a:solidFill>
              </a:rPr>
              <a:t> (e-GP)</a:t>
            </a:r>
          </a:p>
        </p:txBody>
      </p:sp>
      <p:sp>
        <p:nvSpPr>
          <p:cNvPr id="15" name="Rectangle 14">
            <a:extLst>
              <a:ext uri="{FF2B5EF4-FFF2-40B4-BE49-F238E27FC236}">
                <a16:creationId xmlns:a16="http://schemas.microsoft.com/office/drawing/2014/main" id="{DE3D7338-7156-458A-BA7A-D82933C58D3D}"/>
              </a:ext>
            </a:extLst>
          </p:cNvPr>
          <p:cNvSpPr/>
          <p:nvPr/>
        </p:nvSpPr>
        <p:spPr>
          <a:xfrm>
            <a:off x="182880" y="6075970"/>
            <a:ext cx="8778240" cy="457200"/>
          </a:xfrm>
          <a:prstGeom prst="rect">
            <a:avLst/>
          </a:prstGeom>
          <a:solidFill>
            <a:schemeClr val="accent1">
              <a:lumMod val="20000"/>
              <a:lumOff val="80000"/>
            </a:schemeClr>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ru-RU" sz="2000" b="1" dirty="0">
                <a:solidFill>
                  <a:srgbClr val="0000CC"/>
                </a:solidFill>
              </a:rPr>
              <a:t>Информационная система управления государственными финансами</a:t>
            </a:r>
            <a:r>
              <a:rPr lang="en-US" sz="2000" b="1" dirty="0">
                <a:solidFill>
                  <a:srgbClr val="0000CC"/>
                </a:solidFill>
              </a:rPr>
              <a:t> (</a:t>
            </a:r>
            <a:r>
              <a:rPr lang="ru-RU" sz="2000" b="1" dirty="0">
                <a:solidFill>
                  <a:srgbClr val="0000CC"/>
                </a:solidFill>
              </a:rPr>
              <a:t>ИСУГФ</a:t>
            </a:r>
            <a:r>
              <a:rPr lang="en-US" sz="2000" b="1" dirty="0">
                <a:solidFill>
                  <a:srgbClr val="0000CC"/>
                </a:solidFill>
              </a:rPr>
              <a:t>)</a:t>
            </a:r>
          </a:p>
        </p:txBody>
      </p:sp>
      <p:sp>
        <p:nvSpPr>
          <p:cNvPr id="25" name="TextBox 24">
            <a:extLst>
              <a:ext uri="{FF2B5EF4-FFF2-40B4-BE49-F238E27FC236}">
                <a16:creationId xmlns:a16="http://schemas.microsoft.com/office/drawing/2014/main" id="{424BBB30-B7A0-48B9-ABD2-3417A8B79A35}"/>
              </a:ext>
            </a:extLst>
          </p:cNvPr>
          <p:cNvSpPr txBox="1"/>
          <p:nvPr/>
        </p:nvSpPr>
        <p:spPr>
          <a:xfrm rot="16200000">
            <a:off x="-124556" y="5231865"/>
            <a:ext cx="1371600" cy="184666"/>
          </a:xfrm>
          <a:prstGeom prst="rect">
            <a:avLst/>
          </a:prstGeom>
          <a:noFill/>
        </p:spPr>
        <p:txBody>
          <a:bodyPr wrap="square" lIns="0" tIns="0" rIns="0" bIns="0" rtlCol="0">
            <a:spAutoFit/>
          </a:bodyPr>
          <a:lstStyle/>
          <a:p>
            <a:r>
              <a:rPr lang="ru-RU" sz="1200" dirty="0"/>
              <a:t>План закупок</a:t>
            </a:r>
            <a:endParaRPr lang="en-US" sz="1200" dirty="0"/>
          </a:p>
        </p:txBody>
      </p:sp>
      <p:sp>
        <p:nvSpPr>
          <p:cNvPr id="26" name="TextBox 25">
            <a:extLst>
              <a:ext uri="{FF2B5EF4-FFF2-40B4-BE49-F238E27FC236}">
                <a16:creationId xmlns:a16="http://schemas.microsoft.com/office/drawing/2014/main" id="{73BDFB6E-311F-4B6F-9986-6FC6E9A42A48}"/>
              </a:ext>
            </a:extLst>
          </p:cNvPr>
          <p:cNvSpPr txBox="1"/>
          <p:nvPr/>
        </p:nvSpPr>
        <p:spPr>
          <a:xfrm rot="16200000">
            <a:off x="1010609" y="5071860"/>
            <a:ext cx="1685270" cy="184666"/>
          </a:xfrm>
          <a:prstGeom prst="rect">
            <a:avLst/>
          </a:prstGeom>
          <a:noFill/>
        </p:spPr>
        <p:txBody>
          <a:bodyPr wrap="none" lIns="0" tIns="0" rIns="0" bIns="0" rtlCol="0">
            <a:spAutoFit/>
          </a:bodyPr>
          <a:lstStyle/>
          <a:p>
            <a:r>
              <a:rPr lang="ru-RU" sz="1200" dirty="0"/>
              <a:t>Бюджетное ассигнование</a:t>
            </a:r>
            <a:endParaRPr lang="en-US" sz="1200" dirty="0"/>
          </a:p>
        </p:txBody>
      </p:sp>
      <p:sp>
        <p:nvSpPr>
          <p:cNvPr id="34" name="TextBox 33">
            <a:extLst>
              <a:ext uri="{FF2B5EF4-FFF2-40B4-BE49-F238E27FC236}">
                <a16:creationId xmlns:a16="http://schemas.microsoft.com/office/drawing/2014/main" id="{6AF86409-3B49-478B-BE59-8CDC3EBBB853}"/>
              </a:ext>
            </a:extLst>
          </p:cNvPr>
          <p:cNvSpPr txBox="1"/>
          <p:nvPr/>
        </p:nvSpPr>
        <p:spPr>
          <a:xfrm rot="16200000">
            <a:off x="2053814" y="1644863"/>
            <a:ext cx="809773" cy="184666"/>
          </a:xfrm>
          <a:prstGeom prst="rect">
            <a:avLst/>
          </a:prstGeom>
          <a:noFill/>
        </p:spPr>
        <p:txBody>
          <a:bodyPr wrap="none" lIns="0" tIns="0" rIns="0" bIns="0" rtlCol="0">
            <a:spAutoFit/>
          </a:bodyPr>
          <a:lstStyle/>
          <a:p>
            <a:pPr algn="r"/>
            <a:r>
              <a:rPr lang="ru-RU" sz="1200" dirty="0"/>
              <a:t>Объявление</a:t>
            </a:r>
            <a:endParaRPr lang="en-US" sz="1200" dirty="0"/>
          </a:p>
        </p:txBody>
      </p:sp>
      <p:sp>
        <p:nvSpPr>
          <p:cNvPr id="35" name="TextBox 34">
            <a:extLst>
              <a:ext uri="{FF2B5EF4-FFF2-40B4-BE49-F238E27FC236}">
                <a16:creationId xmlns:a16="http://schemas.microsoft.com/office/drawing/2014/main" id="{16FF1BD1-F4E4-4C1F-866F-C6FEEEF79C26}"/>
              </a:ext>
            </a:extLst>
          </p:cNvPr>
          <p:cNvSpPr txBox="1"/>
          <p:nvPr/>
        </p:nvSpPr>
        <p:spPr>
          <a:xfrm rot="16200000">
            <a:off x="2367750" y="2071727"/>
            <a:ext cx="1701748" cy="184666"/>
          </a:xfrm>
          <a:prstGeom prst="rect">
            <a:avLst/>
          </a:prstGeom>
          <a:noFill/>
        </p:spPr>
        <p:txBody>
          <a:bodyPr wrap="none" lIns="0" tIns="0" rIns="0" bIns="0" rtlCol="0">
            <a:spAutoFit/>
          </a:bodyPr>
          <a:lstStyle/>
          <a:p>
            <a:pPr algn="r"/>
            <a:r>
              <a:rPr lang="ru-RU" sz="1200" dirty="0"/>
              <a:t>Подача тендерных заявок</a:t>
            </a:r>
            <a:endParaRPr lang="en-US" sz="1200" dirty="0"/>
          </a:p>
        </p:txBody>
      </p:sp>
      <p:sp>
        <p:nvSpPr>
          <p:cNvPr id="36" name="TextBox 35">
            <a:extLst>
              <a:ext uri="{FF2B5EF4-FFF2-40B4-BE49-F238E27FC236}">
                <a16:creationId xmlns:a16="http://schemas.microsoft.com/office/drawing/2014/main" id="{6FEB0803-03BE-4B9A-9D78-51BF2790B609}"/>
              </a:ext>
            </a:extLst>
          </p:cNvPr>
          <p:cNvSpPr txBox="1"/>
          <p:nvPr/>
        </p:nvSpPr>
        <p:spPr>
          <a:xfrm rot="16200000">
            <a:off x="3640057" y="1463536"/>
            <a:ext cx="407163" cy="153888"/>
          </a:xfrm>
          <a:prstGeom prst="rect">
            <a:avLst/>
          </a:prstGeom>
          <a:noFill/>
        </p:spPr>
        <p:txBody>
          <a:bodyPr wrap="none" lIns="0" tIns="0" rIns="0" bIns="0" rtlCol="0">
            <a:spAutoFit/>
          </a:bodyPr>
          <a:lstStyle/>
          <a:p>
            <a:pPr algn="r"/>
            <a:r>
              <a:rPr lang="ru-RU" sz="1000" dirty="0"/>
              <a:t>Оценка</a:t>
            </a:r>
            <a:endParaRPr lang="en-US" sz="1000" dirty="0"/>
          </a:p>
        </p:txBody>
      </p:sp>
      <p:sp>
        <p:nvSpPr>
          <p:cNvPr id="37" name="TextBox 36">
            <a:extLst>
              <a:ext uri="{FF2B5EF4-FFF2-40B4-BE49-F238E27FC236}">
                <a16:creationId xmlns:a16="http://schemas.microsoft.com/office/drawing/2014/main" id="{E763422B-BB39-4899-B973-D9F8C311A989}"/>
              </a:ext>
            </a:extLst>
          </p:cNvPr>
          <p:cNvSpPr txBox="1"/>
          <p:nvPr/>
        </p:nvSpPr>
        <p:spPr>
          <a:xfrm rot="16200000">
            <a:off x="4279385" y="1851455"/>
            <a:ext cx="1245534" cy="153888"/>
          </a:xfrm>
          <a:prstGeom prst="rect">
            <a:avLst/>
          </a:prstGeom>
          <a:noFill/>
        </p:spPr>
        <p:txBody>
          <a:bodyPr wrap="none" lIns="0" tIns="0" rIns="0" bIns="0" rtlCol="0">
            <a:spAutoFit/>
          </a:bodyPr>
          <a:lstStyle/>
          <a:p>
            <a:pPr algn="r"/>
            <a:r>
              <a:rPr lang="ru-RU" sz="1000" dirty="0"/>
              <a:t>Подписание контракта</a:t>
            </a:r>
            <a:endParaRPr lang="en-US" sz="1000" dirty="0"/>
          </a:p>
        </p:txBody>
      </p:sp>
      <p:sp>
        <p:nvSpPr>
          <p:cNvPr id="38" name="TextBox 37">
            <a:extLst>
              <a:ext uri="{FF2B5EF4-FFF2-40B4-BE49-F238E27FC236}">
                <a16:creationId xmlns:a16="http://schemas.microsoft.com/office/drawing/2014/main" id="{7FE32FD9-2CE1-41A0-B94F-7B12AB5B30BE}"/>
              </a:ext>
            </a:extLst>
          </p:cNvPr>
          <p:cNvSpPr txBox="1"/>
          <p:nvPr/>
        </p:nvSpPr>
        <p:spPr>
          <a:xfrm rot="16200000">
            <a:off x="4243103" y="5352734"/>
            <a:ext cx="1156727" cy="184666"/>
          </a:xfrm>
          <a:prstGeom prst="rect">
            <a:avLst/>
          </a:prstGeom>
          <a:noFill/>
        </p:spPr>
        <p:txBody>
          <a:bodyPr wrap="none" lIns="0" tIns="0" rIns="0" bIns="0" rtlCol="0">
            <a:spAutoFit/>
          </a:bodyPr>
          <a:lstStyle/>
          <a:p>
            <a:r>
              <a:rPr lang="ru-RU" sz="1200" dirty="0"/>
              <a:t>Заказ на поставку</a:t>
            </a:r>
            <a:endParaRPr lang="en-US" sz="1200" dirty="0"/>
          </a:p>
        </p:txBody>
      </p:sp>
      <p:sp>
        <p:nvSpPr>
          <p:cNvPr id="39" name="TextBox 38">
            <a:extLst>
              <a:ext uri="{FF2B5EF4-FFF2-40B4-BE49-F238E27FC236}">
                <a16:creationId xmlns:a16="http://schemas.microsoft.com/office/drawing/2014/main" id="{E26AF719-CAAC-4B1F-B711-804FF36655ED}"/>
              </a:ext>
            </a:extLst>
          </p:cNvPr>
          <p:cNvSpPr txBox="1"/>
          <p:nvPr/>
        </p:nvSpPr>
        <p:spPr>
          <a:xfrm rot="16200000">
            <a:off x="2985159" y="5059187"/>
            <a:ext cx="1716957" cy="184666"/>
          </a:xfrm>
          <a:prstGeom prst="rect">
            <a:avLst/>
          </a:prstGeom>
          <a:noFill/>
        </p:spPr>
        <p:txBody>
          <a:bodyPr wrap="square" lIns="0" tIns="0" rIns="0" bIns="0" rtlCol="0">
            <a:spAutoFit/>
          </a:bodyPr>
          <a:lstStyle/>
          <a:p>
            <a:r>
              <a:rPr lang="ru-RU" sz="1200" dirty="0"/>
              <a:t>Финансовый контроль</a:t>
            </a:r>
            <a:endParaRPr lang="en-US" sz="1200" dirty="0"/>
          </a:p>
        </p:txBody>
      </p:sp>
      <p:sp>
        <p:nvSpPr>
          <p:cNvPr id="40" name="TextBox 39">
            <a:extLst>
              <a:ext uri="{FF2B5EF4-FFF2-40B4-BE49-F238E27FC236}">
                <a16:creationId xmlns:a16="http://schemas.microsoft.com/office/drawing/2014/main" id="{786153BC-310C-4C39-88A5-70C781F62443}"/>
              </a:ext>
            </a:extLst>
          </p:cNvPr>
          <p:cNvSpPr txBox="1"/>
          <p:nvPr/>
        </p:nvSpPr>
        <p:spPr>
          <a:xfrm rot="16200000">
            <a:off x="5418265" y="4957409"/>
            <a:ext cx="1735845" cy="369332"/>
          </a:xfrm>
          <a:prstGeom prst="rect">
            <a:avLst/>
          </a:prstGeom>
          <a:noFill/>
        </p:spPr>
        <p:txBody>
          <a:bodyPr wrap="square" lIns="0" tIns="0" rIns="0" bIns="0" rtlCol="0">
            <a:spAutoFit/>
          </a:bodyPr>
          <a:lstStyle/>
          <a:p>
            <a:pPr lvl="0"/>
            <a:r>
              <a:rPr lang="ru-RU" sz="1200" dirty="0">
                <a:solidFill>
                  <a:prstClr val="black"/>
                </a:solidFill>
              </a:rPr>
              <a:t>Управление платежами / обязательствами</a:t>
            </a:r>
            <a:endParaRPr lang="en-US" sz="1200" dirty="0">
              <a:solidFill>
                <a:prstClr val="black"/>
              </a:solidFill>
            </a:endParaRPr>
          </a:p>
        </p:txBody>
      </p:sp>
      <p:sp>
        <p:nvSpPr>
          <p:cNvPr id="41" name="TextBox 40">
            <a:extLst>
              <a:ext uri="{FF2B5EF4-FFF2-40B4-BE49-F238E27FC236}">
                <a16:creationId xmlns:a16="http://schemas.microsoft.com/office/drawing/2014/main" id="{415CE6C1-EDEC-455C-B1FA-922E5201C7C0}"/>
              </a:ext>
            </a:extLst>
          </p:cNvPr>
          <p:cNvSpPr txBox="1"/>
          <p:nvPr/>
        </p:nvSpPr>
        <p:spPr>
          <a:xfrm rot="16200000">
            <a:off x="6323276" y="2031713"/>
            <a:ext cx="1803406" cy="333425"/>
          </a:xfrm>
          <a:prstGeom prst="rect">
            <a:avLst/>
          </a:prstGeom>
          <a:noFill/>
        </p:spPr>
        <p:txBody>
          <a:bodyPr wrap="square" lIns="0" tIns="0" rIns="0" bIns="0" rtlCol="0">
            <a:spAutoFit/>
          </a:bodyPr>
          <a:lstStyle/>
          <a:p>
            <a:pPr algn="r">
              <a:lnSpc>
                <a:spcPts val="1280"/>
              </a:lnSpc>
            </a:pPr>
            <a:r>
              <a:rPr lang="ru-RU" sz="1200" dirty="0"/>
              <a:t>Приемка готовности</a:t>
            </a:r>
            <a:r>
              <a:rPr lang="en-US" sz="1200" dirty="0"/>
              <a:t> </a:t>
            </a:r>
            <a:r>
              <a:rPr lang="ru-RU" sz="1200" dirty="0"/>
              <a:t>Получение товара / услуги</a:t>
            </a:r>
            <a:endParaRPr lang="en-US" sz="1200" dirty="0"/>
          </a:p>
        </p:txBody>
      </p:sp>
      <p:sp>
        <p:nvSpPr>
          <p:cNvPr id="42" name="TextBox 41">
            <a:extLst>
              <a:ext uri="{FF2B5EF4-FFF2-40B4-BE49-F238E27FC236}">
                <a16:creationId xmlns:a16="http://schemas.microsoft.com/office/drawing/2014/main" id="{B5BA0451-BE0E-45CB-9D92-CD48B6094C9E}"/>
              </a:ext>
            </a:extLst>
          </p:cNvPr>
          <p:cNvSpPr txBox="1"/>
          <p:nvPr/>
        </p:nvSpPr>
        <p:spPr>
          <a:xfrm rot="16200000">
            <a:off x="7631070" y="1948356"/>
            <a:ext cx="1803406" cy="500137"/>
          </a:xfrm>
          <a:prstGeom prst="rect">
            <a:avLst/>
          </a:prstGeom>
          <a:noFill/>
        </p:spPr>
        <p:txBody>
          <a:bodyPr wrap="square" lIns="0" tIns="0" rIns="0" bIns="0" rtlCol="0">
            <a:spAutoFit/>
          </a:bodyPr>
          <a:lstStyle/>
          <a:p>
            <a:pPr algn="r">
              <a:lnSpc>
                <a:spcPts val="1280"/>
              </a:lnSpc>
            </a:pPr>
            <a:r>
              <a:rPr lang="ru-RU" sz="1200" dirty="0"/>
              <a:t>Выполнение гарантийных обязательств / сопровождение</a:t>
            </a:r>
            <a:endParaRPr lang="en-US" sz="1200" dirty="0"/>
          </a:p>
        </p:txBody>
      </p:sp>
      <p:sp>
        <p:nvSpPr>
          <p:cNvPr id="43" name="TextBox 42">
            <a:extLst>
              <a:ext uri="{FF2B5EF4-FFF2-40B4-BE49-F238E27FC236}">
                <a16:creationId xmlns:a16="http://schemas.microsoft.com/office/drawing/2014/main" id="{20FE8D6B-8B28-4E09-98A1-6DAFA723BA82}"/>
              </a:ext>
            </a:extLst>
          </p:cNvPr>
          <p:cNvSpPr txBox="1"/>
          <p:nvPr/>
        </p:nvSpPr>
        <p:spPr>
          <a:xfrm rot="16200000">
            <a:off x="6313612" y="4966345"/>
            <a:ext cx="1933417" cy="153888"/>
          </a:xfrm>
          <a:prstGeom prst="rect">
            <a:avLst/>
          </a:prstGeom>
          <a:noFill/>
        </p:spPr>
        <p:txBody>
          <a:bodyPr wrap="square" lIns="0" tIns="0" rIns="0" bIns="0" rtlCol="0">
            <a:spAutoFit/>
          </a:bodyPr>
          <a:lstStyle/>
          <a:p>
            <a:r>
              <a:rPr lang="ru-RU" sz="1000" dirty="0"/>
              <a:t>Осуществление оплаты</a:t>
            </a:r>
            <a:endParaRPr lang="en-US" sz="1000" dirty="0"/>
          </a:p>
        </p:txBody>
      </p:sp>
      <p:sp>
        <p:nvSpPr>
          <p:cNvPr id="44" name="TextBox 43">
            <a:extLst>
              <a:ext uri="{FF2B5EF4-FFF2-40B4-BE49-F238E27FC236}">
                <a16:creationId xmlns:a16="http://schemas.microsoft.com/office/drawing/2014/main" id="{9EA5D767-5489-46A8-8B56-6EB33723781A}"/>
              </a:ext>
            </a:extLst>
          </p:cNvPr>
          <p:cNvSpPr txBox="1"/>
          <p:nvPr/>
        </p:nvSpPr>
        <p:spPr>
          <a:xfrm rot="16200000">
            <a:off x="7801379" y="5000629"/>
            <a:ext cx="1679671" cy="339067"/>
          </a:xfrm>
          <a:prstGeom prst="rect">
            <a:avLst/>
          </a:prstGeom>
          <a:noFill/>
        </p:spPr>
        <p:txBody>
          <a:bodyPr wrap="square" lIns="0" tIns="0" rIns="0" bIns="0" rtlCol="0">
            <a:spAutoFit/>
          </a:bodyPr>
          <a:lstStyle/>
          <a:p>
            <a:pPr lvl="0">
              <a:lnSpc>
                <a:spcPts val="1280"/>
              </a:lnSpc>
            </a:pPr>
            <a:r>
              <a:rPr lang="ru-RU" sz="1200" dirty="0">
                <a:solidFill>
                  <a:prstClr val="black"/>
                </a:solidFill>
              </a:rPr>
              <a:t>Снятие обременения с обеспечения</a:t>
            </a:r>
            <a:endParaRPr lang="en-US" sz="1200" dirty="0">
              <a:solidFill>
                <a:prstClr val="black"/>
              </a:solidFill>
            </a:endParaRPr>
          </a:p>
        </p:txBody>
      </p:sp>
      <p:sp>
        <p:nvSpPr>
          <p:cNvPr id="52" name="TextBox 51">
            <a:extLst>
              <a:ext uri="{FF2B5EF4-FFF2-40B4-BE49-F238E27FC236}">
                <a16:creationId xmlns:a16="http://schemas.microsoft.com/office/drawing/2014/main" id="{FB2B9E05-5026-42FF-A007-FD73A7A2353B}"/>
              </a:ext>
            </a:extLst>
          </p:cNvPr>
          <p:cNvSpPr txBox="1"/>
          <p:nvPr/>
        </p:nvSpPr>
        <p:spPr>
          <a:xfrm rot="16200000">
            <a:off x="5154411" y="1956133"/>
            <a:ext cx="1490537" cy="184666"/>
          </a:xfrm>
          <a:prstGeom prst="rect">
            <a:avLst/>
          </a:prstGeom>
          <a:noFill/>
        </p:spPr>
        <p:txBody>
          <a:bodyPr wrap="none" lIns="0" tIns="0" rIns="0" bIns="0" rtlCol="0">
            <a:spAutoFit/>
          </a:bodyPr>
          <a:lstStyle/>
          <a:p>
            <a:pPr algn="r"/>
            <a:r>
              <a:rPr lang="ru-RU" sz="1200" dirty="0"/>
              <a:t>Исполнение контракта</a:t>
            </a:r>
            <a:endParaRPr lang="en-US" sz="1200" dirty="0"/>
          </a:p>
        </p:txBody>
      </p:sp>
      <p:sp>
        <p:nvSpPr>
          <p:cNvPr id="53" name="TextBox 52">
            <a:extLst>
              <a:ext uri="{FF2B5EF4-FFF2-40B4-BE49-F238E27FC236}">
                <a16:creationId xmlns:a16="http://schemas.microsoft.com/office/drawing/2014/main" id="{A86A1852-38C7-44EC-9492-0458FCEE50C3}"/>
              </a:ext>
            </a:extLst>
          </p:cNvPr>
          <p:cNvSpPr txBox="1"/>
          <p:nvPr/>
        </p:nvSpPr>
        <p:spPr>
          <a:xfrm rot="16200000">
            <a:off x="4766077" y="4945531"/>
            <a:ext cx="1795508" cy="333425"/>
          </a:xfrm>
          <a:prstGeom prst="rect">
            <a:avLst/>
          </a:prstGeom>
          <a:noFill/>
        </p:spPr>
        <p:txBody>
          <a:bodyPr wrap="square" lIns="0" tIns="0" rIns="0" bIns="0" rtlCol="0">
            <a:spAutoFit/>
          </a:bodyPr>
          <a:lstStyle/>
          <a:p>
            <a:pPr>
              <a:lnSpc>
                <a:spcPts val="1280"/>
              </a:lnSpc>
            </a:pPr>
            <a:r>
              <a:rPr lang="ru-RU" sz="1200" dirty="0"/>
              <a:t>Регистрация активов / материальных ценностей</a:t>
            </a:r>
            <a:endParaRPr lang="en-US" sz="1200" dirty="0"/>
          </a:p>
        </p:txBody>
      </p:sp>
      <p:sp>
        <p:nvSpPr>
          <p:cNvPr id="57" name="TextBox 56">
            <a:extLst>
              <a:ext uri="{FF2B5EF4-FFF2-40B4-BE49-F238E27FC236}">
                <a16:creationId xmlns:a16="http://schemas.microsoft.com/office/drawing/2014/main" id="{13FF1745-9DC3-48B8-ABBA-757354B13351}"/>
              </a:ext>
            </a:extLst>
          </p:cNvPr>
          <p:cNvSpPr txBox="1"/>
          <p:nvPr/>
        </p:nvSpPr>
        <p:spPr>
          <a:xfrm rot="16200000">
            <a:off x="2395647" y="5032078"/>
            <a:ext cx="1645946" cy="309893"/>
          </a:xfrm>
          <a:prstGeom prst="rect">
            <a:avLst/>
          </a:prstGeom>
          <a:noFill/>
        </p:spPr>
        <p:txBody>
          <a:bodyPr wrap="square" lIns="0" tIns="0" rIns="0" bIns="0" rtlCol="0">
            <a:spAutoFit/>
          </a:bodyPr>
          <a:lstStyle/>
          <a:p>
            <a:pPr>
              <a:lnSpc>
                <a:spcPts val="1240"/>
              </a:lnSpc>
            </a:pPr>
            <a:r>
              <a:rPr lang="ru-RU" sz="1200" dirty="0"/>
              <a:t>Контроль выполнения обязательств</a:t>
            </a:r>
            <a:endParaRPr lang="en-US" sz="1200" dirty="0"/>
          </a:p>
        </p:txBody>
      </p:sp>
      <p:sp>
        <p:nvSpPr>
          <p:cNvPr id="73" name="Rectangle: Rounded Corners 72">
            <a:extLst>
              <a:ext uri="{FF2B5EF4-FFF2-40B4-BE49-F238E27FC236}">
                <a16:creationId xmlns:a16="http://schemas.microsoft.com/office/drawing/2014/main" id="{572CF398-685A-47DF-B452-8D3CF7A8997E}"/>
              </a:ext>
            </a:extLst>
          </p:cNvPr>
          <p:cNvSpPr/>
          <p:nvPr/>
        </p:nvSpPr>
        <p:spPr>
          <a:xfrm rot="16200000">
            <a:off x="4026384" y="2330120"/>
            <a:ext cx="2258058" cy="1828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ru-RU" sz="1000" b="1" dirty="0">
                <a:solidFill>
                  <a:srgbClr val="0000CC"/>
                </a:solidFill>
              </a:rPr>
              <a:t>Уникальный идентификатор контракта</a:t>
            </a:r>
            <a:endParaRPr lang="en-US" sz="1000" b="1" dirty="0">
              <a:solidFill>
                <a:srgbClr val="0000CC"/>
              </a:solidFill>
            </a:endParaRPr>
          </a:p>
        </p:txBody>
      </p:sp>
      <p:sp>
        <p:nvSpPr>
          <p:cNvPr id="74" name="Rectangle: Rounded Corners 73">
            <a:extLst>
              <a:ext uri="{FF2B5EF4-FFF2-40B4-BE49-F238E27FC236}">
                <a16:creationId xmlns:a16="http://schemas.microsoft.com/office/drawing/2014/main" id="{F3E7E90E-02CA-4199-A5DD-DD6E8A0D78AB}"/>
              </a:ext>
            </a:extLst>
          </p:cNvPr>
          <p:cNvSpPr/>
          <p:nvPr/>
        </p:nvSpPr>
        <p:spPr>
          <a:xfrm rot="16200000">
            <a:off x="-163158" y="4850325"/>
            <a:ext cx="2011680" cy="1828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nSpc>
                <a:spcPts val="800"/>
              </a:lnSpc>
            </a:pPr>
            <a:r>
              <a:rPr lang="ru-RU" sz="1000" b="1" dirty="0">
                <a:solidFill>
                  <a:srgbClr val="0000CC"/>
                </a:solidFill>
              </a:rPr>
              <a:t>Уникальный код программы, проекта, операции</a:t>
            </a:r>
            <a:endParaRPr lang="en-US" sz="1000" b="1" dirty="0">
              <a:solidFill>
                <a:srgbClr val="0000CC"/>
              </a:solidFill>
            </a:endParaRPr>
          </a:p>
        </p:txBody>
      </p:sp>
      <p:sp>
        <p:nvSpPr>
          <p:cNvPr id="77" name="Rectangle: Rounded Corners 76">
            <a:extLst>
              <a:ext uri="{FF2B5EF4-FFF2-40B4-BE49-F238E27FC236}">
                <a16:creationId xmlns:a16="http://schemas.microsoft.com/office/drawing/2014/main" id="{45C0F54C-B637-4F65-BE61-2607881C120C}"/>
              </a:ext>
            </a:extLst>
          </p:cNvPr>
          <p:cNvSpPr/>
          <p:nvPr/>
        </p:nvSpPr>
        <p:spPr>
          <a:xfrm rot="16200000">
            <a:off x="1052390" y="4850325"/>
            <a:ext cx="2011680" cy="1828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ru-RU" sz="1000" b="1" dirty="0">
                <a:solidFill>
                  <a:srgbClr val="0000CC"/>
                </a:solidFill>
              </a:rPr>
              <a:t>Источник финансирования</a:t>
            </a:r>
            <a:endParaRPr lang="en-US" sz="1000" b="1" dirty="0">
              <a:solidFill>
                <a:srgbClr val="0000CC"/>
              </a:solidFill>
            </a:endParaRPr>
          </a:p>
        </p:txBody>
      </p:sp>
      <p:sp>
        <p:nvSpPr>
          <p:cNvPr id="82" name="Rectangle: Rounded Corners 81">
            <a:extLst>
              <a:ext uri="{FF2B5EF4-FFF2-40B4-BE49-F238E27FC236}">
                <a16:creationId xmlns:a16="http://schemas.microsoft.com/office/drawing/2014/main" id="{A102F123-0CBE-48A3-80C4-2B2AEB212FCA}"/>
              </a:ext>
            </a:extLst>
          </p:cNvPr>
          <p:cNvSpPr/>
          <p:nvPr/>
        </p:nvSpPr>
        <p:spPr>
          <a:xfrm rot="16200000">
            <a:off x="425536" y="2428836"/>
            <a:ext cx="2246664" cy="27432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lnSpc>
                <a:spcPts val="800"/>
              </a:lnSpc>
            </a:pPr>
            <a:r>
              <a:rPr lang="ru-RU" sz="1000" b="1" dirty="0">
                <a:solidFill>
                  <a:srgbClr val="0000CC"/>
                </a:solidFill>
              </a:rPr>
              <a:t>Уникальный идентификатор тендерного пакета</a:t>
            </a:r>
            <a:endParaRPr lang="en-US" sz="1000" b="1" dirty="0">
              <a:solidFill>
                <a:srgbClr val="0000CC"/>
              </a:solidFill>
            </a:endParaRPr>
          </a:p>
        </p:txBody>
      </p:sp>
      <p:sp>
        <p:nvSpPr>
          <p:cNvPr id="83" name="TextBox 82">
            <a:extLst>
              <a:ext uri="{FF2B5EF4-FFF2-40B4-BE49-F238E27FC236}">
                <a16:creationId xmlns:a16="http://schemas.microsoft.com/office/drawing/2014/main" id="{13552D9D-0D1B-4493-8D99-DA2062C3E26E}"/>
              </a:ext>
            </a:extLst>
          </p:cNvPr>
          <p:cNvSpPr txBox="1"/>
          <p:nvPr/>
        </p:nvSpPr>
        <p:spPr>
          <a:xfrm rot="16200000">
            <a:off x="80190" y="2232936"/>
            <a:ext cx="2182322" cy="309893"/>
          </a:xfrm>
          <a:prstGeom prst="rect">
            <a:avLst/>
          </a:prstGeom>
          <a:noFill/>
        </p:spPr>
        <p:txBody>
          <a:bodyPr wrap="square" lIns="0" tIns="0" rIns="0" bIns="0" rtlCol="0">
            <a:spAutoFit/>
          </a:bodyPr>
          <a:lstStyle/>
          <a:p>
            <a:pPr algn="r">
              <a:lnSpc>
                <a:spcPts val="1240"/>
              </a:lnSpc>
            </a:pPr>
            <a:r>
              <a:rPr lang="ru-RU" sz="1200" dirty="0"/>
              <a:t>Подготовка тендерной документации</a:t>
            </a:r>
            <a:endParaRPr lang="en-US" sz="1200" dirty="0"/>
          </a:p>
        </p:txBody>
      </p:sp>
      <p:sp>
        <p:nvSpPr>
          <p:cNvPr id="84" name="TextBox 83">
            <a:extLst>
              <a:ext uri="{FF2B5EF4-FFF2-40B4-BE49-F238E27FC236}">
                <a16:creationId xmlns:a16="http://schemas.microsoft.com/office/drawing/2014/main" id="{5C3C538F-E4B1-4C2A-ADC5-37288F18A82A}"/>
              </a:ext>
            </a:extLst>
          </p:cNvPr>
          <p:cNvSpPr txBox="1"/>
          <p:nvPr/>
        </p:nvSpPr>
        <p:spPr>
          <a:xfrm rot="16200000">
            <a:off x="-419740" y="2110376"/>
            <a:ext cx="1836464" cy="184666"/>
          </a:xfrm>
          <a:prstGeom prst="rect">
            <a:avLst/>
          </a:prstGeom>
          <a:noFill/>
        </p:spPr>
        <p:txBody>
          <a:bodyPr wrap="none" lIns="0" tIns="0" rIns="0" bIns="0" rtlCol="0">
            <a:spAutoFit/>
          </a:bodyPr>
          <a:lstStyle/>
          <a:p>
            <a:pPr algn="r"/>
            <a:r>
              <a:rPr lang="ru-RU" sz="1200" dirty="0"/>
              <a:t>Определение потребностей</a:t>
            </a:r>
            <a:endParaRPr lang="en-US" sz="1200" dirty="0"/>
          </a:p>
        </p:txBody>
      </p:sp>
      <p:sp>
        <p:nvSpPr>
          <p:cNvPr id="85" name="Rectangle: Rounded Corners 84">
            <a:extLst>
              <a:ext uri="{FF2B5EF4-FFF2-40B4-BE49-F238E27FC236}">
                <a16:creationId xmlns:a16="http://schemas.microsoft.com/office/drawing/2014/main" id="{68A8758E-A4F9-496C-8656-16FAD1C625B6}"/>
              </a:ext>
            </a:extLst>
          </p:cNvPr>
          <p:cNvSpPr/>
          <p:nvPr/>
        </p:nvSpPr>
        <p:spPr>
          <a:xfrm rot="16200000">
            <a:off x="3126190" y="2260809"/>
            <a:ext cx="2011680" cy="1828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ru-RU" sz="1000" b="1" dirty="0">
                <a:solidFill>
                  <a:srgbClr val="0000CC"/>
                </a:solidFill>
              </a:rPr>
              <a:t>Сумма контракта</a:t>
            </a:r>
            <a:endParaRPr lang="en-US" sz="1000" b="1" dirty="0">
              <a:solidFill>
                <a:srgbClr val="0000CC"/>
              </a:solidFill>
            </a:endParaRPr>
          </a:p>
        </p:txBody>
      </p:sp>
      <p:sp>
        <p:nvSpPr>
          <p:cNvPr id="86" name="Rectangle: Rounded Corners 85">
            <a:extLst>
              <a:ext uri="{FF2B5EF4-FFF2-40B4-BE49-F238E27FC236}">
                <a16:creationId xmlns:a16="http://schemas.microsoft.com/office/drawing/2014/main" id="{73DAE593-173F-480E-9682-CD7C7D7F26EC}"/>
              </a:ext>
            </a:extLst>
          </p:cNvPr>
          <p:cNvSpPr/>
          <p:nvPr/>
        </p:nvSpPr>
        <p:spPr>
          <a:xfrm rot="16200000">
            <a:off x="3565023" y="4850325"/>
            <a:ext cx="2011680" cy="1828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ru-RU" sz="1000" b="1" dirty="0">
                <a:solidFill>
                  <a:srgbClr val="0000CC"/>
                </a:solidFill>
              </a:rPr>
              <a:t>Подписание разрешено</a:t>
            </a:r>
            <a:endParaRPr lang="en-US" sz="1000" b="1" dirty="0">
              <a:solidFill>
                <a:srgbClr val="0000CC"/>
              </a:solidFill>
            </a:endParaRPr>
          </a:p>
        </p:txBody>
      </p:sp>
      <p:sp>
        <p:nvSpPr>
          <p:cNvPr id="87" name="Rectangle: Rounded Corners 86">
            <a:extLst>
              <a:ext uri="{FF2B5EF4-FFF2-40B4-BE49-F238E27FC236}">
                <a16:creationId xmlns:a16="http://schemas.microsoft.com/office/drawing/2014/main" id="{DCBEB74A-42B7-47D0-9D70-21C2E6295FDF}"/>
              </a:ext>
            </a:extLst>
          </p:cNvPr>
          <p:cNvSpPr/>
          <p:nvPr/>
        </p:nvSpPr>
        <p:spPr>
          <a:xfrm rot="16200000">
            <a:off x="5625470" y="4850325"/>
            <a:ext cx="2011680" cy="1828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ru-RU" sz="1000" b="1" dirty="0">
                <a:solidFill>
                  <a:srgbClr val="0000CC"/>
                </a:solidFill>
              </a:rPr>
              <a:t>Платежи и изменения</a:t>
            </a:r>
            <a:endParaRPr lang="en-US" sz="1000" b="1" dirty="0">
              <a:solidFill>
                <a:srgbClr val="0000CC"/>
              </a:solidFill>
            </a:endParaRPr>
          </a:p>
        </p:txBody>
      </p:sp>
      <p:sp>
        <p:nvSpPr>
          <p:cNvPr id="89" name="Rectangle: Rounded Corners 88">
            <a:extLst>
              <a:ext uri="{FF2B5EF4-FFF2-40B4-BE49-F238E27FC236}">
                <a16:creationId xmlns:a16="http://schemas.microsoft.com/office/drawing/2014/main" id="{459DF464-31E1-4486-BFA9-B5E94949E3BB}"/>
              </a:ext>
            </a:extLst>
          </p:cNvPr>
          <p:cNvSpPr/>
          <p:nvPr/>
        </p:nvSpPr>
        <p:spPr>
          <a:xfrm rot="16200000">
            <a:off x="6867746" y="2253934"/>
            <a:ext cx="2011680" cy="1828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ru-RU" sz="1000" b="1" dirty="0">
                <a:solidFill>
                  <a:srgbClr val="0000CC"/>
                </a:solidFill>
              </a:rPr>
              <a:t>Анализ данных закупки</a:t>
            </a:r>
            <a:endParaRPr lang="en-US" sz="1000" b="1" dirty="0">
              <a:solidFill>
                <a:srgbClr val="0000CC"/>
              </a:solidFill>
            </a:endParaRPr>
          </a:p>
        </p:txBody>
      </p:sp>
      <p:sp>
        <p:nvSpPr>
          <p:cNvPr id="91" name="Rectangle: Rounded Corners 90">
            <a:extLst>
              <a:ext uri="{FF2B5EF4-FFF2-40B4-BE49-F238E27FC236}">
                <a16:creationId xmlns:a16="http://schemas.microsoft.com/office/drawing/2014/main" id="{6CBFE0B0-3C7C-4685-BB7D-87BBC29B77BE}"/>
              </a:ext>
            </a:extLst>
          </p:cNvPr>
          <p:cNvSpPr/>
          <p:nvPr/>
        </p:nvSpPr>
        <p:spPr>
          <a:xfrm rot="16200000">
            <a:off x="1656741" y="2288310"/>
            <a:ext cx="2011680" cy="1828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ru-RU" sz="1000" b="1" dirty="0">
                <a:solidFill>
                  <a:srgbClr val="0000CC"/>
                </a:solidFill>
              </a:rPr>
              <a:t>Объявление о торгах</a:t>
            </a:r>
            <a:endParaRPr lang="en-US" sz="1000" b="1" dirty="0">
              <a:solidFill>
                <a:srgbClr val="0000CC"/>
              </a:solidFill>
            </a:endParaRPr>
          </a:p>
        </p:txBody>
      </p:sp>
    </p:spTree>
    <p:extLst>
      <p:ext uri="{BB962C8B-B14F-4D97-AF65-F5344CB8AC3E}">
        <p14:creationId xmlns:p14="http://schemas.microsoft.com/office/powerpoint/2010/main" val="2383079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8"/>
          <p:cNvSpPr>
            <a:spLocks noGrp="1"/>
          </p:cNvSpPr>
          <p:nvPr>
            <p:ph type="sldNum" sz="quarter" idx="12"/>
          </p:nvPr>
        </p:nvSpPr>
        <p:spPr>
          <a:xfrm>
            <a:off x="6553200" y="6587285"/>
            <a:ext cx="2160000" cy="216000"/>
          </a:xfrm>
        </p:spPr>
        <p:txBody>
          <a:bodyPr/>
          <a:lstStyle/>
          <a:p>
            <a:fld id="{9A1FF0DD-E9F7-431E-8070-FEA08546CC76}" type="slidenum">
              <a:rPr lang="en-US" sz="1100" smtClean="0">
                <a:solidFill>
                  <a:srgbClr val="0000FF"/>
                </a:solidFill>
              </a:rPr>
              <a:pPr/>
              <a:t>14</a:t>
            </a:fld>
            <a:endParaRPr lang="en-US" sz="1100" dirty="0">
              <a:solidFill>
                <a:srgbClr val="0000FF"/>
              </a:solidFill>
            </a:endParaRPr>
          </a:p>
        </p:txBody>
      </p:sp>
      <p:grpSp>
        <p:nvGrpSpPr>
          <p:cNvPr id="7" name="Group 6"/>
          <p:cNvGrpSpPr/>
          <p:nvPr/>
        </p:nvGrpSpPr>
        <p:grpSpPr>
          <a:xfrm>
            <a:off x="-809" y="7415"/>
            <a:ext cx="9144808" cy="1023862"/>
            <a:chOff x="-809" y="7415"/>
            <a:chExt cx="9144808" cy="1023862"/>
          </a:xfrm>
        </p:grpSpPr>
        <p:sp>
          <p:nvSpPr>
            <p:cNvPr id="9" name="Text Box 3"/>
            <p:cNvSpPr txBox="1">
              <a:spLocks noChangeArrowheads="1"/>
            </p:cNvSpPr>
            <p:nvPr/>
          </p:nvSpPr>
          <p:spPr bwMode="auto">
            <a:xfrm>
              <a:off x="624380" y="144574"/>
              <a:ext cx="8519619" cy="886703"/>
            </a:xfrm>
            <a:prstGeom prst="rect">
              <a:avLst/>
            </a:prstGeom>
            <a:gradFill>
              <a:gsLst>
                <a:gs pos="50000">
                  <a:srgbClr val="00B0F0"/>
                </a:gs>
                <a:gs pos="100000">
                  <a:schemeClr val="bg1"/>
                </a:gs>
              </a:gsLst>
              <a:lin ang="0" scaled="1"/>
            </a:gradFill>
            <a:ln w="9525">
              <a:noFill/>
              <a:miter lim="800000"/>
              <a:headEnd/>
              <a:tailEnd/>
            </a:ln>
            <a:effectLst/>
          </p:spPr>
          <p:txBody>
            <a:bodyPr lIns="0" rIns="0" anchor="ctr"/>
            <a:lstStyle/>
            <a:p>
              <a:pPr marL="457200"/>
              <a:r>
                <a:rPr lang="ru-RU" sz="2400" b="1" dirty="0">
                  <a:solidFill>
                    <a:schemeClr val="bg1"/>
                  </a:solidFill>
                  <a:cs typeface="Helvetica" panose="020B0604020202020204" pitchFamily="34" charset="0"/>
                </a:rPr>
                <a:t>ИСУГФ и система электронных государственных закупок</a:t>
              </a:r>
              <a:endParaRPr lang="en-US" sz="2400" b="1" dirty="0">
                <a:solidFill>
                  <a:schemeClr val="bg1"/>
                </a:solidFill>
                <a:latin typeface="+mj-lt"/>
                <a:cs typeface="Helvetica" panose="020B0604020202020204" pitchFamily="34" charset="0"/>
              </a:endParaRPr>
            </a:p>
          </p:txBody>
        </p:sp>
        <p:sp>
          <p:nvSpPr>
            <p:cNvPr id="6" name="Oval 5"/>
            <p:cNvSpPr/>
            <p:nvPr/>
          </p:nvSpPr>
          <p:spPr>
            <a:xfrm>
              <a:off x="-809" y="7415"/>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351" y="144575"/>
              <a:ext cx="457200" cy="457200"/>
            </a:xfrm>
            <a:prstGeom prst="rect">
              <a:avLst/>
            </a:prstGeom>
          </p:spPr>
        </p:pic>
      </p:grpSp>
      <p:sp>
        <p:nvSpPr>
          <p:cNvPr id="8" name="Text Box 14">
            <a:extLst>
              <a:ext uri="{FF2B5EF4-FFF2-40B4-BE49-F238E27FC236}">
                <a16:creationId xmlns:a16="http://schemas.microsoft.com/office/drawing/2014/main" id="{93DBAE6E-3739-4351-9607-648627B57FEC}"/>
              </a:ext>
            </a:extLst>
          </p:cNvPr>
          <p:cNvSpPr txBox="1">
            <a:spLocks noChangeArrowheads="1"/>
          </p:cNvSpPr>
          <p:nvPr/>
        </p:nvSpPr>
        <p:spPr bwMode="auto">
          <a:xfrm>
            <a:off x="507612" y="1663970"/>
            <a:ext cx="8395757" cy="2697341"/>
          </a:xfrm>
          <a:prstGeom prst="rect">
            <a:avLst/>
          </a:prstGeom>
          <a:noFill/>
          <a:ln w="9525">
            <a:noFill/>
            <a:miter lim="800000"/>
            <a:headEnd/>
            <a:tailEnd/>
          </a:ln>
        </p:spPr>
        <p:txBody>
          <a:bodyPr wrap="square">
            <a:spAutoFit/>
          </a:bodyPr>
          <a:lstStyle/>
          <a:p>
            <a:pPr marL="341313" indent="-341313" algn="ctr">
              <a:spcAft>
                <a:spcPts val="600"/>
              </a:spcAft>
              <a:tabLst>
                <a:tab pos="1790700" algn="l"/>
              </a:tabLst>
            </a:pPr>
            <a:r>
              <a:rPr lang="ru-RU" sz="2400" b="1" dirty="0">
                <a:solidFill>
                  <a:srgbClr val="00B0F0"/>
                </a:solidFill>
              </a:rPr>
              <a:t>Содержание</a:t>
            </a:r>
            <a:endParaRPr lang="tr-TR" sz="2400" b="1" dirty="0">
              <a:solidFill>
                <a:srgbClr val="00B0F0"/>
              </a:solidFill>
            </a:endParaRPr>
          </a:p>
          <a:p>
            <a:pPr marL="342900" lvl="0" indent="-342900">
              <a:lnSpc>
                <a:spcPct val="150000"/>
              </a:lnSpc>
              <a:buSzPct val="80000"/>
              <a:buFont typeface="Wingdings 3" panose="05040102010807070707" pitchFamily="18" charset="2"/>
              <a:buChar char=""/>
              <a:tabLst>
                <a:tab pos="1790700" algn="l"/>
              </a:tabLst>
            </a:pPr>
            <a:r>
              <a:rPr lang="ru-RU" sz="2400" b="1" dirty="0">
                <a:solidFill>
                  <a:schemeClr val="bg1">
                    <a:lumMod val="75000"/>
                  </a:schemeClr>
                </a:solidFill>
              </a:rPr>
              <a:t>ИСУГФ и электронные закупки: основы</a:t>
            </a:r>
            <a:endParaRPr lang="en-US" sz="2400" b="1" dirty="0">
              <a:solidFill>
                <a:schemeClr val="bg1">
                  <a:lumMod val="75000"/>
                </a:schemeClr>
              </a:solidFill>
            </a:endParaRPr>
          </a:p>
          <a:p>
            <a:pPr marL="342900" lvl="0" indent="-342900">
              <a:lnSpc>
                <a:spcPct val="150000"/>
              </a:lnSpc>
              <a:buSzPct val="80000"/>
              <a:buFont typeface="Wingdings 3" panose="05040102010807070707" pitchFamily="18" charset="2"/>
              <a:buChar char=""/>
              <a:tabLst>
                <a:tab pos="1790700" algn="l"/>
              </a:tabLst>
            </a:pPr>
            <a:r>
              <a:rPr lang="ru-RU" sz="2400" b="1" dirty="0">
                <a:solidFill>
                  <a:schemeClr val="bg1">
                    <a:lumMod val="75000"/>
                  </a:schemeClr>
                </a:solidFill>
              </a:rPr>
              <a:t>Как соединить систему электронных государственных закупок и ИСУГФ</a:t>
            </a:r>
            <a:endParaRPr lang="en-US" sz="2400" b="1" dirty="0">
              <a:solidFill>
                <a:schemeClr val="bg1">
                  <a:lumMod val="75000"/>
                </a:schemeClr>
              </a:solidFill>
            </a:endParaRPr>
          </a:p>
          <a:p>
            <a:pPr marL="342900" lvl="0" indent="-342900">
              <a:lnSpc>
                <a:spcPct val="150000"/>
              </a:lnSpc>
              <a:buSzPct val="80000"/>
              <a:buFont typeface="Wingdings 3" panose="05040102010807070707" pitchFamily="18" charset="2"/>
              <a:buChar char=""/>
              <a:tabLst>
                <a:tab pos="1790700" algn="l"/>
              </a:tabLst>
            </a:pPr>
            <a:r>
              <a:rPr lang="ru-RU" sz="2400" b="1" dirty="0">
                <a:solidFill>
                  <a:srgbClr val="0000CC"/>
                </a:solidFill>
              </a:rPr>
              <a:t>Примеры отдельных стран</a:t>
            </a:r>
            <a:endParaRPr lang="en-US" sz="2400" b="1" dirty="0">
              <a:solidFill>
                <a:prstClr val="white">
                  <a:lumMod val="75000"/>
                </a:prstClr>
              </a:solidFill>
            </a:endParaRPr>
          </a:p>
        </p:txBody>
      </p:sp>
    </p:spTree>
    <p:extLst>
      <p:ext uri="{BB962C8B-B14F-4D97-AF65-F5344CB8AC3E}">
        <p14:creationId xmlns:p14="http://schemas.microsoft.com/office/powerpoint/2010/main" val="1938071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Slide Number Placeholder 8"/>
          <p:cNvSpPr>
            <a:spLocks noGrp="1"/>
          </p:cNvSpPr>
          <p:nvPr>
            <p:ph type="sldNum" sz="quarter" idx="12"/>
          </p:nvPr>
        </p:nvSpPr>
        <p:spPr>
          <a:xfrm>
            <a:off x="6553200" y="6587285"/>
            <a:ext cx="2160000" cy="216000"/>
          </a:xfrm>
        </p:spPr>
        <p:txBody>
          <a:bodyPr/>
          <a:lstStyle/>
          <a:p>
            <a:fld id="{9A1FF0DD-E9F7-431E-8070-FEA08546CC76}" type="slidenum">
              <a:rPr lang="en-US" sz="1100" smtClean="0">
                <a:solidFill>
                  <a:srgbClr val="0000FF"/>
                </a:solidFill>
              </a:rPr>
              <a:pPr/>
              <a:t>15</a:t>
            </a:fld>
            <a:endParaRPr lang="en-US" sz="1100" dirty="0">
              <a:solidFill>
                <a:srgbClr val="0000FF"/>
              </a:solidFill>
            </a:endParaRPr>
          </a:p>
        </p:txBody>
      </p:sp>
      <p:grpSp>
        <p:nvGrpSpPr>
          <p:cNvPr id="7" name="Group 6"/>
          <p:cNvGrpSpPr/>
          <p:nvPr/>
        </p:nvGrpSpPr>
        <p:grpSpPr>
          <a:xfrm>
            <a:off x="-809" y="7415"/>
            <a:ext cx="9129110" cy="731520"/>
            <a:chOff x="-809" y="7415"/>
            <a:chExt cx="9129110" cy="731520"/>
          </a:xfrm>
        </p:grpSpPr>
        <p:sp>
          <p:nvSpPr>
            <p:cNvPr id="9" name="Text Box 3"/>
            <p:cNvSpPr txBox="1">
              <a:spLocks noChangeArrowheads="1"/>
            </p:cNvSpPr>
            <p:nvPr/>
          </p:nvSpPr>
          <p:spPr bwMode="auto">
            <a:xfrm>
              <a:off x="624381" y="144575"/>
              <a:ext cx="8503920" cy="457200"/>
            </a:xfrm>
            <a:prstGeom prst="rect">
              <a:avLst/>
            </a:prstGeom>
            <a:gradFill>
              <a:gsLst>
                <a:gs pos="50000">
                  <a:srgbClr val="00B0F0"/>
                </a:gs>
                <a:gs pos="100000">
                  <a:schemeClr val="bg1"/>
                </a:gs>
              </a:gsLst>
              <a:lin ang="0" scaled="1"/>
            </a:gradFill>
            <a:ln w="9525">
              <a:noFill/>
              <a:miter lim="800000"/>
              <a:headEnd/>
              <a:tailEnd/>
            </a:ln>
            <a:effectLst/>
          </p:spPr>
          <p:txBody>
            <a:bodyPr lIns="0" rIns="0" anchor="ctr"/>
            <a:lstStyle/>
            <a:p>
              <a:pPr marL="457200"/>
              <a:r>
                <a:rPr lang="ru-RU" sz="2400" b="1" dirty="0">
                  <a:solidFill>
                    <a:schemeClr val="bg1"/>
                  </a:solidFill>
                  <a:cs typeface="Helvetica" panose="020B0604020202020204" pitchFamily="34" charset="0"/>
                </a:rPr>
                <a:t>Система электронных государственных закупок (</a:t>
              </a:r>
              <a:r>
                <a:rPr lang="en-US" sz="2400" b="1" dirty="0">
                  <a:solidFill>
                    <a:schemeClr val="bg1"/>
                  </a:solidFill>
                  <a:cs typeface="Helvetica" panose="020B0604020202020204" pitchFamily="34" charset="0"/>
                </a:rPr>
                <a:t>e-GP</a:t>
              </a:r>
              <a:r>
                <a:rPr lang="ru-RU" sz="2400" b="1" dirty="0">
                  <a:solidFill>
                    <a:schemeClr val="bg1"/>
                  </a:solidFill>
                  <a:cs typeface="Helvetica" panose="020B0604020202020204" pitchFamily="34" charset="0"/>
                </a:rPr>
                <a:t>)</a:t>
              </a:r>
              <a:endParaRPr lang="en-US" sz="2400" b="1" dirty="0">
                <a:solidFill>
                  <a:schemeClr val="bg1"/>
                </a:solidFill>
                <a:latin typeface="+mj-lt"/>
                <a:cs typeface="Helvetica" panose="020B0604020202020204" pitchFamily="34" charset="0"/>
              </a:endParaRPr>
            </a:p>
          </p:txBody>
        </p:sp>
        <p:sp>
          <p:nvSpPr>
            <p:cNvPr id="6" name="Oval 5"/>
            <p:cNvSpPr/>
            <p:nvPr/>
          </p:nvSpPr>
          <p:spPr>
            <a:xfrm>
              <a:off x="-809" y="7415"/>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351" y="144575"/>
              <a:ext cx="457200" cy="457200"/>
            </a:xfrm>
            <a:prstGeom prst="rect">
              <a:avLst/>
            </a:prstGeom>
          </p:spPr>
        </p:pic>
      </p:grpSp>
      <p:sp>
        <p:nvSpPr>
          <p:cNvPr id="4" name="Rectangle 3">
            <a:extLst>
              <a:ext uri="{FF2B5EF4-FFF2-40B4-BE49-F238E27FC236}">
                <a16:creationId xmlns:a16="http://schemas.microsoft.com/office/drawing/2014/main" id="{2C5F2D30-B8B2-4507-99EB-2B356B2D3F21}"/>
              </a:ext>
            </a:extLst>
          </p:cNvPr>
          <p:cNvSpPr/>
          <p:nvPr/>
        </p:nvSpPr>
        <p:spPr>
          <a:xfrm>
            <a:off x="1828800" y="6548475"/>
            <a:ext cx="5486400" cy="169277"/>
          </a:xfrm>
          <a:prstGeom prst="rect">
            <a:avLst/>
          </a:prstGeom>
        </p:spPr>
        <p:txBody>
          <a:bodyPr wrap="square" lIns="0" tIns="0" rIns="0" bIns="0">
            <a:spAutoFit/>
          </a:bodyPr>
          <a:lstStyle/>
          <a:p>
            <a:pPr algn="ctr"/>
            <a:r>
              <a:rPr lang="ru-RU" sz="1100" dirty="0">
                <a:solidFill>
                  <a:srgbClr val="0000CC"/>
                </a:solidFill>
              </a:rPr>
              <a:t>Источник</a:t>
            </a:r>
            <a:r>
              <a:rPr lang="en-US" sz="1100" dirty="0">
                <a:solidFill>
                  <a:srgbClr val="0000CC"/>
                </a:solidFill>
              </a:rPr>
              <a:t>: </a:t>
            </a:r>
            <a:r>
              <a:rPr lang="en-US" sz="1100" dirty="0">
                <a:hlinkClick r:id="rId3"/>
              </a:rPr>
              <a:t>https://simap.ted.europa.eu/</a:t>
            </a:r>
            <a:endParaRPr lang="en-US" sz="1100" dirty="0"/>
          </a:p>
        </p:txBody>
      </p:sp>
      <p:sp>
        <p:nvSpPr>
          <p:cNvPr id="8" name="Rectangle 7">
            <a:extLst>
              <a:ext uri="{FF2B5EF4-FFF2-40B4-BE49-F238E27FC236}">
                <a16:creationId xmlns:a16="http://schemas.microsoft.com/office/drawing/2014/main" id="{28170E72-602A-4709-B04E-742C899D958F}"/>
              </a:ext>
            </a:extLst>
          </p:cNvPr>
          <p:cNvSpPr/>
          <p:nvPr/>
        </p:nvSpPr>
        <p:spPr>
          <a:xfrm>
            <a:off x="457200" y="657952"/>
            <a:ext cx="8229600" cy="369332"/>
          </a:xfrm>
          <a:prstGeom prst="rect">
            <a:avLst/>
          </a:prstGeom>
        </p:spPr>
        <p:txBody>
          <a:bodyPr wrap="square" lIns="0" tIns="0" rIns="0" bIns="0">
            <a:spAutoFit/>
          </a:bodyPr>
          <a:lstStyle/>
          <a:p>
            <a:pPr algn="ctr"/>
            <a:r>
              <a:rPr lang="en-US" sz="2400" b="1" dirty="0">
                <a:solidFill>
                  <a:srgbClr val="0000CC"/>
                </a:solidFill>
              </a:rPr>
              <a:t>SIMAP &gt; </a:t>
            </a:r>
            <a:r>
              <a:rPr lang="ru-RU" sz="2400" b="1" dirty="0">
                <a:solidFill>
                  <a:srgbClr val="0000CC"/>
                </a:solidFill>
              </a:rPr>
              <a:t>Европейская система государственных закупок</a:t>
            </a:r>
            <a:endParaRPr lang="en-US" sz="2400" b="1" dirty="0">
              <a:solidFill>
                <a:srgbClr val="0000CC"/>
              </a:solidFill>
            </a:endParaRPr>
          </a:p>
        </p:txBody>
      </p:sp>
      <p:pic>
        <p:nvPicPr>
          <p:cNvPr id="2" name="Picture 1">
            <a:extLst>
              <a:ext uri="{FF2B5EF4-FFF2-40B4-BE49-F238E27FC236}">
                <a16:creationId xmlns:a16="http://schemas.microsoft.com/office/drawing/2014/main" id="{544D238A-5417-4BF3-9621-C34433640443}"/>
              </a:ext>
            </a:extLst>
          </p:cNvPr>
          <p:cNvPicPr>
            <a:picLocks noChangeAspect="1"/>
          </p:cNvPicPr>
          <p:nvPr/>
        </p:nvPicPr>
        <p:blipFill>
          <a:blip r:embed="rId4"/>
          <a:stretch>
            <a:fillRect/>
          </a:stretch>
        </p:blipFill>
        <p:spPr>
          <a:xfrm>
            <a:off x="457200" y="1152454"/>
            <a:ext cx="8229600" cy="5305350"/>
          </a:xfrm>
          <a:prstGeom prst="rect">
            <a:avLst/>
          </a:prstGeom>
          <a:ln>
            <a:solidFill>
              <a:srgbClr val="0000CC"/>
            </a:solidFill>
          </a:ln>
        </p:spPr>
      </p:pic>
    </p:spTree>
    <p:extLst>
      <p:ext uri="{BB962C8B-B14F-4D97-AF65-F5344CB8AC3E}">
        <p14:creationId xmlns:p14="http://schemas.microsoft.com/office/powerpoint/2010/main" val="37696907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Slide Number Placeholder 8"/>
          <p:cNvSpPr>
            <a:spLocks noGrp="1"/>
          </p:cNvSpPr>
          <p:nvPr>
            <p:ph type="sldNum" sz="quarter" idx="12"/>
          </p:nvPr>
        </p:nvSpPr>
        <p:spPr>
          <a:xfrm>
            <a:off x="6553200" y="6587285"/>
            <a:ext cx="2160000" cy="216000"/>
          </a:xfrm>
        </p:spPr>
        <p:txBody>
          <a:bodyPr/>
          <a:lstStyle/>
          <a:p>
            <a:fld id="{9A1FF0DD-E9F7-431E-8070-FEA08546CC76}" type="slidenum">
              <a:rPr lang="en-US" sz="1100" smtClean="0">
                <a:solidFill>
                  <a:srgbClr val="0000FF"/>
                </a:solidFill>
              </a:rPr>
              <a:pPr/>
              <a:t>16</a:t>
            </a:fld>
            <a:endParaRPr lang="en-US" sz="1100" dirty="0">
              <a:solidFill>
                <a:srgbClr val="0000FF"/>
              </a:solidFill>
            </a:endParaRPr>
          </a:p>
        </p:txBody>
      </p:sp>
      <p:grpSp>
        <p:nvGrpSpPr>
          <p:cNvPr id="7" name="Group 6"/>
          <p:cNvGrpSpPr/>
          <p:nvPr/>
        </p:nvGrpSpPr>
        <p:grpSpPr>
          <a:xfrm>
            <a:off x="-809" y="7415"/>
            <a:ext cx="9129110" cy="731520"/>
            <a:chOff x="-809" y="7415"/>
            <a:chExt cx="9129110" cy="731520"/>
          </a:xfrm>
        </p:grpSpPr>
        <p:sp>
          <p:nvSpPr>
            <p:cNvPr id="9" name="Text Box 3"/>
            <p:cNvSpPr txBox="1">
              <a:spLocks noChangeArrowheads="1"/>
            </p:cNvSpPr>
            <p:nvPr/>
          </p:nvSpPr>
          <p:spPr bwMode="auto">
            <a:xfrm>
              <a:off x="624381" y="144575"/>
              <a:ext cx="8503920" cy="457200"/>
            </a:xfrm>
            <a:prstGeom prst="rect">
              <a:avLst/>
            </a:prstGeom>
            <a:gradFill>
              <a:gsLst>
                <a:gs pos="50000">
                  <a:srgbClr val="00B0F0"/>
                </a:gs>
                <a:gs pos="100000">
                  <a:schemeClr val="bg1"/>
                </a:gs>
              </a:gsLst>
              <a:lin ang="0" scaled="1"/>
            </a:gradFill>
            <a:ln w="9525">
              <a:noFill/>
              <a:miter lim="800000"/>
              <a:headEnd/>
              <a:tailEnd/>
            </a:ln>
            <a:effectLst/>
          </p:spPr>
          <p:txBody>
            <a:bodyPr lIns="0" rIns="0" anchor="ctr"/>
            <a:lstStyle/>
            <a:p>
              <a:pPr marL="457200"/>
              <a:r>
                <a:rPr lang="ru-RU" sz="2400" b="1" dirty="0">
                  <a:solidFill>
                    <a:schemeClr val="bg1"/>
                  </a:solidFill>
                  <a:cs typeface="Helvetica" panose="020B0604020202020204" pitchFamily="34" charset="0"/>
                </a:rPr>
                <a:t>Система электронных государственных закупок (</a:t>
              </a:r>
              <a:r>
                <a:rPr lang="en-US" sz="2400" b="1" dirty="0">
                  <a:solidFill>
                    <a:schemeClr val="bg1"/>
                  </a:solidFill>
                  <a:cs typeface="Helvetica" panose="020B0604020202020204" pitchFamily="34" charset="0"/>
                </a:rPr>
                <a:t>e-GP</a:t>
              </a:r>
              <a:r>
                <a:rPr lang="ru-RU" sz="2400" b="1" dirty="0">
                  <a:solidFill>
                    <a:schemeClr val="bg1"/>
                  </a:solidFill>
                  <a:cs typeface="Helvetica" panose="020B0604020202020204" pitchFamily="34" charset="0"/>
                </a:rPr>
                <a:t>)</a:t>
              </a:r>
              <a:endParaRPr lang="en-US" sz="2400" b="1" dirty="0">
                <a:solidFill>
                  <a:schemeClr val="bg1"/>
                </a:solidFill>
                <a:latin typeface="+mj-lt"/>
                <a:cs typeface="Helvetica" panose="020B0604020202020204" pitchFamily="34" charset="0"/>
              </a:endParaRPr>
            </a:p>
          </p:txBody>
        </p:sp>
        <p:sp>
          <p:nvSpPr>
            <p:cNvPr id="6" name="Oval 5"/>
            <p:cNvSpPr/>
            <p:nvPr/>
          </p:nvSpPr>
          <p:spPr>
            <a:xfrm>
              <a:off x="-809" y="7415"/>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351" y="144575"/>
              <a:ext cx="457200" cy="457200"/>
            </a:xfrm>
            <a:prstGeom prst="rect">
              <a:avLst/>
            </a:prstGeom>
          </p:spPr>
        </p:pic>
      </p:grpSp>
      <p:sp>
        <p:nvSpPr>
          <p:cNvPr id="4" name="Rectangle 3">
            <a:extLst>
              <a:ext uri="{FF2B5EF4-FFF2-40B4-BE49-F238E27FC236}">
                <a16:creationId xmlns:a16="http://schemas.microsoft.com/office/drawing/2014/main" id="{2C5F2D30-B8B2-4507-99EB-2B356B2D3F21}"/>
              </a:ext>
            </a:extLst>
          </p:cNvPr>
          <p:cNvSpPr/>
          <p:nvPr/>
        </p:nvSpPr>
        <p:spPr>
          <a:xfrm>
            <a:off x="1828800" y="6548475"/>
            <a:ext cx="5486400" cy="169277"/>
          </a:xfrm>
          <a:prstGeom prst="rect">
            <a:avLst/>
          </a:prstGeom>
        </p:spPr>
        <p:txBody>
          <a:bodyPr wrap="square" lIns="0" tIns="0" rIns="0" bIns="0">
            <a:spAutoFit/>
          </a:bodyPr>
          <a:lstStyle/>
          <a:p>
            <a:pPr algn="ctr"/>
            <a:r>
              <a:rPr lang="ru-RU" sz="1100" dirty="0">
                <a:solidFill>
                  <a:srgbClr val="0000CC"/>
                </a:solidFill>
              </a:rPr>
              <a:t>Источник</a:t>
            </a:r>
            <a:r>
              <a:rPr lang="en-US" sz="1100" dirty="0">
                <a:solidFill>
                  <a:srgbClr val="0000CC"/>
                </a:solidFill>
              </a:rPr>
              <a:t>: </a:t>
            </a:r>
            <a:r>
              <a:rPr lang="en-US" sz="1100" dirty="0">
                <a:hlinkClick r:id="rId3"/>
              </a:rPr>
              <a:t>https://ec.europa.eu/tools/ecertis/search</a:t>
            </a:r>
            <a:endParaRPr lang="en-US" sz="1100" dirty="0"/>
          </a:p>
        </p:txBody>
      </p:sp>
      <p:sp>
        <p:nvSpPr>
          <p:cNvPr id="8" name="Rectangle 7">
            <a:extLst>
              <a:ext uri="{FF2B5EF4-FFF2-40B4-BE49-F238E27FC236}">
                <a16:creationId xmlns:a16="http://schemas.microsoft.com/office/drawing/2014/main" id="{28170E72-602A-4709-B04E-742C899D958F}"/>
              </a:ext>
            </a:extLst>
          </p:cNvPr>
          <p:cNvSpPr/>
          <p:nvPr/>
        </p:nvSpPr>
        <p:spPr>
          <a:xfrm>
            <a:off x="457200" y="657952"/>
            <a:ext cx="8229600" cy="430887"/>
          </a:xfrm>
          <a:prstGeom prst="rect">
            <a:avLst/>
          </a:prstGeom>
        </p:spPr>
        <p:txBody>
          <a:bodyPr wrap="square" lIns="0" tIns="0" rIns="0" bIns="0">
            <a:spAutoFit/>
          </a:bodyPr>
          <a:lstStyle/>
          <a:p>
            <a:pPr algn="ctr"/>
            <a:r>
              <a:rPr lang="en-US" sz="2800" b="1" dirty="0" err="1">
                <a:solidFill>
                  <a:srgbClr val="0000CC"/>
                </a:solidFill>
              </a:rPr>
              <a:t>eCertis</a:t>
            </a:r>
            <a:r>
              <a:rPr lang="en-US" sz="2800" b="1" dirty="0">
                <a:solidFill>
                  <a:srgbClr val="0000CC"/>
                </a:solidFill>
              </a:rPr>
              <a:t> –&gt; </a:t>
            </a:r>
            <a:r>
              <a:rPr lang="ru-RU" sz="2800" b="1" dirty="0">
                <a:solidFill>
                  <a:srgbClr val="0000CC"/>
                </a:solidFill>
              </a:rPr>
              <a:t>Сертификация закупок ЕС</a:t>
            </a:r>
            <a:endParaRPr lang="en-US" sz="2800" b="1" dirty="0">
              <a:solidFill>
                <a:srgbClr val="0000CC"/>
              </a:solidFill>
            </a:endParaRPr>
          </a:p>
        </p:txBody>
      </p:sp>
      <p:pic>
        <p:nvPicPr>
          <p:cNvPr id="10" name="Picture 9">
            <a:extLst>
              <a:ext uri="{FF2B5EF4-FFF2-40B4-BE49-F238E27FC236}">
                <a16:creationId xmlns:a16="http://schemas.microsoft.com/office/drawing/2014/main" id="{AD26CA6A-36EC-490E-B308-3F0F6BC3D6D5}"/>
              </a:ext>
            </a:extLst>
          </p:cNvPr>
          <p:cNvPicPr>
            <a:picLocks noChangeAspect="1"/>
          </p:cNvPicPr>
          <p:nvPr/>
        </p:nvPicPr>
        <p:blipFill>
          <a:blip r:embed="rId4"/>
          <a:stretch>
            <a:fillRect/>
          </a:stretch>
        </p:blipFill>
        <p:spPr>
          <a:xfrm>
            <a:off x="245370" y="1415103"/>
            <a:ext cx="8657523" cy="4685117"/>
          </a:xfrm>
          <a:prstGeom prst="rect">
            <a:avLst/>
          </a:prstGeom>
          <a:ln>
            <a:solidFill>
              <a:srgbClr val="0000CC"/>
            </a:solidFill>
          </a:ln>
        </p:spPr>
      </p:pic>
    </p:spTree>
    <p:extLst>
      <p:ext uri="{BB962C8B-B14F-4D97-AF65-F5344CB8AC3E}">
        <p14:creationId xmlns:p14="http://schemas.microsoft.com/office/powerpoint/2010/main" val="2850717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44E391CA-1459-4BC1-B9B5-2AEEBA4C53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8784" y="3756672"/>
            <a:ext cx="4114286" cy="2676190"/>
          </a:xfrm>
          <a:prstGeom prst="rect">
            <a:avLst/>
          </a:prstGeom>
        </p:spPr>
      </p:pic>
      <p:sp>
        <p:nvSpPr>
          <p:cNvPr id="12" name="Slide Number Placeholder 8"/>
          <p:cNvSpPr>
            <a:spLocks noGrp="1"/>
          </p:cNvSpPr>
          <p:nvPr>
            <p:ph type="sldNum" sz="quarter" idx="12"/>
          </p:nvPr>
        </p:nvSpPr>
        <p:spPr>
          <a:xfrm>
            <a:off x="6553200" y="6587285"/>
            <a:ext cx="2160000" cy="216000"/>
          </a:xfrm>
        </p:spPr>
        <p:txBody>
          <a:bodyPr/>
          <a:lstStyle/>
          <a:p>
            <a:fld id="{9A1FF0DD-E9F7-431E-8070-FEA08546CC76}" type="slidenum">
              <a:rPr lang="en-US" sz="1100" smtClean="0">
                <a:solidFill>
                  <a:srgbClr val="0000FF"/>
                </a:solidFill>
              </a:rPr>
              <a:pPr/>
              <a:t>17</a:t>
            </a:fld>
            <a:endParaRPr lang="en-US" sz="1100" dirty="0">
              <a:solidFill>
                <a:srgbClr val="0000FF"/>
              </a:solidFill>
            </a:endParaRPr>
          </a:p>
        </p:txBody>
      </p:sp>
      <p:grpSp>
        <p:nvGrpSpPr>
          <p:cNvPr id="7" name="Group 6"/>
          <p:cNvGrpSpPr/>
          <p:nvPr/>
        </p:nvGrpSpPr>
        <p:grpSpPr>
          <a:xfrm>
            <a:off x="-809" y="7415"/>
            <a:ext cx="9129110" cy="731520"/>
            <a:chOff x="-809" y="7415"/>
            <a:chExt cx="9129110" cy="731520"/>
          </a:xfrm>
        </p:grpSpPr>
        <p:sp>
          <p:nvSpPr>
            <p:cNvPr id="9" name="Text Box 3"/>
            <p:cNvSpPr txBox="1">
              <a:spLocks noChangeArrowheads="1"/>
            </p:cNvSpPr>
            <p:nvPr/>
          </p:nvSpPr>
          <p:spPr bwMode="auto">
            <a:xfrm>
              <a:off x="624381" y="144575"/>
              <a:ext cx="8503920" cy="457200"/>
            </a:xfrm>
            <a:prstGeom prst="rect">
              <a:avLst/>
            </a:prstGeom>
            <a:gradFill>
              <a:gsLst>
                <a:gs pos="50000">
                  <a:srgbClr val="00B0F0"/>
                </a:gs>
                <a:gs pos="100000">
                  <a:schemeClr val="bg1"/>
                </a:gs>
              </a:gsLst>
              <a:lin ang="0" scaled="1"/>
            </a:gradFill>
            <a:ln w="9525">
              <a:noFill/>
              <a:miter lim="800000"/>
              <a:headEnd/>
              <a:tailEnd/>
            </a:ln>
            <a:effectLst/>
          </p:spPr>
          <p:txBody>
            <a:bodyPr lIns="0" rIns="0" anchor="ctr"/>
            <a:lstStyle/>
            <a:p>
              <a:pPr marL="457200"/>
              <a:r>
                <a:rPr lang="ru-RU" sz="2400" b="1" dirty="0">
                  <a:solidFill>
                    <a:schemeClr val="bg1"/>
                  </a:solidFill>
                  <a:cs typeface="Helvetica" panose="020B0604020202020204" pitchFamily="34" charset="0"/>
                </a:rPr>
                <a:t>ИСУГФ и</a:t>
              </a:r>
              <a:r>
                <a:rPr lang="en-US" sz="2400" b="1" dirty="0">
                  <a:solidFill>
                    <a:schemeClr val="bg1"/>
                  </a:solidFill>
                  <a:cs typeface="Helvetica" panose="020B0604020202020204" pitchFamily="34" charset="0"/>
                </a:rPr>
                <a:t> </a:t>
              </a:r>
              <a:r>
                <a:rPr lang="ru-RU" sz="2400" b="1" dirty="0">
                  <a:solidFill>
                    <a:schemeClr val="bg1"/>
                  </a:solidFill>
                  <a:cs typeface="Helvetica" panose="020B0604020202020204" pitchFamily="34" charset="0"/>
                </a:rPr>
                <a:t>электронные государственные закупки</a:t>
              </a:r>
              <a:endParaRPr lang="en-US" sz="2400" b="1" dirty="0">
                <a:solidFill>
                  <a:schemeClr val="bg1"/>
                </a:solidFill>
                <a:latin typeface="+mj-lt"/>
                <a:cs typeface="Helvetica" panose="020B0604020202020204" pitchFamily="34" charset="0"/>
              </a:endParaRPr>
            </a:p>
          </p:txBody>
        </p:sp>
        <p:sp>
          <p:nvSpPr>
            <p:cNvPr id="6" name="Oval 5"/>
            <p:cNvSpPr/>
            <p:nvPr/>
          </p:nvSpPr>
          <p:spPr>
            <a:xfrm>
              <a:off x="-809" y="7415"/>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351" y="144575"/>
              <a:ext cx="457200" cy="457200"/>
            </a:xfrm>
            <a:prstGeom prst="rect">
              <a:avLst/>
            </a:prstGeom>
          </p:spPr>
        </p:pic>
      </p:grpSp>
      <p:sp>
        <p:nvSpPr>
          <p:cNvPr id="30" name="Text Box 398">
            <a:extLst>
              <a:ext uri="{FF2B5EF4-FFF2-40B4-BE49-F238E27FC236}">
                <a16:creationId xmlns:a16="http://schemas.microsoft.com/office/drawing/2014/main" id="{EA250B93-4472-4217-9CEE-5ABC283B6E6B}"/>
              </a:ext>
            </a:extLst>
          </p:cNvPr>
          <p:cNvSpPr txBox="1">
            <a:spLocks noChangeArrowheads="1"/>
          </p:cNvSpPr>
          <p:nvPr/>
        </p:nvSpPr>
        <p:spPr bwMode="auto">
          <a:xfrm>
            <a:off x="457199" y="659388"/>
            <a:ext cx="8563047" cy="457200"/>
          </a:xfrm>
          <a:prstGeom prst="rect">
            <a:avLst/>
          </a:prstGeom>
          <a:noFill/>
          <a:ln w="9525">
            <a:noFill/>
            <a:miter lim="800000"/>
            <a:headEnd/>
            <a:tailEnd/>
          </a:ln>
        </p:spPr>
        <p:txBody>
          <a:bodyPr lIns="0" tIns="18288" rIns="0" bIns="0"/>
          <a:lstStyle/>
          <a:p>
            <a:pPr algn="ctr">
              <a:spcBef>
                <a:spcPts val="200"/>
              </a:spcBef>
              <a:spcAft>
                <a:spcPts val="1000"/>
              </a:spcAft>
            </a:pPr>
            <a:r>
              <a:rPr lang="en-US" sz="2400" b="1" dirty="0">
                <a:solidFill>
                  <a:srgbClr val="0000CC"/>
                </a:solidFill>
                <a:effectLst/>
              </a:rPr>
              <a:t>KONEPS &gt; </a:t>
            </a:r>
            <a:r>
              <a:rPr lang="ru-RU" sz="2400" b="1" dirty="0">
                <a:solidFill>
                  <a:srgbClr val="0000CC"/>
                </a:solidFill>
              </a:rPr>
              <a:t>Корейская онлайновая система электронных закупок</a:t>
            </a:r>
            <a:endParaRPr lang="en-US" sz="2400" dirty="0">
              <a:solidFill>
                <a:srgbClr val="0000CC"/>
              </a:solidFill>
              <a:effectLst/>
            </a:endParaRPr>
          </a:p>
        </p:txBody>
      </p:sp>
      <p:sp>
        <p:nvSpPr>
          <p:cNvPr id="33" name="Rectangle 32">
            <a:extLst>
              <a:ext uri="{FF2B5EF4-FFF2-40B4-BE49-F238E27FC236}">
                <a16:creationId xmlns:a16="http://schemas.microsoft.com/office/drawing/2014/main" id="{13D6D8A5-F6A9-4F5B-BD03-89DF080E6F17}"/>
              </a:ext>
            </a:extLst>
          </p:cNvPr>
          <p:cNvSpPr/>
          <p:nvPr/>
        </p:nvSpPr>
        <p:spPr>
          <a:xfrm>
            <a:off x="182880" y="6453868"/>
            <a:ext cx="8778240" cy="338554"/>
          </a:xfrm>
          <a:prstGeom prst="rect">
            <a:avLst/>
          </a:prstGeom>
        </p:spPr>
        <p:txBody>
          <a:bodyPr wrap="square" lIns="0" tIns="0" rIns="0" bIns="0">
            <a:spAutoFit/>
          </a:bodyPr>
          <a:lstStyle/>
          <a:p>
            <a:pPr algn="ctr"/>
            <a:r>
              <a:rPr lang="ru-RU" sz="1100" dirty="0">
                <a:solidFill>
                  <a:srgbClr val="0000CC"/>
                </a:solidFill>
              </a:rPr>
              <a:t>Источник</a:t>
            </a:r>
            <a:r>
              <a:rPr lang="en-US" sz="1100" dirty="0">
                <a:solidFill>
                  <a:srgbClr val="0000CC"/>
                </a:solidFill>
              </a:rPr>
              <a:t>: </a:t>
            </a:r>
            <a:r>
              <a:rPr lang="ru-RU" sz="1100" dirty="0"/>
              <a:t>Корейская система электронных закупок</a:t>
            </a:r>
            <a:r>
              <a:rPr lang="en-US" sz="1100" dirty="0"/>
              <a:t>: </a:t>
            </a:r>
            <a:r>
              <a:rPr lang="ru-RU" sz="1100" dirty="0"/>
              <a:t>постоянное совершенствование и инновации</a:t>
            </a:r>
            <a:r>
              <a:rPr lang="en-US" sz="1100" dirty="0"/>
              <a:t>; </a:t>
            </a:r>
            <a:r>
              <a:rPr lang="ru-RU" sz="1100" dirty="0"/>
              <a:t>Хихун Кан</a:t>
            </a:r>
            <a:r>
              <a:rPr lang="en-US" sz="1100" dirty="0"/>
              <a:t>, </a:t>
            </a:r>
            <a:r>
              <a:rPr lang="ru-RU" sz="1100" dirty="0"/>
              <a:t>Служба государственных закупок</a:t>
            </a:r>
            <a:r>
              <a:rPr lang="en-US" sz="1100" dirty="0"/>
              <a:t> (PPS), </a:t>
            </a:r>
            <a:r>
              <a:rPr lang="ru-RU" sz="1100" dirty="0"/>
              <a:t>Республика Корея</a:t>
            </a:r>
            <a:endParaRPr lang="en-US" sz="1100" dirty="0"/>
          </a:p>
        </p:txBody>
      </p:sp>
      <p:pic>
        <p:nvPicPr>
          <p:cNvPr id="38" name="Picture 37">
            <a:extLst>
              <a:ext uri="{FF2B5EF4-FFF2-40B4-BE49-F238E27FC236}">
                <a16:creationId xmlns:a16="http://schemas.microsoft.com/office/drawing/2014/main" id="{D2B85F15-A3A4-4D3C-A222-1C39C3AC6D5F}"/>
              </a:ext>
            </a:extLst>
          </p:cNvPr>
          <p:cNvPicPr>
            <a:picLocks noChangeAspect="1"/>
          </p:cNvPicPr>
          <p:nvPr/>
        </p:nvPicPr>
        <p:blipFill>
          <a:blip r:embed="rId4"/>
          <a:stretch>
            <a:fillRect/>
          </a:stretch>
        </p:blipFill>
        <p:spPr>
          <a:xfrm>
            <a:off x="429675" y="1142000"/>
            <a:ext cx="4142326" cy="2635275"/>
          </a:xfrm>
          <a:prstGeom prst="rect">
            <a:avLst/>
          </a:prstGeom>
        </p:spPr>
      </p:pic>
      <p:pic>
        <p:nvPicPr>
          <p:cNvPr id="40" name="Picture 39">
            <a:extLst>
              <a:ext uri="{FF2B5EF4-FFF2-40B4-BE49-F238E27FC236}">
                <a16:creationId xmlns:a16="http://schemas.microsoft.com/office/drawing/2014/main" id="{1A1DD59C-A9AF-4160-BAA7-8880F7F8D5F8}"/>
              </a:ext>
            </a:extLst>
          </p:cNvPr>
          <p:cNvPicPr>
            <a:picLocks noChangeAspect="1"/>
          </p:cNvPicPr>
          <p:nvPr/>
        </p:nvPicPr>
        <p:blipFill>
          <a:blip r:embed="rId5"/>
          <a:stretch>
            <a:fillRect/>
          </a:stretch>
        </p:blipFill>
        <p:spPr>
          <a:xfrm>
            <a:off x="610446" y="3782733"/>
            <a:ext cx="3753258" cy="2651760"/>
          </a:xfrm>
          <a:prstGeom prst="rect">
            <a:avLst/>
          </a:prstGeom>
        </p:spPr>
      </p:pic>
      <p:pic>
        <p:nvPicPr>
          <p:cNvPr id="41" name="Picture 40">
            <a:extLst>
              <a:ext uri="{FF2B5EF4-FFF2-40B4-BE49-F238E27FC236}">
                <a16:creationId xmlns:a16="http://schemas.microsoft.com/office/drawing/2014/main" id="{E123E4B1-BB83-45C9-8983-DC99B5AA145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54702" y="1161191"/>
            <a:ext cx="4118206" cy="2528615"/>
          </a:xfrm>
          <a:prstGeom prst="rect">
            <a:avLst/>
          </a:prstGeom>
        </p:spPr>
      </p:pic>
      <p:sp>
        <p:nvSpPr>
          <p:cNvPr id="42" name="Rectangle: Rounded Corners 41">
            <a:extLst>
              <a:ext uri="{FF2B5EF4-FFF2-40B4-BE49-F238E27FC236}">
                <a16:creationId xmlns:a16="http://schemas.microsoft.com/office/drawing/2014/main" id="{341F9FF6-5B19-4917-B695-6D0C896FA6F6}"/>
              </a:ext>
            </a:extLst>
          </p:cNvPr>
          <p:cNvSpPr/>
          <p:nvPr/>
        </p:nvSpPr>
        <p:spPr>
          <a:xfrm>
            <a:off x="2538185" y="1401274"/>
            <a:ext cx="572564" cy="16468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400" b="1" i="1" dirty="0">
                <a:solidFill>
                  <a:schemeClr val="bg1"/>
                </a:solidFill>
              </a:rPr>
              <a:t> </a:t>
            </a:r>
            <a:r>
              <a:rPr lang="en-US" sz="1400" b="1" i="1" dirty="0">
                <a:solidFill>
                  <a:schemeClr val="bg1"/>
                </a:solidFill>
              </a:rPr>
              <a:t>(2017)</a:t>
            </a:r>
          </a:p>
        </p:txBody>
      </p:sp>
      <p:sp>
        <p:nvSpPr>
          <p:cNvPr id="2" name="TextBox 1"/>
          <p:cNvSpPr txBox="1"/>
          <p:nvPr/>
        </p:nvSpPr>
        <p:spPr>
          <a:xfrm>
            <a:off x="471092" y="1225388"/>
            <a:ext cx="4032389" cy="338554"/>
          </a:xfrm>
          <a:prstGeom prst="rect">
            <a:avLst/>
          </a:prstGeom>
          <a:solidFill>
            <a:srgbClr val="003366"/>
          </a:solidFill>
          <a:ln>
            <a:noFill/>
          </a:ln>
        </p:spPr>
        <p:txBody>
          <a:bodyPr wrap="square" lIns="0" tIns="0" rIns="0" bIns="0" rtlCol="0">
            <a:spAutoFit/>
          </a:bodyPr>
          <a:lstStyle/>
          <a:p>
            <a:r>
              <a:rPr lang="ru-RU" sz="1100" b="1" i="1" dirty="0">
                <a:solidFill>
                  <a:schemeClr val="bg1"/>
                </a:solidFill>
              </a:rPr>
              <a:t>Более</a:t>
            </a:r>
            <a:r>
              <a:rPr lang="en-US" sz="1100" b="1" i="1" dirty="0">
                <a:solidFill>
                  <a:schemeClr val="bg1"/>
                </a:solidFill>
              </a:rPr>
              <a:t> 71</a:t>
            </a:r>
            <a:r>
              <a:rPr lang="ru-RU" sz="1100" b="1" i="1" dirty="0">
                <a:solidFill>
                  <a:schemeClr val="bg1"/>
                </a:solidFill>
              </a:rPr>
              <a:t>,</a:t>
            </a:r>
            <a:r>
              <a:rPr lang="en-US" sz="1100" b="1" i="1" dirty="0">
                <a:solidFill>
                  <a:schemeClr val="bg1"/>
                </a:solidFill>
              </a:rPr>
              <a:t>2%</a:t>
            </a:r>
            <a:r>
              <a:rPr lang="ru-RU" sz="1100" b="1" i="1" dirty="0">
                <a:solidFill>
                  <a:schemeClr val="bg1"/>
                </a:solidFill>
              </a:rPr>
              <a:t> всех государственных закупок в Корее </a:t>
            </a:r>
            <a:r>
              <a:rPr lang="en-US" sz="1100" b="1" i="1" dirty="0">
                <a:solidFill>
                  <a:schemeClr val="bg1"/>
                </a:solidFill>
              </a:rPr>
              <a:t>(123 </a:t>
            </a:r>
            <a:r>
              <a:rPr lang="ru-RU" sz="1100" b="1" i="1" dirty="0">
                <a:solidFill>
                  <a:schemeClr val="bg1"/>
                </a:solidFill>
              </a:rPr>
              <a:t>млрд. долларов США) проведено через систему</a:t>
            </a:r>
            <a:r>
              <a:rPr lang="en-US" sz="1100" b="1" i="1" dirty="0">
                <a:solidFill>
                  <a:schemeClr val="bg1"/>
                </a:solidFill>
              </a:rPr>
              <a:t> KONEPS (2017</a:t>
            </a:r>
            <a:r>
              <a:rPr lang="ru-RU" sz="1100" b="1" i="1" dirty="0">
                <a:solidFill>
                  <a:schemeClr val="bg1"/>
                </a:solidFill>
              </a:rPr>
              <a:t> г.</a:t>
            </a:r>
            <a:r>
              <a:rPr lang="en-US" sz="1100" b="1" i="1" dirty="0">
                <a:solidFill>
                  <a:schemeClr val="bg1"/>
                </a:solidFill>
              </a:rPr>
              <a:t>)</a:t>
            </a:r>
            <a:endParaRPr lang="ru-RU" sz="1100" b="1" i="1" dirty="0">
              <a:solidFill>
                <a:schemeClr val="bg1"/>
              </a:solidFill>
            </a:endParaRPr>
          </a:p>
        </p:txBody>
      </p:sp>
      <p:sp>
        <p:nvSpPr>
          <p:cNvPr id="15" name="TextBox 14"/>
          <p:cNvSpPr txBox="1"/>
          <p:nvPr/>
        </p:nvSpPr>
        <p:spPr>
          <a:xfrm>
            <a:off x="487451" y="2309493"/>
            <a:ext cx="872243" cy="307777"/>
          </a:xfrm>
          <a:prstGeom prst="rect">
            <a:avLst/>
          </a:prstGeom>
          <a:solidFill>
            <a:srgbClr val="F1F1F1"/>
          </a:solidFill>
          <a:ln>
            <a:noFill/>
          </a:ln>
        </p:spPr>
        <p:txBody>
          <a:bodyPr wrap="square" lIns="0" tIns="0" rIns="0" bIns="0" rtlCol="0">
            <a:spAutoFit/>
          </a:bodyPr>
          <a:lstStyle/>
          <a:p>
            <a:pPr algn="ctr"/>
            <a:r>
              <a:rPr lang="ru-RU" sz="1000" b="1" dirty="0">
                <a:solidFill>
                  <a:schemeClr val="tx2">
                    <a:lumMod val="75000"/>
                  </a:schemeClr>
                </a:solidFill>
              </a:rPr>
              <a:t>Электронные торги</a:t>
            </a:r>
          </a:p>
        </p:txBody>
      </p:sp>
      <p:sp>
        <p:nvSpPr>
          <p:cNvPr id="16" name="TextBox 15"/>
          <p:cNvSpPr txBox="1"/>
          <p:nvPr/>
        </p:nvSpPr>
        <p:spPr>
          <a:xfrm>
            <a:off x="475802" y="2749196"/>
            <a:ext cx="920582" cy="461665"/>
          </a:xfrm>
          <a:prstGeom prst="rect">
            <a:avLst/>
          </a:prstGeom>
          <a:solidFill>
            <a:srgbClr val="EEEEEE"/>
          </a:solidFill>
          <a:ln>
            <a:noFill/>
          </a:ln>
        </p:spPr>
        <p:txBody>
          <a:bodyPr wrap="square" lIns="0" tIns="0" rIns="0" bIns="0" rtlCol="0">
            <a:spAutoFit/>
          </a:bodyPr>
          <a:lstStyle/>
          <a:p>
            <a:pPr algn="ctr"/>
            <a:r>
              <a:rPr lang="ru-RU" sz="1000" b="1" dirty="0">
                <a:solidFill>
                  <a:schemeClr val="tx2">
                    <a:lumMod val="75000"/>
                  </a:schemeClr>
                </a:solidFill>
              </a:rPr>
              <a:t>Электронные контракты и платежи</a:t>
            </a:r>
          </a:p>
        </p:txBody>
      </p:sp>
      <p:sp>
        <p:nvSpPr>
          <p:cNvPr id="17" name="TextBox 16"/>
          <p:cNvSpPr txBox="1"/>
          <p:nvPr/>
        </p:nvSpPr>
        <p:spPr>
          <a:xfrm>
            <a:off x="475802" y="3320033"/>
            <a:ext cx="920582" cy="307777"/>
          </a:xfrm>
          <a:prstGeom prst="rect">
            <a:avLst/>
          </a:prstGeom>
          <a:solidFill>
            <a:srgbClr val="E8E8E8"/>
          </a:solidFill>
          <a:ln>
            <a:noFill/>
          </a:ln>
        </p:spPr>
        <p:txBody>
          <a:bodyPr wrap="square" lIns="0" tIns="0" rIns="0" bIns="0" rtlCol="0">
            <a:spAutoFit/>
          </a:bodyPr>
          <a:lstStyle/>
          <a:p>
            <a:pPr algn="ctr"/>
            <a:r>
              <a:rPr lang="ru-RU" sz="1000" b="1" dirty="0">
                <a:solidFill>
                  <a:schemeClr val="tx2">
                    <a:lumMod val="75000"/>
                  </a:schemeClr>
                </a:solidFill>
              </a:rPr>
              <a:t>Онлайновый магазин</a:t>
            </a:r>
          </a:p>
        </p:txBody>
      </p:sp>
      <p:sp>
        <p:nvSpPr>
          <p:cNvPr id="18" name="TextBox 17"/>
          <p:cNvSpPr txBox="1"/>
          <p:nvPr/>
        </p:nvSpPr>
        <p:spPr>
          <a:xfrm>
            <a:off x="499972" y="1745444"/>
            <a:ext cx="872243" cy="307777"/>
          </a:xfrm>
          <a:prstGeom prst="rect">
            <a:avLst/>
          </a:prstGeom>
          <a:solidFill>
            <a:srgbClr val="EEEEEE"/>
          </a:solidFill>
          <a:ln>
            <a:noFill/>
          </a:ln>
        </p:spPr>
        <p:txBody>
          <a:bodyPr wrap="square" lIns="0" tIns="0" rIns="0" bIns="0" rtlCol="0">
            <a:spAutoFit/>
          </a:bodyPr>
          <a:lstStyle/>
          <a:p>
            <a:pPr algn="ctr"/>
            <a:r>
              <a:rPr lang="ru-RU" sz="1000" b="1" dirty="0">
                <a:solidFill>
                  <a:schemeClr val="tx2">
                    <a:lumMod val="75000"/>
                  </a:schemeClr>
                </a:solidFill>
              </a:rPr>
              <a:t>Регистрация</a:t>
            </a:r>
          </a:p>
          <a:p>
            <a:pPr algn="ctr"/>
            <a:r>
              <a:rPr lang="ru-RU" sz="1000" b="1" dirty="0">
                <a:solidFill>
                  <a:schemeClr val="tx2">
                    <a:lumMod val="75000"/>
                  </a:schemeClr>
                </a:solidFill>
              </a:rPr>
              <a:t>пользователей</a:t>
            </a:r>
          </a:p>
        </p:txBody>
      </p:sp>
      <p:sp>
        <p:nvSpPr>
          <p:cNvPr id="19" name="TextBox 18"/>
          <p:cNvSpPr txBox="1"/>
          <p:nvPr/>
        </p:nvSpPr>
        <p:spPr>
          <a:xfrm>
            <a:off x="1465809" y="1752666"/>
            <a:ext cx="2897895" cy="307777"/>
          </a:xfrm>
          <a:prstGeom prst="rect">
            <a:avLst/>
          </a:prstGeom>
          <a:solidFill>
            <a:srgbClr val="F5F5F5"/>
          </a:solidFill>
          <a:ln>
            <a:noFill/>
          </a:ln>
        </p:spPr>
        <p:txBody>
          <a:bodyPr wrap="square" lIns="0" tIns="0" rIns="0" bIns="0" rtlCol="0">
            <a:spAutoFit/>
          </a:bodyPr>
          <a:lstStyle/>
          <a:p>
            <a:pPr marL="180975" indent="-180975">
              <a:buFont typeface="Arial" panose="020B0604020202020204" pitchFamily="34" charset="0"/>
              <a:buChar char="•"/>
              <a:tabLst>
                <a:tab pos="90488" algn="l"/>
              </a:tabLst>
            </a:pPr>
            <a:r>
              <a:rPr lang="en-US" sz="1000" dirty="0"/>
              <a:t>52</a:t>
            </a:r>
            <a:r>
              <a:rPr lang="ru-RU" sz="1000" dirty="0"/>
              <a:t> </a:t>
            </a:r>
            <a:r>
              <a:rPr lang="en-US" sz="1000" dirty="0"/>
              <a:t>395 </a:t>
            </a:r>
            <a:r>
              <a:rPr lang="ru-RU" sz="1000" dirty="0"/>
              <a:t>государственных организаций</a:t>
            </a:r>
            <a:endParaRPr lang="en-US" sz="1000" dirty="0"/>
          </a:p>
          <a:p>
            <a:pPr marL="180975" indent="-180975">
              <a:buFont typeface="Arial" panose="020B0604020202020204" pitchFamily="34" charset="0"/>
              <a:buChar char="•"/>
              <a:tabLst>
                <a:tab pos="90488" algn="l"/>
              </a:tabLst>
            </a:pPr>
            <a:r>
              <a:rPr lang="en-US" sz="1000" dirty="0"/>
              <a:t>373</a:t>
            </a:r>
            <a:r>
              <a:rPr lang="ru-RU" sz="1000" dirty="0"/>
              <a:t> </a:t>
            </a:r>
            <a:r>
              <a:rPr lang="en-US" sz="1000" dirty="0"/>
              <a:t>833 </a:t>
            </a:r>
            <a:r>
              <a:rPr lang="ru-RU" sz="1000" dirty="0"/>
              <a:t>зарегистрированных предприятий</a:t>
            </a:r>
          </a:p>
        </p:txBody>
      </p:sp>
      <p:sp>
        <p:nvSpPr>
          <p:cNvPr id="20" name="TextBox 19"/>
          <p:cNvSpPr txBox="1"/>
          <p:nvPr/>
        </p:nvSpPr>
        <p:spPr>
          <a:xfrm>
            <a:off x="1442979" y="2185293"/>
            <a:ext cx="3060502" cy="514756"/>
          </a:xfrm>
          <a:prstGeom prst="rect">
            <a:avLst/>
          </a:prstGeom>
          <a:solidFill>
            <a:srgbClr val="E7E7E7"/>
          </a:solidFill>
          <a:ln>
            <a:noFill/>
          </a:ln>
        </p:spPr>
        <p:txBody>
          <a:bodyPr wrap="square" lIns="0" tIns="0" rIns="0" bIns="0" rtlCol="0">
            <a:spAutoFit/>
          </a:bodyPr>
          <a:lstStyle/>
          <a:p>
            <a:pPr marL="171450" indent="-171450">
              <a:lnSpc>
                <a:spcPts val="1000"/>
              </a:lnSpc>
              <a:buFont typeface="Arial" panose="020B0604020202020204" pitchFamily="34" charset="0"/>
              <a:buChar char="•"/>
              <a:tabLst>
                <a:tab pos="90488" algn="l"/>
              </a:tabLst>
            </a:pPr>
            <a:r>
              <a:rPr lang="en-US" sz="1000" dirty="0"/>
              <a:t>71</a:t>
            </a:r>
            <a:r>
              <a:rPr lang="ru-RU" sz="1000" dirty="0"/>
              <a:t>,</a:t>
            </a:r>
            <a:r>
              <a:rPr lang="en-US" sz="1000" dirty="0"/>
              <a:t>2% </a:t>
            </a:r>
            <a:r>
              <a:rPr lang="ru-RU" sz="1000" dirty="0"/>
              <a:t>всех госзакупок осуществляется через </a:t>
            </a:r>
            <a:r>
              <a:rPr lang="en-US" sz="1000" dirty="0"/>
              <a:t>KONEPS</a:t>
            </a:r>
          </a:p>
          <a:p>
            <a:pPr marL="171450" indent="-171450">
              <a:lnSpc>
                <a:spcPts val="1000"/>
              </a:lnSpc>
              <a:buFont typeface="Arial" panose="020B0604020202020204" pitchFamily="34" charset="0"/>
              <a:buChar char="•"/>
              <a:tabLst>
                <a:tab pos="90488" algn="l"/>
              </a:tabLst>
            </a:pPr>
            <a:r>
              <a:rPr lang="en-US" sz="1000" dirty="0">
                <a:solidFill>
                  <a:schemeClr val="tx2"/>
                </a:solidFill>
              </a:rPr>
              <a:t>33</a:t>
            </a:r>
            <a:r>
              <a:rPr lang="ru-RU" sz="1000" dirty="0">
                <a:solidFill>
                  <a:schemeClr val="tx2"/>
                </a:solidFill>
              </a:rPr>
              <a:t> млн. человек приняло участие в </a:t>
            </a:r>
            <a:r>
              <a:rPr lang="en-US" sz="1000" dirty="0">
                <a:solidFill>
                  <a:schemeClr val="tx2"/>
                </a:solidFill>
              </a:rPr>
              <a:t>296 </a:t>
            </a:r>
            <a:r>
              <a:rPr lang="ru-RU" sz="1000" dirty="0">
                <a:solidFill>
                  <a:schemeClr val="tx2"/>
                </a:solidFill>
              </a:rPr>
              <a:t>тыс. электронных торгов</a:t>
            </a:r>
            <a:endParaRPr lang="en-US" sz="1000" dirty="0">
              <a:solidFill>
                <a:schemeClr val="tx2"/>
              </a:solidFill>
            </a:endParaRPr>
          </a:p>
          <a:p>
            <a:pPr marL="171450" indent="-171450">
              <a:lnSpc>
                <a:spcPts val="1000"/>
              </a:lnSpc>
              <a:buFont typeface="Arial" panose="020B0604020202020204" pitchFamily="34" charset="0"/>
              <a:buChar char="•"/>
              <a:tabLst>
                <a:tab pos="90488" algn="l"/>
              </a:tabLst>
            </a:pPr>
            <a:r>
              <a:rPr lang="ru-RU" sz="1000" dirty="0"/>
              <a:t>Общая сумма транзакций:</a:t>
            </a:r>
            <a:r>
              <a:rPr lang="en-US" sz="1000" dirty="0"/>
              <a:t> 587</a:t>
            </a:r>
            <a:r>
              <a:rPr lang="ru-RU" sz="1000" dirty="0"/>
              <a:t>,</a:t>
            </a:r>
            <a:r>
              <a:rPr lang="en-US" sz="1000" dirty="0"/>
              <a:t>7</a:t>
            </a:r>
            <a:r>
              <a:rPr lang="ru-RU" sz="1000" dirty="0"/>
              <a:t> млрд.</a:t>
            </a:r>
          </a:p>
        </p:txBody>
      </p:sp>
      <p:sp>
        <p:nvSpPr>
          <p:cNvPr id="21" name="TextBox 20"/>
          <p:cNvSpPr txBox="1"/>
          <p:nvPr/>
        </p:nvSpPr>
        <p:spPr>
          <a:xfrm>
            <a:off x="1465809" y="2777212"/>
            <a:ext cx="3060502" cy="386516"/>
          </a:xfrm>
          <a:prstGeom prst="rect">
            <a:avLst/>
          </a:prstGeom>
          <a:solidFill>
            <a:srgbClr val="EDEDED"/>
          </a:solidFill>
          <a:ln>
            <a:noFill/>
          </a:ln>
        </p:spPr>
        <p:txBody>
          <a:bodyPr wrap="square" lIns="0" tIns="0" rIns="0" bIns="0" rtlCol="0">
            <a:spAutoFit/>
          </a:bodyPr>
          <a:lstStyle/>
          <a:p>
            <a:pPr marL="171450" indent="-171450">
              <a:lnSpc>
                <a:spcPts val="1000"/>
              </a:lnSpc>
              <a:buFont typeface="Arial" panose="020B0604020202020204" pitchFamily="34" charset="0"/>
              <a:buChar char="•"/>
              <a:tabLst>
                <a:tab pos="90488" algn="l"/>
              </a:tabLst>
            </a:pPr>
            <a:r>
              <a:rPr lang="en-US" sz="1000" dirty="0"/>
              <a:t>855 </a:t>
            </a:r>
            <a:r>
              <a:rPr lang="ru-RU" sz="1000" dirty="0"/>
              <a:t>тыс. контрактов </a:t>
            </a:r>
            <a:r>
              <a:rPr lang="en-US" sz="1000" dirty="0"/>
              <a:t>(99% </a:t>
            </a:r>
            <a:r>
              <a:rPr lang="ru-RU" sz="1000" dirty="0"/>
              <a:t>всех контрактов</a:t>
            </a:r>
            <a:r>
              <a:rPr lang="en-US" sz="1000" dirty="0"/>
              <a:t>)</a:t>
            </a:r>
            <a:r>
              <a:rPr lang="ru-RU" sz="1000" dirty="0"/>
              <a:t> заключены в электронном формате</a:t>
            </a:r>
            <a:endParaRPr lang="en-US" sz="1000" dirty="0"/>
          </a:p>
          <a:p>
            <a:pPr marL="171450" indent="-171450">
              <a:lnSpc>
                <a:spcPts val="1000"/>
              </a:lnSpc>
              <a:buFont typeface="Arial" panose="020B0604020202020204" pitchFamily="34" charset="0"/>
              <a:buChar char="•"/>
              <a:tabLst>
                <a:tab pos="90488" algn="l"/>
              </a:tabLst>
            </a:pPr>
            <a:r>
              <a:rPr lang="en-US" sz="1000" dirty="0"/>
              <a:t>100% </a:t>
            </a:r>
            <a:r>
              <a:rPr lang="ru-RU" sz="1000" dirty="0"/>
              <a:t>платежей проводится в электронном формате</a:t>
            </a:r>
          </a:p>
        </p:txBody>
      </p:sp>
      <p:sp>
        <p:nvSpPr>
          <p:cNvPr id="22" name="TextBox 21"/>
          <p:cNvSpPr txBox="1"/>
          <p:nvPr/>
        </p:nvSpPr>
        <p:spPr>
          <a:xfrm>
            <a:off x="1465808" y="3276033"/>
            <a:ext cx="3141164" cy="418576"/>
          </a:xfrm>
          <a:prstGeom prst="rect">
            <a:avLst/>
          </a:prstGeom>
          <a:solidFill>
            <a:srgbClr val="E7E7E7"/>
          </a:solidFill>
          <a:ln>
            <a:noFill/>
          </a:ln>
        </p:spPr>
        <p:txBody>
          <a:bodyPr wrap="square" lIns="0" tIns="0" rIns="0" bIns="0" rtlCol="0">
            <a:spAutoFit/>
          </a:bodyPr>
          <a:lstStyle/>
          <a:p>
            <a:pPr marL="171450" indent="-171450">
              <a:lnSpc>
                <a:spcPts val="800"/>
              </a:lnSpc>
              <a:buFont typeface="Arial" panose="020B0604020202020204" pitchFamily="34" charset="0"/>
              <a:buChar char="•"/>
              <a:tabLst>
                <a:tab pos="90488" algn="l"/>
              </a:tabLst>
            </a:pPr>
            <a:r>
              <a:rPr lang="en-US" sz="1000" dirty="0"/>
              <a:t>1</a:t>
            </a:r>
            <a:r>
              <a:rPr lang="ru-RU" sz="1000" dirty="0"/>
              <a:t> млн. заказов на поставку размещены в онлайновом режиме (</a:t>
            </a:r>
            <a:r>
              <a:rPr lang="en-US" sz="1000" dirty="0"/>
              <a:t>99% </a:t>
            </a:r>
            <a:r>
              <a:rPr lang="ru-RU" sz="1000" dirty="0"/>
              <a:t>всех заказов на поставку)</a:t>
            </a:r>
            <a:endParaRPr lang="en-US" sz="1000" dirty="0"/>
          </a:p>
          <a:p>
            <a:pPr marL="171450" indent="-171450">
              <a:lnSpc>
                <a:spcPts val="800"/>
              </a:lnSpc>
              <a:buFont typeface="Arial" panose="020B0604020202020204" pitchFamily="34" charset="0"/>
              <a:buChar char="•"/>
              <a:tabLst>
                <a:tab pos="90488" algn="l"/>
              </a:tabLst>
            </a:pPr>
            <a:r>
              <a:rPr lang="ru-RU" sz="1000" dirty="0">
                <a:solidFill>
                  <a:schemeClr val="tx2"/>
                </a:solidFill>
              </a:rPr>
              <a:t>Через онлайновый торговый центр</a:t>
            </a:r>
            <a:r>
              <a:rPr lang="en-US" sz="1000" dirty="0">
                <a:solidFill>
                  <a:schemeClr val="tx2"/>
                </a:solidFill>
              </a:rPr>
              <a:t> </a:t>
            </a:r>
            <a:r>
              <a:rPr lang="ru-RU" sz="1000" dirty="0">
                <a:solidFill>
                  <a:schemeClr val="tx2"/>
                </a:solidFill>
              </a:rPr>
              <a:t>(</a:t>
            </a:r>
            <a:r>
              <a:rPr lang="en-US" sz="1000" dirty="0">
                <a:solidFill>
                  <a:schemeClr val="tx2"/>
                </a:solidFill>
              </a:rPr>
              <a:t>e-Mall</a:t>
            </a:r>
            <a:r>
              <a:rPr lang="ru-RU" sz="1000" dirty="0">
                <a:solidFill>
                  <a:schemeClr val="tx2"/>
                </a:solidFill>
              </a:rPr>
              <a:t>) осуществлено транзакций на общую сумму</a:t>
            </a:r>
            <a:r>
              <a:rPr lang="en-US" sz="1000" dirty="0">
                <a:solidFill>
                  <a:schemeClr val="tx2"/>
                </a:solidFill>
              </a:rPr>
              <a:t> $17</a:t>
            </a:r>
            <a:r>
              <a:rPr lang="ru-RU" sz="1000" dirty="0">
                <a:solidFill>
                  <a:schemeClr val="tx2"/>
                </a:solidFill>
              </a:rPr>
              <a:t> млрд.</a:t>
            </a:r>
          </a:p>
        </p:txBody>
      </p:sp>
      <p:sp>
        <p:nvSpPr>
          <p:cNvPr id="23" name="TextBox 22"/>
          <p:cNvSpPr txBox="1"/>
          <p:nvPr/>
        </p:nvSpPr>
        <p:spPr>
          <a:xfrm>
            <a:off x="1955152" y="3826655"/>
            <a:ext cx="920582" cy="184666"/>
          </a:xfrm>
          <a:prstGeom prst="rect">
            <a:avLst/>
          </a:prstGeom>
          <a:solidFill>
            <a:srgbClr val="BE8A3A"/>
          </a:solidFill>
          <a:ln>
            <a:noFill/>
          </a:ln>
        </p:spPr>
        <p:txBody>
          <a:bodyPr wrap="square" lIns="0" tIns="0" rIns="0" bIns="0" rtlCol="0">
            <a:spAutoFit/>
          </a:bodyPr>
          <a:lstStyle/>
          <a:p>
            <a:pPr algn="ctr"/>
            <a:r>
              <a:rPr lang="de-DE" sz="1200" b="1" dirty="0">
                <a:solidFill>
                  <a:schemeClr val="bg1"/>
                </a:solidFill>
              </a:rPr>
              <a:t>KONEPS</a:t>
            </a:r>
            <a:endParaRPr lang="ru-RU" sz="1200" b="1" dirty="0">
              <a:solidFill>
                <a:schemeClr val="bg1"/>
              </a:solidFill>
            </a:endParaRPr>
          </a:p>
        </p:txBody>
      </p:sp>
      <p:sp>
        <p:nvSpPr>
          <p:cNvPr id="24" name="TextBox 23"/>
          <p:cNvSpPr txBox="1"/>
          <p:nvPr/>
        </p:nvSpPr>
        <p:spPr>
          <a:xfrm>
            <a:off x="584865" y="4265253"/>
            <a:ext cx="573468" cy="323165"/>
          </a:xfrm>
          <a:prstGeom prst="rect">
            <a:avLst/>
          </a:prstGeom>
          <a:solidFill>
            <a:schemeClr val="bg1"/>
          </a:solidFill>
          <a:ln>
            <a:noFill/>
          </a:ln>
        </p:spPr>
        <p:txBody>
          <a:bodyPr wrap="square" lIns="0" tIns="0" rIns="0" bIns="0" rtlCol="0">
            <a:spAutoFit/>
          </a:bodyPr>
          <a:lstStyle/>
          <a:p>
            <a:pPr algn="ctr"/>
            <a:r>
              <a:rPr lang="ru-RU" sz="700" dirty="0"/>
              <a:t>Управляющее агентство </a:t>
            </a:r>
          </a:p>
          <a:p>
            <a:pPr algn="ctr"/>
            <a:r>
              <a:rPr lang="de-DE" sz="700" dirty="0"/>
              <a:t>G2B</a:t>
            </a:r>
          </a:p>
        </p:txBody>
      </p:sp>
      <p:sp>
        <p:nvSpPr>
          <p:cNvPr id="25" name="TextBox 24"/>
          <p:cNvSpPr txBox="1"/>
          <p:nvPr/>
        </p:nvSpPr>
        <p:spPr>
          <a:xfrm>
            <a:off x="3724393" y="4004914"/>
            <a:ext cx="664892" cy="323165"/>
          </a:xfrm>
          <a:prstGeom prst="rect">
            <a:avLst/>
          </a:prstGeom>
          <a:solidFill>
            <a:schemeClr val="bg1"/>
          </a:solidFill>
          <a:ln>
            <a:noFill/>
          </a:ln>
        </p:spPr>
        <p:txBody>
          <a:bodyPr wrap="square" lIns="0" tIns="0" rIns="0" bIns="0" rtlCol="0">
            <a:spAutoFit/>
          </a:bodyPr>
          <a:lstStyle/>
          <a:p>
            <a:pPr algn="ctr"/>
            <a:r>
              <a:rPr lang="ru-RU" sz="700" dirty="0"/>
              <a:t>Авторизованные государственные структуры</a:t>
            </a:r>
          </a:p>
        </p:txBody>
      </p:sp>
      <p:sp>
        <p:nvSpPr>
          <p:cNvPr id="26" name="TextBox 25"/>
          <p:cNvSpPr txBox="1"/>
          <p:nvPr/>
        </p:nvSpPr>
        <p:spPr>
          <a:xfrm>
            <a:off x="3110021" y="4137782"/>
            <a:ext cx="471108" cy="430887"/>
          </a:xfrm>
          <a:prstGeom prst="rect">
            <a:avLst/>
          </a:prstGeom>
          <a:solidFill>
            <a:srgbClr val="F7F8F8"/>
          </a:solidFill>
          <a:ln>
            <a:noFill/>
          </a:ln>
        </p:spPr>
        <p:txBody>
          <a:bodyPr wrap="square" lIns="0" tIns="0" rIns="0" bIns="0" rtlCol="0">
            <a:spAutoFit/>
          </a:bodyPr>
          <a:lstStyle/>
          <a:p>
            <a:pPr algn="ctr"/>
            <a:r>
              <a:rPr lang="ru-RU" sz="700" dirty="0"/>
              <a:t>Система классифика-ции позиций</a:t>
            </a:r>
          </a:p>
        </p:txBody>
      </p:sp>
      <p:sp>
        <p:nvSpPr>
          <p:cNvPr id="27" name="TextBox 26"/>
          <p:cNvSpPr txBox="1"/>
          <p:nvPr/>
        </p:nvSpPr>
        <p:spPr>
          <a:xfrm>
            <a:off x="1781942" y="4190129"/>
            <a:ext cx="1255289" cy="461665"/>
          </a:xfrm>
          <a:prstGeom prst="rect">
            <a:avLst/>
          </a:prstGeom>
          <a:solidFill>
            <a:srgbClr val="F7F8F8"/>
          </a:solidFill>
          <a:ln>
            <a:noFill/>
          </a:ln>
        </p:spPr>
        <p:txBody>
          <a:bodyPr wrap="square" lIns="0" tIns="0" rIns="0" bIns="0" rtlCol="0">
            <a:spAutoFit/>
          </a:bodyPr>
          <a:lstStyle/>
          <a:p>
            <a:pPr algn="ctr"/>
            <a:r>
              <a:rPr lang="ru-RU" sz="600" dirty="0"/>
              <a:t>Провайдер системы электронных закупок покупателя</a:t>
            </a:r>
          </a:p>
          <a:p>
            <a:pPr algn="ctr"/>
            <a:r>
              <a:rPr lang="ru-RU" sz="600" dirty="0"/>
              <a:t>Провайдеры систем электронных закупок поставщиков</a:t>
            </a:r>
            <a:r>
              <a:rPr lang="fr-FR" sz="600" dirty="0"/>
              <a:t> </a:t>
            </a:r>
            <a:endParaRPr lang="ru-RU" sz="600" dirty="0"/>
          </a:p>
          <a:p>
            <a:pPr algn="ctr"/>
            <a:r>
              <a:rPr lang="ru-RU" sz="600" dirty="0"/>
              <a:t>Система управления контактами </a:t>
            </a:r>
            <a:r>
              <a:rPr lang="fr-FR" sz="600" dirty="0"/>
              <a:t>MAS</a:t>
            </a:r>
            <a:endParaRPr lang="ru-RU" sz="600" dirty="0"/>
          </a:p>
        </p:txBody>
      </p:sp>
      <p:sp>
        <p:nvSpPr>
          <p:cNvPr id="28" name="TextBox 27"/>
          <p:cNvSpPr txBox="1"/>
          <p:nvPr/>
        </p:nvSpPr>
        <p:spPr>
          <a:xfrm>
            <a:off x="474398" y="5000891"/>
            <a:ext cx="695581" cy="215444"/>
          </a:xfrm>
          <a:prstGeom prst="rect">
            <a:avLst/>
          </a:prstGeom>
          <a:solidFill>
            <a:schemeClr val="bg1"/>
          </a:solidFill>
          <a:ln>
            <a:noFill/>
          </a:ln>
        </p:spPr>
        <p:txBody>
          <a:bodyPr wrap="square" lIns="0" tIns="0" rIns="0" bIns="0" rtlCol="0">
            <a:spAutoFit/>
          </a:bodyPr>
          <a:lstStyle/>
          <a:p>
            <a:pPr algn="ctr"/>
            <a:r>
              <a:rPr lang="ru-RU" sz="700" dirty="0"/>
              <a:t>Государственные ведомства</a:t>
            </a:r>
          </a:p>
        </p:txBody>
      </p:sp>
      <p:sp>
        <p:nvSpPr>
          <p:cNvPr id="29" name="TextBox 28"/>
          <p:cNvSpPr txBox="1"/>
          <p:nvPr/>
        </p:nvSpPr>
        <p:spPr>
          <a:xfrm>
            <a:off x="636028" y="5663831"/>
            <a:ext cx="496047" cy="107722"/>
          </a:xfrm>
          <a:prstGeom prst="rect">
            <a:avLst/>
          </a:prstGeom>
          <a:solidFill>
            <a:schemeClr val="bg1"/>
          </a:solidFill>
          <a:ln>
            <a:noFill/>
          </a:ln>
        </p:spPr>
        <p:txBody>
          <a:bodyPr wrap="square" lIns="0" tIns="0" rIns="0" bIns="0" rtlCol="0">
            <a:spAutoFit/>
          </a:bodyPr>
          <a:lstStyle/>
          <a:p>
            <a:pPr algn="ctr"/>
            <a:r>
              <a:rPr lang="ru-RU" sz="700" dirty="0"/>
              <a:t>Поставщики</a:t>
            </a:r>
          </a:p>
        </p:txBody>
      </p:sp>
      <p:sp>
        <p:nvSpPr>
          <p:cNvPr id="31" name="TextBox 30"/>
          <p:cNvSpPr txBox="1"/>
          <p:nvPr/>
        </p:nvSpPr>
        <p:spPr>
          <a:xfrm>
            <a:off x="1802111" y="4866441"/>
            <a:ext cx="541050" cy="184666"/>
          </a:xfrm>
          <a:prstGeom prst="rect">
            <a:avLst/>
          </a:prstGeom>
          <a:solidFill>
            <a:srgbClr val="F7F8F8"/>
          </a:solidFill>
          <a:ln>
            <a:noFill/>
          </a:ln>
        </p:spPr>
        <p:txBody>
          <a:bodyPr wrap="square" lIns="0" tIns="0" rIns="0" bIns="0" rtlCol="0">
            <a:spAutoFit/>
          </a:bodyPr>
          <a:lstStyle/>
          <a:p>
            <a:pPr algn="ctr"/>
            <a:r>
              <a:rPr lang="ru-RU" sz="600" dirty="0"/>
              <a:t>Управление пользователями</a:t>
            </a:r>
          </a:p>
        </p:txBody>
      </p:sp>
      <p:sp>
        <p:nvSpPr>
          <p:cNvPr id="32" name="TextBox 31"/>
          <p:cNvSpPr txBox="1"/>
          <p:nvPr/>
        </p:nvSpPr>
        <p:spPr>
          <a:xfrm>
            <a:off x="2473371" y="4816621"/>
            <a:ext cx="530694" cy="215444"/>
          </a:xfrm>
          <a:prstGeom prst="rect">
            <a:avLst/>
          </a:prstGeom>
          <a:solidFill>
            <a:srgbClr val="F7F8F8"/>
          </a:solidFill>
          <a:ln>
            <a:noFill/>
          </a:ln>
        </p:spPr>
        <p:txBody>
          <a:bodyPr wrap="square" lIns="0" tIns="0" rIns="0" bIns="0" rtlCol="0">
            <a:spAutoFit/>
          </a:bodyPr>
          <a:lstStyle/>
          <a:p>
            <a:pPr algn="ctr"/>
            <a:r>
              <a:rPr lang="ru-RU" sz="700" dirty="0"/>
              <a:t>Электронные гарантии</a:t>
            </a:r>
          </a:p>
        </p:txBody>
      </p:sp>
      <p:sp>
        <p:nvSpPr>
          <p:cNvPr id="34" name="TextBox 33"/>
          <p:cNvSpPr txBox="1"/>
          <p:nvPr/>
        </p:nvSpPr>
        <p:spPr>
          <a:xfrm>
            <a:off x="2506536" y="5259756"/>
            <a:ext cx="496047" cy="184666"/>
          </a:xfrm>
          <a:prstGeom prst="rect">
            <a:avLst/>
          </a:prstGeom>
          <a:solidFill>
            <a:srgbClr val="F7F8F8"/>
          </a:solidFill>
          <a:ln>
            <a:noFill/>
          </a:ln>
        </p:spPr>
        <p:txBody>
          <a:bodyPr wrap="square" lIns="0" tIns="0" rIns="0" bIns="0" rtlCol="0">
            <a:spAutoFit/>
          </a:bodyPr>
          <a:lstStyle/>
          <a:p>
            <a:pPr algn="ctr"/>
            <a:r>
              <a:rPr lang="ru-RU" sz="600" dirty="0"/>
              <a:t>Электронные платежи</a:t>
            </a:r>
          </a:p>
        </p:txBody>
      </p:sp>
      <p:sp>
        <p:nvSpPr>
          <p:cNvPr id="35" name="TextBox 34"/>
          <p:cNvSpPr txBox="1"/>
          <p:nvPr/>
        </p:nvSpPr>
        <p:spPr>
          <a:xfrm>
            <a:off x="1190641" y="5148252"/>
            <a:ext cx="490645" cy="184666"/>
          </a:xfrm>
          <a:prstGeom prst="rect">
            <a:avLst/>
          </a:prstGeom>
          <a:solidFill>
            <a:srgbClr val="F7F8F8"/>
          </a:solidFill>
          <a:ln>
            <a:noFill/>
          </a:ln>
        </p:spPr>
        <p:txBody>
          <a:bodyPr wrap="square" lIns="0" tIns="0" rIns="0" bIns="0" rtlCol="0">
            <a:spAutoFit/>
          </a:bodyPr>
          <a:lstStyle/>
          <a:p>
            <a:pPr algn="ctr"/>
            <a:r>
              <a:rPr lang="ru-RU" sz="600" dirty="0"/>
              <a:t>Комплексная публикация</a:t>
            </a:r>
          </a:p>
        </p:txBody>
      </p:sp>
      <p:sp>
        <p:nvSpPr>
          <p:cNvPr id="37" name="TextBox 36"/>
          <p:cNvSpPr txBox="1"/>
          <p:nvPr/>
        </p:nvSpPr>
        <p:spPr>
          <a:xfrm>
            <a:off x="3110021" y="5021477"/>
            <a:ext cx="471108" cy="215444"/>
          </a:xfrm>
          <a:prstGeom prst="rect">
            <a:avLst/>
          </a:prstGeom>
          <a:solidFill>
            <a:srgbClr val="F7F8F8"/>
          </a:solidFill>
          <a:ln>
            <a:noFill/>
          </a:ln>
        </p:spPr>
        <p:txBody>
          <a:bodyPr wrap="square" lIns="0" tIns="0" rIns="0" bIns="0" rtlCol="0">
            <a:spAutoFit/>
          </a:bodyPr>
          <a:lstStyle/>
          <a:p>
            <a:pPr algn="ctr"/>
            <a:r>
              <a:rPr lang="ru-RU" sz="700" dirty="0"/>
              <a:t>Система каталогов</a:t>
            </a:r>
          </a:p>
        </p:txBody>
      </p:sp>
      <p:sp>
        <p:nvSpPr>
          <p:cNvPr id="39" name="TextBox 38"/>
          <p:cNvSpPr txBox="1"/>
          <p:nvPr/>
        </p:nvSpPr>
        <p:spPr>
          <a:xfrm>
            <a:off x="1748273" y="5157608"/>
            <a:ext cx="599359" cy="324897"/>
          </a:xfrm>
          <a:prstGeom prst="rect">
            <a:avLst/>
          </a:prstGeom>
          <a:solidFill>
            <a:srgbClr val="F7F8F8"/>
          </a:solidFill>
          <a:ln>
            <a:noFill/>
          </a:ln>
        </p:spPr>
        <p:txBody>
          <a:bodyPr wrap="square" lIns="0" tIns="0" rIns="0" bIns="0" rtlCol="0">
            <a:spAutoFit/>
          </a:bodyPr>
          <a:lstStyle/>
          <a:p>
            <a:pPr algn="ctr">
              <a:lnSpc>
                <a:spcPts val="520"/>
              </a:lnSpc>
            </a:pPr>
            <a:r>
              <a:rPr lang="ru-RU" sz="600" dirty="0"/>
              <a:t>Показатели предыдущих периодов и управление модулями</a:t>
            </a:r>
          </a:p>
        </p:txBody>
      </p:sp>
      <p:sp>
        <p:nvSpPr>
          <p:cNvPr id="43" name="TextBox 42"/>
          <p:cNvSpPr txBox="1"/>
          <p:nvPr/>
        </p:nvSpPr>
        <p:spPr>
          <a:xfrm>
            <a:off x="1691404" y="5563019"/>
            <a:ext cx="1908674" cy="92333"/>
          </a:xfrm>
          <a:prstGeom prst="rect">
            <a:avLst/>
          </a:prstGeom>
          <a:solidFill>
            <a:srgbClr val="F7F8F8"/>
          </a:solidFill>
          <a:ln>
            <a:noFill/>
          </a:ln>
        </p:spPr>
        <p:txBody>
          <a:bodyPr wrap="square" lIns="0" tIns="0" rIns="0" bIns="0" rtlCol="0">
            <a:spAutoFit/>
          </a:bodyPr>
          <a:lstStyle/>
          <a:p>
            <a:pPr algn="ctr"/>
            <a:r>
              <a:rPr lang="ru-RU" sz="600" dirty="0"/>
              <a:t>Электронный документооборот и система подключений</a:t>
            </a:r>
          </a:p>
        </p:txBody>
      </p:sp>
      <p:sp>
        <p:nvSpPr>
          <p:cNvPr id="44" name="TextBox 43"/>
          <p:cNvSpPr txBox="1"/>
          <p:nvPr/>
        </p:nvSpPr>
        <p:spPr>
          <a:xfrm>
            <a:off x="1264543" y="4291580"/>
            <a:ext cx="402529" cy="215444"/>
          </a:xfrm>
          <a:prstGeom prst="rect">
            <a:avLst/>
          </a:prstGeom>
          <a:solidFill>
            <a:srgbClr val="F7F8F8"/>
          </a:solidFill>
          <a:ln>
            <a:noFill/>
          </a:ln>
        </p:spPr>
        <p:txBody>
          <a:bodyPr wrap="square" lIns="0" tIns="0" rIns="0" bIns="0" rtlCol="0">
            <a:spAutoFit/>
          </a:bodyPr>
          <a:lstStyle/>
          <a:p>
            <a:pPr algn="ctr"/>
            <a:r>
              <a:rPr lang="ru-RU" sz="700" dirty="0"/>
              <a:t>Портал</a:t>
            </a:r>
          </a:p>
          <a:p>
            <a:pPr algn="ctr"/>
            <a:r>
              <a:rPr lang="de-DE" sz="700" dirty="0"/>
              <a:t>G2B</a:t>
            </a:r>
          </a:p>
        </p:txBody>
      </p:sp>
      <p:sp>
        <p:nvSpPr>
          <p:cNvPr id="45" name="TextBox 44"/>
          <p:cNvSpPr txBox="1"/>
          <p:nvPr/>
        </p:nvSpPr>
        <p:spPr>
          <a:xfrm>
            <a:off x="3834287" y="4655083"/>
            <a:ext cx="276257" cy="109043"/>
          </a:xfrm>
          <a:prstGeom prst="rect">
            <a:avLst/>
          </a:prstGeom>
          <a:solidFill>
            <a:schemeClr val="bg1"/>
          </a:solidFill>
          <a:ln>
            <a:noFill/>
          </a:ln>
        </p:spPr>
        <p:txBody>
          <a:bodyPr wrap="square" lIns="0" tIns="0" rIns="0" bIns="0" rtlCol="0">
            <a:spAutoFit/>
          </a:bodyPr>
          <a:lstStyle/>
          <a:p>
            <a:pPr algn="ctr"/>
            <a:r>
              <a:rPr lang="de-DE" sz="700" dirty="0"/>
              <a:t>G4C</a:t>
            </a:r>
            <a:endParaRPr lang="ru-RU" sz="700" dirty="0"/>
          </a:p>
        </p:txBody>
      </p:sp>
      <p:sp>
        <p:nvSpPr>
          <p:cNvPr id="46" name="TextBox 45"/>
          <p:cNvSpPr txBox="1"/>
          <p:nvPr/>
        </p:nvSpPr>
        <p:spPr>
          <a:xfrm>
            <a:off x="3744505" y="5088906"/>
            <a:ext cx="471108" cy="107722"/>
          </a:xfrm>
          <a:prstGeom prst="rect">
            <a:avLst/>
          </a:prstGeom>
          <a:solidFill>
            <a:schemeClr val="bg1"/>
          </a:solidFill>
          <a:ln>
            <a:noFill/>
          </a:ln>
        </p:spPr>
        <p:txBody>
          <a:bodyPr wrap="square" lIns="0" tIns="0" rIns="0" bIns="0" rtlCol="0">
            <a:spAutoFit/>
          </a:bodyPr>
          <a:lstStyle/>
          <a:p>
            <a:pPr algn="ctr"/>
            <a:r>
              <a:rPr lang="ru-RU" sz="700" dirty="0"/>
              <a:t>Ассоциации</a:t>
            </a:r>
          </a:p>
        </p:txBody>
      </p:sp>
      <p:sp>
        <p:nvSpPr>
          <p:cNvPr id="47" name="TextBox 46"/>
          <p:cNvSpPr txBox="1"/>
          <p:nvPr/>
        </p:nvSpPr>
        <p:spPr>
          <a:xfrm>
            <a:off x="3626982" y="5475199"/>
            <a:ext cx="918244" cy="430887"/>
          </a:xfrm>
          <a:prstGeom prst="rect">
            <a:avLst/>
          </a:prstGeom>
          <a:solidFill>
            <a:schemeClr val="bg1"/>
          </a:solidFill>
          <a:ln>
            <a:noFill/>
          </a:ln>
        </p:spPr>
        <p:txBody>
          <a:bodyPr wrap="square" lIns="0" tIns="0" rIns="0" bIns="0" rtlCol="0">
            <a:spAutoFit/>
          </a:bodyPr>
          <a:lstStyle/>
          <a:p>
            <a:pPr algn="ctr"/>
            <a:r>
              <a:rPr lang="ru-RU" sz="700" dirty="0"/>
              <a:t>Корейский институт финансовых телекоммуникаций и клиринга</a:t>
            </a:r>
          </a:p>
        </p:txBody>
      </p:sp>
      <p:sp>
        <p:nvSpPr>
          <p:cNvPr id="48" name="TextBox 47"/>
          <p:cNvSpPr txBox="1"/>
          <p:nvPr/>
        </p:nvSpPr>
        <p:spPr>
          <a:xfrm>
            <a:off x="2443331" y="5852225"/>
            <a:ext cx="666690" cy="107722"/>
          </a:xfrm>
          <a:prstGeom prst="rect">
            <a:avLst/>
          </a:prstGeom>
          <a:solidFill>
            <a:schemeClr val="bg1"/>
          </a:solidFill>
          <a:ln>
            <a:noFill/>
          </a:ln>
        </p:spPr>
        <p:txBody>
          <a:bodyPr wrap="square" lIns="0" tIns="0" rIns="0" bIns="0" rtlCol="0">
            <a:spAutoFit/>
          </a:bodyPr>
          <a:lstStyle/>
          <a:p>
            <a:r>
              <a:rPr lang="ru-RU" sz="700" b="1" dirty="0"/>
              <a:t>Подключения</a:t>
            </a:r>
          </a:p>
        </p:txBody>
      </p:sp>
      <p:sp>
        <p:nvSpPr>
          <p:cNvPr id="49" name="TextBox 48"/>
          <p:cNvSpPr txBox="1"/>
          <p:nvPr/>
        </p:nvSpPr>
        <p:spPr>
          <a:xfrm>
            <a:off x="928613" y="6232184"/>
            <a:ext cx="1121294" cy="107722"/>
          </a:xfrm>
          <a:prstGeom prst="rect">
            <a:avLst/>
          </a:prstGeom>
          <a:solidFill>
            <a:schemeClr val="bg1"/>
          </a:solidFill>
          <a:ln>
            <a:noFill/>
          </a:ln>
        </p:spPr>
        <p:txBody>
          <a:bodyPr wrap="square" lIns="0" tIns="0" rIns="0" bIns="0" rtlCol="0">
            <a:spAutoFit/>
          </a:bodyPr>
          <a:lstStyle/>
          <a:p>
            <a:r>
              <a:rPr lang="ru-RU" sz="700" dirty="0"/>
              <a:t>Гарантирующие ведомства</a:t>
            </a:r>
          </a:p>
        </p:txBody>
      </p:sp>
      <p:sp>
        <p:nvSpPr>
          <p:cNvPr id="50" name="TextBox 49"/>
          <p:cNvSpPr txBox="1"/>
          <p:nvPr/>
        </p:nvSpPr>
        <p:spPr>
          <a:xfrm>
            <a:off x="2020385" y="6224650"/>
            <a:ext cx="937968" cy="215444"/>
          </a:xfrm>
          <a:prstGeom prst="rect">
            <a:avLst/>
          </a:prstGeom>
          <a:solidFill>
            <a:schemeClr val="bg1"/>
          </a:solidFill>
          <a:ln>
            <a:noFill/>
          </a:ln>
        </p:spPr>
        <p:txBody>
          <a:bodyPr wrap="square" lIns="0" tIns="0" rIns="0" bIns="0" rtlCol="0">
            <a:spAutoFit/>
          </a:bodyPr>
          <a:lstStyle/>
          <a:p>
            <a:pPr algn="ctr"/>
            <a:r>
              <a:rPr lang="ru-RU" sz="700" dirty="0"/>
              <a:t>Министерство стратегии и финансов</a:t>
            </a:r>
          </a:p>
        </p:txBody>
      </p:sp>
      <p:sp>
        <p:nvSpPr>
          <p:cNvPr id="51" name="TextBox 50"/>
          <p:cNvSpPr txBox="1"/>
          <p:nvPr/>
        </p:nvSpPr>
        <p:spPr>
          <a:xfrm>
            <a:off x="2949648" y="6232184"/>
            <a:ext cx="743117" cy="215444"/>
          </a:xfrm>
          <a:prstGeom prst="rect">
            <a:avLst/>
          </a:prstGeom>
          <a:solidFill>
            <a:schemeClr val="bg1"/>
          </a:solidFill>
          <a:ln>
            <a:noFill/>
          </a:ln>
        </p:spPr>
        <p:txBody>
          <a:bodyPr wrap="square" lIns="0" tIns="0" rIns="0" bIns="0" rtlCol="0">
            <a:spAutoFit/>
          </a:bodyPr>
          <a:lstStyle/>
          <a:p>
            <a:pPr algn="ctr"/>
            <a:r>
              <a:rPr lang="ru-RU" sz="700" dirty="0"/>
              <a:t>Строительные системы</a:t>
            </a:r>
            <a:r>
              <a:rPr lang="de-DE" sz="700" dirty="0"/>
              <a:t> CALS</a:t>
            </a:r>
            <a:endParaRPr lang="ru-RU" sz="700" dirty="0"/>
          </a:p>
        </p:txBody>
      </p:sp>
      <p:sp>
        <p:nvSpPr>
          <p:cNvPr id="52" name="TextBox 51"/>
          <p:cNvSpPr txBox="1"/>
          <p:nvPr/>
        </p:nvSpPr>
        <p:spPr>
          <a:xfrm>
            <a:off x="1816591" y="4080773"/>
            <a:ext cx="1185992" cy="107722"/>
          </a:xfrm>
          <a:prstGeom prst="rect">
            <a:avLst/>
          </a:prstGeom>
          <a:solidFill>
            <a:srgbClr val="F7F8F8"/>
          </a:solidFill>
          <a:ln>
            <a:noFill/>
          </a:ln>
        </p:spPr>
        <p:txBody>
          <a:bodyPr wrap="square" lIns="0" tIns="0" rIns="0" bIns="0" rtlCol="0">
            <a:spAutoFit/>
          </a:bodyPr>
          <a:lstStyle/>
          <a:p>
            <a:pPr algn="ctr"/>
            <a:r>
              <a:rPr lang="ru-RU" sz="700" dirty="0">
                <a:solidFill>
                  <a:srgbClr val="BE8A3A"/>
                </a:solidFill>
              </a:rPr>
              <a:t>Система электронных закупок</a:t>
            </a:r>
          </a:p>
        </p:txBody>
      </p:sp>
      <p:sp>
        <p:nvSpPr>
          <p:cNvPr id="54" name="TextBox 53"/>
          <p:cNvSpPr txBox="1"/>
          <p:nvPr/>
        </p:nvSpPr>
        <p:spPr>
          <a:xfrm>
            <a:off x="5158803" y="1493563"/>
            <a:ext cx="769855" cy="169277"/>
          </a:xfrm>
          <a:prstGeom prst="rect">
            <a:avLst/>
          </a:prstGeom>
          <a:noFill/>
          <a:ln>
            <a:noFill/>
          </a:ln>
        </p:spPr>
        <p:txBody>
          <a:bodyPr wrap="square" lIns="0" tIns="0" rIns="0" bIns="0" rtlCol="0">
            <a:spAutoFit/>
          </a:bodyPr>
          <a:lstStyle/>
          <a:p>
            <a:pPr algn="ctr">
              <a:tabLst>
                <a:tab pos="90488" algn="l"/>
              </a:tabLst>
            </a:pPr>
            <a:r>
              <a:rPr lang="en-US" sz="1100" dirty="0"/>
              <a:t>e-Bidding</a:t>
            </a:r>
            <a:r>
              <a:rPr lang="ru-RU" sz="1100" dirty="0"/>
              <a:t>®</a:t>
            </a:r>
          </a:p>
        </p:txBody>
      </p:sp>
      <p:sp>
        <p:nvSpPr>
          <p:cNvPr id="56" name="TextBox 55"/>
          <p:cNvSpPr txBox="1"/>
          <p:nvPr/>
        </p:nvSpPr>
        <p:spPr>
          <a:xfrm>
            <a:off x="7280450" y="1459125"/>
            <a:ext cx="883409" cy="169277"/>
          </a:xfrm>
          <a:prstGeom prst="rect">
            <a:avLst/>
          </a:prstGeom>
          <a:noFill/>
          <a:ln>
            <a:noFill/>
          </a:ln>
        </p:spPr>
        <p:txBody>
          <a:bodyPr wrap="square" lIns="0" tIns="0" rIns="0" bIns="0" rtlCol="0">
            <a:spAutoFit/>
          </a:bodyPr>
          <a:lstStyle/>
          <a:p>
            <a:pPr algn="ctr">
              <a:tabLst>
                <a:tab pos="90488" algn="l"/>
              </a:tabLst>
            </a:pPr>
            <a:r>
              <a:rPr lang="en-US" sz="1100" dirty="0"/>
              <a:t>e-Contracting</a:t>
            </a:r>
            <a:endParaRPr lang="ru-RU" sz="1100" dirty="0"/>
          </a:p>
        </p:txBody>
      </p:sp>
      <p:sp>
        <p:nvSpPr>
          <p:cNvPr id="57" name="TextBox 56"/>
          <p:cNvSpPr txBox="1"/>
          <p:nvPr/>
        </p:nvSpPr>
        <p:spPr>
          <a:xfrm>
            <a:off x="4806190" y="2607935"/>
            <a:ext cx="774419" cy="169277"/>
          </a:xfrm>
          <a:prstGeom prst="rect">
            <a:avLst/>
          </a:prstGeom>
          <a:noFill/>
          <a:ln>
            <a:noFill/>
          </a:ln>
        </p:spPr>
        <p:txBody>
          <a:bodyPr wrap="square" lIns="0" tIns="0" rIns="0" bIns="0" rtlCol="0">
            <a:spAutoFit/>
          </a:bodyPr>
          <a:lstStyle/>
          <a:p>
            <a:pPr algn="ctr">
              <a:tabLst>
                <a:tab pos="90488" algn="l"/>
              </a:tabLst>
            </a:pPr>
            <a:r>
              <a:rPr lang="en-US" sz="1100" dirty="0"/>
              <a:t>e-Payment</a:t>
            </a:r>
            <a:endParaRPr lang="ru-RU" sz="1100" dirty="0"/>
          </a:p>
        </p:txBody>
      </p:sp>
      <p:sp>
        <p:nvSpPr>
          <p:cNvPr id="58" name="TextBox 57"/>
          <p:cNvSpPr txBox="1"/>
          <p:nvPr/>
        </p:nvSpPr>
        <p:spPr>
          <a:xfrm>
            <a:off x="7583755" y="2506414"/>
            <a:ext cx="799740" cy="338554"/>
          </a:xfrm>
          <a:prstGeom prst="rect">
            <a:avLst/>
          </a:prstGeom>
          <a:noFill/>
          <a:ln>
            <a:noFill/>
          </a:ln>
        </p:spPr>
        <p:txBody>
          <a:bodyPr wrap="square" lIns="0" tIns="0" rIns="0" bIns="0" rtlCol="0">
            <a:spAutoFit/>
          </a:bodyPr>
          <a:lstStyle/>
          <a:p>
            <a:pPr algn="ctr">
              <a:tabLst>
                <a:tab pos="90488" algn="l"/>
              </a:tabLst>
            </a:pPr>
            <a:r>
              <a:rPr lang="en-US" sz="1100" dirty="0"/>
              <a:t>e-Shopping Mall</a:t>
            </a:r>
            <a:endParaRPr lang="ru-RU" sz="1100" dirty="0"/>
          </a:p>
        </p:txBody>
      </p:sp>
      <p:sp>
        <p:nvSpPr>
          <p:cNvPr id="59" name="TextBox 58"/>
          <p:cNvSpPr txBox="1"/>
          <p:nvPr/>
        </p:nvSpPr>
        <p:spPr>
          <a:xfrm>
            <a:off x="6257602" y="2187005"/>
            <a:ext cx="799740" cy="338554"/>
          </a:xfrm>
          <a:prstGeom prst="rect">
            <a:avLst/>
          </a:prstGeom>
          <a:noFill/>
          <a:ln>
            <a:noFill/>
          </a:ln>
        </p:spPr>
        <p:txBody>
          <a:bodyPr wrap="square" lIns="0" tIns="0" rIns="0" bIns="0" rtlCol="0">
            <a:spAutoFit/>
          </a:bodyPr>
          <a:lstStyle/>
          <a:p>
            <a:pPr algn="ctr">
              <a:tabLst>
                <a:tab pos="90488" algn="l"/>
              </a:tabLst>
            </a:pPr>
            <a:r>
              <a:rPr lang="ru-RU" sz="1100" dirty="0">
                <a:solidFill>
                  <a:schemeClr val="bg1"/>
                </a:solidFill>
              </a:rPr>
              <a:t>Система </a:t>
            </a:r>
            <a:r>
              <a:rPr lang="en-US" sz="1100" dirty="0">
                <a:solidFill>
                  <a:schemeClr val="bg1"/>
                </a:solidFill>
              </a:rPr>
              <a:t>KONEPS</a:t>
            </a:r>
            <a:endParaRPr lang="ru-RU" sz="1100" dirty="0">
              <a:solidFill>
                <a:schemeClr val="bg1"/>
              </a:solidFill>
            </a:endParaRPr>
          </a:p>
        </p:txBody>
      </p:sp>
      <p:sp>
        <p:nvSpPr>
          <p:cNvPr id="60" name="TextBox 59"/>
          <p:cNvSpPr txBox="1"/>
          <p:nvPr/>
        </p:nvSpPr>
        <p:spPr>
          <a:xfrm>
            <a:off x="5158803" y="1656844"/>
            <a:ext cx="1043092" cy="461665"/>
          </a:xfrm>
          <a:prstGeom prst="rect">
            <a:avLst/>
          </a:prstGeom>
          <a:noFill/>
          <a:ln>
            <a:noFill/>
          </a:ln>
        </p:spPr>
        <p:txBody>
          <a:bodyPr wrap="square" lIns="0" tIns="0" rIns="0" bIns="0" rtlCol="0">
            <a:spAutoFit/>
          </a:bodyPr>
          <a:lstStyle/>
          <a:p>
            <a:pPr>
              <a:tabLst>
                <a:tab pos="90488" algn="l"/>
              </a:tabLst>
            </a:pPr>
            <a:r>
              <a:rPr lang="ru-RU" sz="600" dirty="0"/>
              <a:t>Регистрация объявлений о торгах</a:t>
            </a:r>
            <a:endParaRPr lang="de-DE" sz="600" dirty="0"/>
          </a:p>
          <a:p>
            <a:pPr>
              <a:tabLst>
                <a:tab pos="90488" algn="l"/>
              </a:tabLst>
            </a:pPr>
            <a:r>
              <a:rPr lang="ru-RU" sz="600" dirty="0"/>
              <a:t>Анализ цен</a:t>
            </a:r>
            <a:r>
              <a:rPr lang="de-DE" sz="600" dirty="0"/>
              <a:t>/RFQ </a:t>
            </a:r>
          </a:p>
          <a:p>
            <a:pPr>
              <a:tabLst>
                <a:tab pos="90488" algn="l"/>
              </a:tabLst>
            </a:pPr>
            <a:r>
              <a:rPr lang="ru-RU" sz="600" dirty="0"/>
              <a:t>Управление торгами</a:t>
            </a:r>
            <a:endParaRPr lang="de-DE" sz="600" dirty="0"/>
          </a:p>
          <a:p>
            <a:pPr>
              <a:tabLst>
                <a:tab pos="90488" algn="l"/>
              </a:tabLst>
            </a:pPr>
            <a:r>
              <a:rPr lang="ru-RU" sz="600" dirty="0"/>
              <a:t>Оценка</a:t>
            </a:r>
            <a:r>
              <a:rPr lang="de-DE" sz="600" dirty="0"/>
              <a:t> /</a:t>
            </a:r>
            <a:r>
              <a:rPr lang="ru-RU" sz="600" dirty="0"/>
              <a:t>анализ</a:t>
            </a:r>
          </a:p>
        </p:txBody>
      </p:sp>
      <p:sp>
        <p:nvSpPr>
          <p:cNvPr id="61" name="TextBox 60"/>
          <p:cNvSpPr txBox="1"/>
          <p:nvPr/>
        </p:nvSpPr>
        <p:spPr>
          <a:xfrm>
            <a:off x="4838705" y="2838419"/>
            <a:ext cx="1037985" cy="461665"/>
          </a:xfrm>
          <a:prstGeom prst="rect">
            <a:avLst/>
          </a:prstGeom>
          <a:noFill/>
          <a:ln>
            <a:noFill/>
          </a:ln>
        </p:spPr>
        <p:txBody>
          <a:bodyPr wrap="square" lIns="0" tIns="0" rIns="0" bIns="0" rtlCol="0">
            <a:spAutoFit/>
          </a:bodyPr>
          <a:lstStyle/>
          <a:p>
            <a:pPr>
              <a:tabLst>
                <a:tab pos="90488" algn="l"/>
              </a:tabLst>
            </a:pPr>
            <a:r>
              <a:rPr lang="ru-RU" sz="600" dirty="0"/>
              <a:t>Требования платежей</a:t>
            </a:r>
            <a:r>
              <a:rPr lang="en-US" sz="600" dirty="0"/>
              <a:t> </a:t>
            </a:r>
          </a:p>
          <a:p>
            <a:pPr>
              <a:tabLst>
                <a:tab pos="90488" algn="l"/>
              </a:tabLst>
            </a:pPr>
            <a:r>
              <a:rPr lang="ru-RU" sz="600" dirty="0"/>
              <a:t>Проверка платежей</a:t>
            </a:r>
            <a:endParaRPr lang="en-US" sz="600" dirty="0"/>
          </a:p>
          <a:p>
            <a:pPr>
              <a:tabLst>
                <a:tab pos="90488" algn="l"/>
              </a:tabLst>
            </a:pPr>
            <a:r>
              <a:rPr lang="ru-RU" sz="600" dirty="0"/>
              <a:t>Управление расходами</a:t>
            </a:r>
            <a:endParaRPr lang="en-US" sz="600" dirty="0"/>
          </a:p>
          <a:p>
            <a:pPr>
              <a:tabLst>
                <a:tab pos="90488" algn="l"/>
              </a:tabLst>
            </a:pPr>
            <a:r>
              <a:rPr lang="ru-RU" sz="600" dirty="0"/>
              <a:t>Денежные трансферты </a:t>
            </a:r>
            <a:r>
              <a:rPr lang="en-US" sz="600" dirty="0"/>
              <a:t> </a:t>
            </a:r>
          </a:p>
          <a:p>
            <a:pPr>
              <a:tabLst>
                <a:tab pos="90488" algn="l"/>
              </a:tabLst>
            </a:pPr>
            <a:r>
              <a:rPr lang="ru-RU" sz="600" dirty="0"/>
              <a:t>Управление комиссией</a:t>
            </a:r>
          </a:p>
        </p:txBody>
      </p:sp>
      <p:sp>
        <p:nvSpPr>
          <p:cNvPr id="62" name="TextBox 61"/>
          <p:cNvSpPr txBox="1"/>
          <p:nvPr/>
        </p:nvSpPr>
        <p:spPr>
          <a:xfrm>
            <a:off x="7335051" y="1686530"/>
            <a:ext cx="1037985" cy="369332"/>
          </a:xfrm>
          <a:prstGeom prst="rect">
            <a:avLst/>
          </a:prstGeom>
          <a:noFill/>
          <a:ln>
            <a:noFill/>
          </a:ln>
        </p:spPr>
        <p:txBody>
          <a:bodyPr wrap="square" lIns="0" tIns="0" rIns="0" bIns="0" rtlCol="0">
            <a:spAutoFit/>
          </a:bodyPr>
          <a:lstStyle/>
          <a:p>
            <a:pPr>
              <a:tabLst>
                <a:tab pos="90488" algn="l"/>
              </a:tabLst>
            </a:pPr>
            <a:r>
              <a:rPr lang="ru-RU" sz="600" dirty="0"/>
              <a:t>Регистрация контрактов</a:t>
            </a:r>
            <a:r>
              <a:rPr lang="de-DE" sz="600" dirty="0"/>
              <a:t> </a:t>
            </a:r>
          </a:p>
          <a:p>
            <a:pPr>
              <a:tabLst>
                <a:tab pos="90488" algn="l"/>
              </a:tabLst>
            </a:pPr>
            <a:r>
              <a:rPr lang="ru-RU" sz="600" dirty="0"/>
              <a:t>Состав контрактов</a:t>
            </a:r>
            <a:endParaRPr lang="de-DE" sz="600" dirty="0"/>
          </a:p>
          <a:p>
            <a:pPr>
              <a:tabLst>
                <a:tab pos="90488" algn="l"/>
              </a:tabLst>
            </a:pPr>
            <a:r>
              <a:rPr lang="ru-RU" sz="600" dirty="0"/>
              <a:t>Проверка контрактов</a:t>
            </a:r>
            <a:endParaRPr lang="de-DE" sz="600" dirty="0"/>
          </a:p>
          <a:p>
            <a:pPr>
              <a:tabLst>
                <a:tab pos="90488" algn="l"/>
              </a:tabLst>
            </a:pPr>
            <a:r>
              <a:rPr lang="ru-RU" sz="600" dirty="0"/>
              <a:t>Закрытие контрактов</a:t>
            </a:r>
          </a:p>
        </p:txBody>
      </p:sp>
      <p:sp>
        <p:nvSpPr>
          <p:cNvPr id="63" name="TextBox 62"/>
          <p:cNvSpPr txBox="1"/>
          <p:nvPr/>
        </p:nvSpPr>
        <p:spPr>
          <a:xfrm>
            <a:off x="7675215" y="2886773"/>
            <a:ext cx="1037985" cy="461665"/>
          </a:xfrm>
          <a:prstGeom prst="rect">
            <a:avLst/>
          </a:prstGeom>
          <a:noFill/>
          <a:ln>
            <a:noFill/>
          </a:ln>
        </p:spPr>
        <p:txBody>
          <a:bodyPr wrap="square" lIns="0" tIns="0" rIns="0" bIns="0" rtlCol="0">
            <a:spAutoFit/>
          </a:bodyPr>
          <a:lstStyle/>
          <a:p>
            <a:pPr>
              <a:tabLst>
                <a:tab pos="90488" algn="l"/>
              </a:tabLst>
            </a:pPr>
            <a:r>
              <a:rPr lang="ru-RU" sz="600" dirty="0"/>
              <a:t>Регистрация продукции</a:t>
            </a:r>
            <a:r>
              <a:rPr lang="en-US" sz="600" dirty="0"/>
              <a:t> </a:t>
            </a:r>
          </a:p>
          <a:p>
            <a:pPr>
              <a:tabLst>
                <a:tab pos="90488" algn="l"/>
              </a:tabLst>
            </a:pPr>
            <a:r>
              <a:rPr lang="ru-RU" sz="600" dirty="0"/>
              <a:t>Запрос перечней продукции</a:t>
            </a:r>
            <a:r>
              <a:rPr lang="en-US" sz="600" dirty="0"/>
              <a:t> </a:t>
            </a:r>
          </a:p>
          <a:p>
            <a:pPr>
              <a:tabLst>
                <a:tab pos="90488" algn="l"/>
              </a:tabLst>
            </a:pPr>
            <a:r>
              <a:rPr lang="ru-RU" sz="600" dirty="0"/>
              <a:t>Поиск продукции</a:t>
            </a:r>
            <a:r>
              <a:rPr lang="en-US" sz="600" dirty="0"/>
              <a:t> </a:t>
            </a:r>
          </a:p>
          <a:p>
            <a:pPr>
              <a:tabLst>
                <a:tab pos="90488" algn="l"/>
              </a:tabLst>
            </a:pPr>
            <a:r>
              <a:rPr lang="ru-RU" sz="600" dirty="0"/>
              <a:t>«Электронный торговый центр»</a:t>
            </a:r>
          </a:p>
        </p:txBody>
      </p:sp>
      <p:sp>
        <p:nvSpPr>
          <p:cNvPr id="64" name="TextBox 63"/>
          <p:cNvSpPr txBox="1"/>
          <p:nvPr/>
        </p:nvSpPr>
        <p:spPr>
          <a:xfrm>
            <a:off x="4647264" y="3772429"/>
            <a:ext cx="3577598" cy="184666"/>
          </a:xfrm>
          <a:prstGeom prst="rect">
            <a:avLst/>
          </a:prstGeom>
          <a:noFill/>
          <a:ln>
            <a:noFill/>
          </a:ln>
        </p:spPr>
        <p:txBody>
          <a:bodyPr wrap="square" lIns="0" tIns="0" rIns="0" bIns="0" rtlCol="0">
            <a:spAutoFit/>
          </a:bodyPr>
          <a:lstStyle/>
          <a:p>
            <a:pPr>
              <a:tabLst>
                <a:tab pos="90488" algn="l"/>
              </a:tabLst>
            </a:pPr>
            <a:r>
              <a:rPr lang="en-US" sz="1200" dirty="0">
                <a:solidFill>
                  <a:srgbClr val="003366"/>
                </a:solidFill>
              </a:rPr>
              <a:t>(2015/2017) </a:t>
            </a:r>
            <a:r>
              <a:rPr lang="en-US" sz="1200" b="1" dirty="0"/>
              <a:t>SafeG2B – </a:t>
            </a:r>
            <a:r>
              <a:rPr lang="ru-RU" sz="1200" b="1" dirty="0"/>
              <a:t>Сервис «виртуальные торги»</a:t>
            </a:r>
          </a:p>
        </p:txBody>
      </p:sp>
      <p:sp>
        <p:nvSpPr>
          <p:cNvPr id="65" name="TextBox 64"/>
          <p:cNvSpPr txBox="1"/>
          <p:nvPr/>
        </p:nvSpPr>
        <p:spPr>
          <a:xfrm>
            <a:off x="5064457" y="4707522"/>
            <a:ext cx="1633526" cy="184666"/>
          </a:xfrm>
          <a:prstGeom prst="rect">
            <a:avLst/>
          </a:prstGeom>
          <a:noFill/>
          <a:ln>
            <a:noFill/>
          </a:ln>
        </p:spPr>
        <p:txBody>
          <a:bodyPr wrap="square" lIns="0" tIns="0" rIns="0" bIns="0" rtlCol="0">
            <a:spAutoFit/>
          </a:bodyPr>
          <a:lstStyle/>
          <a:p>
            <a:pPr>
              <a:tabLst>
                <a:tab pos="90488" algn="l"/>
              </a:tabLst>
            </a:pPr>
            <a:r>
              <a:rPr lang="ru-RU" sz="1200" b="1" dirty="0"/>
              <a:t>Виртуальная машина</a:t>
            </a:r>
          </a:p>
        </p:txBody>
      </p:sp>
      <p:sp>
        <p:nvSpPr>
          <p:cNvPr id="66" name="TextBox 65"/>
          <p:cNvSpPr txBox="1"/>
          <p:nvPr/>
        </p:nvSpPr>
        <p:spPr>
          <a:xfrm>
            <a:off x="7457014" y="4687035"/>
            <a:ext cx="1032304" cy="184666"/>
          </a:xfrm>
          <a:prstGeom prst="rect">
            <a:avLst/>
          </a:prstGeom>
          <a:noFill/>
          <a:ln>
            <a:noFill/>
          </a:ln>
        </p:spPr>
        <p:txBody>
          <a:bodyPr wrap="square" lIns="0" tIns="0" rIns="0" bIns="0" rtlCol="0">
            <a:spAutoFit/>
          </a:bodyPr>
          <a:lstStyle/>
          <a:p>
            <a:pPr algn="ctr">
              <a:tabLst>
                <a:tab pos="90488" algn="l"/>
              </a:tabLst>
            </a:pPr>
            <a:r>
              <a:rPr lang="ru-RU" sz="1200" b="1" dirty="0"/>
              <a:t>«Песочница»</a:t>
            </a:r>
          </a:p>
        </p:txBody>
      </p:sp>
      <p:sp>
        <p:nvSpPr>
          <p:cNvPr id="67" name="TextBox 66"/>
          <p:cNvSpPr txBox="1"/>
          <p:nvPr/>
        </p:nvSpPr>
        <p:spPr>
          <a:xfrm>
            <a:off x="4752153" y="5128950"/>
            <a:ext cx="3859128" cy="369332"/>
          </a:xfrm>
          <a:prstGeom prst="rect">
            <a:avLst/>
          </a:prstGeom>
          <a:noFill/>
          <a:ln>
            <a:noFill/>
          </a:ln>
        </p:spPr>
        <p:txBody>
          <a:bodyPr wrap="square" lIns="0" tIns="0" rIns="0" bIns="0" rtlCol="0">
            <a:spAutoFit/>
          </a:bodyPr>
          <a:lstStyle/>
          <a:p>
            <a:pPr>
              <a:tabLst>
                <a:tab pos="90488" algn="l"/>
              </a:tabLst>
            </a:pPr>
            <a:r>
              <a:rPr lang="en-US" sz="1200" b="1" dirty="0"/>
              <a:t>(2018) </a:t>
            </a:r>
            <a:r>
              <a:rPr lang="ru-RU" sz="1200" b="1" dirty="0"/>
              <a:t>Система поддержки принятия решений на основе больших массивов данных</a:t>
            </a:r>
          </a:p>
        </p:txBody>
      </p:sp>
      <p:sp>
        <p:nvSpPr>
          <p:cNvPr id="68" name="TextBox 67"/>
          <p:cNvSpPr txBox="1"/>
          <p:nvPr/>
        </p:nvSpPr>
        <p:spPr>
          <a:xfrm>
            <a:off x="4806190" y="5608768"/>
            <a:ext cx="2132492" cy="615553"/>
          </a:xfrm>
          <a:prstGeom prst="rect">
            <a:avLst/>
          </a:prstGeom>
          <a:noFill/>
          <a:ln>
            <a:noFill/>
          </a:ln>
        </p:spPr>
        <p:txBody>
          <a:bodyPr wrap="square" lIns="0" tIns="0" rIns="0" bIns="0" rtlCol="0">
            <a:spAutoFit/>
          </a:bodyPr>
          <a:lstStyle/>
          <a:p>
            <a:pPr>
              <a:tabLst>
                <a:tab pos="90488" algn="l"/>
              </a:tabLst>
            </a:pPr>
            <a:r>
              <a:rPr lang="ru-RU" sz="1000" dirty="0"/>
              <a:t>Все состояния</a:t>
            </a:r>
            <a:r>
              <a:rPr lang="en-US" sz="1000" dirty="0"/>
              <a:t> </a:t>
            </a:r>
          </a:p>
          <a:p>
            <a:pPr>
              <a:tabLst>
                <a:tab pos="90488" algn="l"/>
              </a:tabLst>
            </a:pPr>
            <a:r>
              <a:rPr lang="ru-RU" sz="1000" dirty="0"/>
              <a:t>Анализ данных за предыдущие периоды, ключевые слова</a:t>
            </a:r>
            <a:endParaRPr lang="en-US" sz="1000" dirty="0"/>
          </a:p>
          <a:p>
            <a:pPr>
              <a:tabLst>
                <a:tab pos="90488" algn="l"/>
              </a:tabLst>
            </a:pPr>
            <a:r>
              <a:rPr lang="ru-RU" sz="1000" dirty="0"/>
              <a:t>Моделирование для поставщиков</a:t>
            </a:r>
            <a:r>
              <a:rPr lang="en-US" sz="1000" dirty="0"/>
              <a:t>, PPS</a:t>
            </a:r>
            <a:endParaRPr lang="ru-RU" sz="1000" dirty="0"/>
          </a:p>
        </p:txBody>
      </p:sp>
      <p:sp>
        <p:nvSpPr>
          <p:cNvPr id="69" name="TextBox 68"/>
          <p:cNvSpPr txBox="1"/>
          <p:nvPr/>
        </p:nvSpPr>
        <p:spPr>
          <a:xfrm>
            <a:off x="3445091" y="4728914"/>
            <a:ext cx="344662" cy="184666"/>
          </a:xfrm>
          <a:prstGeom prst="rect">
            <a:avLst/>
          </a:prstGeom>
          <a:solidFill>
            <a:srgbClr val="FFF9B0"/>
          </a:solidFill>
          <a:ln>
            <a:noFill/>
          </a:ln>
        </p:spPr>
        <p:txBody>
          <a:bodyPr wrap="square" lIns="0" tIns="0" rIns="0" bIns="0" rtlCol="0">
            <a:spAutoFit/>
          </a:bodyPr>
          <a:lstStyle/>
          <a:p>
            <a:pPr algn="ctr"/>
            <a:r>
              <a:rPr lang="ru-RU" sz="600" dirty="0">
                <a:solidFill>
                  <a:srgbClr val="BE8A3A"/>
                </a:solidFill>
              </a:rPr>
              <a:t>Подклю-чения</a:t>
            </a:r>
          </a:p>
        </p:txBody>
      </p:sp>
      <p:sp>
        <p:nvSpPr>
          <p:cNvPr id="70" name="TextBox 69"/>
          <p:cNvSpPr txBox="1"/>
          <p:nvPr/>
        </p:nvSpPr>
        <p:spPr>
          <a:xfrm>
            <a:off x="1030224" y="4734493"/>
            <a:ext cx="276258" cy="184666"/>
          </a:xfrm>
          <a:prstGeom prst="rect">
            <a:avLst/>
          </a:prstGeom>
          <a:solidFill>
            <a:srgbClr val="FFF9B0"/>
          </a:solidFill>
          <a:ln>
            <a:noFill/>
          </a:ln>
        </p:spPr>
        <p:txBody>
          <a:bodyPr wrap="square" lIns="0" tIns="0" rIns="0" bIns="0" rtlCol="0">
            <a:spAutoFit/>
          </a:bodyPr>
          <a:lstStyle/>
          <a:p>
            <a:pPr algn="ctr"/>
            <a:r>
              <a:rPr lang="ru-RU" sz="600" dirty="0">
                <a:solidFill>
                  <a:srgbClr val="BE8A3A"/>
                </a:solidFill>
              </a:rPr>
              <a:t>Исполь-зование</a:t>
            </a:r>
          </a:p>
        </p:txBody>
      </p:sp>
    </p:spTree>
    <p:extLst>
      <p:ext uri="{BB962C8B-B14F-4D97-AF65-F5344CB8AC3E}">
        <p14:creationId xmlns:p14="http://schemas.microsoft.com/office/powerpoint/2010/main" val="8991838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Slide Number Placeholder 8"/>
          <p:cNvSpPr>
            <a:spLocks noGrp="1"/>
          </p:cNvSpPr>
          <p:nvPr>
            <p:ph type="sldNum" sz="quarter" idx="12"/>
          </p:nvPr>
        </p:nvSpPr>
        <p:spPr>
          <a:xfrm>
            <a:off x="6553200" y="6587285"/>
            <a:ext cx="2160000" cy="216000"/>
          </a:xfrm>
        </p:spPr>
        <p:txBody>
          <a:bodyPr/>
          <a:lstStyle/>
          <a:p>
            <a:fld id="{9A1FF0DD-E9F7-431E-8070-FEA08546CC76}" type="slidenum">
              <a:rPr lang="en-US" sz="1100" smtClean="0">
                <a:solidFill>
                  <a:srgbClr val="0000FF"/>
                </a:solidFill>
              </a:rPr>
              <a:pPr/>
              <a:t>18</a:t>
            </a:fld>
            <a:endParaRPr lang="en-US" sz="1100" dirty="0">
              <a:solidFill>
                <a:srgbClr val="0000FF"/>
              </a:solidFill>
            </a:endParaRPr>
          </a:p>
        </p:txBody>
      </p:sp>
      <p:grpSp>
        <p:nvGrpSpPr>
          <p:cNvPr id="7" name="Group 6"/>
          <p:cNvGrpSpPr/>
          <p:nvPr/>
        </p:nvGrpSpPr>
        <p:grpSpPr>
          <a:xfrm>
            <a:off x="-809" y="7415"/>
            <a:ext cx="9129110" cy="731520"/>
            <a:chOff x="-809" y="7415"/>
            <a:chExt cx="9129110" cy="731520"/>
          </a:xfrm>
        </p:grpSpPr>
        <p:sp>
          <p:nvSpPr>
            <p:cNvPr id="9" name="Text Box 3"/>
            <p:cNvSpPr txBox="1">
              <a:spLocks noChangeArrowheads="1"/>
            </p:cNvSpPr>
            <p:nvPr/>
          </p:nvSpPr>
          <p:spPr bwMode="auto">
            <a:xfrm>
              <a:off x="624381" y="144575"/>
              <a:ext cx="8503920" cy="457200"/>
            </a:xfrm>
            <a:prstGeom prst="rect">
              <a:avLst/>
            </a:prstGeom>
            <a:gradFill>
              <a:gsLst>
                <a:gs pos="50000">
                  <a:srgbClr val="00B0F0"/>
                </a:gs>
                <a:gs pos="100000">
                  <a:schemeClr val="bg1"/>
                </a:gs>
              </a:gsLst>
              <a:lin ang="0" scaled="1"/>
            </a:gradFill>
            <a:ln w="9525">
              <a:noFill/>
              <a:miter lim="800000"/>
              <a:headEnd/>
              <a:tailEnd/>
            </a:ln>
            <a:effectLst/>
          </p:spPr>
          <p:txBody>
            <a:bodyPr lIns="0" rIns="0" anchor="ctr"/>
            <a:lstStyle/>
            <a:p>
              <a:pPr marL="457200"/>
              <a:r>
                <a:rPr lang="ru-RU" sz="2400" b="1" dirty="0">
                  <a:solidFill>
                    <a:schemeClr val="bg1"/>
                  </a:solidFill>
                  <a:cs typeface="Helvetica" panose="020B0604020202020204" pitchFamily="34" charset="0"/>
                </a:rPr>
                <a:t>ИСУГФ и</a:t>
              </a:r>
              <a:r>
                <a:rPr lang="en-US" sz="2400" b="1" dirty="0">
                  <a:solidFill>
                    <a:schemeClr val="bg1"/>
                  </a:solidFill>
                  <a:cs typeface="Helvetica" panose="020B0604020202020204" pitchFamily="34" charset="0"/>
                </a:rPr>
                <a:t> </a:t>
              </a:r>
              <a:r>
                <a:rPr lang="ru-RU" sz="2400" b="1" dirty="0">
                  <a:solidFill>
                    <a:schemeClr val="bg1"/>
                  </a:solidFill>
                  <a:cs typeface="Helvetica" panose="020B0604020202020204" pitchFamily="34" charset="0"/>
                </a:rPr>
                <a:t>электронные государственные закупки</a:t>
              </a:r>
              <a:endParaRPr lang="en-US" sz="2400" b="1" dirty="0">
                <a:solidFill>
                  <a:schemeClr val="bg1"/>
                </a:solidFill>
                <a:cs typeface="Helvetica" panose="020B0604020202020204" pitchFamily="34" charset="0"/>
              </a:endParaRPr>
            </a:p>
          </p:txBody>
        </p:sp>
        <p:sp>
          <p:nvSpPr>
            <p:cNvPr id="6" name="Oval 5"/>
            <p:cNvSpPr/>
            <p:nvPr/>
          </p:nvSpPr>
          <p:spPr>
            <a:xfrm>
              <a:off x="-809" y="7415"/>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351" y="144575"/>
              <a:ext cx="457200" cy="457200"/>
            </a:xfrm>
            <a:prstGeom prst="rect">
              <a:avLst/>
            </a:prstGeom>
          </p:spPr>
        </p:pic>
      </p:grpSp>
      <p:pic>
        <p:nvPicPr>
          <p:cNvPr id="5" name="Picture 4">
            <a:extLst>
              <a:ext uri="{FF2B5EF4-FFF2-40B4-BE49-F238E27FC236}">
                <a16:creationId xmlns:a16="http://schemas.microsoft.com/office/drawing/2014/main" id="{86BFDEA1-4BE0-4076-94DA-3C0D4657C8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237513"/>
            <a:ext cx="8673006" cy="5344550"/>
          </a:xfrm>
          <a:prstGeom prst="rect">
            <a:avLst/>
          </a:prstGeom>
        </p:spPr>
      </p:pic>
      <p:sp>
        <p:nvSpPr>
          <p:cNvPr id="10" name="Rectangle 9">
            <a:extLst>
              <a:ext uri="{FF2B5EF4-FFF2-40B4-BE49-F238E27FC236}">
                <a16:creationId xmlns:a16="http://schemas.microsoft.com/office/drawing/2014/main" id="{316AA1ED-80A6-4595-AADD-43C1E2BE1DDC}"/>
              </a:ext>
            </a:extLst>
          </p:cNvPr>
          <p:cNvSpPr/>
          <p:nvPr/>
        </p:nvSpPr>
        <p:spPr>
          <a:xfrm>
            <a:off x="136351" y="6444903"/>
            <a:ext cx="8769189" cy="169277"/>
          </a:xfrm>
          <a:prstGeom prst="rect">
            <a:avLst/>
          </a:prstGeom>
        </p:spPr>
        <p:txBody>
          <a:bodyPr wrap="square" lIns="0" tIns="0" rIns="0" bIns="0">
            <a:spAutoFit/>
          </a:bodyPr>
          <a:lstStyle/>
          <a:p>
            <a:pPr algn="ctr"/>
            <a:r>
              <a:rPr lang="ru-RU" sz="1100" dirty="0">
                <a:solidFill>
                  <a:srgbClr val="0000CC"/>
                </a:solidFill>
              </a:rPr>
              <a:t>Источник</a:t>
            </a:r>
            <a:r>
              <a:rPr lang="en-US" sz="1100" dirty="0">
                <a:solidFill>
                  <a:srgbClr val="0000CC"/>
                </a:solidFill>
              </a:rPr>
              <a:t>: </a:t>
            </a:r>
            <a:r>
              <a:rPr lang="ru-RU" sz="1100" dirty="0">
                <a:solidFill>
                  <a:srgbClr val="0000CC"/>
                </a:solidFill>
              </a:rPr>
              <a:t>Презентация </a:t>
            </a:r>
            <a:r>
              <a:rPr lang="en-US" sz="1100" dirty="0"/>
              <a:t>KONEPS; </a:t>
            </a:r>
            <a:r>
              <a:rPr lang="ru-RU" sz="1100" dirty="0"/>
              <a:t>Кань-иль Соэ</a:t>
            </a:r>
            <a:r>
              <a:rPr lang="en-US" sz="1100" dirty="0"/>
              <a:t>, </a:t>
            </a:r>
            <a:r>
              <a:rPr lang="ru-RU" sz="1100" dirty="0"/>
              <a:t>Отдел международного сотрудничества</a:t>
            </a:r>
            <a:r>
              <a:rPr lang="en-US" sz="1100" dirty="0"/>
              <a:t>, </a:t>
            </a:r>
            <a:r>
              <a:rPr lang="ru-RU" sz="1100" dirty="0"/>
              <a:t>Служба государственных закупок</a:t>
            </a:r>
            <a:r>
              <a:rPr lang="en-US" sz="1100" dirty="0"/>
              <a:t> (PPS), </a:t>
            </a:r>
            <a:r>
              <a:rPr lang="ru-RU" sz="1100" dirty="0"/>
              <a:t>Республика Корея</a:t>
            </a:r>
            <a:endParaRPr lang="en-US" sz="1100" dirty="0"/>
          </a:p>
        </p:txBody>
      </p:sp>
      <p:sp>
        <p:nvSpPr>
          <p:cNvPr id="11" name="Text Box 398">
            <a:extLst>
              <a:ext uri="{FF2B5EF4-FFF2-40B4-BE49-F238E27FC236}">
                <a16:creationId xmlns:a16="http://schemas.microsoft.com/office/drawing/2014/main" id="{C337A922-11FD-41A1-BF2F-000A3F44D8F4}"/>
              </a:ext>
            </a:extLst>
          </p:cNvPr>
          <p:cNvSpPr txBox="1">
            <a:spLocks noChangeArrowheads="1"/>
          </p:cNvSpPr>
          <p:nvPr/>
        </p:nvSpPr>
        <p:spPr bwMode="auto">
          <a:xfrm>
            <a:off x="55757" y="681690"/>
            <a:ext cx="9050242" cy="457200"/>
          </a:xfrm>
          <a:prstGeom prst="rect">
            <a:avLst/>
          </a:prstGeom>
          <a:noFill/>
          <a:ln w="9525">
            <a:noFill/>
            <a:miter lim="800000"/>
            <a:headEnd/>
            <a:tailEnd/>
          </a:ln>
        </p:spPr>
        <p:txBody>
          <a:bodyPr lIns="0" tIns="18288" rIns="0" bIns="0"/>
          <a:lstStyle/>
          <a:p>
            <a:pPr algn="ctr">
              <a:spcBef>
                <a:spcPts val="200"/>
              </a:spcBef>
              <a:spcAft>
                <a:spcPts val="1000"/>
              </a:spcAft>
            </a:pPr>
            <a:r>
              <a:rPr lang="en-US" sz="2100" b="1" dirty="0">
                <a:solidFill>
                  <a:srgbClr val="0000CC"/>
                </a:solidFill>
                <a:effectLst/>
              </a:rPr>
              <a:t>KONEPS &gt;</a:t>
            </a:r>
            <a:r>
              <a:rPr lang="ru-RU" sz="2100" b="1" dirty="0">
                <a:solidFill>
                  <a:srgbClr val="0000CC"/>
                </a:solidFill>
                <a:effectLst/>
              </a:rPr>
              <a:t> Процессы и интерфейсы системы электронных торгов</a:t>
            </a:r>
            <a:r>
              <a:rPr lang="en-US" sz="2100" b="1" dirty="0">
                <a:solidFill>
                  <a:srgbClr val="0000CC"/>
                </a:solidFill>
                <a:effectLst/>
              </a:rPr>
              <a:t> </a:t>
            </a:r>
            <a:r>
              <a:rPr lang="ru-RU" sz="2100" b="1" dirty="0">
                <a:solidFill>
                  <a:srgbClr val="0000CC"/>
                </a:solidFill>
                <a:effectLst/>
              </a:rPr>
              <a:t>(</a:t>
            </a:r>
            <a:r>
              <a:rPr lang="en-US" sz="2100" b="1" dirty="0">
                <a:solidFill>
                  <a:srgbClr val="0000CC"/>
                </a:solidFill>
              </a:rPr>
              <a:t>e-Tendering</a:t>
            </a:r>
            <a:r>
              <a:rPr lang="ru-RU" sz="2100" b="1" dirty="0">
                <a:solidFill>
                  <a:srgbClr val="0000CC"/>
                </a:solidFill>
              </a:rPr>
              <a:t>)</a:t>
            </a:r>
            <a:endParaRPr lang="en-US" sz="2100" dirty="0">
              <a:solidFill>
                <a:srgbClr val="0000CC"/>
              </a:solidFill>
              <a:effectLst/>
            </a:endParaRPr>
          </a:p>
        </p:txBody>
      </p:sp>
      <p:sp>
        <p:nvSpPr>
          <p:cNvPr id="2" name="TextBox 1"/>
          <p:cNvSpPr txBox="1"/>
          <p:nvPr/>
        </p:nvSpPr>
        <p:spPr>
          <a:xfrm>
            <a:off x="410190" y="1316261"/>
            <a:ext cx="1066813" cy="307777"/>
          </a:xfrm>
          <a:prstGeom prst="rect">
            <a:avLst/>
          </a:prstGeom>
          <a:noFill/>
        </p:spPr>
        <p:txBody>
          <a:bodyPr wrap="square" lIns="0" tIns="0" rIns="0" bIns="0" rtlCol="0">
            <a:spAutoFit/>
          </a:bodyPr>
          <a:lstStyle/>
          <a:p>
            <a:pPr algn="ctr"/>
            <a:r>
              <a:rPr lang="ru-RU" sz="1000" dirty="0"/>
              <a:t>Сертифицирующий орган</a:t>
            </a:r>
          </a:p>
        </p:txBody>
      </p:sp>
      <p:sp>
        <p:nvSpPr>
          <p:cNvPr id="13" name="TextBox 12"/>
          <p:cNvSpPr txBox="1"/>
          <p:nvPr/>
        </p:nvSpPr>
        <p:spPr>
          <a:xfrm>
            <a:off x="1635163" y="1315266"/>
            <a:ext cx="1004935" cy="307777"/>
          </a:xfrm>
          <a:prstGeom prst="rect">
            <a:avLst/>
          </a:prstGeom>
          <a:noFill/>
        </p:spPr>
        <p:txBody>
          <a:bodyPr wrap="square" lIns="0" tIns="0" rIns="0" bIns="0" rtlCol="0">
            <a:spAutoFit/>
          </a:bodyPr>
          <a:lstStyle/>
          <a:p>
            <a:pPr algn="ctr"/>
            <a:r>
              <a:rPr lang="ru-RU" sz="1000" dirty="0"/>
              <a:t>Другие системы торгов</a:t>
            </a:r>
          </a:p>
        </p:txBody>
      </p:sp>
      <p:sp>
        <p:nvSpPr>
          <p:cNvPr id="14" name="TextBox 13"/>
          <p:cNvSpPr txBox="1"/>
          <p:nvPr/>
        </p:nvSpPr>
        <p:spPr>
          <a:xfrm>
            <a:off x="2883287" y="1315266"/>
            <a:ext cx="1004935" cy="307777"/>
          </a:xfrm>
          <a:prstGeom prst="rect">
            <a:avLst/>
          </a:prstGeom>
          <a:noFill/>
        </p:spPr>
        <p:txBody>
          <a:bodyPr wrap="square" lIns="0" tIns="0" rIns="0" bIns="0" rtlCol="0">
            <a:spAutoFit/>
          </a:bodyPr>
          <a:lstStyle/>
          <a:p>
            <a:pPr algn="ctr"/>
            <a:r>
              <a:rPr lang="ru-RU" sz="1000" dirty="0"/>
              <a:t>Сертификат системы </a:t>
            </a:r>
            <a:r>
              <a:rPr lang="de-DE" sz="1000" dirty="0"/>
              <a:t>PG</a:t>
            </a:r>
            <a:endParaRPr lang="ru-RU" sz="1000" dirty="0"/>
          </a:p>
        </p:txBody>
      </p:sp>
      <p:sp>
        <p:nvSpPr>
          <p:cNvPr id="15" name="TextBox 14"/>
          <p:cNvSpPr txBox="1"/>
          <p:nvPr/>
        </p:nvSpPr>
        <p:spPr>
          <a:xfrm>
            <a:off x="4069532" y="1300259"/>
            <a:ext cx="1004935" cy="307777"/>
          </a:xfrm>
          <a:prstGeom prst="rect">
            <a:avLst/>
          </a:prstGeom>
          <a:noFill/>
        </p:spPr>
        <p:txBody>
          <a:bodyPr wrap="square" lIns="0" tIns="0" rIns="0" bIns="0" rtlCol="0">
            <a:spAutoFit/>
          </a:bodyPr>
          <a:lstStyle/>
          <a:p>
            <a:pPr algn="ctr"/>
            <a:r>
              <a:rPr lang="ru-RU" sz="1000" dirty="0"/>
              <a:t>Смежные ассоциации</a:t>
            </a:r>
          </a:p>
        </p:txBody>
      </p:sp>
      <p:sp>
        <p:nvSpPr>
          <p:cNvPr id="16" name="TextBox 15"/>
          <p:cNvSpPr txBox="1"/>
          <p:nvPr/>
        </p:nvSpPr>
        <p:spPr>
          <a:xfrm>
            <a:off x="5250750" y="1315266"/>
            <a:ext cx="1092449" cy="307777"/>
          </a:xfrm>
          <a:prstGeom prst="rect">
            <a:avLst/>
          </a:prstGeom>
          <a:noFill/>
        </p:spPr>
        <p:txBody>
          <a:bodyPr wrap="square" lIns="0" tIns="0" rIns="0" bIns="0" rtlCol="0">
            <a:spAutoFit/>
          </a:bodyPr>
          <a:lstStyle/>
          <a:p>
            <a:pPr algn="ctr"/>
            <a:r>
              <a:rPr lang="ru-RU" sz="1000" dirty="0"/>
              <a:t>Сертифицирующие органы</a:t>
            </a:r>
          </a:p>
        </p:txBody>
      </p:sp>
      <p:sp>
        <p:nvSpPr>
          <p:cNvPr id="17" name="TextBox 16"/>
          <p:cNvSpPr txBox="1"/>
          <p:nvPr/>
        </p:nvSpPr>
        <p:spPr>
          <a:xfrm>
            <a:off x="6553200" y="1315266"/>
            <a:ext cx="1004935" cy="369332"/>
          </a:xfrm>
          <a:prstGeom prst="rect">
            <a:avLst/>
          </a:prstGeom>
          <a:noFill/>
        </p:spPr>
        <p:txBody>
          <a:bodyPr wrap="square" lIns="0" tIns="0" rIns="0" bIns="0" rtlCol="0">
            <a:spAutoFit/>
          </a:bodyPr>
          <a:lstStyle/>
          <a:p>
            <a:pPr algn="ctr"/>
            <a:r>
              <a:rPr lang="ru-RU" sz="1200" dirty="0"/>
              <a:t>Система          </a:t>
            </a:r>
            <a:r>
              <a:rPr lang="de-DE" sz="1200" dirty="0"/>
              <a:t>D-Brain</a:t>
            </a:r>
          </a:p>
        </p:txBody>
      </p:sp>
      <p:sp>
        <p:nvSpPr>
          <p:cNvPr id="18" name="TextBox 17"/>
          <p:cNvSpPr txBox="1"/>
          <p:nvPr/>
        </p:nvSpPr>
        <p:spPr>
          <a:xfrm>
            <a:off x="7743743" y="1417521"/>
            <a:ext cx="1004935" cy="184666"/>
          </a:xfrm>
          <a:prstGeom prst="rect">
            <a:avLst/>
          </a:prstGeom>
          <a:noFill/>
        </p:spPr>
        <p:txBody>
          <a:bodyPr wrap="square" lIns="0" tIns="0" rIns="0" bIns="0" rtlCol="0">
            <a:spAutoFit/>
          </a:bodyPr>
          <a:lstStyle/>
          <a:p>
            <a:pPr algn="ctr"/>
            <a:r>
              <a:rPr lang="ru-RU" sz="1200" dirty="0"/>
              <a:t>Система </a:t>
            </a:r>
            <a:r>
              <a:rPr lang="de-DE" sz="1200" dirty="0"/>
              <a:t>G4C</a:t>
            </a:r>
            <a:endParaRPr lang="ru-RU" sz="1200" dirty="0"/>
          </a:p>
        </p:txBody>
      </p:sp>
      <p:sp>
        <p:nvSpPr>
          <p:cNvPr id="19" name="TextBox 18"/>
          <p:cNvSpPr txBox="1"/>
          <p:nvPr/>
        </p:nvSpPr>
        <p:spPr>
          <a:xfrm>
            <a:off x="370055" y="2665323"/>
            <a:ext cx="1004935" cy="369332"/>
          </a:xfrm>
          <a:prstGeom prst="rect">
            <a:avLst/>
          </a:prstGeom>
          <a:noFill/>
        </p:spPr>
        <p:txBody>
          <a:bodyPr wrap="square" lIns="0" tIns="0" rIns="0" bIns="0" rtlCol="0">
            <a:spAutoFit/>
          </a:bodyPr>
          <a:lstStyle/>
          <a:p>
            <a:pPr algn="ctr"/>
            <a:r>
              <a:rPr lang="ru-RU" sz="1200" b="1" dirty="0"/>
              <a:t>Регистрация поставщика</a:t>
            </a:r>
          </a:p>
        </p:txBody>
      </p:sp>
      <p:sp>
        <p:nvSpPr>
          <p:cNvPr id="20" name="TextBox 19"/>
          <p:cNvSpPr txBox="1"/>
          <p:nvPr/>
        </p:nvSpPr>
        <p:spPr>
          <a:xfrm>
            <a:off x="1560121" y="1794563"/>
            <a:ext cx="1169286" cy="353943"/>
          </a:xfrm>
          <a:prstGeom prst="rect">
            <a:avLst/>
          </a:prstGeom>
          <a:solidFill>
            <a:schemeClr val="bg1">
              <a:lumMod val="85000"/>
            </a:schemeClr>
          </a:solidFill>
        </p:spPr>
        <p:txBody>
          <a:bodyPr wrap="square" lIns="0" tIns="0" rIns="0" bIns="0" rtlCol="0">
            <a:spAutoFit/>
          </a:bodyPr>
          <a:lstStyle/>
          <a:p>
            <a:pPr algn="ctr"/>
            <a:r>
              <a:rPr lang="ru-RU" sz="1200" b="1" dirty="0"/>
              <a:t>И</a:t>
            </a:r>
            <a:r>
              <a:rPr lang="ru-RU" sz="1100" b="1" dirty="0"/>
              <a:t>нтегрированное уведомление</a:t>
            </a:r>
          </a:p>
        </p:txBody>
      </p:sp>
      <p:sp>
        <p:nvSpPr>
          <p:cNvPr id="21" name="TextBox 20"/>
          <p:cNvSpPr txBox="1"/>
          <p:nvPr/>
        </p:nvSpPr>
        <p:spPr>
          <a:xfrm>
            <a:off x="2842494" y="1793208"/>
            <a:ext cx="1092449" cy="369332"/>
          </a:xfrm>
          <a:prstGeom prst="rect">
            <a:avLst/>
          </a:prstGeom>
          <a:solidFill>
            <a:schemeClr val="bg1">
              <a:lumMod val="85000"/>
            </a:schemeClr>
          </a:solidFill>
        </p:spPr>
        <p:txBody>
          <a:bodyPr wrap="square" lIns="0" tIns="0" rIns="0" bIns="0" rtlCol="0">
            <a:spAutoFit/>
          </a:bodyPr>
          <a:lstStyle/>
          <a:p>
            <a:pPr algn="ctr"/>
            <a:r>
              <a:rPr lang="ru-RU" sz="1200" dirty="0"/>
              <a:t>Комиссия за участие в торгах</a:t>
            </a:r>
          </a:p>
        </p:txBody>
      </p:sp>
      <p:sp>
        <p:nvSpPr>
          <p:cNvPr id="22" name="TextBox 21"/>
          <p:cNvSpPr txBox="1"/>
          <p:nvPr/>
        </p:nvSpPr>
        <p:spPr>
          <a:xfrm>
            <a:off x="4053943" y="1794837"/>
            <a:ext cx="1092449" cy="369332"/>
          </a:xfrm>
          <a:prstGeom prst="rect">
            <a:avLst/>
          </a:prstGeom>
          <a:solidFill>
            <a:schemeClr val="bg1">
              <a:lumMod val="85000"/>
            </a:schemeClr>
          </a:solidFill>
        </p:spPr>
        <p:txBody>
          <a:bodyPr wrap="square" lIns="0" tIns="0" rIns="0" bIns="0" rtlCol="0">
            <a:spAutoFit/>
          </a:bodyPr>
          <a:lstStyle/>
          <a:p>
            <a:pPr algn="ctr"/>
            <a:r>
              <a:rPr lang="ru-RU" sz="1200" dirty="0"/>
              <a:t>Данные поставщиков</a:t>
            </a:r>
          </a:p>
        </p:txBody>
      </p:sp>
      <p:sp>
        <p:nvSpPr>
          <p:cNvPr id="23" name="TextBox 22"/>
          <p:cNvSpPr txBox="1"/>
          <p:nvPr/>
        </p:nvSpPr>
        <p:spPr>
          <a:xfrm>
            <a:off x="5302067" y="1768561"/>
            <a:ext cx="1092449" cy="369332"/>
          </a:xfrm>
          <a:prstGeom prst="rect">
            <a:avLst/>
          </a:prstGeom>
          <a:solidFill>
            <a:schemeClr val="bg1">
              <a:lumMod val="85000"/>
            </a:schemeClr>
          </a:solidFill>
        </p:spPr>
        <p:txBody>
          <a:bodyPr wrap="square" lIns="0" tIns="0" rIns="0" bIns="0" rtlCol="0">
            <a:spAutoFit/>
          </a:bodyPr>
          <a:lstStyle/>
          <a:p>
            <a:pPr algn="ctr"/>
            <a:r>
              <a:rPr lang="ru-RU" sz="1200" dirty="0"/>
              <a:t>Сертификат подлинности</a:t>
            </a:r>
          </a:p>
        </p:txBody>
      </p:sp>
      <p:sp>
        <p:nvSpPr>
          <p:cNvPr id="24" name="TextBox 23"/>
          <p:cNvSpPr txBox="1"/>
          <p:nvPr/>
        </p:nvSpPr>
        <p:spPr>
          <a:xfrm>
            <a:off x="6540752" y="1768561"/>
            <a:ext cx="1017384" cy="369332"/>
          </a:xfrm>
          <a:prstGeom prst="rect">
            <a:avLst/>
          </a:prstGeom>
          <a:solidFill>
            <a:schemeClr val="bg1">
              <a:lumMod val="85000"/>
            </a:schemeClr>
          </a:solidFill>
        </p:spPr>
        <p:txBody>
          <a:bodyPr wrap="square" lIns="0" tIns="0" rIns="0" bIns="0" rtlCol="0">
            <a:spAutoFit/>
          </a:bodyPr>
          <a:lstStyle/>
          <a:p>
            <a:pPr algn="ctr"/>
            <a:r>
              <a:rPr lang="ru-RU" sz="1200" dirty="0"/>
              <a:t>Информация о контрактах</a:t>
            </a:r>
          </a:p>
        </p:txBody>
      </p:sp>
      <p:sp>
        <p:nvSpPr>
          <p:cNvPr id="25" name="TextBox 24"/>
          <p:cNvSpPr txBox="1"/>
          <p:nvPr/>
        </p:nvSpPr>
        <p:spPr>
          <a:xfrm>
            <a:off x="7731294" y="1773372"/>
            <a:ext cx="1017384" cy="369332"/>
          </a:xfrm>
          <a:prstGeom prst="rect">
            <a:avLst/>
          </a:prstGeom>
          <a:solidFill>
            <a:schemeClr val="bg1">
              <a:lumMod val="85000"/>
            </a:schemeClr>
          </a:solidFill>
        </p:spPr>
        <p:txBody>
          <a:bodyPr wrap="square" lIns="0" tIns="0" rIns="0" bIns="0" rtlCol="0">
            <a:spAutoFit/>
          </a:bodyPr>
          <a:lstStyle/>
          <a:p>
            <a:pPr algn="ctr"/>
            <a:r>
              <a:rPr lang="ru-RU" sz="1200" dirty="0"/>
              <a:t>Налоговый сертификат</a:t>
            </a:r>
          </a:p>
        </p:txBody>
      </p:sp>
      <p:sp>
        <p:nvSpPr>
          <p:cNvPr id="26" name="TextBox 25"/>
          <p:cNvSpPr txBox="1"/>
          <p:nvPr/>
        </p:nvSpPr>
        <p:spPr>
          <a:xfrm>
            <a:off x="1677184" y="2677606"/>
            <a:ext cx="947766" cy="553998"/>
          </a:xfrm>
          <a:prstGeom prst="rect">
            <a:avLst/>
          </a:prstGeom>
          <a:noFill/>
        </p:spPr>
        <p:txBody>
          <a:bodyPr wrap="square" lIns="0" tIns="0" rIns="0" bIns="0" rtlCol="0">
            <a:spAutoFit/>
          </a:bodyPr>
          <a:lstStyle/>
          <a:p>
            <a:pPr algn="ctr"/>
            <a:r>
              <a:rPr lang="ru-RU" sz="1200" b="1" dirty="0"/>
              <a:t>Подключение для участия в тендере</a:t>
            </a:r>
          </a:p>
        </p:txBody>
      </p:sp>
      <p:sp>
        <p:nvSpPr>
          <p:cNvPr id="27" name="TextBox 26"/>
          <p:cNvSpPr txBox="1"/>
          <p:nvPr/>
        </p:nvSpPr>
        <p:spPr>
          <a:xfrm>
            <a:off x="2897122" y="2702731"/>
            <a:ext cx="947765" cy="369332"/>
          </a:xfrm>
          <a:prstGeom prst="rect">
            <a:avLst/>
          </a:prstGeom>
          <a:noFill/>
        </p:spPr>
        <p:txBody>
          <a:bodyPr wrap="square" lIns="0" tIns="0" rIns="0" bIns="0" rtlCol="0">
            <a:spAutoFit/>
          </a:bodyPr>
          <a:lstStyle/>
          <a:p>
            <a:pPr algn="ctr"/>
            <a:r>
              <a:rPr lang="ru-RU" sz="1200" b="1" dirty="0"/>
              <a:t>Тендерное предложение</a:t>
            </a:r>
          </a:p>
        </p:txBody>
      </p:sp>
      <p:sp>
        <p:nvSpPr>
          <p:cNvPr id="28" name="TextBox 27"/>
          <p:cNvSpPr txBox="1"/>
          <p:nvPr/>
        </p:nvSpPr>
        <p:spPr>
          <a:xfrm>
            <a:off x="4155709" y="2587555"/>
            <a:ext cx="947766" cy="553998"/>
          </a:xfrm>
          <a:prstGeom prst="rect">
            <a:avLst/>
          </a:prstGeom>
          <a:noFill/>
        </p:spPr>
        <p:txBody>
          <a:bodyPr wrap="square" lIns="0" tIns="0" rIns="0" bIns="0" rtlCol="0">
            <a:spAutoFit/>
          </a:bodyPr>
          <a:lstStyle/>
          <a:p>
            <a:pPr algn="ctr"/>
            <a:r>
              <a:rPr lang="ru-RU" sz="1200" b="1" dirty="0"/>
              <a:t>Открытие </a:t>
            </a:r>
            <a:r>
              <a:rPr lang="de-DE" sz="1200" b="1" dirty="0"/>
              <a:t>/</a:t>
            </a:r>
            <a:r>
              <a:rPr lang="ru-RU" sz="1200" b="1" dirty="0"/>
              <a:t> Оценка </a:t>
            </a:r>
            <a:r>
              <a:rPr lang="de-DE" sz="1200" b="1" dirty="0"/>
              <a:t> </a:t>
            </a:r>
            <a:r>
              <a:rPr lang="ru-RU" sz="1200" b="1" dirty="0"/>
              <a:t>предложений</a:t>
            </a:r>
          </a:p>
        </p:txBody>
      </p:sp>
      <p:sp>
        <p:nvSpPr>
          <p:cNvPr id="29" name="TextBox 28"/>
          <p:cNvSpPr txBox="1"/>
          <p:nvPr/>
        </p:nvSpPr>
        <p:spPr>
          <a:xfrm>
            <a:off x="5374825" y="2659388"/>
            <a:ext cx="947766" cy="369332"/>
          </a:xfrm>
          <a:prstGeom prst="rect">
            <a:avLst/>
          </a:prstGeom>
          <a:noFill/>
        </p:spPr>
        <p:txBody>
          <a:bodyPr wrap="square" lIns="0" tIns="0" rIns="0" bIns="0" rtlCol="0">
            <a:spAutoFit/>
          </a:bodyPr>
          <a:lstStyle/>
          <a:p>
            <a:pPr algn="ctr"/>
            <a:r>
              <a:rPr lang="ru-RU" sz="1200" b="1" dirty="0"/>
              <a:t>Заключение контрактов</a:t>
            </a:r>
          </a:p>
        </p:txBody>
      </p:sp>
      <p:sp>
        <p:nvSpPr>
          <p:cNvPr id="30" name="TextBox 29"/>
          <p:cNvSpPr txBox="1"/>
          <p:nvPr/>
        </p:nvSpPr>
        <p:spPr>
          <a:xfrm>
            <a:off x="6632828" y="2592707"/>
            <a:ext cx="947766" cy="553998"/>
          </a:xfrm>
          <a:prstGeom prst="rect">
            <a:avLst/>
          </a:prstGeom>
          <a:noFill/>
        </p:spPr>
        <p:txBody>
          <a:bodyPr wrap="square" lIns="0" tIns="0" rIns="0" bIns="0" rtlCol="0">
            <a:spAutoFit/>
          </a:bodyPr>
          <a:lstStyle/>
          <a:p>
            <a:pPr algn="ctr"/>
            <a:r>
              <a:rPr lang="ru-RU" sz="1200" b="1" dirty="0"/>
              <a:t>Поставка </a:t>
            </a:r>
            <a:r>
              <a:rPr lang="de-DE" sz="1200" b="1" dirty="0"/>
              <a:t>/</a:t>
            </a:r>
            <a:r>
              <a:rPr lang="ru-RU" sz="1200" b="1" dirty="0"/>
              <a:t> </a:t>
            </a:r>
            <a:endParaRPr lang="de-DE" sz="1200" b="1" dirty="0"/>
          </a:p>
          <a:p>
            <a:pPr algn="ctr"/>
            <a:r>
              <a:rPr lang="ru-RU" sz="1200" b="1" dirty="0"/>
              <a:t>Проверка </a:t>
            </a:r>
            <a:r>
              <a:rPr lang="de-DE" sz="1200" b="1" dirty="0"/>
              <a:t>/</a:t>
            </a:r>
          </a:p>
          <a:p>
            <a:pPr algn="ctr"/>
            <a:r>
              <a:rPr lang="ru-RU" sz="1200" b="1" dirty="0"/>
              <a:t>Приемка</a:t>
            </a:r>
          </a:p>
        </p:txBody>
      </p:sp>
      <p:sp>
        <p:nvSpPr>
          <p:cNvPr id="31" name="TextBox 30"/>
          <p:cNvSpPr txBox="1"/>
          <p:nvPr/>
        </p:nvSpPr>
        <p:spPr>
          <a:xfrm>
            <a:off x="7853961" y="2770685"/>
            <a:ext cx="947766" cy="184666"/>
          </a:xfrm>
          <a:prstGeom prst="rect">
            <a:avLst/>
          </a:prstGeom>
          <a:noFill/>
        </p:spPr>
        <p:txBody>
          <a:bodyPr wrap="square" lIns="0" tIns="0" rIns="0" bIns="0" rtlCol="0">
            <a:spAutoFit/>
          </a:bodyPr>
          <a:lstStyle/>
          <a:p>
            <a:pPr algn="ctr"/>
            <a:r>
              <a:rPr lang="ru-RU" sz="1200" b="1" dirty="0"/>
              <a:t>Оплата</a:t>
            </a:r>
          </a:p>
        </p:txBody>
      </p:sp>
      <p:sp>
        <p:nvSpPr>
          <p:cNvPr id="32" name="TextBox 31"/>
          <p:cNvSpPr txBox="1"/>
          <p:nvPr/>
        </p:nvSpPr>
        <p:spPr>
          <a:xfrm>
            <a:off x="378363" y="1787511"/>
            <a:ext cx="1092449" cy="369332"/>
          </a:xfrm>
          <a:prstGeom prst="rect">
            <a:avLst/>
          </a:prstGeom>
          <a:solidFill>
            <a:schemeClr val="bg1">
              <a:lumMod val="85000"/>
            </a:schemeClr>
          </a:solidFill>
        </p:spPr>
        <p:txBody>
          <a:bodyPr wrap="square" lIns="0" tIns="0" rIns="0" bIns="0" rtlCol="0">
            <a:spAutoFit/>
          </a:bodyPr>
          <a:lstStyle/>
          <a:p>
            <a:pPr algn="ctr"/>
            <a:r>
              <a:rPr lang="ru-RU" sz="1200" dirty="0"/>
              <a:t>Сертификат подлинности</a:t>
            </a:r>
          </a:p>
        </p:txBody>
      </p:sp>
      <p:sp>
        <p:nvSpPr>
          <p:cNvPr id="33" name="TextBox 32"/>
          <p:cNvSpPr txBox="1"/>
          <p:nvPr/>
        </p:nvSpPr>
        <p:spPr>
          <a:xfrm>
            <a:off x="4025774" y="4496391"/>
            <a:ext cx="1092449" cy="369332"/>
          </a:xfrm>
          <a:prstGeom prst="rect">
            <a:avLst/>
          </a:prstGeom>
          <a:solidFill>
            <a:schemeClr val="bg1">
              <a:lumMod val="85000"/>
            </a:schemeClr>
          </a:solidFill>
        </p:spPr>
        <p:txBody>
          <a:bodyPr wrap="square" lIns="0" tIns="0" rIns="0" bIns="0" rtlCol="0">
            <a:spAutoFit/>
          </a:bodyPr>
          <a:lstStyle/>
          <a:p>
            <a:pPr algn="ctr"/>
            <a:r>
              <a:rPr lang="ru-RU" sz="1200" dirty="0"/>
              <a:t>Шифрование </a:t>
            </a:r>
            <a:r>
              <a:rPr lang="de-DE" sz="1200" dirty="0"/>
              <a:t>/ </a:t>
            </a:r>
            <a:r>
              <a:rPr lang="ru-RU" sz="1200" dirty="0"/>
              <a:t>Метка времени</a:t>
            </a:r>
          </a:p>
        </p:txBody>
      </p:sp>
      <p:sp>
        <p:nvSpPr>
          <p:cNvPr id="34" name="TextBox 33"/>
          <p:cNvSpPr txBox="1"/>
          <p:nvPr/>
        </p:nvSpPr>
        <p:spPr>
          <a:xfrm>
            <a:off x="334606" y="4480515"/>
            <a:ext cx="1092449" cy="369332"/>
          </a:xfrm>
          <a:prstGeom prst="rect">
            <a:avLst/>
          </a:prstGeom>
          <a:solidFill>
            <a:schemeClr val="bg1">
              <a:lumMod val="85000"/>
            </a:schemeClr>
          </a:solidFill>
        </p:spPr>
        <p:txBody>
          <a:bodyPr wrap="square" lIns="0" tIns="0" rIns="0" bIns="0" rtlCol="0">
            <a:spAutoFit/>
          </a:bodyPr>
          <a:lstStyle/>
          <a:p>
            <a:pPr algn="ctr"/>
            <a:r>
              <a:rPr lang="ru-RU" sz="1200" b="1" dirty="0"/>
              <a:t>Регистрация поставщиков</a:t>
            </a:r>
          </a:p>
        </p:txBody>
      </p:sp>
      <p:sp>
        <p:nvSpPr>
          <p:cNvPr id="35" name="TextBox 34"/>
          <p:cNvSpPr txBox="1"/>
          <p:nvPr/>
        </p:nvSpPr>
        <p:spPr>
          <a:xfrm>
            <a:off x="1540276" y="4496391"/>
            <a:ext cx="1181757" cy="369332"/>
          </a:xfrm>
          <a:prstGeom prst="rect">
            <a:avLst/>
          </a:prstGeom>
          <a:solidFill>
            <a:schemeClr val="bg1">
              <a:lumMod val="85000"/>
            </a:schemeClr>
          </a:solidFill>
        </p:spPr>
        <p:txBody>
          <a:bodyPr wrap="square" lIns="0" tIns="0" rIns="0" bIns="0" rtlCol="0">
            <a:spAutoFit/>
          </a:bodyPr>
          <a:lstStyle/>
          <a:p>
            <a:pPr algn="ctr"/>
            <a:r>
              <a:rPr lang="ru-RU" sz="1200" dirty="0"/>
              <a:t>Интегрированное уведомление</a:t>
            </a:r>
          </a:p>
        </p:txBody>
      </p:sp>
      <p:sp>
        <p:nvSpPr>
          <p:cNvPr id="36" name="TextBox 35"/>
          <p:cNvSpPr txBox="1"/>
          <p:nvPr/>
        </p:nvSpPr>
        <p:spPr>
          <a:xfrm>
            <a:off x="2795773" y="4513956"/>
            <a:ext cx="1092449" cy="369332"/>
          </a:xfrm>
          <a:prstGeom prst="rect">
            <a:avLst/>
          </a:prstGeom>
          <a:solidFill>
            <a:schemeClr val="bg1">
              <a:lumMod val="85000"/>
            </a:schemeClr>
          </a:solidFill>
        </p:spPr>
        <p:txBody>
          <a:bodyPr wrap="square" lIns="0" tIns="0" rIns="0" bIns="0" rtlCol="0">
            <a:spAutoFit/>
          </a:bodyPr>
          <a:lstStyle/>
          <a:p>
            <a:pPr algn="ctr"/>
            <a:r>
              <a:rPr lang="ru-RU" sz="1200" dirty="0"/>
              <a:t>Тендерная гарантия</a:t>
            </a:r>
          </a:p>
        </p:txBody>
      </p:sp>
      <p:sp>
        <p:nvSpPr>
          <p:cNvPr id="37" name="TextBox 36"/>
          <p:cNvSpPr txBox="1"/>
          <p:nvPr/>
        </p:nvSpPr>
        <p:spPr>
          <a:xfrm>
            <a:off x="6947491" y="4511381"/>
            <a:ext cx="1590713" cy="369332"/>
          </a:xfrm>
          <a:prstGeom prst="rect">
            <a:avLst/>
          </a:prstGeom>
          <a:solidFill>
            <a:schemeClr val="bg1">
              <a:lumMod val="85000"/>
            </a:schemeClr>
          </a:solidFill>
        </p:spPr>
        <p:txBody>
          <a:bodyPr wrap="square" lIns="0" tIns="0" rIns="0" bIns="0" rtlCol="0">
            <a:spAutoFit/>
          </a:bodyPr>
          <a:lstStyle/>
          <a:p>
            <a:pPr algn="ctr"/>
            <a:r>
              <a:rPr lang="ru-RU" sz="1200" b="1" dirty="0"/>
              <a:t>Электронный перевод денежных средств</a:t>
            </a:r>
          </a:p>
        </p:txBody>
      </p:sp>
      <p:sp>
        <p:nvSpPr>
          <p:cNvPr id="39" name="TextBox 38"/>
          <p:cNvSpPr txBox="1"/>
          <p:nvPr/>
        </p:nvSpPr>
        <p:spPr>
          <a:xfrm>
            <a:off x="5185898" y="4459140"/>
            <a:ext cx="1191822" cy="369332"/>
          </a:xfrm>
          <a:prstGeom prst="rect">
            <a:avLst/>
          </a:prstGeom>
          <a:solidFill>
            <a:schemeClr val="bg1">
              <a:lumMod val="85000"/>
            </a:schemeClr>
          </a:solidFill>
        </p:spPr>
        <p:txBody>
          <a:bodyPr wrap="square" lIns="0" tIns="0" rIns="0" bIns="0" rtlCol="0">
            <a:spAutoFit/>
          </a:bodyPr>
          <a:lstStyle/>
          <a:p>
            <a:pPr algn="ctr"/>
            <a:r>
              <a:rPr lang="ru-RU" sz="1200" dirty="0"/>
              <a:t>Гарантия исполнения и т.д.</a:t>
            </a:r>
          </a:p>
        </p:txBody>
      </p:sp>
      <p:sp>
        <p:nvSpPr>
          <p:cNvPr id="40" name="TextBox 39"/>
          <p:cNvSpPr txBox="1"/>
          <p:nvPr/>
        </p:nvSpPr>
        <p:spPr>
          <a:xfrm>
            <a:off x="2100161" y="5127954"/>
            <a:ext cx="5812349" cy="230832"/>
          </a:xfrm>
          <a:prstGeom prst="rect">
            <a:avLst/>
          </a:prstGeom>
          <a:noFill/>
        </p:spPr>
        <p:txBody>
          <a:bodyPr wrap="square" lIns="0" tIns="0" rIns="0" bIns="0" rtlCol="0">
            <a:spAutoFit/>
          </a:bodyPr>
          <a:lstStyle/>
          <a:p>
            <a:r>
              <a:rPr lang="ru-RU" sz="1500" b="1" dirty="0"/>
              <a:t>Все закупочные процессы реализуются в цифровом формате</a:t>
            </a:r>
          </a:p>
        </p:txBody>
      </p:sp>
      <p:sp>
        <p:nvSpPr>
          <p:cNvPr id="41" name="TextBox 40"/>
          <p:cNvSpPr txBox="1"/>
          <p:nvPr/>
        </p:nvSpPr>
        <p:spPr>
          <a:xfrm>
            <a:off x="2093460" y="5384373"/>
            <a:ext cx="6715934" cy="820738"/>
          </a:xfrm>
          <a:prstGeom prst="rect">
            <a:avLst/>
          </a:prstGeom>
          <a:noFill/>
        </p:spPr>
        <p:txBody>
          <a:bodyPr wrap="square" lIns="0" tIns="0" rIns="0" bIns="0" rtlCol="0">
            <a:spAutoFit/>
          </a:bodyPr>
          <a:lstStyle/>
          <a:p>
            <a:pPr>
              <a:lnSpc>
                <a:spcPts val="1600"/>
              </a:lnSpc>
            </a:pPr>
            <a:r>
              <a:rPr lang="ru-RU" sz="1500" b="1" dirty="0"/>
              <a:t>Информация об участниках тендера поступает в систему </a:t>
            </a:r>
            <a:r>
              <a:rPr lang="en-US" sz="1500" b="1" dirty="0"/>
              <a:t>KONEPS</a:t>
            </a:r>
            <a:r>
              <a:rPr lang="ru-RU" sz="1500" b="1" dirty="0"/>
              <a:t> в электронном формате</a:t>
            </a:r>
            <a:r>
              <a:rPr lang="en-US" sz="1500" b="1" dirty="0"/>
              <a:t> </a:t>
            </a:r>
            <a:r>
              <a:rPr lang="en-US" sz="1500" dirty="0"/>
              <a:t>(</a:t>
            </a:r>
            <a:r>
              <a:rPr lang="ru-RU" sz="1500" dirty="0"/>
              <a:t>регистрация предприятий</a:t>
            </a:r>
            <a:r>
              <a:rPr lang="en-US" sz="1500" dirty="0"/>
              <a:t>, </a:t>
            </a:r>
            <a:r>
              <a:rPr lang="ru-RU" sz="1500" dirty="0"/>
              <a:t>кредитный рейтинг</a:t>
            </a:r>
            <a:r>
              <a:rPr lang="en-US" sz="1500" dirty="0"/>
              <a:t>, </a:t>
            </a:r>
            <a:r>
              <a:rPr lang="ru-RU" sz="1500" dirty="0"/>
              <a:t>показатели за прошлые периоды и т.д.</a:t>
            </a:r>
            <a:r>
              <a:rPr lang="en-US" sz="1500" dirty="0"/>
              <a:t>) </a:t>
            </a:r>
            <a:r>
              <a:rPr lang="ru-RU" sz="1500" dirty="0"/>
              <a:t>из других государственных и частных информационных систем</a:t>
            </a:r>
            <a:r>
              <a:rPr lang="en-US" sz="1500" dirty="0"/>
              <a:t> </a:t>
            </a:r>
            <a:r>
              <a:rPr lang="en-US" sz="1500" b="1" dirty="0"/>
              <a:t>(</a:t>
            </a:r>
            <a:r>
              <a:rPr lang="ru-RU" sz="1500" b="1" dirty="0"/>
              <a:t>без необходимости представлять документы и сертификаты на бумаге</a:t>
            </a:r>
            <a:r>
              <a:rPr lang="en-US" sz="1500" b="1" dirty="0"/>
              <a:t>)</a:t>
            </a:r>
            <a:endParaRPr lang="ru-RU" sz="1500" b="1" dirty="0"/>
          </a:p>
        </p:txBody>
      </p:sp>
      <p:sp>
        <p:nvSpPr>
          <p:cNvPr id="42" name="TextBox 41"/>
          <p:cNvSpPr txBox="1"/>
          <p:nvPr/>
        </p:nvSpPr>
        <p:spPr>
          <a:xfrm>
            <a:off x="334606" y="5447519"/>
            <a:ext cx="1092449" cy="430887"/>
          </a:xfrm>
          <a:prstGeom prst="rect">
            <a:avLst/>
          </a:prstGeom>
          <a:solidFill>
            <a:srgbClr val="AFCCC1"/>
          </a:solidFill>
        </p:spPr>
        <p:txBody>
          <a:bodyPr wrap="square" lIns="0" tIns="0" rIns="0" bIns="0" rtlCol="0">
            <a:spAutoFit/>
          </a:bodyPr>
          <a:lstStyle/>
          <a:p>
            <a:pPr algn="ctr"/>
            <a:r>
              <a:rPr lang="ru-RU" sz="1400" dirty="0"/>
              <a:t>Онлайновая транзакция</a:t>
            </a:r>
          </a:p>
        </p:txBody>
      </p:sp>
      <p:sp>
        <p:nvSpPr>
          <p:cNvPr id="43" name="TextBox 42"/>
          <p:cNvSpPr txBox="1"/>
          <p:nvPr/>
        </p:nvSpPr>
        <p:spPr>
          <a:xfrm>
            <a:off x="364951" y="4016849"/>
            <a:ext cx="1092449" cy="169277"/>
          </a:xfrm>
          <a:prstGeom prst="rect">
            <a:avLst/>
          </a:prstGeom>
          <a:solidFill>
            <a:srgbClr val="487A55"/>
          </a:solidFill>
        </p:spPr>
        <p:txBody>
          <a:bodyPr wrap="square" lIns="0" tIns="0" rIns="0" bIns="0" rtlCol="0">
            <a:spAutoFit/>
          </a:bodyPr>
          <a:lstStyle/>
          <a:p>
            <a:pPr algn="ctr"/>
            <a:r>
              <a:rPr lang="ru-RU" sz="1100" dirty="0">
                <a:solidFill>
                  <a:schemeClr val="bg1"/>
                </a:solidFill>
              </a:rPr>
              <a:t>Система </a:t>
            </a:r>
            <a:r>
              <a:rPr lang="de-DE" sz="1100" dirty="0">
                <a:solidFill>
                  <a:schemeClr val="bg1"/>
                </a:solidFill>
              </a:rPr>
              <a:t>G4C</a:t>
            </a:r>
            <a:endParaRPr lang="ru-RU" sz="1100" dirty="0">
              <a:solidFill>
                <a:schemeClr val="bg1"/>
              </a:solidFill>
            </a:endParaRPr>
          </a:p>
        </p:txBody>
      </p:sp>
      <p:sp>
        <p:nvSpPr>
          <p:cNvPr id="44" name="TextBox 43"/>
          <p:cNvSpPr txBox="1"/>
          <p:nvPr/>
        </p:nvSpPr>
        <p:spPr>
          <a:xfrm>
            <a:off x="4000634" y="3889187"/>
            <a:ext cx="1145758" cy="507831"/>
          </a:xfrm>
          <a:prstGeom prst="rect">
            <a:avLst/>
          </a:prstGeom>
          <a:solidFill>
            <a:srgbClr val="487A55"/>
          </a:solidFill>
        </p:spPr>
        <p:txBody>
          <a:bodyPr wrap="square" lIns="0" tIns="0" rIns="0" bIns="0" rtlCol="0">
            <a:spAutoFit/>
          </a:bodyPr>
          <a:lstStyle/>
          <a:p>
            <a:pPr algn="ctr"/>
            <a:r>
              <a:rPr lang="ru-RU" sz="1100" dirty="0">
                <a:solidFill>
                  <a:schemeClr val="bg1"/>
                </a:solidFill>
              </a:rPr>
              <a:t>Система-эмитент ключа шифрования</a:t>
            </a:r>
          </a:p>
        </p:txBody>
      </p:sp>
      <p:sp>
        <p:nvSpPr>
          <p:cNvPr id="45" name="TextBox 44"/>
          <p:cNvSpPr txBox="1"/>
          <p:nvPr/>
        </p:nvSpPr>
        <p:spPr>
          <a:xfrm>
            <a:off x="1591405" y="3911008"/>
            <a:ext cx="1092449" cy="507831"/>
          </a:xfrm>
          <a:prstGeom prst="rect">
            <a:avLst/>
          </a:prstGeom>
          <a:solidFill>
            <a:srgbClr val="487A55"/>
          </a:solidFill>
        </p:spPr>
        <p:txBody>
          <a:bodyPr wrap="square" lIns="0" tIns="0" rIns="0" bIns="0" rtlCol="0">
            <a:spAutoFit/>
          </a:bodyPr>
          <a:lstStyle/>
          <a:p>
            <a:pPr algn="ctr"/>
            <a:r>
              <a:rPr lang="ru-RU" sz="1100" dirty="0">
                <a:solidFill>
                  <a:schemeClr val="bg1"/>
                </a:solidFill>
              </a:rPr>
              <a:t>Государственные организации</a:t>
            </a:r>
            <a:r>
              <a:rPr lang="de-DE" sz="1100" dirty="0">
                <a:solidFill>
                  <a:schemeClr val="bg1"/>
                </a:solidFill>
              </a:rPr>
              <a:t> </a:t>
            </a:r>
            <a:r>
              <a:rPr lang="ru-RU" sz="1100" dirty="0">
                <a:solidFill>
                  <a:schemeClr val="bg1"/>
                </a:solidFill>
              </a:rPr>
              <a:t>    </a:t>
            </a:r>
            <a:r>
              <a:rPr lang="de-DE" sz="1100" dirty="0">
                <a:solidFill>
                  <a:schemeClr val="bg1"/>
                </a:solidFill>
              </a:rPr>
              <a:t>(40</a:t>
            </a:r>
            <a:r>
              <a:rPr lang="ru-RU" sz="1100" dirty="0">
                <a:solidFill>
                  <a:schemeClr val="bg1"/>
                </a:solidFill>
              </a:rPr>
              <a:t> </a:t>
            </a:r>
            <a:r>
              <a:rPr lang="de-DE" sz="1100" dirty="0">
                <a:solidFill>
                  <a:schemeClr val="bg1"/>
                </a:solidFill>
              </a:rPr>
              <a:t>000)</a:t>
            </a:r>
            <a:endParaRPr lang="ru-RU" sz="1100" dirty="0">
              <a:solidFill>
                <a:schemeClr val="bg1"/>
              </a:solidFill>
            </a:endParaRPr>
          </a:p>
        </p:txBody>
      </p:sp>
      <p:sp>
        <p:nvSpPr>
          <p:cNvPr id="46" name="TextBox 45"/>
          <p:cNvSpPr txBox="1"/>
          <p:nvPr/>
        </p:nvSpPr>
        <p:spPr>
          <a:xfrm>
            <a:off x="2797127" y="3914851"/>
            <a:ext cx="1092449" cy="507831"/>
          </a:xfrm>
          <a:prstGeom prst="rect">
            <a:avLst/>
          </a:prstGeom>
          <a:solidFill>
            <a:srgbClr val="487A55"/>
          </a:solidFill>
        </p:spPr>
        <p:txBody>
          <a:bodyPr wrap="square" lIns="0" tIns="0" rIns="0" bIns="0" rtlCol="0">
            <a:spAutoFit/>
          </a:bodyPr>
          <a:lstStyle/>
          <a:p>
            <a:pPr algn="ctr"/>
            <a:r>
              <a:rPr lang="ru-RU" sz="1100" dirty="0">
                <a:solidFill>
                  <a:schemeClr val="bg1"/>
                </a:solidFill>
              </a:rPr>
              <a:t>Компания, выступающая гарантом</a:t>
            </a:r>
          </a:p>
        </p:txBody>
      </p:sp>
      <p:sp>
        <p:nvSpPr>
          <p:cNvPr id="48" name="TextBox 47"/>
          <p:cNvSpPr txBox="1"/>
          <p:nvPr/>
        </p:nvSpPr>
        <p:spPr>
          <a:xfrm>
            <a:off x="5302067" y="3889443"/>
            <a:ext cx="1020524" cy="507831"/>
          </a:xfrm>
          <a:prstGeom prst="rect">
            <a:avLst/>
          </a:prstGeom>
          <a:solidFill>
            <a:srgbClr val="487A55"/>
          </a:solidFill>
        </p:spPr>
        <p:txBody>
          <a:bodyPr wrap="square" lIns="0" tIns="0" rIns="0" bIns="0" rtlCol="0">
            <a:spAutoFit/>
          </a:bodyPr>
          <a:lstStyle/>
          <a:p>
            <a:pPr lvl="0" algn="ctr"/>
            <a:r>
              <a:rPr lang="ru-RU" sz="1100" dirty="0">
                <a:solidFill>
                  <a:prstClr val="white"/>
                </a:solidFill>
              </a:rPr>
              <a:t>Компания, выступающая гарантом</a:t>
            </a:r>
          </a:p>
        </p:txBody>
      </p:sp>
      <p:sp>
        <p:nvSpPr>
          <p:cNvPr id="49" name="TextBox 48"/>
          <p:cNvSpPr txBox="1"/>
          <p:nvPr/>
        </p:nvSpPr>
        <p:spPr>
          <a:xfrm>
            <a:off x="6507997" y="3958308"/>
            <a:ext cx="1020524" cy="338554"/>
          </a:xfrm>
          <a:prstGeom prst="rect">
            <a:avLst/>
          </a:prstGeom>
          <a:solidFill>
            <a:srgbClr val="487A55"/>
          </a:solidFill>
        </p:spPr>
        <p:txBody>
          <a:bodyPr wrap="square" lIns="0" tIns="0" rIns="0" bIns="0" rtlCol="0">
            <a:spAutoFit/>
          </a:bodyPr>
          <a:lstStyle/>
          <a:p>
            <a:pPr algn="ctr"/>
            <a:r>
              <a:rPr lang="ru-RU" sz="1100" dirty="0">
                <a:solidFill>
                  <a:schemeClr val="bg1"/>
                </a:solidFill>
              </a:rPr>
              <a:t>Система </a:t>
            </a:r>
          </a:p>
          <a:p>
            <a:pPr algn="ctr"/>
            <a:r>
              <a:rPr lang="de-DE" sz="1100" dirty="0">
                <a:solidFill>
                  <a:schemeClr val="bg1"/>
                </a:solidFill>
              </a:rPr>
              <a:t>D-Brain</a:t>
            </a:r>
          </a:p>
        </p:txBody>
      </p:sp>
      <p:sp>
        <p:nvSpPr>
          <p:cNvPr id="50" name="TextBox 49"/>
          <p:cNvSpPr txBox="1"/>
          <p:nvPr/>
        </p:nvSpPr>
        <p:spPr>
          <a:xfrm>
            <a:off x="7759812" y="4009730"/>
            <a:ext cx="1020524" cy="169277"/>
          </a:xfrm>
          <a:prstGeom prst="rect">
            <a:avLst/>
          </a:prstGeom>
          <a:solidFill>
            <a:srgbClr val="487A55"/>
          </a:solidFill>
        </p:spPr>
        <p:txBody>
          <a:bodyPr wrap="square" lIns="0" tIns="0" rIns="0" bIns="0" rtlCol="0">
            <a:spAutoFit/>
          </a:bodyPr>
          <a:lstStyle/>
          <a:p>
            <a:pPr algn="ctr"/>
            <a:r>
              <a:rPr lang="ru-RU" sz="1100" dirty="0">
                <a:solidFill>
                  <a:schemeClr val="bg1"/>
                </a:solidFill>
              </a:rPr>
              <a:t>Банки</a:t>
            </a:r>
          </a:p>
        </p:txBody>
      </p:sp>
    </p:spTree>
    <p:extLst>
      <p:ext uri="{BB962C8B-B14F-4D97-AF65-F5344CB8AC3E}">
        <p14:creationId xmlns:p14="http://schemas.microsoft.com/office/powerpoint/2010/main" val="742806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 Box 14"/>
          <p:cNvSpPr txBox="1">
            <a:spLocks noChangeArrowheads="1"/>
          </p:cNvSpPr>
          <p:nvPr/>
        </p:nvSpPr>
        <p:spPr bwMode="auto">
          <a:xfrm>
            <a:off x="805343" y="1569128"/>
            <a:ext cx="7575259" cy="2758897"/>
          </a:xfrm>
          <a:prstGeom prst="rect">
            <a:avLst/>
          </a:prstGeom>
          <a:noFill/>
          <a:ln w="9525">
            <a:noFill/>
            <a:miter lim="800000"/>
            <a:headEnd/>
            <a:tailEnd/>
          </a:ln>
        </p:spPr>
        <p:txBody>
          <a:bodyPr wrap="square">
            <a:spAutoFit/>
          </a:bodyPr>
          <a:lstStyle/>
          <a:p>
            <a:pPr marL="341313" indent="-341313" algn="ctr">
              <a:spcAft>
                <a:spcPts val="600"/>
              </a:spcAft>
              <a:tabLst>
                <a:tab pos="1790700" algn="l"/>
              </a:tabLst>
            </a:pPr>
            <a:r>
              <a:rPr lang="ru-RU" sz="2800" b="1" dirty="0">
                <a:solidFill>
                  <a:srgbClr val="00B0F0"/>
                </a:solidFill>
                <a:effectLst/>
              </a:rPr>
              <a:t>Содержание</a:t>
            </a:r>
            <a:endParaRPr lang="tr-TR" sz="2800" b="1" dirty="0">
              <a:solidFill>
                <a:srgbClr val="00B0F0"/>
              </a:solidFill>
              <a:effectLst/>
            </a:endParaRPr>
          </a:p>
          <a:p>
            <a:pPr marL="342900" indent="-342900">
              <a:lnSpc>
                <a:spcPct val="150000"/>
              </a:lnSpc>
              <a:buSzPct val="80000"/>
              <a:buFont typeface="Wingdings 3" panose="05040102010807070707" pitchFamily="18" charset="2"/>
              <a:buChar char=""/>
              <a:tabLst>
                <a:tab pos="1790700" algn="l"/>
              </a:tabLst>
            </a:pPr>
            <a:r>
              <a:rPr lang="ru-RU" sz="2400" b="1" dirty="0">
                <a:solidFill>
                  <a:srgbClr val="0000CC"/>
                </a:solidFill>
              </a:rPr>
              <a:t>ИСУГФ и электронные закупки: основы</a:t>
            </a:r>
            <a:endParaRPr lang="en-US" sz="2400" b="1" dirty="0">
              <a:solidFill>
                <a:srgbClr val="0000CC"/>
              </a:solidFill>
            </a:endParaRPr>
          </a:p>
          <a:p>
            <a:pPr marL="342900" indent="-342900">
              <a:lnSpc>
                <a:spcPct val="150000"/>
              </a:lnSpc>
              <a:buSzPct val="80000"/>
              <a:buFont typeface="Wingdings 3" panose="05040102010807070707" pitchFamily="18" charset="2"/>
              <a:buChar char=""/>
              <a:tabLst>
                <a:tab pos="1790700" algn="l"/>
              </a:tabLst>
            </a:pPr>
            <a:r>
              <a:rPr lang="ru-RU" sz="2400" b="1" dirty="0">
                <a:solidFill>
                  <a:schemeClr val="bg1">
                    <a:lumMod val="75000"/>
                  </a:schemeClr>
                </a:solidFill>
              </a:rPr>
              <a:t>Как соединить систему электронных государственных закупок и ИСУГФ</a:t>
            </a:r>
            <a:endParaRPr lang="en-US" sz="2400" b="1" dirty="0">
              <a:solidFill>
                <a:schemeClr val="bg1">
                  <a:lumMod val="75000"/>
                </a:schemeClr>
              </a:solidFill>
            </a:endParaRPr>
          </a:p>
          <a:p>
            <a:pPr marL="342900" indent="-342900">
              <a:lnSpc>
                <a:spcPct val="150000"/>
              </a:lnSpc>
              <a:buSzPct val="80000"/>
              <a:buFont typeface="Wingdings 3" panose="05040102010807070707" pitchFamily="18" charset="2"/>
              <a:buChar char=""/>
              <a:tabLst>
                <a:tab pos="1790700" algn="l"/>
              </a:tabLst>
            </a:pPr>
            <a:r>
              <a:rPr lang="ru-RU" sz="2400" b="1" dirty="0">
                <a:solidFill>
                  <a:schemeClr val="bg1">
                    <a:lumMod val="75000"/>
                  </a:schemeClr>
                </a:solidFill>
              </a:rPr>
              <a:t>Примеры отдельных стран</a:t>
            </a:r>
            <a:endParaRPr lang="en-US" sz="2400" b="1" dirty="0">
              <a:solidFill>
                <a:schemeClr val="bg1">
                  <a:lumMod val="75000"/>
                </a:schemeClr>
              </a:solidFill>
            </a:endParaRPr>
          </a:p>
        </p:txBody>
      </p:sp>
      <p:sp>
        <p:nvSpPr>
          <p:cNvPr id="12" name="Slide Number Placeholder 8"/>
          <p:cNvSpPr>
            <a:spLocks noGrp="1"/>
          </p:cNvSpPr>
          <p:nvPr>
            <p:ph type="sldNum" sz="quarter" idx="12"/>
          </p:nvPr>
        </p:nvSpPr>
        <p:spPr>
          <a:xfrm>
            <a:off x="6553200" y="6587285"/>
            <a:ext cx="2160000" cy="216000"/>
          </a:xfrm>
        </p:spPr>
        <p:txBody>
          <a:bodyPr/>
          <a:lstStyle/>
          <a:p>
            <a:fld id="{9A1FF0DD-E9F7-431E-8070-FEA08546CC76}" type="slidenum">
              <a:rPr lang="en-US" sz="1100" smtClean="0">
                <a:solidFill>
                  <a:srgbClr val="0000FF"/>
                </a:solidFill>
              </a:rPr>
              <a:pPr/>
              <a:t>1</a:t>
            </a:fld>
            <a:endParaRPr lang="en-US" sz="1100" dirty="0">
              <a:solidFill>
                <a:srgbClr val="0000FF"/>
              </a:solidFill>
            </a:endParaRPr>
          </a:p>
        </p:txBody>
      </p:sp>
      <p:grpSp>
        <p:nvGrpSpPr>
          <p:cNvPr id="7" name="Group 6"/>
          <p:cNvGrpSpPr/>
          <p:nvPr/>
        </p:nvGrpSpPr>
        <p:grpSpPr>
          <a:xfrm>
            <a:off x="-809" y="7415"/>
            <a:ext cx="9129110" cy="1083154"/>
            <a:chOff x="-809" y="7415"/>
            <a:chExt cx="9129110" cy="1083154"/>
          </a:xfrm>
        </p:grpSpPr>
        <p:sp>
          <p:nvSpPr>
            <p:cNvPr id="9" name="Text Box 3"/>
            <p:cNvSpPr txBox="1">
              <a:spLocks noChangeArrowheads="1"/>
            </p:cNvSpPr>
            <p:nvPr/>
          </p:nvSpPr>
          <p:spPr bwMode="auto">
            <a:xfrm>
              <a:off x="624381" y="144575"/>
              <a:ext cx="8503920" cy="945994"/>
            </a:xfrm>
            <a:prstGeom prst="rect">
              <a:avLst/>
            </a:prstGeom>
            <a:gradFill>
              <a:gsLst>
                <a:gs pos="50000">
                  <a:srgbClr val="00B0F0"/>
                </a:gs>
                <a:gs pos="100000">
                  <a:schemeClr val="bg1"/>
                </a:gs>
              </a:gsLst>
              <a:lin ang="0" scaled="1"/>
            </a:gradFill>
            <a:ln w="9525">
              <a:noFill/>
              <a:miter lim="800000"/>
              <a:headEnd/>
              <a:tailEnd/>
            </a:ln>
            <a:effectLst/>
          </p:spPr>
          <p:txBody>
            <a:bodyPr lIns="0" rIns="0" anchor="ctr"/>
            <a:lstStyle/>
            <a:p>
              <a:pPr marL="457200"/>
              <a:r>
                <a:rPr lang="ru-RU" sz="2300" b="1" dirty="0">
                  <a:solidFill>
                    <a:schemeClr val="bg1"/>
                  </a:solidFill>
                  <a:cs typeface="Helvetica" panose="020B0604020202020204" pitchFamily="34" charset="0"/>
                </a:rPr>
                <a:t>Информационная система управления государственными финансами (ИСУГФ) и система электронных государственных закупок </a:t>
              </a:r>
              <a:endParaRPr lang="en-US" sz="2300" b="1" dirty="0">
                <a:solidFill>
                  <a:schemeClr val="bg1"/>
                </a:solidFill>
                <a:latin typeface="+mj-lt"/>
                <a:cs typeface="Helvetica" panose="020B0604020202020204" pitchFamily="34" charset="0"/>
              </a:endParaRPr>
            </a:p>
          </p:txBody>
        </p:sp>
        <p:sp>
          <p:nvSpPr>
            <p:cNvPr id="6" name="Oval 5"/>
            <p:cNvSpPr/>
            <p:nvPr/>
          </p:nvSpPr>
          <p:spPr>
            <a:xfrm>
              <a:off x="-809" y="7415"/>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351" y="144575"/>
              <a:ext cx="457200" cy="457200"/>
            </a:xfrm>
            <a:prstGeom prst="rect">
              <a:avLst/>
            </a:prstGeom>
          </p:spPr>
        </p:pic>
      </p:grpSp>
    </p:spTree>
    <p:extLst>
      <p:ext uri="{BB962C8B-B14F-4D97-AF65-F5344CB8AC3E}">
        <p14:creationId xmlns:p14="http://schemas.microsoft.com/office/powerpoint/2010/main" val="568369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Slide Number Placeholder 8"/>
          <p:cNvSpPr>
            <a:spLocks noGrp="1"/>
          </p:cNvSpPr>
          <p:nvPr>
            <p:ph type="sldNum" sz="quarter" idx="12"/>
          </p:nvPr>
        </p:nvSpPr>
        <p:spPr>
          <a:xfrm>
            <a:off x="6553200" y="6587285"/>
            <a:ext cx="2160000" cy="216000"/>
          </a:xfrm>
        </p:spPr>
        <p:txBody>
          <a:bodyPr/>
          <a:lstStyle/>
          <a:p>
            <a:fld id="{9A1FF0DD-E9F7-431E-8070-FEA08546CC76}" type="slidenum">
              <a:rPr lang="en-US" sz="1100" smtClean="0">
                <a:solidFill>
                  <a:srgbClr val="0000FF"/>
                </a:solidFill>
              </a:rPr>
              <a:pPr/>
              <a:t>19</a:t>
            </a:fld>
            <a:endParaRPr lang="en-US" sz="1100" dirty="0">
              <a:solidFill>
                <a:srgbClr val="0000FF"/>
              </a:solidFill>
            </a:endParaRPr>
          </a:p>
        </p:txBody>
      </p:sp>
      <p:grpSp>
        <p:nvGrpSpPr>
          <p:cNvPr id="7" name="Group 6"/>
          <p:cNvGrpSpPr/>
          <p:nvPr/>
        </p:nvGrpSpPr>
        <p:grpSpPr>
          <a:xfrm>
            <a:off x="-809" y="7415"/>
            <a:ext cx="9129110" cy="731520"/>
            <a:chOff x="-809" y="7415"/>
            <a:chExt cx="9129110" cy="731520"/>
          </a:xfrm>
        </p:grpSpPr>
        <p:sp>
          <p:nvSpPr>
            <p:cNvPr id="9" name="Text Box 3"/>
            <p:cNvSpPr txBox="1">
              <a:spLocks noChangeArrowheads="1"/>
            </p:cNvSpPr>
            <p:nvPr/>
          </p:nvSpPr>
          <p:spPr bwMode="auto">
            <a:xfrm>
              <a:off x="624381" y="144575"/>
              <a:ext cx="8503920" cy="457200"/>
            </a:xfrm>
            <a:prstGeom prst="rect">
              <a:avLst/>
            </a:prstGeom>
            <a:gradFill>
              <a:gsLst>
                <a:gs pos="50000">
                  <a:srgbClr val="00B0F0"/>
                </a:gs>
                <a:gs pos="100000">
                  <a:schemeClr val="bg1"/>
                </a:gs>
              </a:gsLst>
              <a:lin ang="0" scaled="1"/>
            </a:gradFill>
            <a:ln w="9525">
              <a:noFill/>
              <a:miter lim="800000"/>
              <a:headEnd/>
              <a:tailEnd/>
            </a:ln>
            <a:effectLst/>
          </p:spPr>
          <p:txBody>
            <a:bodyPr lIns="0" rIns="0" anchor="ctr"/>
            <a:lstStyle/>
            <a:p>
              <a:pPr marL="457200"/>
              <a:r>
                <a:rPr lang="ru-RU" sz="2400" b="1" dirty="0">
                  <a:solidFill>
                    <a:schemeClr val="bg1"/>
                  </a:solidFill>
                  <a:cs typeface="Helvetica" panose="020B0604020202020204" pitchFamily="34" charset="0"/>
                </a:rPr>
                <a:t>Электронные государственные закупки (</a:t>
              </a:r>
              <a:r>
                <a:rPr lang="en-US" sz="2400" b="1" dirty="0">
                  <a:solidFill>
                    <a:schemeClr val="bg1"/>
                  </a:solidFill>
                  <a:cs typeface="Helvetica" panose="020B0604020202020204" pitchFamily="34" charset="0"/>
                </a:rPr>
                <a:t>e-GP</a:t>
              </a:r>
              <a:r>
                <a:rPr lang="ru-RU" sz="2400" b="1" dirty="0">
                  <a:solidFill>
                    <a:schemeClr val="bg1"/>
                  </a:solidFill>
                  <a:cs typeface="Helvetica" panose="020B0604020202020204" pitchFamily="34" charset="0"/>
                </a:rPr>
                <a:t>)</a:t>
              </a:r>
              <a:endParaRPr lang="en-US" sz="2400" b="1" dirty="0">
                <a:solidFill>
                  <a:schemeClr val="bg1"/>
                </a:solidFill>
                <a:latin typeface="+mj-lt"/>
                <a:cs typeface="Helvetica" panose="020B0604020202020204" pitchFamily="34" charset="0"/>
              </a:endParaRPr>
            </a:p>
          </p:txBody>
        </p:sp>
        <p:sp>
          <p:nvSpPr>
            <p:cNvPr id="6" name="Oval 5"/>
            <p:cNvSpPr/>
            <p:nvPr/>
          </p:nvSpPr>
          <p:spPr>
            <a:xfrm>
              <a:off x="-809" y="7415"/>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351" y="144575"/>
              <a:ext cx="457200" cy="457200"/>
            </a:xfrm>
            <a:prstGeom prst="rect">
              <a:avLst/>
            </a:prstGeom>
          </p:spPr>
        </p:pic>
      </p:grpSp>
      <p:sp>
        <p:nvSpPr>
          <p:cNvPr id="10" name="Rectangle 9">
            <a:extLst>
              <a:ext uri="{FF2B5EF4-FFF2-40B4-BE49-F238E27FC236}">
                <a16:creationId xmlns:a16="http://schemas.microsoft.com/office/drawing/2014/main" id="{316AA1ED-80A6-4595-AADD-43C1E2BE1DDC}"/>
              </a:ext>
            </a:extLst>
          </p:cNvPr>
          <p:cNvSpPr/>
          <p:nvPr/>
        </p:nvSpPr>
        <p:spPr>
          <a:xfrm>
            <a:off x="843907" y="6524658"/>
            <a:ext cx="3291840" cy="169277"/>
          </a:xfrm>
          <a:prstGeom prst="rect">
            <a:avLst/>
          </a:prstGeom>
        </p:spPr>
        <p:txBody>
          <a:bodyPr wrap="square" lIns="0" tIns="0" rIns="0" bIns="0">
            <a:spAutoFit/>
          </a:bodyPr>
          <a:lstStyle/>
          <a:p>
            <a:pPr algn="ctr"/>
            <a:r>
              <a:rPr lang="ru-RU" sz="1100" dirty="0">
                <a:solidFill>
                  <a:srgbClr val="0000CC"/>
                </a:solidFill>
              </a:rPr>
              <a:t>Источник</a:t>
            </a:r>
            <a:r>
              <a:rPr lang="en-US" sz="1100" dirty="0">
                <a:solidFill>
                  <a:srgbClr val="0000CC"/>
                </a:solidFill>
              </a:rPr>
              <a:t>: </a:t>
            </a:r>
            <a:r>
              <a:rPr lang="en-US" sz="1100" dirty="0">
                <a:hlinkClick r:id="rId3"/>
              </a:rPr>
              <a:t>https://www.comprasgovernamentais.gov.br/</a:t>
            </a:r>
            <a:endParaRPr lang="en-US" sz="1100" dirty="0"/>
          </a:p>
        </p:txBody>
      </p:sp>
      <p:sp>
        <p:nvSpPr>
          <p:cNvPr id="11" name="Text Box 398">
            <a:extLst>
              <a:ext uri="{FF2B5EF4-FFF2-40B4-BE49-F238E27FC236}">
                <a16:creationId xmlns:a16="http://schemas.microsoft.com/office/drawing/2014/main" id="{C337A922-11FD-41A1-BF2F-000A3F44D8F4}"/>
              </a:ext>
            </a:extLst>
          </p:cNvPr>
          <p:cNvSpPr txBox="1">
            <a:spLocks noChangeArrowheads="1"/>
          </p:cNvSpPr>
          <p:nvPr/>
        </p:nvSpPr>
        <p:spPr bwMode="auto">
          <a:xfrm>
            <a:off x="80305" y="659388"/>
            <a:ext cx="9026822" cy="457200"/>
          </a:xfrm>
          <a:prstGeom prst="rect">
            <a:avLst/>
          </a:prstGeom>
          <a:noFill/>
          <a:ln w="9525">
            <a:noFill/>
            <a:miter lim="800000"/>
            <a:headEnd/>
            <a:tailEnd/>
          </a:ln>
        </p:spPr>
        <p:txBody>
          <a:bodyPr lIns="0" tIns="18288" rIns="0" bIns="0"/>
          <a:lstStyle/>
          <a:p>
            <a:pPr algn="ctr">
              <a:spcBef>
                <a:spcPts val="200"/>
              </a:spcBef>
              <a:spcAft>
                <a:spcPts val="1000"/>
              </a:spcAft>
            </a:pPr>
            <a:r>
              <a:rPr lang="en-US" sz="2200" b="1" dirty="0">
                <a:solidFill>
                  <a:srgbClr val="0000CC"/>
                </a:solidFill>
                <a:effectLst/>
              </a:rPr>
              <a:t>COMPRASNET &gt; </a:t>
            </a:r>
            <a:r>
              <a:rPr lang="ru-RU" sz="2200" b="1" dirty="0">
                <a:solidFill>
                  <a:srgbClr val="0000CC"/>
                </a:solidFill>
                <a:effectLst/>
              </a:rPr>
              <a:t>система электронных государственных закупок Бразилии</a:t>
            </a:r>
            <a:endParaRPr lang="en-US" sz="2200" dirty="0">
              <a:solidFill>
                <a:srgbClr val="0000CC"/>
              </a:solidFill>
              <a:effectLst/>
            </a:endParaRPr>
          </a:p>
        </p:txBody>
      </p:sp>
      <p:pic>
        <p:nvPicPr>
          <p:cNvPr id="4" name="Picture 3" descr="A screenshot of a cell phone&#10;&#10;Description generated with very high confidence">
            <a:extLst>
              <a:ext uri="{FF2B5EF4-FFF2-40B4-BE49-F238E27FC236}">
                <a16:creationId xmlns:a16="http://schemas.microsoft.com/office/drawing/2014/main" id="{F8EECEA6-0C1D-465B-8898-41B38FCB39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1472" y="1165236"/>
            <a:ext cx="3496710" cy="5303520"/>
          </a:xfrm>
          <a:prstGeom prst="rect">
            <a:avLst/>
          </a:prstGeom>
          <a:ln>
            <a:solidFill>
              <a:srgbClr val="0000CC"/>
            </a:solidFill>
          </a:ln>
        </p:spPr>
      </p:pic>
      <p:sp>
        <p:nvSpPr>
          <p:cNvPr id="13" name="Rectangle 12">
            <a:extLst>
              <a:ext uri="{FF2B5EF4-FFF2-40B4-BE49-F238E27FC236}">
                <a16:creationId xmlns:a16="http://schemas.microsoft.com/office/drawing/2014/main" id="{DA289155-625E-4C3F-8B7B-8BB55F16E50E}"/>
              </a:ext>
            </a:extLst>
          </p:cNvPr>
          <p:cNvSpPr/>
          <p:nvPr/>
        </p:nvSpPr>
        <p:spPr>
          <a:xfrm>
            <a:off x="4306529" y="3623850"/>
            <a:ext cx="4549877" cy="1169551"/>
          </a:xfrm>
          <a:prstGeom prst="rect">
            <a:avLst/>
          </a:prstGeom>
        </p:spPr>
        <p:txBody>
          <a:bodyPr wrap="square">
            <a:spAutoFit/>
          </a:bodyPr>
          <a:lstStyle/>
          <a:p>
            <a:pPr algn="just"/>
            <a:r>
              <a:rPr lang="ru-RU" sz="1000" b="1" dirty="0"/>
              <a:t>Национальный электронный процесс</a:t>
            </a:r>
            <a:r>
              <a:rPr lang="en-US" sz="1000" b="1" dirty="0"/>
              <a:t> </a:t>
            </a:r>
            <a:r>
              <a:rPr lang="en-US" sz="1000" dirty="0"/>
              <a:t>(PEN)</a:t>
            </a:r>
            <a:r>
              <a:rPr lang="ru-RU" sz="1000" dirty="0"/>
              <a:t> – совместная инициатива государственных ведомств по созданию инфраструктуры, предназначенной для реализации в электронном формате процессов государственного администрирования</a:t>
            </a:r>
            <a:r>
              <a:rPr lang="en-US" sz="1000" dirty="0"/>
              <a:t>. </a:t>
            </a:r>
            <a:r>
              <a:rPr lang="ru-RU" sz="1000" dirty="0"/>
              <a:t>С периодичностью не реже 48 часов каждая госструктура запрашивает актуализированные данные своих систем </a:t>
            </a:r>
            <a:r>
              <a:rPr lang="en-US" sz="1000" dirty="0"/>
              <a:t>(</a:t>
            </a:r>
            <a:r>
              <a:rPr lang="ru-RU" sz="1000" dirty="0"/>
              <a:t>включая данные о закупках</a:t>
            </a:r>
            <a:r>
              <a:rPr lang="en-US" sz="1000" dirty="0"/>
              <a:t>)</a:t>
            </a:r>
            <a:r>
              <a:rPr lang="ru-RU" sz="1000" dirty="0"/>
              <a:t> в формате</a:t>
            </a:r>
            <a:r>
              <a:rPr lang="en-US" sz="1000" dirty="0"/>
              <a:t> XML</a:t>
            </a:r>
            <a:r>
              <a:rPr lang="ru-RU" sz="1000" dirty="0"/>
              <a:t> и публикует их через веб-сервисы</a:t>
            </a:r>
            <a:r>
              <a:rPr lang="en-US" sz="1000" dirty="0"/>
              <a:t> (API) </a:t>
            </a:r>
            <a:r>
              <a:rPr lang="ru-RU" sz="1000" dirty="0"/>
              <a:t>для информирования граждан</a:t>
            </a:r>
            <a:r>
              <a:rPr lang="en-US" sz="1000" dirty="0"/>
              <a:t>.</a:t>
            </a:r>
          </a:p>
        </p:txBody>
      </p:sp>
      <p:grpSp>
        <p:nvGrpSpPr>
          <p:cNvPr id="17" name="Group 16">
            <a:extLst>
              <a:ext uri="{FF2B5EF4-FFF2-40B4-BE49-F238E27FC236}">
                <a16:creationId xmlns:a16="http://schemas.microsoft.com/office/drawing/2014/main" id="{07B10574-959B-4D59-94DE-72E07A41EF78}"/>
              </a:ext>
            </a:extLst>
          </p:cNvPr>
          <p:cNvGrpSpPr/>
          <p:nvPr/>
        </p:nvGrpSpPr>
        <p:grpSpPr>
          <a:xfrm>
            <a:off x="4938574" y="1163386"/>
            <a:ext cx="3200400" cy="2480669"/>
            <a:chOff x="4434821" y="1163386"/>
            <a:chExt cx="3200400" cy="2480669"/>
          </a:xfrm>
        </p:grpSpPr>
        <p:pic>
          <p:nvPicPr>
            <p:cNvPr id="8" name="Picture 7">
              <a:extLst>
                <a:ext uri="{FF2B5EF4-FFF2-40B4-BE49-F238E27FC236}">
                  <a16:creationId xmlns:a16="http://schemas.microsoft.com/office/drawing/2014/main" id="{D7C1EB6D-0D2B-44A8-95F0-6869C9EFCE8B}"/>
                </a:ext>
              </a:extLst>
            </p:cNvPr>
            <p:cNvPicPr>
              <a:picLocks noChangeAspect="1"/>
            </p:cNvPicPr>
            <p:nvPr/>
          </p:nvPicPr>
          <p:blipFill>
            <a:blip r:embed="rId5"/>
            <a:stretch>
              <a:fillRect/>
            </a:stretch>
          </p:blipFill>
          <p:spPr>
            <a:xfrm>
              <a:off x="4434821" y="1163386"/>
              <a:ext cx="3200400" cy="2480669"/>
            </a:xfrm>
            <a:prstGeom prst="rect">
              <a:avLst/>
            </a:prstGeom>
            <a:ln>
              <a:solidFill>
                <a:srgbClr val="0000CC"/>
              </a:solidFill>
            </a:ln>
          </p:spPr>
        </p:pic>
        <p:pic>
          <p:nvPicPr>
            <p:cNvPr id="14" name="Picture 13">
              <a:extLst>
                <a:ext uri="{FF2B5EF4-FFF2-40B4-BE49-F238E27FC236}">
                  <a16:creationId xmlns:a16="http://schemas.microsoft.com/office/drawing/2014/main" id="{D16B59DD-2F87-416D-A338-D234047674C4}"/>
                </a:ext>
              </a:extLst>
            </p:cNvPr>
            <p:cNvPicPr>
              <a:picLocks noChangeAspect="1"/>
            </p:cNvPicPr>
            <p:nvPr/>
          </p:nvPicPr>
          <p:blipFill>
            <a:blip r:embed="rId6"/>
            <a:stretch>
              <a:fillRect/>
            </a:stretch>
          </p:blipFill>
          <p:spPr>
            <a:xfrm>
              <a:off x="6427690" y="3250667"/>
              <a:ext cx="1188720" cy="373979"/>
            </a:xfrm>
            <a:prstGeom prst="rect">
              <a:avLst/>
            </a:prstGeom>
          </p:spPr>
        </p:pic>
      </p:grpSp>
      <p:pic>
        <p:nvPicPr>
          <p:cNvPr id="16" name="Picture 15">
            <a:extLst>
              <a:ext uri="{FF2B5EF4-FFF2-40B4-BE49-F238E27FC236}">
                <a16:creationId xmlns:a16="http://schemas.microsoft.com/office/drawing/2014/main" id="{5CAF8928-6E5D-4042-9079-46CB91AEB8C7}"/>
              </a:ext>
            </a:extLst>
          </p:cNvPr>
          <p:cNvPicPr>
            <a:picLocks noChangeAspect="1"/>
          </p:cNvPicPr>
          <p:nvPr/>
        </p:nvPicPr>
        <p:blipFill>
          <a:blip r:embed="rId7"/>
          <a:stretch>
            <a:fillRect/>
          </a:stretch>
        </p:blipFill>
        <p:spPr>
          <a:xfrm>
            <a:off x="5008255" y="4745253"/>
            <a:ext cx="3284845" cy="1924688"/>
          </a:xfrm>
          <a:prstGeom prst="rect">
            <a:avLst/>
          </a:prstGeom>
          <a:ln>
            <a:solidFill>
              <a:srgbClr val="0000CC"/>
            </a:solidFill>
          </a:ln>
        </p:spPr>
      </p:pic>
    </p:spTree>
    <p:extLst>
      <p:ext uri="{BB962C8B-B14F-4D97-AF65-F5344CB8AC3E}">
        <p14:creationId xmlns:p14="http://schemas.microsoft.com/office/powerpoint/2010/main" val="36899836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Slide Number Placeholder 8"/>
          <p:cNvSpPr>
            <a:spLocks noGrp="1"/>
          </p:cNvSpPr>
          <p:nvPr>
            <p:ph type="sldNum" sz="quarter" idx="12"/>
          </p:nvPr>
        </p:nvSpPr>
        <p:spPr>
          <a:xfrm>
            <a:off x="6553200" y="6587285"/>
            <a:ext cx="2160000" cy="216000"/>
          </a:xfrm>
        </p:spPr>
        <p:txBody>
          <a:bodyPr/>
          <a:lstStyle/>
          <a:p>
            <a:fld id="{9A1FF0DD-E9F7-431E-8070-FEA08546CC76}" type="slidenum">
              <a:rPr lang="en-US" sz="1100" smtClean="0">
                <a:solidFill>
                  <a:srgbClr val="0000FF"/>
                </a:solidFill>
              </a:rPr>
              <a:pPr/>
              <a:t>20</a:t>
            </a:fld>
            <a:endParaRPr lang="en-US" sz="1100" dirty="0">
              <a:solidFill>
                <a:srgbClr val="0000FF"/>
              </a:solidFill>
            </a:endParaRPr>
          </a:p>
        </p:txBody>
      </p:sp>
      <p:grpSp>
        <p:nvGrpSpPr>
          <p:cNvPr id="7" name="Group 6"/>
          <p:cNvGrpSpPr/>
          <p:nvPr/>
        </p:nvGrpSpPr>
        <p:grpSpPr>
          <a:xfrm>
            <a:off x="-809" y="7415"/>
            <a:ext cx="9129110" cy="731520"/>
            <a:chOff x="-809" y="7415"/>
            <a:chExt cx="9129110" cy="731520"/>
          </a:xfrm>
        </p:grpSpPr>
        <p:sp>
          <p:nvSpPr>
            <p:cNvPr id="9" name="Text Box 3"/>
            <p:cNvSpPr txBox="1">
              <a:spLocks noChangeArrowheads="1"/>
            </p:cNvSpPr>
            <p:nvPr/>
          </p:nvSpPr>
          <p:spPr bwMode="auto">
            <a:xfrm>
              <a:off x="624381" y="144575"/>
              <a:ext cx="8503920" cy="457200"/>
            </a:xfrm>
            <a:prstGeom prst="rect">
              <a:avLst/>
            </a:prstGeom>
            <a:gradFill>
              <a:gsLst>
                <a:gs pos="50000">
                  <a:srgbClr val="00B0F0"/>
                </a:gs>
                <a:gs pos="100000">
                  <a:schemeClr val="bg1"/>
                </a:gs>
              </a:gsLst>
              <a:lin ang="0" scaled="1"/>
            </a:gradFill>
            <a:ln w="9525">
              <a:noFill/>
              <a:miter lim="800000"/>
              <a:headEnd/>
              <a:tailEnd/>
            </a:ln>
            <a:effectLst/>
          </p:spPr>
          <p:txBody>
            <a:bodyPr lIns="0" rIns="0" anchor="ctr"/>
            <a:lstStyle/>
            <a:p>
              <a:pPr marL="457200"/>
              <a:r>
                <a:rPr lang="ru-RU" sz="2400" b="1" dirty="0">
                  <a:solidFill>
                    <a:schemeClr val="bg1"/>
                  </a:solidFill>
                  <a:cs typeface="Helvetica" panose="020B0604020202020204" pitchFamily="34" charset="0"/>
                </a:rPr>
                <a:t>Электронные государственные закупки (</a:t>
              </a:r>
              <a:r>
                <a:rPr lang="en-US" sz="2400" b="1" dirty="0">
                  <a:solidFill>
                    <a:schemeClr val="bg1"/>
                  </a:solidFill>
                  <a:cs typeface="Helvetica" panose="020B0604020202020204" pitchFamily="34" charset="0"/>
                </a:rPr>
                <a:t>e-GP</a:t>
              </a:r>
              <a:r>
                <a:rPr lang="ru-RU" sz="2400" b="1" dirty="0">
                  <a:solidFill>
                    <a:schemeClr val="bg1"/>
                  </a:solidFill>
                  <a:cs typeface="Helvetica" panose="020B0604020202020204" pitchFamily="34" charset="0"/>
                </a:rPr>
                <a:t>)</a:t>
              </a:r>
              <a:endParaRPr lang="en-US" sz="2400" b="1" dirty="0">
                <a:solidFill>
                  <a:schemeClr val="bg1"/>
                </a:solidFill>
                <a:cs typeface="Helvetica" panose="020B0604020202020204" pitchFamily="34" charset="0"/>
              </a:endParaRPr>
            </a:p>
          </p:txBody>
        </p:sp>
        <p:sp>
          <p:nvSpPr>
            <p:cNvPr id="6" name="Oval 5"/>
            <p:cNvSpPr/>
            <p:nvPr/>
          </p:nvSpPr>
          <p:spPr>
            <a:xfrm>
              <a:off x="-809" y="7415"/>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351" y="144575"/>
              <a:ext cx="457200" cy="457200"/>
            </a:xfrm>
            <a:prstGeom prst="rect">
              <a:avLst/>
            </a:prstGeom>
          </p:spPr>
        </p:pic>
      </p:grpSp>
      <p:pic>
        <p:nvPicPr>
          <p:cNvPr id="15" name="Picture 14">
            <a:extLst>
              <a:ext uri="{FF2B5EF4-FFF2-40B4-BE49-F238E27FC236}">
                <a16:creationId xmlns:a16="http://schemas.microsoft.com/office/drawing/2014/main" id="{7C5085EC-41D3-4245-90A7-C2F0BCD27E73}"/>
              </a:ext>
            </a:extLst>
          </p:cNvPr>
          <p:cNvPicPr>
            <a:picLocks noChangeAspect="1"/>
          </p:cNvPicPr>
          <p:nvPr/>
        </p:nvPicPr>
        <p:blipFill>
          <a:blip r:embed="rId3"/>
          <a:stretch>
            <a:fillRect/>
          </a:stretch>
        </p:blipFill>
        <p:spPr>
          <a:xfrm>
            <a:off x="349492" y="1242507"/>
            <a:ext cx="8351957" cy="5140138"/>
          </a:xfrm>
          <a:prstGeom prst="rect">
            <a:avLst/>
          </a:prstGeom>
          <a:ln>
            <a:solidFill>
              <a:srgbClr val="0000CC"/>
            </a:solidFill>
          </a:ln>
        </p:spPr>
      </p:pic>
      <p:sp>
        <p:nvSpPr>
          <p:cNvPr id="8" name="Text Box 398">
            <a:extLst>
              <a:ext uri="{FF2B5EF4-FFF2-40B4-BE49-F238E27FC236}">
                <a16:creationId xmlns:a16="http://schemas.microsoft.com/office/drawing/2014/main" id="{5B441F52-9A8C-4082-8948-A166DC2CE00B}"/>
              </a:ext>
            </a:extLst>
          </p:cNvPr>
          <p:cNvSpPr txBox="1">
            <a:spLocks noChangeArrowheads="1"/>
          </p:cNvSpPr>
          <p:nvPr/>
        </p:nvSpPr>
        <p:spPr bwMode="auto">
          <a:xfrm>
            <a:off x="132734" y="696258"/>
            <a:ext cx="8819535" cy="457200"/>
          </a:xfrm>
          <a:prstGeom prst="rect">
            <a:avLst/>
          </a:prstGeom>
          <a:noFill/>
          <a:ln w="9525">
            <a:noFill/>
            <a:miter lim="800000"/>
            <a:headEnd/>
            <a:tailEnd/>
          </a:ln>
        </p:spPr>
        <p:txBody>
          <a:bodyPr lIns="0" tIns="18288" rIns="0" bIns="0"/>
          <a:lstStyle/>
          <a:p>
            <a:pPr algn="ctr">
              <a:spcBef>
                <a:spcPts val="200"/>
              </a:spcBef>
              <a:spcAft>
                <a:spcPts val="1000"/>
              </a:spcAft>
            </a:pPr>
            <a:r>
              <a:rPr lang="en-US" sz="2000" b="1" dirty="0">
                <a:solidFill>
                  <a:srgbClr val="0000CC"/>
                </a:solidFill>
                <a:effectLst/>
              </a:rPr>
              <a:t>ESPP </a:t>
            </a:r>
            <a:r>
              <a:rPr lang="en-US" sz="2000" b="1" dirty="0">
                <a:solidFill>
                  <a:srgbClr val="0000CC"/>
                </a:solidFill>
              </a:rPr>
              <a:t>&gt; </a:t>
            </a:r>
            <a:r>
              <a:rPr lang="ru-RU" sz="2000" b="1" dirty="0">
                <a:solidFill>
                  <a:srgbClr val="0000CC"/>
                </a:solidFill>
              </a:rPr>
              <a:t>система электронных государственных закупок Северной Македонии</a:t>
            </a:r>
            <a:endParaRPr lang="en-US" sz="2000" dirty="0">
              <a:solidFill>
                <a:srgbClr val="0000CC"/>
              </a:solidFill>
              <a:effectLst/>
            </a:endParaRPr>
          </a:p>
        </p:txBody>
      </p:sp>
      <p:sp>
        <p:nvSpPr>
          <p:cNvPr id="10" name="Rectangle 9">
            <a:extLst>
              <a:ext uri="{FF2B5EF4-FFF2-40B4-BE49-F238E27FC236}">
                <a16:creationId xmlns:a16="http://schemas.microsoft.com/office/drawing/2014/main" id="{BD7DFC26-2FC2-4925-BA60-9CD433EEAAF9}"/>
              </a:ext>
            </a:extLst>
          </p:cNvPr>
          <p:cNvSpPr/>
          <p:nvPr/>
        </p:nvSpPr>
        <p:spPr>
          <a:xfrm>
            <a:off x="1828800" y="6548475"/>
            <a:ext cx="5486400" cy="169277"/>
          </a:xfrm>
          <a:prstGeom prst="rect">
            <a:avLst/>
          </a:prstGeom>
        </p:spPr>
        <p:txBody>
          <a:bodyPr wrap="square" lIns="0" tIns="0" rIns="0" bIns="0">
            <a:spAutoFit/>
          </a:bodyPr>
          <a:lstStyle/>
          <a:p>
            <a:pPr algn="ctr"/>
            <a:r>
              <a:rPr lang="ru-RU" sz="1100" dirty="0">
                <a:solidFill>
                  <a:srgbClr val="0000CC"/>
                </a:solidFill>
              </a:rPr>
              <a:t>Источник</a:t>
            </a:r>
            <a:r>
              <a:rPr lang="en-US" sz="1100" dirty="0">
                <a:solidFill>
                  <a:srgbClr val="0000CC"/>
                </a:solidFill>
              </a:rPr>
              <a:t>: </a:t>
            </a:r>
            <a:r>
              <a:rPr lang="en-US" sz="1100" dirty="0">
                <a:hlinkClick r:id="rId4"/>
              </a:rPr>
              <a:t>https://e-nabavki.gov.mk/</a:t>
            </a:r>
            <a:endParaRPr lang="en-US" sz="1100" dirty="0"/>
          </a:p>
        </p:txBody>
      </p:sp>
    </p:spTree>
    <p:extLst>
      <p:ext uri="{BB962C8B-B14F-4D97-AF65-F5344CB8AC3E}">
        <p14:creationId xmlns:p14="http://schemas.microsoft.com/office/powerpoint/2010/main" val="20965749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99428" y="2260237"/>
            <a:ext cx="8939284" cy="1938992"/>
          </a:xfrm>
          <a:prstGeom prst="rect">
            <a:avLst/>
          </a:prstGeom>
          <a:noFill/>
        </p:spPr>
        <p:txBody>
          <a:bodyPr wrap="square" rtlCol="0">
            <a:spAutoFit/>
          </a:bodyPr>
          <a:lstStyle/>
          <a:p>
            <a:pPr lvl="0" algn="ctr"/>
            <a:endParaRPr lang="en-US" b="1" dirty="0">
              <a:solidFill>
                <a:srgbClr val="0000CC"/>
              </a:solidFill>
              <a:latin typeface="Arial" pitchFamily="34" charset="0"/>
              <a:cs typeface="Arial" pitchFamily="34" charset="0"/>
            </a:endParaRPr>
          </a:p>
          <a:p>
            <a:pPr algn="ctr"/>
            <a:endParaRPr lang="en-US" b="1" dirty="0">
              <a:solidFill>
                <a:srgbClr val="0000FF"/>
              </a:solidFill>
              <a:effectLst>
                <a:glow rad="101600">
                  <a:schemeClr val="accent3">
                    <a:satMod val="175000"/>
                    <a:alpha val="40000"/>
                  </a:schemeClr>
                </a:glow>
                <a:outerShdw blurRad="50800" dist="38100" dir="2700000" algn="tl" rotWithShape="0">
                  <a:prstClr val="black">
                    <a:alpha val="40000"/>
                  </a:prstClr>
                </a:outerShdw>
              </a:effectLst>
            </a:endParaRPr>
          </a:p>
          <a:p>
            <a:pPr algn="ctr"/>
            <a:r>
              <a:rPr lang="ru-RU" sz="4800" b="1" dirty="0">
                <a:solidFill>
                  <a:srgbClr val="C00000"/>
                </a:solidFill>
                <a:effectLst>
                  <a:outerShdw blurRad="50800" dist="38100" dir="2700000" algn="tl" rotWithShape="0">
                    <a:prstClr val="black">
                      <a:alpha val="40000"/>
                    </a:prstClr>
                  </a:outerShdw>
                </a:effectLst>
              </a:rPr>
              <a:t>СПАСИБО!</a:t>
            </a:r>
            <a:endParaRPr lang="en-US" sz="2000" b="1" dirty="0">
              <a:solidFill>
                <a:srgbClr val="C00000"/>
              </a:solidFill>
              <a:effectLst>
                <a:outerShdw blurRad="50800" dist="50800" dir="2700000" algn="tl" rotWithShape="0">
                  <a:prstClr val="black">
                    <a:alpha val="40000"/>
                  </a:prstClr>
                </a:outerShdw>
              </a:effectLst>
            </a:endParaRPr>
          </a:p>
          <a:p>
            <a:pPr lvl="0" algn="ctr"/>
            <a:endParaRPr lang="en-US" b="1" dirty="0">
              <a:solidFill>
                <a:srgbClr val="0000CC"/>
              </a:solidFill>
              <a:effectLst>
                <a:outerShdw blurRad="50800" dist="50800" dir="2700000" algn="tl" rotWithShape="0">
                  <a:prstClr val="black">
                    <a:alpha val="40000"/>
                  </a:prstClr>
                </a:outerShdw>
              </a:effectLst>
            </a:endParaRPr>
          </a:p>
          <a:p>
            <a:pPr lvl="0" algn="ctr"/>
            <a:endParaRPr lang="en-US" b="1" dirty="0">
              <a:solidFill>
                <a:srgbClr val="0000CC"/>
              </a:solidFill>
              <a:effectLst>
                <a:outerShdw blurRad="50800" dist="50800" dir="2700000" algn="tl" rotWithShape="0">
                  <a:prstClr val="black">
                    <a:alpha val="40000"/>
                  </a:prstClr>
                </a:outerShdw>
              </a:effectLst>
            </a:endParaRPr>
          </a:p>
        </p:txBody>
      </p:sp>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033" y="255464"/>
            <a:ext cx="2985048" cy="591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20861815-A059-49C5-BF68-61A23A802257}"/>
              </a:ext>
            </a:extLst>
          </p:cNvPr>
          <p:cNvSpPr>
            <a:spLocks noChangeArrowheads="1"/>
          </p:cNvSpPr>
          <p:nvPr/>
        </p:nvSpPr>
        <p:spPr bwMode="auto">
          <a:xfrm>
            <a:off x="516616" y="5563348"/>
            <a:ext cx="8229600" cy="369332"/>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lvl="0" fontAlgn="base">
              <a:spcBef>
                <a:spcPct val="0"/>
              </a:spcBef>
              <a:spcAft>
                <a:spcPts val="600"/>
              </a:spcAft>
            </a:pPr>
            <a:r>
              <a:rPr lang="en-US" sz="2400" b="1" dirty="0">
                <a:effectLst>
                  <a:outerShdw blurRad="50800" dist="50800" dir="2700000" algn="tl" rotWithShape="0">
                    <a:prstClr val="black">
                      <a:alpha val="40000"/>
                    </a:prstClr>
                  </a:outerShdw>
                </a:effectLst>
                <a:highlight>
                  <a:srgbClr val="FFFF00"/>
                </a:highlight>
              </a:rPr>
              <a:t>FMIS </a:t>
            </a:r>
            <a:r>
              <a:rPr lang="en-US" sz="2400" b="1" dirty="0" err="1">
                <a:effectLst>
                  <a:outerShdw blurRad="50800" dist="50800" dir="2700000" algn="tl" rotWithShape="0">
                    <a:prstClr val="black">
                      <a:alpha val="40000"/>
                    </a:prstClr>
                  </a:outerShdw>
                </a:effectLst>
                <a:highlight>
                  <a:srgbClr val="FFFF00"/>
                </a:highlight>
              </a:rPr>
              <a:t>CoP</a:t>
            </a:r>
            <a:r>
              <a:rPr lang="en-US" sz="2400" b="1" dirty="0">
                <a:effectLst>
                  <a:outerShdw blurRad="50800" dist="50800" dir="2700000" algn="tl" rotWithShape="0">
                    <a:prstClr val="black">
                      <a:alpha val="40000"/>
                    </a:prstClr>
                  </a:outerShdw>
                </a:effectLst>
              </a:rPr>
              <a:t>  &gt;           </a:t>
            </a:r>
            <a:r>
              <a:rPr lang="en-US" sz="2400" dirty="0">
                <a:solidFill>
                  <a:srgbClr val="00B0F0"/>
                </a:solidFill>
                <a:hlinkClick r:id="rId4"/>
              </a:rPr>
              <a:t>https://eTeam.worldbank.org/FMIS</a:t>
            </a:r>
            <a:r>
              <a:rPr lang="en-US" sz="2400" dirty="0">
                <a:solidFill>
                  <a:srgbClr val="00B0F0"/>
                </a:solidFill>
              </a:rPr>
              <a:t> </a:t>
            </a:r>
            <a:endParaRPr lang="en-US" sz="2400" dirty="0">
              <a:solidFill>
                <a:srgbClr val="C00000"/>
              </a:solidFill>
            </a:endParaRPr>
          </a:p>
        </p:txBody>
      </p:sp>
      <p:sp>
        <p:nvSpPr>
          <p:cNvPr id="6" name="Rectangle 5">
            <a:extLst>
              <a:ext uri="{FF2B5EF4-FFF2-40B4-BE49-F238E27FC236}">
                <a16:creationId xmlns:a16="http://schemas.microsoft.com/office/drawing/2014/main" id="{4C8D2920-B6E7-4B87-9F96-94F89EE97631}"/>
              </a:ext>
            </a:extLst>
          </p:cNvPr>
          <p:cNvSpPr>
            <a:spLocks noChangeArrowheads="1"/>
          </p:cNvSpPr>
          <p:nvPr/>
        </p:nvSpPr>
        <p:spPr bwMode="auto">
          <a:xfrm>
            <a:off x="516616" y="6053132"/>
            <a:ext cx="8229600" cy="369332"/>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lvl="0" fontAlgn="base">
              <a:spcBef>
                <a:spcPct val="0"/>
              </a:spcBef>
              <a:spcAft>
                <a:spcPts val="600"/>
              </a:spcAft>
            </a:pPr>
            <a:r>
              <a:rPr lang="ru-RU" sz="2400" b="1" dirty="0">
                <a:effectLst>
                  <a:outerShdw blurRad="50800" dist="50800" dir="2700000" algn="tl" rotWithShape="0">
                    <a:prstClr val="black">
                      <a:alpha val="40000"/>
                    </a:prstClr>
                  </a:outerShdw>
                </a:effectLst>
              </a:rPr>
              <a:t>Веб-сайт </a:t>
            </a:r>
            <a:r>
              <a:rPr lang="en-US" sz="2400" b="1" dirty="0">
                <a:effectLst>
                  <a:outerShdw blurRad="50800" dist="50800" dir="2700000" algn="tl" rotWithShape="0">
                    <a:prstClr val="black">
                      <a:alpha val="40000"/>
                    </a:prstClr>
                  </a:outerShdw>
                </a:effectLst>
              </a:rPr>
              <a:t>FMIS  &gt;  </a:t>
            </a:r>
            <a:r>
              <a:rPr lang="en-US" sz="2400" dirty="0">
                <a:hlinkClick r:id="rId5"/>
              </a:rPr>
              <a:t>http://www.worldbank.org/publicfinance/fmis</a:t>
            </a:r>
            <a:endParaRPr lang="en-US" sz="2400" dirty="0">
              <a:solidFill>
                <a:srgbClr val="0000CC"/>
              </a:solidFill>
              <a:effectLst>
                <a:outerShdw blurRad="50800" dist="50800" dir="2700000" algn="tl" rotWithShape="0">
                  <a:prstClr val="black">
                    <a:alpha val="40000"/>
                  </a:prstClr>
                </a:outerShdw>
              </a:effectLst>
            </a:endParaRPr>
          </a:p>
        </p:txBody>
      </p:sp>
    </p:spTree>
    <p:extLst>
      <p:ext uri="{BB962C8B-B14F-4D97-AF65-F5344CB8AC3E}">
        <p14:creationId xmlns:p14="http://schemas.microsoft.com/office/powerpoint/2010/main" val="4272411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Slide Number Placeholder 8"/>
          <p:cNvSpPr>
            <a:spLocks noGrp="1"/>
          </p:cNvSpPr>
          <p:nvPr>
            <p:ph type="sldNum" sz="quarter" idx="12"/>
          </p:nvPr>
        </p:nvSpPr>
        <p:spPr>
          <a:xfrm>
            <a:off x="6553200" y="6587285"/>
            <a:ext cx="2160000" cy="216000"/>
          </a:xfrm>
        </p:spPr>
        <p:txBody>
          <a:bodyPr/>
          <a:lstStyle/>
          <a:p>
            <a:fld id="{9A1FF0DD-E9F7-431E-8070-FEA08546CC76}" type="slidenum">
              <a:rPr lang="en-US" sz="1100" smtClean="0">
                <a:solidFill>
                  <a:srgbClr val="0000FF"/>
                </a:solidFill>
              </a:rPr>
              <a:pPr/>
              <a:t>2</a:t>
            </a:fld>
            <a:endParaRPr lang="en-US" sz="1100" dirty="0">
              <a:solidFill>
                <a:srgbClr val="0000FF"/>
              </a:solidFill>
            </a:endParaRPr>
          </a:p>
        </p:txBody>
      </p:sp>
      <p:sp>
        <p:nvSpPr>
          <p:cNvPr id="10" name="Rectangle 4"/>
          <p:cNvSpPr>
            <a:spLocks noChangeArrowheads="1"/>
          </p:cNvSpPr>
          <p:nvPr/>
        </p:nvSpPr>
        <p:spPr bwMode="auto">
          <a:xfrm>
            <a:off x="5457825" y="192187"/>
            <a:ext cx="3528000" cy="307777"/>
          </a:xfrm>
          <a:prstGeom prst="rect">
            <a:avLst/>
          </a:prstGeom>
          <a:solidFill>
            <a:schemeClr val="bg1"/>
          </a:solidFill>
          <a:ln w="6350">
            <a:noFill/>
            <a:miter lim="800000"/>
            <a:headEnd/>
            <a:tailEnd/>
          </a:ln>
        </p:spPr>
        <p:txBody>
          <a:bodyPr wrap="square" anchor="ctr">
            <a:spAutoFit/>
          </a:bodyPr>
          <a:lstStyle/>
          <a:p>
            <a:pPr algn="r">
              <a:spcAft>
                <a:spcPct val="50000"/>
              </a:spcAft>
            </a:pPr>
            <a:r>
              <a:rPr lang="en-US" sz="1400" b="1" dirty="0">
                <a:solidFill>
                  <a:srgbClr val="0000FF"/>
                </a:solidFill>
                <a:latin typeface="Trebuchet MS" pitchFamily="34" charset="0"/>
              </a:rPr>
              <a:t>www.worldbank.org/publicfinance/fmis  </a:t>
            </a:r>
          </a:p>
        </p:txBody>
      </p:sp>
      <p:grpSp>
        <p:nvGrpSpPr>
          <p:cNvPr id="16" name="Group 15"/>
          <p:cNvGrpSpPr/>
          <p:nvPr/>
        </p:nvGrpSpPr>
        <p:grpSpPr>
          <a:xfrm>
            <a:off x="-809" y="7415"/>
            <a:ext cx="9129110" cy="731520"/>
            <a:chOff x="-809" y="7415"/>
            <a:chExt cx="9129110" cy="731520"/>
          </a:xfrm>
        </p:grpSpPr>
        <p:sp>
          <p:nvSpPr>
            <p:cNvPr id="17" name="Text Box 3"/>
            <p:cNvSpPr txBox="1">
              <a:spLocks noChangeArrowheads="1"/>
            </p:cNvSpPr>
            <p:nvPr/>
          </p:nvSpPr>
          <p:spPr bwMode="auto">
            <a:xfrm>
              <a:off x="624381" y="144575"/>
              <a:ext cx="8503920" cy="457200"/>
            </a:xfrm>
            <a:prstGeom prst="rect">
              <a:avLst/>
            </a:prstGeom>
            <a:gradFill>
              <a:gsLst>
                <a:gs pos="50000">
                  <a:srgbClr val="00B0F0"/>
                </a:gs>
                <a:gs pos="100000">
                  <a:schemeClr val="bg1"/>
                </a:gs>
              </a:gsLst>
              <a:lin ang="0" scaled="1"/>
            </a:gradFill>
            <a:ln w="9525">
              <a:noFill/>
              <a:miter lim="800000"/>
              <a:headEnd/>
              <a:tailEnd/>
            </a:ln>
            <a:effectLst/>
          </p:spPr>
          <p:txBody>
            <a:bodyPr lIns="0" rIns="0" anchor="ctr"/>
            <a:lstStyle/>
            <a:p>
              <a:pPr marL="457200" algn="l"/>
              <a:r>
                <a:rPr lang="ru-RU" sz="2400" b="1" dirty="0">
                  <a:solidFill>
                    <a:schemeClr val="bg1"/>
                  </a:solidFill>
                  <a:latin typeface="+mj-lt"/>
                  <a:cs typeface="Helvetica" panose="020B0604020202020204" pitchFamily="34" charset="0"/>
                </a:rPr>
                <a:t>Что такое ИСУГФ</a:t>
              </a:r>
              <a:r>
                <a:rPr lang="en-US" sz="2400" b="1" dirty="0">
                  <a:solidFill>
                    <a:schemeClr val="bg1"/>
                  </a:solidFill>
                  <a:latin typeface="+mj-lt"/>
                  <a:cs typeface="Helvetica" panose="020B0604020202020204" pitchFamily="34" charset="0"/>
                </a:rPr>
                <a:t>?</a:t>
              </a:r>
            </a:p>
          </p:txBody>
        </p:sp>
        <p:sp>
          <p:nvSpPr>
            <p:cNvPr id="18" name="Oval 17"/>
            <p:cNvSpPr/>
            <p:nvPr/>
          </p:nvSpPr>
          <p:spPr>
            <a:xfrm>
              <a:off x="-809" y="7415"/>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351" y="144575"/>
              <a:ext cx="457200" cy="457200"/>
            </a:xfrm>
            <a:prstGeom prst="rect">
              <a:avLst/>
            </a:prstGeom>
          </p:spPr>
        </p:pic>
      </p:grpSp>
      <p:sp>
        <p:nvSpPr>
          <p:cNvPr id="9" name="Rectangle 8">
            <a:extLst>
              <a:ext uri="{FF2B5EF4-FFF2-40B4-BE49-F238E27FC236}">
                <a16:creationId xmlns:a16="http://schemas.microsoft.com/office/drawing/2014/main" id="{CB3BDFB4-A643-4F38-AAB6-C7431E96A350}"/>
              </a:ext>
            </a:extLst>
          </p:cNvPr>
          <p:cNvSpPr/>
          <p:nvPr/>
        </p:nvSpPr>
        <p:spPr>
          <a:xfrm>
            <a:off x="314883" y="4902660"/>
            <a:ext cx="8503920" cy="1463040"/>
          </a:xfrm>
          <a:prstGeom prst="rect">
            <a:avLst/>
          </a:prstGeom>
          <a:solidFill>
            <a:srgbClr val="FFFFCC"/>
          </a:solidFill>
          <a:ln w="952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r>
              <a:rPr lang="ru-RU" sz="2000" dirty="0">
                <a:solidFill>
                  <a:srgbClr val="C00000"/>
                </a:solidFill>
              </a:rPr>
              <a:t>Интегрированная ИСУГФ</a:t>
            </a:r>
            <a:r>
              <a:rPr lang="en-US" sz="2000" dirty="0">
                <a:solidFill>
                  <a:srgbClr val="C00000"/>
                </a:solidFill>
              </a:rPr>
              <a:t> </a:t>
            </a:r>
            <a:r>
              <a:rPr lang="en-US" sz="2000" dirty="0">
                <a:solidFill>
                  <a:schemeClr val="tx1"/>
                </a:solidFill>
              </a:rPr>
              <a:t>(</a:t>
            </a:r>
            <a:r>
              <a:rPr lang="ru-RU" sz="2000" dirty="0">
                <a:solidFill>
                  <a:schemeClr val="tx1"/>
                </a:solidFill>
              </a:rPr>
              <a:t>или ИИСУГФ</a:t>
            </a:r>
            <a:r>
              <a:rPr lang="en-US" sz="2000" dirty="0">
                <a:solidFill>
                  <a:schemeClr val="tx1"/>
                </a:solidFill>
              </a:rPr>
              <a:t>) </a:t>
            </a:r>
            <a:r>
              <a:rPr lang="ru-RU" sz="2000" dirty="0">
                <a:solidFill>
                  <a:schemeClr val="tx1"/>
                </a:solidFill>
              </a:rPr>
              <a:t>сочетает модули базовой ИСУГФ</a:t>
            </a:r>
            <a:r>
              <a:rPr lang="en-US" sz="2000" dirty="0">
                <a:solidFill>
                  <a:schemeClr val="tx1"/>
                </a:solidFill>
              </a:rPr>
              <a:t> (OLTP) </a:t>
            </a:r>
            <a:r>
              <a:rPr lang="ru-RU" sz="2000" dirty="0">
                <a:solidFill>
                  <a:schemeClr val="tx1"/>
                </a:solidFill>
              </a:rPr>
              <a:t>с широкими возможностями</a:t>
            </a:r>
            <a:r>
              <a:rPr lang="en-US" sz="2000" dirty="0">
                <a:solidFill>
                  <a:schemeClr val="tx1"/>
                </a:solidFill>
              </a:rPr>
              <a:t> </a:t>
            </a:r>
            <a:r>
              <a:rPr lang="ru-RU" sz="2000" dirty="0">
                <a:solidFill>
                  <a:schemeClr val="tx1"/>
                </a:solidFill>
              </a:rPr>
              <a:t>хранилища данных</a:t>
            </a:r>
            <a:r>
              <a:rPr lang="en-US" sz="2000" dirty="0">
                <a:solidFill>
                  <a:schemeClr val="tx1"/>
                </a:solidFill>
              </a:rPr>
              <a:t> (</a:t>
            </a:r>
            <a:r>
              <a:rPr lang="ru-RU" sz="2000" dirty="0">
                <a:solidFill>
                  <a:schemeClr val="tx1"/>
                </a:solidFill>
              </a:rPr>
              <a:t>ХД</a:t>
            </a:r>
            <a:r>
              <a:rPr lang="en-US" sz="2000" dirty="0">
                <a:solidFill>
                  <a:schemeClr val="tx1"/>
                </a:solidFill>
              </a:rPr>
              <a:t>) </a:t>
            </a:r>
            <a:r>
              <a:rPr lang="ru-RU" sz="2000" dirty="0">
                <a:solidFill>
                  <a:schemeClr val="tx1"/>
                </a:solidFill>
              </a:rPr>
              <a:t>и инструментарием многомерного анализа данных</a:t>
            </a:r>
            <a:r>
              <a:rPr lang="en-US" sz="2000" dirty="0">
                <a:solidFill>
                  <a:schemeClr val="tx1"/>
                </a:solidFill>
              </a:rPr>
              <a:t> (OLAP)</a:t>
            </a:r>
            <a:r>
              <a:rPr lang="ru-RU" sz="2000" dirty="0">
                <a:solidFill>
                  <a:schemeClr val="tx1"/>
                </a:solidFill>
              </a:rPr>
              <a:t>, обеспечивая эффективное планирование, принятие решений, предоставление услуг и контроль исполнения</a:t>
            </a:r>
            <a:r>
              <a:rPr lang="en-US" sz="2000" dirty="0">
                <a:solidFill>
                  <a:schemeClr val="tx1"/>
                </a:solidFill>
              </a:rPr>
              <a:t>.</a:t>
            </a:r>
          </a:p>
        </p:txBody>
      </p:sp>
      <p:pic>
        <p:nvPicPr>
          <p:cNvPr id="14" name="Picture 2">
            <a:extLst>
              <a:ext uri="{FF2B5EF4-FFF2-40B4-BE49-F238E27FC236}">
                <a16:creationId xmlns:a16="http://schemas.microsoft.com/office/drawing/2014/main" id="{D352351B-A024-4EAB-806B-2FB60C1CD0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1043" y="1318179"/>
            <a:ext cx="4937760" cy="3276640"/>
          </a:xfrm>
          <a:prstGeom prst="rect">
            <a:avLst/>
          </a:prstGeom>
          <a:noFill/>
          <a:ln w="9525">
            <a:solidFill>
              <a:srgbClr val="00B0F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a:extLst>
              <a:ext uri="{FF2B5EF4-FFF2-40B4-BE49-F238E27FC236}">
                <a16:creationId xmlns:a16="http://schemas.microsoft.com/office/drawing/2014/main" id="{508CD282-4FE0-4E72-A56C-352E6C2C81EA}"/>
              </a:ext>
            </a:extLst>
          </p:cNvPr>
          <p:cNvSpPr/>
          <p:nvPr/>
        </p:nvSpPr>
        <p:spPr>
          <a:xfrm>
            <a:off x="457200" y="701319"/>
            <a:ext cx="8229600" cy="430887"/>
          </a:xfrm>
          <a:prstGeom prst="rect">
            <a:avLst/>
          </a:prstGeom>
        </p:spPr>
        <p:txBody>
          <a:bodyPr wrap="square" lIns="0" tIns="0" rIns="0" bIns="0">
            <a:spAutoFit/>
          </a:bodyPr>
          <a:lstStyle/>
          <a:p>
            <a:pPr algn="ctr"/>
            <a:r>
              <a:rPr lang="ru-RU" sz="2800" b="1" dirty="0">
                <a:solidFill>
                  <a:srgbClr val="C00000"/>
                </a:solidFill>
              </a:rPr>
              <a:t>Основные функции и интерфейсы ИСУГФ</a:t>
            </a:r>
            <a:endParaRPr lang="en-US" sz="2800" b="1" dirty="0">
              <a:solidFill>
                <a:srgbClr val="C00000"/>
              </a:solidFill>
            </a:endParaRPr>
          </a:p>
        </p:txBody>
      </p:sp>
      <p:sp>
        <p:nvSpPr>
          <p:cNvPr id="20" name="Rectangle 19">
            <a:extLst>
              <a:ext uri="{FF2B5EF4-FFF2-40B4-BE49-F238E27FC236}">
                <a16:creationId xmlns:a16="http://schemas.microsoft.com/office/drawing/2014/main" id="{5A71C3C6-18CB-44E4-AAAF-B94727059C3E}"/>
              </a:ext>
            </a:extLst>
          </p:cNvPr>
          <p:cNvSpPr/>
          <p:nvPr/>
        </p:nvSpPr>
        <p:spPr>
          <a:xfrm>
            <a:off x="314883" y="1231750"/>
            <a:ext cx="3291840" cy="2672954"/>
          </a:xfrm>
          <a:prstGeom prst="rect">
            <a:avLst/>
          </a:prstGeom>
          <a:solidFill>
            <a:schemeClr val="accent3">
              <a:lumMod val="20000"/>
              <a:lumOff val="80000"/>
            </a:schemeClr>
          </a:solidFill>
          <a:ln w="952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45720" rIns="0" bIns="0" rtlCol="0" anchor="t"/>
          <a:lstStyle/>
          <a:p>
            <a:pPr algn="ctr">
              <a:spcAft>
                <a:spcPts val="0"/>
              </a:spcAft>
              <a:buSzPct val="80000"/>
            </a:pPr>
            <a:r>
              <a:rPr lang="ru-RU" sz="1900" dirty="0">
                <a:solidFill>
                  <a:schemeClr val="tx1"/>
                </a:solidFill>
              </a:rPr>
              <a:t>В широком смысле базовую</a:t>
            </a:r>
            <a:r>
              <a:rPr lang="en-US" sz="1900" dirty="0">
                <a:solidFill>
                  <a:schemeClr val="tx1"/>
                </a:solidFill>
              </a:rPr>
              <a:t> </a:t>
            </a:r>
            <a:r>
              <a:rPr lang="ru-RU" sz="1900" dirty="0">
                <a:solidFill>
                  <a:srgbClr val="C00000"/>
                </a:solidFill>
              </a:rPr>
              <a:t>информационную систему управления государственными финансами</a:t>
            </a:r>
            <a:r>
              <a:rPr lang="en-US" sz="1900" dirty="0">
                <a:solidFill>
                  <a:srgbClr val="C00000"/>
                </a:solidFill>
              </a:rPr>
              <a:t> </a:t>
            </a:r>
            <a:r>
              <a:rPr lang="en-US" sz="1900" dirty="0">
                <a:solidFill>
                  <a:schemeClr val="tx1"/>
                </a:solidFill>
              </a:rPr>
              <a:t>(</a:t>
            </a:r>
            <a:r>
              <a:rPr lang="ru-RU" sz="1900" dirty="0">
                <a:solidFill>
                  <a:schemeClr val="tx1"/>
                </a:solidFill>
              </a:rPr>
              <a:t>ИСУГФ</a:t>
            </a:r>
            <a:r>
              <a:rPr lang="en-US" sz="1900" dirty="0">
                <a:solidFill>
                  <a:schemeClr val="tx1"/>
                </a:solidFill>
              </a:rPr>
              <a:t>) </a:t>
            </a:r>
            <a:r>
              <a:rPr lang="ru-RU" sz="1900" dirty="0">
                <a:solidFill>
                  <a:schemeClr val="tx1"/>
                </a:solidFill>
              </a:rPr>
              <a:t>можно определить как автоматизированных комплекс, позволяющий государству</a:t>
            </a:r>
            <a:r>
              <a:rPr lang="en-US" sz="1900" dirty="0">
                <a:solidFill>
                  <a:schemeClr val="tx1"/>
                </a:solidFill>
              </a:rPr>
              <a:t> </a:t>
            </a:r>
            <a:r>
              <a:rPr lang="ru-RU" sz="1900" dirty="0">
                <a:solidFill>
                  <a:srgbClr val="C00000"/>
                </a:solidFill>
              </a:rPr>
              <a:t>планировать</a:t>
            </a:r>
            <a:r>
              <a:rPr lang="en-US" sz="1900" dirty="0">
                <a:solidFill>
                  <a:srgbClr val="C00000"/>
                </a:solidFill>
              </a:rPr>
              <a:t>, </a:t>
            </a:r>
            <a:r>
              <a:rPr lang="ru-RU" sz="1900" dirty="0">
                <a:solidFill>
                  <a:srgbClr val="C00000"/>
                </a:solidFill>
              </a:rPr>
              <a:t>исполнять</a:t>
            </a:r>
            <a:r>
              <a:rPr lang="en-US" sz="1900" dirty="0"/>
              <a:t> </a:t>
            </a:r>
            <a:r>
              <a:rPr lang="ru-RU" sz="1900" dirty="0">
                <a:solidFill>
                  <a:schemeClr val="tx1"/>
                </a:solidFill>
              </a:rPr>
              <a:t>и</a:t>
            </a:r>
            <a:r>
              <a:rPr lang="en-US" sz="1900" dirty="0"/>
              <a:t> </a:t>
            </a:r>
            <a:r>
              <a:rPr lang="ru-RU" sz="1900" dirty="0">
                <a:solidFill>
                  <a:srgbClr val="C00000"/>
                </a:solidFill>
              </a:rPr>
              <a:t>контролировать бюджет</a:t>
            </a:r>
            <a:r>
              <a:rPr lang="en-US" sz="1900" dirty="0">
                <a:solidFill>
                  <a:schemeClr val="tx1"/>
                </a:solidFill>
              </a:rPr>
              <a:t>. </a:t>
            </a:r>
          </a:p>
        </p:txBody>
      </p:sp>
      <p:sp>
        <p:nvSpPr>
          <p:cNvPr id="21" name="Rectangle 20">
            <a:extLst>
              <a:ext uri="{FF2B5EF4-FFF2-40B4-BE49-F238E27FC236}">
                <a16:creationId xmlns:a16="http://schemas.microsoft.com/office/drawing/2014/main" id="{4A88220A-2413-49A5-96AC-DA0CEAE987D9}"/>
              </a:ext>
            </a:extLst>
          </p:cNvPr>
          <p:cNvSpPr/>
          <p:nvPr/>
        </p:nvSpPr>
        <p:spPr>
          <a:xfrm>
            <a:off x="231755" y="3904704"/>
            <a:ext cx="3474720" cy="869469"/>
          </a:xfrm>
          <a:prstGeom prst="rect">
            <a:avLst/>
          </a:prstGeom>
        </p:spPr>
        <p:txBody>
          <a:bodyPr wrap="square">
            <a:spAutoFit/>
          </a:bodyPr>
          <a:lstStyle/>
          <a:p>
            <a:pPr algn="ctr">
              <a:spcAft>
                <a:spcPts val="300"/>
              </a:spcAft>
            </a:pPr>
            <a:r>
              <a:rPr lang="ru-RU" sz="2400" dirty="0">
                <a:solidFill>
                  <a:srgbClr val="0000CC"/>
                </a:solidFill>
              </a:rPr>
              <a:t>Базовая ИСУГФ</a:t>
            </a:r>
            <a:r>
              <a:rPr lang="en-US" sz="2400" dirty="0">
                <a:solidFill>
                  <a:srgbClr val="0000CC"/>
                </a:solidFill>
              </a:rPr>
              <a:t> = OLTP</a:t>
            </a:r>
            <a:endParaRPr lang="ru-RU" sz="2400" dirty="0">
              <a:solidFill>
                <a:srgbClr val="0000CC"/>
              </a:solidFill>
            </a:endParaRPr>
          </a:p>
          <a:p>
            <a:pPr algn="ctr">
              <a:spcAft>
                <a:spcPts val="300"/>
              </a:spcAft>
            </a:pPr>
            <a:r>
              <a:rPr lang="ru-RU" sz="2400" dirty="0">
                <a:solidFill>
                  <a:srgbClr val="0000CC"/>
                </a:solidFill>
              </a:rPr>
              <a:t>ИИСУГФ</a:t>
            </a:r>
            <a:r>
              <a:rPr lang="en-US" sz="2400" dirty="0">
                <a:solidFill>
                  <a:srgbClr val="0000CC"/>
                </a:solidFill>
              </a:rPr>
              <a:t> = OLTP + OLAP</a:t>
            </a:r>
          </a:p>
        </p:txBody>
      </p:sp>
      <p:sp>
        <p:nvSpPr>
          <p:cNvPr id="23" name="Oval 22">
            <a:extLst>
              <a:ext uri="{FF2B5EF4-FFF2-40B4-BE49-F238E27FC236}">
                <a16:creationId xmlns:a16="http://schemas.microsoft.com/office/drawing/2014/main" id="{6ED8D05C-ACDA-46D3-A32E-A8C51EB83CFA}"/>
              </a:ext>
            </a:extLst>
          </p:cNvPr>
          <p:cNvSpPr/>
          <p:nvPr/>
        </p:nvSpPr>
        <p:spPr>
          <a:xfrm>
            <a:off x="6930738" y="2483425"/>
            <a:ext cx="2011680" cy="1051560"/>
          </a:xfrm>
          <a:prstGeom prst="ellipse">
            <a:avLst/>
          </a:prstGeom>
          <a:noFill/>
          <a:ln w="381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8318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circle(in)">
                                      <p:cBhvr>
                                        <p:cTn id="1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0" grpId="0" animBg="1"/>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38957roly5kos10.jpg"/>
          <p:cNvPicPr>
            <a:picLocks noChangeAspect="1"/>
          </p:cNvPicPr>
          <p:nvPr/>
        </p:nvPicPr>
        <p:blipFill>
          <a:blip r:embed="rId2" cstate="print"/>
          <a:stretch>
            <a:fillRect/>
          </a:stretch>
        </p:blipFill>
        <p:spPr>
          <a:xfrm>
            <a:off x="6150826" y="4236691"/>
            <a:ext cx="2426973" cy="1820230"/>
          </a:xfrm>
          <a:prstGeom prst="rect">
            <a:avLst/>
          </a:prstGeom>
        </p:spPr>
      </p:pic>
      <p:pic>
        <p:nvPicPr>
          <p:cNvPr id="15" name="Picture 14" descr="22025gps0dhzmqo.jpg"/>
          <p:cNvPicPr>
            <a:picLocks noChangeAspect="1"/>
          </p:cNvPicPr>
          <p:nvPr/>
        </p:nvPicPr>
        <p:blipFill>
          <a:blip r:embed="rId3" cstate="print"/>
          <a:stretch>
            <a:fillRect/>
          </a:stretch>
        </p:blipFill>
        <p:spPr>
          <a:xfrm>
            <a:off x="6068168" y="1588231"/>
            <a:ext cx="2592289" cy="1944217"/>
          </a:xfrm>
          <a:prstGeom prst="rect">
            <a:avLst/>
          </a:prstGeom>
        </p:spPr>
      </p:pic>
      <p:sp>
        <p:nvSpPr>
          <p:cNvPr id="4" name="Up-Down Arrow 3"/>
          <p:cNvSpPr/>
          <p:nvPr/>
        </p:nvSpPr>
        <p:spPr>
          <a:xfrm>
            <a:off x="7089992" y="3236985"/>
            <a:ext cx="548640" cy="1280160"/>
          </a:xfrm>
          <a:prstGeom prst="upDownArrow">
            <a:avLst>
              <a:gd name="adj1" fmla="val 50000"/>
              <a:gd name="adj2" fmla="val 35119"/>
            </a:avLst>
          </a:prstGeom>
          <a:solidFill>
            <a:srgbClr val="FFFF99"/>
          </a:solidFill>
          <a:ln w="63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251240" y="1610543"/>
            <a:ext cx="2194560" cy="430887"/>
          </a:xfrm>
          <a:prstGeom prst="rect">
            <a:avLst/>
          </a:prstGeom>
          <a:noFill/>
          <a:ln w="6350">
            <a:noFill/>
          </a:ln>
        </p:spPr>
        <p:txBody>
          <a:bodyPr wrap="square" lIns="0" tIns="0" rIns="0" bIns="0" rtlCol="0">
            <a:spAutoFit/>
          </a:bodyPr>
          <a:lstStyle/>
          <a:p>
            <a:pPr algn="ctr"/>
            <a:r>
              <a:rPr lang="ru-RU" sz="1400" b="1" dirty="0">
                <a:solidFill>
                  <a:srgbClr val="0000CC"/>
                </a:solidFill>
              </a:rPr>
              <a:t>Институты государственного сектора</a:t>
            </a:r>
            <a:endParaRPr lang="en-US" sz="1400" b="1" dirty="0">
              <a:solidFill>
                <a:srgbClr val="0000CC"/>
              </a:solidFill>
            </a:endParaRPr>
          </a:p>
        </p:txBody>
      </p:sp>
      <p:sp>
        <p:nvSpPr>
          <p:cNvPr id="17" name="TextBox 16"/>
          <p:cNvSpPr txBox="1"/>
          <p:nvPr/>
        </p:nvSpPr>
        <p:spPr>
          <a:xfrm>
            <a:off x="6165512" y="5921475"/>
            <a:ext cx="2461960" cy="215444"/>
          </a:xfrm>
          <a:prstGeom prst="rect">
            <a:avLst/>
          </a:prstGeom>
          <a:noFill/>
          <a:ln w="6350">
            <a:noFill/>
          </a:ln>
        </p:spPr>
        <p:txBody>
          <a:bodyPr wrap="square" lIns="0" tIns="0" rIns="0" bIns="0" rtlCol="0">
            <a:spAutoFit/>
          </a:bodyPr>
          <a:lstStyle/>
          <a:p>
            <a:pPr algn="ctr"/>
            <a:r>
              <a:rPr lang="ru-RU" sz="1400" b="1" dirty="0">
                <a:solidFill>
                  <a:srgbClr val="0000CC"/>
                </a:solidFill>
              </a:rPr>
              <a:t>Граждане</a:t>
            </a:r>
            <a:r>
              <a:rPr lang="en-US" sz="1400" b="1" dirty="0">
                <a:solidFill>
                  <a:srgbClr val="0000CC"/>
                </a:solidFill>
              </a:rPr>
              <a:t>, </a:t>
            </a:r>
            <a:r>
              <a:rPr lang="ru-RU" sz="1400" b="1" dirty="0">
                <a:solidFill>
                  <a:srgbClr val="0000CC"/>
                </a:solidFill>
              </a:rPr>
              <a:t>НГО</a:t>
            </a:r>
            <a:r>
              <a:rPr lang="en-US" sz="1400" b="1" dirty="0">
                <a:solidFill>
                  <a:srgbClr val="0000CC"/>
                </a:solidFill>
              </a:rPr>
              <a:t>, </a:t>
            </a:r>
            <a:r>
              <a:rPr lang="ru-RU" sz="1400" b="1" dirty="0">
                <a:solidFill>
                  <a:srgbClr val="0000CC"/>
                </a:solidFill>
              </a:rPr>
              <a:t>предприятия</a:t>
            </a:r>
            <a:endParaRPr lang="en-US" sz="1400" b="1" dirty="0">
              <a:solidFill>
                <a:srgbClr val="0000CC"/>
              </a:solidFill>
            </a:endParaRPr>
          </a:p>
        </p:txBody>
      </p:sp>
      <p:sp>
        <p:nvSpPr>
          <p:cNvPr id="28" name="TextBox 27"/>
          <p:cNvSpPr txBox="1"/>
          <p:nvPr/>
        </p:nvSpPr>
        <p:spPr>
          <a:xfrm>
            <a:off x="247650" y="6377548"/>
            <a:ext cx="8640000" cy="182880"/>
          </a:xfrm>
          <a:prstGeom prst="rect">
            <a:avLst/>
          </a:prstGeom>
          <a:noFill/>
          <a:ln w="6350">
            <a:noFill/>
          </a:ln>
        </p:spPr>
        <p:txBody>
          <a:bodyPr wrap="square" lIns="0" tIns="0" rIns="0" bIns="0" rtlCol="0">
            <a:spAutoFit/>
          </a:bodyPr>
          <a:lstStyle/>
          <a:p>
            <a:pPr algn="ctr"/>
            <a:r>
              <a:rPr lang="en-US" sz="1000" b="1" dirty="0">
                <a:solidFill>
                  <a:srgbClr val="0000CC"/>
                </a:solidFill>
              </a:rPr>
              <a:t>OLTP </a:t>
            </a:r>
            <a:r>
              <a:rPr lang="en-US" sz="1000" dirty="0">
                <a:solidFill>
                  <a:srgbClr val="0000CC"/>
                </a:solidFill>
              </a:rPr>
              <a:t>: Online Transaction Processing        </a:t>
            </a:r>
            <a:r>
              <a:rPr lang="en-US" sz="1000" b="1" dirty="0">
                <a:solidFill>
                  <a:srgbClr val="0000CC"/>
                </a:solidFill>
              </a:rPr>
              <a:t>OLAP</a:t>
            </a:r>
            <a:r>
              <a:rPr lang="en-US" sz="1000" dirty="0">
                <a:solidFill>
                  <a:srgbClr val="0000CC"/>
                </a:solidFill>
              </a:rPr>
              <a:t> : Online Analytical Processing       </a:t>
            </a:r>
            <a:r>
              <a:rPr lang="en-US" sz="1000" b="1" dirty="0">
                <a:solidFill>
                  <a:srgbClr val="0000CC"/>
                </a:solidFill>
              </a:rPr>
              <a:t>ETL </a:t>
            </a:r>
            <a:r>
              <a:rPr lang="en-US" sz="1000" dirty="0">
                <a:solidFill>
                  <a:srgbClr val="0000CC"/>
                </a:solidFill>
              </a:rPr>
              <a:t>: Extract, Transform, Load       </a:t>
            </a:r>
            <a:r>
              <a:rPr lang="en-US" sz="1000" b="1" dirty="0">
                <a:solidFill>
                  <a:srgbClr val="0000CC"/>
                </a:solidFill>
              </a:rPr>
              <a:t>BI</a:t>
            </a:r>
            <a:r>
              <a:rPr lang="en-US" sz="1000" dirty="0">
                <a:solidFill>
                  <a:srgbClr val="0000CC"/>
                </a:solidFill>
              </a:rPr>
              <a:t> : Business Intelligence       </a:t>
            </a:r>
            <a:r>
              <a:rPr lang="en-US" sz="1000" b="1" dirty="0">
                <a:solidFill>
                  <a:srgbClr val="0000CC"/>
                </a:solidFill>
              </a:rPr>
              <a:t>DM </a:t>
            </a:r>
            <a:r>
              <a:rPr lang="en-US" sz="1000" dirty="0">
                <a:solidFill>
                  <a:srgbClr val="0000CC"/>
                </a:solidFill>
              </a:rPr>
              <a:t>: Data Mining</a:t>
            </a:r>
          </a:p>
          <a:p>
            <a:r>
              <a:rPr lang="en-US" sz="1000" dirty="0">
                <a:solidFill>
                  <a:srgbClr val="0000CC"/>
                </a:solidFill>
              </a:rPr>
              <a:t>				</a:t>
            </a:r>
          </a:p>
        </p:txBody>
      </p:sp>
      <p:sp>
        <p:nvSpPr>
          <p:cNvPr id="29" name="TextBox 28"/>
          <p:cNvSpPr txBox="1"/>
          <p:nvPr/>
        </p:nvSpPr>
        <p:spPr>
          <a:xfrm>
            <a:off x="5760511" y="3626928"/>
            <a:ext cx="3240000" cy="153888"/>
          </a:xfrm>
          <a:prstGeom prst="rect">
            <a:avLst/>
          </a:prstGeom>
          <a:noFill/>
          <a:ln w="6350">
            <a:noFill/>
          </a:ln>
        </p:spPr>
        <p:txBody>
          <a:bodyPr wrap="square" lIns="0" tIns="0" rIns="0" bIns="0" rtlCol="0">
            <a:spAutoFit/>
          </a:bodyPr>
          <a:lstStyle/>
          <a:p>
            <a:r>
              <a:rPr lang="ru-RU" sz="1000" b="1" dirty="0">
                <a:solidFill>
                  <a:srgbClr val="0000CC"/>
                </a:solidFill>
                <a:cs typeface="Aldhabi" panose="020F0502020204030204" pitchFamily="34" charset="0"/>
              </a:rPr>
              <a:t>ИСУГФ</a:t>
            </a:r>
            <a:r>
              <a:rPr lang="en-US" sz="1000" b="1" dirty="0">
                <a:solidFill>
                  <a:srgbClr val="0000CC"/>
                </a:solidFill>
                <a:cs typeface="Aldhabi" panose="020F0502020204030204" pitchFamily="34" charset="0"/>
              </a:rPr>
              <a:t> :</a:t>
            </a:r>
            <a:r>
              <a:rPr lang="ru-RU" sz="1000" b="1" dirty="0">
                <a:solidFill>
                  <a:srgbClr val="0000CC"/>
                </a:solidFill>
                <a:cs typeface="Aldhabi" panose="020F0502020204030204" pitchFamily="34" charset="0"/>
              </a:rPr>
              <a:t> взаимодействие и координация</a:t>
            </a:r>
            <a:endParaRPr lang="en-US" sz="1000" b="1" dirty="0">
              <a:solidFill>
                <a:srgbClr val="0000CC"/>
              </a:solidFill>
              <a:cs typeface="Aldhabi" panose="020F0502020204030204" pitchFamily="34" charset="0"/>
            </a:endParaRPr>
          </a:p>
        </p:txBody>
      </p:sp>
      <p:sp>
        <p:nvSpPr>
          <p:cNvPr id="31" name="Rectangle 30"/>
          <p:cNvSpPr/>
          <p:nvPr/>
        </p:nvSpPr>
        <p:spPr>
          <a:xfrm>
            <a:off x="4919930" y="1666875"/>
            <a:ext cx="432000" cy="4464000"/>
          </a:xfrm>
          <a:prstGeom prst="rect">
            <a:avLst/>
          </a:prstGeom>
          <a:solidFill>
            <a:schemeClr val="accent3">
              <a:lumMod val="20000"/>
              <a:lumOff val="80000"/>
            </a:schemeClr>
          </a:solidFill>
          <a:ln w="95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a:spLocks/>
          </p:cNvSpPr>
          <p:nvPr/>
        </p:nvSpPr>
        <p:spPr>
          <a:xfrm rot="16200000">
            <a:off x="4235930" y="5105579"/>
            <a:ext cx="1800000" cy="215444"/>
          </a:xfrm>
          <a:prstGeom prst="rect">
            <a:avLst/>
          </a:prstGeom>
          <a:solidFill>
            <a:schemeClr val="accent3">
              <a:lumMod val="20000"/>
              <a:lumOff val="80000"/>
            </a:schemeClr>
          </a:solidFill>
          <a:ln w="12700">
            <a:noFill/>
          </a:ln>
        </p:spPr>
        <p:txBody>
          <a:bodyPr wrap="square" lIns="0" tIns="0" rIns="0" bIns="0" rtlCol="0" anchor="ctr" anchorCtr="1">
            <a:spAutoFit/>
          </a:bodyPr>
          <a:lstStyle/>
          <a:p>
            <a:pPr>
              <a:spcBef>
                <a:spcPts val="600"/>
              </a:spcBef>
            </a:pPr>
            <a:r>
              <a:rPr lang="ru-RU" sz="1400" b="1" dirty="0">
                <a:solidFill>
                  <a:srgbClr val="0000CC"/>
                </a:solidFill>
              </a:rPr>
              <a:t>Веб-портал - Интернет</a:t>
            </a:r>
            <a:endParaRPr lang="en-US" sz="1400" b="1" dirty="0">
              <a:solidFill>
                <a:srgbClr val="0000CC"/>
              </a:solidFill>
            </a:endParaRPr>
          </a:p>
        </p:txBody>
      </p:sp>
      <p:sp>
        <p:nvSpPr>
          <p:cNvPr id="33" name="TextBox 32"/>
          <p:cNvSpPr txBox="1"/>
          <p:nvPr/>
        </p:nvSpPr>
        <p:spPr>
          <a:xfrm rot="16200000">
            <a:off x="4235930" y="2477149"/>
            <a:ext cx="1800000" cy="215444"/>
          </a:xfrm>
          <a:prstGeom prst="rect">
            <a:avLst/>
          </a:prstGeom>
          <a:solidFill>
            <a:schemeClr val="accent3">
              <a:lumMod val="20000"/>
              <a:lumOff val="80000"/>
            </a:schemeClr>
          </a:solidFill>
          <a:ln w="12700">
            <a:noFill/>
          </a:ln>
        </p:spPr>
        <p:txBody>
          <a:bodyPr wrap="square" lIns="0" tIns="0" rIns="0" bIns="0" rtlCol="0" anchor="ctr" anchorCtr="1">
            <a:spAutoFit/>
          </a:bodyPr>
          <a:lstStyle/>
          <a:p>
            <a:pPr algn="ctr">
              <a:spcBef>
                <a:spcPts val="300"/>
              </a:spcBef>
            </a:pPr>
            <a:r>
              <a:rPr lang="ru-RU" sz="1400" b="1" dirty="0">
                <a:solidFill>
                  <a:srgbClr val="0000CC"/>
                </a:solidFill>
              </a:rPr>
              <a:t>Веб-портал - Интернет</a:t>
            </a:r>
            <a:endParaRPr lang="en-US" sz="1400" b="1" dirty="0">
              <a:solidFill>
                <a:srgbClr val="0000CC"/>
              </a:solidFill>
            </a:endParaRPr>
          </a:p>
        </p:txBody>
      </p:sp>
      <p:sp>
        <p:nvSpPr>
          <p:cNvPr id="34" name="Rectangle 33"/>
          <p:cNvSpPr/>
          <p:nvPr/>
        </p:nvSpPr>
        <p:spPr>
          <a:xfrm>
            <a:off x="527930" y="3898101"/>
            <a:ext cx="4392000" cy="2232000"/>
          </a:xfrm>
          <a:prstGeom prst="rect">
            <a:avLst/>
          </a:prstGeom>
          <a:solidFill>
            <a:srgbClr val="CCFFFF"/>
          </a:solidFill>
          <a:ln w="127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527930" y="1663571"/>
            <a:ext cx="4392000" cy="2232000"/>
          </a:xfrm>
          <a:prstGeom prst="rect">
            <a:avLst/>
          </a:prstGeom>
          <a:solidFill>
            <a:srgbClr val="FFFFCC"/>
          </a:solidFill>
          <a:ln w="127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lowchart: Magnetic Disk 35"/>
          <p:cNvSpPr/>
          <p:nvPr/>
        </p:nvSpPr>
        <p:spPr>
          <a:xfrm>
            <a:off x="888925" y="4508423"/>
            <a:ext cx="1296000" cy="1097280"/>
          </a:xfrm>
          <a:prstGeom prst="flowChartMagneticDisk">
            <a:avLst/>
          </a:prstGeom>
          <a:solidFill>
            <a:schemeClr val="accent3">
              <a:lumMod val="20000"/>
              <a:lumOff val="80000"/>
            </a:schemeClr>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700" dirty="0">
                <a:solidFill>
                  <a:srgbClr val="0000CC"/>
                </a:solidFill>
              </a:rPr>
              <a:t>Хранилище данных</a:t>
            </a:r>
            <a:endParaRPr lang="en-US" sz="1700" dirty="0">
              <a:solidFill>
                <a:srgbClr val="0000CC"/>
              </a:solidFill>
            </a:endParaRPr>
          </a:p>
        </p:txBody>
      </p:sp>
      <p:sp>
        <p:nvSpPr>
          <p:cNvPr id="37" name="TextBox 36"/>
          <p:cNvSpPr txBox="1"/>
          <p:nvPr/>
        </p:nvSpPr>
        <p:spPr>
          <a:xfrm>
            <a:off x="632851" y="3600730"/>
            <a:ext cx="421013" cy="246221"/>
          </a:xfrm>
          <a:prstGeom prst="rect">
            <a:avLst/>
          </a:prstGeom>
          <a:solidFill>
            <a:srgbClr val="FFFFCC"/>
          </a:solidFill>
          <a:ln w="6350">
            <a:noFill/>
          </a:ln>
        </p:spPr>
        <p:txBody>
          <a:bodyPr wrap="none" lIns="0" tIns="0" rIns="0" bIns="0" rtlCol="0">
            <a:spAutoFit/>
          </a:bodyPr>
          <a:lstStyle/>
          <a:p>
            <a:pPr algn="ctr"/>
            <a:r>
              <a:rPr lang="en-US" sz="1600" b="1" dirty="0" err="1">
                <a:solidFill>
                  <a:srgbClr val="0000CC"/>
                </a:solidFill>
              </a:rPr>
              <a:t>OLTP</a:t>
            </a:r>
            <a:endParaRPr lang="en-US" sz="1600" b="1" dirty="0">
              <a:solidFill>
                <a:srgbClr val="0000CC"/>
              </a:solidFill>
            </a:endParaRPr>
          </a:p>
        </p:txBody>
      </p:sp>
      <p:sp>
        <p:nvSpPr>
          <p:cNvPr id="38" name="TextBox 37"/>
          <p:cNvSpPr txBox="1"/>
          <p:nvPr/>
        </p:nvSpPr>
        <p:spPr>
          <a:xfrm>
            <a:off x="630319" y="3931915"/>
            <a:ext cx="460061" cy="246221"/>
          </a:xfrm>
          <a:prstGeom prst="rect">
            <a:avLst/>
          </a:prstGeom>
          <a:solidFill>
            <a:srgbClr val="CCFFFF"/>
          </a:solidFill>
          <a:ln w="6350">
            <a:noFill/>
          </a:ln>
        </p:spPr>
        <p:txBody>
          <a:bodyPr wrap="none" lIns="0" tIns="0" rIns="0" bIns="0" rtlCol="0">
            <a:spAutoFit/>
          </a:bodyPr>
          <a:lstStyle/>
          <a:p>
            <a:pPr algn="ctr"/>
            <a:r>
              <a:rPr lang="en-US" sz="1600" b="1" dirty="0" err="1">
                <a:solidFill>
                  <a:srgbClr val="0000CC"/>
                </a:solidFill>
              </a:rPr>
              <a:t>OLAP</a:t>
            </a:r>
            <a:endParaRPr lang="en-US" sz="1600" b="1" dirty="0">
              <a:solidFill>
                <a:srgbClr val="0000CC"/>
              </a:solidFill>
            </a:endParaRPr>
          </a:p>
        </p:txBody>
      </p:sp>
      <p:sp>
        <p:nvSpPr>
          <p:cNvPr id="39" name="Down Arrow 38"/>
          <p:cNvSpPr/>
          <p:nvPr/>
        </p:nvSpPr>
        <p:spPr>
          <a:xfrm>
            <a:off x="1212925" y="3424235"/>
            <a:ext cx="648000" cy="1005840"/>
          </a:xfrm>
          <a:prstGeom prst="downArrow">
            <a:avLst>
              <a:gd name="adj1" fmla="val 48032"/>
              <a:gd name="adj2" fmla="val 31828"/>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0000CC"/>
                </a:solidFill>
              </a:rPr>
              <a:t>E</a:t>
            </a:r>
          </a:p>
          <a:p>
            <a:pPr algn="ctr"/>
            <a:r>
              <a:rPr lang="en-US" sz="1400" b="1" dirty="0">
                <a:solidFill>
                  <a:srgbClr val="0000CC"/>
                </a:solidFill>
              </a:rPr>
              <a:t>T</a:t>
            </a:r>
          </a:p>
          <a:p>
            <a:pPr algn="ctr"/>
            <a:r>
              <a:rPr lang="en-US" sz="1400" b="1" dirty="0">
                <a:solidFill>
                  <a:srgbClr val="0000CC"/>
                </a:solidFill>
              </a:rPr>
              <a:t>L</a:t>
            </a:r>
          </a:p>
        </p:txBody>
      </p:sp>
      <p:graphicFrame>
        <p:nvGraphicFramePr>
          <p:cNvPr id="40" name="Diagram 39"/>
          <p:cNvGraphicFramePr/>
          <p:nvPr>
            <p:extLst>
              <p:ext uri="{D42A27DB-BD31-4B8C-83A1-F6EECF244321}">
                <p14:modId xmlns:p14="http://schemas.microsoft.com/office/powerpoint/2010/main" val="50949261"/>
              </p:ext>
            </p:extLst>
          </p:nvPr>
        </p:nvGraphicFramePr>
        <p:xfrm>
          <a:off x="2642881" y="1926185"/>
          <a:ext cx="2124000" cy="190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1" name="TextBox 40"/>
          <p:cNvSpPr txBox="1"/>
          <p:nvPr/>
        </p:nvSpPr>
        <p:spPr>
          <a:xfrm>
            <a:off x="3338667" y="2731526"/>
            <a:ext cx="730329" cy="307777"/>
          </a:xfrm>
          <a:prstGeom prst="rect">
            <a:avLst/>
          </a:prstGeom>
          <a:solidFill>
            <a:srgbClr val="FFFFCC"/>
          </a:solidFill>
          <a:ln w="6350">
            <a:noFill/>
          </a:ln>
        </p:spPr>
        <p:txBody>
          <a:bodyPr wrap="none" lIns="0" tIns="0" rIns="0" bIns="0" rtlCol="0">
            <a:spAutoFit/>
          </a:bodyPr>
          <a:lstStyle/>
          <a:p>
            <a:pPr algn="ctr"/>
            <a:r>
              <a:rPr lang="ru-RU" sz="2000" b="1" dirty="0">
                <a:solidFill>
                  <a:srgbClr val="0000CC"/>
                </a:solidFill>
              </a:rPr>
              <a:t>ИСУГФ</a:t>
            </a:r>
            <a:endParaRPr lang="en-US" sz="2000" b="1" dirty="0">
              <a:solidFill>
                <a:srgbClr val="0000CC"/>
              </a:solidFill>
            </a:endParaRPr>
          </a:p>
        </p:txBody>
      </p:sp>
      <p:sp>
        <p:nvSpPr>
          <p:cNvPr id="42" name="Flowchart: Magnetic Disk 41"/>
          <p:cNvSpPr/>
          <p:nvPr/>
        </p:nvSpPr>
        <p:spPr>
          <a:xfrm>
            <a:off x="888925" y="1894503"/>
            <a:ext cx="1224000" cy="1428210"/>
          </a:xfrm>
          <a:prstGeom prst="flowChartMagneticDisk">
            <a:avLst/>
          </a:prstGeom>
          <a:solidFill>
            <a:schemeClr val="accent1">
              <a:lumMod val="20000"/>
              <a:lumOff val="80000"/>
            </a:schemeClr>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rgbClr val="0000CC"/>
                </a:solidFill>
              </a:rPr>
              <a:t>Базы данных ИСУГФ</a:t>
            </a:r>
            <a:endParaRPr lang="en-US" dirty="0">
              <a:solidFill>
                <a:srgbClr val="0000CC"/>
              </a:solidFill>
            </a:endParaRPr>
          </a:p>
        </p:txBody>
      </p:sp>
      <p:grpSp>
        <p:nvGrpSpPr>
          <p:cNvPr id="43" name="Group 59"/>
          <p:cNvGrpSpPr/>
          <p:nvPr/>
        </p:nvGrpSpPr>
        <p:grpSpPr>
          <a:xfrm>
            <a:off x="3035776" y="4105461"/>
            <a:ext cx="936060" cy="1733525"/>
            <a:chOff x="3312001" y="3953061"/>
            <a:chExt cx="936060" cy="1733525"/>
          </a:xfrm>
        </p:grpSpPr>
        <p:sp>
          <p:nvSpPr>
            <p:cNvPr id="52" name="Cube 51"/>
            <p:cNvSpPr/>
            <p:nvPr/>
          </p:nvSpPr>
          <p:spPr>
            <a:xfrm>
              <a:off x="3312001" y="3953061"/>
              <a:ext cx="396000" cy="360000"/>
            </a:xfrm>
            <a:prstGeom prst="cube">
              <a:avLst/>
            </a:prstGeom>
            <a:solidFill>
              <a:schemeClr val="bg1"/>
            </a:solid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rgbClr val="C00000"/>
                  </a:solidFill>
                </a:rPr>
                <a:t>BI</a:t>
              </a:r>
            </a:p>
          </p:txBody>
        </p:sp>
        <p:sp>
          <p:nvSpPr>
            <p:cNvPr id="53" name="Cube 52"/>
            <p:cNvSpPr/>
            <p:nvPr/>
          </p:nvSpPr>
          <p:spPr>
            <a:xfrm>
              <a:off x="3852061" y="4133081"/>
              <a:ext cx="396000" cy="360000"/>
            </a:xfrm>
            <a:prstGeom prst="cube">
              <a:avLst/>
            </a:prstGeom>
            <a:solidFill>
              <a:schemeClr val="bg1"/>
            </a:solid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rgbClr val="C00000"/>
                  </a:solidFill>
                </a:rPr>
                <a:t>BI</a:t>
              </a:r>
            </a:p>
          </p:txBody>
        </p:sp>
        <p:sp>
          <p:nvSpPr>
            <p:cNvPr id="54" name="Cube 53"/>
            <p:cNvSpPr/>
            <p:nvPr/>
          </p:nvSpPr>
          <p:spPr>
            <a:xfrm>
              <a:off x="3312001" y="4375624"/>
              <a:ext cx="396000" cy="360000"/>
            </a:xfrm>
            <a:prstGeom prst="cube">
              <a:avLst/>
            </a:prstGeom>
            <a:solidFill>
              <a:schemeClr val="bg1"/>
            </a:solid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rgbClr val="C00000"/>
                  </a:solidFill>
                </a:rPr>
                <a:t>BI</a:t>
              </a:r>
            </a:p>
          </p:txBody>
        </p:sp>
        <p:sp>
          <p:nvSpPr>
            <p:cNvPr id="55" name="Flowchart: Magnetic Disk 54"/>
            <p:cNvSpPr/>
            <p:nvPr/>
          </p:nvSpPr>
          <p:spPr>
            <a:xfrm>
              <a:off x="3852061" y="4904063"/>
              <a:ext cx="396000" cy="360000"/>
            </a:xfrm>
            <a:prstGeom prst="flowChartMagneticDisk">
              <a:avLst/>
            </a:prstGeom>
            <a:solidFill>
              <a:schemeClr val="bg1"/>
            </a:solid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rgbClr val="C00000"/>
                  </a:solidFill>
                </a:rPr>
                <a:t>DM</a:t>
              </a:r>
              <a:endParaRPr lang="en-US" sz="1400" b="1" dirty="0">
                <a:solidFill>
                  <a:srgbClr val="C00000"/>
                </a:solidFill>
              </a:endParaRPr>
            </a:p>
          </p:txBody>
        </p:sp>
        <p:sp>
          <p:nvSpPr>
            <p:cNvPr id="56" name="Flowchart: Magnetic Disk 55"/>
            <p:cNvSpPr/>
            <p:nvPr/>
          </p:nvSpPr>
          <p:spPr>
            <a:xfrm>
              <a:off x="3852061" y="5326586"/>
              <a:ext cx="396000" cy="360000"/>
            </a:xfrm>
            <a:prstGeom prst="flowChartMagneticDisk">
              <a:avLst/>
            </a:prstGeom>
            <a:solidFill>
              <a:schemeClr val="bg1"/>
            </a:solid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rgbClr val="C00000"/>
                  </a:solidFill>
                </a:rPr>
                <a:t>DM</a:t>
              </a:r>
            </a:p>
          </p:txBody>
        </p:sp>
        <p:sp>
          <p:nvSpPr>
            <p:cNvPr id="57" name="Flowchart: Magnetic Disk 56"/>
            <p:cNvSpPr/>
            <p:nvPr/>
          </p:nvSpPr>
          <p:spPr>
            <a:xfrm>
              <a:off x="3312001" y="5120087"/>
              <a:ext cx="396000" cy="360000"/>
            </a:xfrm>
            <a:prstGeom prst="flowChartMagneticDisk">
              <a:avLst/>
            </a:prstGeom>
            <a:solidFill>
              <a:schemeClr val="bg1"/>
            </a:solid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rgbClr val="C00000"/>
                  </a:solidFill>
                </a:rPr>
                <a:t>DM</a:t>
              </a:r>
            </a:p>
          </p:txBody>
        </p:sp>
      </p:grpSp>
      <p:sp>
        <p:nvSpPr>
          <p:cNvPr id="44" name="Right Arrow 43"/>
          <p:cNvSpPr/>
          <p:nvPr/>
        </p:nvSpPr>
        <p:spPr>
          <a:xfrm flipH="1">
            <a:off x="2229643" y="2676736"/>
            <a:ext cx="504000" cy="432000"/>
          </a:xfrm>
          <a:prstGeom prst="rightArrow">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ight Arrow 44"/>
          <p:cNvSpPr/>
          <p:nvPr/>
        </p:nvSpPr>
        <p:spPr>
          <a:xfrm>
            <a:off x="2334418" y="4832423"/>
            <a:ext cx="504000" cy="432000"/>
          </a:xfrm>
          <a:prstGeom prst="rightArrow">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2322916" y="1727219"/>
            <a:ext cx="2549125" cy="182880"/>
          </a:xfrm>
          <a:prstGeom prst="rect">
            <a:avLst/>
          </a:prstGeom>
          <a:solidFill>
            <a:srgbClr val="FFFFCC"/>
          </a:solidFill>
          <a:ln w="6350">
            <a:noFill/>
          </a:ln>
        </p:spPr>
        <p:txBody>
          <a:bodyPr wrap="square" lIns="0" tIns="0" rIns="0" bIns="0" rtlCol="0">
            <a:spAutoFit/>
          </a:bodyPr>
          <a:lstStyle/>
          <a:p>
            <a:pPr algn="ctr"/>
            <a:r>
              <a:rPr lang="ru-RU" sz="1200" b="1" dirty="0">
                <a:solidFill>
                  <a:srgbClr val="0000CC"/>
                </a:solidFill>
              </a:rPr>
              <a:t>Системы управления госфинансами </a:t>
            </a:r>
            <a:endParaRPr lang="en-US" sz="1200" b="1" dirty="0">
              <a:solidFill>
                <a:srgbClr val="0000CC"/>
              </a:solidFill>
            </a:endParaRPr>
          </a:p>
        </p:txBody>
      </p:sp>
      <p:sp>
        <p:nvSpPr>
          <p:cNvPr id="47" name="Rectangle 46"/>
          <p:cNvSpPr/>
          <p:nvPr/>
        </p:nvSpPr>
        <p:spPr>
          <a:xfrm>
            <a:off x="527930" y="1379451"/>
            <a:ext cx="4824000" cy="4752000"/>
          </a:xfrm>
          <a:prstGeom prst="rect">
            <a:avLst/>
          </a:prstGeom>
          <a:noFill/>
          <a:ln w="127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573645" y="1396405"/>
            <a:ext cx="4754880" cy="252000"/>
          </a:xfrm>
          <a:prstGeom prst="rect">
            <a:avLst/>
          </a:prstGeom>
          <a:noFill/>
          <a:ln w="6350">
            <a:noFill/>
          </a:ln>
        </p:spPr>
        <p:txBody>
          <a:bodyPr wrap="square" lIns="0" tIns="0" rIns="0" bIns="0" rtlCol="0">
            <a:spAutoFit/>
          </a:bodyPr>
          <a:lstStyle/>
          <a:p>
            <a:pPr algn="ctr"/>
            <a:r>
              <a:rPr lang="ru-RU" sz="1600" b="1" dirty="0">
                <a:solidFill>
                  <a:srgbClr val="0000CC"/>
                </a:solidFill>
              </a:rPr>
              <a:t>Элементы интегрированной ИСУГФ</a:t>
            </a:r>
            <a:endParaRPr lang="en-US" sz="1600" b="1" dirty="0">
              <a:solidFill>
                <a:srgbClr val="0000CC"/>
              </a:solidFill>
            </a:endParaRPr>
          </a:p>
        </p:txBody>
      </p:sp>
      <p:sp>
        <p:nvSpPr>
          <p:cNvPr id="49" name="TextBox 48"/>
          <p:cNvSpPr txBox="1"/>
          <p:nvPr/>
        </p:nvSpPr>
        <p:spPr>
          <a:xfrm>
            <a:off x="2440606" y="5904903"/>
            <a:ext cx="2448000" cy="184666"/>
          </a:xfrm>
          <a:prstGeom prst="rect">
            <a:avLst/>
          </a:prstGeom>
          <a:solidFill>
            <a:srgbClr val="CCFFFF"/>
          </a:solidFill>
          <a:ln w="6350">
            <a:noFill/>
          </a:ln>
        </p:spPr>
        <p:txBody>
          <a:bodyPr wrap="square" lIns="0" tIns="0" rIns="0" bIns="0" rtlCol="0">
            <a:spAutoFit/>
          </a:bodyPr>
          <a:lstStyle/>
          <a:p>
            <a:pPr algn="ctr"/>
            <a:r>
              <a:rPr lang="ru-RU" sz="1200" b="1" dirty="0">
                <a:solidFill>
                  <a:srgbClr val="0000CC"/>
                </a:solidFill>
              </a:rPr>
              <a:t>Запросы на многомерный анализ</a:t>
            </a:r>
            <a:endParaRPr lang="en-US" sz="1200" b="1" dirty="0">
              <a:solidFill>
                <a:srgbClr val="0000CC"/>
              </a:solidFill>
            </a:endParaRPr>
          </a:p>
        </p:txBody>
      </p:sp>
      <p:sp>
        <p:nvSpPr>
          <p:cNvPr id="50" name="TextBox 49"/>
          <p:cNvSpPr txBox="1"/>
          <p:nvPr/>
        </p:nvSpPr>
        <p:spPr>
          <a:xfrm>
            <a:off x="769637" y="5620866"/>
            <a:ext cx="1830688" cy="484748"/>
          </a:xfrm>
          <a:prstGeom prst="rect">
            <a:avLst/>
          </a:prstGeom>
          <a:noFill/>
          <a:ln w="6350">
            <a:noFill/>
          </a:ln>
        </p:spPr>
        <p:txBody>
          <a:bodyPr wrap="square" lIns="0" tIns="0" rIns="0" bIns="0" rtlCol="0">
            <a:spAutoFit/>
          </a:bodyPr>
          <a:lstStyle/>
          <a:p>
            <a:pPr>
              <a:buFont typeface="Arial" pitchFamily="34" charset="0"/>
              <a:buChar char="•"/>
            </a:pPr>
            <a:r>
              <a:rPr lang="en-US" sz="1050" dirty="0">
                <a:solidFill>
                  <a:srgbClr val="0000CC"/>
                </a:solidFill>
              </a:rPr>
              <a:t>  </a:t>
            </a:r>
            <a:r>
              <a:rPr lang="ru-RU" sz="1050" dirty="0">
                <a:solidFill>
                  <a:srgbClr val="0000CC"/>
                </a:solidFill>
              </a:rPr>
              <a:t>консолидация данных</a:t>
            </a:r>
            <a:endParaRPr lang="en-US" sz="1050" dirty="0">
              <a:solidFill>
                <a:srgbClr val="0000CC"/>
              </a:solidFill>
            </a:endParaRPr>
          </a:p>
          <a:p>
            <a:pPr>
              <a:buFont typeface="Arial" pitchFamily="34" charset="0"/>
              <a:buChar char="•"/>
            </a:pPr>
            <a:r>
              <a:rPr lang="en-US" sz="1050" dirty="0">
                <a:solidFill>
                  <a:srgbClr val="0000CC"/>
                </a:solidFill>
              </a:rPr>
              <a:t>  </a:t>
            </a:r>
            <a:r>
              <a:rPr lang="ru-RU" sz="1050" dirty="0">
                <a:solidFill>
                  <a:srgbClr val="0000CC"/>
                </a:solidFill>
              </a:rPr>
              <a:t>получение срезов данных</a:t>
            </a:r>
            <a:endParaRPr lang="en-US" sz="1050" dirty="0">
              <a:solidFill>
                <a:srgbClr val="0000CC"/>
              </a:solidFill>
            </a:endParaRPr>
          </a:p>
          <a:p>
            <a:pPr>
              <a:buFont typeface="Arial" pitchFamily="34" charset="0"/>
              <a:buChar char="•"/>
            </a:pPr>
            <a:r>
              <a:rPr lang="en-US" sz="1050" dirty="0">
                <a:solidFill>
                  <a:srgbClr val="0000CC"/>
                </a:solidFill>
              </a:rPr>
              <a:t>  </a:t>
            </a:r>
            <a:r>
              <a:rPr lang="ru-RU" sz="1050" dirty="0">
                <a:solidFill>
                  <a:srgbClr val="0000CC"/>
                </a:solidFill>
              </a:rPr>
              <a:t>детализация данных</a:t>
            </a:r>
            <a:endParaRPr lang="en-US" sz="1050" dirty="0">
              <a:solidFill>
                <a:srgbClr val="0000CC"/>
              </a:solidFill>
            </a:endParaRPr>
          </a:p>
        </p:txBody>
      </p:sp>
      <p:sp>
        <p:nvSpPr>
          <p:cNvPr id="51" name="Oval 50"/>
          <p:cNvSpPr/>
          <p:nvPr/>
        </p:nvSpPr>
        <p:spPr>
          <a:xfrm>
            <a:off x="4496253" y="3467100"/>
            <a:ext cx="864000" cy="864000"/>
          </a:xfrm>
          <a:prstGeom prst="ellipse">
            <a:avLst/>
          </a:prstGeom>
          <a:solidFill>
            <a:srgbClr val="FFC000"/>
          </a:solidFill>
          <a:ln w="95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ru-RU" sz="1100" b="1" dirty="0">
                <a:solidFill>
                  <a:srgbClr val="0000CC"/>
                </a:solidFill>
              </a:rPr>
              <a:t>Интерфейсы</a:t>
            </a:r>
            <a:endParaRPr lang="en-US" sz="1100" b="1" dirty="0">
              <a:solidFill>
                <a:srgbClr val="0000CC"/>
              </a:solidFill>
            </a:endParaRPr>
          </a:p>
        </p:txBody>
      </p:sp>
      <p:sp>
        <p:nvSpPr>
          <p:cNvPr id="58" name="TextBox 57"/>
          <p:cNvSpPr txBox="1"/>
          <p:nvPr/>
        </p:nvSpPr>
        <p:spPr>
          <a:xfrm>
            <a:off x="5760511" y="4016474"/>
            <a:ext cx="3240000" cy="307777"/>
          </a:xfrm>
          <a:prstGeom prst="rect">
            <a:avLst/>
          </a:prstGeom>
          <a:noFill/>
          <a:ln w="6350">
            <a:noFill/>
          </a:ln>
        </p:spPr>
        <p:txBody>
          <a:bodyPr wrap="square" lIns="0" tIns="0" rIns="0" bIns="0" rtlCol="0">
            <a:spAutoFit/>
          </a:bodyPr>
          <a:lstStyle/>
          <a:p>
            <a:r>
              <a:rPr lang="ru-RU" sz="1000" b="1" dirty="0">
                <a:solidFill>
                  <a:srgbClr val="0000CC"/>
                </a:solidFill>
              </a:rPr>
              <a:t>ХД</a:t>
            </a:r>
            <a:r>
              <a:rPr lang="en-US" sz="1000" b="1" dirty="0">
                <a:solidFill>
                  <a:srgbClr val="0000CC"/>
                </a:solidFill>
              </a:rPr>
              <a:t> : </a:t>
            </a:r>
            <a:r>
              <a:rPr lang="ru-RU" sz="1000" b="1" dirty="0">
                <a:solidFill>
                  <a:srgbClr val="0000CC"/>
                </a:solidFill>
              </a:rPr>
              <a:t>ежемесячные обновления и динамическая   </a:t>
            </a:r>
          </a:p>
          <a:p>
            <a:r>
              <a:rPr lang="ru-RU" sz="1000" b="1" dirty="0">
                <a:solidFill>
                  <a:srgbClr val="0000CC"/>
                </a:solidFill>
              </a:rPr>
              <a:t>         обработка запросов</a:t>
            </a:r>
            <a:endParaRPr lang="en-US" sz="1000" b="1" dirty="0">
              <a:solidFill>
                <a:srgbClr val="0000CC"/>
              </a:solidFill>
            </a:endParaRPr>
          </a:p>
        </p:txBody>
      </p:sp>
      <p:sp>
        <p:nvSpPr>
          <p:cNvPr id="59" name="Freeform 58"/>
          <p:cNvSpPr/>
          <p:nvPr/>
        </p:nvSpPr>
        <p:spPr>
          <a:xfrm>
            <a:off x="5210176" y="4167186"/>
            <a:ext cx="648000" cy="180000"/>
          </a:xfrm>
          <a:custGeom>
            <a:avLst/>
            <a:gdLst>
              <a:gd name="connsiteX0" fmla="*/ 0 w 447675"/>
              <a:gd name="connsiteY0" fmla="*/ 203200 h 203200"/>
              <a:gd name="connsiteX1" fmla="*/ 152400 w 447675"/>
              <a:gd name="connsiteY1" fmla="*/ 3175 h 203200"/>
              <a:gd name="connsiteX2" fmla="*/ 161925 w 447675"/>
              <a:gd name="connsiteY2" fmla="*/ 184150 h 203200"/>
              <a:gd name="connsiteX3" fmla="*/ 447675 w 447675"/>
              <a:gd name="connsiteY3" fmla="*/ 12700 h 203200"/>
              <a:gd name="connsiteX0" fmla="*/ 0 w 447675"/>
              <a:gd name="connsiteY0" fmla="*/ 203200 h 203200"/>
              <a:gd name="connsiteX1" fmla="*/ 152400 w 447675"/>
              <a:gd name="connsiteY1" fmla="*/ 3175 h 203200"/>
              <a:gd name="connsiteX2" fmla="*/ 276225 w 447675"/>
              <a:gd name="connsiteY2" fmla="*/ 184150 h 203200"/>
              <a:gd name="connsiteX3" fmla="*/ 447675 w 447675"/>
              <a:gd name="connsiteY3" fmla="*/ 12700 h 203200"/>
              <a:gd name="connsiteX0" fmla="*/ 0 w 447675"/>
              <a:gd name="connsiteY0" fmla="*/ 203200 h 203200"/>
              <a:gd name="connsiteX1" fmla="*/ 276225 w 447675"/>
              <a:gd name="connsiteY1" fmla="*/ 3175 h 203200"/>
              <a:gd name="connsiteX2" fmla="*/ 276225 w 447675"/>
              <a:gd name="connsiteY2" fmla="*/ 184150 h 203200"/>
              <a:gd name="connsiteX3" fmla="*/ 447675 w 447675"/>
              <a:gd name="connsiteY3" fmla="*/ 12700 h 203200"/>
              <a:gd name="connsiteX0" fmla="*/ 0 w 447675"/>
              <a:gd name="connsiteY0" fmla="*/ 203200 h 204787"/>
              <a:gd name="connsiteX1" fmla="*/ 276225 w 447675"/>
              <a:gd name="connsiteY1" fmla="*/ 3175 h 204787"/>
              <a:gd name="connsiteX2" fmla="*/ 276225 w 447675"/>
              <a:gd name="connsiteY2" fmla="*/ 184150 h 204787"/>
              <a:gd name="connsiteX3" fmla="*/ 447675 w 447675"/>
              <a:gd name="connsiteY3" fmla="*/ 127000 h 204787"/>
              <a:gd name="connsiteX0" fmla="*/ 0 w 536575"/>
              <a:gd name="connsiteY0" fmla="*/ 203200 h 204787"/>
              <a:gd name="connsiteX1" fmla="*/ 276225 w 536575"/>
              <a:gd name="connsiteY1" fmla="*/ 3175 h 204787"/>
              <a:gd name="connsiteX2" fmla="*/ 276225 w 536575"/>
              <a:gd name="connsiteY2" fmla="*/ 184150 h 204787"/>
              <a:gd name="connsiteX3" fmla="*/ 447675 w 536575"/>
              <a:gd name="connsiteY3" fmla="*/ 127000 h 204787"/>
              <a:gd name="connsiteX0" fmla="*/ 0 w 679450"/>
              <a:gd name="connsiteY0" fmla="*/ 233363 h 233363"/>
              <a:gd name="connsiteX1" fmla="*/ 276225 w 679450"/>
              <a:gd name="connsiteY1" fmla="*/ 33338 h 233363"/>
              <a:gd name="connsiteX2" fmla="*/ 276225 w 679450"/>
              <a:gd name="connsiteY2" fmla="*/ 214313 h 233363"/>
              <a:gd name="connsiteX3" fmla="*/ 590550 w 679450"/>
              <a:gd name="connsiteY3" fmla="*/ 33338 h 233363"/>
            </a:gdLst>
            <a:ahLst/>
            <a:cxnLst>
              <a:cxn ang="0">
                <a:pos x="connsiteX0" y="connsiteY0"/>
              </a:cxn>
              <a:cxn ang="0">
                <a:pos x="connsiteX1" y="connsiteY1"/>
              </a:cxn>
              <a:cxn ang="0">
                <a:pos x="connsiteX2" y="connsiteY2"/>
              </a:cxn>
              <a:cxn ang="0">
                <a:pos x="connsiteX3" y="connsiteY3"/>
              </a:cxn>
            </a:cxnLst>
            <a:rect l="l" t="t" r="r" b="b"/>
            <a:pathLst>
              <a:path w="679450" h="233363">
                <a:moveTo>
                  <a:pt x="0" y="233363"/>
                </a:moveTo>
                <a:cubicBezTo>
                  <a:pt x="62706" y="134938"/>
                  <a:pt x="230188" y="36513"/>
                  <a:pt x="276225" y="33338"/>
                </a:cubicBezTo>
                <a:cubicBezTo>
                  <a:pt x="322262" y="30163"/>
                  <a:pt x="223838" y="214313"/>
                  <a:pt x="276225" y="214313"/>
                </a:cubicBezTo>
                <a:cubicBezTo>
                  <a:pt x="328612" y="214313"/>
                  <a:pt x="679450" y="0"/>
                  <a:pt x="590550" y="33338"/>
                </a:cubicBezTo>
              </a:path>
            </a:pathLst>
          </a:custGeom>
          <a:ln>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Freeform 59"/>
          <p:cNvSpPr/>
          <p:nvPr/>
        </p:nvSpPr>
        <p:spPr>
          <a:xfrm flipV="1">
            <a:off x="5210176" y="3452811"/>
            <a:ext cx="648000" cy="180000"/>
          </a:xfrm>
          <a:custGeom>
            <a:avLst/>
            <a:gdLst>
              <a:gd name="connsiteX0" fmla="*/ 0 w 447675"/>
              <a:gd name="connsiteY0" fmla="*/ 203200 h 203200"/>
              <a:gd name="connsiteX1" fmla="*/ 152400 w 447675"/>
              <a:gd name="connsiteY1" fmla="*/ 3175 h 203200"/>
              <a:gd name="connsiteX2" fmla="*/ 161925 w 447675"/>
              <a:gd name="connsiteY2" fmla="*/ 184150 h 203200"/>
              <a:gd name="connsiteX3" fmla="*/ 447675 w 447675"/>
              <a:gd name="connsiteY3" fmla="*/ 12700 h 203200"/>
              <a:gd name="connsiteX0" fmla="*/ 0 w 447675"/>
              <a:gd name="connsiteY0" fmla="*/ 203200 h 203200"/>
              <a:gd name="connsiteX1" fmla="*/ 152400 w 447675"/>
              <a:gd name="connsiteY1" fmla="*/ 3175 h 203200"/>
              <a:gd name="connsiteX2" fmla="*/ 276225 w 447675"/>
              <a:gd name="connsiteY2" fmla="*/ 184150 h 203200"/>
              <a:gd name="connsiteX3" fmla="*/ 447675 w 447675"/>
              <a:gd name="connsiteY3" fmla="*/ 12700 h 203200"/>
              <a:gd name="connsiteX0" fmla="*/ 0 w 447675"/>
              <a:gd name="connsiteY0" fmla="*/ 203200 h 203200"/>
              <a:gd name="connsiteX1" fmla="*/ 276225 w 447675"/>
              <a:gd name="connsiteY1" fmla="*/ 3175 h 203200"/>
              <a:gd name="connsiteX2" fmla="*/ 276225 w 447675"/>
              <a:gd name="connsiteY2" fmla="*/ 184150 h 203200"/>
              <a:gd name="connsiteX3" fmla="*/ 447675 w 447675"/>
              <a:gd name="connsiteY3" fmla="*/ 12700 h 203200"/>
              <a:gd name="connsiteX0" fmla="*/ 0 w 447675"/>
              <a:gd name="connsiteY0" fmla="*/ 203200 h 204787"/>
              <a:gd name="connsiteX1" fmla="*/ 276225 w 447675"/>
              <a:gd name="connsiteY1" fmla="*/ 3175 h 204787"/>
              <a:gd name="connsiteX2" fmla="*/ 276225 w 447675"/>
              <a:gd name="connsiteY2" fmla="*/ 184150 h 204787"/>
              <a:gd name="connsiteX3" fmla="*/ 447675 w 447675"/>
              <a:gd name="connsiteY3" fmla="*/ 127000 h 204787"/>
              <a:gd name="connsiteX0" fmla="*/ 0 w 536575"/>
              <a:gd name="connsiteY0" fmla="*/ 203200 h 204787"/>
              <a:gd name="connsiteX1" fmla="*/ 276225 w 536575"/>
              <a:gd name="connsiteY1" fmla="*/ 3175 h 204787"/>
              <a:gd name="connsiteX2" fmla="*/ 276225 w 536575"/>
              <a:gd name="connsiteY2" fmla="*/ 184150 h 204787"/>
              <a:gd name="connsiteX3" fmla="*/ 447675 w 536575"/>
              <a:gd name="connsiteY3" fmla="*/ 127000 h 204787"/>
              <a:gd name="connsiteX0" fmla="*/ 0 w 679450"/>
              <a:gd name="connsiteY0" fmla="*/ 233363 h 233363"/>
              <a:gd name="connsiteX1" fmla="*/ 276225 w 679450"/>
              <a:gd name="connsiteY1" fmla="*/ 33338 h 233363"/>
              <a:gd name="connsiteX2" fmla="*/ 276225 w 679450"/>
              <a:gd name="connsiteY2" fmla="*/ 214313 h 233363"/>
              <a:gd name="connsiteX3" fmla="*/ 590550 w 679450"/>
              <a:gd name="connsiteY3" fmla="*/ 33338 h 233363"/>
            </a:gdLst>
            <a:ahLst/>
            <a:cxnLst>
              <a:cxn ang="0">
                <a:pos x="connsiteX0" y="connsiteY0"/>
              </a:cxn>
              <a:cxn ang="0">
                <a:pos x="connsiteX1" y="connsiteY1"/>
              </a:cxn>
              <a:cxn ang="0">
                <a:pos x="connsiteX2" y="connsiteY2"/>
              </a:cxn>
              <a:cxn ang="0">
                <a:pos x="connsiteX3" y="connsiteY3"/>
              </a:cxn>
            </a:cxnLst>
            <a:rect l="l" t="t" r="r" b="b"/>
            <a:pathLst>
              <a:path w="679450" h="233363">
                <a:moveTo>
                  <a:pt x="0" y="233363"/>
                </a:moveTo>
                <a:cubicBezTo>
                  <a:pt x="62706" y="134938"/>
                  <a:pt x="230188" y="36513"/>
                  <a:pt x="276225" y="33338"/>
                </a:cubicBezTo>
                <a:cubicBezTo>
                  <a:pt x="322262" y="30163"/>
                  <a:pt x="223838" y="214313"/>
                  <a:pt x="276225" y="214313"/>
                </a:cubicBezTo>
                <a:cubicBezTo>
                  <a:pt x="328612" y="214313"/>
                  <a:pt x="679450" y="0"/>
                  <a:pt x="590550" y="33338"/>
                </a:cubicBezTo>
              </a:path>
            </a:pathLst>
          </a:custGeom>
          <a:ln>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Rectangle 1"/>
          <p:cNvSpPr>
            <a:spLocks noChangeArrowheads="1"/>
          </p:cNvSpPr>
          <p:nvPr/>
        </p:nvSpPr>
        <p:spPr bwMode="auto">
          <a:xfrm>
            <a:off x="6101219" y="6094762"/>
            <a:ext cx="2619209"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800" b="0" i="0" u="none" strike="noStrike" cap="none" normalizeH="0" baseline="0" dirty="0">
                <a:ln>
                  <a:noFill/>
                </a:ln>
                <a:solidFill>
                  <a:schemeClr val="tx1"/>
                </a:solidFill>
                <a:effectLst/>
                <a:latin typeface="Calibri" pitchFamily="34" charset="0"/>
                <a:ea typeface="Calibri" pitchFamily="34" charset="0"/>
                <a:cs typeface="Arial" pitchFamily="34" charset="0"/>
              </a:rPr>
              <a:t>Изображения</a:t>
            </a:r>
            <a:r>
              <a:rPr kumimoji="0" lang="en-US" sz="800" b="0" i="0" u="none" strike="noStrike" cap="none" normalizeH="0" baseline="0" dirty="0">
                <a:ln>
                  <a:noFill/>
                </a:ln>
                <a:solidFill>
                  <a:schemeClr val="tx1"/>
                </a:solidFill>
                <a:effectLst/>
                <a:latin typeface="Calibri" pitchFamily="34" charset="0"/>
                <a:ea typeface="Calibri" pitchFamily="34" charset="0"/>
                <a:cs typeface="Arial" pitchFamily="34" charset="0"/>
              </a:rPr>
              <a:t>: jscreationzs / FreeDigitalPhotos.net</a:t>
            </a: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sp>
        <p:nvSpPr>
          <p:cNvPr id="62" name="Text Box 398"/>
          <p:cNvSpPr txBox="1">
            <a:spLocks noChangeArrowheads="1"/>
          </p:cNvSpPr>
          <p:nvPr/>
        </p:nvSpPr>
        <p:spPr bwMode="auto">
          <a:xfrm>
            <a:off x="89251" y="697614"/>
            <a:ext cx="9039049" cy="640080"/>
          </a:xfrm>
          <a:prstGeom prst="rect">
            <a:avLst/>
          </a:prstGeom>
          <a:noFill/>
          <a:ln w="9525">
            <a:noFill/>
            <a:miter lim="800000"/>
            <a:headEnd/>
            <a:tailEnd/>
          </a:ln>
        </p:spPr>
        <p:txBody>
          <a:bodyPr lIns="0" tIns="18288" rIns="0" bIns="0"/>
          <a:lstStyle/>
          <a:p>
            <a:pPr algn="ctr">
              <a:spcBef>
                <a:spcPts val="200"/>
              </a:spcBef>
              <a:spcAft>
                <a:spcPts val="1000"/>
              </a:spcAft>
            </a:pPr>
            <a:r>
              <a:rPr lang="ru-RU" sz="1700" b="1" dirty="0">
                <a:solidFill>
                  <a:srgbClr val="C00000"/>
                </a:solidFill>
                <a:effectLst/>
              </a:rPr>
              <a:t>Цели</a:t>
            </a:r>
            <a:r>
              <a:rPr lang="en-US" sz="1700" b="1" dirty="0">
                <a:solidFill>
                  <a:srgbClr val="C00000"/>
                </a:solidFill>
                <a:effectLst/>
              </a:rPr>
              <a:t> &gt; </a:t>
            </a:r>
            <a:r>
              <a:rPr lang="ru-RU" sz="1700" dirty="0">
                <a:solidFill>
                  <a:srgbClr val="000099"/>
                </a:solidFill>
                <a:effectLst/>
              </a:rPr>
              <a:t>Рациональное использование государственных ресурсов</a:t>
            </a:r>
            <a:r>
              <a:rPr lang="en-US" sz="1700" dirty="0">
                <a:solidFill>
                  <a:srgbClr val="000099"/>
                </a:solidFill>
                <a:effectLst/>
              </a:rPr>
              <a:t> + </a:t>
            </a:r>
            <a:r>
              <a:rPr lang="ru-RU" sz="1700" dirty="0">
                <a:solidFill>
                  <a:srgbClr val="000099"/>
                </a:solidFill>
                <a:effectLst/>
              </a:rPr>
              <a:t>эффективное предоставление государственных услуг</a:t>
            </a:r>
            <a:r>
              <a:rPr lang="en-US" sz="1700" dirty="0">
                <a:solidFill>
                  <a:srgbClr val="000099"/>
                </a:solidFill>
                <a:effectLst/>
              </a:rPr>
              <a:t> + </a:t>
            </a:r>
            <a:r>
              <a:rPr lang="ru-RU" sz="1700" dirty="0">
                <a:solidFill>
                  <a:srgbClr val="000099"/>
                </a:solidFill>
                <a:effectLst/>
              </a:rPr>
              <a:t>открытость и подотчетность государственной власти</a:t>
            </a:r>
            <a:endParaRPr lang="en-US" sz="1700" dirty="0">
              <a:solidFill>
                <a:srgbClr val="000099"/>
              </a:solidFill>
              <a:effectLst/>
            </a:endParaRPr>
          </a:p>
        </p:txBody>
      </p:sp>
      <p:sp>
        <p:nvSpPr>
          <p:cNvPr id="63" name="TextBox 62"/>
          <p:cNvSpPr txBox="1"/>
          <p:nvPr/>
        </p:nvSpPr>
        <p:spPr>
          <a:xfrm>
            <a:off x="4001288" y="4776662"/>
            <a:ext cx="891270" cy="846386"/>
          </a:xfrm>
          <a:prstGeom prst="rect">
            <a:avLst/>
          </a:prstGeom>
          <a:noFill/>
          <a:ln w="6350">
            <a:noFill/>
          </a:ln>
        </p:spPr>
        <p:txBody>
          <a:bodyPr wrap="none" lIns="0" tIns="0" rIns="0" bIns="0" rtlCol="0">
            <a:spAutoFit/>
          </a:bodyPr>
          <a:lstStyle/>
          <a:p>
            <a:pPr algn="ctr"/>
            <a:r>
              <a:rPr lang="ru-RU" sz="1100" b="1" dirty="0">
                <a:solidFill>
                  <a:srgbClr val="0000CC"/>
                </a:solidFill>
              </a:rPr>
              <a:t>Открытые </a:t>
            </a:r>
          </a:p>
          <a:p>
            <a:pPr algn="ctr"/>
            <a:r>
              <a:rPr lang="ru-RU" sz="1100" b="1" dirty="0">
                <a:solidFill>
                  <a:srgbClr val="0000CC"/>
                </a:solidFill>
              </a:rPr>
              <a:t>данные о </a:t>
            </a:r>
          </a:p>
          <a:p>
            <a:pPr algn="ctr"/>
            <a:r>
              <a:rPr lang="ru-RU" sz="1100" b="1" dirty="0">
                <a:solidFill>
                  <a:srgbClr val="0000CC"/>
                </a:solidFill>
              </a:rPr>
              <a:t>бюджете,</a:t>
            </a:r>
          </a:p>
          <a:p>
            <a:pPr algn="ctr"/>
            <a:r>
              <a:rPr lang="ru-RU" sz="1100" b="1" dirty="0">
                <a:solidFill>
                  <a:srgbClr val="0000CC"/>
                </a:solidFill>
              </a:rPr>
              <a:t>деятельности</a:t>
            </a:r>
          </a:p>
          <a:p>
            <a:pPr algn="ctr"/>
            <a:r>
              <a:rPr lang="ru-RU" sz="1100" b="1" dirty="0">
                <a:solidFill>
                  <a:srgbClr val="0000CC"/>
                </a:solidFill>
              </a:rPr>
              <a:t>правительства</a:t>
            </a:r>
            <a:endParaRPr lang="en-US" sz="1100" b="1" dirty="0">
              <a:solidFill>
                <a:srgbClr val="0000CC"/>
              </a:solidFill>
            </a:endParaRPr>
          </a:p>
        </p:txBody>
      </p:sp>
      <p:sp>
        <p:nvSpPr>
          <p:cNvPr id="5" name="Circular Arrow 4"/>
          <p:cNvSpPr/>
          <p:nvPr/>
        </p:nvSpPr>
        <p:spPr>
          <a:xfrm flipH="1">
            <a:off x="4431282" y="3405718"/>
            <a:ext cx="1005840" cy="1005840"/>
          </a:xfrm>
          <a:prstGeom prst="circularArrow">
            <a:avLst>
              <a:gd name="adj1" fmla="val 6228"/>
              <a:gd name="adj2" fmla="val 801371"/>
              <a:gd name="adj3" fmla="val 20317776"/>
              <a:gd name="adj4" fmla="val 16186835"/>
              <a:gd name="adj5" fmla="val 8182"/>
            </a:avLst>
          </a:prstGeom>
          <a:solidFill>
            <a:srgbClr val="FFFF00"/>
          </a:solidFill>
          <a:ln w="95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 name="Circular Arrow 65"/>
          <p:cNvSpPr/>
          <p:nvPr/>
        </p:nvSpPr>
        <p:spPr>
          <a:xfrm rot="10800000" flipH="1">
            <a:off x="4431283" y="3405718"/>
            <a:ext cx="1005840" cy="1005840"/>
          </a:xfrm>
          <a:prstGeom prst="circularArrow">
            <a:avLst>
              <a:gd name="adj1" fmla="val 6228"/>
              <a:gd name="adj2" fmla="val 801371"/>
              <a:gd name="adj3" fmla="val 20317776"/>
              <a:gd name="adj4" fmla="val 16187657"/>
              <a:gd name="adj5" fmla="val 8182"/>
            </a:avLst>
          </a:prstGeom>
          <a:solidFill>
            <a:srgbClr val="FFFF00"/>
          </a:solidFill>
          <a:ln w="95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Circular Arrow 66"/>
          <p:cNvSpPr/>
          <p:nvPr/>
        </p:nvSpPr>
        <p:spPr>
          <a:xfrm rot="16200000" flipH="1">
            <a:off x="4431282" y="3405719"/>
            <a:ext cx="1005840" cy="1005840"/>
          </a:xfrm>
          <a:prstGeom prst="circularArrow">
            <a:avLst>
              <a:gd name="adj1" fmla="val 6228"/>
              <a:gd name="adj2" fmla="val 801371"/>
              <a:gd name="adj3" fmla="val 20317776"/>
              <a:gd name="adj4" fmla="val 16186835"/>
              <a:gd name="adj5" fmla="val 8182"/>
            </a:avLst>
          </a:prstGeom>
          <a:solidFill>
            <a:srgbClr val="FFFF00"/>
          </a:solidFill>
          <a:ln w="95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Circular Arrow 67"/>
          <p:cNvSpPr/>
          <p:nvPr/>
        </p:nvSpPr>
        <p:spPr>
          <a:xfrm rot="5400000" flipH="1">
            <a:off x="4431282" y="3405718"/>
            <a:ext cx="1005840" cy="1005840"/>
          </a:xfrm>
          <a:prstGeom prst="circularArrow">
            <a:avLst>
              <a:gd name="adj1" fmla="val 6228"/>
              <a:gd name="adj2" fmla="val 801371"/>
              <a:gd name="adj3" fmla="val 20317776"/>
              <a:gd name="adj4" fmla="val 16187657"/>
              <a:gd name="adj5" fmla="val 8182"/>
            </a:avLst>
          </a:prstGeom>
          <a:solidFill>
            <a:srgbClr val="FFFF00"/>
          </a:solidFill>
          <a:ln w="95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65" name="Group 64"/>
          <p:cNvGrpSpPr/>
          <p:nvPr/>
        </p:nvGrpSpPr>
        <p:grpSpPr>
          <a:xfrm>
            <a:off x="-809" y="7415"/>
            <a:ext cx="9129110" cy="731520"/>
            <a:chOff x="-809" y="7415"/>
            <a:chExt cx="9129110" cy="731520"/>
          </a:xfrm>
        </p:grpSpPr>
        <p:sp>
          <p:nvSpPr>
            <p:cNvPr id="69" name="Text Box 3"/>
            <p:cNvSpPr txBox="1">
              <a:spLocks noChangeArrowheads="1"/>
            </p:cNvSpPr>
            <p:nvPr/>
          </p:nvSpPr>
          <p:spPr bwMode="auto">
            <a:xfrm>
              <a:off x="624381" y="144575"/>
              <a:ext cx="8503920" cy="457200"/>
            </a:xfrm>
            <a:prstGeom prst="rect">
              <a:avLst/>
            </a:prstGeom>
            <a:gradFill>
              <a:gsLst>
                <a:gs pos="50000">
                  <a:srgbClr val="00B0F0"/>
                </a:gs>
                <a:gs pos="100000">
                  <a:schemeClr val="bg1"/>
                </a:gs>
              </a:gsLst>
              <a:lin ang="0" scaled="1"/>
            </a:gradFill>
            <a:ln w="9525">
              <a:noFill/>
              <a:miter lim="800000"/>
              <a:headEnd/>
              <a:tailEnd/>
            </a:ln>
            <a:effectLst/>
          </p:spPr>
          <p:txBody>
            <a:bodyPr lIns="0" rIns="0" anchor="ctr"/>
            <a:lstStyle/>
            <a:p>
              <a:pPr marL="457200" algn="l"/>
              <a:r>
                <a:rPr lang="ru-RU" sz="2400" b="1" dirty="0">
                  <a:solidFill>
                    <a:schemeClr val="bg1"/>
                  </a:solidFill>
                  <a:latin typeface="+mj-lt"/>
                  <a:cs typeface="Helvetica" panose="020B0604020202020204" pitchFamily="34" charset="0"/>
                </a:rPr>
                <a:t>Что такое ИИСУГФ</a:t>
              </a:r>
              <a:r>
                <a:rPr lang="en-US" sz="2400" b="1" dirty="0">
                  <a:solidFill>
                    <a:schemeClr val="bg1"/>
                  </a:solidFill>
                  <a:latin typeface="+mj-lt"/>
                  <a:cs typeface="Helvetica" panose="020B0604020202020204" pitchFamily="34" charset="0"/>
                </a:rPr>
                <a:t>?</a:t>
              </a:r>
            </a:p>
          </p:txBody>
        </p:sp>
        <p:sp>
          <p:nvSpPr>
            <p:cNvPr id="70" name="Oval 69"/>
            <p:cNvSpPr/>
            <p:nvPr/>
          </p:nvSpPr>
          <p:spPr>
            <a:xfrm>
              <a:off x="-809" y="7415"/>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 name="Picture 7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6351" y="144575"/>
              <a:ext cx="457200" cy="457200"/>
            </a:xfrm>
            <a:prstGeom prst="rect">
              <a:avLst/>
            </a:prstGeom>
          </p:spPr>
        </p:pic>
      </p:grpSp>
      <p:sp>
        <p:nvSpPr>
          <p:cNvPr id="73" name="Down Arrow 72"/>
          <p:cNvSpPr/>
          <p:nvPr/>
        </p:nvSpPr>
        <p:spPr>
          <a:xfrm rot="16200000">
            <a:off x="337430" y="4838841"/>
            <a:ext cx="457200" cy="502920"/>
          </a:xfrm>
          <a:prstGeom prst="downArrow">
            <a:avLst>
              <a:gd name="adj1" fmla="val 48032"/>
              <a:gd name="adj2" fmla="val 31828"/>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solidFill>
                  <a:srgbClr val="0000CC"/>
                </a:solidFill>
              </a:rPr>
              <a:t>E</a:t>
            </a:r>
          </a:p>
          <a:p>
            <a:pPr algn="ctr"/>
            <a:r>
              <a:rPr lang="en-US" sz="1000" b="1" dirty="0">
                <a:solidFill>
                  <a:srgbClr val="0000CC"/>
                </a:solidFill>
              </a:rPr>
              <a:t>T</a:t>
            </a:r>
          </a:p>
          <a:p>
            <a:pPr algn="ctr"/>
            <a:r>
              <a:rPr lang="en-US" sz="1000" b="1" dirty="0">
                <a:solidFill>
                  <a:srgbClr val="0000CC"/>
                </a:solidFill>
              </a:rPr>
              <a:t>L</a:t>
            </a:r>
          </a:p>
        </p:txBody>
      </p:sp>
      <p:sp>
        <p:nvSpPr>
          <p:cNvPr id="74" name="TextBox 73"/>
          <p:cNvSpPr txBox="1"/>
          <p:nvPr/>
        </p:nvSpPr>
        <p:spPr>
          <a:xfrm rot="16200000">
            <a:off x="-1616834" y="3615629"/>
            <a:ext cx="4046182" cy="184666"/>
          </a:xfrm>
          <a:prstGeom prst="rect">
            <a:avLst/>
          </a:prstGeom>
          <a:noFill/>
          <a:ln w="6350">
            <a:noFill/>
          </a:ln>
        </p:spPr>
        <p:txBody>
          <a:bodyPr wrap="square" lIns="0" tIns="0" rIns="0" bIns="0" rtlCol="0">
            <a:spAutoFit/>
          </a:bodyPr>
          <a:lstStyle/>
          <a:p>
            <a:r>
              <a:rPr lang="ru-RU" sz="1200" dirty="0">
                <a:solidFill>
                  <a:srgbClr val="0000CC"/>
                </a:solidFill>
              </a:rPr>
              <a:t>Другие         системы  «Электронного правительства»  </a:t>
            </a:r>
            <a:endParaRPr lang="en-US" sz="1200" dirty="0">
              <a:solidFill>
                <a:srgbClr val="0000CC"/>
              </a:solidFill>
            </a:endParaRPr>
          </a:p>
        </p:txBody>
      </p:sp>
      <p:sp>
        <p:nvSpPr>
          <p:cNvPr id="72" name="TextBox 71"/>
          <p:cNvSpPr txBox="1"/>
          <p:nvPr/>
        </p:nvSpPr>
        <p:spPr>
          <a:xfrm>
            <a:off x="5480646" y="2513454"/>
            <a:ext cx="506246" cy="246221"/>
          </a:xfrm>
          <a:prstGeom prst="rect">
            <a:avLst/>
          </a:prstGeom>
          <a:noFill/>
          <a:ln w="6350">
            <a:noFill/>
          </a:ln>
        </p:spPr>
        <p:txBody>
          <a:bodyPr wrap="square" lIns="0" tIns="0" rIns="0" bIns="0" rtlCol="0">
            <a:spAutoFit/>
          </a:bodyPr>
          <a:lstStyle/>
          <a:p>
            <a:pPr algn="ctr"/>
            <a:r>
              <a:rPr lang="en-US" sz="1600" b="1" dirty="0">
                <a:solidFill>
                  <a:srgbClr val="0000CC"/>
                </a:solidFill>
              </a:rPr>
              <a:t>G2G</a:t>
            </a:r>
          </a:p>
        </p:txBody>
      </p:sp>
      <p:sp>
        <p:nvSpPr>
          <p:cNvPr id="75" name="TextBox 74"/>
          <p:cNvSpPr txBox="1"/>
          <p:nvPr/>
        </p:nvSpPr>
        <p:spPr>
          <a:xfrm>
            <a:off x="5480646" y="4921364"/>
            <a:ext cx="506246" cy="492443"/>
          </a:xfrm>
          <a:prstGeom prst="rect">
            <a:avLst/>
          </a:prstGeom>
          <a:noFill/>
          <a:ln w="6350">
            <a:noFill/>
          </a:ln>
        </p:spPr>
        <p:txBody>
          <a:bodyPr wrap="square" lIns="0" tIns="0" rIns="0" bIns="0" rtlCol="0">
            <a:spAutoFit/>
          </a:bodyPr>
          <a:lstStyle/>
          <a:p>
            <a:pPr algn="ctr"/>
            <a:r>
              <a:rPr lang="en-US" sz="1600" b="1" dirty="0">
                <a:solidFill>
                  <a:srgbClr val="0000CC"/>
                </a:solidFill>
              </a:rPr>
              <a:t>G2C</a:t>
            </a:r>
          </a:p>
          <a:p>
            <a:pPr algn="ctr"/>
            <a:r>
              <a:rPr lang="en-US" sz="1600" b="1" dirty="0">
                <a:solidFill>
                  <a:srgbClr val="0000CC"/>
                </a:solidFill>
              </a:rPr>
              <a:t>G2B</a:t>
            </a:r>
          </a:p>
        </p:txBody>
      </p:sp>
      <p:sp>
        <p:nvSpPr>
          <p:cNvPr id="7" name="Left-Right Arrow 6"/>
          <p:cNvSpPr/>
          <p:nvPr/>
        </p:nvSpPr>
        <p:spPr>
          <a:xfrm>
            <a:off x="5459449" y="2052265"/>
            <a:ext cx="548640" cy="274320"/>
          </a:xfrm>
          <a:prstGeom prst="leftRightArrow">
            <a:avLst/>
          </a:prstGeom>
          <a:solidFill>
            <a:srgbClr val="FFFF99"/>
          </a:solidFill>
          <a:ln w="95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Left-Right Arrow 75"/>
          <p:cNvSpPr/>
          <p:nvPr/>
        </p:nvSpPr>
        <p:spPr>
          <a:xfrm>
            <a:off x="5459449" y="2929666"/>
            <a:ext cx="548640" cy="274320"/>
          </a:xfrm>
          <a:prstGeom prst="leftRightArrow">
            <a:avLst/>
          </a:prstGeom>
          <a:solidFill>
            <a:srgbClr val="FFFF99"/>
          </a:solidFill>
          <a:ln w="95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Left-Right Arrow 76"/>
          <p:cNvSpPr/>
          <p:nvPr/>
        </p:nvSpPr>
        <p:spPr>
          <a:xfrm>
            <a:off x="5459449" y="4547944"/>
            <a:ext cx="548640" cy="274320"/>
          </a:xfrm>
          <a:prstGeom prst="leftRightArrow">
            <a:avLst/>
          </a:prstGeom>
          <a:solidFill>
            <a:srgbClr val="FFFF99"/>
          </a:solidFill>
          <a:ln w="95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Left-Right Arrow 77"/>
          <p:cNvSpPr/>
          <p:nvPr/>
        </p:nvSpPr>
        <p:spPr>
          <a:xfrm>
            <a:off x="5459449" y="5511070"/>
            <a:ext cx="548640" cy="274320"/>
          </a:xfrm>
          <a:prstGeom prst="leftRightArrow">
            <a:avLst/>
          </a:prstGeom>
          <a:solidFill>
            <a:srgbClr val="FFFF99"/>
          </a:solidFill>
          <a:ln w="95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lowchart: Magnetic Disk 1"/>
          <p:cNvSpPr/>
          <p:nvPr/>
        </p:nvSpPr>
        <p:spPr>
          <a:xfrm>
            <a:off x="1318045" y="1964338"/>
            <a:ext cx="365760" cy="182880"/>
          </a:xfrm>
          <a:prstGeom prst="flowChartMagneticDisk">
            <a:avLst/>
          </a:prstGeom>
          <a:noFill/>
          <a:ln w="95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lowchart: Magnetic Disk 63"/>
          <p:cNvSpPr/>
          <p:nvPr/>
        </p:nvSpPr>
        <p:spPr>
          <a:xfrm>
            <a:off x="1615839" y="2231038"/>
            <a:ext cx="365760" cy="182880"/>
          </a:xfrm>
          <a:prstGeom prst="flowChartMagneticDisk">
            <a:avLst/>
          </a:prstGeom>
          <a:noFill/>
          <a:ln w="95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lowchart: Magnetic Disk 78"/>
          <p:cNvSpPr/>
          <p:nvPr/>
        </p:nvSpPr>
        <p:spPr>
          <a:xfrm>
            <a:off x="1006239" y="2231038"/>
            <a:ext cx="365760" cy="182880"/>
          </a:xfrm>
          <a:prstGeom prst="flowChartMagneticDisk">
            <a:avLst/>
          </a:prstGeom>
          <a:noFill/>
          <a:ln w="95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lowchart: Magnetic Disk 81"/>
          <p:cNvSpPr/>
          <p:nvPr/>
        </p:nvSpPr>
        <p:spPr>
          <a:xfrm>
            <a:off x="1043988" y="3020557"/>
            <a:ext cx="365760" cy="182880"/>
          </a:xfrm>
          <a:prstGeom prst="flowChartMagneticDisk">
            <a:avLst/>
          </a:prstGeom>
          <a:noFill/>
          <a:ln w="95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lowchart: Magnetic Disk 82"/>
          <p:cNvSpPr/>
          <p:nvPr/>
        </p:nvSpPr>
        <p:spPr>
          <a:xfrm>
            <a:off x="1586913" y="3020557"/>
            <a:ext cx="365760" cy="182880"/>
          </a:xfrm>
          <a:prstGeom prst="flowChartMagneticDisk">
            <a:avLst/>
          </a:prstGeom>
          <a:noFill/>
          <a:ln w="95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lowchart: Magnetic Disk 83"/>
          <p:cNvSpPr/>
          <p:nvPr/>
        </p:nvSpPr>
        <p:spPr>
          <a:xfrm>
            <a:off x="1072914" y="4592529"/>
            <a:ext cx="365760" cy="182880"/>
          </a:xfrm>
          <a:prstGeom prst="flowChartMagneticDisk">
            <a:avLst/>
          </a:prstGeom>
          <a:noFill/>
          <a:ln w="95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lowchart: Magnetic Disk 84"/>
          <p:cNvSpPr/>
          <p:nvPr/>
        </p:nvSpPr>
        <p:spPr>
          <a:xfrm>
            <a:off x="1615839" y="4592529"/>
            <a:ext cx="365760" cy="182880"/>
          </a:xfrm>
          <a:prstGeom prst="flowChartMagneticDisk">
            <a:avLst/>
          </a:prstGeom>
          <a:noFill/>
          <a:ln w="95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lowchart: Magnetic Disk 85"/>
          <p:cNvSpPr/>
          <p:nvPr/>
        </p:nvSpPr>
        <p:spPr>
          <a:xfrm>
            <a:off x="930039" y="4983054"/>
            <a:ext cx="365760" cy="182880"/>
          </a:xfrm>
          <a:prstGeom prst="flowChartMagneticDisk">
            <a:avLst/>
          </a:prstGeom>
          <a:noFill/>
          <a:ln w="95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lowchart: Magnetic Disk 86"/>
          <p:cNvSpPr/>
          <p:nvPr/>
        </p:nvSpPr>
        <p:spPr>
          <a:xfrm>
            <a:off x="1768239" y="4983054"/>
            <a:ext cx="365760" cy="182880"/>
          </a:xfrm>
          <a:prstGeom prst="flowChartMagneticDisk">
            <a:avLst/>
          </a:prstGeom>
          <a:noFill/>
          <a:ln w="95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lowchart: Magnetic Disk 87"/>
          <p:cNvSpPr/>
          <p:nvPr/>
        </p:nvSpPr>
        <p:spPr>
          <a:xfrm>
            <a:off x="1354045" y="5383104"/>
            <a:ext cx="365760" cy="182880"/>
          </a:xfrm>
          <a:prstGeom prst="flowChartMagneticDisk">
            <a:avLst/>
          </a:prstGeom>
          <a:noFill/>
          <a:ln w="95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Slide Number Placeholder 8">
            <a:extLst>
              <a:ext uri="{FF2B5EF4-FFF2-40B4-BE49-F238E27FC236}">
                <a16:creationId xmlns:a16="http://schemas.microsoft.com/office/drawing/2014/main" id="{3272EDC1-16B6-49DC-A7A9-6BB61D96B109}"/>
              </a:ext>
            </a:extLst>
          </p:cNvPr>
          <p:cNvSpPr>
            <a:spLocks noGrp="1"/>
          </p:cNvSpPr>
          <p:nvPr>
            <p:ph type="sldNum" sz="quarter" idx="12"/>
          </p:nvPr>
        </p:nvSpPr>
        <p:spPr>
          <a:xfrm>
            <a:off x="6553200" y="6587285"/>
            <a:ext cx="2160000" cy="216000"/>
          </a:xfrm>
        </p:spPr>
        <p:txBody>
          <a:bodyPr/>
          <a:lstStyle/>
          <a:p>
            <a:fld id="{9A1FF0DD-E9F7-431E-8070-FEA08546CC76}" type="slidenum">
              <a:rPr lang="en-US" sz="1100" smtClean="0">
                <a:solidFill>
                  <a:srgbClr val="0000FF"/>
                </a:solidFill>
              </a:rPr>
              <a:pPr/>
              <a:t>3</a:t>
            </a:fld>
            <a:endParaRPr lang="en-US" sz="1100" dirty="0">
              <a:solidFill>
                <a:srgbClr val="0000FF"/>
              </a:solidFill>
            </a:endParaRPr>
          </a:p>
        </p:txBody>
      </p:sp>
      <p:sp>
        <p:nvSpPr>
          <p:cNvPr id="6" name="Прямоугольник 5">
            <a:extLst>
              <a:ext uri="{FF2B5EF4-FFF2-40B4-BE49-F238E27FC236}">
                <a16:creationId xmlns:a16="http://schemas.microsoft.com/office/drawing/2014/main" id="{6BDB55DB-2E31-6349-BFBE-7390A9162F67}"/>
              </a:ext>
            </a:extLst>
          </p:cNvPr>
          <p:cNvSpPr/>
          <p:nvPr/>
        </p:nvSpPr>
        <p:spPr>
          <a:xfrm>
            <a:off x="1866947" y="3244334"/>
            <a:ext cx="3336491" cy="338554"/>
          </a:xfrm>
          <a:prstGeom prst="rect">
            <a:avLst/>
          </a:prstGeom>
        </p:spPr>
        <p:txBody>
          <a:bodyPr wrap="none">
            <a:spAutoFit/>
          </a:bodyPr>
          <a:lstStyle/>
          <a:p>
            <a:r>
              <a:rPr lang="ru-RU" sz="1600" dirty="0">
                <a:solidFill>
                  <a:srgbClr val="0000CC"/>
                </a:solidFill>
              </a:rPr>
              <a:t>Обработка онлайновых транзакций</a:t>
            </a:r>
            <a:r>
              <a:rPr lang="en-US" sz="1600" dirty="0">
                <a:solidFill>
                  <a:srgbClr val="0000CC"/>
                </a:solidFill>
              </a:rPr>
              <a:t> </a:t>
            </a:r>
            <a:endParaRPr lang="ru-RU" sz="1600" dirty="0"/>
          </a:p>
        </p:txBody>
      </p:sp>
      <p:sp>
        <p:nvSpPr>
          <p:cNvPr id="8" name="TextBox 7">
            <a:extLst>
              <a:ext uri="{FF2B5EF4-FFF2-40B4-BE49-F238E27FC236}">
                <a16:creationId xmlns:a16="http://schemas.microsoft.com/office/drawing/2014/main" id="{F0F22696-CB42-B54B-92A0-07D807890D78}"/>
              </a:ext>
            </a:extLst>
          </p:cNvPr>
          <p:cNvSpPr txBox="1"/>
          <p:nvPr/>
        </p:nvSpPr>
        <p:spPr>
          <a:xfrm>
            <a:off x="338176" y="6513398"/>
            <a:ext cx="1734770" cy="215444"/>
          </a:xfrm>
          <a:prstGeom prst="rect">
            <a:avLst/>
          </a:prstGeom>
          <a:noFill/>
        </p:spPr>
        <p:txBody>
          <a:bodyPr wrap="none" rtlCol="0">
            <a:spAutoFit/>
          </a:bodyPr>
          <a:lstStyle/>
          <a:p>
            <a:r>
              <a:rPr lang="ru-RU" sz="800" dirty="0">
                <a:solidFill>
                  <a:srgbClr val="0000CC"/>
                </a:solidFill>
              </a:rPr>
              <a:t>Онлайновая обработка транзакций</a:t>
            </a:r>
            <a:endParaRPr lang="ru-RU" sz="800" dirty="0"/>
          </a:p>
        </p:txBody>
      </p:sp>
      <p:sp>
        <p:nvSpPr>
          <p:cNvPr id="9" name="TextBox 8">
            <a:extLst>
              <a:ext uri="{FF2B5EF4-FFF2-40B4-BE49-F238E27FC236}">
                <a16:creationId xmlns:a16="http://schemas.microsoft.com/office/drawing/2014/main" id="{3CCF1B2A-550C-844B-8F21-A23081C2057D}"/>
              </a:ext>
            </a:extLst>
          </p:cNvPr>
          <p:cNvSpPr txBox="1"/>
          <p:nvPr/>
        </p:nvSpPr>
        <p:spPr>
          <a:xfrm>
            <a:off x="2478878" y="6520541"/>
            <a:ext cx="1874231" cy="215444"/>
          </a:xfrm>
          <a:prstGeom prst="rect">
            <a:avLst/>
          </a:prstGeom>
          <a:noFill/>
        </p:spPr>
        <p:txBody>
          <a:bodyPr wrap="none" rtlCol="0">
            <a:spAutoFit/>
          </a:bodyPr>
          <a:lstStyle/>
          <a:p>
            <a:pPr lvl="0"/>
            <a:r>
              <a:rPr lang="ru-RU" sz="800" dirty="0">
                <a:solidFill>
                  <a:srgbClr val="0000CC"/>
                </a:solidFill>
              </a:rPr>
              <a:t>Онлайновая аналитическая обработка</a:t>
            </a:r>
            <a:endParaRPr lang="ru-RU" sz="800" dirty="0">
              <a:solidFill>
                <a:prstClr val="black"/>
              </a:solidFill>
            </a:endParaRPr>
          </a:p>
        </p:txBody>
      </p:sp>
      <p:sp>
        <p:nvSpPr>
          <p:cNvPr id="11" name="TextBox 10">
            <a:extLst>
              <a:ext uri="{FF2B5EF4-FFF2-40B4-BE49-F238E27FC236}">
                <a16:creationId xmlns:a16="http://schemas.microsoft.com/office/drawing/2014/main" id="{64024B4B-E323-4545-9372-98CA1C8C6F3D}"/>
              </a:ext>
            </a:extLst>
          </p:cNvPr>
          <p:cNvSpPr txBox="1"/>
          <p:nvPr/>
        </p:nvSpPr>
        <p:spPr>
          <a:xfrm>
            <a:off x="4492422" y="6522239"/>
            <a:ext cx="1906291" cy="215444"/>
          </a:xfrm>
          <a:prstGeom prst="rect">
            <a:avLst/>
          </a:prstGeom>
          <a:noFill/>
        </p:spPr>
        <p:txBody>
          <a:bodyPr wrap="none" rtlCol="0">
            <a:spAutoFit/>
          </a:bodyPr>
          <a:lstStyle/>
          <a:p>
            <a:pPr lvl="0"/>
            <a:r>
              <a:rPr lang="ru-RU" sz="800" dirty="0">
                <a:solidFill>
                  <a:srgbClr val="0000CC"/>
                </a:solidFill>
              </a:rPr>
              <a:t>Извлечение, преобразование, загрузка</a:t>
            </a:r>
            <a:endParaRPr lang="ru-RU" sz="800" dirty="0">
              <a:solidFill>
                <a:prstClr val="black"/>
              </a:solidFill>
            </a:endParaRPr>
          </a:p>
        </p:txBody>
      </p:sp>
      <p:sp>
        <p:nvSpPr>
          <p:cNvPr id="19" name="TextBox 18">
            <a:extLst>
              <a:ext uri="{FF2B5EF4-FFF2-40B4-BE49-F238E27FC236}">
                <a16:creationId xmlns:a16="http://schemas.microsoft.com/office/drawing/2014/main" id="{8B407E4E-178B-3F40-B959-764CCF139E80}"/>
              </a:ext>
            </a:extLst>
          </p:cNvPr>
          <p:cNvSpPr txBox="1"/>
          <p:nvPr/>
        </p:nvSpPr>
        <p:spPr>
          <a:xfrm>
            <a:off x="6250787" y="6514413"/>
            <a:ext cx="976549" cy="215444"/>
          </a:xfrm>
          <a:prstGeom prst="rect">
            <a:avLst/>
          </a:prstGeom>
          <a:noFill/>
        </p:spPr>
        <p:txBody>
          <a:bodyPr wrap="none" rtlCol="0">
            <a:spAutoFit/>
          </a:bodyPr>
          <a:lstStyle/>
          <a:p>
            <a:pPr lvl="0"/>
            <a:r>
              <a:rPr lang="ru-RU" sz="800" dirty="0">
                <a:solidFill>
                  <a:srgbClr val="0000CC"/>
                </a:solidFill>
              </a:rPr>
              <a:t>Бизнес-аналитика</a:t>
            </a:r>
            <a:endParaRPr lang="ru-RU" sz="800" dirty="0">
              <a:solidFill>
                <a:prstClr val="black"/>
              </a:solidFill>
            </a:endParaRPr>
          </a:p>
        </p:txBody>
      </p:sp>
      <p:sp>
        <p:nvSpPr>
          <p:cNvPr id="21" name="TextBox 20">
            <a:extLst>
              <a:ext uri="{FF2B5EF4-FFF2-40B4-BE49-F238E27FC236}">
                <a16:creationId xmlns:a16="http://schemas.microsoft.com/office/drawing/2014/main" id="{42D75047-BED7-4047-9B96-A408F21D3042}"/>
              </a:ext>
            </a:extLst>
          </p:cNvPr>
          <p:cNvSpPr txBox="1"/>
          <p:nvPr/>
        </p:nvSpPr>
        <p:spPr>
          <a:xfrm>
            <a:off x="7707143" y="6476412"/>
            <a:ext cx="1040670" cy="338554"/>
          </a:xfrm>
          <a:prstGeom prst="rect">
            <a:avLst/>
          </a:prstGeom>
          <a:noFill/>
        </p:spPr>
        <p:txBody>
          <a:bodyPr wrap="none" rtlCol="0">
            <a:spAutoFit/>
          </a:bodyPr>
          <a:lstStyle/>
          <a:p>
            <a:pPr lvl="0"/>
            <a:r>
              <a:rPr lang="ru-RU" sz="800" dirty="0">
                <a:solidFill>
                  <a:srgbClr val="0000CC"/>
                </a:solidFill>
              </a:rPr>
              <a:t>Интеллектуальный </a:t>
            </a:r>
          </a:p>
          <a:p>
            <a:pPr lvl="0"/>
            <a:r>
              <a:rPr lang="ru-RU" sz="800" dirty="0">
                <a:solidFill>
                  <a:srgbClr val="0000CC"/>
                </a:solidFill>
              </a:rPr>
              <a:t>анализ данных</a:t>
            </a:r>
            <a:endParaRPr lang="ru-RU" sz="800" dirty="0">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heel(1)">
                                      <p:cBhvr>
                                        <p:cTn id="7" dur="20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circle(in)">
                                      <p:cBhvr>
                                        <p:cTn id="12" dur="2000"/>
                                        <p:tgtEl>
                                          <p:spTgt spid="4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circle(in)">
                                      <p:cBhvr>
                                        <p:cTn id="17" dur="20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circle(in)">
                                      <p:cBhvr>
                                        <p:cTn id="22" dur="2000"/>
                                        <p:tgtEl>
                                          <p:spTgt spid="45"/>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wheel(1)">
                                      <p:cBhvr>
                                        <p:cTn id="27" dur="2000"/>
                                        <p:tgtEl>
                                          <p:spTgt spid="4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arn(inVertical)">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9" grpId="0" animBg="1"/>
      <p:bldGraphic spid="40" grpId="0">
        <p:bldAsOne/>
      </p:bldGraphic>
      <p:bldP spid="44" grpId="0" animBg="1"/>
      <p:bldP spid="4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9E6D94F-8FE8-4A45-89A8-C544644EF97B}"/>
              </a:ext>
            </a:extLst>
          </p:cNvPr>
          <p:cNvSpPr/>
          <p:nvPr/>
        </p:nvSpPr>
        <p:spPr>
          <a:xfrm>
            <a:off x="207585" y="3375210"/>
            <a:ext cx="1645920" cy="365760"/>
          </a:xfrm>
          <a:prstGeom prst="rect">
            <a:avLst/>
          </a:prstGeom>
          <a:solidFill>
            <a:srgbClr val="FFFFC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C815D223-B885-4D99-B18C-963E825AF19B}"/>
              </a:ext>
            </a:extLst>
          </p:cNvPr>
          <p:cNvSpPr/>
          <p:nvPr/>
        </p:nvSpPr>
        <p:spPr>
          <a:xfrm>
            <a:off x="207585" y="3828241"/>
            <a:ext cx="1645920" cy="365760"/>
          </a:xfrm>
          <a:prstGeom prst="rect">
            <a:avLst/>
          </a:prstGeom>
          <a:solidFill>
            <a:srgbClr val="FFFFC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8"/>
          <p:cNvSpPr>
            <a:spLocks noGrp="1"/>
          </p:cNvSpPr>
          <p:nvPr>
            <p:ph type="sldNum" sz="quarter" idx="12"/>
          </p:nvPr>
        </p:nvSpPr>
        <p:spPr>
          <a:xfrm>
            <a:off x="6553200" y="6587285"/>
            <a:ext cx="2160000" cy="216000"/>
          </a:xfrm>
        </p:spPr>
        <p:txBody>
          <a:bodyPr/>
          <a:lstStyle/>
          <a:p>
            <a:fld id="{9A1FF0DD-E9F7-431E-8070-FEA08546CC76}" type="slidenum">
              <a:rPr lang="en-US" sz="1100" smtClean="0">
                <a:solidFill>
                  <a:srgbClr val="0000FF"/>
                </a:solidFill>
              </a:rPr>
              <a:pPr/>
              <a:t>4</a:t>
            </a:fld>
            <a:endParaRPr lang="en-US" sz="1100" dirty="0">
              <a:solidFill>
                <a:srgbClr val="0000FF"/>
              </a:solidFill>
            </a:endParaRPr>
          </a:p>
        </p:txBody>
      </p:sp>
      <p:sp>
        <p:nvSpPr>
          <p:cNvPr id="10" name="Rectangle 4"/>
          <p:cNvSpPr>
            <a:spLocks noChangeArrowheads="1"/>
          </p:cNvSpPr>
          <p:nvPr/>
        </p:nvSpPr>
        <p:spPr bwMode="auto">
          <a:xfrm>
            <a:off x="5457825" y="192187"/>
            <a:ext cx="3528000" cy="307777"/>
          </a:xfrm>
          <a:prstGeom prst="rect">
            <a:avLst/>
          </a:prstGeom>
          <a:solidFill>
            <a:schemeClr val="bg1"/>
          </a:solidFill>
          <a:ln w="6350">
            <a:noFill/>
            <a:miter lim="800000"/>
            <a:headEnd/>
            <a:tailEnd/>
          </a:ln>
        </p:spPr>
        <p:txBody>
          <a:bodyPr wrap="square" anchor="ctr">
            <a:spAutoFit/>
          </a:bodyPr>
          <a:lstStyle/>
          <a:p>
            <a:pPr algn="r">
              <a:spcAft>
                <a:spcPct val="50000"/>
              </a:spcAft>
            </a:pPr>
            <a:r>
              <a:rPr lang="en-US" sz="1400" b="1" dirty="0">
                <a:solidFill>
                  <a:srgbClr val="0000FF"/>
                </a:solidFill>
                <a:latin typeface="Trebuchet MS" pitchFamily="34" charset="0"/>
              </a:rPr>
              <a:t>www.worldbank.org/publicfinance/fmis  </a:t>
            </a:r>
          </a:p>
        </p:txBody>
      </p:sp>
      <p:grpSp>
        <p:nvGrpSpPr>
          <p:cNvPr id="16" name="Group 15"/>
          <p:cNvGrpSpPr/>
          <p:nvPr/>
        </p:nvGrpSpPr>
        <p:grpSpPr>
          <a:xfrm>
            <a:off x="-809" y="7415"/>
            <a:ext cx="9129110" cy="731520"/>
            <a:chOff x="-809" y="7415"/>
            <a:chExt cx="9129110" cy="731520"/>
          </a:xfrm>
        </p:grpSpPr>
        <p:sp>
          <p:nvSpPr>
            <p:cNvPr id="17" name="Text Box 3"/>
            <p:cNvSpPr txBox="1">
              <a:spLocks noChangeArrowheads="1"/>
            </p:cNvSpPr>
            <p:nvPr/>
          </p:nvSpPr>
          <p:spPr bwMode="auto">
            <a:xfrm>
              <a:off x="624381" y="144575"/>
              <a:ext cx="8503920" cy="457200"/>
            </a:xfrm>
            <a:prstGeom prst="rect">
              <a:avLst/>
            </a:prstGeom>
            <a:gradFill>
              <a:gsLst>
                <a:gs pos="50000">
                  <a:srgbClr val="00B0F0"/>
                </a:gs>
                <a:gs pos="100000">
                  <a:schemeClr val="bg1"/>
                </a:gs>
              </a:gsLst>
              <a:lin ang="0" scaled="1"/>
            </a:gradFill>
            <a:ln w="9525">
              <a:noFill/>
              <a:miter lim="800000"/>
              <a:headEnd/>
              <a:tailEnd/>
            </a:ln>
            <a:effectLst/>
          </p:spPr>
          <p:txBody>
            <a:bodyPr lIns="0" rIns="0" anchor="ctr"/>
            <a:lstStyle/>
            <a:p>
              <a:pPr marL="457200" algn="l"/>
              <a:r>
                <a:rPr lang="ru-RU" sz="2400" b="1" dirty="0">
                  <a:solidFill>
                    <a:schemeClr val="bg1"/>
                  </a:solidFill>
                  <a:latin typeface="+mj-lt"/>
                  <a:cs typeface="Helvetica" panose="020B0604020202020204" pitchFamily="34" charset="0"/>
                </a:rPr>
                <a:t>Что такое электронные государственные закупки</a:t>
              </a:r>
              <a:r>
                <a:rPr lang="en-US" sz="2400" b="1" dirty="0">
                  <a:solidFill>
                    <a:schemeClr val="bg1"/>
                  </a:solidFill>
                  <a:latin typeface="+mj-lt"/>
                  <a:cs typeface="Helvetica" panose="020B0604020202020204" pitchFamily="34" charset="0"/>
                </a:rPr>
                <a:t>?</a:t>
              </a:r>
            </a:p>
          </p:txBody>
        </p:sp>
        <p:sp>
          <p:nvSpPr>
            <p:cNvPr id="18" name="Oval 17"/>
            <p:cNvSpPr/>
            <p:nvPr/>
          </p:nvSpPr>
          <p:spPr>
            <a:xfrm>
              <a:off x="-809" y="7415"/>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351" y="144575"/>
              <a:ext cx="457200" cy="457200"/>
            </a:xfrm>
            <a:prstGeom prst="rect">
              <a:avLst/>
            </a:prstGeom>
          </p:spPr>
        </p:pic>
      </p:grpSp>
      <p:sp>
        <p:nvSpPr>
          <p:cNvPr id="22" name="Text Box 398">
            <a:extLst>
              <a:ext uri="{FF2B5EF4-FFF2-40B4-BE49-F238E27FC236}">
                <a16:creationId xmlns:a16="http://schemas.microsoft.com/office/drawing/2014/main" id="{D9D3688A-83C7-4E60-9366-B363C85CD9F5}"/>
              </a:ext>
            </a:extLst>
          </p:cNvPr>
          <p:cNvSpPr txBox="1">
            <a:spLocks noChangeArrowheads="1"/>
          </p:cNvSpPr>
          <p:nvPr/>
        </p:nvSpPr>
        <p:spPr bwMode="auto">
          <a:xfrm>
            <a:off x="457200" y="686283"/>
            <a:ext cx="8229600" cy="457200"/>
          </a:xfrm>
          <a:prstGeom prst="rect">
            <a:avLst/>
          </a:prstGeom>
          <a:noFill/>
          <a:ln w="9525">
            <a:noFill/>
            <a:miter lim="800000"/>
            <a:headEnd/>
            <a:tailEnd/>
          </a:ln>
        </p:spPr>
        <p:txBody>
          <a:bodyPr lIns="0" tIns="18288" rIns="0" bIns="0"/>
          <a:lstStyle/>
          <a:p>
            <a:pPr algn="ctr">
              <a:spcBef>
                <a:spcPts val="200"/>
              </a:spcBef>
              <a:spcAft>
                <a:spcPts val="1000"/>
              </a:spcAft>
            </a:pPr>
            <a:r>
              <a:rPr lang="ru-RU" sz="2800" b="1" dirty="0">
                <a:solidFill>
                  <a:srgbClr val="C00000"/>
                </a:solidFill>
                <a:effectLst/>
              </a:rPr>
              <a:t>Электронные государственные закупки и ИСУГФ</a:t>
            </a:r>
            <a:endParaRPr lang="en-US" sz="2800" dirty="0">
              <a:solidFill>
                <a:srgbClr val="000099"/>
              </a:solidFill>
              <a:effectLst/>
            </a:endParaRPr>
          </a:p>
        </p:txBody>
      </p:sp>
      <p:sp>
        <p:nvSpPr>
          <p:cNvPr id="45" name="Rectangle 44">
            <a:extLst>
              <a:ext uri="{FF2B5EF4-FFF2-40B4-BE49-F238E27FC236}">
                <a16:creationId xmlns:a16="http://schemas.microsoft.com/office/drawing/2014/main" id="{312D8E4F-1B64-4D09-BF89-3102C546D01F}"/>
              </a:ext>
            </a:extLst>
          </p:cNvPr>
          <p:cNvSpPr/>
          <p:nvPr/>
        </p:nvSpPr>
        <p:spPr>
          <a:xfrm>
            <a:off x="207585" y="1226222"/>
            <a:ext cx="8778240" cy="1565550"/>
          </a:xfrm>
          <a:prstGeom prst="rect">
            <a:avLst/>
          </a:prstGeom>
          <a:solidFill>
            <a:schemeClr val="accent3">
              <a:lumMod val="20000"/>
              <a:lumOff val="80000"/>
            </a:schemeClr>
          </a:solidFill>
          <a:ln w="952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pPr>
              <a:spcAft>
                <a:spcPts val="600"/>
              </a:spcAft>
            </a:pPr>
            <a:r>
              <a:rPr lang="ru-RU" sz="1700" dirty="0">
                <a:solidFill>
                  <a:schemeClr val="tx1"/>
                </a:solidFill>
              </a:rPr>
              <a:t>Рабочая группа по электронным государственным закупкам (ВБ</a:t>
            </a:r>
            <a:r>
              <a:rPr lang="en-US" sz="1700" dirty="0">
                <a:solidFill>
                  <a:schemeClr val="tx1"/>
                </a:solidFill>
              </a:rPr>
              <a:t>, </a:t>
            </a:r>
            <a:r>
              <a:rPr lang="ru-RU" sz="1700" dirty="0">
                <a:solidFill>
                  <a:schemeClr val="tx1"/>
                </a:solidFill>
              </a:rPr>
              <a:t>АБР</a:t>
            </a:r>
            <a:r>
              <a:rPr lang="en-US" sz="1700" dirty="0">
                <a:solidFill>
                  <a:schemeClr val="tx1"/>
                </a:solidFill>
              </a:rPr>
              <a:t>, </a:t>
            </a:r>
            <a:r>
              <a:rPr lang="ru-RU" sz="1700" dirty="0">
                <a:solidFill>
                  <a:schemeClr val="tx1"/>
                </a:solidFill>
              </a:rPr>
              <a:t>МБР</a:t>
            </a:r>
            <a:r>
              <a:rPr lang="en-US" sz="1700" dirty="0">
                <a:solidFill>
                  <a:schemeClr val="tx1"/>
                </a:solidFill>
              </a:rPr>
              <a:t>) </a:t>
            </a:r>
            <a:r>
              <a:rPr lang="ru-RU" sz="1700" dirty="0">
                <a:solidFill>
                  <a:schemeClr val="tx1"/>
                </a:solidFill>
              </a:rPr>
              <a:t>определяет электронные государственные закупки</a:t>
            </a:r>
            <a:r>
              <a:rPr lang="en-US" sz="1700" dirty="0">
                <a:solidFill>
                  <a:schemeClr val="tx1"/>
                </a:solidFill>
              </a:rPr>
              <a:t> (e-GP) </a:t>
            </a:r>
            <a:r>
              <a:rPr lang="ru-RU" sz="1700" dirty="0">
                <a:solidFill>
                  <a:schemeClr val="tx1"/>
                </a:solidFill>
              </a:rPr>
              <a:t>как</a:t>
            </a:r>
            <a:r>
              <a:rPr lang="en-US" sz="1700" dirty="0">
                <a:solidFill>
                  <a:schemeClr val="tx1"/>
                </a:solidFill>
              </a:rPr>
              <a:t>:</a:t>
            </a:r>
          </a:p>
          <a:p>
            <a:r>
              <a:rPr lang="ru-RU" sz="1700" dirty="0">
                <a:solidFill>
                  <a:srgbClr val="0000CC"/>
                </a:solidFill>
              </a:rPr>
              <a:t>«</a:t>
            </a:r>
            <a:r>
              <a:rPr lang="en-US" sz="1700" dirty="0">
                <a:solidFill>
                  <a:srgbClr val="0000CC"/>
                </a:solidFill>
              </a:rPr>
              <a:t>...</a:t>
            </a:r>
            <a:r>
              <a:rPr lang="ru-RU" sz="1700" dirty="0">
                <a:solidFill>
                  <a:srgbClr val="0000CC"/>
                </a:solidFill>
              </a:rPr>
              <a:t>использование государственными структурами</a:t>
            </a:r>
            <a:r>
              <a:rPr lang="en-US" sz="1700" dirty="0">
                <a:solidFill>
                  <a:srgbClr val="0000CC"/>
                </a:solidFill>
              </a:rPr>
              <a:t> </a:t>
            </a:r>
            <a:r>
              <a:rPr lang="ru-RU" sz="1700" dirty="0">
                <a:solidFill>
                  <a:srgbClr val="0000CC"/>
                </a:solidFill>
              </a:rPr>
              <a:t>информационных технологий</a:t>
            </a:r>
            <a:r>
              <a:rPr lang="en-US" sz="1700" dirty="0">
                <a:solidFill>
                  <a:srgbClr val="0000CC"/>
                </a:solidFill>
              </a:rPr>
              <a:t> (</a:t>
            </a:r>
            <a:r>
              <a:rPr lang="ru-RU" sz="1700" dirty="0">
                <a:solidFill>
                  <a:srgbClr val="0000CC"/>
                </a:solidFill>
              </a:rPr>
              <a:t>и, в частности, Интернета</a:t>
            </a:r>
            <a:r>
              <a:rPr lang="en-US" sz="1700" dirty="0">
                <a:solidFill>
                  <a:srgbClr val="0000CC"/>
                </a:solidFill>
              </a:rPr>
              <a:t>)</a:t>
            </a:r>
            <a:r>
              <a:rPr lang="ru-RU" sz="1700" dirty="0">
                <a:solidFill>
                  <a:srgbClr val="0000CC"/>
                </a:solidFill>
              </a:rPr>
              <a:t> при осуществлении</a:t>
            </a:r>
            <a:r>
              <a:rPr lang="en-US" sz="1700" dirty="0">
                <a:solidFill>
                  <a:srgbClr val="0000CC"/>
                </a:solidFill>
              </a:rPr>
              <a:t> </a:t>
            </a:r>
            <a:r>
              <a:rPr lang="ru-RU" sz="1700" dirty="0">
                <a:solidFill>
                  <a:srgbClr val="0000CC"/>
                </a:solidFill>
              </a:rPr>
              <a:t>торговых отношений с поставщиками в целях закупки</a:t>
            </a:r>
            <a:r>
              <a:rPr lang="en-US" sz="1700" dirty="0">
                <a:solidFill>
                  <a:srgbClr val="0000CC"/>
                </a:solidFill>
              </a:rPr>
              <a:t> </a:t>
            </a:r>
            <a:r>
              <a:rPr lang="ru-RU" sz="1700" dirty="0">
                <a:solidFill>
                  <a:srgbClr val="0000CC"/>
                </a:solidFill>
              </a:rPr>
              <a:t>работ</a:t>
            </a:r>
            <a:r>
              <a:rPr lang="en-US" sz="1700" dirty="0">
                <a:solidFill>
                  <a:srgbClr val="0000CC"/>
                </a:solidFill>
              </a:rPr>
              <a:t>, </a:t>
            </a:r>
            <a:r>
              <a:rPr lang="ru-RU" sz="1700" dirty="0">
                <a:solidFill>
                  <a:srgbClr val="0000CC"/>
                </a:solidFill>
              </a:rPr>
              <a:t>товаров и консультационных услуг, необходимых государственному сектору»</a:t>
            </a:r>
            <a:endParaRPr lang="en-US" sz="1700" dirty="0">
              <a:solidFill>
                <a:srgbClr val="0000CC"/>
              </a:solidFill>
            </a:endParaRPr>
          </a:p>
        </p:txBody>
      </p:sp>
      <p:sp>
        <p:nvSpPr>
          <p:cNvPr id="2" name="Rectangle 1">
            <a:extLst>
              <a:ext uri="{FF2B5EF4-FFF2-40B4-BE49-F238E27FC236}">
                <a16:creationId xmlns:a16="http://schemas.microsoft.com/office/drawing/2014/main" id="{C1603D99-ED02-42C8-8063-CBE81F2CA9D0}"/>
              </a:ext>
            </a:extLst>
          </p:cNvPr>
          <p:cNvSpPr/>
          <p:nvPr/>
        </p:nvSpPr>
        <p:spPr>
          <a:xfrm>
            <a:off x="207585" y="2791772"/>
            <a:ext cx="8778240" cy="3990836"/>
          </a:xfrm>
          <a:prstGeom prst="rect">
            <a:avLst/>
          </a:prstGeom>
        </p:spPr>
        <p:txBody>
          <a:bodyPr wrap="square">
            <a:spAutoFit/>
          </a:bodyPr>
          <a:lstStyle/>
          <a:p>
            <a:pPr algn="ctr">
              <a:lnSpc>
                <a:spcPct val="125000"/>
              </a:lnSpc>
              <a:spcBef>
                <a:spcPts val="0"/>
              </a:spcBef>
              <a:spcAft>
                <a:spcPts val="0"/>
              </a:spcAft>
              <a:buSzPct val="80000"/>
            </a:pPr>
            <a:r>
              <a:rPr lang="ru-RU" sz="2400" b="1" dirty="0">
                <a:solidFill>
                  <a:srgbClr val="0000CC"/>
                </a:solidFill>
              </a:rPr>
              <a:t>Предмет государственных закупок</a:t>
            </a:r>
            <a:endParaRPr lang="en-US" sz="2400" b="1" dirty="0">
              <a:solidFill>
                <a:srgbClr val="0000CC"/>
              </a:solidFill>
            </a:endParaRPr>
          </a:p>
          <a:p>
            <a:pPr>
              <a:lnSpc>
                <a:spcPct val="125000"/>
              </a:lnSpc>
              <a:spcBef>
                <a:spcPts val="0"/>
              </a:spcBef>
              <a:spcAft>
                <a:spcPts val="0"/>
              </a:spcAft>
              <a:buSzPct val="80000"/>
            </a:pPr>
            <a:r>
              <a:rPr lang="ru-RU" sz="2400" b="1" dirty="0">
                <a:solidFill>
                  <a:srgbClr val="0000CC"/>
                </a:solidFill>
              </a:rPr>
              <a:t>Торги	</a:t>
            </a:r>
            <a:r>
              <a:rPr lang="en-US" sz="2400" b="1" dirty="0">
                <a:solidFill>
                  <a:srgbClr val="0000CC"/>
                </a:solidFill>
              </a:rPr>
              <a:t> </a:t>
            </a:r>
            <a:r>
              <a:rPr lang="en-US" sz="2200" b="1" dirty="0">
                <a:solidFill>
                  <a:srgbClr val="0000CC"/>
                </a:solidFill>
              </a:rPr>
              <a:t> 	</a:t>
            </a:r>
            <a:r>
              <a:rPr lang="en-US" sz="1700" dirty="0"/>
              <a:t>&gt; </a:t>
            </a:r>
            <a:r>
              <a:rPr lang="ru-RU" sz="1700" dirty="0"/>
              <a:t>Инвестиции</a:t>
            </a:r>
            <a:r>
              <a:rPr lang="en-US" sz="1700" dirty="0"/>
              <a:t>, </a:t>
            </a:r>
            <a:r>
              <a:rPr lang="ru-RU" sz="1700" dirty="0"/>
              <a:t>капиталовложения</a:t>
            </a:r>
            <a:r>
              <a:rPr lang="en-US" sz="1700" dirty="0"/>
              <a:t> (</a:t>
            </a:r>
            <a:r>
              <a:rPr lang="ru-RU" sz="1700" dirty="0"/>
              <a:t>малый объем</a:t>
            </a:r>
            <a:r>
              <a:rPr lang="en-US" sz="1700" dirty="0"/>
              <a:t>; </a:t>
            </a:r>
            <a:r>
              <a:rPr lang="ru-RU" sz="1700" dirty="0"/>
              <a:t>высокая цена</a:t>
            </a:r>
            <a:r>
              <a:rPr lang="en-US" sz="1700" dirty="0"/>
              <a:t>)</a:t>
            </a:r>
          </a:p>
          <a:p>
            <a:pPr>
              <a:lnSpc>
                <a:spcPct val="125000"/>
              </a:lnSpc>
              <a:spcBef>
                <a:spcPts val="0"/>
              </a:spcBef>
              <a:buSzPct val="80000"/>
            </a:pPr>
            <a:r>
              <a:rPr lang="ru-RU" sz="2400" b="1" dirty="0">
                <a:solidFill>
                  <a:srgbClr val="0000CC"/>
                </a:solidFill>
              </a:rPr>
              <a:t>Закупки</a:t>
            </a:r>
            <a:r>
              <a:rPr lang="en-US" sz="2200" b="1" dirty="0">
                <a:solidFill>
                  <a:srgbClr val="0000CC"/>
                </a:solidFill>
              </a:rPr>
              <a:t>	</a:t>
            </a:r>
            <a:r>
              <a:rPr lang="en-US" sz="1700" dirty="0"/>
              <a:t>&gt; </a:t>
            </a:r>
            <a:r>
              <a:rPr lang="ru-RU" sz="1700" dirty="0"/>
              <a:t>Периодические расходы бюджета</a:t>
            </a:r>
            <a:r>
              <a:rPr lang="en-US" sz="1700" dirty="0"/>
              <a:t> (</a:t>
            </a:r>
            <a:r>
              <a:rPr lang="ru-RU" sz="1700" dirty="0"/>
              <a:t>большой объем</a:t>
            </a:r>
            <a:r>
              <a:rPr lang="en-US" sz="1700" dirty="0"/>
              <a:t>; </a:t>
            </a:r>
            <a:r>
              <a:rPr lang="ru-RU" sz="1700" dirty="0"/>
              <a:t>низкая цена</a:t>
            </a:r>
            <a:r>
              <a:rPr lang="en-US" sz="1700" dirty="0"/>
              <a:t>)</a:t>
            </a:r>
          </a:p>
          <a:p>
            <a:pPr marL="0" lvl="1" algn="ctr">
              <a:lnSpc>
                <a:spcPct val="125000"/>
              </a:lnSpc>
              <a:buSzPct val="80000"/>
            </a:pPr>
            <a:r>
              <a:rPr lang="ru-RU" sz="2400" b="1" dirty="0">
                <a:solidFill>
                  <a:srgbClr val="0000CC"/>
                </a:solidFill>
              </a:rPr>
              <a:t>Наблюдения</a:t>
            </a:r>
            <a:endParaRPr lang="en-US" sz="2400" b="1" dirty="0">
              <a:solidFill>
                <a:srgbClr val="0000CC"/>
              </a:solidFill>
            </a:endParaRPr>
          </a:p>
          <a:p>
            <a:pPr marL="342900" lvl="1" indent="-342900">
              <a:lnSpc>
                <a:spcPct val="125000"/>
              </a:lnSpc>
              <a:buSzPct val="80000"/>
              <a:buFont typeface="Wingdings 3" panose="05040102010807070707" pitchFamily="18" charset="2"/>
              <a:buChar char=""/>
            </a:pPr>
            <a:r>
              <a:rPr lang="ru-RU" dirty="0"/>
              <a:t>Системы </a:t>
            </a:r>
            <a:r>
              <a:rPr lang="en-US" dirty="0"/>
              <a:t>e-GP</a:t>
            </a:r>
            <a:r>
              <a:rPr lang="ru-RU" dirty="0"/>
              <a:t>, как правило, обеспечивают, как участие в торгах, так и осуществление закупок</a:t>
            </a:r>
            <a:r>
              <a:rPr lang="en-US" dirty="0"/>
              <a:t>.</a:t>
            </a:r>
          </a:p>
          <a:p>
            <a:pPr marL="342900" lvl="1" indent="-342900">
              <a:lnSpc>
                <a:spcPct val="125000"/>
              </a:lnSpc>
              <a:buSzPct val="80000"/>
              <a:buFont typeface="Wingdings 3" panose="05040102010807070707" pitchFamily="18" charset="2"/>
              <a:buChar char=""/>
            </a:pPr>
            <a:r>
              <a:rPr lang="ru-RU" dirty="0"/>
              <a:t>Базовые комплексы ИСУГФ</a:t>
            </a:r>
            <a:r>
              <a:rPr lang="en-US" dirty="0"/>
              <a:t> </a:t>
            </a:r>
            <a:r>
              <a:rPr lang="ru-RU" dirty="0"/>
              <a:t>только иногда содержат закупочный модуль</a:t>
            </a:r>
            <a:r>
              <a:rPr lang="en-US" dirty="0"/>
              <a:t>.</a:t>
            </a:r>
          </a:p>
          <a:p>
            <a:pPr marL="342900" lvl="1" indent="-342900">
              <a:lnSpc>
                <a:spcPct val="125000"/>
              </a:lnSpc>
              <a:buSzPct val="80000"/>
              <a:buFont typeface="Wingdings 3" panose="05040102010807070707" pitchFamily="18" charset="2"/>
              <a:buChar char=""/>
            </a:pPr>
            <a:r>
              <a:rPr lang="ru-RU" dirty="0"/>
              <a:t>Как правило системы ИСУГФ и </a:t>
            </a:r>
            <a:r>
              <a:rPr lang="en-US" dirty="0"/>
              <a:t>e-GP</a:t>
            </a:r>
            <a:r>
              <a:rPr lang="ru-RU" dirty="0"/>
              <a:t> не сопряжены должным образом и не могут обмениваться данными</a:t>
            </a:r>
            <a:r>
              <a:rPr lang="en-US" dirty="0"/>
              <a:t>.</a:t>
            </a:r>
          </a:p>
          <a:p>
            <a:pPr marL="342900" lvl="1" indent="-342900">
              <a:lnSpc>
                <a:spcPct val="125000"/>
              </a:lnSpc>
              <a:buSzPct val="80000"/>
              <a:buFont typeface="Wingdings 3" panose="05040102010807070707" pitchFamily="18" charset="2"/>
              <a:buChar char=""/>
            </a:pPr>
            <a:r>
              <a:rPr lang="ru-RU" dirty="0"/>
              <a:t>ИСУГФ поддерживают обе функции – торги и закупки – лишь в редких случаях</a:t>
            </a:r>
            <a:r>
              <a:rPr lang="en-US" dirty="0"/>
              <a:t>.</a:t>
            </a:r>
          </a:p>
        </p:txBody>
      </p:sp>
    </p:spTree>
    <p:extLst>
      <p:ext uri="{BB962C8B-B14F-4D97-AF65-F5344CB8AC3E}">
        <p14:creationId xmlns:p14="http://schemas.microsoft.com/office/powerpoint/2010/main" val="1883322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A22C0B03-656A-46AA-A497-FB9BB9AC3758}"/>
              </a:ext>
            </a:extLst>
          </p:cNvPr>
          <p:cNvGrpSpPr/>
          <p:nvPr/>
        </p:nvGrpSpPr>
        <p:grpSpPr>
          <a:xfrm>
            <a:off x="1015331" y="1299281"/>
            <a:ext cx="7116701" cy="4372751"/>
            <a:chOff x="1015331" y="1335141"/>
            <a:chExt cx="7116701" cy="4372751"/>
          </a:xfrm>
        </p:grpSpPr>
        <p:sp>
          <p:nvSpPr>
            <p:cNvPr id="7" name="Oval 6">
              <a:extLst>
                <a:ext uri="{FF2B5EF4-FFF2-40B4-BE49-F238E27FC236}">
                  <a16:creationId xmlns:a16="http://schemas.microsoft.com/office/drawing/2014/main" id="{21CD402A-1EE0-4A2C-B43E-288CF1105F04}"/>
                </a:ext>
              </a:extLst>
            </p:cNvPr>
            <p:cNvSpPr/>
            <p:nvPr/>
          </p:nvSpPr>
          <p:spPr>
            <a:xfrm>
              <a:off x="1142999" y="1462186"/>
              <a:ext cx="6858000" cy="41148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extLst>
                <a:ext uri="{FF2B5EF4-FFF2-40B4-BE49-F238E27FC236}">
                  <a16:creationId xmlns:a16="http://schemas.microsoft.com/office/drawing/2014/main" id="{32CB0F9D-F6D2-4D79-9969-84874E1E01CA}"/>
                </a:ext>
              </a:extLst>
            </p:cNvPr>
            <p:cNvSpPr/>
            <p:nvPr/>
          </p:nvSpPr>
          <p:spPr>
            <a:xfrm rot="5400000">
              <a:off x="4434839" y="1335141"/>
              <a:ext cx="274320" cy="274320"/>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00CC26BC-EF47-483D-ABFA-89A911355F40}"/>
                </a:ext>
              </a:extLst>
            </p:cNvPr>
            <p:cNvSpPr/>
            <p:nvPr/>
          </p:nvSpPr>
          <p:spPr>
            <a:xfrm rot="16200000" flipH="1">
              <a:off x="4434839" y="5433572"/>
              <a:ext cx="274320" cy="274320"/>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Isosceles Triangle 39">
              <a:extLst>
                <a:ext uri="{FF2B5EF4-FFF2-40B4-BE49-F238E27FC236}">
                  <a16:creationId xmlns:a16="http://schemas.microsoft.com/office/drawing/2014/main" id="{27AD66CE-A8EF-460C-AD8C-D88413A785EF}"/>
                </a:ext>
              </a:extLst>
            </p:cNvPr>
            <p:cNvSpPr/>
            <p:nvPr/>
          </p:nvSpPr>
          <p:spPr>
            <a:xfrm>
              <a:off x="1015331" y="3382426"/>
              <a:ext cx="274320" cy="274320"/>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Isosceles Triangle 40">
              <a:extLst>
                <a:ext uri="{FF2B5EF4-FFF2-40B4-BE49-F238E27FC236}">
                  <a16:creationId xmlns:a16="http://schemas.microsoft.com/office/drawing/2014/main" id="{C196E367-EB38-484C-A250-C2E109A539C2}"/>
                </a:ext>
              </a:extLst>
            </p:cNvPr>
            <p:cNvSpPr/>
            <p:nvPr/>
          </p:nvSpPr>
          <p:spPr>
            <a:xfrm flipV="1">
              <a:off x="7857712" y="3382426"/>
              <a:ext cx="274320" cy="274320"/>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Rectangle 75">
            <a:extLst>
              <a:ext uri="{FF2B5EF4-FFF2-40B4-BE49-F238E27FC236}">
                <a16:creationId xmlns:a16="http://schemas.microsoft.com/office/drawing/2014/main" id="{96BFC1AA-263F-44C5-831D-74B92418DCAF}"/>
              </a:ext>
            </a:extLst>
          </p:cNvPr>
          <p:cNvSpPr/>
          <p:nvPr/>
        </p:nvSpPr>
        <p:spPr>
          <a:xfrm>
            <a:off x="7007328" y="4279410"/>
            <a:ext cx="1069694" cy="3605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2">
            <a:extLst>
              <a:ext uri="{FF2B5EF4-FFF2-40B4-BE49-F238E27FC236}">
                <a16:creationId xmlns:a16="http://schemas.microsoft.com/office/drawing/2014/main" id="{BA3FCD62-553F-443D-A137-82F85FF4F8A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9281" y="3540009"/>
            <a:ext cx="1828800" cy="121357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 name="Rectangle 60">
            <a:extLst>
              <a:ext uri="{FF2B5EF4-FFF2-40B4-BE49-F238E27FC236}">
                <a16:creationId xmlns:a16="http://schemas.microsoft.com/office/drawing/2014/main" id="{5AF64A43-52A2-499C-B3A3-B10B55C99C08}"/>
              </a:ext>
            </a:extLst>
          </p:cNvPr>
          <p:cNvSpPr/>
          <p:nvPr/>
        </p:nvSpPr>
        <p:spPr>
          <a:xfrm>
            <a:off x="1826007" y="1643760"/>
            <a:ext cx="1069694" cy="3605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8"/>
          <p:cNvSpPr>
            <a:spLocks noGrp="1"/>
          </p:cNvSpPr>
          <p:nvPr>
            <p:ph type="sldNum" sz="quarter" idx="12"/>
          </p:nvPr>
        </p:nvSpPr>
        <p:spPr>
          <a:xfrm>
            <a:off x="6553200" y="6587285"/>
            <a:ext cx="2160000" cy="216000"/>
          </a:xfrm>
        </p:spPr>
        <p:txBody>
          <a:bodyPr/>
          <a:lstStyle/>
          <a:p>
            <a:fld id="{9A1FF0DD-E9F7-431E-8070-FEA08546CC76}" type="slidenum">
              <a:rPr lang="en-US" sz="1100" smtClean="0">
                <a:solidFill>
                  <a:srgbClr val="0000FF"/>
                </a:solidFill>
              </a:rPr>
              <a:pPr/>
              <a:t>5</a:t>
            </a:fld>
            <a:endParaRPr lang="en-US" sz="1100" dirty="0">
              <a:solidFill>
                <a:srgbClr val="0000FF"/>
              </a:solidFill>
            </a:endParaRPr>
          </a:p>
        </p:txBody>
      </p:sp>
      <p:sp>
        <p:nvSpPr>
          <p:cNvPr id="10" name="Rectangle 4"/>
          <p:cNvSpPr>
            <a:spLocks noChangeArrowheads="1"/>
          </p:cNvSpPr>
          <p:nvPr/>
        </p:nvSpPr>
        <p:spPr bwMode="auto">
          <a:xfrm>
            <a:off x="5457825" y="192187"/>
            <a:ext cx="3528000" cy="307777"/>
          </a:xfrm>
          <a:prstGeom prst="rect">
            <a:avLst/>
          </a:prstGeom>
          <a:solidFill>
            <a:schemeClr val="bg1"/>
          </a:solidFill>
          <a:ln w="6350">
            <a:noFill/>
            <a:miter lim="800000"/>
            <a:headEnd/>
            <a:tailEnd/>
          </a:ln>
        </p:spPr>
        <p:txBody>
          <a:bodyPr wrap="square" anchor="ctr">
            <a:spAutoFit/>
          </a:bodyPr>
          <a:lstStyle/>
          <a:p>
            <a:pPr algn="r">
              <a:spcAft>
                <a:spcPct val="50000"/>
              </a:spcAft>
            </a:pPr>
            <a:r>
              <a:rPr lang="en-US" sz="1400" b="1" dirty="0">
                <a:solidFill>
                  <a:srgbClr val="0000FF"/>
                </a:solidFill>
                <a:latin typeface="Trebuchet MS" pitchFamily="34" charset="0"/>
              </a:rPr>
              <a:t>www.worldbank.org/publicfinance/fmis  </a:t>
            </a:r>
          </a:p>
        </p:txBody>
      </p:sp>
      <p:grpSp>
        <p:nvGrpSpPr>
          <p:cNvPr id="16" name="Group 15"/>
          <p:cNvGrpSpPr/>
          <p:nvPr/>
        </p:nvGrpSpPr>
        <p:grpSpPr>
          <a:xfrm>
            <a:off x="-809" y="7415"/>
            <a:ext cx="9129110" cy="731520"/>
            <a:chOff x="-809" y="7415"/>
            <a:chExt cx="9129110" cy="731520"/>
          </a:xfrm>
        </p:grpSpPr>
        <p:sp>
          <p:nvSpPr>
            <p:cNvPr id="17" name="Text Box 3"/>
            <p:cNvSpPr txBox="1">
              <a:spLocks noChangeArrowheads="1"/>
            </p:cNvSpPr>
            <p:nvPr/>
          </p:nvSpPr>
          <p:spPr bwMode="auto">
            <a:xfrm>
              <a:off x="624381" y="144575"/>
              <a:ext cx="8503920" cy="457200"/>
            </a:xfrm>
            <a:prstGeom prst="rect">
              <a:avLst/>
            </a:prstGeom>
            <a:gradFill>
              <a:gsLst>
                <a:gs pos="50000">
                  <a:srgbClr val="00B0F0"/>
                </a:gs>
                <a:gs pos="100000">
                  <a:schemeClr val="bg1"/>
                </a:gs>
              </a:gsLst>
              <a:lin ang="0" scaled="1"/>
            </a:gradFill>
            <a:ln w="9525">
              <a:noFill/>
              <a:miter lim="800000"/>
              <a:headEnd/>
              <a:tailEnd/>
            </a:ln>
            <a:effectLst/>
          </p:spPr>
          <p:txBody>
            <a:bodyPr lIns="0" rIns="0" anchor="ctr"/>
            <a:lstStyle/>
            <a:p>
              <a:pPr marL="457200" algn="l"/>
              <a:r>
                <a:rPr lang="ru-RU" sz="2400" b="1" dirty="0">
                  <a:solidFill>
                    <a:schemeClr val="bg1"/>
                  </a:solidFill>
                  <a:latin typeface="+mj-lt"/>
                  <a:cs typeface="Helvetica" panose="020B0604020202020204" pitchFamily="34" charset="0"/>
                </a:rPr>
                <a:t>Модули системы электронных закупок (</a:t>
              </a:r>
              <a:r>
                <a:rPr lang="en-US" sz="2400" b="1" dirty="0">
                  <a:solidFill>
                    <a:schemeClr val="bg1"/>
                  </a:solidFill>
                  <a:latin typeface="+mj-lt"/>
                  <a:cs typeface="Helvetica" panose="020B0604020202020204" pitchFamily="34" charset="0"/>
                </a:rPr>
                <a:t>e-GP)</a:t>
              </a:r>
            </a:p>
          </p:txBody>
        </p:sp>
        <p:sp>
          <p:nvSpPr>
            <p:cNvPr id="18" name="Oval 17"/>
            <p:cNvSpPr/>
            <p:nvPr/>
          </p:nvSpPr>
          <p:spPr>
            <a:xfrm>
              <a:off x="-809" y="7415"/>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351" y="144575"/>
              <a:ext cx="457200" cy="457200"/>
            </a:xfrm>
            <a:prstGeom prst="rect">
              <a:avLst/>
            </a:prstGeom>
          </p:spPr>
        </p:pic>
      </p:grpSp>
      <p:sp>
        <p:nvSpPr>
          <p:cNvPr id="22" name="Text Box 398">
            <a:extLst>
              <a:ext uri="{FF2B5EF4-FFF2-40B4-BE49-F238E27FC236}">
                <a16:creationId xmlns:a16="http://schemas.microsoft.com/office/drawing/2014/main" id="{D9D3688A-83C7-4E60-9366-B363C85CD9F5}"/>
              </a:ext>
            </a:extLst>
          </p:cNvPr>
          <p:cNvSpPr txBox="1">
            <a:spLocks noChangeArrowheads="1"/>
          </p:cNvSpPr>
          <p:nvPr/>
        </p:nvSpPr>
        <p:spPr bwMode="auto">
          <a:xfrm>
            <a:off x="136351" y="650423"/>
            <a:ext cx="8797222" cy="457200"/>
          </a:xfrm>
          <a:prstGeom prst="rect">
            <a:avLst/>
          </a:prstGeom>
          <a:noFill/>
          <a:ln w="9525">
            <a:noFill/>
            <a:miter lim="800000"/>
            <a:headEnd/>
            <a:tailEnd/>
          </a:ln>
        </p:spPr>
        <p:txBody>
          <a:bodyPr lIns="0" tIns="18288" rIns="0" bIns="0"/>
          <a:lstStyle/>
          <a:p>
            <a:pPr algn="ctr">
              <a:spcBef>
                <a:spcPts val="200"/>
              </a:spcBef>
              <a:spcAft>
                <a:spcPts val="1000"/>
              </a:spcAft>
            </a:pPr>
            <a:r>
              <a:rPr lang="ru-RU" sz="2400" b="1" dirty="0">
                <a:solidFill>
                  <a:srgbClr val="C00000"/>
                </a:solidFill>
              </a:rPr>
              <a:t>Функции и интерфейсы системы </a:t>
            </a:r>
            <a:r>
              <a:rPr lang="ru-RU" sz="2400" b="1" dirty="0">
                <a:solidFill>
                  <a:srgbClr val="C00000"/>
                </a:solidFill>
                <a:effectLst/>
              </a:rPr>
              <a:t>электронных закупок </a:t>
            </a:r>
            <a:r>
              <a:rPr lang="en-US" sz="2400" b="1" dirty="0">
                <a:solidFill>
                  <a:srgbClr val="C00000"/>
                </a:solidFill>
                <a:effectLst/>
              </a:rPr>
              <a:t> (e-GP)</a:t>
            </a:r>
            <a:endParaRPr lang="en-US" sz="2400" dirty="0">
              <a:solidFill>
                <a:srgbClr val="000099"/>
              </a:solidFill>
              <a:effectLst/>
            </a:endParaRPr>
          </a:p>
        </p:txBody>
      </p:sp>
      <p:sp>
        <p:nvSpPr>
          <p:cNvPr id="27" name="Rectangle 26">
            <a:extLst>
              <a:ext uri="{FF2B5EF4-FFF2-40B4-BE49-F238E27FC236}">
                <a16:creationId xmlns:a16="http://schemas.microsoft.com/office/drawing/2014/main" id="{51D891DA-70D9-427C-9AFD-3FE9CA933F03}"/>
              </a:ext>
            </a:extLst>
          </p:cNvPr>
          <p:cNvSpPr/>
          <p:nvPr/>
        </p:nvSpPr>
        <p:spPr>
          <a:xfrm>
            <a:off x="457199" y="6208426"/>
            <a:ext cx="8229600" cy="457200"/>
          </a:xfrm>
          <a:prstGeom prst="rect">
            <a:avLst/>
          </a:prstGeom>
          <a:solidFill>
            <a:schemeClr val="accent3">
              <a:lumMod val="20000"/>
              <a:lumOff val="80000"/>
            </a:schemeClr>
          </a:solidFill>
          <a:ln w="952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45720" rIns="0" bIns="0" rtlCol="0" anchor="t"/>
          <a:lstStyle/>
          <a:p>
            <a:pPr marL="114300" algn="ctr">
              <a:spcAft>
                <a:spcPts val="0"/>
              </a:spcAft>
              <a:buSzPct val="80000"/>
            </a:pPr>
            <a:r>
              <a:rPr lang="ru-RU" sz="2000" dirty="0">
                <a:solidFill>
                  <a:srgbClr val="C00000"/>
                </a:solidFill>
              </a:rPr>
              <a:t>Система электронных закупок </a:t>
            </a:r>
            <a:r>
              <a:rPr lang="ru-RU" sz="2000" dirty="0">
                <a:solidFill>
                  <a:schemeClr val="tx1"/>
                </a:solidFill>
              </a:rPr>
              <a:t>должна охватывать весь закупочный цикл.</a:t>
            </a:r>
            <a:endParaRPr lang="en-US" sz="2000" dirty="0">
              <a:solidFill>
                <a:schemeClr val="tx1"/>
              </a:solidFill>
            </a:endParaRPr>
          </a:p>
        </p:txBody>
      </p:sp>
      <p:sp>
        <p:nvSpPr>
          <p:cNvPr id="6" name="Rectangle: Rounded Corners 5">
            <a:extLst>
              <a:ext uri="{FF2B5EF4-FFF2-40B4-BE49-F238E27FC236}">
                <a16:creationId xmlns:a16="http://schemas.microsoft.com/office/drawing/2014/main" id="{889B0AB0-7F14-4B80-985B-45F1E55BA8AD}"/>
              </a:ext>
            </a:extLst>
          </p:cNvPr>
          <p:cNvSpPr/>
          <p:nvPr/>
        </p:nvSpPr>
        <p:spPr>
          <a:xfrm>
            <a:off x="5177417" y="1184926"/>
            <a:ext cx="1463040" cy="5486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200" b="1" dirty="0"/>
              <a:t>Распределение</a:t>
            </a:r>
            <a:r>
              <a:rPr lang="en-US" sz="1200" b="1" dirty="0"/>
              <a:t> /</a:t>
            </a:r>
            <a:r>
              <a:rPr lang="ru-RU" sz="1200" b="1" dirty="0"/>
              <a:t>предельные размеры бюджета</a:t>
            </a:r>
            <a:endParaRPr lang="en-US" sz="1200" b="1" dirty="0"/>
          </a:p>
        </p:txBody>
      </p:sp>
      <p:sp>
        <p:nvSpPr>
          <p:cNvPr id="28" name="Rectangle: Rounded Corners 27">
            <a:extLst>
              <a:ext uri="{FF2B5EF4-FFF2-40B4-BE49-F238E27FC236}">
                <a16:creationId xmlns:a16="http://schemas.microsoft.com/office/drawing/2014/main" id="{EAFBC3CF-2DD1-469D-AA43-87B98AEA3EAA}"/>
              </a:ext>
            </a:extLst>
          </p:cNvPr>
          <p:cNvSpPr/>
          <p:nvPr/>
        </p:nvSpPr>
        <p:spPr>
          <a:xfrm>
            <a:off x="7230101" y="2659421"/>
            <a:ext cx="1703472" cy="5486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200" b="1" dirty="0"/>
              <a:t>Подача тендерных заявок</a:t>
            </a:r>
            <a:r>
              <a:rPr lang="en-US" sz="1200" b="1" dirty="0"/>
              <a:t> / </a:t>
            </a:r>
            <a:r>
              <a:rPr lang="ru-RU" sz="1200" b="1" dirty="0"/>
              <a:t>предложений цены</a:t>
            </a:r>
            <a:endParaRPr lang="en-US" sz="1200" b="1" dirty="0"/>
          </a:p>
        </p:txBody>
      </p:sp>
      <p:sp>
        <p:nvSpPr>
          <p:cNvPr id="29" name="Rectangle: Rounded Corners 28">
            <a:extLst>
              <a:ext uri="{FF2B5EF4-FFF2-40B4-BE49-F238E27FC236}">
                <a16:creationId xmlns:a16="http://schemas.microsoft.com/office/drawing/2014/main" id="{CC8E93A2-1FF9-4A66-B1F9-8A0B77BD6532}"/>
              </a:ext>
            </a:extLst>
          </p:cNvPr>
          <p:cNvSpPr/>
          <p:nvPr/>
        </p:nvSpPr>
        <p:spPr>
          <a:xfrm>
            <a:off x="7230100" y="3797922"/>
            <a:ext cx="1629365" cy="5486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200" b="1" dirty="0"/>
              <a:t>Оценка тендерных заявок /предложений</a:t>
            </a:r>
            <a:endParaRPr lang="en-US" sz="1200" b="1" dirty="0"/>
          </a:p>
        </p:txBody>
      </p:sp>
      <p:sp>
        <p:nvSpPr>
          <p:cNvPr id="30" name="Rectangle: Rounded Corners 29">
            <a:extLst>
              <a:ext uri="{FF2B5EF4-FFF2-40B4-BE49-F238E27FC236}">
                <a16:creationId xmlns:a16="http://schemas.microsoft.com/office/drawing/2014/main" id="{DEF1282A-65C2-4BC7-B82D-50C9C9C4AA63}"/>
              </a:ext>
            </a:extLst>
          </p:cNvPr>
          <p:cNvSpPr/>
          <p:nvPr/>
        </p:nvSpPr>
        <p:spPr>
          <a:xfrm>
            <a:off x="5177416" y="5253874"/>
            <a:ext cx="1751795" cy="5486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200" b="1" dirty="0"/>
              <a:t>Контроль и управление выполнение обязательств</a:t>
            </a:r>
            <a:endParaRPr lang="en-US" sz="1200" b="1" dirty="0"/>
          </a:p>
        </p:txBody>
      </p:sp>
      <p:sp>
        <p:nvSpPr>
          <p:cNvPr id="31" name="Rectangle: Rounded Corners 30">
            <a:extLst>
              <a:ext uri="{FF2B5EF4-FFF2-40B4-BE49-F238E27FC236}">
                <a16:creationId xmlns:a16="http://schemas.microsoft.com/office/drawing/2014/main" id="{417F9947-F50E-4BB6-B040-D129C3AF40BE}"/>
              </a:ext>
            </a:extLst>
          </p:cNvPr>
          <p:cNvSpPr/>
          <p:nvPr/>
        </p:nvSpPr>
        <p:spPr>
          <a:xfrm>
            <a:off x="984477" y="4552342"/>
            <a:ext cx="1463040" cy="5486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400" b="1" dirty="0"/>
              <a:t>Управление платежами</a:t>
            </a:r>
            <a:endParaRPr lang="en-US" sz="1400" b="1" dirty="0"/>
          </a:p>
        </p:txBody>
      </p:sp>
      <p:sp>
        <p:nvSpPr>
          <p:cNvPr id="32" name="Rectangle: Rounded Corners 31">
            <a:extLst>
              <a:ext uri="{FF2B5EF4-FFF2-40B4-BE49-F238E27FC236}">
                <a16:creationId xmlns:a16="http://schemas.microsoft.com/office/drawing/2014/main" id="{0AEF5CB1-DC54-4BFF-9394-7BB8B26A25F6}"/>
              </a:ext>
            </a:extLst>
          </p:cNvPr>
          <p:cNvSpPr/>
          <p:nvPr/>
        </p:nvSpPr>
        <p:spPr>
          <a:xfrm>
            <a:off x="6690005" y="1905148"/>
            <a:ext cx="1625348" cy="5486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400" b="1" dirty="0"/>
              <a:t>Объявление тендеров / закупок</a:t>
            </a:r>
            <a:endParaRPr lang="en-US" sz="1400" b="1" dirty="0"/>
          </a:p>
        </p:txBody>
      </p:sp>
      <p:sp>
        <p:nvSpPr>
          <p:cNvPr id="33" name="Rectangle: Rounded Corners 32">
            <a:extLst>
              <a:ext uri="{FF2B5EF4-FFF2-40B4-BE49-F238E27FC236}">
                <a16:creationId xmlns:a16="http://schemas.microsoft.com/office/drawing/2014/main" id="{5EE50BF3-BC79-4D75-B0BA-0FE4049DF69B}"/>
              </a:ext>
            </a:extLst>
          </p:cNvPr>
          <p:cNvSpPr/>
          <p:nvPr/>
        </p:nvSpPr>
        <p:spPr>
          <a:xfrm>
            <a:off x="2494164" y="5253874"/>
            <a:ext cx="1463040" cy="5486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400" b="1" dirty="0"/>
              <a:t>Выполнение контрактов</a:t>
            </a:r>
            <a:endParaRPr lang="en-US" sz="1400" b="1" dirty="0"/>
          </a:p>
        </p:txBody>
      </p:sp>
      <p:sp>
        <p:nvSpPr>
          <p:cNvPr id="34" name="Rectangle: Rounded Corners 33">
            <a:extLst>
              <a:ext uri="{FF2B5EF4-FFF2-40B4-BE49-F238E27FC236}">
                <a16:creationId xmlns:a16="http://schemas.microsoft.com/office/drawing/2014/main" id="{698BA2D1-834D-4481-A91E-808610FA22ED}"/>
              </a:ext>
            </a:extLst>
          </p:cNvPr>
          <p:cNvSpPr/>
          <p:nvPr/>
        </p:nvSpPr>
        <p:spPr>
          <a:xfrm>
            <a:off x="6690005" y="4433077"/>
            <a:ext cx="1463040" cy="5486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400" b="1" dirty="0"/>
              <a:t>Подписание контрактов</a:t>
            </a:r>
            <a:endParaRPr lang="en-US" sz="1400" b="1" dirty="0"/>
          </a:p>
        </p:txBody>
      </p:sp>
      <p:sp>
        <p:nvSpPr>
          <p:cNvPr id="35" name="Rectangle: Rounded Corners 34">
            <a:extLst>
              <a:ext uri="{FF2B5EF4-FFF2-40B4-BE49-F238E27FC236}">
                <a16:creationId xmlns:a16="http://schemas.microsoft.com/office/drawing/2014/main" id="{002C42CA-ABC1-46D3-986A-D97E39C43A2B}"/>
              </a:ext>
            </a:extLst>
          </p:cNvPr>
          <p:cNvSpPr/>
          <p:nvPr/>
        </p:nvSpPr>
        <p:spPr>
          <a:xfrm>
            <a:off x="434543" y="3797922"/>
            <a:ext cx="1463040" cy="5486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400" b="1" dirty="0"/>
              <a:t>Мониторинг и оценка</a:t>
            </a:r>
            <a:endParaRPr lang="en-US" sz="1400" b="1" dirty="0"/>
          </a:p>
        </p:txBody>
      </p:sp>
      <p:sp>
        <p:nvSpPr>
          <p:cNvPr id="36" name="Rectangle: Rounded Corners 35">
            <a:extLst>
              <a:ext uri="{FF2B5EF4-FFF2-40B4-BE49-F238E27FC236}">
                <a16:creationId xmlns:a16="http://schemas.microsoft.com/office/drawing/2014/main" id="{1F31CABA-92D0-4963-B3BA-44519DB8B310}"/>
              </a:ext>
            </a:extLst>
          </p:cNvPr>
          <p:cNvSpPr/>
          <p:nvPr/>
        </p:nvSpPr>
        <p:spPr>
          <a:xfrm>
            <a:off x="984477" y="1905148"/>
            <a:ext cx="1463040" cy="5486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400" b="1" dirty="0"/>
              <a:t>Окончание работ по контрактам</a:t>
            </a:r>
            <a:endParaRPr lang="en-US" sz="1400" b="1" dirty="0"/>
          </a:p>
        </p:txBody>
      </p:sp>
      <p:sp>
        <p:nvSpPr>
          <p:cNvPr id="37" name="Rectangle: Rounded Corners 36">
            <a:extLst>
              <a:ext uri="{FF2B5EF4-FFF2-40B4-BE49-F238E27FC236}">
                <a16:creationId xmlns:a16="http://schemas.microsoft.com/office/drawing/2014/main" id="{284737AC-9061-4946-8DCE-57C4C2B8B37E}"/>
              </a:ext>
            </a:extLst>
          </p:cNvPr>
          <p:cNvSpPr/>
          <p:nvPr/>
        </p:nvSpPr>
        <p:spPr>
          <a:xfrm>
            <a:off x="434543" y="2659421"/>
            <a:ext cx="1463040" cy="5486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400" b="1" dirty="0"/>
              <a:t>Веб-публикации</a:t>
            </a:r>
            <a:r>
              <a:rPr lang="en-US" sz="1400" b="1" dirty="0"/>
              <a:t> / </a:t>
            </a:r>
            <a:r>
              <a:rPr lang="ru-RU" sz="1400" b="1" dirty="0"/>
              <a:t>Анализ данных</a:t>
            </a:r>
            <a:endParaRPr lang="en-US" sz="1400" b="1" dirty="0"/>
          </a:p>
        </p:txBody>
      </p:sp>
      <p:sp>
        <p:nvSpPr>
          <p:cNvPr id="54" name="Arrow: Left-Right 53">
            <a:extLst>
              <a:ext uri="{FF2B5EF4-FFF2-40B4-BE49-F238E27FC236}">
                <a16:creationId xmlns:a16="http://schemas.microsoft.com/office/drawing/2014/main" id="{EB632588-AE41-4B1E-9224-F70146C0D171}"/>
              </a:ext>
            </a:extLst>
          </p:cNvPr>
          <p:cNvSpPr/>
          <p:nvPr/>
        </p:nvSpPr>
        <p:spPr>
          <a:xfrm rot="18900000">
            <a:off x="5600815" y="1890333"/>
            <a:ext cx="457200" cy="182880"/>
          </a:xfrm>
          <a:prstGeom prst="leftRightArrow">
            <a:avLst/>
          </a:prstGeom>
          <a:solidFill>
            <a:srgbClr val="FFFF00"/>
          </a:solidFill>
          <a:ln w="127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Arrow: Left-Right 54">
            <a:extLst>
              <a:ext uri="{FF2B5EF4-FFF2-40B4-BE49-F238E27FC236}">
                <a16:creationId xmlns:a16="http://schemas.microsoft.com/office/drawing/2014/main" id="{CDB13BB5-DC52-473A-A446-57FDADA84002}"/>
              </a:ext>
            </a:extLst>
          </p:cNvPr>
          <p:cNvSpPr/>
          <p:nvPr/>
        </p:nvSpPr>
        <p:spPr>
          <a:xfrm rot="12000000">
            <a:off x="6176885" y="4674861"/>
            <a:ext cx="457200" cy="182880"/>
          </a:xfrm>
          <a:prstGeom prst="leftRightArrow">
            <a:avLst/>
          </a:prstGeom>
          <a:solidFill>
            <a:srgbClr val="FFFF00"/>
          </a:solidFill>
          <a:ln w="127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Arrow: Left-Right 57">
            <a:extLst>
              <a:ext uri="{FF2B5EF4-FFF2-40B4-BE49-F238E27FC236}">
                <a16:creationId xmlns:a16="http://schemas.microsoft.com/office/drawing/2014/main" id="{9C3EF329-1FFD-43AC-AA53-BDDEA9357071}"/>
              </a:ext>
            </a:extLst>
          </p:cNvPr>
          <p:cNvSpPr/>
          <p:nvPr/>
        </p:nvSpPr>
        <p:spPr>
          <a:xfrm rot="2700000">
            <a:off x="5600815" y="4935773"/>
            <a:ext cx="457200" cy="182880"/>
          </a:xfrm>
          <a:prstGeom prst="leftRightArrow">
            <a:avLst/>
          </a:prstGeom>
          <a:solidFill>
            <a:srgbClr val="FFFF00"/>
          </a:solidFill>
          <a:ln w="127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Arrow: Left-Right 58">
            <a:extLst>
              <a:ext uri="{FF2B5EF4-FFF2-40B4-BE49-F238E27FC236}">
                <a16:creationId xmlns:a16="http://schemas.microsoft.com/office/drawing/2014/main" id="{CAC9F16F-6018-4CC3-B4EC-9ED8D7F3F650}"/>
              </a:ext>
            </a:extLst>
          </p:cNvPr>
          <p:cNvSpPr/>
          <p:nvPr/>
        </p:nvSpPr>
        <p:spPr>
          <a:xfrm rot="18900000">
            <a:off x="3037330" y="4934919"/>
            <a:ext cx="457200" cy="182880"/>
          </a:xfrm>
          <a:prstGeom prst="leftRightArrow">
            <a:avLst/>
          </a:prstGeom>
          <a:solidFill>
            <a:srgbClr val="FFFF00"/>
          </a:solidFill>
          <a:ln w="127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Rounded Corners 63">
            <a:extLst>
              <a:ext uri="{FF2B5EF4-FFF2-40B4-BE49-F238E27FC236}">
                <a16:creationId xmlns:a16="http://schemas.microsoft.com/office/drawing/2014/main" id="{F1173B2B-CDA6-4F0C-84D6-79870C1A7970}"/>
              </a:ext>
            </a:extLst>
          </p:cNvPr>
          <p:cNvSpPr/>
          <p:nvPr/>
        </p:nvSpPr>
        <p:spPr>
          <a:xfrm>
            <a:off x="2494164" y="1184926"/>
            <a:ext cx="1463040" cy="5486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200" b="1" dirty="0"/>
              <a:t>План государственных закупок</a:t>
            </a:r>
            <a:endParaRPr lang="en-US" sz="1200" b="1" dirty="0"/>
          </a:p>
        </p:txBody>
      </p:sp>
      <p:sp>
        <p:nvSpPr>
          <p:cNvPr id="65" name="Arrow: Left-Right 64">
            <a:extLst>
              <a:ext uri="{FF2B5EF4-FFF2-40B4-BE49-F238E27FC236}">
                <a16:creationId xmlns:a16="http://schemas.microsoft.com/office/drawing/2014/main" id="{E570D912-4090-4CBE-80D4-C96D1019C18F}"/>
              </a:ext>
            </a:extLst>
          </p:cNvPr>
          <p:cNvSpPr/>
          <p:nvPr/>
        </p:nvSpPr>
        <p:spPr>
          <a:xfrm rot="2700000" flipH="1">
            <a:off x="3037330" y="1890333"/>
            <a:ext cx="457200" cy="182880"/>
          </a:xfrm>
          <a:prstGeom prst="leftRightArrow">
            <a:avLst/>
          </a:prstGeom>
          <a:solidFill>
            <a:srgbClr val="FFFF00"/>
          </a:solidFill>
          <a:ln w="127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Arrow: Left-Right 65">
            <a:extLst>
              <a:ext uri="{FF2B5EF4-FFF2-40B4-BE49-F238E27FC236}">
                <a16:creationId xmlns:a16="http://schemas.microsoft.com/office/drawing/2014/main" id="{5FBBE4FA-C045-4B5C-8D7A-DA1BFE1B6AFD}"/>
              </a:ext>
            </a:extLst>
          </p:cNvPr>
          <p:cNvSpPr/>
          <p:nvPr/>
        </p:nvSpPr>
        <p:spPr>
          <a:xfrm>
            <a:off x="1976367" y="2842301"/>
            <a:ext cx="457200" cy="182880"/>
          </a:xfrm>
          <a:prstGeom prst="leftRightArrow">
            <a:avLst/>
          </a:prstGeom>
          <a:solidFill>
            <a:srgbClr val="FFFF00"/>
          </a:solidFill>
          <a:ln w="127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Arrow: Left-Right 66">
            <a:extLst>
              <a:ext uri="{FF2B5EF4-FFF2-40B4-BE49-F238E27FC236}">
                <a16:creationId xmlns:a16="http://schemas.microsoft.com/office/drawing/2014/main" id="{816F512B-5CF1-4A90-8CD4-CB6A4A86FC89}"/>
              </a:ext>
            </a:extLst>
          </p:cNvPr>
          <p:cNvSpPr/>
          <p:nvPr/>
        </p:nvSpPr>
        <p:spPr>
          <a:xfrm rot="20700000">
            <a:off x="1967195" y="3928847"/>
            <a:ext cx="457200" cy="182880"/>
          </a:xfrm>
          <a:prstGeom prst="leftRightArrow">
            <a:avLst/>
          </a:prstGeom>
          <a:solidFill>
            <a:srgbClr val="FFFF00"/>
          </a:solidFill>
          <a:ln w="127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lowchart: Magnetic Disk 67">
            <a:extLst>
              <a:ext uri="{FF2B5EF4-FFF2-40B4-BE49-F238E27FC236}">
                <a16:creationId xmlns:a16="http://schemas.microsoft.com/office/drawing/2014/main" id="{93FD24EC-C1D2-44D6-8877-3EDD97310C4C}"/>
              </a:ext>
            </a:extLst>
          </p:cNvPr>
          <p:cNvSpPr/>
          <p:nvPr/>
        </p:nvSpPr>
        <p:spPr>
          <a:xfrm>
            <a:off x="4025041" y="2362604"/>
            <a:ext cx="1097280" cy="1033251"/>
          </a:xfrm>
          <a:prstGeom prst="flowChartMagneticDisk">
            <a:avLst/>
          </a:prstGeom>
          <a:solidFill>
            <a:srgbClr val="FFFFCC"/>
          </a:solidFill>
        </p:spPr>
        <p:style>
          <a:lnRef idx="1">
            <a:schemeClr val="accent1"/>
          </a:lnRef>
          <a:fillRef idx="2">
            <a:schemeClr val="accent1"/>
          </a:fillRef>
          <a:effectRef idx="1">
            <a:schemeClr val="accent1"/>
          </a:effectRef>
          <a:fontRef idx="minor">
            <a:schemeClr val="dk1"/>
          </a:fontRef>
        </p:style>
        <p:txBody>
          <a:bodyPr lIns="0" tIns="91440" rIns="0" bIns="0" rtlCol="0" anchor="ctr"/>
          <a:lstStyle/>
          <a:p>
            <a:pPr algn="ctr"/>
            <a:r>
              <a:rPr lang="ru-RU" sz="1400" b="1" dirty="0">
                <a:solidFill>
                  <a:srgbClr val="0000CC"/>
                </a:solidFill>
              </a:rPr>
              <a:t>Реестры и базы данных системы </a:t>
            </a:r>
            <a:r>
              <a:rPr lang="en-US" sz="1400" b="1" dirty="0">
                <a:solidFill>
                  <a:srgbClr val="0000CC"/>
                </a:solidFill>
              </a:rPr>
              <a:t>e-GP</a:t>
            </a:r>
            <a:endParaRPr lang="en-US" sz="1400" b="1" dirty="0">
              <a:solidFill>
                <a:srgbClr val="C00000"/>
              </a:solidFill>
            </a:endParaRPr>
          </a:p>
        </p:txBody>
      </p:sp>
      <p:sp>
        <p:nvSpPr>
          <p:cNvPr id="70" name="Rectangle: Rounded Corners 69">
            <a:extLst>
              <a:ext uri="{FF2B5EF4-FFF2-40B4-BE49-F238E27FC236}">
                <a16:creationId xmlns:a16="http://schemas.microsoft.com/office/drawing/2014/main" id="{E69EA8D1-6BA3-4395-B3D9-A237C5C032ED}"/>
              </a:ext>
            </a:extLst>
          </p:cNvPr>
          <p:cNvSpPr/>
          <p:nvPr/>
        </p:nvSpPr>
        <p:spPr>
          <a:xfrm>
            <a:off x="5194833" y="2520079"/>
            <a:ext cx="1629366" cy="4572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ru-RU" sz="1200" b="1" dirty="0">
                <a:solidFill>
                  <a:srgbClr val="0000CC"/>
                </a:solidFill>
              </a:rPr>
              <a:t>Электронная аутентификация / ЭЦП</a:t>
            </a:r>
            <a:endParaRPr lang="en-US" sz="1200" b="1" dirty="0">
              <a:solidFill>
                <a:srgbClr val="0000CC"/>
              </a:solidFill>
            </a:endParaRPr>
          </a:p>
        </p:txBody>
      </p:sp>
      <p:sp>
        <p:nvSpPr>
          <p:cNvPr id="71" name="Rectangle: Rounded Corners 70">
            <a:extLst>
              <a:ext uri="{FF2B5EF4-FFF2-40B4-BE49-F238E27FC236}">
                <a16:creationId xmlns:a16="http://schemas.microsoft.com/office/drawing/2014/main" id="{9DC4F7C3-C11F-4DF9-ACA3-7106CD226BE6}"/>
              </a:ext>
            </a:extLst>
          </p:cNvPr>
          <p:cNvSpPr/>
          <p:nvPr/>
        </p:nvSpPr>
        <p:spPr>
          <a:xfrm>
            <a:off x="4950992" y="3516292"/>
            <a:ext cx="550322" cy="228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ru-RU" sz="1400" b="1" dirty="0">
                <a:solidFill>
                  <a:srgbClr val="0000CC"/>
                </a:solidFill>
              </a:rPr>
              <a:t>ИСУГФ</a:t>
            </a:r>
            <a:endParaRPr lang="en-US" sz="1400" b="1" dirty="0">
              <a:solidFill>
                <a:srgbClr val="0000CC"/>
              </a:solidFill>
            </a:endParaRPr>
          </a:p>
        </p:txBody>
      </p:sp>
      <p:sp>
        <p:nvSpPr>
          <p:cNvPr id="72" name="Arrow: Left-Right 71">
            <a:extLst>
              <a:ext uri="{FF2B5EF4-FFF2-40B4-BE49-F238E27FC236}">
                <a16:creationId xmlns:a16="http://schemas.microsoft.com/office/drawing/2014/main" id="{A2564CE8-C509-43D8-BE89-AE7384E74DC6}"/>
              </a:ext>
            </a:extLst>
          </p:cNvPr>
          <p:cNvSpPr/>
          <p:nvPr/>
        </p:nvSpPr>
        <p:spPr>
          <a:xfrm rot="9600000" flipH="1">
            <a:off x="2496252" y="4674861"/>
            <a:ext cx="457200" cy="182880"/>
          </a:xfrm>
          <a:prstGeom prst="leftRightArrow">
            <a:avLst/>
          </a:prstGeom>
          <a:solidFill>
            <a:srgbClr val="FFFF00"/>
          </a:solidFill>
          <a:ln w="127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Arrow: Left-Right 72">
            <a:extLst>
              <a:ext uri="{FF2B5EF4-FFF2-40B4-BE49-F238E27FC236}">
                <a16:creationId xmlns:a16="http://schemas.microsoft.com/office/drawing/2014/main" id="{D74984C3-A92A-4DDB-8206-D6F800799D6E}"/>
              </a:ext>
            </a:extLst>
          </p:cNvPr>
          <p:cNvSpPr/>
          <p:nvPr/>
        </p:nvSpPr>
        <p:spPr>
          <a:xfrm>
            <a:off x="6700389" y="2842301"/>
            <a:ext cx="457200" cy="182880"/>
          </a:xfrm>
          <a:prstGeom prst="leftRightArrow">
            <a:avLst/>
          </a:prstGeom>
          <a:solidFill>
            <a:srgbClr val="FFFF00"/>
          </a:solidFill>
          <a:ln w="127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563A25B-99D7-468E-BE9B-97FA692399CF}"/>
              </a:ext>
            </a:extLst>
          </p:cNvPr>
          <p:cNvSpPr/>
          <p:nvPr/>
        </p:nvSpPr>
        <p:spPr>
          <a:xfrm>
            <a:off x="6153138" y="3326629"/>
            <a:ext cx="1465831" cy="20625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ru-RU" sz="1200" b="1" dirty="0">
                <a:solidFill>
                  <a:srgbClr val="0000CC"/>
                </a:solidFill>
              </a:rPr>
              <a:t>Электронный тендер</a:t>
            </a:r>
            <a:endParaRPr lang="en-US" sz="1200" b="1" dirty="0">
              <a:solidFill>
                <a:srgbClr val="0000CC"/>
              </a:solidFill>
            </a:endParaRPr>
          </a:p>
        </p:txBody>
      </p:sp>
      <p:sp>
        <p:nvSpPr>
          <p:cNvPr id="77" name="Rectangle: Rounded Corners 76">
            <a:extLst>
              <a:ext uri="{FF2B5EF4-FFF2-40B4-BE49-F238E27FC236}">
                <a16:creationId xmlns:a16="http://schemas.microsoft.com/office/drawing/2014/main" id="{0C4F3383-E591-41DE-B571-D0601F800DC1}"/>
              </a:ext>
            </a:extLst>
          </p:cNvPr>
          <p:cNvSpPr/>
          <p:nvPr/>
        </p:nvSpPr>
        <p:spPr>
          <a:xfrm>
            <a:off x="6176421" y="3598889"/>
            <a:ext cx="1442548" cy="16961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ru-RU" sz="1200" b="1" dirty="0">
                <a:solidFill>
                  <a:srgbClr val="0000CC"/>
                </a:solidFill>
              </a:rPr>
              <a:t>Электронная покупка</a:t>
            </a:r>
            <a:endParaRPr lang="en-US" sz="1200" b="1" dirty="0">
              <a:solidFill>
                <a:srgbClr val="0000CC"/>
              </a:solidFill>
            </a:endParaRPr>
          </a:p>
        </p:txBody>
      </p:sp>
      <p:sp>
        <p:nvSpPr>
          <p:cNvPr id="78" name="Rectangle: Rounded Corners 77">
            <a:extLst>
              <a:ext uri="{FF2B5EF4-FFF2-40B4-BE49-F238E27FC236}">
                <a16:creationId xmlns:a16="http://schemas.microsoft.com/office/drawing/2014/main" id="{AC0FE49C-392E-424C-9D72-111ADE460950}"/>
              </a:ext>
            </a:extLst>
          </p:cNvPr>
          <p:cNvSpPr/>
          <p:nvPr/>
        </p:nvSpPr>
        <p:spPr>
          <a:xfrm>
            <a:off x="2080594" y="4312644"/>
            <a:ext cx="1615794" cy="1828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200" b="1" dirty="0">
                <a:solidFill>
                  <a:srgbClr val="0000CC"/>
                </a:solidFill>
              </a:rPr>
              <a:t>Электронные платежи</a:t>
            </a:r>
            <a:endParaRPr lang="en-US" sz="1200" b="1" dirty="0">
              <a:solidFill>
                <a:srgbClr val="0000CC"/>
              </a:solidFill>
            </a:endParaRPr>
          </a:p>
        </p:txBody>
      </p:sp>
      <p:sp>
        <p:nvSpPr>
          <p:cNvPr id="79" name="Rectangle: Rounded Corners 78">
            <a:extLst>
              <a:ext uri="{FF2B5EF4-FFF2-40B4-BE49-F238E27FC236}">
                <a16:creationId xmlns:a16="http://schemas.microsoft.com/office/drawing/2014/main" id="{79D9CFE2-89FD-445F-999A-18BE35399C08}"/>
              </a:ext>
            </a:extLst>
          </p:cNvPr>
          <p:cNvSpPr/>
          <p:nvPr/>
        </p:nvSpPr>
        <p:spPr>
          <a:xfrm>
            <a:off x="5746289" y="3857792"/>
            <a:ext cx="1463040" cy="17815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ru-RU" sz="1200" b="1" dirty="0">
                <a:solidFill>
                  <a:srgbClr val="0000CC"/>
                </a:solidFill>
              </a:rPr>
              <a:t>Электронная оценка</a:t>
            </a:r>
            <a:endParaRPr lang="en-US" sz="1200" b="1" dirty="0">
              <a:solidFill>
                <a:srgbClr val="0000CC"/>
              </a:solidFill>
            </a:endParaRPr>
          </a:p>
        </p:txBody>
      </p:sp>
      <p:sp>
        <p:nvSpPr>
          <p:cNvPr id="80" name="Rectangle: Rounded Corners 79">
            <a:extLst>
              <a:ext uri="{FF2B5EF4-FFF2-40B4-BE49-F238E27FC236}">
                <a16:creationId xmlns:a16="http://schemas.microsoft.com/office/drawing/2014/main" id="{CDD0CEF2-C2B2-4CE9-B1CA-245BE259A33A}"/>
              </a:ext>
            </a:extLst>
          </p:cNvPr>
          <p:cNvSpPr/>
          <p:nvPr/>
        </p:nvSpPr>
        <p:spPr>
          <a:xfrm>
            <a:off x="5723081" y="2095217"/>
            <a:ext cx="1086894" cy="11853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ru-RU" sz="1200" b="1" dirty="0">
                <a:solidFill>
                  <a:srgbClr val="0000CC"/>
                </a:solidFill>
              </a:rPr>
              <a:t>Электронные уведомления</a:t>
            </a:r>
            <a:endParaRPr lang="en-US" sz="1200" b="1" dirty="0">
              <a:solidFill>
                <a:srgbClr val="0000CC"/>
              </a:solidFill>
            </a:endParaRPr>
          </a:p>
        </p:txBody>
      </p:sp>
      <p:sp>
        <p:nvSpPr>
          <p:cNvPr id="82" name="Rectangle: Rounded Corners 81">
            <a:extLst>
              <a:ext uri="{FF2B5EF4-FFF2-40B4-BE49-F238E27FC236}">
                <a16:creationId xmlns:a16="http://schemas.microsoft.com/office/drawing/2014/main" id="{DE58311C-5AEC-4D84-A834-8663D3609590}"/>
              </a:ext>
            </a:extLst>
          </p:cNvPr>
          <p:cNvSpPr/>
          <p:nvPr/>
        </p:nvSpPr>
        <p:spPr>
          <a:xfrm>
            <a:off x="1623394" y="3556880"/>
            <a:ext cx="1828800" cy="1828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200" b="1" dirty="0">
                <a:solidFill>
                  <a:srgbClr val="0000CC"/>
                </a:solidFill>
              </a:rPr>
              <a:t>Электронный мониторинг</a:t>
            </a:r>
            <a:endParaRPr lang="en-US" sz="1200" b="1" dirty="0">
              <a:solidFill>
                <a:srgbClr val="0000CC"/>
              </a:solidFill>
            </a:endParaRPr>
          </a:p>
        </p:txBody>
      </p:sp>
      <p:sp>
        <p:nvSpPr>
          <p:cNvPr id="83" name="Rectangle: Rounded Corners 82">
            <a:extLst>
              <a:ext uri="{FF2B5EF4-FFF2-40B4-BE49-F238E27FC236}">
                <a16:creationId xmlns:a16="http://schemas.microsoft.com/office/drawing/2014/main" id="{82A92F45-6498-4578-B359-BB9A84DF994E}"/>
              </a:ext>
            </a:extLst>
          </p:cNvPr>
          <p:cNvSpPr/>
          <p:nvPr/>
        </p:nvSpPr>
        <p:spPr>
          <a:xfrm>
            <a:off x="5226136" y="2354030"/>
            <a:ext cx="1629366" cy="22757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ru-RU" sz="1200" b="1" dirty="0">
                <a:solidFill>
                  <a:srgbClr val="0000CC"/>
                </a:solidFill>
              </a:rPr>
              <a:t>Электронный каталог</a:t>
            </a:r>
            <a:endParaRPr lang="en-US" sz="1200" b="1" dirty="0">
              <a:solidFill>
                <a:srgbClr val="0000CC"/>
              </a:solidFill>
            </a:endParaRPr>
          </a:p>
        </p:txBody>
      </p:sp>
      <p:sp>
        <p:nvSpPr>
          <p:cNvPr id="84" name="Rectangle: Rounded Corners 83">
            <a:extLst>
              <a:ext uri="{FF2B5EF4-FFF2-40B4-BE49-F238E27FC236}">
                <a16:creationId xmlns:a16="http://schemas.microsoft.com/office/drawing/2014/main" id="{DA54209E-8397-492F-B3EE-6FC1DCCD0123}"/>
              </a:ext>
            </a:extLst>
          </p:cNvPr>
          <p:cNvSpPr/>
          <p:nvPr/>
        </p:nvSpPr>
        <p:spPr>
          <a:xfrm>
            <a:off x="5272691" y="4417861"/>
            <a:ext cx="1069694" cy="33461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200" b="1" dirty="0">
                <a:solidFill>
                  <a:srgbClr val="0000CC"/>
                </a:solidFill>
              </a:rPr>
              <a:t>Управление электронными контрактами</a:t>
            </a:r>
            <a:endParaRPr lang="en-US" sz="1200" b="1" dirty="0">
              <a:solidFill>
                <a:srgbClr val="0000CC"/>
              </a:solidFill>
            </a:endParaRPr>
          </a:p>
        </p:txBody>
      </p:sp>
      <p:sp>
        <p:nvSpPr>
          <p:cNvPr id="85" name="Rectangle: Rounded Corners 84">
            <a:extLst>
              <a:ext uri="{FF2B5EF4-FFF2-40B4-BE49-F238E27FC236}">
                <a16:creationId xmlns:a16="http://schemas.microsoft.com/office/drawing/2014/main" id="{373F3CDD-09F8-4019-8D39-B12070D75095}"/>
              </a:ext>
            </a:extLst>
          </p:cNvPr>
          <p:cNvSpPr/>
          <p:nvPr/>
        </p:nvSpPr>
        <p:spPr>
          <a:xfrm>
            <a:off x="5579963" y="4061580"/>
            <a:ext cx="1629366" cy="21435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ru-RU" sz="1200" b="1" dirty="0">
                <a:solidFill>
                  <a:srgbClr val="0000CC"/>
                </a:solidFill>
              </a:rPr>
              <a:t>Электронный аукцион</a:t>
            </a:r>
            <a:endParaRPr lang="en-US" sz="1200" b="1" dirty="0">
              <a:solidFill>
                <a:srgbClr val="0000CC"/>
              </a:solidFill>
            </a:endParaRPr>
          </a:p>
        </p:txBody>
      </p:sp>
      <p:sp>
        <p:nvSpPr>
          <p:cNvPr id="86" name="Rectangle: Rounded Corners 85">
            <a:extLst>
              <a:ext uri="{FF2B5EF4-FFF2-40B4-BE49-F238E27FC236}">
                <a16:creationId xmlns:a16="http://schemas.microsoft.com/office/drawing/2014/main" id="{652C40AB-865B-4FB3-99DB-83C232601E5D}"/>
              </a:ext>
            </a:extLst>
          </p:cNvPr>
          <p:cNvSpPr/>
          <p:nvPr/>
        </p:nvSpPr>
        <p:spPr>
          <a:xfrm>
            <a:off x="3487810" y="1853851"/>
            <a:ext cx="2092153" cy="36576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ru-RU" sz="1000" b="1" dirty="0">
                <a:solidFill>
                  <a:srgbClr val="0000CC"/>
                </a:solidFill>
              </a:rPr>
              <a:t>   Программа</a:t>
            </a:r>
            <a:r>
              <a:rPr lang="en-US" sz="1000" b="1" dirty="0">
                <a:solidFill>
                  <a:srgbClr val="0000CC"/>
                </a:solidFill>
              </a:rPr>
              <a:t> &gt; </a:t>
            </a:r>
            <a:r>
              <a:rPr lang="ru-RU" sz="1000" b="1" dirty="0">
                <a:solidFill>
                  <a:srgbClr val="0000CC"/>
                </a:solidFill>
              </a:rPr>
              <a:t>Проект</a:t>
            </a:r>
            <a:r>
              <a:rPr lang="en-US" sz="1000" b="1" dirty="0">
                <a:solidFill>
                  <a:srgbClr val="0000CC"/>
                </a:solidFill>
              </a:rPr>
              <a:t> &gt; </a:t>
            </a:r>
            <a:r>
              <a:rPr lang="ru-RU" sz="1000" b="1" dirty="0">
                <a:solidFill>
                  <a:srgbClr val="0000CC"/>
                </a:solidFill>
              </a:rPr>
              <a:t>Операция</a:t>
            </a:r>
            <a:endParaRPr lang="en-US" sz="1000" b="1" dirty="0">
              <a:solidFill>
                <a:srgbClr val="0000CC"/>
              </a:solidFill>
            </a:endParaRPr>
          </a:p>
          <a:p>
            <a:r>
              <a:rPr lang="en-US" sz="1200" b="1" dirty="0">
                <a:solidFill>
                  <a:srgbClr val="00B0F0"/>
                </a:solidFill>
              </a:rPr>
              <a:t>     </a:t>
            </a:r>
            <a:r>
              <a:rPr lang="ru-RU" sz="1200" b="1" dirty="0">
                <a:solidFill>
                  <a:srgbClr val="00B0F0"/>
                </a:solidFill>
              </a:rPr>
              <a:t>одна</a:t>
            </a:r>
            <a:r>
              <a:rPr lang="en-US" sz="1200" b="1" dirty="0">
                <a:solidFill>
                  <a:srgbClr val="00B0F0"/>
                </a:solidFill>
              </a:rPr>
              <a:t>    &lt;   </a:t>
            </a:r>
            <a:r>
              <a:rPr lang="ru-RU" sz="1200" b="1" dirty="0">
                <a:solidFill>
                  <a:srgbClr val="00B0F0"/>
                </a:solidFill>
              </a:rPr>
              <a:t>много</a:t>
            </a:r>
            <a:r>
              <a:rPr lang="en-US" sz="1200" b="1" dirty="0">
                <a:solidFill>
                  <a:srgbClr val="00B0F0"/>
                </a:solidFill>
              </a:rPr>
              <a:t>  &lt;   </a:t>
            </a:r>
            <a:r>
              <a:rPr lang="ru-RU" sz="1200" b="1" dirty="0">
                <a:solidFill>
                  <a:srgbClr val="00B0F0"/>
                </a:solidFill>
              </a:rPr>
              <a:t>много</a:t>
            </a:r>
            <a:endParaRPr lang="en-US" sz="1200" b="1" dirty="0">
              <a:solidFill>
                <a:srgbClr val="00B0F0"/>
              </a:solidFill>
            </a:endParaRPr>
          </a:p>
        </p:txBody>
      </p:sp>
      <p:sp>
        <p:nvSpPr>
          <p:cNvPr id="87" name="Rectangle: Rounded Corners 86">
            <a:extLst>
              <a:ext uri="{FF2B5EF4-FFF2-40B4-BE49-F238E27FC236}">
                <a16:creationId xmlns:a16="http://schemas.microsoft.com/office/drawing/2014/main" id="{AB1CA3AE-6FDB-4A4F-899B-7AD8D1F80631}"/>
              </a:ext>
            </a:extLst>
          </p:cNvPr>
          <p:cNvSpPr/>
          <p:nvPr/>
        </p:nvSpPr>
        <p:spPr>
          <a:xfrm>
            <a:off x="3857011" y="4872600"/>
            <a:ext cx="1531850" cy="36576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ru-RU" sz="1000" b="1" dirty="0">
                <a:solidFill>
                  <a:srgbClr val="0000CC"/>
                </a:solidFill>
              </a:rPr>
              <a:t>  Операция</a:t>
            </a:r>
            <a:r>
              <a:rPr lang="en-US" sz="1000" b="1" dirty="0">
                <a:solidFill>
                  <a:srgbClr val="0000CC"/>
                </a:solidFill>
              </a:rPr>
              <a:t> &gt; </a:t>
            </a:r>
            <a:r>
              <a:rPr lang="ru-RU" sz="1000" b="1" dirty="0">
                <a:solidFill>
                  <a:srgbClr val="0000CC"/>
                </a:solidFill>
              </a:rPr>
              <a:t>Контракт</a:t>
            </a:r>
            <a:endParaRPr lang="en-US" sz="1000" b="1" dirty="0">
              <a:solidFill>
                <a:srgbClr val="0000CC"/>
              </a:solidFill>
            </a:endParaRPr>
          </a:p>
          <a:p>
            <a:r>
              <a:rPr lang="en-US" sz="1200" b="1" dirty="0">
                <a:solidFill>
                  <a:srgbClr val="00B0F0"/>
                </a:solidFill>
              </a:rPr>
              <a:t>    </a:t>
            </a:r>
            <a:r>
              <a:rPr lang="ru-RU" sz="1200" b="1" dirty="0">
                <a:solidFill>
                  <a:srgbClr val="00B0F0"/>
                </a:solidFill>
              </a:rPr>
              <a:t>  одна</a:t>
            </a:r>
            <a:r>
              <a:rPr lang="en-US" sz="1200" b="1" dirty="0">
                <a:solidFill>
                  <a:srgbClr val="00B0F0"/>
                </a:solidFill>
              </a:rPr>
              <a:t>    &lt;    </a:t>
            </a:r>
            <a:r>
              <a:rPr lang="ru-RU" sz="1200" b="1" dirty="0">
                <a:solidFill>
                  <a:srgbClr val="00B0F0"/>
                </a:solidFill>
              </a:rPr>
              <a:t>один</a:t>
            </a:r>
            <a:endParaRPr lang="en-US" sz="1200" b="1" dirty="0">
              <a:solidFill>
                <a:srgbClr val="00B0F0"/>
              </a:solidFill>
            </a:endParaRPr>
          </a:p>
        </p:txBody>
      </p:sp>
      <p:sp>
        <p:nvSpPr>
          <p:cNvPr id="88" name="Rectangle: Rounded Corners 87">
            <a:extLst>
              <a:ext uri="{FF2B5EF4-FFF2-40B4-BE49-F238E27FC236}">
                <a16:creationId xmlns:a16="http://schemas.microsoft.com/office/drawing/2014/main" id="{F1E5E38E-E37F-4782-B658-4A1B9C03C64B}"/>
              </a:ext>
            </a:extLst>
          </p:cNvPr>
          <p:cNvSpPr/>
          <p:nvPr/>
        </p:nvSpPr>
        <p:spPr>
          <a:xfrm>
            <a:off x="1968239" y="3114446"/>
            <a:ext cx="2142384" cy="1828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ru-RU" sz="1200" b="1" dirty="0">
                <a:solidFill>
                  <a:srgbClr val="0000CC"/>
                </a:solidFill>
              </a:rPr>
              <a:t>Большие данные</a:t>
            </a:r>
            <a:r>
              <a:rPr lang="en-US" sz="1200" b="1" dirty="0">
                <a:solidFill>
                  <a:srgbClr val="0000CC"/>
                </a:solidFill>
              </a:rPr>
              <a:t> / </a:t>
            </a:r>
            <a:r>
              <a:rPr lang="ru-RU" sz="1200" b="1" dirty="0">
                <a:solidFill>
                  <a:srgbClr val="0000CC"/>
                </a:solidFill>
              </a:rPr>
              <a:t>     машинное обучение</a:t>
            </a:r>
            <a:endParaRPr lang="en-US" sz="1200" b="1" dirty="0">
              <a:solidFill>
                <a:srgbClr val="0000CC"/>
              </a:solidFill>
            </a:endParaRPr>
          </a:p>
        </p:txBody>
      </p:sp>
      <p:sp>
        <p:nvSpPr>
          <p:cNvPr id="56" name="Rectangle: Rounded Corners 55">
            <a:extLst>
              <a:ext uri="{FF2B5EF4-FFF2-40B4-BE49-F238E27FC236}">
                <a16:creationId xmlns:a16="http://schemas.microsoft.com/office/drawing/2014/main" id="{7EEDE78A-9E56-44D5-ADF3-6445AE34999F}"/>
              </a:ext>
            </a:extLst>
          </p:cNvPr>
          <p:cNvSpPr/>
          <p:nvPr/>
        </p:nvSpPr>
        <p:spPr>
          <a:xfrm>
            <a:off x="5415731" y="3064239"/>
            <a:ext cx="1629366" cy="20214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ru-RU" sz="1200" b="1" dirty="0">
                <a:solidFill>
                  <a:srgbClr val="0000CC"/>
                </a:solidFill>
              </a:rPr>
              <a:t>Электронный документооборот</a:t>
            </a:r>
            <a:r>
              <a:rPr lang="en-US" sz="1200" b="1" dirty="0">
                <a:solidFill>
                  <a:srgbClr val="0000CC"/>
                </a:solidFill>
              </a:rPr>
              <a:t> (EDI)</a:t>
            </a:r>
          </a:p>
        </p:txBody>
      </p:sp>
      <p:sp>
        <p:nvSpPr>
          <p:cNvPr id="57" name="Rectangle: Rounded Corners 56">
            <a:extLst>
              <a:ext uri="{FF2B5EF4-FFF2-40B4-BE49-F238E27FC236}">
                <a16:creationId xmlns:a16="http://schemas.microsoft.com/office/drawing/2014/main" id="{C9DC5C10-708C-4342-A92E-7B6E1068E449}"/>
              </a:ext>
            </a:extLst>
          </p:cNvPr>
          <p:cNvSpPr/>
          <p:nvPr/>
        </p:nvSpPr>
        <p:spPr>
          <a:xfrm>
            <a:off x="1982526" y="2549428"/>
            <a:ext cx="2092153" cy="1828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ru-RU" sz="1200" b="1" dirty="0">
                <a:solidFill>
                  <a:srgbClr val="0000CC"/>
                </a:solidFill>
              </a:rPr>
              <a:t>Веб-сервисы</a:t>
            </a:r>
            <a:r>
              <a:rPr lang="en-US" sz="1200" b="1" dirty="0">
                <a:solidFill>
                  <a:srgbClr val="0000CC"/>
                </a:solidFill>
              </a:rPr>
              <a:t>/API</a:t>
            </a:r>
            <a:r>
              <a:rPr lang="ru-RU" sz="1200" b="1" dirty="0">
                <a:solidFill>
                  <a:srgbClr val="0000CC"/>
                </a:solidFill>
              </a:rPr>
              <a:t>-интерфейсы</a:t>
            </a:r>
            <a:endParaRPr lang="en-US" sz="1200" b="1" dirty="0">
              <a:solidFill>
                <a:srgbClr val="0000CC"/>
              </a:solidFill>
            </a:endParaRPr>
          </a:p>
        </p:txBody>
      </p:sp>
      <p:sp>
        <p:nvSpPr>
          <p:cNvPr id="62" name="Rectangle: Rounded Corners 61">
            <a:extLst>
              <a:ext uri="{FF2B5EF4-FFF2-40B4-BE49-F238E27FC236}">
                <a16:creationId xmlns:a16="http://schemas.microsoft.com/office/drawing/2014/main" id="{4B246BC8-C42C-45E7-93EC-375B20DBD7A8}"/>
              </a:ext>
            </a:extLst>
          </p:cNvPr>
          <p:cNvSpPr/>
          <p:nvPr/>
        </p:nvSpPr>
        <p:spPr>
          <a:xfrm>
            <a:off x="7005234" y="5175911"/>
            <a:ext cx="2034855" cy="87766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ru-RU" sz="1000" b="1" dirty="0">
                <a:solidFill>
                  <a:srgbClr val="0000CC"/>
                </a:solidFill>
              </a:rPr>
              <a:t>Другие интерфейсы</a:t>
            </a:r>
            <a:r>
              <a:rPr lang="en-US" sz="1000" b="1" dirty="0">
                <a:solidFill>
                  <a:srgbClr val="0000CC"/>
                </a:solidFill>
              </a:rPr>
              <a:t>:</a:t>
            </a:r>
          </a:p>
          <a:p>
            <a:pPr marL="171450" indent="-171450">
              <a:buFont typeface="Arial" panose="020B0604020202020204" pitchFamily="34" charset="0"/>
              <a:buChar char="•"/>
            </a:pPr>
            <a:r>
              <a:rPr lang="ru-RU" sz="1000" dirty="0">
                <a:solidFill>
                  <a:srgbClr val="0000CC"/>
                </a:solidFill>
              </a:rPr>
              <a:t>Реестр предприятий</a:t>
            </a:r>
            <a:endParaRPr lang="en-US" sz="1000" dirty="0">
              <a:solidFill>
                <a:srgbClr val="0000CC"/>
              </a:solidFill>
            </a:endParaRPr>
          </a:p>
          <a:p>
            <a:pPr marL="171450" indent="-171450">
              <a:buFont typeface="Arial" panose="020B0604020202020204" pitchFamily="34" charset="0"/>
              <a:buChar char="•"/>
            </a:pPr>
            <a:r>
              <a:rPr lang="ru-RU" sz="1000" dirty="0">
                <a:solidFill>
                  <a:srgbClr val="0000CC"/>
                </a:solidFill>
              </a:rPr>
              <a:t>Системы налоговой и таможенной службы</a:t>
            </a:r>
            <a:endParaRPr lang="en-US" sz="1000" dirty="0">
              <a:solidFill>
                <a:srgbClr val="0000CC"/>
              </a:solidFill>
            </a:endParaRPr>
          </a:p>
          <a:p>
            <a:pPr marL="171450" indent="-171450">
              <a:buFont typeface="Arial" panose="020B0604020202020204" pitchFamily="34" charset="0"/>
              <a:buChar char="•"/>
            </a:pPr>
            <a:r>
              <a:rPr lang="ru-RU" sz="1000" dirty="0">
                <a:solidFill>
                  <a:srgbClr val="0000CC"/>
                </a:solidFill>
              </a:rPr>
              <a:t>Банковские и электронные платежные системы</a:t>
            </a:r>
            <a:endParaRPr lang="en-US" sz="1000" dirty="0">
              <a:solidFill>
                <a:srgbClr val="0000CC"/>
              </a:solidFill>
            </a:endParaRPr>
          </a:p>
          <a:p>
            <a:pPr marL="171450" indent="-171450">
              <a:buFont typeface="Arial" panose="020B0604020202020204" pitchFamily="34" charset="0"/>
              <a:buChar char="•"/>
            </a:pPr>
            <a:r>
              <a:rPr lang="ru-RU" sz="1000" dirty="0">
                <a:solidFill>
                  <a:srgbClr val="0000CC"/>
                </a:solidFill>
              </a:rPr>
              <a:t>Ведомства, выдающие разрешения и сертификаты</a:t>
            </a:r>
            <a:endParaRPr lang="en-US" sz="1000" dirty="0">
              <a:solidFill>
                <a:srgbClr val="0000CC"/>
              </a:solidFill>
            </a:endParaRPr>
          </a:p>
        </p:txBody>
      </p:sp>
    </p:spTree>
    <p:extLst>
      <p:ext uri="{BB962C8B-B14F-4D97-AF65-F5344CB8AC3E}">
        <p14:creationId xmlns:p14="http://schemas.microsoft.com/office/powerpoint/2010/main" val="3973906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 name="Rounded Rectangle 58"/>
          <p:cNvSpPr/>
          <p:nvPr/>
        </p:nvSpPr>
        <p:spPr>
          <a:xfrm>
            <a:off x="222722" y="1088936"/>
            <a:ext cx="5930888" cy="5139966"/>
          </a:xfrm>
          <a:prstGeom prst="roundRect">
            <a:avLst>
              <a:gd name="adj" fmla="val 3430"/>
            </a:avLst>
          </a:prstGeom>
          <a:solidFill>
            <a:schemeClr val="bg1"/>
          </a:solidFill>
        </p:spPr>
        <p:style>
          <a:lnRef idx="1">
            <a:schemeClr val="accent3"/>
          </a:lnRef>
          <a:fillRef idx="2">
            <a:schemeClr val="accent3"/>
          </a:fillRef>
          <a:effectRef idx="1">
            <a:schemeClr val="accent3"/>
          </a:effectRef>
          <a:fontRef idx="minor">
            <a:schemeClr val="dk1"/>
          </a:fontRef>
        </p:style>
        <p:txBody>
          <a:bodyPr rtlCol="0" anchor="t"/>
          <a:lstStyle/>
          <a:p>
            <a:r>
              <a:rPr lang="en-US" sz="1600" b="1" dirty="0">
                <a:solidFill>
                  <a:srgbClr val="0000CC"/>
                </a:solidFill>
              </a:rPr>
              <a:t>            </a:t>
            </a:r>
            <a:r>
              <a:rPr lang="ru-RU" sz="1600" b="1" dirty="0">
                <a:solidFill>
                  <a:srgbClr val="0000CC"/>
                </a:solidFill>
              </a:rPr>
              <a:t>    </a:t>
            </a:r>
            <a:r>
              <a:rPr lang="ru-RU" b="1" dirty="0">
                <a:solidFill>
                  <a:srgbClr val="0000CC"/>
                </a:solidFill>
              </a:rPr>
              <a:t>Цифровые комплексы</a:t>
            </a:r>
            <a:endParaRPr lang="en-US" b="1" dirty="0">
              <a:solidFill>
                <a:srgbClr val="0000CC"/>
              </a:solidFill>
            </a:endParaRPr>
          </a:p>
          <a:p>
            <a:r>
              <a:rPr lang="en-US" sz="1600" b="1" dirty="0">
                <a:solidFill>
                  <a:srgbClr val="0000CC"/>
                </a:solidFill>
              </a:rPr>
              <a:t>               (</a:t>
            </a:r>
            <a:r>
              <a:rPr lang="ru-RU" sz="1600" b="1" dirty="0">
                <a:solidFill>
                  <a:srgbClr val="0000CC"/>
                </a:solidFill>
              </a:rPr>
              <a:t>государственное облако</a:t>
            </a:r>
            <a:r>
              <a:rPr lang="en-US" sz="1600" b="1" dirty="0">
                <a:solidFill>
                  <a:srgbClr val="0000CC"/>
                </a:solidFill>
              </a:rPr>
              <a:t>)</a:t>
            </a:r>
          </a:p>
        </p:txBody>
      </p:sp>
      <p:sp>
        <p:nvSpPr>
          <p:cNvPr id="60" name="Rounded Rectangle 59"/>
          <p:cNvSpPr/>
          <p:nvPr/>
        </p:nvSpPr>
        <p:spPr>
          <a:xfrm>
            <a:off x="4514849" y="1182416"/>
            <a:ext cx="1562625" cy="4963345"/>
          </a:xfrm>
          <a:prstGeom prst="roundRect">
            <a:avLst>
              <a:gd name="adj" fmla="val 8779"/>
            </a:avLst>
          </a:prstGeom>
          <a:solidFill>
            <a:schemeClr val="accent5">
              <a:lumMod val="20000"/>
              <a:lumOff val="80000"/>
            </a:schemeClr>
          </a:solidFill>
        </p:spPr>
        <p:style>
          <a:lnRef idx="1">
            <a:schemeClr val="accent5"/>
          </a:lnRef>
          <a:fillRef idx="2">
            <a:schemeClr val="accent5"/>
          </a:fillRef>
          <a:effectRef idx="1">
            <a:schemeClr val="accent5"/>
          </a:effectRef>
          <a:fontRef idx="minor">
            <a:schemeClr val="dk1"/>
          </a:fontRef>
        </p:style>
        <p:txBody>
          <a:bodyPr lIns="0" tIns="0" rIns="0" bIns="0" rtlCol="0" anchor="t"/>
          <a:lstStyle/>
          <a:p>
            <a:pPr algn="ctr"/>
            <a:r>
              <a:rPr lang="ru-RU" sz="1100" b="1" dirty="0">
                <a:solidFill>
                  <a:srgbClr val="0000CC"/>
                </a:solidFill>
              </a:rPr>
              <a:t>Портал «Электронного правительства» и электронные услуги</a:t>
            </a:r>
            <a:endParaRPr lang="en-US" sz="1100" dirty="0"/>
          </a:p>
        </p:txBody>
      </p:sp>
      <p:sp>
        <p:nvSpPr>
          <p:cNvPr id="12" name="Slide Number Placeholder 8"/>
          <p:cNvSpPr>
            <a:spLocks noGrp="1"/>
          </p:cNvSpPr>
          <p:nvPr>
            <p:ph type="sldNum" sz="quarter" idx="12"/>
          </p:nvPr>
        </p:nvSpPr>
        <p:spPr>
          <a:xfrm>
            <a:off x="6553200" y="6587285"/>
            <a:ext cx="2160000" cy="216000"/>
          </a:xfrm>
        </p:spPr>
        <p:txBody>
          <a:bodyPr/>
          <a:lstStyle/>
          <a:p>
            <a:fld id="{9A1FF0DD-E9F7-431E-8070-FEA08546CC76}" type="slidenum">
              <a:rPr lang="en-US" sz="1100" smtClean="0">
                <a:solidFill>
                  <a:srgbClr val="0000FF"/>
                </a:solidFill>
              </a:rPr>
              <a:pPr/>
              <a:t>6</a:t>
            </a:fld>
            <a:endParaRPr lang="en-US" sz="1100" dirty="0">
              <a:solidFill>
                <a:srgbClr val="0000FF"/>
              </a:solidFill>
            </a:endParaRPr>
          </a:p>
        </p:txBody>
      </p:sp>
      <p:grpSp>
        <p:nvGrpSpPr>
          <p:cNvPr id="65" name="Group 64"/>
          <p:cNvGrpSpPr/>
          <p:nvPr/>
        </p:nvGrpSpPr>
        <p:grpSpPr>
          <a:xfrm>
            <a:off x="-809" y="7415"/>
            <a:ext cx="9129110" cy="731520"/>
            <a:chOff x="-809" y="7415"/>
            <a:chExt cx="9129110" cy="731520"/>
          </a:xfrm>
        </p:grpSpPr>
        <p:sp>
          <p:nvSpPr>
            <p:cNvPr id="69" name="Text Box 3"/>
            <p:cNvSpPr txBox="1">
              <a:spLocks noChangeArrowheads="1"/>
            </p:cNvSpPr>
            <p:nvPr/>
          </p:nvSpPr>
          <p:spPr bwMode="auto">
            <a:xfrm>
              <a:off x="624381" y="144575"/>
              <a:ext cx="8503920" cy="457200"/>
            </a:xfrm>
            <a:prstGeom prst="rect">
              <a:avLst/>
            </a:prstGeom>
            <a:gradFill>
              <a:gsLst>
                <a:gs pos="50000">
                  <a:srgbClr val="00B0F0"/>
                </a:gs>
                <a:gs pos="100000">
                  <a:schemeClr val="bg1"/>
                </a:gs>
              </a:gsLst>
              <a:lin ang="0" scaled="1"/>
            </a:gradFill>
            <a:ln w="9525">
              <a:noFill/>
              <a:miter lim="800000"/>
              <a:headEnd/>
              <a:tailEnd/>
            </a:ln>
            <a:effectLst/>
          </p:spPr>
          <p:txBody>
            <a:bodyPr lIns="0" rIns="0" anchor="ctr"/>
            <a:lstStyle/>
            <a:p>
              <a:pPr marL="457200" algn="l"/>
              <a:r>
                <a:rPr lang="ru-RU" sz="2400" b="1" dirty="0">
                  <a:solidFill>
                    <a:schemeClr val="bg1"/>
                  </a:solidFill>
                  <a:latin typeface="+mj-lt"/>
                  <a:cs typeface="Helvetica" panose="020B0604020202020204" pitchFamily="34" charset="0"/>
                </a:rPr>
                <a:t>ИИСУГФ и система электронных закупок</a:t>
              </a:r>
              <a:endParaRPr lang="en-US" sz="2400" b="1" dirty="0">
                <a:solidFill>
                  <a:schemeClr val="bg1"/>
                </a:solidFill>
                <a:latin typeface="+mj-lt"/>
                <a:cs typeface="Helvetica" panose="020B0604020202020204" pitchFamily="34" charset="0"/>
              </a:endParaRPr>
            </a:p>
          </p:txBody>
        </p:sp>
        <p:sp>
          <p:nvSpPr>
            <p:cNvPr id="70" name="Oval 69"/>
            <p:cNvSpPr/>
            <p:nvPr/>
          </p:nvSpPr>
          <p:spPr>
            <a:xfrm>
              <a:off x="-809" y="7415"/>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 name="Picture 7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351" y="144575"/>
              <a:ext cx="457200" cy="457200"/>
            </a:xfrm>
            <a:prstGeom prst="rect">
              <a:avLst/>
            </a:prstGeom>
          </p:spPr>
        </p:pic>
      </p:grpSp>
      <p:sp>
        <p:nvSpPr>
          <p:cNvPr id="93" name="Rectangle 1"/>
          <p:cNvSpPr>
            <a:spLocks noChangeArrowheads="1"/>
          </p:cNvSpPr>
          <p:nvPr/>
        </p:nvSpPr>
        <p:spPr bwMode="auto">
          <a:xfrm>
            <a:off x="6648032" y="6314271"/>
            <a:ext cx="219456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800" b="0" i="0" u="none" strike="noStrike" cap="none" normalizeH="0" baseline="0" dirty="0">
                <a:ln>
                  <a:noFill/>
                </a:ln>
                <a:solidFill>
                  <a:schemeClr val="tx1"/>
                </a:solidFill>
                <a:effectLst/>
                <a:latin typeface="Calibri" pitchFamily="34" charset="0"/>
                <a:ea typeface="Calibri" pitchFamily="34" charset="0"/>
                <a:cs typeface="Arial" pitchFamily="34" charset="0"/>
              </a:rPr>
              <a:t>Изображения</a:t>
            </a:r>
            <a:r>
              <a:rPr kumimoji="0" lang="en-US" sz="800" b="0" i="0" u="none" strike="noStrike" cap="none" normalizeH="0" baseline="0" dirty="0">
                <a:ln>
                  <a:noFill/>
                </a:ln>
                <a:solidFill>
                  <a:schemeClr val="tx1"/>
                </a:solidFill>
                <a:effectLst/>
                <a:latin typeface="Calibri" pitchFamily="34" charset="0"/>
                <a:ea typeface="Calibri" pitchFamily="34" charset="0"/>
                <a:cs typeface="Arial" pitchFamily="34" charset="0"/>
              </a:rPr>
              <a:t>: jscreationzs / FreeDigitalPhotos.net</a:t>
            </a: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sp>
        <p:nvSpPr>
          <p:cNvPr id="61" name="Rounded Rectangle 60"/>
          <p:cNvSpPr/>
          <p:nvPr/>
        </p:nvSpPr>
        <p:spPr>
          <a:xfrm>
            <a:off x="333374" y="5414241"/>
            <a:ext cx="4480560" cy="731520"/>
          </a:xfrm>
          <a:prstGeom prst="roundRect">
            <a:avLst>
              <a:gd name="adj" fmla="val 16411"/>
            </a:avLst>
          </a:prstGeom>
          <a:solidFill>
            <a:schemeClr val="accent5">
              <a:lumMod val="20000"/>
              <a:lumOff val="80000"/>
            </a:schemeClr>
          </a:solidFill>
        </p:spPr>
        <p:style>
          <a:lnRef idx="1">
            <a:schemeClr val="accent5"/>
          </a:lnRef>
          <a:fillRef idx="2">
            <a:schemeClr val="accent5"/>
          </a:fillRef>
          <a:effectRef idx="1">
            <a:schemeClr val="accent5"/>
          </a:effectRef>
          <a:fontRef idx="minor">
            <a:schemeClr val="dk1"/>
          </a:fontRef>
        </p:style>
        <p:txBody>
          <a:bodyPr lIns="0" tIns="0" rIns="0" bIns="0" rtlCol="0" anchor="ctr"/>
          <a:lstStyle/>
          <a:p>
            <a:endParaRPr lang="en-US" sz="1400" b="1" dirty="0">
              <a:solidFill>
                <a:srgbClr val="0000CC"/>
              </a:solidFill>
            </a:endParaRPr>
          </a:p>
          <a:p>
            <a:r>
              <a:rPr lang="ru-RU" sz="1400" b="1" dirty="0">
                <a:solidFill>
                  <a:srgbClr val="0000CC"/>
                </a:solidFill>
              </a:rPr>
              <a:t>Общие </a:t>
            </a:r>
          </a:p>
          <a:p>
            <a:r>
              <a:rPr lang="ru-RU" sz="1400" b="1" dirty="0">
                <a:solidFill>
                  <a:srgbClr val="0000CC"/>
                </a:solidFill>
              </a:rPr>
              <a:t>службы</a:t>
            </a:r>
            <a:endParaRPr lang="en-US" sz="1400" b="1" dirty="0">
              <a:solidFill>
                <a:srgbClr val="0000CC"/>
              </a:solidFill>
            </a:endParaRPr>
          </a:p>
          <a:p>
            <a:pPr algn="ctr"/>
            <a:endParaRPr lang="en-US" dirty="0"/>
          </a:p>
        </p:txBody>
      </p:sp>
      <p:sp>
        <p:nvSpPr>
          <p:cNvPr id="62" name="Rectangle 61"/>
          <p:cNvSpPr/>
          <p:nvPr/>
        </p:nvSpPr>
        <p:spPr>
          <a:xfrm>
            <a:off x="4526139" y="5413866"/>
            <a:ext cx="414706" cy="731520"/>
          </a:xfrm>
          <a:prstGeom prst="rect">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a:off x="340325" y="1824206"/>
            <a:ext cx="3657600" cy="1097280"/>
          </a:xfrm>
          <a:prstGeom prst="roundRect">
            <a:avLst/>
          </a:prstGeom>
        </p:spPr>
        <p:style>
          <a:lnRef idx="0">
            <a:schemeClr val="accent1"/>
          </a:lnRef>
          <a:fillRef idx="3">
            <a:schemeClr val="accent1"/>
          </a:fillRef>
          <a:effectRef idx="3">
            <a:schemeClr val="accent1"/>
          </a:effectRef>
          <a:fontRef idx="minor">
            <a:schemeClr val="lt1"/>
          </a:fontRef>
        </p:style>
        <p:txBody>
          <a:bodyPr lIns="0" tIns="0" rIns="0" bIns="0" rtlCol="0" anchor="ctr"/>
          <a:lstStyle/>
          <a:p>
            <a:pPr algn="ctr"/>
            <a:r>
              <a:rPr lang="ru-RU" b="1" dirty="0">
                <a:solidFill>
                  <a:schemeClr val="bg1">
                    <a:lumMod val="95000"/>
                  </a:schemeClr>
                </a:solidFill>
              </a:rPr>
              <a:t>    Государственные системы</a:t>
            </a:r>
            <a:r>
              <a:rPr lang="en-US" b="1" dirty="0">
                <a:solidFill>
                  <a:schemeClr val="bg1">
                    <a:lumMod val="95000"/>
                  </a:schemeClr>
                </a:solidFill>
              </a:rPr>
              <a:t> *</a:t>
            </a:r>
          </a:p>
          <a:p>
            <a:pPr algn="ctr"/>
            <a:r>
              <a:rPr lang="ru-RU" sz="1200" dirty="0">
                <a:solidFill>
                  <a:schemeClr val="bg1">
                    <a:lumMod val="95000"/>
                  </a:schemeClr>
                </a:solidFill>
              </a:rPr>
              <a:t>ИСУГФ</a:t>
            </a:r>
            <a:r>
              <a:rPr lang="en-US" sz="1200" dirty="0">
                <a:solidFill>
                  <a:schemeClr val="bg1">
                    <a:lumMod val="95000"/>
                  </a:schemeClr>
                </a:solidFill>
              </a:rPr>
              <a:t>, </a:t>
            </a:r>
            <a:r>
              <a:rPr lang="ru-RU" sz="1200" dirty="0">
                <a:solidFill>
                  <a:schemeClr val="bg1">
                    <a:lumMod val="95000"/>
                  </a:schemeClr>
                </a:solidFill>
              </a:rPr>
              <a:t>налоги</a:t>
            </a:r>
            <a:r>
              <a:rPr lang="en-US" sz="1200" dirty="0">
                <a:solidFill>
                  <a:schemeClr val="bg1">
                    <a:lumMod val="95000"/>
                  </a:schemeClr>
                </a:solidFill>
              </a:rPr>
              <a:t>, </a:t>
            </a:r>
            <a:r>
              <a:rPr lang="ru-RU" sz="1200" dirty="0">
                <a:solidFill>
                  <a:schemeClr val="bg1">
                    <a:lumMod val="95000"/>
                  </a:schemeClr>
                </a:solidFill>
              </a:rPr>
              <a:t>таможня</a:t>
            </a:r>
            <a:r>
              <a:rPr lang="en-US" sz="1200" dirty="0">
                <a:solidFill>
                  <a:schemeClr val="bg1">
                    <a:lumMod val="95000"/>
                  </a:schemeClr>
                </a:solidFill>
              </a:rPr>
              <a:t>, </a:t>
            </a:r>
            <a:r>
              <a:rPr lang="ru-RU" sz="1200" dirty="0">
                <a:solidFill>
                  <a:schemeClr val="bg1">
                    <a:lumMod val="95000"/>
                  </a:schemeClr>
                </a:solidFill>
              </a:rPr>
              <a:t>эл. закупки</a:t>
            </a:r>
            <a:r>
              <a:rPr lang="en-US" sz="1200" dirty="0">
                <a:solidFill>
                  <a:schemeClr val="bg1">
                    <a:lumMod val="95000"/>
                  </a:schemeClr>
                </a:solidFill>
              </a:rPr>
              <a:t>,</a:t>
            </a:r>
          </a:p>
          <a:p>
            <a:pPr algn="ctr"/>
            <a:r>
              <a:rPr lang="ru-RU" sz="1200" dirty="0">
                <a:solidFill>
                  <a:schemeClr val="bg1">
                    <a:lumMod val="95000"/>
                  </a:schemeClr>
                </a:solidFill>
              </a:rPr>
              <a:t>здравоохр.</a:t>
            </a:r>
            <a:r>
              <a:rPr lang="en-US" sz="1200" dirty="0">
                <a:solidFill>
                  <a:schemeClr val="bg1">
                    <a:lumMod val="95000"/>
                  </a:schemeClr>
                </a:solidFill>
              </a:rPr>
              <a:t>, </a:t>
            </a:r>
            <a:r>
              <a:rPr lang="ru-RU" sz="1200" dirty="0">
                <a:solidFill>
                  <a:schemeClr val="bg1">
                    <a:lumMod val="95000"/>
                  </a:schemeClr>
                </a:solidFill>
              </a:rPr>
              <a:t>образование</a:t>
            </a:r>
            <a:r>
              <a:rPr lang="en-US" sz="1200" dirty="0">
                <a:solidFill>
                  <a:schemeClr val="bg1">
                    <a:lumMod val="95000"/>
                  </a:schemeClr>
                </a:solidFill>
              </a:rPr>
              <a:t>, </a:t>
            </a:r>
            <a:r>
              <a:rPr lang="ru-RU" sz="1200" dirty="0">
                <a:solidFill>
                  <a:schemeClr val="bg1">
                    <a:lumMod val="95000"/>
                  </a:schemeClr>
                </a:solidFill>
              </a:rPr>
              <a:t>пенсии и т.д.</a:t>
            </a:r>
            <a:endParaRPr lang="en-US" sz="1200" dirty="0">
              <a:solidFill>
                <a:schemeClr val="bg1">
                  <a:lumMod val="95000"/>
                </a:schemeClr>
              </a:solidFill>
            </a:endParaRPr>
          </a:p>
          <a:p>
            <a:pPr algn="ctr"/>
            <a:endParaRPr lang="en-US" sz="1200" dirty="0">
              <a:solidFill>
                <a:schemeClr val="bg1">
                  <a:lumMod val="95000"/>
                </a:schemeClr>
              </a:solidFill>
            </a:endParaRPr>
          </a:p>
        </p:txBody>
      </p:sp>
      <p:pic>
        <p:nvPicPr>
          <p:cNvPr id="64" name="Picture 63" descr="38957roly5kos10.jpg"/>
          <p:cNvPicPr>
            <a:picLocks noChangeAspect="1"/>
          </p:cNvPicPr>
          <p:nvPr/>
        </p:nvPicPr>
        <p:blipFill>
          <a:blip r:embed="rId4" cstate="print"/>
          <a:stretch>
            <a:fillRect/>
          </a:stretch>
        </p:blipFill>
        <p:spPr>
          <a:xfrm>
            <a:off x="6531826" y="3426619"/>
            <a:ext cx="2426973" cy="1820230"/>
          </a:xfrm>
          <a:prstGeom prst="rect">
            <a:avLst/>
          </a:prstGeom>
        </p:spPr>
      </p:pic>
      <p:pic>
        <p:nvPicPr>
          <p:cNvPr id="66" name="Picture 65" descr="22025gps0dhzmqo.jpg"/>
          <p:cNvPicPr>
            <a:picLocks noChangeAspect="1"/>
          </p:cNvPicPr>
          <p:nvPr/>
        </p:nvPicPr>
        <p:blipFill>
          <a:blip r:embed="rId5" cstate="print"/>
          <a:stretch>
            <a:fillRect/>
          </a:stretch>
        </p:blipFill>
        <p:spPr>
          <a:xfrm>
            <a:off x="6449168" y="1143284"/>
            <a:ext cx="2592289" cy="1944217"/>
          </a:xfrm>
          <a:prstGeom prst="rect">
            <a:avLst/>
          </a:prstGeom>
        </p:spPr>
      </p:pic>
      <p:sp>
        <p:nvSpPr>
          <p:cNvPr id="67" name="TextBox 66"/>
          <p:cNvSpPr txBox="1"/>
          <p:nvPr/>
        </p:nvSpPr>
        <p:spPr>
          <a:xfrm>
            <a:off x="6501981" y="1133027"/>
            <a:ext cx="2393425" cy="553998"/>
          </a:xfrm>
          <a:prstGeom prst="rect">
            <a:avLst/>
          </a:prstGeom>
          <a:noFill/>
          <a:ln w="6350">
            <a:noFill/>
          </a:ln>
        </p:spPr>
        <p:txBody>
          <a:bodyPr wrap="square" lIns="0" tIns="0" rIns="0" bIns="0" rtlCol="0">
            <a:spAutoFit/>
          </a:bodyPr>
          <a:lstStyle/>
          <a:p>
            <a:pPr algn="ctr"/>
            <a:r>
              <a:rPr lang="ru-RU" sz="1200" b="1" dirty="0">
                <a:solidFill>
                  <a:srgbClr val="0000CC"/>
                </a:solidFill>
              </a:rPr>
              <a:t>Государственные институты</a:t>
            </a:r>
            <a:endParaRPr lang="en-US" sz="1200" b="1" dirty="0">
              <a:solidFill>
                <a:srgbClr val="0000CC"/>
              </a:solidFill>
            </a:endParaRPr>
          </a:p>
          <a:p>
            <a:pPr algn="ctr"/>
            <a:r>
              <a:rPr lang="ru-RU" sz="1200" dirty="0">
                <a:solidFill>
                  <a:srgbClr val="00B0F0"/>
                </a:solidFill>
              </a:rPr>
              <a:t>общенациональный</a:t>
            </a:r>
            <a:r>
              <a:rPr lang="en-US" sz="1200" dirty="0">
                <a:solidFill>
                  <a:srgbClr val="00B0F0"/>
                </a:solidFill>
              </a:rPr>
              <a:t>, </a:t>
            </a:r>
            <a:r>
              <a:rPr lang="ru-RU" sz="1200" dirty="0">
                <a:solidFill>
                  <a:srgbClr val="00B0F0"/>
                </a:solidFill>
              </a:rPr>
              <a:t>секторальный и субнациональный уровень</a:t>
            </a:r>
            <a:endParaRPr lang="en-US" sz="1200" b="1" dirty="0">
              <a:solidFill>
                <a:srgbClr val="0000CC"/>
              </a:solidFill>
            </a:endParaRPr>
          </a:p>
        </p:txBody>
      </p:sp>
      <p:sp>
        <p:nvSpPr>
          <p:cNvPr id="68" name="TextBox 67"/>
          <p:cNvSpPr txBox="1"/>
          <p:nvPr/>
        </p:nvSpPr>
        <p:spPr>
          <a:xfrm>
            <a:off x="6648032" y="5155409"/>
            <a:ext cx="2194560" cy="182880"/>
          </a:xfrm>
          <a:prstGeom prst="rect">
            <a:avLst/>
          </a:prstGeom>
          <a:noFill/>
          <a:ln w="6350">
            <a:noFill/>
          </a:ln>
        </p:spPr>
        <p:txBody>
          <a:bodyPr wrap="square" lIns="0" tIns="0" rIns="0" bIns="0" rtlCol="0">
            <a:spAutoFit/>
          </a:bodyPr>
          <a:lstStyle/>
          <a:p>
            <a:pPr algn="ctr"/>
            <a:r>
              <a:rPr lang="ru-RU" sz="1200" b="1" dirty="0">
                <a:solidFill>
                  <a:srgbClr val="0000CC"/>
                </a:solidFill>
              </a:rPr>
              <a:t>Граждане</a:t>
            </a:r>
            <a:r>
              <a:rPr lang="en-US" sz="1200" b="1" dirty="0">
                <a:solidFill>
                  <a:srgbClr val="0000CC"/>
                </a:solidFill>
              </a:rPr>
              <a:t>, </a:t>
            </a:r>
            <a:r>
              <a:rPr lang="ru-RU" sz="1200" b="1" dirty="0">
                <a:solidFill>
                  <a:srgbClr val="0000CC"/>
                </a:solidFill>
              </a:rPr>
              <a:t>НГО</a:t>
            </a:r>
            <a:r>
              <a:rPr lang="en-US" sz="1200" b="1" dirty="0">
                <a:solidFill>
                  <a:srgbClr val="0000CC"/>
                </a:solidFill>
              </a:rPr>
              <a:t>, </a:t>
            </a:r>
            <a:r>
              <a:rPr lang="ru-RU" sz="1200" b="1" dirty="0">
                <a:solidFill>
                  <a:srgbClr val="0000CC"/>
                </a:solidFill>
              </a:rPr>
              <a:t>предприятия</a:t>
            </a:r>
            <a:endParaRPr lang="en-US" sz="1200" b="1" dirty="0">
              <a:solidFill>
                <a:srgbClr val="0000CC"/>
              </a:solidFill>
            </a:endParaRPr>
          </a:p>
        </p:txBody>
      </p:sp>
      <p:sp>
        <p:nvSpPr>
          <p:cNvPr id="73" name="Rounded Rectangle 72"/>
          <p:cNvSpPr/>
          <p:nvPr/>
        </p:nvSpPr>
        <p:spPr>
          <a:xfrm>
            <a:off x="4619035" y="3009098"/>
            <a:ext cx="1148046" cy="1097280"/>
          </a:xfrm>
          <a:prstGeom prst="roundRect">
            <a:avLst/>
          </a:prstGeom>
          <a:solidFill>
            <a:srgbClr val="FFC000"/>
          </a:solidFill>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2400" b="1" dirty="0">
                <a:solidFill>
                  <a:srgbClr val="0000CC"/>
                </a:solidFill>
              </a:rPr>
              <a:t>G2C</a:t>
            </a:r>
          </a:p>
          <a:p>
            <a:pPr algn="ctr"/>
            <a:r>
              <a:rPr lang="ru-RU" sz="1400" b="1" dirty="0">
                <a:solidFill>
                  <a:srgbClr val="0000CC"/>
                </a:solidFill>
              </a:rPr>
              <a:t>Граждане</a:t>
            </a:r>
            <a:r>
              <a:rPr lang="en-US" sz="1400" dirty="0">
                <a:solidFill>
                  <a:srgbClr val="0000CC"/>
                </a:solidFill>
              </a:rPr>
              <a:t> </a:t>
            </a:r>
          </a:p>
        </p:txBody>
      </p:sp>
      <p:sp>
        <p:nvSpPr>
          <p:cNvPr id="76" name="Rounded Rectangle 75"/>
          <p:cNvSpPr/>
          <p:nvPr/>
        </p:nvSpPr>
        <p:spPr>
          <a:xfrm>
            <a:off x="4619034" y="4203384"/>
            <a:ext cx="1148047" cy="1097280"/>
          </a:xfrm>
          <a:prstGeom prst="roundRect">
            <a:avLst/>
          </a:prstGeom>
          <a:solidFill>
            <a:srgbClr val="FFC000"/>
          </a:solidFill>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2400" b="1" dirty="0">
                <a:solidFill>
                  <a:srgbClr val="0000CC"/>
                </a:solidFill>
              </a:rPr>
              <a:t>G2B</a:t>
            </a:r>
          </a:p>
          <a:p>
            <a:pPr algn="ctr"/>
            <a:r>
              <a:rPr lang="ru-RU" sz="1400" b="1" dirty="0">
                <a:solidFill>
                  <a:srgbClr val="0000CC"/>
                </a:solidFill>
              </a:rPr>
              <a:t>Предприятия</a:t>
            </a:r>
            <a:endParaRPr lang="en-US" sz="1400" dirty="0">
              <a:solidFill>
                <a:srgbClr val="0000CC"/>
              </a:solidFill>
            </a:endParaRPr>
          </a:p>
        </p:txBody>
      </p:sp>
      <p:sp>
        <p:nvSpPr>
          <p:cNvPr id="81" name="Rounded Rectangle 80"/>
          <p:cNvSpPr/>
          <p:nvPr/>
        </p:nvSpPr>
        <p:spPr>
          <a:xfrm>
            <a:off x="4619034" y="1824206"/>
            <a:ext cx="1128923" cy="1097280"/>
          </a:xfrm>
          <a:prstGeom prst="roundRect">
            <a:avLst/>
          </a:prstGeom>
          <a:solidFill>
            <a:srgbClr val="FFC000"/>
          </a:solidFill>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2400" b="1" dirty="0">
                <a:solidFill>
                  <a:srgbClr val="0000CC"/>
                </a:solidFill>
              </a:rPr>
              <a:t>G2G</a:t>
            </a:r>
          </a:p>
          <a:p>
            <a:pPr algn="ctr"/>
            <a:r>
              <a:rPr lang="en-US" sz="2400" b="1" dirty="0">
                <a:solidFill>
                  <a:srgbClr val="0000CC"/>
                </a:solidFill>
              </a:rPr>
              <a:t>G2E</a:t>
            </a:r>
          </a:p>
          <a:p>
            <a:pPr algn="ctr"/>
            <a:r>
              <a:rPr lang="ru-RU" sz="1400" b="1" dirty="0">
                <a:solidFill>
                  <a:srgbClr val="0000CC"/>
                </a:solidFill>
              </a:rPr>
              <a:t>Институты</a:t>
            </a:r>
            <a:endParaRPr lang="en-US" sz="1400" dirty="0">
              <a:solidFill>
                <a:srgbClr val="0000CC"/>
              </a:solidFill>
            </a:endParaRPr>
          </a:p>
        </p:txBody>
      </p:sp>
      <p:sp>
        <p:nvSpPr>
          <p:cNvPr id="83" name="Left-Right Arrow 82"/>
          <p:cNvSpPr/>
          <p:nvPr/>
        </p:nvSpPr>
        <p:spPr>
          <a:xfrm>
            <a:off x="6153610" y="2235686"/>
            <a:ext cx="457200" cy="274320"/>
          </a:xfrm>
          <a:prstGeom prst="leftRightArrow">
            <a:avLst/>
          </a:prstGeom>
          <a:solidFill>
            <a:srgbClr val="FFFF99"/>
          </a:solidFill>
          <a:ln w="95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Left-Right Arrow 84"/>
          <p:cNvSpPr/>
          <p:nvPr/>
        </p:nvSpPr>
        <p:spPr>
          <a:xfrm>
            <a:off x="6166310" y="4614864"/>
            <a:ext cx="457200" cy="274320"/>
          </a:xfrm>
          <a:prstGeom prst="leftRightArrow">
            <a:avLst/>
          </a:prstGeom>
          <a:solidFill>
            <a:srgbClr val="FFFF99"/>
          </a:solidFill>
          <a:ln w="95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Left-Right Arrow 85"/>
          <p:cNvSpPr/>
          <p:nvPr/>
        </p:nvSpPr>
        <p:spPr>
          <a:xfrm>
            <a:off x="6166310" y="3420578"/>
            <a:ext cx="457200" cy="274320"/>
          </a:xfrm>
          <a:prstGeom prst="leftRightArrow">
            <a:avLst/>
          </a:prstGeom>
          <a:solidFill>
            <a:srgbClr val="FFFF99"/>
          </a:solidFill>
          <a:ln w="95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Up-Down Arrow 86"/>
          <p:cNvSpPr/>
          <p:nvPr/>
        </p:nvSpPr>
        <p:spPr>
          <a:xfrm>
            <a:off x="7501881" y="2690557"/>
            <a:ext cx="486863" cy="1005840"/>
          </a:xfrm>
          <a:prstGeom prst="upDownArrow">
            <a:avLst>
              <a:gd name="adj1" fmla="val 34848"/>
              <a:gd name="adj2" fmla="val 35119"/>
            </a:avLst>
          </a:prstGeom>
          <a:solidFill>
            <a:srgbClr val="FFFF99"/>
          </a:solidFill>
          <a:ln w="63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Left-Right Arrow 89"/>
          <p:cNvSpPr/>
          <p:nvPr/>
        </p:nvSpPr>
        <p:spPr>
          <a:xfrm>
            <a:off x="4038010" y="2235686"/>
            <a:ext cx="457200" cy="274320"/>
          </a:xfrm>
          <a:prstGeom prst="leftRightArrow">
            <a:avLst/>
          </a:prstGeom>
          <a:solidFill>
            <a:srgbClr val="FFFF99"/>
          </a:solidFill>
          <a:ln w="95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Left-Right Arrow 93"/>
          <p:cNvSpPr/>
          <p:nvPr/>
        </p:nvSpPr>
        <p:spPr>
          <a:xfrm>
            <a:off x="4038010" y="3420578"/>
            <a:ext cx="457200" cy="274320"/>
          </a:xfrm>
          <a:prstGeom prst="leftRightArrow">
            <a:avLst/>
          </a:prstGeom>
          <a:solidFill>
            <a:srgbClr val="FFFF99"/>
          </a:solidFill>
          <a:ln w="95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Left-Right Arrow 94"/>
          <p:cNvSpPr/>
          <p:nvPr/>
        </p:nvSpPr>
        <p:spPr>
          <a:xfrm>
            <a:off x="4038010" y="4614864"/>
            <a:ext cx="457200" cy="274320"/>
          </a:xfrm>
          <a:prstGeom prst="leftRightArrow">
            <a:avLst/>
          </a:prstGeom>
          <a:solidFill>
            <a:srgbClr val="FFFF99"/>
          </a:solidFill>
          <a:ln w="95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ed Rectangle 96"/>
          <p:cNvSpPr/>
          <p:nvPr/>
        </p:nvSpPr>
        <p:spPr>
          <a:xfrm>
            <a:off x="4253275" y="5503009"/>
            <a:ext cx="1463040" cy="548640"/>
          </a:xfrm>
          <a:prstGeom prst="roundRect">
            <a:avLst/>
          </a:prstGeom>
          <a:solidFill>
            <a:srgbClr val="FFC000"/>
          </a:solidFill>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ru-RU" sz="800" b="1" dirty="0">
                <a:solidFill>
                  <a:srgbClr val="0000CC"/>
                </a:solidFill>
              </a:rPr>
              <a:t>Регистрация актов гражданского состояния и выдача электронных удостоверений личности</a:t>
            </a:r>
            <a:endParaRPr lang="en-US" sz="800" b="1" dirty="0">
              <a:solidFill>
                <a:srgbClr val="0000CC"/>
              </a:solidFill>
            </a:endParaRPr>
          </a:p>
        </p:txBody>
      </p:sp>
      <p:sp>
        <p:nvSpPr>
          <p:cNvPr id="98" name="Rounded Rectangle 97"/>
          <p:cNvSpPr/>
          <p:nvPr/>
        </p:nvSpPr>
        <p:spPr>
          <a:xfrm>
            <a:off x="1999036" y="5503009"/>
            <a:ext cx="914400" cy="548640"/>
          </a:xfrm>
          <a:prstGeom prst="roundRect">
            <a:avLst/>
          </a:prstGeom>
          <a:solidFill>
            <a:srgbClr val="FFC000"/>
          </a:solidFill>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ru-RU" sz="1100" b="1" dirty="0">
                <a:solidFill>
                  <a:srgbClr val="0000CC"/>
                </a:solidFill>
              </a:rPr>
              <a:t>Электронные платежи</a:t>
            </a:r>
            <a:endParaRPr lang="en-US" sz="1100" b="1" dirty="0">
              <a:solidFill>
                <a:srgbClr val="0000CC"/>
              </a:solidFill>
            </a:endParaRPr>
          </a:p>
        </p:txBody>
      </p:sp>
      <p:sp>
        <p:nvSpPr>
          <p:cNvPr id="99" name="Rounded Rectangle 98"/>
          <p:cNvSpPr/>
          <p:nvPr/>
        </p:nvSpPr>
        <p:spPr>
          <a:xfrm>
            <a:off x="3009032" y="5503009"/>
            <a:ext cx="1166779" cy="548640"/>
          </a:xfrm>
          <a:prstGeom prst="roundRect">
            <a:avLst/>
          </a:prstGeom>
          <a:solidFill>
            <a:srgbClr val="FFC000"/>
          </a:solidFill>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ru-RU" sz="1100" b="1" dirty="0">
                <a:solidFill>
                  <a:srgbClr val="0000CC"/>
                </a:solidFill>
              </a:rPr>
              <a:t>Функциональные реестры</a:t>
            </a:r>
            <a:endParaRPr lang="en-US" sz="1100" b="1" dirty="0">
              <a:solidFill>
                <a:srgbClr val="0000CC"/>
              </a:solidFill>
            </a:endParaRPr>
          </a:p>
        </p:txBody>
      </p:sp>
      <p:sp>
        <p:nvSpPr>
          <p:cNvPr id="101" name="TextBox 100"/>
          <p:cNvSpPr txBox="1"/>
          <p:nvPr/>
        </p:nvSpPr>
        <p:spPr>
          <a:xfrm>
            <a:off x="6501982" y="2915938"/>
            <a:ext cx="2497528" cy="553998"/>
          </a:xfrm>
          <a:prstGeom prst="rect">
            <a:avLst/>
          </a:prstGeom>
          <a:solidFill>
            <a:schemeClr val="bg1"/>
          </a:solidFill>
          <a:ln w="6350">
            <a:noFill/>
          </a:ln>
        </p:spPr>
        <p:txBody>
          <a:bodyPr wrap="square" lIns="0" tIns="0" rIns="0" bIns="0" rtlCol="0">
            <a:spAutoFit/>
          </a:bodyPr>
          <a:lstStyle/>
          <a:p>
            <a:pPr algn="ctr"/>
            <a:r>
              <a:rPr lang="ru-RU" sz="1200" b="1" dirty="0">
                <a:solidFill>
                  <a:srgbClr val="0000CC"/>
                </a:solidFill>
              </a:rPr>
              <a:t>Общество</a:t>
            </a:r>
            <a:r>
              <a:rPr lang="en-US" sz="1200" dirty="0">
                <a:solidFill>
                  <a:srgbClr val="0000CC"/>
                </a:solidFill>
              </a:rPr>
              <a:t> &gt; </a:t>
            </a:r>
            <a:r>
              <a:rPr lang="ru-RU" sz="1200" dirty="0">
                <a:solidFill>
                  <a:srgbClr val="0000CC"/>
                </a:solidFill>
              </a:rPr>
              <a:t>участие граждан и обратная связь по вопросам электронного обслуживания</a:t>
            </a:r>
            <a:endParaRPr lang="en-US" sz="1200" dirty="0">
              <a:solidFill>
                <a:srgbClr val="0000CC"/>
              </a:solidFill>
            </a:endParaRPr>
          </a:p>
        </p:txBody>
      </p:sp>
      <p:sp>
        <p:nvSpPr>
          <p:cNvPr id="102" name="Rounded Rectangle 101"/>
          <p:cNvSpPr/>
          <p:nvPr/>
        </p:nvSpPr>
        <p:spPr>
          <a:xfrm>
            <a:off x="1004631" y="5503009"/>
            <a:ext cx="912219" cy="548640"/>
          </a:xfrm>
          <a:prstGeom prst="roundRect">
            <a:avLst/>
          </a:prstGeom>
          <a:solidFill>
            <a:srgbClr val="FFC000"/>
          </a:solidFill>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ru-RU" sz="1100" b="1" dirty="0">
                <a:solidFill>
                  <a:srgbClr val="0000CC"/>
                </a:solidFill>
              </a:rPr>
              <a:t>Службы </a:t>
            </a:r>
            <a:r>
              <a:rPr lang="en-US" sz="1100" b="1" dirty="0">
                <a:solidFill>
                  <a:srgbClr val="0000CC"/>
                </a:solidFill>
              </a:rPr>
              <a:t>PKI</a:t>
            </a:r>
            <a:r>
              <a:rPr lang="ru-RU" sz="1100" b="1" dirty="0">
                <a:solidFill>
                  <a:srgbClr val="0000CC"/>
                </a:solidFill>
              </a:rPr>
              <a:t> и ЭЦП</a:t>
            </a:r>
            <a:r>
              <a:rPr lang="en-US" sz="1100" b="1" dirty="0">
                <a:solidFill>
                  <a:srgbClr val="0000CC"/>
                </a:solidFill>
              </a:rPr>
              <a:t> </a:t>
            </a:r>
          </a:p>
        </p:txBody>
      </p:sp>
      <p:sp>
        <p:nvSpPr>
          <p:cNvPr id="103" name="Rounded Rectangle 102"/>
          <p:cNvSpPr/>
          <p:nvPr/>
        </p:nvSpPr>
        <p:spPr>
          <a:xfrm>
            <a:off x="340325" y="3009098"/>
            <a:ext cx="2194560" cy="1097280"/>
          </a:xfrm>
          <a:prstGeom prst="roundRect">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ru-RU" sz="1600" b="1" dirty="0"/>
              <a:t>Управление системами</a:t>
            </a:r>
            <a:endParaRPr lang="en-US" sz="1600" b="1" dirty="0"/>
          </a:p>
          <a:p>
            <a:pPr algn="ctr"/>
            <a:r>
              <a:rPr lang="ru-RU" sz="1100" dirty="0"/>
              <a:t>Эксплуатация ЦОДов</a:t>
            </a:r>
            <a:r>
              <a:rPr lang="en-US" sz="1100" dirty="0"/>
              <a:t>, </a:t>
            </a:r>
            <a:r>
              <a:rPr lang="ru-RU" sz="1100" dirty="0"/>
              <a:t>службы помощи</a:t>
            </a:r>
            <a:r>
              <a:rPr lang="en-US" sz="1100" dirty="0"/>
              <a:t>, </a:t>
            </a:r>
            <a:r>
              <a:rPr lang="ru-RU" sz="1100" dirty="0"/>
              <a:t>послеаварийное восстановление</a:t>
            </a:r>
            <a:r>
              <a:rPr lang="en-US" sz="1100" dirty="0"/>
              <a:t>,</a:t>
            </a:r>
          </a:p>
          <a:p>
            <a:pPr algn="ctr"/>
            <a:r>
              <a:rPr lang="ru-RU" sz="1100" dirty="0"/>
              <a:t>информационная безопасность и прочее.</a:t>
            </a:r>
            <a:r>
              <a:rPr lang="en-US" sz="1100" dirty="0"/>
              <a:t> </a:t>
            </a:r>
          </a:p>
        </p:txBody>
      </p:sp>
      <p:sp>
        <p:nvSpPr>
          <p:cNvPr id="105" name="Flowchart: Magnetic Disk 104"/>
          <p:cNvSpPr/>
          <p:nvPr/>
        </p:nvSpPr>
        <p:spPr>
          <a:xfrm>
            <a:off x="2562814" y="3009098"/>
            <a:ext cx="1435111" cy="1097280"/>
          </a:xfrm>
          <a:prstGeom prst="flowChartMagneticDisk">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ru-RU" sz="1400" b="1" dirty="0">
                <a:solidFill>
                  <a:srgbClr val="0000CC"/>
                </a:solidFill>
              </a:rPr>
              <a:t>Хранилище данных</a:t>
            </a:r>
            <a:endParaRPr lang="en-US" sz="1400" b="1" dirty="0">
              <a:solidFill>
                <a:srgbClr val="0000CC"/>
              </a:solidFill>
            </a:endParaRPr>
          </a:p>
          <a:p>
            <a:pPr algn="ctr"/>
            <a:r>
              <a:rPr lang="en-US" sz="1400" b="1" dirty="0">
                <a:solidFill>
                  <a:srgbClr val="C00000"/>
                </a:solidFill>
              </a:rPr>
              <a:t>(</a:t>
            </a:r>
            <a:r>
              <a:rPr lang="ru-RU" sz="1400" b="1" dirty="0">
                <a:solidFill>
                  <a:srgbClr val="C00000"/>
                </a:solidFill>
              </a:rPr>
              <a:t>открытые данные</a:t>
            </a:r>
            <a:r>
              <a:rPr lang="en-US" sz="1400" b="1" dirty="0">
                <a:solidFill>
                  <a:srgbClr val="C00000"/>
                </a:solidFill>
              </a:rPr>
              <a:t>)</a:t>
            </a:r>
          </a:p>
        </p:txBody>
      </p:sp>
      <p:sp>
        <p:nvSpPr>
          <p:cNvPr id="106" name="Rounded Rectangle 105"/>
          <p:cNvSpPr/>
          <p:nvPr/>
        </p:nvSpPr>
        <p:spPr>
          <a:xfrm>
            <a:off x="340325" y="4203384"/>
            <a:ext cx="3657600" cy="1097280"/>
          </a:xfrm>
          <a:prstGeom prst="roundRect">
            <a:avLst/>
          </a:prstGeom>
        </p:spPr>
        <p:style>
          <a:lnRef idx="0">
            <a:schemeClr val="accent5"/>
          </a:lnRef>
          <a:fillRef idx="3">
            <a:schemeClr val="accent5"/>
          </a:fillRef>
          <a:effectRef idx="3">
            <a:schemeClr val="accent5"/>
          </a:effectRef>
          <a:fontRef idx="minor">
            <a:schemeClr val="lt1"/>
          </a:fontRef>
        </p:style>
        <p:txBody>
          <a:bodyPr lIns="0" tIns="0" rIns="0" bIns="0" rtlCol="0" anchor="ctr"/>
          <a:lstStyle/>
          <a:p>
            <a:pPr algn="ctr"/>
            <a:r>
              <a:rPr lang="ru-RU" b="1" dirty="0"/>
              <a:t>Управление информацией</a:t>
            </a:r>
            <a:endParaRPr lang="en-US" b="1" dirty="0"/>
          </a:p>
          <a:p>
            <a:pPr algn="ctr"/>
            <a:r>
              <a:rPr lang="ru-RU" sz="1200" dirty="0"/>
              <a:t>Электронная почта</a:t>
            </a:r>
            <a:r>
              <a:rPr lang="en-US" sz="1200" dirty="0"/>
              <a:t>, </a:t>
            </a:r>
            <a:r>
              <a:rPr lang="ru-RU" sz="1200" dirty="0"/>
              <a:t>управление контентом</a:t>
            </a:r>
            <a:r>
              <a:rPr lang="en-US" sz="1200" dirty="0"/>
              <a:t>, </a:t>
            </a:r>
            <a:r>
              <a:rPr lang="ru-RU" sz="1200" dirty="0"/>
              <a:t>делопроизводство</a:t>
            </a:r>
            <a:r>
              <a:rPr lang="en-US" sz="1200" dirty="0"/>
              <a:t>/</a:t>
            </a:r>
            <a:r>
              <a:rPr lang="ru-RU" sz="1200" dirty="0"/>
              <a:t>управление документооборотом</a:t>
            </a:r>
            <a:r>
              <a:rPr lang="en-US" sz="1200" dirty="0"/>
              <a:t>, </a:t>
            </a:r>
            <a:r>
              <a:rPr lang="ru-RU" sz="1200" dirty="0"/>
              <a:t>управление знаниями</a:t>
            </a:r>
            <a:r>
              <a:rPr lang="en-US" sz="1200" dirty="0"/>
              <a:t>, </a:t>
            </a:r>
            <a:r>
              <a:rPr lang="ru-RU" sz="1200" dirty="0"/>
              <a:t>управление основными данными и прочее</a:t>
            </a:r>
            <a:endParaRPr lang="en-US" sz="1200" dirty="0"/>
          </a:p>
        </p:txBody>
      </p:sp>
      <p:sp>
        <p:nvSpPr>
          <p:cNvPr id="107" name="Text Box 398"/>
          <p:cNvSpPr txBox="1">
            <a:spLocks noChangeArrowheads="1"/>
          </p:cNvSpPr>
          <p:nvPr/>
        </p:nvSpPr>
        <p:spPr bwMode="auto">
          <a:xfrm>
            <a:off x="587030" y="638360"/>
            <a:ext cx="8412480" cy="365760"/>
          </a:xfrm>
          <a:prstGeom prst="rect">
            <a:avLst/>
          </a:prstGeom>
          <a:noFill/>
          <a:ln w="9525">
            <a:noFill/>
            <a:miter lim="800000"/>
            <a:headEnd/>
            <a:tailEnd/>
          </a:ln>
        </p:spPr>
        <p:txBody>
          <a:bodyPr lIns="0" tIns="18288" rIns="0" bIns="0"/>
          <a:lstStyle/>
          <a:p>
            <a:pPr>
              <a:spcBef>
                <a:spcPts val="200"/>
              </a:spcBef>
              <a:spcAft>
                <a:spcPts val="1000"/>
              </a:spcAft>
            </a:pPr>
            <a:r>
              <a:rPr lang="ru-RU" sz="2200" b="1" dirty="0">
                <a:solidFill>
                  <a:srgbClr val="C00000"/>
                </a:solidFill>
              </a:rPr>
              <a:t>ИИСУГФ и </a:t>
            </a:r>
            <a:r>
              <a:rPr lang="en-US" sz="2200" b="1" dirty="0">
                <a:solidFill>
                  <a:srgbClr val="C00000"/>
                </a:solidFill>
              </a:rPr>
              <a:t>e-GP &gt; </a:t>
            </a:r>
            <a:r>
              <a:rPr lang="ru-RU" sz="2200" b="1" dirty="0">
                <a:solidFill>
                  <a:srgbClr val="C00000"/>
                </a:solidFill>
              </a:rPr>
              <a:t>неотъемлемые части «Цифрового правительства»</a:t>
            </a:r>
            <a:endParaRPr lang="en-US" sz="2200" b="1" dirty="0">
              <a:solidFill>
                <a:srgbClr val="C00000"/>
              </a:solidFill>
            </a:endParaRPr>
          </a:p>
          <a:p>
            <a:pPr>
              <a:spcBef>
                <a:spcPts val="200"/>
              </a:spcBef>
              <a:spcAft>
                <a:spcPts val="1000"/>
              </a:spcAft>
            </a:pPr>
            <a:endParaRPr lang="en-US" sz="2200" b="1" dirty="0">
              <a:solidFill>
                <a:srgbClr val="C00000"/>
              </a:solidFill>
              <a:effectLst/>
            </a:endParaRPr>
          </a:p>
        </p:txBody>
      </p:sp>
      <p:sp>
        <p:nvSpPr>
          <p:cNvPr id="108" name="Flowchart: Magnetic Disk 107"/>
          <p:cNvSpPr/>
          <p:nvPr/>
        </p:nvSpPr>
        <p:spPr>
          <a:xfrm>
            <a:off x="441501" y="2226161"/>
            <a:ext cx="365760" cy="274320"/>
          </a:xfrm>
          <a:prstGeom prst="flowChartMagneticDisk">
            <a:avLst/>
          </a:prstGeom>
          <a:solidFill>
            <a:srgbClr val="FFFF99"/>
          </a:solidFill>
          <a:ln>
            <a:solidFill>
              <a:srgbClr val="0000CC"/>
            </a:solidFill>
          </a:ln>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a:r>
              <a:rPr lang="ru-RU" sz="900" dirty="0">
                <a:solidFill>
                  <a:srgbClr val="0000CC"/>
                </a:solidFill>
              </a:rPr>
              <a:t>ИСУГФ</a:t>
            </a:r>
            <a:endParaRPr lang="en-US" sz="800" dirty="0">
              <a:solidFill>
                <a:srgbClr val="0000CC"/>
              </a:solidFill>
            </a:endParaRPr>
          </a:p>
        </p:txBody>
      </p:sp>
      <p:sp>
        <p:nvSpPr>
          <p:cNvPr id="109" name="Flowchart: Magnetic Disk 108"/>
          <p:cNvSpPr/>
          <p:nvPr/>
        </p:nvSpPr>
        <p:spPr>
          <a:xfrm>
            <a:off x="525744" y="2546352"/>
            <a:ext cx="402336" cy="274320"/>
          </a:xfrm>
          <a:prstGeom prst="flowChartMagneticDisk">
            <a:avLst/>
          </a:prstGeom>
          <a:solidFill>
            <a:srgbClr val="FFFF99"/>
          </a:solidFill>
          <a:ln>
            <a:solidFill>
              <a:srgbClr val="0000CC"/>
            </a:solidFill>
          </a:ln>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a:r>
              <a:rPr lang="ru-RU" sz="700" dirty="0">
                <a:solidFill>
                  <a:srgbClr val="0000CC"/>
                </a:solidFill>
              </a:rPr>
              <a:t>Налоги, таможня</a:t>
            </a:r>
            <a:endParaRPr lang="en-US" sz="700" dirty="0">
              <a:solidFill>
                <a:srgbClr val="0000CC"/>
              </a:solidFill>
            </a:endParaRPr>
          </a:p>
        </p:txBody>
      </p:sp>
      <p:sp>
        <p:nvSpPr>
          <p:cNvPr id="110" name="Flowchart: Magnetic Disk 109"/>
          <p:cNvSpPr/>
          <p:nvPr/>
        </p:nvSpPr>
        <p:spPr>
          <a:xfrm>
            <a:off x="3432746" y="2546352"/>
            <a:ext cx="365760" cy="274320"/>
          </a:xfrm>
          <a:prstGeom prst="flowChartMagneticDisk">
            <a:avLst/>
          </a:prstGeom>
          <a:solidFill>
            <a:srgbClr val="FFFF99"/>
          </a:solidFill>
          <a:ln>
            <a:solidFill>
              <a:srgbClr val="0000CC"/>
            </a:solidFill>
          </a:ln>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a:r>
              <a:rPr lang="ru-RU" sz="800" dirty="0">
                <a:solidFill>
                  <a:srgbClr val="0000CC"/>
                </a:solidFill>
              </a:rPr>
              <a:t>Здраво-охран.</a:t>
            </a:r>
            <a:endParaRPr lang="en-US" sz="800" dirty="0">
              <a:solidFill>
                <a:srgbClr val="0000CC"/>
              </a:solidFill>
            </a:endParaRPr>
          </a:p>
        </p:txBody>
      </p:sp>
      <p:sp>
        <p:nvSpPr>
          <p:cNvPr id="111" name="Flowchart: Magnetic Disk 110"/>
          <p:cNvSpPr/>
          <p:nvPr/>
        </p:nvSpPr>
        <p:spPr>
          <a:xfrm>
            <a:off x="3508555" y="2226161"/>
            <a:ext cx="365760" cy="274320"/>
          </a:xfrm>
          <a:prstGeom prst="flowChartMagneticDisk">
            <a:avLst/>
          </a:prstGeom>
          <a:solidFill>
            <a:srgbClr val="FFFF99"/>
          </a:solidFill>
          <a:ln>
            <a:solidFill>
              <a:srgbClr val="0000CC"/>
            </a:solidFill>
          </a:ln>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a:r>
              <a:rPr lang="en-US" sz="900" dirty="0">
                <a:solidFill>
                  <a:srgbClr val="0000CC"/>
                </a:solidFill>
              </a:rPr>
              <a:t>E-GP</a:t>
            </a:r>
          </a:p>
        </p:txBody>
      </p:sp>
      <p:cxnSp>
        <p:nvCxnSpPr>
          <p:cNvPr id="112" name="Straight Arrow Connector 111"/>
          <p:cNvCxnSpPr/>
          <p:nvPr/>
        </p:nvCxnSpPr>
        <p:spPr>
          <a:xfrm>
            <a:off x="1437605" y="2750186"/>
            <a:ext cx="1463040" cy="0"/>
          </a:xfrm>
          <a:prstGeom prst="straightConnector1">
            <a:avLst/>
          </a:prstGeom>
          <a:ln w="38100">
            <a:solidFill>
              <a:schemeClr val="bg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3" name="Rectangle 1"/>
          <p:cNvSpPr>
            <a:spLocks noChangeArrowheads="1"/>
          </p:cNvSpPr>
          <p:nvPr/>
        </p:nvSpPr>
        <p:spPr bwMode="auto">
          <a:xfrm>
            <a:off x="1666205" y="2698273"/>
            <a:ext cx="1005840" cy="123111"/>
          </a:xfrm>
          <a:prstGeom prst="rect">
            <a:avLst/>
          </a:prstGeom>
          <a:solidFill>
            <a:schemeClr val="bg1"/>
          </a:solid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800" b="0" i="0" u="none" strike="noStrike" cap="none" normalizeH="0" baseline="0" dirty="0">
                <a:ln>
                  <a:noFill/>
                </a:ln>
                <a:solidFill>
                  <a:schemeClr val="tx1"/>
                </a:solidFill>
                <a:effectLst/>
                <a:latin typeface="Calibri" pitchFamily="34" charset="0"/>
                <a:ea typeface="Calibri" pitchFamily="34" charset="0"/>
                <a:cs typeface="Arial" pitchFamily="34" charset="0"/>
              </a:rPr>
              <a:t>Рабочие базы данных</a:t>
            </a: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sp>
        <p:nvSpPr>
          <p:cNvPr id="114" name="Rectangle 1"/>
          <p:cNvSpPr>
            <a:spLocks noChangeArrowheads="1"/>
          </p:cNvSpPr>
          <p:nvPr/>
        </p:nvSpPr>
        <p:spPr bwMode="auto">
          <a:xfrm>
            <a:off x="6785192" y="5438697"/>
            <a:ext cx="1920240" cy="846386"/>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a:ln>
                  <a:noFill/>
                </a:ln>
                <a:solidFill>
                  <a:srgbClr val="C00000"/>
                </a:solidFill>
                <a:effectLst/>
                <a:latin typeface="Calibri" pitchFamily="34" charset="0"/>
                <a:ea typeface="Calibri" pitchFamily="34" charset="0"/>
                <a:cs typeface="Arial" pitchFamily="34" charset="0"/>
              </a:rPr>
              <a:t>Упрощенная модель комплексного цифрового решения, объединяющего различные взаимоувязанные электронные службы</a:t>
            </a:r>
            <a:endParaRPr kumimoji="0" lang="en-US" sz="2800" b="1" i="0" u="none" strike="noStrike" cap="none" normalizeH="0" baseline="0" dirty="0">
              <a:ln>
                <a:noFill/>
              </a:ln>
              <a:solidFill>
                <a:srgbClr val="C00000"/>
              </a:solidFill>
              <a:effectLst/>
              <a:latin typeface="Arial" pitchFamily="34" charset="0"/>
              <a:cs typeface="Arial" pitchFamily="34" charset="0"/>
            </a:endParaRPr>
          </a:p>
        </p:txBody>
      </p:sp>
      <p:sp>
        <p:nvSpPr>
          <p:cNvPr id="115" name="Flowchart: Magnetic Disk 114"/>
          <p:cNvSpPr/>
          <p:nvPr/>
        </p:nvSpPr>
        <p:spPr>
          <a:xfrm>
            <a:off x="1007286" y="2603502"/>
            <a:ext cx="365760" cy="274320"/>
          </a:xfrm>
          <a:prstGeom prst="flowChartMagneticDisk">
            <a:avLst/>
          </a:prstGeom>
          <a:solidFill>
            <a:srgbClr val="FFFF99"/>
          </a:solidFill>
          <a:ln>
            <a:solidFill>
              <a:srgbClr val="0000CC"/>
            </a:solidFill>
          </a:ln>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a:r>
              <a:rPr lang="ru-RU" sz="900" dirty="0">
                <a:solidFill>
                  <a:srgbClr val="0000CC"/>
                </a:solidFill>
              </a:rPr>
              <a:t>Кадры</a:t>
            </a:r>
            <a:endParaRPr lang="en-US" sz="900" dirty="0">
              <a:solidFill>
                <a:srgbClr val="0000CC"/>
              </a:solidFill>
            </a:endParaRPr>
          </a:p>
        </p:txBody>
      </p:sp>
      <p:sp>
        <p:nvSpPr>
          <p:cNvPr id="116" name="Flowchart: Magnetic Disk 115"/>
          <p:cNvSpPr/>
          <p:nvPr/>
        </p:nvSpPr>
        <p:spPr>
          <a:xfrm>
            <a:off x="2955750" y="2589981"/>
            <a:ext cx="402336" cy="274320"/>
          </a:xfrm>
          <a:prstGeom prst="flowChartMagneticDisk">
            <a:avLst/>
          </a:prstGeom>
          <a:solidFill>
            <a:srgbClr val="FFFF99"/>
          </a:solidFill>
          <a:ln>
            <a:solidFill>
              <a:srgbClr val="0000CC"/>
            </a:solidFill>
          </a:ln>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a:r>
              <a:rPr lang="ru-RU" sz="800" dirty="0">
                <a:solidFill>
                  <a:srgbClr val="0000CC"/>
                </a:solidFill>
              </a:rPr>
              <a:t>Соц. обесп.</a:t>
            </a:r>
            <a:endParaRPr lang="en-US" sz="800" dirty="0">
              <a:solidFill>
                <a:srgbClr val="0000CC"/>
              </a:solidFill>
            </a:endParaRPr>
          </a:p>
        </p:txBody>
      </p:sp>
      <p:sp>
        <p:nvSpPr>
          <p:cNvPr id="117" name="Rectangle 1"/>
          <p:cNvSpPr>
            <a:spLocks noChangeArrowheads="1"/>
          </p:cNvSpPr>
          <p:nvPr/>
        </p:nvSpPr>
        <p:spPr bwMode="auto">
          <a:xfrm>
            <a:off x="125270" y="6242736"/>
            <a:ext cx="6659922" cy="615553"/>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117475" lvl="0" indent="-117475" fontAlgn="base">
              <a:spcBef>
                <a:spcPct val="0"/>
              </a:spcBef>
              <a:spcAft>
                <a:spcPct val="0"/>
              </a:spcAft>
            </a:pPr>
            <a:r>
              <a:rPr lang="en-US" sz="1000" dirty="0">
                <a:solidFill>
                  <a:srgbClr val="00B0F0"/>
                </a:solidFill>
                <a:latin typeface="Calibri" pitchFamily="34" charset="0"/>
                <a:ea typeface="Calibri" pitchFamily="34" charset="0"/>
                <a:cs typeface="Arial" pitchFamily="34" charset="0"/>
              </a:rPr>
              <a:t>*  </a:t>
            </a:r>
            <a:r>
              <a:rPr lang="ru-RU" sz="1000" dirty="0">
                <a:solidFill>
                  <a:srgbClr val="00B0F0"/>
                </a:solidFill>
                <a:latin typeface="Calibri" pitchFamily="34" charset="0"/>
                <a:ea typeface="Calibri" pitchFamily="34" charset="0"/>
                <a:cs typeface="Arial" pitchFamily="34" charset="0"/>
              </a:rPr>
              <a:t>Государственные системы обеспечивают интеграцию</a:t>
            </a:r>
            <a:r>
              <a:rPr lang="en-US" sz="1000" dirty="0">
                <a:solidFill>
                  <a:srgbClr val="00B0F0"/>
                </a:solidFill>
                <a:latin typeface="Calibri" pitchFamily="34" charset="0"/>
                <a:ea typeface="Calibri" pitchFamily="34" charset="0"/>
                <a:cs typeface="Arial" pitchFamily="34" charset="0"/>
              </a:rPr>
              <a:t> (</a:t>
            </a:r>
            <a:r>
              <a:rPr lang="ru-RU" sz="1000" dirty="0">
                <a:solidFill>
                  <a:srgbClr val="00B0F0"/>
                </a:solidFill>
                <a:latin typeface="Calibri" pitchFamily="34" charset="0"/>
                <a:ea typeface="Calibri" pitchFamily="34" charset="0"/>
                <a:cs typeface="Arial" pitchFamily="34" charset="0"/>
              </a:rPr>
              <a:t>сопряжение и функциональную совместимость</a:t>
            </a:r>
            <a:r>
              <a:rPr lang="en-US" sz="1000" dirty="0">
                <a:solidFill>
                  <a:srgbClr val="00B0F0"/>
                </a:solidFill>
                <a:latin typeface="Calibri" pitchFamily="34" charset="0"/>
                <a:ea typeface="Calibri" pitchFamily="34" charset="0"/>
                <a:cs typeface="Arial" pitchFamily="34" charset="0"/>
              </a:rPr>
              <a:t>) </a:t>
            </a:r>
            <a:r>
              <a:rPr lang="ru-RU" sz="1000" dirty="0">
                <a:solidFill>
                  <a:srgbClr val="00B0F0"/>
                </a:solidFill>
                <a:latin typeface="Calibri" pitchFamily="34" charset="0"/>
                <a:ea typeface="Calibri" pitchFamily="34" charset="0"/>
                <a:cs typeface="Arial" pitchFamily="34" charset="0"/>
              </a:rPr>
              <a:t>секторальных прикладных систем и бэкофисных систем</a:t>
            </a:r>
            <a:r>
              <a:rPr lang="en-US" sz="1000" dirty="0">
                <a:solidFill>
                  <a:srgbClr val="00B0F0"/>
                </a:solidFill>
                <a:latin typeface="Calibri" pitchFamily="34" charset="0"/>
                <a:ea typeface="Calibri" pitchFamily="34" charset="0"/>
                <a:cs typeface="Arial" pitchFamily="34" charset="0"/>
              </a:rPr>
              <a:t>, </a:t>
            </a:r>
            <a:r>
              <a:rPr lang="ru-RU" sz="1000" dirty="0">
                <a:solidFill>
                  <a:srgbClr val="00B0F0"/>
                </a:solidFill>
                <a:latin typeface="Calibri" pitchFamily="34" charset="0"/>
                <a:ea typeface="Calibri" pitchFamily="34" charset="0"/>
                <a:cs typeface="Arial" pitchFamily="34" charset="0"/>
              </a:rPr>
              <a:t>а также способствуют совершенствованию институтов</a:t>
            </a:r>
            <a:r>
              <a:rPr lang="en-US" sz="1000" dirty="0">
                <a:solidFill>
                  <a:srgbClr val="00B0F0"/>
                </a:solidFill>
                <a:latin typeface="Calibri" pitchFamily="34" charset="0"/>
                <a:ea typeface="Calibri" pitchFamily="34" charset="0"/>
                <a:cs typeface="Arial" pitchFamily="34" charset="0"/>
              </a:rPr>
              <a:t>, </a:t>
            </a:r>
            <a:r>
              <a:rPr lang="ru-RU" sz="1000" dirty="0">
                <a:solidFill>
                  <a:srgbClr val="00B0F0"/>
                </a:solidFill>
                <a:latin typeface="Calibri" pitchFamily="34" charset="0"/>
                <a:ea typeface="Calibri" pitchFamily="34" charset="0"/>
                <a:cs typeface="Arial" pitchFamily="34" charset="0"/>
              </a:rPr>
              <a:t>потенциала</a:t>
            </a:r>
            <a:r>
              <a:rPr lang="en-US" sz="1000" dirty="0">
                <a:solidFill>
                  <a:srgbClr val="00B0F0"/>
                </a:solidFill>
                <a:latin typeface="Calibri" pitchFamily="34" charset="0"/>
                <a:ea typeface="Calibri" pitchFamily="34" charset="0"/>
                <a:cs typeface="Arial" pitchFamily="34" charset="0"/>
              </a:rPr>
              <a:t>, </a:t>
            </a:r>
            <a:r>
              <a:rPr lang="ru-RU" sz="1000" dirty="0">
                <a:solidFill>
                  <a:srgbClr val="00B0F0"/>
                </a:solidFill>
                <a:latin typeface="Calibri" pitchFamily="34" charset="0"/>
                <a:ea typeface="Calibri" pitchFamily="34" charset="0"/>
                <a:cs typeface="Arial" pitchFamily="34" charset="0"/>
              </a:rPr>
              <a:t>регламентов</a:t>
            </a:r>
            <a:r>
              <a:rPr lang="en-US" sz="1000" dirty="0">
                <a:solidFill>
                  <a:srgbClr val="00B0F0"/>
                </a:solidFill>
                <a:latin typeface="Calibri" pitchFamily="34" charset="0"/>
                <a:ea typeface="Calibri" pitchFamily="34" charset="0"/>
                <a:cs typeface="Arial" pitchFamily="34" charset="0"/>
              </a:rPr>
              <a:t>, </a:t>
            </a:r>
            <a:r>
              <a:rPr lang="ru-RU" sz="1000" dirty="0">
                <a:solidFill>
                  <a:srgbClr val="00B0F0"/>
                </a:solidFill>
                <a:latin typeface="Calibri" pitchFamily="34" charset="0"/>
                <a:ea typeface="Calibri" pitchFamily="34" charset="0"/>
                <a:cs typeface="Arial" pitchFamily="34" charset="0"/>
              </a:rPr>
              <a:t>процессов</a:t>
            </a:r>
            <a:r>
              <a:rPr lang="en-US" sz="1000" dirty="0">
                <a:solidFill>
                  <a:srgbClr val="00B0F0"/>
                </a:solidFill>
                <a:latin typeface="Calibri" pitchFamily="34" charset="0"/>
                <a:ea typeface="Calibri" pitchFamily="34" charset="0"/>
                <a:cs typeface="Arial" pitchFamily="34" charset="0"/>
              </a:rPr>
              <a:t>, </a:t>
            </a:r>
            <a:r>
              <a:rPr lang="ru-RU" sz="1000" dirty="0">
                <a:solidFill>
                  <a:srgbClr val="00B0F0"/>
                </a:solidFill>
                <a:latin typeface="Calibri" pitchFamily="34" charset="0"/>
                <a:ea typeface="Calibri" pitchFamily="34" charset="0"/>
                <a:cs typeface="Arial" pitchFamily="34" charset="0"/>
              </a:rPr>
              <a:t>управления информацией и многого другого</a:t>
            </a:r>
            <a:r>
              <a:rPr lang="en-US" sz="1000" dirty="0">
                <a:solidFill>
                  <a:srgbClr val="00B0F0"/>
                </a:solidFill>
                <a:latin typeface="Calibri" pitchFamily="34" charset="0"/>
                <a:ea typeface="Calibri" pitchFamily="34" charset="0"/>
                <a:cs typeface="Arial" pitchFamily="34" charset="0"/>
              </a:rPr>
              <a:t> (</a:t>
            </a:r>
            <a:r>
              <a:rPr lang="ru-RU" sz="1000" dirty="0">
                <a:solidFill>
                  <a:srgbClr val="00B0F0"/>
                </a:solidFill>
                <a:latin typeface="Calibri" pitchFamily="34" charset="0"/>
                <a:ea typeface="Calibri" pitchFamily="34" charset="0"/>
                <a:cs typeface="Arial" pitchFamily="34" charset="0"/>
              </a:rPr>
              <a:t>архитектура </a:t>
            </a:r>
            <a:r>
              <a:rPr lang="en-US" sz="1000" dirty="0">
                <a:solidFill>
                  <a:srgbClr val="00B0F0"/>
                </a:solidFill>
                <a:latin typeface="Calibri" pitchFamily="34" charset="0"/>
                <a:ea typeface="Calibri" pitchFamily="34" charset="0"/>
                <a:cs typeface="Arial" pitchFamily="34" charset="0"/>
              </a:rPr>
              <a:t>NEA, </a:t>
            </a:r>
            <a:r>
              <a:rPr lang="ru-RU" sz="1000" dirty="0">
                <a:solidFill>
                  <a:srgbClr val="00B0F0"/>
                </a:solidFill>
                <a:latin typeface="Calibri" pitchFamily="34" charset="0"/>
                <a:ea typeface="Calibri" pitchFamily="34" charset="0"/>
                <a:cs typeface="Arial" pitchFamily="34" charset="0"/>
              </a:rPr>
              <a:t>структура функционального взаимодействия «Электронного правительства», службы «Единого окна» и комплексного обслуживания</a:t>
            </a:r>
            <a:r>
              <a:rPr lang="en-US" sz="1000" dirty="0">
                <a:solidFill>
                  <a:srgbClr val="00B0F0"/>
                </a:solidFill>
                <a:latin typeface="Calibri" pitchFamily="34" charset="0"/>
                <a:ea typeface="Calibri" pitchFamily="34" charset="0"/>
                <a:cs typeface="Arial" pitchFamily="34" charset="0"/>
              </a:rPr>
              <a:t>).</a:t>
            </a:r>
            <a:endParaRPr kumimoji="0" lang="en-US" sz="2000" i="0" u="none" strike="noStrike" cap="none" normalizeH="0" baseline="0" dirty="0">
              <a:ln>
                <a:noFill/>
              </a:ln>
              <a:solidFill>
                <a:srgbClr val="00B0F0"/>
              </a:solidFill>
              <a:effectLst/>
              <a:latin typeface="Arial" pitchFamily="34" charset="0"/>
              <a:cs typeface="Arial" pitchFamily="34" charset="0"/>
            </a:endParaRPr>
          </a:p>
        </p:txBody>
      </p:sp>
      <p:sp>
        <p:nvSpPr>
          <p:cNvPr id="118" name="TextBox 117"/>
          <p:cNvSpPr txBox="1"/>
          <p:nvPr/>
        </p:nvSpPr>
        <p:spPr>
          <a:xfrm rot="16200000">
            <a:off x="3438571" y="3480663"/>
            <a:ext cx="5035457" cy="153888"/>
          </a:xfrm>
          <a:prstGeom prst="rect">
            <a:avLst/>
          </a:prstGeom>
          <a:noFill/>
          <a:ln w="6350">
            <a:solidFill>
              <a:srgbClr val="00B0F0"/>
            </a:solidFill>
          </a:ln>
        </p:spPr>
        <p:txBody>
          <a:bodyPr wrap="square" lIns="0" tIns="0" rIns="0" bIns="0" rtlCol="0">
            <a:spAutoFit/>
          </a:bodyPr>
          <a:lstStyle/>
          <a:p>
            <a:pPr algn="ctr"/>
            <a:r>
              <a:rPr lang="ru-RU" sz="1000" b="1" dirty="0">
                <a:solidFill>
                  <a:srgbClr val="0000CC"/>
                </a:solidFill>
              </a:rPr>
              <a:t>Единое окно</a:t>
            </a:r>
            <a:r>
              <a:rPr lang="en-US" sz="1000" b="1" dirty="0">
                <a:solidFill>
                  <a:srgbClr val="0000CC"/>
                </a:solidFill>
              </a:rPr>
              <a:t>  |   </a:t>
            </a:r>
            <a:r>
              <a:rPr lang="ru-RU" sz="1000" b="1" dirty="0">
                <a:solidFill>
                  <a:srgbClr val="0000CC"/>
                </a:solidFill>
              </a:rPr>
              <a:t>Комплексное обслуживание</a:t>
            </a:r>
            <a:r>
              <a:rPr lang="en-US" sz="1000" b="1" dirty="0">
                <a:solidFill>
                  <a:srgbClr val="0000CC"/>
                </a:solidFill>
              </a:rPr>
              <a:t>  |   </a:t>
            </a:r>
            <a:r>
              <a:rPr lang="ru-RU" sz="1000" b="1" dirty="0">
                <a:solidFill>
                  <a:srgbClr val="0000CC"/>
                </a:solidFill>
              </a:rPr>
              <a:t>Однократная регистрация</a:t>
            </a:r>
            <a:endParaRPr lang="en-US" sz="1000" b="1" dirty="0">
              <a:solidFill>
                <a:srgbClr val="0000CC"/>
              </a:solidFill>
            </a:endParaRPr>
          </a:p>
        </p:txBody>
      </p:sp>
      <p:grpSp>
        <p:nvGrpSpPr>
          <p:cNvPr id="4" name="Group 3">
            <a:extLst>
              <a:ext uri="{FF2B5EF4-FFF2-40B4-BE49-F238E27FC236}">
                <a16:creationId xmlns:a16="http://schemas.microsoft.com/office/drawing/2014/main" id="{7153F879-EB82-4F2D-B66E-D6A60EC152F1}"/>
              </a:ext>
            </a:extLst>
          </p:cNvPr>
          <p:cNvGrpSpPr/>
          <p:nvPr/>
        </p:nvGrpSpPr>
        <p:grpSpPr>
          <a:xfrm>
            <a:off x="140527" y="2157446"/>
            <a:ext cx="4024727" cy="411480"/>
            <a:chOff x="140527" y="2157446"/>
            <a:chExt cx="4024727" cy="411480"/>
          </a:xfrm>
        </p:grpSpPr>
        <p:sp>
          <p:nvSpPr>
            <p:cNvPr id="47" name="Oval 46">
              <a:extLst>
                <a:ext uri="{FF2B5EF4-FFF2-40B4-BE49-F238E27FC236}">
                  <a16:creationId xmlns:a16="http://schemas.microsoft.com/office/drawing/2014/main" id="{F31EAA21-9451-48FC-9205-3ED66CC8AE44}"/>
                </a:ext>
              </a:extLst>
            </p:cNvPr>
            <p:cNvSpPr/>
            <p:nvPr/>
          </p:nvSpPr>
          <p:spPr>
            <a:xfrm>
              <a:off x="140527" y="2157446"/>
              <a:ext cx="1371600" cy="411480"/>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CE248CCC-F341-40DE-B6E8-11BD3AA0749E}"/>
                </a:ext>
              </a:extLst>
            </p:cNvPr>
            <p:cNvSpPr/>
            <p:nvPr/>
          </p:nvSpPr>
          <p:spPr>
            <a:xfrm>
              <a:off x="2245014" y="2157446"/>
              <a:ext cx="1920240" cy="411480"/>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60CF76A5-65A7-4BFB-A332-0442C326BFFC}"/>
              </a:ext>
            </a:extLst>
          </p:cNvPr>
          <p:cNvGrpSpPr/>
          <p:nvPr/>
        </p:nvGrpSpPr>
        <p:grpSpPr>
          <a:xfrm>
            <a:off x="689167" y="1015231"/>
            <a:ext cx="3133193" cy="1097280"/>
            <a:chOff x="689167" y="1015231"/>
            <a:chExt cx="3133193" cy="1097280"/>
          </a:xfrm>
        </p:grpSpPr>
        <p:sp>
          <p:nvSpPr>
            <p:cNvPr id="2" name="Arrow: Down 1">
              <a:extLst>
                <a:ext uri="{FF2B5EF4-FFF2-40B4-BE49-F238E27FC236}">
                  <a16:creationId xmlns:a16="http://schemas.microsoft.com/office/drawing/2014/main" id="{5794BA79-DCD4-496A-88BE-473D1365FA19}"/>
                </a:ext>
              </a:extLst>
            </p:cNvPr>
            <p:cNvSpPr/>
            <p:nvPr/>
          </p:nvSpPr>
          <p:spPr>
            <a:xfrm>
              <a:off x="689167" y="1015231"/>
              <a:ext cx="274320" cy="1097280"/>
            </a:xfrm>
            <a:prstGeom prst="downArrow">
              <a:avLst/>
            </a:prstGeom>
            <a:solidFill>
              <a:srgbClr val="FFFF00"/>
            </a:solid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Arrow: Down 51">
              <a:extLst>
                <a:ext uri="{FF2B5EF4-FFF2-40B4-BE49-F238E27FC236}">
                  <a16:creationId xmlns:a16="http://schemas.microsoft.com/office/drawing/2014/main" id="{384A3731-B11B-4BAA-89BF-D580C574966B}"/>
                </a:ext>
              </a:extLst>
            </p:cNvPr>
            <p:cNvSpPr/>
            <p:nvPr/>
          </p:nvSpPr>
          <p:spPr>
            <a:xfrm>
              <a:off x="3548040" y="1015231"/>
              <a:ext cx="274320" cy="1097280"/>
            </a:xfrm>
            <a:prstGeom prst="downArrow">
              <a:avLst/>
            </a:prstGeom>
            <a:solidFill>
              <a:srgbClr val="FFFF00"/>
            </a:solid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1282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wipe(down)">
                                      <p:cBhvr>
                                        <p:cTn id="7" dur="500"/>
                                        <p:tgtEl>
                                          <p:spTgt spid="10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Slide Number Placeholder 8"/>
          <p:cNvSpPr>
            <a:spLocks noGrp="1"/>
          </p:cNvSpPr>
          <p:nvPr>
            <p:ph type="sldNum" sz="quarter" idx="12"/>
          </p:nvPr>
        </p:nvSpPr>
        <p:spPr>
          <a:xfrm>
            <a:off x="6553200" y="6587285"/>
            <a:ext cx="2160000" cy="216000"/>
          </a:xfrm>
        </p:spPr>
        <p:txBody>
          <a:bodyPr/>
          <a:lstStyle/>
          <a:p>
            <a:fld id="{9A1FF0DD-E9F7-431E-8070-FEA08546CC76}" type="slidenum">
              <a:rPr lang="en-US" sz="1100" smtClean="0">
                <a:solidFill>
                  <a:srgbClr val="0000FF"/>
                </a:solidFill>
              </a:rPr>
              <a:pPr/>
              <a:t>7</a:t>
            </a:fld>
            <a:endParaRPr lang="en-US" sz="1100" dirty="0">
              <a:solidFill>
                <a:srgbClr val="0000FF"/>
              </a:solidFill>
            </a:endParaRPr>
          </a:p>
        </p:txBody>
      </p:sp>
      <p:sp>
        <p:nvSpPr>
          <p:cNvPr id="10" name="Rectangle 4"/>
          <p:cNvSpPr>
            <a:spLocks noChangeArrowheads="1"/>
          </p:cNvSpPr>
          <p:nvPr/>
        </p:nvSpPr>
        <p:spPr bwMode="auto">
          <a:xfrm>
            <a:off x="5457825" y="192187"/>
            <a:ext cx="3528000" cy="307777"/>
          </a:xfrm>
          <a:prstGeom prst="rect">
            <a:avLst/>
          </a:prstGeom>
          <a:solidFill>
            <a:schemeClr val="bg1"/>
          </a:solidFill>
          <a:ln w="6350">
            <a:noFill/>
            <a:miter lim="800000"/>
            <a:headEnd/>
            <a:tailEnd/>
          </a:ln>
        </p:spPr>
        <p:txBody>
          <a:bodyPr wrap="square" anchor="ctr">
            <a:spAutoFit/>
          </a:bodyPr>
          <a:lstStyle/>
          <a:p>
            <a:pPr algn="r">
              <a:spcAft>
                <a:spcPct val="50000"/>
              </a:spcAft>
            </a:pPr>
            <a:r>
              <a:rPr lang="en-US" sz="1400" b="1" dirty="0">
                <a:solidFill>
                  <a:srgbClr val="0000FF"/>
                </a:solidFill>
                <a:latin typeface="Trebuchet MS" pitchFamily="34" charset="0"/>
              </a:rPr>
              <a:t>www.worldbank.org/publicfinance/fmis  </a:t>
            </a:r>
          </a:p>
        </p:txBody>
      </p:sp>
      <p:grpSp>
        <p:nvGrpSpPr>
          <p:cNvPr id="16" name="Group 15"/>
          <p:cNvGrpSpPr/>
          <p:nvPr/>
        </p:nvGrpSpPr>
        <p:grpSpPr>
          <a:xfrm>
            <a:off x="-809" y="7415"/>
            <a:ext cx="9129110" cy="731520"/>
            <a:chOff x="-809" y="7415"/>
            <a:chExt cx="9129110" cy="731520"/>
          </a:xfrm>
        </p:grpSpPr>
        <p:sp>
          <p:nvSpPr>
            <p:cNvPr id="17" name="Text Box 3"/>
            <p:cNvSpPr txBox="1">
              <a:spLocks noChangeArrowheads="1"/>
            </p:cNvSpPr>
            <p:nvPr/>
          </p:nvSpPr>
          <p:spPr bwMode="auto">
            <a:xfrm>
              <a:off x="624381" y="144575"/>
              <a:ext cx="8503920" cy="457200"/>
            </a:xfrm>
            <a:prstGeom prst="rect">
              <a:avLst/>
            </a:prstGeom>
            <a:gradFill>
              <a:gsLst>
                <a:gs pos="50000">
                  <a:srgbClr val="00B0F0"/>
                </a:gs>
                <a:gs pos="100000">
                  <a:schemeClr val="bg1"/>
                </a:gs>
              </a:gsLst>
              <a:lin ang="0" scaled="1"/>
            </a:gradFill>
            <a:ln w="9525">
              <a:noFill/>
              <a:miter lim="800000"/>
              <a:headEnd/>
              <a:tailEnd/>
            </a:ln>
            <a:effectLst/>
          </p:spPr>
          <p:txBody>
            <a:bodyPr lIns="0" rIns="0" anchor="ctr"/>
            <a:lstStyle/>
            <a:p>
              <a:pPr marL="457200" algn="l"/>
              <a:r>
                <a:rPr lang="ru-RU" sz="2400" b="1" dirty="0">
                  <a:solidFill>
                    <a:schemeClr val="bg1"/>
                  </a:solidFill>
                  <a:latin typeface="+mj-lt"/>
                  <a:cs typeface="Helvetica" panose="020B0604020202020204" pitchFamily="34" charset="0"/>
                </a:rPr>
                <a:t>Тенденции и проблемы перехода на ИИСУГФ и</a:t>
              </a:r>
              <a:r>
                <a:rPr lang="en-US" sz="2400" b="1" dirty="0">
                  <a:solidFill>
                    <a:schemeClr val="bg1"/>
                  </a:solidFill>
                  <a:latin typeface="+mj-lt"/>
                  <a:cs typeface="Helvetica" panose="020B0604020202020204" pitchFamily="34" charset="0"/>
                </a:rPr>
                <a:t> e-GP</a:t>
              </a:r>
            </a:p>
          </p:txBody>
        </p:sp>
        <p:sp>
          <p:nvSpPr>
            <p:cNvPr id="18" name="Oval 17"/>
            <p:cNvSpPr/>
            <p:nvPr/>
          </p:nvSpPr>
          <p:spPr>
            <a:xfrm>
              <a:off x="-809" y="7415"/>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351" y="144575"/>
              <a:ext cx="457200" cy="457200"/>
            </a:xfrm>
            <a:prstGeom prst="rect">
              <a:avLst/>
            </a:prstGeom>
          </p:spPr>
        </p:pic>
      </p:grpSp>
      <p:sp>
        <p:nvSpPr>
          <p:cNvPr id="22" name="Rectangle 21">
            <a:extLst>
              <a:ext uri="{FF2B5EF4-FFF2-40B4-BE49-F238E27FC236}">
                <a16:creationId xmlns:a16="http://schemas.microsoft.com/office/drawing/2014/main" id="{8103B99A-62E0-417F-8997-B1DFD89B94B8}"/>
              </a:ext>
            </a:extLst>
          </p:cNvPr>
          <p:cNvSpPr/>
          <p:nvPr/>
        </p:nvSpPr>
        <p:spPr>
          <a:xfrm>
            <a:off x="448946" y="4002968"/>
            <a:ext cx="8229600" cy="2560320"/>
          </a:xfrm>
          <a:prstGeom prst="rect">
            <a:avLst/>
          </a:prstGeom>
          <a:solidFill>
            <a:srgbClr val="FFFFCC"/>
          </a:solidFill>
          <a:ln>
            <a:noFill/>
          </a:ln>
          <a:effectLst>
            <a:outerShdw blurRad="50800" dist="38100" dir="5400000" algn="t"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tIns="0" rtlCol="0" anchor="t"/>
          <a:lstStyle/>
          <a:p>
            <a:pPr algn="ctr">
              <a:spcAft>
                <a:spcPts val="0"/>
              </a:spcAft>
            </a:pPr>
            <a:r>
              <a:rPr lang="ru-RU" sz="2800" b="1" dirty="0">
                <a:solidFill>
                  <a:srgbClr val="0000CC"/>
                </a:solidFill>
              </a:rPr>
              <a:t>Проблемы</a:t>
            </a:r>
            <a:endParaRPr lang="en-US" sz="2800" b="1" dirty="0">
              <a:solidFill>
                <a:srgbClr val="0000CC"/>
              </a:solidFill>
            </a:endParaRPr>
          </a:p>
          <a:p>
            <a:pPr>
              <a:lnSpc>
                <a:spcPct val="125000"/>
              </a:lnSpc>
              <a:spcAft>
                <a:spcPts val="0"/>
              </a:spcAft>
              <a:buSzPct val="80000"/>
            </a:pPr>
            <a:r>
              <a:rPr lang="ru-RU" sz="1700" dirty="0"/>
              <a:t>Основные проблемы перехода на ИИСУГФ</a:t>
            </a:r>
            <a:r>
              <a:rPr lang="en-US" sz="1700" dirty="0"/>
              <a:t> </a:t>
            </a:r>
            <a:r>
              <a:rPr lang="ru-RU" sz="1700" dirty="0"/>
              <a:t>имеют</a:t>
            </a:r>
            <a:r>
              <a:rPr lang="en-US" sz="1700" dirty="0"/>
              <a:t> </a:t>
            </a:r>
            <a:r>
              <a:rPr lang="ru-RU" sz="1700" dirty="0">
                <a:solidFill>
                  <a:srgbClr val="C00000"/>
                </a:solidFill>
              </a:rPr>
              <a:t>организационный</a:t>
            </a:r>
            <a:r>
              <a:rPr lang="en-US" sz="1700" dirty="0">
                <a:solidFill>
                  <a:schemeClr val="tx1"/>
                </a:solidFill>
              </a:rPr>
              <a:t> (</a:t>
            </a:r>
            <a:r>
              <a:rPr lang="ru-RU" sz="1700" dirty="0">
                <a:solidFill>
                  <a:schemeClr val="tx1"/>
                </a:solidFill>
              </a:rPr>
              <a:t>нетехнический</a:t>
            </a:r>
            <a:r>
              <a:rPr lang="en-US" sz="1700" dirty="0">
                <a:solidFill>
                  <a:schemeClr val="tx1"/>
                </a:solidFill>
              </a:rPr>
              <a:t>)</a:t>
            </a:r>
            <a:r>
              <a:rPr lang="ru-RU" sz="1700" dirty="0">
                <a:solidFill>
                  <a:schemeClr val="tx1"/>
                </a:solidFill>
              </a:rPr>
              <a:t> характер</a:t>
            </a:r>
            <a:r>
              <a:rPr lang="en-US" sz="1700" dirty="0">
                <a:solidFill>
                  <a:schemeClr val="tx1"/>
                </a:solidFill>
              </a:rPr>
              <a:t>:</a:t>
            </a:r>
          </a:p>
          <a:p>
            <a:pPr marL="285750" indent="-285750">
              <a:lnSpc>
                <a:spcPct val="125000"/>
              </a:lnSpc>
              <a:spcAft>
                <a:spcPts val="0"/>
              </a:spcAft>
              <a:buSzPct val="80000"/>
              <a:buFont typeface="Arial" panose="020B0604020202020204" pitchFamily="34" charset="0"/>
              <a:buChar char="•"/>
            </a:pPr>
            <a:r>
              <a:rPr lang="ru-RU" sz="1400" dirty="0">
                <a:solidFill>
                  <a:srgbClr val="C00000"/>
                </a:solidFill>
              </a:rPr>
              <a:t>Роль руководства и управление изменениями </a:t>
            </a:r>
            <a:r>
              <a:rPr lang="ru-RU" sz="1400" dirty="0"/>
              <a:t>в процессе внедрения цифровой культуры и совершенствования онлайнового обслуживания;</a:t>
            </a:r>
            <a:endParaRPr lang="en-US" sz="1400" dirty="0"/>
          </a:p>
          <a:p>
            <a:pPr marL="285750" indent="-285750">
              <a:lnSpc>
                <a:spcPct val="125000"/>
              </a:lnSpc>
              <a:spcAft>
                <a:spcPts val="0"/>
              </a:spcAft>
              <a:buSzPct val="80000"/>
              <a:buFont typeface="Arial" panose="020B0604020202020204" pitchFamily="34" charset="0"/>
              <a:buChar char="•"/>
            </a:pPr>
            <a:r>
              <a:rPr lang="ru-RU" sz="1400" dirty="0">
                <a:solidFill>
                  <a:srgbClr val="C00000"/>
                </a:solidFill>
              </a:rPr>
              <a:t>Введение требования об обязательном использовании ИИСУГФ </a:t>
            </a:r>
            <a:r>
              <a:rPr lang="ru-RU" sz="1400" dirty="0">
                <a:solidFill>
                  <a:schemeClr val="tx1"/>
                </a:solidFill>
              </a:rPr>
              <a:t>и</a:t>
            </a:r>
            <a:r>
              <a:rPr lang="en-US" sz="1400" dirty="0">
                <a:solidFill>
                  <a:schemeClr val="tx1"/>
                </a:solidFill>
              </a:rPr>
              <a:t> </a:t>
            </a:r>
            <a:r>
              <a:rPr lang="en-US" sz="1400" dirty="0">
                <a:solidFill>
                  <a:srgbClr val="C00000"/>
                </a:solidFill>
              </a:rPr>
              <a:t>e-GP </a:t>
            </a:r>
            <a:r>
              <a:rPr lang="ru-RU" sz="1400" dirty="0"/>
              <a:t>в повседневной практике регистрации бюджетных транзакций и контроля выполнения обязательств/контрактов с публикацией результатов в сети.</a:t>
            </a:r>
            <a:endParaRPr lang="en-US" sz="1400" dirty="0"/>
          </a:p>
        </p:txBody>
      </p:sp>
      <p:sp>
        <p:nvSpPr>
          <p:cNvPr id="23" name="Rectangle 22">
            <a:extLst>
              <a:ext uri="{FF2B5EF4-FFF2-40B4-BE49-F238E27FC236}">
                <a16:creationId xmlns:a16="http://schemas.microsoft.com/office/drawing/2014/main" id="{517BFB90-07A5-43B0-A89D-D2BD48324089}"/>
              </a:ext>
            </a:extLst>
          </p:cNvPr>
          <p:cNvSpPr/>
          <p:nvPr/>
        </p:nvSpPr>
        <p:spPr>
          <a:xfrm>
            <a:off x="448946" y="786546"/>
            <a:ext cx="8229600" cy="3017520"/>
          </a:xfrm>
          <a:prstGeom prst="rect">
            <a:avLst/>
          </a:prstGeom>
          <a:solidFill>
            <a:schemeClr val="accent3">
              <a:lumMod val="20000"/>
              <a:lumOff val="80000"/>
            </a:schemeClr>
          </a:solidFill>
          <a:ln>
            <a:noFill/>
          </a:ln>
          <a:effectLst>
            <a:outerShdw blurRad="50800" dist="38100" dir="5400000" algn="t"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tIns="0" rtlCol="0" anchor="t"/>
          <a:lstStyle/>
          <a:p>
            <a:pPr algn="ctr"/>
            <a:r>
              <a:rPr lang="ru-RU" sz="2800" b="1" dirty="0">
                <a:solidFill>
                  <a:srgbClr val="0000CC"/>
                </a:solidFill>
              </a:rPr>
              <a:t>Тенденции</a:t>
            </a:r>
            <a:endParaRPr lang="en-US" sz="2800" b="1" dirty="0">
              <a:solidFill>
                <a:srgbClr val="0000CC"/>
              </a:solidFill>
            </a:endParaRPr>
          </a:p>
          <a:p>
            <a:pPr marL="347663" indent="-347663">
              <a:lnSpc>
                <a:spcPct val="125000"/>
              </a:lnSpc>
              <a:spcBef>
                <a:spcPts val="0"/>
              </a:spcBef>
              <a:spcAft>
                <a:spcPts val="0"/>
              </a:spcAft>
              <a:buSzPct val="80000"/>
              <a:buFont typeface="+mj-lt"/>
              <a:buAutoNum type="arabicPeriod"/>
            </a:pPr>
            <a:r>
              <a:rPr lang="ru-RU" sz="1600" dirty="0"/>
              <a:t>Интеграция базовых ИСУГФ</a:t>
            </a:r>
            <a:r>
              <a:rPr lang="en-US" sz="1600" dirty="0"/>
              <a:t> </a:t>
            </a:r>
            <a:r>
              <a:rPr lang="ru-RU" sz="1600" dirty="0"/>
              <a:t>с государственными системами</a:t>
            </a:r>
            <a:r>
              <a:rPr lang="en-US" sz="1600" dirty="0"/>
              <a:t> (</a:t>
            </a:r>
            <a:r>
              <a:rPr lang="ru-RU" sz="1600" dirty="0"/>
              <a:t>включая</a:t>
            </a:r>
            <a:r>
              <a:rPr lang="en-US" sz="1600" dirty="0"/>
              <a:t> e-GP) </a:t>
            </a:r>
            <a:r>
              <a:rPr lang="ru-RU" sz="1600" dirty="0"/>
              <a:t>и ХД в целях</a:t>
            </a:r>
            <a:r>
              <a:rPr lang="en-US" sz="1600" dirty="0"/>
              <a:t> </a:t>
            </a:r>
            <a:r>
              <a:rPr lang="ru-RU" sz="1600" dirty="0">
                <a:solidFill>
                  <a:srgbClr val="0000CC"/>
                </a:solidFill>
              </a:rPr>
              <a:t>повышения качества и ценности данных</a:t>
            </a:r>
            <a:r>
              <a:rPr lang="en-US" sz="1600" dirty="0">
                <a:solidFill>
                  <a:srgbClr val="0000CC"/>
                </a:solidFill>
              </a:rPr>
              <a:t> </a:t>
            </a:r>
            <a:r>
              <a:rPr lang="ru-RU" sz="1600" dirty="0">
                <a:solidFill>
                  <a:schemeClr val="tx1"/>
                </a:solidFill>
              </a:rPr>
              <a:t>и</a:t>
            </a:r>
            <a:r>
              <a:rPr lang="en-US" sz="1600" dirty="0">
                <a:solidFill>
                  <a:schemeClr val="tx1"/>
                </a:solidFill>
              </a:rPr>
              <a:t> </a:t>
            </a:r>
            <a:r>
              <a:rPr lang="ru-RU" sz="1600" dirty="0">
                <a:solidFill>
                  <a:srgbClr val="0000CC"/>
                </a:solidFill>
              </a:rPr>
              <a:t>увеличения масштабов;</a:t>
            </a:r>
            <a:endParaRPr lang="en-US" sz="1600" dirty="0">
              <a:solidFill>
                <a:srgbClr val="0000CC"/>
              </a:solidFill>
            </a:endParaRPr>
          </a:p>
          <a:p>
            <a:pPr marL="347663" indent="-347663">
              <a:lnSpc>
                <a:spcPct val="125000"/>
              </a:lnSpc>
              <a:spcBef>
                <a:spcPts val="0"/>
              </a:spcBef>
              <a:spcAft>
                <a:spcPts val="0"/>
              </a:spcAft>
              <a:buSzPct val="80000"/>
              <a:buFont typeface="+mj-lt"/>
              <a:buAutoNum type="arabicPeriod"/>
            </a:pPr>
            <a:r>
              <a:rPr lang="ru-RU" sz="1600" dirty="0"/>
              <a:t>Модернизация ИИСУГФ посредством</a:t>
            </a:r>
            <a:r>
              <a:rPr lang="en-US" sz="1600" dirty="0"/>
              <a:t> </a:t>
            </a:r>
            <a:r>
              <a:rPr lang="ru-RU" sz="1600" dirty="0">
                <a:solidFill>
                  <a:srgbClr val="0000CC"/>
                </a:solidFill>
              </a:rPr>
              <a:t>сочетания традиционного и гибкого (</a:t>
            </a:r>
            <a:r>
              <a:rPr lang="en-US" sz="1600" dirty="0">
                <a:solidFill>
                  <a:srgbClr val="0000CC"/>
                </a:solidFill>
              </a:rPr>
              <a:t>agile</a:t>
            </a:r>
            <a:r>
              <a:rPr lang="ru-RU" sz="1600" dirty="0">
                <a:solidFill>
                  <a:srgbClr val="0000CC"/>
                </a:solidFill>
              </a:rPr>
              <a:t>)</a:t>
            </a:r>
            <a:r>
              <a:rPr lang="en-US" sz="1600" dirty="0">
                <a:solidFill>
                  <a:srgbClr val="0000CC"/>
                </a:solidFill>
              </a:rPr>
              <a:t> </a:t>
            </a:r>
            <a:r>
              <a:rPr lang="ru-RU" sz="1600" dirty="0">
                <a:solidFill>
                  <a:srgbClr val="0000CC"/>
                </a:solidFill>
              </a:rPr>
              <a:t>подходов;</a:t>
            </a:r>
            <a:endParaRPr lang="en-US" sz="1600" dirty="0">
              <a:solidFill>
                <a:srgbClr val="0000CC"/>
              </a:solidFill>
            </a:endParaRPr>
          </a:p>
          <a:p>
            <a:pPr marL="347663" indent="-347663">
              <a:lnSpc>
                <a:spcPct val="125000"/>
              </a:lnSpc>
              <a:spcBef>
                <a:spcPts val="0"/>
              </a:spcBef>
              <a:spcAft>
                <a:spcPts val="0"/>
              </a:spcAft>
              <a:buSzPct val="80000"/>
              <a:buFont typeface="+mj-lt"/>
              <a:buAutoNum type="arabicPeriod"/>
            </a:pPr>
            <a:r>
              <a:rPr lang="ru-RU" sz="1600" dirty="0"/>
              <a:t>Улучшение связности и функциональной совместимость посредством </a:t>
            </a:r>
            <a:r>
              <a:rPr lang="ru-RU" sz="1600" dirty="0">
                <a:solidFill>
                  <a:srgbClr val="0000CC"/>
                </a:solidFill>
              </a:rPr>
              <a:t>«государственной сервисной шины»</a:t>
            </a:r>
            <a:r>
              <a:rPr lang="en-US" sz="1600" dirty="0"/>
              <a:t> </a:t>
            </a:r>
            <a:r>
              <a:rPr lang="ru-RU" sz="1600" dirty="0"/>
              <a:t>(</a:t>
            </a:r>
            <a:r>
              <a:rPr lang="en-US" sz="1600" dirty="0"/>
              <a:t>Government Service Bus) </a:t>
            </a:r>
            <a:r>
              <a:rPr lang="ru-RU" sz="1600" dirty="0"/>
              <a:t>и</a:t>
            </a:r>
            <a:r>
              <a:rPr lang="en-US" sz="1600" dirty="0"/>
              <a:t> </a:t>
            </a:r>
            <a:r>
              <a:rPr lang="ru-RU" sz="1600" dirty="0">
                <a:solidFill>
                  <a:srgbClr val="0000CC"/>
                </a:solidFill>
              </a:rPr>
              <a:t>веб-интерфейсов прикладного программирования</a:t>
            </a:r>
            <a:r>
              <a:rPr lang="en-US" sz="1600" dirty="0">
                <a:solidFill>
                  <a:srgbClr val="0000CC"/>
                </a:solidFill>
              </a:rPr>
              <a:t> </a:t>
            </a:r>
            <a:r>
              <a:rPr lang="en-US" sz="1600" dirty="0"/>
              <a:t>(API) </a:t>
            </a:r>
            <a:endParaRPr lang="en-US" sz="1400" dirty="0"/>
          </a:p>
          <a:p>
            <a:pPr marL="571500" lvl="1" indent="-228600">
              <a:lnSpc>
                <a:spcPct val="125000"/>
              </a:lnSpc>
              <a:buSzPct val="80000"/>
              <a:buFont typeface="Wingdings 3" panose="05040102010807070707" pitchFamily="18" charset="2"/>
              <a:buChar char=""/>
            </a:pPr>
            <a:r>
              <a:rPr lang="ru-RU" sz="1400" dirty="0"/>
              <a:t>Новый</a:t>
            </a:r>
            <a:r>
              <a:rPr lang="en-US" sz="1400" dirty="0"/>
              <a:t> </a:t>
            </a:r>
            <a:r>
              <a:rPr lang="en-US" sz="1400" dirty="0">
                <a:solidFill>
                  <a:srgbClr val="0000CC"/>
                </a:solidFill>
              </a:rPr>
              <a:t>CC</a:t>
            </a:r>
            <a:r>
              <a:rPr lang="ru-RU" sz="1400" dirty="0">
                <a:solidFill>
                  <a:srgbClr val="0000CC"/>
                </a:solidFill>
              </a:rPr>
              <a:t>-</a:t>
            </a:r>
            <a:r>
              <a:rPr lang="en-US" sz="1400" dirty="0">
                <a:solidFill>
                  <a:srgbClr val="0000CC"/>
                </a:solidFill>
              </a:rPr>
              <a:t>API</a:t>
            </a:r>
            <a:r>
              <a:rPr lang="ru-RU" sz="1400" dirty="0">
                <a:solidFill>
                  <a:srgbClr val="0000CC"/>
                </a:solidFill>
              </a:rPr>
              <a:t>-интерфейс</a:t>
            </a:r>
            <a:r>
              <a:rPr lang="en-US" sz="1400" dirty="0">
                <a:solidFill>
                  <a:srgbClr val="0000CC"/>
                </a:solidFill>
              </a:rPr>
              <a:t> (</a:t>
            </a:r>
            <a:r>
              <a:rPr lang="ru-RU" sz="1400" dirty="0">
                <a:solidFill>
                  <a:srgbClr val="0000CC"/>
                </a:solidFill>
              </a:rPr>
              <a:t>апрель</a:t>
            </a:r>
            <a:r>
              <a:rPr lang="en-US" sz="1400" dirty="0">
                <a:solidFill>
                  <a:srgbClr val="0000CC"/>
                </a:solidFill>
              </a:rPr>
              <a:t> 2019</a:t>
            </a:r>
            <a:r>
              <a:rPr lang="ru-RU" sz="1400" dirty="0">
                <a:solidFill>
                  <a:srgbClr val="0000CC"/>
                </a:solidFill>
              </a:rPr>
              <a:t> г.</a:t>
            </a:r>
            <a:r>
              <a:rPr lang="en-US" sz="1400" dirty="0">
                <a:solidFill>
                  <a:srgbClr val="0000CC"/>
                </a:solidFill>
              </a:rPr>
              <a:t>) </a:t>
            </a:r>
            <a:r>
              <a:rPr lang="ru-RU" sz="1400" dirty="0"/>
              <a:t>для подключения национальных систем к БД ВБ.</a:t>
            </a:r>
            <a:endParaRPr lang="en-US" sz="1400" dirty="0"/>
          </a:p>
        </p:txBody>
      </p:sp>
    </p:spTree>
    <p:extLst>
      <p:ext uri="{BB962C8B-B14F-4D97-AF65-F5344CB8AC3E}">
        <p14:creationId xmlns:p14="http://schemas.microsoft.com/office/powerpoint/2010/main" val="50295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xEl>
                                              <p:pRg st="1" end="1"/>
                                            </p:txEl>
                                          </p:spTgt>
                                        </p:tgtEl>
                                        <p:attrNameLst>
                                          <p:attrName>style.visibility</p:attrName>
                                        </p:attrNameLst>
                                      </p:cBhvr>
                                      <p:to>
                                        <p:strVal val="visible"/>
                                      </p:to>
                                    </p:set>
                                    <p:animEffect transition="in" filter="fade">
                                      <p:cBhvr>
                                        <p:cTn id="12" dur="500"/>
                                        <p:tgtEl>
                                          <p:spTgt spid="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xEl>
                                              <p:pRg st="2" end="2"/>
                                            </p:txEl>
                                          </p:spTgt>
                                        </p:tgtEl>
                                        <p:attrNameLst>
                                          <p:attrName>style.visibility</p:attrName>
                                        </p:attrNameLst>
                                      </p:cBhvr>
                                      <p:to>
                                        <p:strVal val="visible"/>
                                      </p:to>
                                    </p:set>
                                    <p:animEffect transition="in" filter="fade">
                                      <p:cBhvr>
                                        <p:cTn id="17" dur="500"/>
                                        <p:tgtEl>
                                          <p:spTgt spid="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xEl>
                                              <p:pRg st="3" end="3"/>
                                            </p:txEl>
                                          </p:spTgt>
                                        </p:tgtEl>
                                        <p:attrNameLst>
                                          <p:attrName>style.visibility</p:attrName>
                                        </p:attrNameLst>
                                      </p:cBhvr>
                                      <p:to>
                                        <p:strVal val="visible"/>
                                      </p:to>
                                    </p:set>
                                    <p:animEffect transition="in" filter="fade">
                                      <p:cBhvr>
                                        <p:cTn id="22" dur="500"/>
                                        <p:tgtEl>
                                          <p:spTgt spid="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
                                            <p:txEl>
                                              <p:pRg st="4" end="4"/>
                                            </p:txEl>
                                          </p:spTgt>
                                        </p:tgtEl>
                                        <p:attrNameLst>
                                          <p:attrName>style.visibility</p:attrName>
                                        </p:attrNameLst>
                                      </p:cBhvr>
                                      <p:to>
                                        <p:strVal val="visible"/>
                                      </p:to>
                                    </p:set>
                                    <p:animEffect transition="in" filter="fade">
                                      <p:cBhvr>
                                        <p:cTn id="27" dur="500"/>
                                        <p:tgtEl>
                                          <p:spTgt spid="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
                                            <p:txEl>
                                              <p:pRg st="0" end="0"/>
                                            </p:txEl>
                                          </p:spTgt>
                                        </p:tgtEl>
                                        <p:attrNameLst>
                                          <p:attrName>style.visibility</p:attrName>
                                        </p:attrNameLst>
                                      </p:cBhvr>
                                      <p:to>
                                        <p:strVal val="visible"/>
                                      </p:to>
                                    </p:set>
                                    <p:animEffect transition="in" filter="fade">
                                      <p:cBhvr>
                                        <p:cTn id="37" dur="500"/>
                                        <p:tgtEl>
                                          <p:spTgt spid="2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2">
                                            <p:txEl>
                                              <p:pRg st="1" end="1"/>
                                            </p:txEl>
                                          </p:spTgt>
                                        </p:tgtEl>
                                        <p:attrNameLst>
                                          <p:attrName>style.visibility</p:attrName>
                                        </p:attrNameLst>
                                      </p:cBhvr>
                                      <p:to>
                                        <p:strVal val="visible"/>
                                      </p:to>
                                    </p:set>
                                    <p:animEffect transition="in" filter="fade">
                                      <p:cBhvr>
                                        <p:cTn id="42" dur="500"/>
                                        <p:tgtEl>
                                          <p:spTgt spid="22">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2">
                                            <p:txEl>
                                              <p:pRg st="2" end="2"/>
                                            </p:txEl>
                                          </p:spTgt>
                                        </p:tgtEl>
                                        <p:attrNameLst>
                                          <p:attrName>style.visibility</p:attrName>
                                        </p:attrNameLst>
                                      </p:cBhvr>
                                      <p:to>
                                        <p:strVal val="visible"/>
                                      </p:to>
                                    </p:set>
                                    <p:animEffect transition="in" filter="fade">
                                      <p:cBhvr>
                                        <p:cTn id="47" dur="500"/>
                                        <p:tgtEl>
                                          <p:spTgt spid="22">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2">
                                            <p:txEl>
                                              <p:pRg st="3" end="3"/>
                                            </p:txEl>
                                          </p:spTgt>
                                        </p:tgtEl>
                                        <p:attrNameLst>
                                          <p:attrName>style.visibility</p:attrName>
                                        </p:attrNameLst>
                                      </p:cBhvr>
                                      <p:to>
                                        <p:strVal val="visible"/>
                                      </p:to>
                                    </p:set>
                                    <p:animEffect transition="in" filter="fade">
                                      <p:cBhvr>
                                        <p:cTn id="52" dur="500"/>
                                        <p:tgtEl>
                                          <p:spTgt spid="2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Slide Number Placeholder 8"/>
          <p:cNvSpPr>
            <a:spLocks noGrp="1"/>
          </p:cNvSpPr>
          <p:nvPr>
            <p:ph type="sldNum" sz="quarter" idx="12"/>
          </p:nvPr>
        </p:nvSpPr>
        <p:spPr>
          <a:xfrm>
            <a:off x="6553200" y="6587285"/>
            <a:ext cx="2160000" cy="216000"/>
          </a:xfrm>
        </p:spPr>
        <p:txBody>
          <a:bodyPr/>
          <a:lstStyle/>
          <a:p>
            <a:fld id="{9A1FF0DD-E9F7-431E-8070-FEA08546CC76}" type="slidenum">
              <a:rPr lang="en-US" sz="1100" smtClean="0">
                <a:solidFill>
                  <a:srgbClr val="0000FF"/>
                </a:solidFill>
              </a:rPr>
              <a:pPr/>
              <a:t>8</a:t>
            </a:fld>
            <a:endParaRPr lang="en-US" sz="1100" dirty="0">
              <a:solidFill>
                <a:srgbClr val="0000FF"/>
              </a:solidFill>
            </a:endParaRPr>
          </a:p>
        </p:txBody>
      </p:sp>
      <p:grpSp>
        <p:nvGrpSpPr>
          <p:cNvPr id="7" name="Group 6"/>
          <p:cNvGrpSpPr/>
          <p:nvPr/>
        </p:nvGrpSpPr>
        <p:grpSpPr>
          <a:xfrm>
            <a:off x="-809" y="7415"/>
            <a:ext cx="9129110" cy="731520"/>
            <a:chOff x="-809" y="7415"/>
            <a:chExt cx="9129110" cy="731520"/>
          </a:xfrm>
        </p:grpSpPr>
        <p:sp>
          <p:nvSpPr>
            <p:cNvPr id="9" name="Text Box 3"/>
            <p:cNvSpPr txBox="1">
              <a:spLocks noChangeArrowheads="1"/>
            </p:cNvSpPr>
            <p:nvPr/>
          </p:nvSpPr>
          <p:spPr bwMode="auto">
            <a:xfrm>
              <a:off x="624381" y="144575"/>
              <a:ext cx="8503920" cy="457200"/>
            </a:xfrm>
            <a:prstGeom prst="rect">
              <a:avLst/>
            </a:prstGeom>
            <a:gradFill>
              <a:gsLst>
                <a:gs pos="50000">
                  <a:srgbClr val="00B0F0"/>
                </a:gs>
                <a:gs pos="100000">
                  <a:schemeClr val="bg1"/>
                </a:gs>
              </a:gsLst>
              <a:lin ang="0" scaled="1"/>
            </a:gradFill>
            <a:ln w="9525">
              <a:noFill/>
              <a:miter lim="800000"/>
              <a:headEnd/>
              <a:tailEnd/>
            </a:ln>
            <a:effectLst/>
          </p:spPr>
          <p:txBody>
            <a:bodyPr lIns="0" rIns="0" anchor="ctr"/>
            <a:lstStyle/>
            <a:p>
              <a:pPr marL="457200"/>
              <a:r>
                <a:rPr lang="ru-RU" sz="2400" b="1" dirty="0">
                  <a:solidFill>
                    <a:schemeClr val="bg1"/>
                  </a:solidFill>
                  <a:latin typeface="+mj-lt"/>
                  <a:cs typeface="Helvetica" panose="020B0604020202020204" pitchFamily="34" charset="0"/>
                </a:rPr>
                <a:t>Тенденции</a:t>
              </a:r>
              <a:endParaRPr lang="en-US" sz="2400" b="1" dirty="0">
                <a:solidFill>
                  <a:schemeClr val="bg1"/>
                </a:solidFill>
                <a:latin typeface="+mj-lt"/>
                <a:cs typeface="Helvetica" panose="020B0604020202020204" pitchFamily="34" charset="0"/>
              </a:endParaRPr>
            </a:p>
          </p:txBody>
        </p:sp>
        <p:sp>
          <p:nvSpPr>
            <p:cNvPr id="6" name="Oval 5"/>
            <p:cNvSpPr/>
            <p:nvPr/>
          </p:nvSpPr>
          <p:spPr>
            <a:xfrm>
              <a:off x="-809" y="7415"/>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351" y="144575"/>
              <a:ext cx="457200" cy="457200"/>
            </a:xfrm>
            <a:prstGeom prst="rect">
              <a:avLst/>
            </a:prstGeom>
          </p:spPr>
        </p:pic>
      </p:grpSp>
      <p:sp>
        <p:nvSpPr>
          <p:cNvPr id="2" name="Rectangle 1">
            <a:extLst>
              <a:ext uri="{FF2B5EF4-FFF2-40B4-BE49-F238E27FC236}">
                <a16:creationId xmlns:a16="http://schemas.microsoft.com/office/drawing/2014/main" id="{D6D9D918-45DA-4ED6-BFFA-CFF98575DD3D}"/>
              </a:ext>
            </a:extLst>
          </p:cNvPr>
          <p:cNvSpPr/>
          <p:nvPr/>
        </p:nvSpPr>
        <p:spPr>
          <a:xfrm>
            <a:off x="193273" y="684217"/>
            <a:ext cx="8764699" cy="461665"/>
          </a:xfrm>
          <a:prstGeom prst="rect">
            <a:avLst/>
          </a:prstGeom>
        </p:spPr>
        <p:txBody>
          <a:bodyPr wrap="square">
            <a:spAutoFit/>
          </a:bodyPr>
          <a:lstStyle/>
          <a:p>
            <a:pPr algn="ctr"/>
            <a:r>
              <a:rPr lang="ru-RU" sz="2400" b="1" dirty="0">
                <a:solidFill>
                  <a:srgbClr val="0000CC"/>
                </a:solidFill>
              </a:rPr>
              <a:t>Соединение основ и границ</a:t>
            </a:r>
            <a:endParaRPr lang="en-US" sz="2400" b="1" dirty="0">
              <a:solidFill>
                <a:srgbClr val="0000CC"/>
              </a:solidFill>
            </a:endParaRPr>
          </a:p>
        </p:txBody>
      </p:sp>
      <p:grpSp>
        <p:nvGrpSpPr>
          <p:cNvPr id="4" name="Группа 3">
            <a:extLst>
              <a:ext uri="{FF2B5EF4-FFF2-40B4-BE49-F238E27FC236}">
                <a16:creationId xmlns:a16="http://schemas.microsoft.com/office/drawing/2014/main" id="{90E96E7C-82E0-E04D-973C-8939E5EBA8A7}"/>
              </a:ext>
            </a:extLst>
          </p:cNvPr>
          <p:cNvGrpSpPr/>
          <p:nvPr/>
        </p:nvGrpSpPr>
        <p:grpSpPr>
          <a:xfrm>
            <a:off x="1370791" y="1159579"/>
            <a:ext cx="6400800" cy="1762751"/>
            <a:chOff x="1370791" y="1159579"/>
            <a:chExt cx="6400800" cy="1762751"/>
          </a:xfrm>
        </p:grpSpPr>
        <p:pic>
          <p:nvPicPr>
            <p:cNvPr id="16" name="Picture 15">
              <a:extLst>
                <a:ext uri="{FF2B5EF4-FFF2-40B4-BE49-F238E27FC236}">
                  <a16:creationId xmlns:a16="http://schemas.microsoft.com/office/drawing/2014/main" id="{B410D40B-FB95-4CC2-83F8-C50C1D782E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0791" y="1159579"/>
              <a:ext cx="6400800" cy="1762751"/>
            </a:xfrm>
            <a:prstGeom prst="rect">
              <a:avLst/>
            </a:prstGeom>
          </p:spPr>
        </p:pic>
        <p:sp>
          <p:nvSpPr>
            <p:cNvPr id="17" name="Rectangle 16">
              <a:extLst>
                <a:ext uri="{FF2B5EF4-FFF2-40B4-BE49-F238E27FC236}">
                  <a16:creationId xmlns:a16="http://schemas.microsoft.com/office/drawing/2014/main" id="{4FC83976-A335-4316-89D2-C3983CCC1E33}"/>
                </a:ext>
              </a:extLst>
            </p:cNvPr>
            <p:cNvSpPr/>
            <p:nvPr/>
          </p:nvSpPr>
          <p:spPr>
            <a:xfrm>
              <a:off x="4080916" y="1258938"/>
              <a:ext cx="1145057" cy="369332"/>
            </a:xfrm>
            <a:prstGeom prst="rect">
              <a:avLst/>
            </a:prstGeom>
          </p:spPr>
          <p:txBody>
            <a:bodyPr wrap="none" lIns="0" tIns="0" rIns="0" bIns="0">
              <a:spAutoFit/>
            </a:bodyPr>
            <a:lstStyle/>
            <a:p>
              <a:pPr algn="ctr"/>
              <a:r>
                <a:rPr lang="ru-RU" sz="2400" b="1" dirty="0">
                  <a:solidFill>
                    <a:srgbClr val="000099"/>
                  </a:solidFill>
                  <a:latin typeface="Andes" panose="02000000000000000000" pitchFamily="50" charset="0"/>
                </a:rPr>
                <a:t>ИИСУГФ</a:t>
              </a:r>
              <a:r>
                <a:rPr lang="en-US" sz="2400" b="1" dirty="0">
                  <a:solidFill>
                    <a:srgbClr val="000099"/>
                  </a:solidFill>
                  <a:latin typeface="Andes" panose="02000000000000000000" pitchFamily="50" charset="0"/>
                </a:rPr>
                <a:t> </a:t>
              </a:r>
              <a:endParaRPr lang="en-US" sz="2400" dirty="0">
                <a:latin typeface="Andes" panose="02000000000000000000" pitchFamily="50" charset="0"/>
              </a:endParaRPr>
            </a:p>
          </p:txBody>
        </p:sp>
      </p:grpSp>
      <p:sp>
        <p:nvSpPr>
          <p:cNvPr id="18" name="Arrow: U-Turn 17">
            <a:extLst>
              <a:ext uri="{FF2B5EF4-FFF2-40B4-BE49-F238E27FC236}">
                <a16:creationId xmlns:a16="http://schemas.microsoft.com/office/drawing/2014/main" id="{631BEDEF-2286-49AF-AB44-47962AA2CB6A}"/>
              </a:ext>
            </a:extLst>
          </p:cNvPr>
          <p:cNvSpPr/>
          <p:nvPr/>
        </p:nvSpPr>
        <p:spPr>
          <a:xfrm rot="5400000">
            <a:off x="4237620" y="346750"/>
            <a:ext cx="1573631" cy="7011164"/>
          </a:xfrm>
          <a:prstGeom prst="uturnArrow">
            <a:avLst>
              <a:gd name="adj1" fmla="val 17624"/>
              <a:gd name="adj2" fmla="val 17573"/>
              <a:gd name="adj3" fmla="val 17682"/>
              <a:gd name="adj4" fmla="val 45620"/>
              <a:gd name="adj5" fmla="val 16274"/>
            </a:avLst>
          </a:prstGeom>
          <a:solidFill>
            <a:srgbClr val="0000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ndes" panose="02000000000000000000" pitchFamily="50" charset="0"/>
            </a:endParaRPr>
          </a:p>
        </p:txBody>
      </p:sp>
      <p:grpSp>
        <p:nvGrpSpPr>
          <p:cNvPr id="19" name="Group 18">
            <a:extLst>
              <a:ext uri="{FF2B5EF4-FFF2-40B4-BE49-F238E27FC236}">
                <a16:creationId xmlns:a16="http://schemas.microsoft.com/office/drawing/2014/main" id="{A4FA01E3-21BD-4F1E-A200-98238817B103}"/>
              </a:ext>
            </a:extLst>
          </p:cNvPr>
          <p:cNvGrpSpPr/>
          <p:nvPr/>
        </p:nvGrpSpPr>
        <p:grpSpPr>
          <a:xfrm>
            <a:off x="7341870" y="4626415"/>
            <a:ext cx="1645920" cy="1658466"/>
            <a:chOff x="7341870" y="4775500"/>
            <a:chExt cx="1645920" cy="1658466"/>
          </a:xfrm>
        </p:grpSpPr>
        <p:sp>
          <p:nvSpPr>
            <p:cNvPr id="20" name="TextBox 19">
              <a:extLst>
                <a:ext uri="{FF2B5EF4-FFF2-40B4-BE49-F238E27FC236}">
                  <a16:creationId xmlns:a16="http://schemas.microsoft.com/office/drawing/2014/main" id="{5C93F99F-E56E-4F86-BBCB-3B9C741565C1}"/>
                </a:ext>
              </a:extLst>
            </p:cNvPr>
            <p:cNvSpPr txBox="1"/>
            <p:nvPr/>
          </p:nvSpPr>
          <p:spPr>
            <a:xfrm>
              <a:off x="7341870" y="4775500"/>
              <a:ext cx="1645920" cy="830997"/>
            </a:xfrm>
            <a:prstGeom prst="rect">
              <a:avLst/>
            </a:prstGeom>
            <a:noFill/>
          </p:spPr>
          <p:txBody>
            <a:bodyPr wrap="square" lIns="0" rIns="0" rtlCol="0">
              <a:spAutoFit/>
            </a:bodyPr>
            <a:lstStyle/>
            <a:p>
              <a:pPr algn="ctr"/>
              <a:r>
                <a:rPr lang="ru-RU" sz="1200" b="1" dirty="0">
                  <a:solidFill>
                    <a:srgbClr val="0000CC"/>
                  </a:solidFill>
                  <a:latin typeface="Andes" panose="02000000000000000000" pitchFamily="50" charset="0"/>
                </a:rPr>
                <a:t>Сочетание «цифровых достоинств» ИИСУГФ</a:t>
              </a:r>
              <a:r>
                <a:rPr lang="en-US" sz="1200" b="1" dirty="0">
                  <a:solidFill>
                    <a:srgbClr val="0000CC"/>
                  </a:solidFill>
                  <a:latin typeface="Andes" panose="02000000000000000000" pitchFamily="50" charset="0"/>
                </a:rPr>
                <a:t> </a:t>
              </a:r>
              <a:r>
                <a:rPr lang="ru-RU" sz="1200" b="1" dirty="0">
                  <a:solidFill>
                    <a:srgbClr val="0000CC"/>
                  </a:solidFill>
                  <a:latin typeface="Andes" panose="02000000000000000000" pitchFamily="50" charset="0"/>
                </a:rPr>
                <a:t>и «негосударственных» данных</a:t>
              </a:r>
              <a:endParaRPr lang="en-US" sz="1200" dirty="0">
                <a:solidFill>
                  <a:srgbClr val="00B0F0"/>
                </a:solidFill>
                <a:latin typeface="Andes" panose="02000000000000000000" pitchFamily="50" charset="0"/>
              </a:endParaRPr>
            </a:p>
          </p:txBody>
        </p:sp>
        <p:sp>
          <p:nvSpPr>
            <p:cNvPr id="21" name="Arrow: Right 20">
              <a:extLst>
                <a:ext uri="{FF2B5EF4-FFF2-40B4-BE49-F238E27FC236}">
                  <a16:creationId xmlns:a16="http://schemas.microsoft.com/office/drawing/2014/main" id="{DA6F01D4-6BD9-4249-AC46-6442B76B84B8}"/>
                </a:ext>
              </a:extLst>
            </p:cNvPr>
            <p:cNvSpPr/>
            <p:nvPr/>
          </p:nvSpPr>
          <p:spPr>
            <a:xfrm flipH="1">
              <a:off x="7397512" y="5427453"/>
              <a:ext cx="1188720" cy="566928"/>
            </a:xfrm>
            <a:prstGeom prst="rightArrow">
              <a:avLst/>
            </a:prstGeom>
            <a:solidFill>
              <a:srgbClr val="0000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ndes" panose="02000000000000000000" pitchFamily="50" charset="0"/>
              </a:endParaRPr>
            </a:p>
          </p:txBody>
        </p:sp>
        <p:sp>
          <p:nvSpPr>
            <p:cNvPr id="22" name="Rectangle 21">
              <a:extLst>
                <a:ext uri="{FF2B5EF4-FFF2-40B4-BE49-F238E27FC236}">
                  <a16:creationId xmlns:a16="http://schemas.microsoft.com/office/drawing/2014/main" id="{DF5A70DD-9227-45CE-904B-08C862176A9C}"/>
                </a:ext>
              </a:extLst>
            </p:cNvPr>
            <p:cNvSpPr/>
            <p:nvPr/>
          </p:nvSpPr>
          <p:spPr>
            <a:xfrm>
              <a:off x="7341870" y="5972301"/>
              <a:ext cx="1645920" cy="461665"/>
            </a:xfrm>
            <a:prstGeom prst="rect">
              <a:avLst/>
            </a:prstGeom>
          </p:spPr>
          <p:txBody>
            <a:bodyPr wrap="square" lIns="0" rIns="0">
              <a:spAutoFit/>
            </a:bodyPr>
            <a:lstStyle/>
            <a:p>
              <a:pPr algn="ctr"/>
              <a:r>
                <a:rPr lang="ru-RU" sz="1200" b="1" dirty="0">
                  <a:solidFill>
                    <a:srgbClr val="00B0F0"/>
                  </a:solidFill>
                  <a:latin typeface="Andes" panose="02000000000000000000" pitchFamily="50" charset="0"/>
                </a:rPr>
                <a:t>Спутники</a:t>
              </a:r>
              <a:r>
                <a:rPr lang="en-US" sz="1200" b="1" dirty="0">
                  <a:solidFill>
                    <a:srgbClr val="00B0F0"/>
                  </a:solidFill>
                  <a:latin typeface="Andes" panose="02000000000000000000" pitchFamily="50" charset="0"/>
                  <a:ea typeface="Calibri" panose="020F0502020204030204" pitchFamily="34" charset="0"/>
                  <a:cs typeface="Times New Roman" panose="02020603050405020304" pitchFamily="18" charset="0"/>
                </a:rPr>
                <a:t>, </a:t>
              </a:r>
              <a:r>
                <a:rPr lang="ru-RU" sz="1200" b="1" dirty="0">
                  <a:solidFill>
                    <a:srgbClr val="00B0F0"/>
                  </a:solidFill>
                  <a:latin typeface="Andes" panose="02000000000000000000" pitchFamily="50" charset="0"/>
                  <a:ea typeface="Calibri" panose="020F0502020204030204" pitchFamily="34" charset="0"/>
                  <a:cs typeface="Times New Roman" panose="02020603050405020304" pitchFamily="18" charset="0"/>
                </a:rPr>
                <a:t>датчики, смартфоны</a:t>
              </a:r>
              <a:r>
                <a:rPr lang="en-US" sz="1200" b="1" dirty="0">
                  <a:solidFill>
                    <a:srgbClr val="00B0F0"/>
                  </a:solidFill>
                  <a:latin typeface="Andes" panose="02000000000000000000" pitchFamily="50" charset="0"/>
                  <a:ea typeface="Calibri" panose="020F0502020204030204" pitchFamily="34" charset="0"/>
                  <a:cs typeface="Times New Roman" panose="02020603050405020304" pitchFamily="18" charset="0"/>
                </a:rPr>
                <a:t>…</a:t>
              </a:r>
              <a:endParaRPr lang="en-US" sz="1200" b="1" dirty="0">
                <a:latin typeface="Andes" panose="02000000000000000000" pitchFamily="50" charset="0"/>
              </a:endParaRPr>
            </a:p>
          </p:txBody>
        </p:sp>
      </p:grpSp>
      <p:grpSp>
        <p:nvGrpSpPr>
          <p:cNvPr id="23" name="Group 22">
            <a:extLst>
              <a:ext uri="{FF2B5EF4-FFF2-40B4-BE49-F238E27FC236}">
                <a16:creationId xmlns:a16="http://schemas.microsoft.com/office/drawing/2014/main" id="{1516C116-0E95-41E4-9547-6D5E0C0BC0F1}"/>
              </a:ext>
            </a:extLst>
          </p:cNvPr>
          <p:cNvGrpSpPr/>
          <p:nvPr/>
        </p:nvGrpSpPr>
        <p:grpSpPr>
          <a:xfrm>
            <a:off x="1865001" y="3525363"/>
            <a:ext cx="5394960" cy="2945775"/>
            <a:chOff x="1865001" y="3667468"/>
            <a:chExt cx="5394960" cy="2945775"/>
          </a:xfrm>
        </p:grpSpPr>
        <p:pic>
          <p:nvPicPr>
            <p:cNvPr id="24" name="Picture 23">
              <a:extLst>
                <a:ext uri="{FF2B5EF4-FFF2-40B4-BE49-F238E27FC236}">
                  <a16:creationId xmlns:a16="http://schemas.microsoft.com/office/drawing/2014/main" id="{1F09BEB6-6258-4A71-89A8-FEC05DFC1C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75007" y="3713836"/>
              <a:ext cx="5029200" cy="2703872"/>
            </a:xfrm>
            <a:prstGeom prst="rect">
              <a:avLst/>
            </a:prstGeom>
          </p:spPr>
        </p:pic>
        <p:sp>
          <p:nvSpPr>
            <p:cNvPr id="25" name="TextBox 24">
              <a:extLst>
                <a:ext uri="{FF2B5EF4-FFF2-40B4-BE49-F238E27FC236}">
                  <a16:creationId xmlns:a16="http://schemas.microsoft.com/office/drawing/2014/main" id="{A6574AD8-D5B4-474D-AD9A-2ABD6D4B6355}"/>
                </a:ext>
              </a:extLst>
            </p:cNvPr>
            <p:cNvSpPr txBox="1"/>
            <p:nvPr/>
          </p:nvSpPr>
          <p:spPr>
            <a:xfrm>
              <a:off x="2869832" y="5843802"/>
              <a:ext cx="3216861" cy="769441"/>
            </a:xfrm>
            <a:prstGeom prst="rect">
              <a:avLst/>
            </a:prstGeom>
            <a:noFill/>
          </p:spPr>
          <p:txBody>
            <a:bodyPr wrap="square" rtlCol="0">
              <a:spAutoFit/>
            </a:bodyPr>
            <a:lstStyle/>
            <a:p>
              <a:pPr marL="119063" indent="-119063">
                <a:buFont typeface="Arial" panose="020B0604020202020204" pitchFamily="34" charset="0"/>
                <a:buChar char="•"/>
                <a:tabLst>
                  <a:tab pos="796925" algn="l"/>
                </a:tabLst>
              </a:pPr>
              <a:r>
                <a:rPr lang="ru-RU" sz="1100" b="1" dirty="0">
                  <a:solidFill>
                    <a:srgbClr val="0000CC"/>
                  </a:solidFill>
                  <a:latin typeface="Andes" panose="02000000000000000000" pitchFamily="50" charset="0"/>
                </a:rPr>
                <a:t>Объем</a:t>
              </a:r>
              <a:r>
                <a:rPr lang="en-US" sz="1100" b="1" dirty="0">
                  <a:solidFill>
                    <a:srgbClr val="0000CC"/>
                  </a:solidFill>
                  <a:latin typeface="Andes" panose="02000000000000000000" pitchFamily="50" charset="0"/>
                </a:rPr>
                <a:t> 	</a:t>
              </a:r>
              <a:r>
                <a:rPr lang="ru-RU" sz="1100" b="1" dirty="0">
                  <a:solidFill>
                    <a:srgbClr val="0000CC"/>
                  </a:solidFill>
                  <a:latin typeface="Andes" panose="02000000000000000000" pitchFamily="50" charset="0"/>
                </a:rPr>
                <a:t>	      </a:t>
              </a:r>
              <a:r>
                <a:rPr lang="ru-RU" sz="1100" dirty="0">
                  <a:solidFill>
                    <a:srgbClr val="00B0F0"/>
                  </a:solidFill>
                  <a:latin typeface="Andes" panose="02000000000000000000" pitchFamily="50" charset="0"/>
                </a:rPr>
                <a:t>Масштаб данных</a:t>
              </a:r>
              <a:endParaRPr lang="en-US" sz="1100" dirty="0">
                <a:solidFill>
                  <a:srgbClr val="00B0F0"/>
                </a:solidFill>
                <a:latin typeface="Andes" panose="02000000000000000000" pitchFamily="50" charset="0"/>
              </a:endParaRPr>
            </a:p>
            <a:p>
              <a:pPr marL="119063" indent="-119063">
                <a:buFont typeface="Arial" panose="020B0604020202020204" pitchFamily="34" charset="0"/>
                <a:buChar char="•"/>
                <a:tabLst>
                  <a:tab pos="804863" algn="l"/>
                </a:tabLst>
              </a:pPr>
              <a:r>
                <a:rPr lang="ru-RU" sz="1100" b="1" dirty="0">
                  <a:solidFill>
                    <a:srgbClr val="0000CC"/>
                  </a:solidFill>
                  <a:latin typeface="Andes" panose="02000000000000000000" pitchFamily="50" charset="0"/>
                </a:rPr>
                <a:t>Скорость</a:t>
              </a:r>
              <a:r>
                <a:rPr lang="en-US" sz="1100" b="1" dirty="0">
                  <a:solidFill>
                    <a:srgbClr val="0000CC"/>
                  </a:solidFill>
                  <a:latin typeface="Andes" panose="02000000000000000000" pitchFamily="50" charset="0"/>
                </a:rPr>
                <a:t> 	</a:t>
              </a:r>
              <a:r>
                <a:rPr lang="ru-RU" sz="1100" b="1" dirty="0">
                  <a:solidFill>
                    <a:srgbClr val="0000CC"/>
                  </a:solidFill>
                  <a:latin typeface="Andes" panose="02000000000000000000" pitchFamily="50" charset="0"/>
                </a:rPr>
                <a:t>	      </a:t>
              </a:r>
              <a:r>
                <a:rPr lang="ru-RU" sz="1100" dirty="0">
                  <a:solidFill>
                    <a:srgbClr val="00B0F0"/>
                  </a:solidFill>
                  <a:latin typeface="Andes" panose="02000000000000000000" pitchFamily="50" charset="0"/>
                </a:rPr>
                <a:t>Скорость анализа</a:t>
              </a:r>
              <a:endParaRPr lang="en-US" sz="1100" dirty="0">
                <a:solidFill>
                  <a:srgbClr val="00B0F0"/>
                </a:solidFill>
                <a:latin typeface="Andes" panose="02000000000000000000" pitchFamily="50" charset="0"/>
              </a:endParaRPr>
            </a:p>
            <a:p>
              <a:pPr marL="119063" indent="-119063">
                <a:buFont typeface="Arial" panose="020B0604020202020204" pitchFamily="34" charset="0"/>
                <a:buChar char="•"/>
                <a:tabLst>
                  <a:tab pos="804863" algn="l"/>
                </a:tabLst>
              </a:pPr>
              <a:r>
                <a:rPr lang="ru-RU" sz="1100" b="1" dirty="0">
                  <a:solidFill>
                    <a:srgbClr val="0000CC"/>
                  </a:solidFill>
                  <a:latin typeface="Andes" panose="02000000000000000000" pitchFamily="50" charset="0"/>
                </a:rPr>
                <a:t>Разнообразие</a:t>
              </a:r>
              <a:r>
                <a:rPr lang="en-US" sz="1100" b="1" dirty="0">
                  <a:solidFill>
                    <a:srgbClr val="0000CC"/>
                  </a:solidFill>
                  <a:latin typeface="Andes" panose="02000000000000000000" pitchFamily="50" charset="0"/>
                </a:rPr>
                <a:t>  </a:t>
              </a:r>
              <a:r>
                <a:rPr lang="ru-RU" sz="1100" b="1" dirty="0">
                  <a:solidFill>
                    <a:srgbClr val="0000CC"/>
                  </a:solidFill>
                  <a:latin typeface="Andes" panose="02000000000000000000" pitchFamily="50" charset="0"/>
                </a:rPr>
                <a:t>  </a:t>
              </a:r>
              <a:r>
                <a:rPr lang="ru-RU" sz="1100" dirty="0">
                  <a:solidFill>
                    <a:srgbClr val="00B0F0"/>
                  </a:solidFill>
                  <a:latin typeface="Andes" panose="02000000000000000000" pitchFamily="50" charset="0"/>
                </a:rPr>
                <a:t>Различные формы</a:t>
              </a:r>
              <a:endParaRPr lang="en-US" sz="1100" dirty="0">
                <a:solidFill>
                  <a:srgbClr val="00B0F0"/>
                </a:solidFill>
                <a:latin typeface="Andes" panose="02000000000000000000" pitchFamily="50" charset="0"/>
              </a:endParaRPr>
            </a:p>
            <a:p>
              <a:pPr marL="119063" indent="-119063">
                <a:buFont typeface="Arial" panose="020B0604020202020204" pitchFamily="34" charset="0"/>
                <a:buChar char="•"/>
                <a:tabLst>
                  <a:tab pos="804863" algn="l"/>
                </a:tabLst>
              </a:pPr>
              <a:r>
                <a:rPr lang="ru-RU" sz="1100" b="1" dirty="0">
                  <a:solidFill>
                    <a:srgbClr val="0000CC"/>
                  </a:solidFill>
                  <a:latin typeface="Andes" panose="02000000000000000000" pitchFamily="50" charset="0"/>
                </a:rPr>
                <a:t>Достоверность</a:t>
              </a:r>
              <a:r>
                <a:rPr lang="en-US" sz="1100" b="1" dirty="0">
                  <a:solidFill>
                    <a:srgbClr val="0000CC"/>
                  </a:solidFill>
                  <a:latin typeface="Andes" panose="02000000000000000000" pitchFamily="50" charset="0"/>
                </a:rPr>
                <a:t> </a:t>
              </a:r>
              <a:r>
                <a:rPr lang="ru-RU" sz="1100" b="1" dirty="0">
                  <a:solidFill>
                    <a:srgbClr val="0000CC"/>
                  </a:solidFill>
                  <a:latin typeface="Andes" panose="02000000000000000000" pitchFamily="50" charset="0"/>
                </a:rPr>
                <a:t>  </a:t>
              </a:r>
              <a:r>
                <a:rPr lang="ru-RU" sz="1100" dirty="0">
                  <a:solidFill>
                    <a:srgbClr val="00B0F0"/>
                  </a:solidFill>
                  <a:latin typeface="Andes" panose="02000000000000000000" pitchFamily="50" charset="0"/>
                </a:rPr>
                <a:t>Неопределенность данных</a:t>
              </a:r>
              <a:endParaRPr lang="en-US" sz="1100" dirty="0">
                <a:solidFill>
                  <a:srgbClr val="00B0F0"/>
                </a:solidFill>
                <a:latin typeface="Andes" panose="02000000000000000000" pitchFamily="50" charset="0"/>
              </a:endParaRPr>
            </a:p>
          </p:txBody>
        </p:sp>
        <p:sp>
          <p:nvSpPr>
            <p:cNvPr id="26" name="Rectangle 25">
              <a:extLst>
                <a:ext uri="{FF2B5EF4-FFF2-40B4-BE49-F238E27FC236}">
                  <a16:creationId xmlns:a16="http://schemas.microsoft.com/office/drawing/2014/main" id="{1C82AEC6-3ABC-4C1B-800C-90D5EED54695}"/>
                </a:ext>
              </a:extLst>
            </p:cNvPr>
            <p:cNvSpPr/>
            <p:nvPr/>
          </p:nvSpPr>
          <p:spPr>
            <a:xfrm>
              <a:off x="1865001" y="3667468"/>
              <a:ext cx="5394960" cy="2926080"/>
            </a:xfrm>
            <a:prstGeom prst="rect">
              <a:avLst/>
            </a:prstGeom>
            <a:noFill/>
            <a:ln w="95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ndes" panose="02000000000000000000" pitchFamily="50" charset="0"/>
              </a:endParaRPr>
            </a:p>
          </p:txBody>
        </p:sp>
        <p:sp>
          <p:nvSpPr>
            <p:cNvPr id="27" name="Rectangle: Rounded Corners 26">
              <a:extLst>
                <a:ext uri="{FF2B5EF4-FFF2-40B4-BE49-F238E27FC236}">
                  <a16:creationId xmlns:a16="http://schemas.microsoft.com/office/drawing/2014/main" id="{DE0A92CB-8B0B-4558-84FB-145680207844}"/>
                </a:ext>
              </a:extLst>
            </p:cNvPr>
            <p:cNvSpPr/>
            <p:nvPr/>
          </p:nvSpPr>
          <p:spPr>
            <a:xfrm>
              <a:off x="1932746" y="5888427"/>
              <a:ext cx="914400" cy="640080"/>
            </a:xfrm>
            <a:prstGeom prst="roundRect">
              <a:avLst/>
            </a:prstGeom>
            <a:solidFill>
              <a:srgbClr val="FFFFCC"/>
            </a:solidFill>
            <a:ln w="95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300" b="1" dirty="0">
                  <a:solidFill>
                    <a:srgbClr val="0000CC"/>
                  </a:solidFill>
                  <a:latin typeface="Andes" panose="02000000000000000000" pitchFamily="50" charset="0"/>
                </a:rPr>
                <a:t>Модуль машинного обучения</a:t>
              </a:r>
              <a:endParaRPr lang="en-US" sz="1300" b="1" dirty="0">
                <a:solidFill>
                  <a:srgbClr val="0000CC"/>
                </a:solidFill>
                <a:latin typeface="Andes" panose="02000000000000000000" pitchFamily="50" charset="0"/>
              </a:endParaRPr>
            </a:p>
          </p:txBody>
        </p:sp>
      </p:grpSp>
      <p:grpSp>
        <p:nvGrpSpPr>
          <p:cNvPr id="28" name="Group 27">
            <a:extLst>
              <a:ext uri="{FF2B5EF4-FFF2-40B4-BE49-F238E27FC236}">
                <a16:creationId xmlns:a16="http://schemas.microsoft.com/office/drawing/2014/main" id="{E379890C-0282-421E-BB17-C525E8D44930}"/>
              </a:ext>
            </a:extLst>
          </p:cNvPr>
          <p:cNvGrpSpPr/>
          <p:nvPr/>
        </p:nvGrpSpPr>
        <p:grpSpPr>
          <a:xfrm>
            <a:off x="1426388" y="2918828"/>
            <a:ext cx="6299848" cy="566928"/>
            <a:chOff x="1426388" y="3067913"/>
            <a:chExt cx="6299848" cy="566928"/>
          </a:xfrm>
        </p:grpSpPr>
        <p:sp>
          <p:nvSpPr>
            <p:cNvPr id="29" name="Arrow: Right 28">
              <a:extLst>
                <a:ext uri="{FF2B5EF4-FFF2-40B4-BE49-F238E27FC236}">
                  <a16:creationId xmlns:a16="http://schemas.microsoft.com/office/drawing/2014/main" id="{04466F8B-3BCB-4878-AD28-FC5E91A2742F}"/>
                </a:ext>
              </a:extLst>
            </p:cNvPr>
            <p:cNvSpPr/>
            <p:nvPr/>
          </p:nvSpPr>
          <p:spPr>
            <a:xfrm>
              <a:off x="4434396" y="3067913"/>
              <a:ext cx="3291840" cy="566928"/>
            </a:xfrm>
            <a:prstGeom prst="rightArrow">
              <a:avLst/>
            </a:prstGeom>
            <a:solidFill>
              <a:srgbClr val="0000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ndes" panose="02000000000000000000" pitchFamily="50" charset="0"/>
              </a:endParaRPr>
            </a:p>
          </p:txBody>
        </p:sp>
        <p:sp>
          <p:nvSpPr>
            <p:cNvPr id="30" name="Arrow: Right 29">
              <a:extLst>
                <a:ext uri="{FF2B5EF4-FFF2-40B4-BE49-F238E27FC236}">
                  <a16:creationId xmlns:a16="http://schemas.microsoft.com/office/drawing/2014/main" id="{EBBA3087-935A-475B-AF72-59F9E8745D0D}"/>
                </a:ext>
              </a:extLst>
            </p:cNvPr>
            <p:cNvSpPr/>
            <p:nvPr/>
          </p:nvSpPr>
          <p:spPr>
            <a:xfrm>
              <a:off x="1426388" y="3067913"/>
              <a:ext cx="3200400" cy="566928"/>
            </a:xfrm>
            <a:prstGeom prst="rightArrow">
              <a:avLst/>
            </a:prstGeom>
            <a:solidFill>
              <a:srgbClr val="0000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ndes" panose="02000000000000000000" pitchFamily="50" charset="0"/>
              </a:endParaRPr>
            </a:p>
          </p:txBody>
        </p:sp>
        <p:sp>
          <p:nvSpPr>
            <p:cNvPr id="31" name="Rectangle 30">
              <a:extLst>
                <a:ext uri="{FF2B5EF4-FFF2-40B4-BE49-F238E27FC236}">
                  <a16:creationId xmlns:a16="http://schemas.microsoft.com/office/drawing/2014/main" id="{CEFD3F88-6F31-4E04-B470-CB9665E77CFB}"/>
                </a:ext>
              </a:extLst>
            </p:cNvPr>
            <p:cNvSpPr/>
            <p:nvPr/>
          </p:nvSpPr>
          <p:spPr>
            <a:xfrm>
              <a:off x="2424108" y="3232237"/>
              <a:ext cx="3929281" cy="276999"/>
            </a:xfrm>
            <a:prstGeom prst="rect">
              <a:avLst/>
            </a:prstGeom>
          </p:spPr>
          <p:txBody>
            <a:bodyPr wrap="none" lIns="0" tIns="0" rIns="0" bIns="0">
              <a:spAutoFit/>
            </a:bodyPr>
            <a:lstStyle/>
            <a:p>
              <a:r>
                <a:rPr lang="ru-RU" b="1" dirty="0">
                  <a:solidFill>
                    <a:schemeClr val="bg1"/>
                  </a:solidFill>
                  <a:latin typeface="Andes" panose="02000000000000000000" pitchFamily="50" charset="0"/>
                </a:rPr>
                <a:t>Основы</a:t>
              </a:r>
              <a:r>
                <a:rPr lang="en-US" b="1" dirty="0">
                  <a:solidFill>
                    <a:schemeClr val="bg1"/>
                  </a:solidFill>
                  <a:latin typeface="Andes" panose="02000000000000000000" pitchFamily="50" charset="0"/>
                </a:rPr>
                <a:t>                                       </a:t>
              </a:r>
              <a:r>
                <a:rPr lang="ru-RU" b="1" dirty="0">
                  <a:solidFill>
                    <a:schemeClr val="bg1"/>
                  </a:solidFill>
                  <a:latin typeface="Andes" panose="02000000000000000000" pitchFamily="50" charset="0"/>
                </a:rPr>
                <a:t>    Границы</a:t>
              </a:r>
              <a:endParaRPr lang="en-US" b="1" dirty="0">
                <a:solidFill>
                  <a:schemeClr val="bg1"/>
                </a:solidFill>
                <a:latin typeface="Andes" panose="02000000000000000000" pitchFamily="50" charset="0"/>
              </a:endParaRPr>
            </a:p>
          </p:txBody>
        </p:sp>
      </p:grpSp>
      <p:grpSp>
        <p:nvGrpSpPr>
          <p:cNvPr id="32" name="Group 31">
            <a:extLst>
              <a:ext uri="{FF2B5EF4-FFF2-40B4-BE49-F238E27FC236}">
                <a16:creationId xmlns:a16="http://schemas.microsoft.com/office/drawing/2014/main" id="{5D589442-7FA1-4971-8ED5-767202B51013}"/>
              </a:ext>
            </a:extLst>
          </p:cNvPr>
          <p:cNvGrpSpPr/>
          <p:nvPr/>
        </p:nvGrpSpPr>
        <p:grpSpPr>
          <a:xfrm>
            <a:off x="191359" y="4598495"/>
            <a:ext cx="1645920" cy="1871052"/>
            <a:chOff x="191359" y="4747580"/>
            <a:chExt cx="1645920" cy="1871052"/>
          </a:xfrm>
        </p:grpSpPr>
        <p:sp>
          <p:nvSpPr>
            <p:cNvPr id="33" name="TextBox 32">
              <a:extLst>
                <a:ext uri="{FF2B5EF4-FFF2-40B4-BE49-F238E27FC236}">
                  <a16:creationId xmlns:a16="http://schemas.microsoft.com/office/drawing/2014/main" id="{61D4C13B-FBDA-4D70-866F-13E4D7A789FF}"/>
                </a:ext>
              </a:extLst>
            </p:cNvPr>
            <p:cNvSpPr txBox="1"/>
            <p:nvPr/>
          </p:nvSpPr>
          <p:spPr>
            <a:xfrm>
              <a:off x="191359" y="5972301"/>
              <a:ext cx="1645920" cy="646331"/>
            </a:xfrm>
            <a:prstGeom prst="rect">
              <a:avLst/>
            </a:prstGeom>
            <a:noFill/>
          </p:spPr>
          <p:txBody>
            <a:bodyPr wrap="square" lIns="0" rIns="0" rtlCol="0">
              <a:spAutoFit/>
            </a:bodyPr>
            <a:lstStyle/>
            <a:p>
              <a:pPr algn="ctr"/>
              <a:r>
                <a:rPr lang="ru-RU" sz="1200" b="1" dirty="0">
                  <a:solidFill>
                    <a:srgbClr val="0000CC"/>
                  </a:solidFill>
                  <a:latin typeface="Andes" panose="02000000000000000000" pitchFamily="50" charset="0"/>
                </a:rPr>
                <a:t>Применение машинного обучения </a:t>
              </a:r>
              <a:r>
                <a:rPr lang="en-US" sz="1200" b="1" dirty="0">
                  <a:solidFill>
                    <a:srgbClr val="0000CC"/>
                  </a:solidFill>
                  <a:latin typeface="Andes" panose="02000000000000000000" pitchFamily="50" charset="0"/>
                </a:rPr>
                <a:t>(</a:t>
              </a:r>
              <a:r>
                <a:rPr lang="ru-RU" sz="1200" b="1" dirty="0">
                  <a:solidFill>
                    <a:srgbClr val="0000CC"/>
                  </a:solidFill>
                  <a:latin typeface="Andes" panose="02000000000000000000" pitchFamily="50" charset="0"/>
                </a:rPr>
                <a:t>ИИ</a:t>
              </a:r>
              <a:r>
                <a:rPr lang="en-US" sz="1200" b="1" dirty="0">
                  <a:solidFill>
                    <a:srgbClr val="0000CC"/>
                  </a:solidFill>
                  <a:latin typeface="Andes" panose="02000000000000000000" pitchFamily="50" charset="0"/>
                </a:rPr>
                <a:t>) </a:t>
              </a:r>
              <a:endParaRPr lang="en-US" sz="1200" b="1" dirty="0">
                <a:solidFill>
                  <a:srgbClr val="00B0F0"/>
                </a:solidFill>
                <a:latin typeface="Andes" panose="02000000000000000000" pitchFamily="50" charset="0"/>
              </a:endParaRPr>
            </a:p>
          </p:txBody>
        </p:sp>
        <p:sp>
          <p:nvSpPr>
            <p:cNvPr id="34" name="Rectangle 33">
              <a:extLst>
                <a:ext uri="{FF2B5EF4-FFF2-40B4-BE49-F238E27FC236}">
                  <a16:creationId xmlns:a16="http://schemas.microsoft.com/office/drawing/2014/main" id="{F52F63AA-8D66-43DB-AF73-9D8EF25404C4}"/>
                </a:ext>
              </a:extLst>
            </p:cNvPr>
            <p:cNvSpPr/>
            <p:nvPr/>
          </p:nvSpPr>
          <p:spPr>
            <a:xfrm>
              <a:off x="191359" y="4747580"/>
              <a:ext cx="1645920" cy="830997"/>
            </a:xfrm>
            <a:prstGeom prst="rect">
              <a:avLst/>
            </a:prstGeom>
          </p:spPr>
          <p:txBody>
            <a:bodyPr wrap="square" lIns="0" rIns="0">
              <a:spAutoFit/>
            </a:bodyPr>
            <a:lstStyle/>
            <a:p>
              <a:pPr algn="ctr"/>
              <a:r>
                <a:rPr lang="ru-RU" sz="1200" b="1" dirty="0">
                  <a:solidFill>
                    <a:srgbClr val="00B0F0"/>
                  </a:solidFill>
                  <a:latin typeface="Andes" panose="02000000000000000000" pitchFamily="50" charset="0"/>
                </a:rPr>
                <a:t>Обратная связь с ИИСУГФ в целях повышения качества и ценности данных</a:t>
              </a:r>
              <a:endParaRPr lang="en-US" sz="1200" dirty="0">
                <a:solidFill>
                  <a:srgbClr val="00B0F0"/>
                </a:solidFill>
                <a:latin typeface="Andes" panose="02000000000000000000" pitchFamily="50" charset="0"/>
              </a:endParaRPr>
            </a:p>
          </p:txBody>
        </p:sp>
      </p:grpSp>
      <p:sp>
        <p:nvSpPr>
          <p:cNvPr id="35" name="Arrow: U-Turn 34">
            <a:extLst>
              <a:ext uri="{FF2B5EF4-FFF2-40B4-BE49-F238E27FC236}">
                <a16:creationId xmlns:a16="http://schemas.microsoft.com/office/drawing/2014/main" id="{ECD2CD0A-70E3-4616-8392-86EC510CF3BA}"/>
              </a:ext>
            </a:extLst>
          </p:cNvPr>
          <p:cNvSpPr/>
          <p:nvPr/>
        </p:nvSpPr>
        <p:spPr>
          <a:xfrm rot="16200000">
            <a:off x="347146" y="3148391"/>
            <a:ext cx="1584758" cy="1135493"/>
          </a:xfrm>
          <a:prstGeom prst="uturnArrow">
            <a:avLst>
              <a:gd name="adj1" fmla="val 25043"/>
              <a:gd name="adj2" fmla="val 25000"/>
              <a:gd name="adj3" fmla="val 25212"/>
              <a:gd name="adj4" fmla="val 64502"/>
              <a:gd name="adj5" fmla="val 98809"/>
            </a:avLst>
          </a:prstGeom>
          <a:solidFill>
            <a:srgbClr val="0000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ndes" panose="02000000000000000000" pitchFamily="50" charset="0"/>
            </a:endParaRPr>
          </a:p>
        </p:txBody>
      </p:sp>
      <p:sp>
        <p:nvSpPr>
          <p:cNvPr id="36" name="Text Box 24">
            <a:extLst>
              <a:ext uri="{FF2B5EF4-FFF2-40B4-BE49-F238E27FC236}">
                <a16:creationId xmlns:a16="http://schemas.microsoft.com/office/drawing/2014/main" id="{9645EA24-9510-4B19-93FA-09C0C15CC9FD}"/>
              </a:ext>
            </a:extLst>
          </p:cNvPr>
          <p:cNvSpPr txBox="1">
            <a:spLocks noChangeArrowheads="1"/>
          </p:cNvSpPr>
          <p:nvPr/>
        </p:nvSpPr>
        <p:spPr bwMode="auto">
          <a:xfrm>
            <a:off x="237079" y="5400401"/>
            <a:ext cx="1554480" cy="274320"/>
          </a:xfrm>
          <a:prstGeom prst="rect">
            <a:avLst/>
          </a:prstGeom>
          <a:noFill/>
          <a:ln w="9525">
            <a:noFill/>
            <a:miter lim="800000"/>
            <a:headEnd/>
            <a:tailEnd/>
          </a:ln>
        </p:spPr>
        <p:txBody>
          <a:bodyPr lIns="0" tIns="0" rIns="0" bIns="0"/>
          <a:lstStyle/>
          <a:p>
            <a:pPr algn="ctr" eaLnBrk="0" hangingPunct="0"/>
            <a:r>
              <a:rPr lang="en-AU" sz="1800" b="1" dirty="0">
                <a:solidFill>
                  <a:srgbClr val="0000CC"/>
                </a:solidFill>
                <a:latin typeface="Andes" panose="02000000000000000000" pitchFamily="50" charset="0"/>
              </a:rPr>
              <a:t>CGU, </a:t>
            </a:r>
            <a:r>
              <a:rPr lang="ru-RU" sz="1800" b="1" dirty="0">
                <a:solidFill>
                  <a:srgbClr val="0000CC"/>
                </a:solidFill>
                <a:latin typeface="Andes" panose="02000000000000000000" pitchFamily="50" charset="0"/>
              </a:rPr>
              <a:t>Бразилия</a:t>
            </a:r>
            <a:endParaRPr lang="en-AU" sz="1200" b="1" dirty="0">
              <a:solidFill>
                <a:srgbClr val="0000CC"/>
              </a:solidFill>
              <a:latin typeface="Andes" panose="02000000000000000000" pitchFamily="50" charset="0"/>
            </a:endParaRPr>
          </a:p>
        </p:txBody>
      </p:sp>
    </p:spTree>
    <p:extLst>
      <p:ext uri="{BB962C8B-B14F-4D97-AF65-F5344CB8AC3E}">
        <p14:creationId xmlns:p14="http://schemas.microsoft.com/office/powerpoint/2010/main" val="458394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heel(1)">
                                      <p:cBhvr>
                                        <p:cTn id="12" dur="2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ppt_w</p:attrName>
                                        </p:attrNameLst>
                                      </p:cBhvr>
                                      <p:tavLst>
                                        <p:tav tm="0">
                                          <p:val>
                                            <p:fltVal val="0"/>
                                          </p:val>
                                        </p:tav>
                                        <p:tav tm="100000">
                                          <p:val>
                                            <p:strVal val="#ppt_w"/>
                                          </p:val>
                                        </p:tav>
                                      </p:tavLst>
                                    </p:anim>
                                    <p:anim calcmode="lin" valueType="num">
                                      <p:cBhvr>
                                        <p:cTn id="23" dur="500" fill="hold"/>
                                        <p:tgtEl>
                                          <p:spTgt spid="35"/>
                                        </p:tgtEl>
                                        <p:attrNameLst>
                                          <p:attrName>ppt_h</p:attrName>
                                        </p:attrNameLst>
                                      </p:cBhvr>
                                      <p:tavLst>
                                        <p:tav tm="0">
                                          <p:val>
                                            <p:fltVal val="0"/>
                                          </p:val>
                                        </p:tav>
                                        <p:tav tm="100000">
                                          <p:val>
                                            <p:strVal val="#ppt_h"/>
                                          </p:val>
                                        </p:tav>
                                      </p:tavLst>
                                    </p:anim>
                                    <p:animEffect transition="in" filter="fade">
                                      <p:cBhvr>
                                        <p:cTn id="24" dur="500"/>
                                        <p:tgtEl>
                                          <p:spTgt spid="35"/>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circle(in)">
                                      <p:cBhvr>
                                        <p:cTn id="29" dur="20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fade">
                                      <p:cBhvr>
                                        <p:cTn id="3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5" grpId="0" animBg="1"/>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31705</TotalTime>
  <Words>2720</Words>
  <Application>Microsoft Office PowerPoint</Application>
  <PresentationFormat>On-screen Show (4:3)</PresentationFormat>
  <Paragraphs>478</Paragraphs>
  <Slides>22</Slides>
  <Notes>11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MS PGothic</vt:lpstr>
      <vt:lpstr>MS PGothic</vt:lpstr>
      <vt:lpstr>Aldhabi</vt:lpstr>
      <vt:lpstr>Andes</vt:lpstr>
      <vt:lpstr>Arial</vt:lpstr>
      <vt:lpstr>Calibri</vt:lpstr>
      <vt:lpstr>Helvetica</vt:lpstr>
      <vt:lpstr>Times New Roman</vt:lpstr>
      <vt:lpstr>Trebuchet MS</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World Bank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Cem Dener</dc:creator>
  <cp:lastModifiedBy>Ekaterina A Zaleeva</cp:lastModifiedBy>
  <cp:revision>4010</cp:revision>
  <cp:lastPrinted>2016-12-02T03:48:00Z</cp:lastPrinted>
  <dcterms:created xsi:type="dcterms:W3CDTF">2010-10-03T19:12:30Z</dcterms:created>
  <dcterms:modified xsi:type="dcterms:W3CDTF">2019-05-23T08:27:44Z</dcterms:modified>
</cp:coreProperties>
</file>