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7"/>
  </p:notesMasterIdLst>
  <p:handoutMasterIdLst>
    <p:handoutMasterId r:id="rId38"/>
  </p:handoutMasterIdLst>
  <p:sldIdLst>
    <p:sldId id="257" r:id="rId2"/>
    <p:sldId id="258" r:id="rId3"/>
    <p:sldId id="387" r:id="rId4"/>
    <p:sldId id="259" r:id="rId5"/>
    <p:sldId id="340" r:id="rId6"/>
    <p:sldId id="291" r:id="rId7"/>
    <p:sldId id="262" r:id="rId8"/>
    <p:sldId id="329" r:id="rId9"/>
    <p:sldId id="330" r:id="rId10"/>
    <p:sldId id="388" r:id="rId11"/>
    <p:sldId id="327" r:id="rId12"/>
    <p:sldId id="318" r:id="rId13"/>
    <p:sldId id="319" r:id="rId14"/>
    <p:sldId id="321" r:id="rId15"/>
    <p:sldId id="360" r:id="rId16"/>
    <p:sldId id="361" r:id="rId17"/>
    <p:sldId id="362" r:id="rId18"/>
    <p:sldId id="363" r:id="rId19"/>
    <p:sldId id="364" r:id="rId20"/>
    <p:sldId id="356" r:id="rId21"/>
    <p:sldId id="377" r:id="rId22"/>
    <p:sldId id="274" r:id="rId23"/>
    <p:sldId id="372" r:id="rId24"/>
    <p:sldId id="297" r:id="rId25"/>
    <p:sldId id="373" r:id="rId26"/>
    <p:sldId id="389" r:id="rId27"/>
    <p:sldId id="379" r:id="rId28"/>
    <p:sldId id="380" r:id="rId29"/>
    <p:sldId id="381" r:id="rId30"/>
    <p:sldId id="382" r:id="rId31"/>
    <p:sldId id="383" r:id="rId32"/>
    <p:sldId id="384" r:id="rId33"/>
    <p:sldId id="385" r:id="rId34"/>
    <p:sldId id="386" r:id="rId35"/>
    <p:sldId id="376" r:id="rId36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CC0099"/>
    <a:srgbClr val="CC00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92" autoAdjust="0"/>
    <p:restoredTop sz="76457" autoAdjust="0"/>
  </p:normalViewPr>
  <p:slideViewPr>
    <p:cSldViewPr>
      <p:cViewPr varScale="1">
        <p:scale>
          <a:sx n="60" d="100"/>
          <a:sy n="60" d="100"/>
        </p:scale>
        <p:origin x="-172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3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86DD5-09AA-44E2-A4A1-C7A74B10070F}" type="datetimeFigureOut">
              <a:rPr lang="de-AT" smtClean="0"/>
              <a:t>29.01.2014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344E7-1310-4544-9AB4-689AE1B1844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878774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DA9EDC-450E-4186-BDF9-E39D72637DA9}" type="datetimeFigureOut">
              <a:rPr lang="de-AT" smtClean="0"/>
              <a:t>29.01.2014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50946-4224-4209-B707-D4A87342065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5254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0946-4224-4209-B707-D4A873420652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12396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0946-4224-4209-B707-D4A873420652}" type="slidenum">
              <a:rPr lang="de-AT" smtClean="0">
                <a:solidFill>
                  <a:prstClr val="black"/>
                </a:solidFill>
              </a:rPr>
              <a:pPr/>
              <a:t>10</a:t>
            </a:fld>
            <a:endParaRPr lang="de-A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341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0946-4224-4209-B707-D4A873420652}" type="slidenum">
              <a:rPr lang="de-AT" smtClean="0">
                <a:solidFill>
                  <a:prstClr val="black"/>
                </a:solidFill>
              </a:rPr>
              <a:pPr/>
              <a:t>11</a:t>
            </a:fld>
            <a:endParaRPr lang="de-A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7316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0946-4224-4209-B707-D4A873420652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764606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0946-4224-4209-B707-D4A873420652}" type="slidenum">
              <a:rPr lang="de-AT" smtClean="0"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099139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0946-4224-4209-B707-D4A873420652}" type="slidenum">
              <a:rPr lang="de-AT" smtClean="0"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002672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0946-4224-4209-B707-D4A873420652}" type="slidenum">
              <a:rPr lang="de-AT" smtClean="0"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862150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de-AT" sz="1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0946-4224-4209-B707-D4A873420652}" type="slidenum">
              <a:rPr lang="de-AT" smtClean="0"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274810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0946-4224-4209-B707-D4A873420652}" type="slidenum">
              <a:rPr lang="de-AT" smtClean="0"/>
              <a:t>17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752525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0946-4224-4209-B707-D4A873420652}" type="slidenum">
              <a:rPr lang="de-AT" smtClean="0"/>
              <a:t>18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83022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0946-4224-4209-B707-D4A873420652}" type="slidenum">
              <a:rPr lang="de-AT" smtClean="0"/>
              <a:t>19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58486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0946-4224-4209-B707-D4A873420652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903412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GB" sz="1200" b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0946-4224-4209-B707-D4A873420652}" type="slidenum">
              <a:rPr lang="de-AT" smtClean="0"/>
              <a:t>20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71506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0946-4224-4209-B707-D4A873420652}" type="slidenum">
              <a:rPr lang="de-AT" smtClean="0"/>
              <a:t>22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90299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80000"/>
              </a:lnSpc>
            </a:pPr>
            <a:endParaRPr lang="en-GB" sz="1700" dirty="0" smtClean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0946-4224-4209-B707-D4A873420652}" type="slidenum">
              <a:rPr lang="de-AT" smtClean="0"/>
              <a:t>23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90299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0946-4224-4209-B707-D4A873420652}" type="slidenum">
              <a:rPr lang="de-AT" smtClean="0"/>
              <a:t>24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77512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b="0" dirty="0" smtClean="0"/>
              <a:t>Budget</a:t>
            </a:r>
            <a:r>
              <a:rPr lang="de-AT" b="0" baseline="0" dirty="0" smtClean="0"/>
              <a:t> Report:</a:t>
            </a:r>
            <a:endParaRPr lang="de-AT" b="0" dirty="0" smtClean="0"/>
          </a:p>
          <a:p>
            <a:r>
              <a:rPr lang="de-AT" b="0" dirty="0" smtClean="0"/>
              <a:t>Budget </a:t>
            </a:r>
            <a:r>
              <a:rPr lang="de-AT" b="0" dirty="0" err="1" smtClean="0"/>
              <a:t>overview</a:t>
            </a:r>
            <a:endParaRPr lang="de-AT" b="0" dirty="0" smtClean="0"/>
          </a:p>
          <a:p>
            <a:r>
              <a:rPr lang="de-AT" b="0" dirty="0" smtClean="0"/>
              <a:t>Political </a:t>
            </a:r>
            <a:r>
              <a:rPr lang="de-AT" b="0" dirty="0" err="1" smtClean="0"/>
              <a:t>focus</a:t>
            </a:r>
            <a:endParaRPr lang="de-AT" b="0" dirty="0" smtClean="0"/>
          </a:p>
          <a:p>
            <a:r>
              <a:rPr lang="de-AT" b="0" dirty="0" err="1" smtClean="0"/>
              <a:t>Economic</a:t>
            </a:r>
            <a:r>
              <a:rPr lang="de-AT" b="0" dirty="0" smtClean="0"/>
              <a:t> </a:t>
            </a:r>
            <a:r>
              <a:rPr lang="de-AT" b="0" dirty="0" err="1" smtClean="0"/>
              <a:t>circumstances</a:t>
            </a:r>
            <a:endParaRPr lang="de-AT" b="0" dirty="0" smtClean="0"/>
          </a:p>
          <a:p>
            <a:r>
              <a:rPr lang="de-AT" b="0" dirty="0" err="1" smtClean="0"/>
              <a:t>Comparison</a:t>
            </a:r>
            <a:r>
              <a:rPr lang="de-AT" b="0" dirty="0" smtClean="0"/>
              <a:t> </a:t>
            </a:r>
            <a:r>
              <a:rPr lang="de-AT" b="0" dirty="0" err="1" smtClean="0"/>
              <a:t>with</a:t>
            </a:r>
            <a:r>
              <a:rPr lang="de-AT" b="0" dirty="0" smtClean="0"/>
              <a:t> </a:t>
            </a:r>
            <a:r>
              <a:rPr lang="de-AT" b="0" dirty="0" err="1" smtClean="0"/>
              <a:t>the</a:t>
            </a:r>
            <a:r>
              <a:rPr lang="de-AT" b="0" dirty="0" smtClean="0"/>
              <a:t> </a:t>
            </a:r>
            <a:r>
              <a:rPr lang="de-AT" b="0" dirty="0" err="1" smtClean="0"/>
              <a:t>prior</a:t>
            </a:r>
            <a:r>
              <a:rPr lang="de-AT" b="0" dirty="0" smtClean="0"/>
              <a:t> </a:t>
            </a:r>
            <a:r>
              <a:rPr lang="de-AT" b="0" dirty="0" err="1" smtClean="0"/>
              <a:t>budget</a:t>
            </a:r>
            <a:r>
              <a:rPr lang="de-AT" b="0" dirty="0" smtClean="0"/>
              <a:t> </a:t>
            </a:r>
            <a:r>
              <a:rPr lang="de-AT" b="0" dirty="0" err="1" smtClean="0"/>
              <a:t>and</a:t>
            </a:r>
            <a:r>
              <a:rPr lang="de-AT" b="0" dirty="0" smtClean="0"/>
              <a:t> </a:t>
            </a:r>
            <a:r>
              <a:rPr lang="de-AT" b="0" dirty="0" err="1" smtClean="0"/>
              <a:t>the</a:t>
            </a:r>
            <a:r>
              <a:rPr lang="de-AT" b="0" dirty="0" smtClean="0"/>
              <a:t> MTEF</a:t>
            </a:r>
          </a:p>
          <a:p>
            <a:r>
              <a:rPr lang="de-AT" b="0" dirty="0" err="1" smtClean="0"/>
              <a:t>Fiscal</a:t>
            </a:r>
            <a:r>
              <a:rPr lang="de-AT" b="0" dirty="0" smtClean="0"/>
              <a:t> </a:t>
            </a:r>
            <a:r>
              <a:rPr lang="de-AT" b="0" dirty="0" err="1" smtClean="0"/>
              <a:t>relations</a:t>
            </a:r>
            <a:endParaRPr lang="de-AT" b="0" dirty="0" smtClean="0"/>
          </a:p>
          <a:p>
            <a:endParaRPr lang="de-AT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/>
              <a:t>Federal report on outsourced entities and public companies (</a:t>
            </a:r>
            <a:r>
              <a:rPr lang="en-US" b="0" dirty="0" err="1" smtClean="0"/>
              <a:t>Ausgliederungs</a:t>
            </a:r>
            <a:r>
              <a:rPr lang="en-US" b="0" dirty="0" smtClean="0"/>
              <a:t>- und </a:t>
            </a:r>
            <a:r>
              <a:rPr lang="en-US" b="0" dirty="0" err="1" smtClean="0"/>
              <a:t>Beteiligungsbericht</a:t>
            </a:r>
            <a:r>
              <a:rPr lang="en-US" b="0" dirty="0" smtClean="0"/>
              <a:t>):</a:t>
            </a:r>
          </a:p>
          <a:p>
            <a:r>
              <a:rPr lang="en-US" sz="1200" b="0" dirty="0" smtClean="0"/>
              <a:t>1st report in 2009</a:t>
            </a:r>
          </a:p>
          <a:p>
            <a:r>
              <a:rPr lang="en-US" sz="1200" b="0" dirty="0" smtClean="0"/>
              <a:t>Public companies fully (100%) and directly owned by the federal government and </a:t>
            </a:r>
            <a:br>
              <a:rPr lang="en-US" sz="1200" b="0" dirty="0" smtClean="0"/>
            </a:br>
            <a:r>
              <a:rPr lang="en-US" sz="1200" b="0" dirty="0" smtClean="0"/>
              <a:t>all outsourced entities in different categories (e.g. railways, roads, universities,…)</a:t>
            </a:r>
          </a:p>
          <a:p>
            <a:r>
              <a:rPr lang="en-US" sz="1200" b="0" dirty="0" smtClean="0"/>
              <a:t>2nd step of federal budget reform: </a:t>
            </a:r>
            <a:br>
              <a:rPr lang="en-US" sz="1200" b="0" dirty="0" smtClean="0"/>
            </a:br>
            <a:r>
              <a:rPr lang="en-US" sz="1200" b="0" dirty="0" smtClean="0"/>
              <a:t>all public companies mainly owned (&gt;50%) – </a:t>
            </a:r>
            <a:br>
              <a:rPr lang="en-US" sz="1200" b="0" dirty="0" smtClean="0"/>
            </a:br>
            <a:r>
              <a:rPr lang="en-US" sz="1200" b="0" dirty="0" smtClean="0"/>
              <a:t>more information on liabilities and assets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AT" b="0" dirty="0" smtClean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0946-4224-4209-B707-D4A873420652}" type="slidenum">
              <a:rPr lang="de-AT" smtClean="0"/>
              <a:t>25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60203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0946-4224-4209-B707-D4A873420652}" type="slidenum">
              <a:rPr lang="de-AT" smtClean="0">
                <a:solidFill>
                  <a:prstClr val="black"/>
                </a:solidFill>
              </a:rPr>
              <a:pPr/>
              <a:t>26</a:t>
            </a:fld>
            <a:endParaRPr lang="de-A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3412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err="1" smtClean="0"/>
              <a:t>Strictly</a:t>
            </a:r>
            <a:r>
              <a:rPr lang="de-AT" dirty="0" smtClean="0"/>
              <a:t> </a:t>
            </a:r>
            <a:r>
              <a:rPr lang="de-AT" dirty="0" err="1" smtClean="0"/>
              <a:t>confidential</a:t>
            </a:r>
            <a:r>
              <a:rPr lang="de-AT" dirty="0" smtClean="0"/>
              <a:t> </a:t>
            </a:r>
            <a:r>
              <a:rPr lang="de-AT" dirty="0" err="1" smtClean="0"/>
              <a:t>therefore</a:t>
            </a:r>
            <a:r>
              <a:rPr lang="de-AT" dirty="0" smtClean="0"/>
              <a:t> </a:t>
            </a:r>
            <a:r>
              <a:rPr lang="de-AT" dirty="0" err="1" smtClean="0"/>
              <a:t>only</a:t>
            </a:r>
            <a:r>
              <a:rPr lang="de-AT" baseline="0" dirty="0" smtClean="0"/>
              <a:t> a </a:t>
            </a:r>
            <a:r>
              <a:rPr lang="de-AT" baseline="0" dirty="0" err="1" smtClean="0"/>
              <a:t>very</a:t>
            </a:r>
            <a:r>
              <a:rPr lang="de-AT" baseline="0" dirty="0" smtClean="0"/>
              <a:t> </a:t>
            </a:r>
            <a:r>
              <a:rPr lang="de-AT" baseline="0" dirty="0" err="1" smtClean="0"/>
              <a:t>small</a:t>
            </a:r>
            <a:r>
              <a:rPr lang="de-AT" baseline="0" dirty="0" smtClean="0"/>
              <a:t> </a:t>
            </a:r>
            <a:r>
              <a:rPr lang="de-AT" baseline="0" dirty="0" err="1" smtClean="0"/>
              <a:t>number</a:t>
            </a:r>
            <a:r>
              <a:rPr lang="de-AT" baseline="0" dirty="0" smtClean="0"/>
              <a:t> </a:t>
            </a:r>
            <a:r>
              <a:rPr lang="de-AT" baseline="0" dirty="0" err="1" smtClean="0"/>
              <a:t>of</a:t>
            </a:r>
            <a:r>
              <a:rPr lang="de-AT" baseline="0" dirty="0" smtClean="0"/>
              <a:t> </a:t>
            </a:r>
            <a:r>
              <a:rPr lang="de-AT" baseline="0" dirty="0" err="1" smtClean="0"/>
              <a:t>people</a:t>
            </a:r>
            <a:r>
              <a:rPr lang="de-AT" baseline="0" dirty="0" smtClean="0"/>
              <a:t> </a:t>
            </a:r>
            <a:r>
              <a:rPr lang="de-AT" baseline="0" dirty="0" err="1" smtClean="0"/>
              <a:t>receive</a:t>
            </a:r>
            <a:r>
              <a:rPr lang="de-AT" baseline="0" dirty="0" smtClean="0"/>
              <a:t> </a:t>
            </a:r>
            <a:r>
              <a:rPr lang="de-AT" baseline="0" dirty="0" err="1" smtClean="0"/>
              <a:t>the</a:t>
            </a:r>
            <a:r>
              <a:rPr lang="de-AT" baseline="0" dirty="0" smtClean="0"/>
              <a:t> </a:t>
            </a:r>
            <a:r>
              <a:rPr lang="de-AT" baseline="0" dirty="0" err="1" smtClean="0"/>
              <a:t>report</a:t>
            </a:r>
            <a:r>
              <a:rPr lang="de-AT" baseline="0" dirty="0" smtClean="0"/>
              <a:t>.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0946-4224-4209-B707-D4A873420652}" type="slidenum">
              <a:rPr lang="de-AT" smtClean="0">
                <a:solidFill>
                  <a:prstClr val="black"/>
                </a:solidFill>
              </a:rPr>
              <a:pPr/>
              <a:t>30</a:t>
            </a:fld>
            <a:endParaRPr lang="de-A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544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0946-4224-4209-B707-D4A873420652}" type="slidenum">
              <a:rPr lang="de-AT" smtClean="0">
                <a:solidFill>
                  <a:prstClr val="black"/>
                </a:solidFill>
              </a:rPr>
              <a:pPr/>
              <a:t>3</a:t>
            </a:fld>
            <a:endParaRPr lang="de-A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341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10C88-365C-45CB-8E8A-059DC708F669}" type="slidenum">
              <a:rPr lang="de-AT">
                <a:solidFill>
                  <a:prstClr val="black"/>
                </a:solidFill>
              </a:rPr>
              <a:pPr/>
              <a:t>4</a:t>
            </a:fld>
            <a:endParaRPr lang="de-A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658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0946-4224-4209-B707-D4A873420652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41351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0946-4224-4209-B707-D4A873420652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63815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sz="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0946-4224-4209-B707-D4A873420652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871570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0946-4224-4209-B707-D4A873420652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27997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50946-4224-4209-B707-D4A873420652}" type="slidenum">
              <a:rPr lang="de-AT" smtClean="0">
                <a:solidFill>
                  <a:prstClr val="black"/>
                </a:solidFill>
              </a:rPr>
              <a:pPr/>
              <a:t>9</a:t>
            </a:fld>
            <a:endParaRPr lang="de-A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60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668338" y="6207125"/>
            <a:ext cx="0" cy="652463"/>
          </a:xfrm>
          <a:prstGeom prst="line">
            <a:avLst/>
          </a:prstGeom>
          <a:noFill/>
          <a:ln w="36068">
            <a:solidFill>
              <a:srgbClr val="E11B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AT" sz="13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739775" y="6207125"/>
            <a:ext cx="7756525" cy="195263"/>
          </a:xfrm>
          <a:prstGeom prst="rect">
            <a:avLst/>
          </a:prstGeom>
          <a:solidFill>
            <a:srgbClr val="D2D3D4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AT" sz="13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5124" name="Picture 4" descr="Logo_BMF_ROT_EN_P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113" y="488950"/>
            <a:ext cx="3036887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590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485C2B7-25F8-4130-9A87-0238D6F6073D}" type="slidenum">
              <a:rPr lang="de-AT">
                <a:solidFill>
                  <a:srgbClr val="000000"/>
                </a:solidFill>
              </a:rPr>
              <a:pPr/>
              <a:t>‹Nr.›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687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29388" y="358775"/>
            <a:ext cx="1957387" cy="56784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52463" y="358775"/>
            <a:ext cx="5724525" cy="567848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3215BC-E868-4EAF-8430-802047FB508D}" type="slidenum">
              <a:rPr lang="de-AT">
                <a:solidFill>
                  <a:srgbClr val="000000"/>
                </a:solidFill>
              </a:rPr>
              <a:pPr/>
              <a:t>‹Nr.›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387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2463" y="358775"/>
            <a:ext cx="6038850" cy="5397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52463" y="1631950"/>
            <a:ext cx="3840162" cy="440531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5025" y="1631950"/>
            <a:ext cx="3841750" cy="440531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>
          <a:xfrm>
            <a:off x="7902575" y="6184900"/>
            <a:ext cx="584200" cy="312738"/>
          </a:xfrm>
        </p:spPr>
        <p:txBody>
          <a:bodyPr/>
          <a:lstStyle>
            <a:lvl1pPr>
              <a:defRPr/>
            </a:lvl1pPr>
          </a:lstStyle>
          <a:p>
            <a:fld id="{B866D39B-5A6E-4D0A-8DB3-0719F3DC3D82}" type="slidenum">
              <a:rPr lang="de-AT">
                <a:solidFill>
                  <a:srgbClr val="000000"/>
                </a:solidFill>
              </a:rPr>
              <a:pPr/>
              <a:t>‹Nr.›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10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D03675-4AC4-4B09-AC6D-11A66B6B13E1}" type="slidenum">
              <a:rPr lang="de-AT">
                <a:solidFill>
                  <a:srgbClr val="000000"/>
                </a:solidFill>
              </a:rPr>
              <a:pPr/>
              <a:t>‹Nr.›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237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788C10-28EF-43BB-A47E-86EA5DAFE811}" type="slidenum">
              <a:rPr lang="de-AT">
                <a:solidFill>
                  <a:srgbClr val="000000"/>
                </a:solidFill>
              </a:rPr>
              <a:pPr/>
              <a:t>‹Nr.›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129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52463" y="1631950"/>
            <a:ext cx="3840162" cy="4405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5025" y="1631950"/>
            <a:ext cx="3841750" cy="4405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11160D-3E68-4269-9475-54F6044BAC4B}" type="slidenum">
              <a:rPr lang="de-AT">
                <a:solidFill>
                  <a:srgbClr val="000000"/>
                </a:solidFill>
              </a:rPr>
              <a:pPr/>
              <a:t>‹Nr.›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594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B7D965-1BD1-4E51-A63D-A27E7E8566B4}" type="slidenum">
              <a:rPr lang="de-AT">
                <a:solidFill>
                  <a:srgbClr val="000000"/>
                </a:solidFill>
              </a:rPr>
              <a:pPr/>
              <a:t>‹Nr.›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86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8A952CC-0943-47AB-8830-989CFF4FB6C4}" type="slidenum">
              <a:rPr lang="de-AT">
                <a:solidFill>
                  <a:srgbClr val="000000"/>
                </a:solidFill>
              </a:rPr>
              <a:pPr/>
              <a:t>‹Nr.›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556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51D25E0-3D5E-49D9-A696-87EF409A13B3}" type="slidenum">
              <a:rPr lang="de-AT">
                <a:solidFill>
                  <a:srgbClr val="000000"/>
                </a:solidFill>
              </a:rPr>
              <a:pPr/>
              <a:t>‹Nr.›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963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0B996D-B10B-472B-8ABC-66E4A1C4717D}" type="slidenum">
              <a:rPr lang="de-AT">
                <a:solidFill>
                  <a:srgbClr val="000000"/>
                </a:solidFill>
              </a:rPr>
              <a:pPr/>
              <a:t>‹Nr.›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830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FEC27E-508F-46A8-BAD4-83583A2F72F1}" type="slidenum">
              <a:rPr lang="de-AT">
                <a:solidFill>
                  <a:srgbClr val="000000"/>
                </a:solidFill>
              </a:rPr>
              <a:pPr/>
              <a:t>‹Nr.›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49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654050" y="1174750"/>
            <a:ext cx="7834313" cy="0"/>
          </a:xfrm>
          <a:prstGeom prst="line">
            <a:avLst/>
          </a:prstGeom>
          <a:noFill/>
          <a:ln w="36068">
            <a:solidFill>
              <a:srgbClr val="D2D3D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AT" sz="13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668338" y="6200775"/>
            <a:ext cx="0" cy="652463"/>
          </a:xfrm>
          <a:prstGeom prst="line">
            <a:avLst/>
          </a:prstGeom>
          <a:noFill/>
          <a:ln w="36068">
            <a:solidFill>
              <a:srgbClr val="E11B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AT" sz="13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52463" y="358775"/>
            <a:ext cx="60388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Titelmasterformat durch Klicken bearbeiten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2463" y="1631950"/>
            <a:ext cx="7834312" cy="440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Textmasterformate durch Klicken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739775" y="6200775"/>
            <a:ext cx="7756525" cy="196850"/>
          </a:xfrm>
          <a:prstGeom prst="rect">
            <a:avLst/>
          </a:prstGeom>
          <a:solidFill>
            <a:srgbClr val="D2D3D4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AT" sz="13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4103" name="Picture 7" descr="Logo_BMF_ROT_EN_P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825" y="488950"/>
            <a:ext cx="2284413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02575" y="6184900"/>
            <a:ext cx="5842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936" tIns="41468" rIns="82936" bIns="41468" numCol="1" anchor="t" anchorCtr="0" compatLnSpc="1">
            <a:prstTxWarp prst="textNoShape">
              <a:avLst/>
            </a:prstTxWarp>
          </a:bodyPr>
          <a:lstStyle>
            <a:lvl1pPr algn="r" defTabSz="828675">
              <a:defRPr sz="1000" b="1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9578875-A7CB-4CC3-9595-056EF3E02860}" type="slidenum">
              <a:rPr lang="de-A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73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828675" rtl="0" fontAlgn="base">
        <a:spcBef>
          <a:spcPct val="0"/>
        </a:spcBef>
        <a:spcAft>
          <a:spcPct val="0"/>
        </a:spcAft>
        <a:defRPr sz="29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28675" rtl="0" fontAlgn="base">
        <a:spcBef>
          <a:spcPct val="0"/>
        </a:spcBef>
        <a:spcAft>
          <a:spcPct val="0"/>
        </a:spcAft>
        <a:defRPr sz="2900" b="1">
          <a:solidFill>
            <a:schemeClr val="tx2"/>
          </a:solidFill>
          <a:latin typeface="Tahoma" charset="0"/>
        </a:defRPr>
      </a:lvl2pPr>
      <a:lvl3pPr algn="l" defTabSz="828675" rtl="0" fontAlgn="base">
        <a:spcBef>
          <a:spcPct val="0"/>
        </a:spcBef>
        <a:spcAft>
          <a:spcPct val="0"/>
        </a:spcAft>
        <a:defRPr sz="2900" b="1">
          <a:solidFill>
            <a:schemeClr val="tx2"/>
          </a:solidFill>
          <a:latin typeface="Tahoma" charset="0"/>
        </a:defRPr>
      </a:lvl3pPr>
      <a:lvl4pPr algn="l" defTabSz="828675" rtl="0" fontAlgn="base">
        <a:spcBef>
          <a:spcPct val="0"/>
        </a:spcBef>
        <a:spcAft>
          <a:spcPct val="0"/>
        </a:spcAft>
        <a:defRPr sz="2900" b="1">
          <a:solidFill>
            <a:schemeClr val="tx2"/>
          </a:solidFill>
          <a:latin typeface="Tahoma" charset="0"/>
        </a:defRPr>
      </a:lvl4pPr>
      <a:lvl5pPr algn="l" defTabSz="828675" rtl="0" fontAlgn="base">
        <a:spcBef>
          <a:spcPct val="0"/>
        </a:spcBef>
        <a:spcAft>
          <a:spcPct val="0"/>
        </a:spcAft>
        <a:defRPr sz="2900" b="1">
          <a:solidFill>
            <a:schemeClr val="tx2"/>
          </a:solidFill>
          <a:latin typeface="Tahoma" charset="0"/>
        </a:defRPr>
      </a:lvl5pPr>
      <a:lvl6pPr marL="457200" algn="l" defTabSz="828675" rtl="0" fontAlgn="base">
        <a:spcBef>
          <a:spcPct val="0"/>
        </a:spcBef>
        <a:spcAft>
          <a:spcPct val="0"/>
        </a:spcAft>
        <a:defRPr sz="2900" b="1">
          <a:solidFill>
            <a:schemeClr val="tx2"/>
          </a:solidFill>
          <a:latin typeface="Tahoma" charset="0"/>
        </a:defRPr>
      </a:lvl6pPr>
      <a:lvl7pPr marL="914400" algn="l" defTabSz="828675" rtl="0" fontAlgn="base">
        <a:spcBef>
          <a:spcPct val="0"/>
        </a:spcBef>
        <a:spcAft>
          <a:spcPct val="0"/>
        </a:spcAft>
        <a:defRPr sz="2900" b="1">
          <a:solidFill>
            <a:schemeClr val="tx2"/>
          </a:solidFill>
          <a:latin typeface="Tahoma" charset="0"/>
        </a:defRPr>
      </a:lvl7pPr>
      <a:lvl8pPr marL="1371600" algn="l" defTabSz="828675" rtl="0" fontAlgn="base">
        <a:spcBef>
          <a:spcPct val="0"/>
        </a:spcBef>
        <a:spcAft>
          <a:spcPct val="0"/>
        </a:spcAft>
        <a:defRPr sz="2900" b="1">
          <a:solidFill>
            <a:schemeClr val="tx2"/>
          </a:solidFill>
          <a:latin typeface="Tahoma" charset="0"/>
        </a:defRPr>
      </a:lvl8pPr>
      <a:lvl9pPr marL="1828800" algn="l" defTabSz="828675" rtl="0" fontAlgn="base">
        <a:spcBef>
          <a:spcPct val="0"/>
        </a:spcBef>
        <a:spcAft>
          <a:spcPct val="0"/>
        </a:spcAft>
        <a:defRPr sz="2900" b="1">
          <a:solidFill>
            <a:schemeClr val="tx2"/>
          </a:solidFill>
          <a:latin typeface="Tahoma" charset="0"/>
        </a:defRPr>
      </a:lvl9pPr>
    </p:titleStyle>
    <p:bodyStyle>
      <a:lvl1pPr marL="328613" indent="-328613" algn="l" defTabSz="828675" rtl="0" fontAlgn="base">
        <a:spcBef>
          <a:spcPct val="20000"/>
        </a:spcBef>
        <a:spcAft>
          <a:spcPct val="0"/>
        </a:spcAft>
        <a:buChar char="•"/>
        <a:defRPr sz="2900" b="1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46063" algn="l" defTabSz="828675" rtl="0" fontAlgn="base">
        <a:spcBef>
          <a:spcPct val="20000"/>
        </a:spcBef>
        <a:spcAft>
          <a:spcPct val="0"/>
        </a:spcAft>
        <a:buChar char="-"/>
        <a:defRPr sz="2200" b="1">
          <a:solidFill>
            <a:schemeClr val="tx1"/>
          </a:solidFill>
          <a:latin typeface="+mn-lt"/>
        </a:defRPr>
      </a:lvl2pPr>
      <a:lvl3pPr marL="1225550" indent="-325438" algn="l" defTabSz="828675" rtl="0" fontAlgn="base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3pPr>
      <a:lvl4pPr marL="1716088" indent="-328613" algn="l" defTabSz="828675" rtl="0" fontAlgn="base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4pPr>
      <a:lvl5pPr marL="2200275" indent="-320675" algn="l" defTabSz="828675" rtl="0" fontAlgn="base">
        <a:lnSpc>
          <a:spcPct val="120000"/>
        </a:lnSpc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5pPr>
      <a:lvl6pPr marL="2657475" indent="-320675" algn="l" defTabSz="828675" rtl="0" fontAlgn="base">
        <a:lnSpc>
          <a:spcPct val="120000"/>
        </a:lnSpc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6pPr>
      <a:lvl7pPr marL="3114675" indent="-320675" algn="l" defTabSz="828675" rtl="0" fontAlgn="base">
        <a:lnSpc>
          <a:spcPct val="120000"/>
        </a:lnSpc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7pPr>
      <a:lvl8pPr marL="3571875" indent="-320675" algn="l" defTabSz="828675" rtl="0" fontAlgn="base">
        <a:lnSpc>
          <a:spcPct val="120000"/>
        </a:lnSpc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8pPr>
      <a:lvl9pPr marL="4029075" indent="-320675" algn="l" defTabSz="828675" rtl="0" fontAlgn="base">
        <a:lnSpc>
          <a:spcPct val="120000"/>
        </a:lnSpc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685800" y="1773238"/>
            <a:ext cx="7772400" cy="25923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AT" sz="3600" b="0" dirty="0"/>
              <a:t/>
            </a:r>
            <a:br>
              <a:rPr lang="de-AT" sz="3600" b="0" dirty="0"/>
            </a:br>
            <a:r>
              <a:rPr lang="de-AT" sz="3600" b="0" dirty="0" smtClean="0"/>
              <a:t>The Budget </a:t>
            </a:r>
            <a:r>
              <a:rPr lang="de-AT" sz="3600" b="0" dirty="0" err="1" smtClean="0"/>
              <a:t>Process</a:t>
            </a:r>
            <a:r>
              <a:rPr lang="de-AT" sz="3600" b="0" dirty="0" smtClean="0"/>
              <a:t> </a:t>
            </a:r>
            <a:r>
              <a:rPr lang="de-AT" sz="3600" b="0" dirty="0" err="1" smtClean="0"/>
              <a:t>and</a:t>
            </a:r>
            <a:r>
              <a:rPr lang="de-AT" sz="3600" b="0" dirty="0" smtClean="0"/>
              <a:t> </a:t>
            </a:r>
            <a:r>
              <a:rPr lang="de-AT" sz="3600" b="0" dirty="0" err="1" smtClean="0"/>
              <a:t>the</a:t>
            </a:r>
            <a:r>
              <a:rPr lang="de-AT" sz="3600" b="0" dirty="0" smtClean="0"/>
              <a:t> </a:t>
            </a:r>
            <a:r>
              <a:rPr lang="de-AT" sz="3600" b="0" dirty="0" err="1" smtClean="0"/>
              <a:t>Role</a:t>
            </a:r>
            <a:r>
              <a:rPr lang="de-AT" sz="3600" b="0" dirty="0" smtClean="0"/>
              <a:t> </a:t>
            </a:r>
            <a:r>
              <a:rPr lang="de-AT" sz="3600" b="0" dirty="0" err="1" smtClean="0"/>
              <a:t>of</a:t>
            </a:r>
            <a:r>
              <a:rPr lang="de-AT" sz="3600" b="0" dirty="0" smtClean="0"/>
              <a:t> </a:t>
            </a:r>
            <a:r>
              <a:rPr lang="de-AT" sz="3600" b="0" dirty="0" err="1" smtClean="0"/>
              <a:t>the</a:t>
            </a:r>
            <a:r>
              <a:rPr lang="de-AT" sz="3600" b="0" dirty="0" smtClean="0"/>
              <a:t> </a:t>
            </a:r>
            <a:r>
              <a:rPr lang="de-AT" sz="3600" b="0" dirty="0" err="1" smtClean="0"/>
              <a:t>Ministry</a:t>
            </a:r>
            <a:r>
              <a:rPr lang="de-AT" sz="3600" b="0" dirty="0" smtClean="0"/>
              <a:t> </a:t>
            </a:r>
            <a:r>
              <a:rPr lang="de-AT" sz="3600" b="0" dirty="0" err="1" smtClean="0"/>
              <a:t>of</a:t>
            </a:r>
            <a:r>
              <a:rPr lang="de-AT" sz="3600" b="0" dirty="0" smtClean="0"/>
              <a:t> </a:t>
            </a:r>
            <a:r>
              <a:rPr lang="de-AT" sz="3600" b="0" dirty="0" err="1" smtClean="0"/>
              <a:t>Finance</a:t>
            </a:r>
            <a:endParaRPr lang="de-DE" sz="4000" b="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684213" y="4365625"/>
            <a:ext cx="7776219" cy="1800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endParaRPr lang="de-AT" sz="3200" b="0" dirty="0"/>
          </a:p>
          <a:p>
            <a:pPr>
              <a:lnSpc>
                <a:spcPct val="80000"/>
              </a:lnSpc>
              <a:buFontTx/>
              <a:buNone/>
            </a:pPr>
            <a:endParaRPr lang="de-AT" sz="3200" b="0" dirty="0"/>
          </a:p>
          <a:p>
            <a:pPr>
              <a:lnSpc>
                <a:spcPct val="80000"/>
              </a:lnSpc>
              <a:buNone/>
            </a:pPr>
            <a:endParaRPr lang="de-AT" sz="2000" b="0" dirty="0" smtClean="0"/>
          </a:p>
          <a:p>
            <a:pPr>
              <a:lnSpc>
                <a:spcPct val="80000"/>
              </a:lnSpc>
              <a:buNone/>
            </a:pPr>
            <a:r>
              <a:rPr lang="de-AT" sz="2000" b="0" dirty="0" smtClean="0"/>
              <a:t>Daniela </a:t>
            </a:r>
            <a:r>
              <a:rPr lang="de-AT" sz="2000" b="0" dirty="0"/>
              <a:t>Sommer </a:t>
            </a:r>
            <a:r>
              <a:rPr lang="de-AT" sz="2000" b="0" dirty="0" smtClean="0"/>
              <a:t>		          	       </a:t>
            </a:r>
            <a:r>
              <a:rPr lang="de-AT" sz="2000" b="0" dirty="0" err="1" smtClean="0"/>
              <a:t>Ministry</a:t>
            </a:r>
            <a:r>
              <a:rPr lang="de-AT" sz="2000" b="0" dirty="0" smtClean="0"/>
              <a:t> </a:t>
            </a:r>
            <a:r>
              <a:rPr lang="de-AT" sz="2000" b="0" dirty="0" err="1"/>
              <a:t>of</a:t>
            </a:r>
            <a:r>
              <a:rPr lang="de-AT" sz="2000" b="0" dirty="0"/>
              <a:t> </a:t>
            </a:r>
            <a:r>
              <a:rPr lang="de-AT" sz="2000" b="0" dirty="0" err="1"/>
              <a:t>Finance</a:t>
            </a:r>
            <a:r>
              <a:rPr lang="de-AT" sz="2000" b="0" dirty="0"/>
              <a:t>, Austria</a:t>
            </a:r>
            <a:endParaRPr lang="de-DE" sz="2000" b="0" dirty="0"/>
          </a:p>
        </p:txBody>
      </p:sp>
    </p:spTree>
    <p:extLst>
      <p:ext uri="{BB962C8B-B14F-4D97-AF65-F5344CB8AC3E}">
        <p14:creationId xmlns:p14="http://schemas.microsoft.com/office/powerpoint/2010/main" val="11737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>
                <a:solidFill>
                  <a:schemeClr val="bg1">
                    <a:lumMod val="75000"/>
                  </a:schemeClr>
                </a:solidFill>
              </a:rPr>
              <a:t>Main </a:t>
            </a:r>
            <a:r>
              <a:rPr lang="de-AT" dirty="0" err="1">
                <a:solidFill>
                  <a:schemeClr val="bg1">
                    <a:lumMod val="75000"/>
                  </a:schemeClr>
                </a:solidFill>
              </a:rPr>
              <a:t>budgetary</a:t>
            </a:r>
            <a:r>
              <a:rPr lang="de-AT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75000"/>
                  </a:schemeClr>
                </a:solidFill>
              </a:rPr>
              <a:t>organs</a:t>
            </a:r>
            <a:endParaRPr lang="de-AT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de-AT" dirty="0" smtClean="0"/>
              <a:t>Budget </a:t>
            </a:r>
            <a:r>
              <a:rPr lang="de-AT" dirty="0" err="1" smtClean="0"/>
              <a:t>process</a:t>
            </a:r>
            <a:r>
              <a:rPr lang="de-AT" dirty="0" smtClean="0"/>
              <a:t> </a:t>
            </a:r>
            <a:r>
              <a:rPr lang="de-AT" dirty="0" err="1" smtClean="0"/>
              <a:t>from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MoF</a:t>
            </a:r>
            <a:r>
              <a:rPr lang="de-AT" dirty="0" smtClean="0"/>
              <a:t> </a:t>
            </a:r>
            <a:r>
              <a:rPr lang="de-AT" dirty="0" err="1" smtClean="0"/>
              <a:t>perspective</a:t>
            </a:r>
            <a:endParaRPr lang="de-AT" dirty="0" smtClean="0"/>
          </a:p>
          <a:p>
            <a:r>
              <a:rPr lang="de-AT" dirty="0" smtClean="0">
                <a:solidFill>
                  <a:schemeClr val="bg1">
                    <a:lumMod val="75000"/>
                  </a:schemeClr>
                </a:solidFill>
              </a:rPr>
              <a:t>Controlling</a:t>
            </a:r>
            <a:endParaRPr lang="de-AT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10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61EB8-BE29-4BAB-9831-D8F335EF0540}" type="slidenum">
              <a:rPr lang="de-AT">
                <a:solidFill>
                  <a:srgbClr val="000000"/>
                </a:solidFill>
              </a:rPr>
              <a:pPr/>
              <a:t>11</a:t>
            </a:fld>
            <a:endParaRPr lang="de-AT">
              <a:solidFill>
                <a:srgbClr val="000000"/>
              </a:solidFill>
            </a:endParaRPr>
          </a:p>
        </p:txBody>
      </p:sp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Budget </a:t>
            </a:r>
            <a:r>
              <a:rPr lang="en-GB" dirty="0" smtClean="0">
                <a:solidFill>
                  <a:schemeClr val="tx1"/>
                </a:solidFill>
              </a:rPr>
              <a:t>benchmarks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2321" y="1340768"/>
            <a:ext cx="7968960" cy="504056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AT" sz="2800" dirty="0" smtClean="0"/>
              <a:t>EU-</a:t>
            </a:r>
            <a:r>
              <a:rPr lang="de-AT" sz="2800" dirty="0" err="1" smtClean="0"/>
              <a:t>rules</a:t>
            </a:r>
            <a:r>
              <a:rPr lang="de-AT" sz="2800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de-AT" sz="2800" b="0" dirty="0" err="1" smtClean="0"/>
              <a:t>Stability</a:t>
            </a:r>
            <a:r>
              <a:rPr lang="de-AT" sz="2800" b="0" dirty="0" smtClean="0"/>
              <a:t> </a:t>
            </a:r>
            <a:r>
              <a:rPr lang="de-AT" sz="2800" b="0" dirty="0" err="1" smtClean="0"/>
              <a:t>and</a:t>
            </a:r>
            <a:r>
              <a:rPr lang="de-AT" sz="2800" b="0" dirty="0" smtClean="0"/>
              <a:t> Growth </a:t>
            </a:r>
            <a:r>
              <a:rPr lang="de-AT" sz="2800" b="0" dirty="0" err="1" smtClean="0"/>
              <a:t>pact</a:t>
            </a:r>
            <a:r>
              <a:rPr lang="de-AT" sz="2800" b="0" dirty="0" smtClean="0"/>
              <a:t> (</a:t>
            </a:r>
            <a:r>
              <a:rPr lang="de-AT" sz="2800" b="0" dirty="0" err="1" smtClean="0"/>
              <a:t>including</a:t>
            </a:r>
            <a:r>
              <a:rPr lang="de-AT" sz="2800" b="0" dirty="0" smtClean="0"/>
              <a:t> Sixpack)</a:t>
            </a:r>
          </a:p>
          <a:p>
            <a:pPr lvl="1">
              <a:lnSpc>
                <a:spcPct val="90000"/>
              </a:lnSpc>
            </a:pPr>
            <a:r>
              <a:rPr lang="de-AT" sz="2800" b="0" dirty="0" err="1" smtClean="0"/>
              <a:t>Fiscal</a:t>
            </a:r>
            <a:r>
              <a:rPr lang="de-AT" sz="2800" b="0" dirty="0" smtClean="0"/>
              <a:t> </a:t>
            </a:r>
            <a:r>
              <a:rPr lang="de-AT" sz="2800" b="0" dirty="0" err="1" smtClean="0"/>
              <a:t>compact</a:t>
            </a:r>
            <a:endParaRPr lang="de-AT" sz="2800" b="0" dirty="0" smtClean="0"/>
          </a:p>
          <a:p>
            <a:pPr lvl="1">
              <a:lnSpc>
                <a:spcPct val="90000"/>
              </a:lnSpc>
            </a:pPr>
            <a:r>
              <a:rPr lang="de-AT" sz="2800" b="0" dirty="0" smtClean="0"/>
              <a:t>Maastricht </a:t>
            </a:r>
            <a:r>
              <a:rPr lang="de-AT" sz="2800" b="0" dirty="0" err="1" smtClean="0"/>
              <a:t>treaty</a:t>
            </a:r>
            <a:endParaRPr lang="de-AT" sz="2800" b="0" dirty="0" smtClean="0"/>
          </a:p>
          <a:p>
            <a:pPr>
              <a:lnSpc>
                <a:spcPct val="90000"/>
              </a:lnSpc>
            </a:pPr>
            <a:r>
              <a:rPr lang="de-AT" sz="2800" dirty="0" smtClean="0"/>
              <a:t>National </a:t>
            </a:r>
            <a:r>
              <a:rPr lang="de-AT" sz="2800" dirty="0" err="1" smtClean="0"/>
              <a:t>rules</a:t>
            </a:r>
            <a:r>
              <a:rPr lang="de-AT" sz="2800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de-AT" sz="2800" b="0" dirty="0" smtClean="0"/>
              <a:t>Austrian </a:t>
            </a:r>
            <a:r>
              <a:rPr lang="de-AT" sz="2800" b="0" dirty="0" err="1" smtClean="0"/>
              <a:t>Stability</a:t>
            </a:r>
            <a:r>
              <a:rPr lang="de-AT" sz="2800" b="0" dirty="0" smtClean="0"/>
              <a:t> </a:t>
            </a:r>
            <a:r>
              <a:rPr lang="de-AT" sz="2800" b="0" dirty="0" err="1" smtClean="0"/>
              <a:t>Pact</a:t>
            </a:r>
            <a:r>
              <a:rPr lang="de-AT" sz="2800" b="0" dirty="0" smtClean="0"/>
              <a:t> (ASP)</a:t>
            </a:r>
          </a:p>
          <a:p>
            <a:pPr lvl="1">
              <a:lnSpc>
                <a:spcPct val="90000"/>
              </a:lnSpc>
            </a:pPr>
            <a:r>
              <a:rPr lang="de-AT" sz="2800" b="0" dirty="0" smtClean="0"/>
              <a:t>Medium-Term </a:t>
            </a:r>
            <a:r>
              <a:rPr lang="de-AT" sz="2800" b="0" dirty="0" err="1" smtClean="0"/>
              <a:t>Expenditure</a:t>
            </a:r>
            <a:r>
              <a:rPr lang="de-AT" sz="2800" b="0" dirty="0" smtClean="0"/>
              <a:t> Framework (MTEF</a:t>
            </a:r>
            <a:r>
              <a:rPr lang="de-AT" sz="2800" b="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de-AT" sz="2800" b="0" dirty="0" err="1" smtClean="0"/>
              <a:t>Debt</a:t>
            </a:r>
            <a:r>
              <a:rPr lang="de-AT" sz="2800" b="0" dirty="0" smtClean="0"/>
              <a:t> </a:t>
            </a:r>
            <a:r>
              <a:rPr lang="de-AT" sz="2800" b="0" dirty="0" err="1" smtClean="0"/>
              <a:t>brake</a:t>
            </a:r>
            <a:endParaRPr lang="de-AT" sz="2800" b="0" dirty="0" smtClean="0"/>
          </a:p>
        </p:txBody>
      </p:sp>
    </p:spTree>
    <p:extLst>
      <p:ext uri="{BB962C8B-B14F-4D97-AF65-F5344CB8AC3E}">
        <p14:creationId xmlns:p14="http://schemas.microsoft.com/office/powerpoint/2010/main" val="399207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128F8-191F-422C-AB99-7A41906B9A4D}" type="slidenum">
              <a:rPr lang="de-AT">
                <a:solidFill>
                  <a:srgbClr val="000000"/>
                </a:solidFill>
              </a:rPr>
              <a:pPr/>
              <a:t>12</a:t>
            </a:fld>
            <a:endParaRPr lang="de-AT">
              <a:solidFill>
                <a:srgbClr val="000000"/>
              </a:solidFill>
            </a:endParaRPr>
          </a:p>
        </p:txBody>
      </p:sp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750169"/>
            <a:r>
              <a:rPr lang="en-GB" dirty="0">
                <a:solidFill>
                  <a:schemeClr val="tx1"/>
                </a:solidFill>
              </a:rPr>
              <a:t>Budget </a:t>
            </a:r>
            <a:r>
              <a:rPr lang="en-GB" dirty="0" smtClean="0">
                <a:solidFill>
                  <a:schemeClr val="tx1"/>
                </a:solidFill>
              </a:rPr>
              <a:t>process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561" y="2122338"/>
            <a:ext cx="8642880" cy="4467851"/>
          </a:xfrm>
          <a:ln/>
        </p:spPr>
        <p:txBody>
          <a:bodyPr/>
          <a:lstStyle/>
          <a:p>
            <a:pPr marL="311010" indent="-311010">
              <a:buNone/>
            </a:pPr>
            <a:endParaRPr lang="en-GB" dirty="0"/>
          </a:p>
        </p:txBody>
      </p:sp>
      <p:pic>
        <p:nvPicPr>
          <p:cNvPr id="339972" name="Picture 4" descr="Unbenannt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01" y="1242760"/>
            <a:ext cx="8137440" cy="5484934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9973" name="AutoShape 5"/>
          <p:cNvSpPr>
            <a:spLocks noChangeArrowheads="1"/>
          </p:cNvSpPr>
          <p:nvPr/>
        </p:nvSpPr>
        <p:spPr bwMode="auto">
          <a:xfrm>
            <a:off x="2825678" y="4878604"/>
            <a:ext cx="1150560" cy="359962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53" tIns="50378" rIns="100753" bIns="50378" anchor="ctr"/>
          <a:lstStyle/>
          <a:p>
            <a:pPr algn="ctr" defTabSz="1007904"/>
            <a:r>
              <a:rPr lang="en-GB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Parliament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39974" name="AutoShape 6"/>
          <p:cNvSpPr>
            <a:spLocks noChangeArrowheads="1"/>
          </p:cNvSpPr>
          <p:nvPr/>
        </p:nvSpPr>
        <p:spPr bwMode="auto">
          <a:xfrm>
            <a:off x="1429920" y="3117272"/>
            <a:ext cx="2520000" cy="469391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53" tIns="50378" rIns="100753" bIns="50378" anchor="ctr"/>
          <a:lstStyle/>
          <a:p>
            <a:pPr algn="ctr" defTabSz="1007904"/>
            <a:r>
              <a:rPr lang="en-GB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Parliament decision in May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39982" name="AutoShape 14"/>
          <p:cNvSpPr>
            <a:spLocks noChangeArrowheads="1"/>
          </p:cNvSpPr>
          <p:nvPr/>
        </p:nvSpPr>
        <p:spPr bwMode="auto">
          <a:xfrm>
            <a:off x="755576" y="1652195"/>
            <a:ext cx="2468159" cy="46795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53" tIns="50378" rIns="100753" bIns="50378" anchor="ctr"/>
          <a:lstStyle/>
          <a:p>
            <a:pPr algn="ctr" defTabSz="1007904"/>
            <a:r>
              <a:rPr lang="en-GB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Top-down</a:t>
            </a:r>
          </a:p>
          <a:p>
            <a:pPr algn="ctr" defTabSz="1007904"/>
            <a:r>
              <a:rPr lang="en-GB" sz="14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MoF</a:t>
            </a:r>
            <a:r>
              <a:rPr lang="en-GB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communicates targets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39984" name="AutoShape 16"/>
          <p:cNvSpPr>
            <a:spLocks noChangeArrowheads="1"/>
          </p:cNvSpPr>
          <p:nvPr/>
        </p:nvSpPr>
        <p:spPr bwMode="auto">
          <a:xfrm>
            <a:off x="2689920" y="3751251"/>
            <a:ext cx="1944000" cy="467951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53" tIns="50378" rIns="100753" bIns="50378" anchor="ctr"/>
          <a:lstStyle/>
          <a:p>
            <a:pPr algn="ctr" defTabSz="1007904"/>
            <a:r>
              <a:rPr lang="en-GB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Annual budget</a:t>
            </a:r>
          </a:p>
          <a:p>
            <a:pPr algn="ctr" defTabSz="1007904"/>
            <a:r>
              <a:rPr lang="en-GB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</a:t>
            </a:r>
            <a:r>
              <a:rPr lang="en-GB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mplementing MTEF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39985" name="AutoShape 17"/>
          <p:cNvSpPr>
            <a:spLocks noChangeArrowheads="1"/>
          </p:cNvSpPr>
          <p:nvPr/>
        </p:nvSpPr>
        <p:spPr bwMode="auto">
          <a:xfrm>
            <a:off x="1971696" y="2578793"/>
            <a:ext cx="2390064" cy="46795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53" tIns="50378" rIns="100753" bIns="50378" anchor="ctr"/>
          <a:lstStyle/>
          <a:p>
            <a:pPr algn="ctr" defTabSz="1007904"/>
            <a:r>
              <a:rPr lang="en-GB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Parliament (end of April)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39986" name="AutoShape 18"/>
          <p:cNvSpPr>
            <a:spLocks noChangeArrowheads="1"/>
          </p:cNvSpPr>
          <p:nvPr/>
        </p:nvSpPr>
        <p:spPr bwMode="auto">
          <a:xfrm>
            <a:off x="5796136" y="5631560"/>
            <a:ext cx="2234880" cy="361402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53" tIns="50378" rIns="100753" bIns="50378" anchor="ctr"/>
          <a:lstStyle/>
          <a:p>
            <a:pPr algn="ctr" defTabSz="1007904"/>
            <a:r>
              <a:rPr lang="en-GB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Execution of the budget</a:t>
            </a:r>
          </a:p>
        </p:txBody>
      </p:sp>
      <p:sp>
        <p:nvSpPr>
          <p:cNvPr id="339988" name="AutoShape 20"/>
          <p:cNvSpPr>
            <a:spLocks noChangeArrowheads="1"/>
          </p:cNvSpPr>
          <p:nvPr/>
        </p:nvSpPr>
        <p:spPr bwMode="auto">
          <a:xfrm>
            <a:off x="5508104" y="6040205"/>
            <a:ext cx="1944000" cy="359962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53" tIns="50378" rIns="100753" bIns="50378" anchor="ctr"/>
          <a:lstStyle/>
          <a:p>
            <a:pPr algn="ctr" defTabSz="1007904"/>
            <a:r>
              <a:rPr lang="en-GB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Budget controlling</a:t>
            </a:r>
          </a:p>
        </p:txBody>
      </p:sp>
      <p:sp>
        <p:nvSpPr>
          <p:cNvPr id="339990" name="AutoShape 22"/>
          <p:cNvSpPr>
            <a:spLocks noChangeArrowheads="1"/>
          </p:cNvSpPr>
          <p:nvPr/>
        </p:nvSpPr>
        <p:spPr bwMode="auto">
          <a:xfrm>
            <a:off x="1736294" y="2156432"/>
            <a:ext cx="1929929" cy="361402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53" tIns="50378" rIns="100753" bIns="50378" anchor="ctr"/>
          <a:lstStyle/>
          <a:p>
            <a:pPr algn="ctr" defTabSz="1007904"/>
            <a:r>
              <a:rPr lang="en-GB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Budget negotiations</a:t>
            </a:r>
          </a:p>
        </p:txBody>
      </p:sp>
      <p:sp>
        <p:nvSpPr>
          <p:cNvPr id="339991" name="AutoShape 23"/>
          <p:cNvSpPr>
            <a:spLocks noChangeArrowheads="1"/>
          </p:cNvSpPr>
          <p:nvPr/>
        </p:nvSpPr>
        <p:spPr bwMode="auto">
          <a:xfrm>
            <a:off x="2555776" y="5302717"/>
            <a:ext cx="2451390" cy="466511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53" tIns="50378" rIns="100753" bIns="50378" anchor="ctr"/>
          <a:lstStyle/>
          <a:p>
            <a:pPr algn="ctr" defTabSz="1007904"/>
            <a:r>
              <a:rPr lang="en-GB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</a:t>
            </a:r>
            <a:r>
              <a:rPr lang="en-GB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udget </a:t>
            </a:r>
            <a:r>
              <a:rPr lang="en-GB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passed by </a:t>
            </a:r>
          </a:p>
          <a:p>
            <a:pPr algn="ctr" defTabSz="1007904"/>
            <a:r>
              <a:rPr lang="en-GB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parliament </a:t>
            </a:r>
            <a:r>
              <a:rPr lang="en-GB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becomes </a:t>
            </a:r>
            <a:r>
              <a:rPr lang="en-GB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law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77" y="1242759"/>
            <a:ext cx="115252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AutoShape 22"/>
          <p:cNvSpPr>
            <a:spLocks noChangeArrowheads="1"/>
          </p:cNvSpPr>
          <p:nvPr/>
        </p:nvSpPr>
        <p:spPr bwMode="auto">
          <a:xfrm>
            <a:off x="6764325" y="6439981"/>
            <a:ext cx="1929929" cy="361402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53" tIns="50378" rIns="100753" bIns="50378" anchor="ctr"/>
          <a:lstStyle/>
          <a:p>
            <a:pPr algn="ctr" defTabSz="1007904"/>
            <a:r>
              <a:rPr lang="en-GB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Auditing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6" name="AutoShape 22"/>
          <p:cNvSpPr>
            <a:spLocks noChangeArrowheads="1"/>
          </p:cNvSpPr>
          <p:nvPr/>
        </p:nvSpPr>
        <p:spPr bwMode="auto">
          <a:xfrm>
            <a:off x="2504156" y="4273442"/>
            <a:ext cx="1929929" cy="543602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53" tIns="50378" rIns="100753" bIns="50378" anchor="ctr"/>
          <a:lstStyle/>
          <a:p>
            <a:pPr algn="ctr" defTabSz="1007904"/>
            <a:r>
              <a:rPr lang="en-GB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Budget </a:t>
            </a:r>
            <a:r>
              <a:rPr lang="en-GB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speech </a:t>
            </a:r>
          </a:p>
          <a:p>
            <a:pPr algn="ctr" defTabSz="1007904"/>
            <a:r>
              <a:rPr lang="en-GB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 October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" name="Geschweifte Klammer rechts 4"/>
          <p:cNvSpPr/>
          <p:nvPr/>
        </p:nvSpPr>
        <p:spPr bwMode="auto">
          <a:xfrm>
            <a:off x="3661920" y="1242759"/>
            <a:ext cx="1774245" cy="2474273"/>
          </a:xfrm>
          <a:prstGeom prst="righ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1008063" fontAlgn="base">
              <a:spcBef>
                <a:spcPct val="0"/>
              </a:spcBef>
              <a:spcAft>
                <a:spcPct val="0"/>
              </a:spcAft>
            </a:pPr>
            <a:r>
              <a:rPr lang="de-AT" sz="1300" dirty="0" smtClean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defTabSz="1008063" fontAlgn="base">
              <a:spcBef>
                <a:spcPct val="0"/>
              </a:spcBef>
              <a:spcAft>
                <a:spcPct val="0"/>
              </a:spcAft>
            </a:pPr>
            <a:endParaRPr lang="de-AT" sz="1300" dirty="0" smtClean="0">
              <a:solidFill>
                <a:srgbClr val="000000"/>
              </a:solidFill>
              <a:latin typeface="Arial" charset="0"/>
            </a:endParaRPr>
          </a:p>
          <a:p>
            <a:pPr defTabSz="1008063" fontAlgn="base">
              <a:spcBef>
                <a:spcPct val="0"/>
              </a:spcBef>
              <a:spcAft>
                <a:spcPct val="0"/>
              </a:spcAft>
            </a:pPr>
            <a:endParaRPr lang="de-AT" sz="1300" dirty="0">
              <a:solidFill>
                <a:srgbClr val="000000"/>
              </a:solidFill>
              <a:latin typeface="Arial" charset="0"/>
            </a:endParaRPr>
          </a:p>
          <a:p>
            <a:pPr defTabSz="1008063" fontAlgn="base">
              <a:spcBef>
                <a:spcPct val="0"/>
              </a:spcBef>
              <a:spcAft>
                <a:spcPct val="0"/>
              </a:spcAft>
            </a:pPr>
            <a:endParaRPr lang="de-AT" sz="1300" dirty="0" smtClean="0">
              <a:solidFill>
                <a:srgbClr val="000000"/>
              </a:solidFill>
              <a:latin typeface="Arial" charset="0"/>
            </a:endParaRPr>
          </a:p>
          <a:p>
            <a:pPr defTabSz="1008063" fontAlgn="base">
              <a:spcBef>
                <a:spcPct val="0"/>
              </a:spcBef>
              <a:spcAft>
                <a:spcPct val="0"/>
              </a:spcAft>
            </a:pPr>
            <a:endParaRPr lang="de-AT" sz="1300" dirty="0">
              <a:solidFill>
                <a:srgbClr val="000000"/>
              </a:solidFill>
              <a:latin typeface="Arial" charset="0"/>
            </a:endParaRPr>
          </a:p>
          <a:p>
            <a:pPr defTabSz="1008063" fontAlgn="base">
              <a:spcBef>
                <a:spcPct val="0"/>
              </a:spcBef>
              <a:spcAft>
                <a:spcPct val="0"/>
              </a:spcAft>
            </a:pPr>
            <a:endParaRPr lang="de-AT" sz="1300" dirty="0">
              <a:solidFill>
                <a:srgbClr val="000000"/>
              </a:solidFill>
              <a:latin typeface="Arial" charset="0"/>
            </a:endParaRPr>
          </a:p>
          <a:p>
            <a:pPr defTabSz="1008063" fontAlgn="base">
              <a:spcBef>
                <a:spcPct val="0"/>
              </a:spcBef>
              <a:spcAft>
                <a:spcPct val="0"/>
              </a:spcAft>
            </a:pPr>
            <a:endParaRPr lang="de-AT" sz="13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5641846" y="2166437"/>
            <a:ext cx="1117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dirty="0" smtClean="0">
                <a:solidFill>
                  <a:srgbClr val="000000"/>
                </a:solidFill>
              </a:rPr>
              <a:t>MTEF in</a:t>
            </a:r>
          </a:p>
          <a:p>
            <a:r>
              <a:rPr lang="de-AT" b="1" dirty="0" smtClean="0">
                <a:solidFill>
                  <a:srgbClr val="000000"/>
                </a:solidFill>
              </a:rPr>
              <a:t>SPRING</a:t>
            </a:r>
            <a:endParaRPr lang="de-AT" b="1" dirty="0">
              <a:solidFill>
                <a:srgbClr val="000000"/>
              </a:solidFill>
            </a:endParaRPr>
          </a:p>
        </p:txBody>
      </p:sp>
      <p:sp>
        <p:nvSpPr>
          <p:cNvPr id="10" name="Geschweifte Klammer links 9"/>
          <p:cNvSpPr/>
          <p:nvPr/>
        </p:nvSpPr>
        <p:spPr bwMode="auto">
          <a:xfrm>
            <a:off x="888138" y="3689760"/>
            <a:ext cx="2431213" cy="2228288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1008063" fontAlgn="base">
              <a:spcBef>
                <a:spcPct val="0"/>
              </a:spcBef>
              <a:spcAft>
                <a:spcPct val="0"/>
              </a:spcAft>
            </a:pPr>
            <a:endParaRPr lang="de-AT" sz="13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76394" y="5005068"/>
            <a:ext cx="14994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dirty="0" smtClean="0">
                <a:solidFill>
                  <a:srgbClr val="000000"/>
                </a:solidFill>
              </a:rPr>
              <a:t>Annual Budget in </a:t>
            </a:r>
            <a:r>
              <a:rPr lang="de-AT" b="1" dirty="0" err="1" smtClean="0">
                <a:solidFill>
                  <a:srgbClr val="000000"/>
                </a:solidFill>
              </a:rPr>
              <a:t>Autumn</a:t>
            </a:r>
            <a:endParaRPr lang="de-AT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62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9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9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9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9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9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39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39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39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3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3" grpId="0" animBg="1"/>
      <p:bldP spid="339974" grpId="0" animBg="1"/>
      <p:bldP spid="339982" grpId="0" animBg="1"/>
      <p:bldP spid="339984" grpId="0" animBg="1"/>
      <p:bldP spid="339985" grpId="0" animBg="1"/>
      <p:bldP spid="339986" grpId="0" animBg="1"/>
      <p:bldP spid="339988" grpId="0" animBg="1"/>
      <p:bldP spid="339990" grpId="0" animBg="1"/>
      <p:bldP spid="339991" grpId="0" animBg="1"/>
      <p:bldP spid="25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Economic assumptions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3200" b="0" dirty="0"/>
              <a:t>A cautious macroeconomic forecast is a key requirement for achieving fiscal </a:t>
            </a:r>
            <a:r>
              <a:rPr lang="en-GB" sz="3200" b="0" dirty="0" smtClean="0"/>
              <a:t>consolidation.</a:t>
            </a:r>
            <a:endParaRPr lang="en-GB" sz="3200" b="0" dirty="0"/>
          </a:p>
          <a:p>
            <a:pPr>
              <a:lnSpc>
                <a:spcPct val="80000"/>
              </a:lnSpc>
            </a:pPr>
            <a:r>
              <a:rPr lang="en-GB" sz="3200" b="0" dirty="0"/>
              <a:t>Governmental budget forecasts are based on the </a:t>
            </a:r>
            <a:r>
              <a:rPr lang="en-GB" sz="3200" b="0" dirty="0" smtClean="0"/>
              <a:t>WIFO (Austrian </a:t>
            </a:r>
            <a:r>
              <a:rPr lang="en-GB" sz="3200" b="0" dirty="0"/>
              <a:t>Institute of Economic </a:t>
            </a:r>
            <a:r>
              <a:rPr lang="en-GB" sz="3200" b="0" dirty="0" smtClean="0"/>
              <a:t>Research) short- </a:t>
            </a:r>
            <a:r>
              <a:rPr lang="en-GB" sz="3200" b="0" dirty="0"/>
              <a:t>and medium-term </a:t>
            </a:r>
            <a:r>
              <a:rPr lang="en-GB" sz="3200" b="0" dirty="0" smtClean="0"/>
              <a:t>forecasts.</a:t>
            </a:r>
            <a:endParaRPr lang="en-GB" sz="3200" b="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13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87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Planning assumptions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2463" y="1412776"/>
            <a:ext cx="7834312" cy="4624487"/>
          </a:xfrm>
        </p:spPr>
        <p:txBody>
          <a:bodyPr/>
          <a:lstStyle/>
          <a:p>
            <a:r>
              <a:rPr lang="en-US" sz="2800" b="0" dirty="0"/>
              <a:t>Macro-economic</a:t>
            </a:r>
            <a:r>
              <a:rPr lang="en-US" b="0" dirty="0"/>
              <a:t> factors:</a:t>
            </a:r>
          </a:p>
          <a:p>
            <a:pPr lvl="1"/>
            <a:r>
              <a:rPr lang="en-US" b="0" dirty="0"/>
              <a:t>Annual trends in GDP</a:t>
            </a:r>
          </a:p>
          <a:p>
            <a:pPr lvl="1"/>
            <a:r>
              <a:rPr lang="en-US" b="0" dirty="0"/>
              <a:t>Inflation</a:t>
            </a:r>
          </a:p>
          <a:p>
            <a:pPr lvl="1"/>
            <a:r>
              <a:rPr lang="en-US" b="0" dirty="0"/>
              <a:t>Unemployment rate </a:t>
            </a:r>
          </a:p>
          <a:p>
            <a:pPr>
              <a:lnSpc>
                <a:spcPct val="90000"/>
              </a:lnSpc>
            </a:pPr>
            <a:r>
              <a:rPr lang="en-GB" sz="2800" b="0" dirty="0" smtClean="0"/>
              <a:t>Adjustment of the budget of the current year </a:t>
            </a:r>
          </a:p>
          <a:p>
            <a:pPr>
              <a:lnSpc>
                <a:spcPct val="90000"/>
              </a:lnSpc>
            </a:pPr>
            <a:r>
              <a:rPr lang="en-GB" sz="2800" b="0" dirty="0" smtClean="0"/>
              <a:t>Development </a:t>
            </a:r>
            <a:r>
              <a:rPr lang="en-GB" sz="2800" b="0" dirty="0"/>
              <a:t>of parameters </a:t>
            </a:r>
            <a:r>
              <a:rPr lang="en-GB" sz="2800" b="0" dirty="0" smtClean="0"/>
              <a:t>for </a:t>
            </a:r>
            <a:r>
              <a:rPr lang="en-GB" sz="2800" b="0" dirty="0"/>
              <a:t>entitlements and </a:t>
            </a:r>
            <a:r>
              <a:rPr lang="en-GB" sz="2800" b="0" dirty="0" smtClean="0"/>
              <a:t>transfers</a:t>
            </a:r>
          </a:p>
          <a:p>
            <a:pPr>
              <a:lnSpc>
                <a:spcPct val="90000"/>
              </a:lnSpc>
            </a:pPr>
            <a:r>
              <a:rPr lang="en-GB" sz="2800" b="0" dirty="0"/>
              <a:t>Current </a:t>
            </a:r>
            <a:r>
              <a:rPr lang="en-GB" sz="2800" b="0" dirty="0" smtClean="0"/>
              <a:t>legislation</a:t>
            </a:r>
          </a:p>
          <a:p>
            <a:pPr>
              <a:lnSpc>
                <a:spcPct val="90000"/>
              </a:lnSpc>
            </a:pPr>
            <a:r>
              <a:rPr lang="en-GB" sz="2800" b="0" dirty="0" smtClean="0"/>
              <a:t>No inclusion of political promises</a:t>
            </a:r>
            <a:endParaRPr lang="en-GB" sz="2800" b="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14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20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Top-down budgeting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2463" y="1844824"/>
            <a:ext cx="7159897" cy="38164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 b="0" dirty="0" smtClean="0"/>
              <a:t>Starting point: a </a:t>
            </a:r>
            <a:r>
              <a:rPr lang="en-GB" sz="2800" b="0" dirty="0"/>
              <a:t>binding political decision </a:t>
            </a:r>
            <a:r>
              <a:rPr lang="en-GB" sz="2800" b="0" dirty="0" smtClean="0"/>
              <a:t>regarding the </a:t>
            </a:r>
            <a:r>
              <a:rPr lang="en-GB" sz="2800" b="0" dirty="0"/>
              <a:t>total level of expenditures </a:t>
            </a:r>
            <a:r>
              <a:rPr lang="en-GB" sz="2800" b="0" dirty="0" smtClean="0"/>
              <a:t>(with </a:t>
            </a:r>
            <a:r>
              <a:rPr lang="en-GB" sz="2800" b="0" dirty="0" smtClean="0">
                <a:solidFill>
                  <a:srgbClr val="FF0000"/>
                </a:solidFill>
              </a:rPr>
              <a:t>MTEF</a:t>
            </a:r>
            <a:r>
              <a:rPr lang="en-GB" sz="2800" b="0" dirty="0" smtClean="0"/>
              <a:t>)</a:t>
            </a:r>
          </a:p>
          <a:p>
            <a:pPr>
              <a:lnSpc>
                <a:spcPct val="80000"/>
              </a:lnSpc>
            </a:pPr>
            <a:endParaRPr lang="en-GB" sz="1200" b="0" dirty="0" smtClean="0"/>
          </a:p>
          <a:p>
            <a:pPr>
              <a:lnSpc>
                <a:spcPct val="80000"/>
              </a:lnSpc>
            </a:pPr>
            <a:r>
              <a:rPr lang="en-GB" sz="2800" b="0" dirty="0" smtClean="0"/>
              <a:t>On the basis </a:t>
            </a:r>
            <a:r>
              <a:rPr lang="en-GB" sz="2800" b="0" dirty="0"/>
              <a:t>of a </a:t>
            </a:r>
            <a:r>
              <a:rPr lang="en-GB" sz="2800" b="0" dirty="0">
                <a:solidFill>
                  <a:srgbClr val="FF0000"/>
                </a:solidFill>
              </a:rPr>
              <a:t>baseline expenditure </a:t>
            </a:r>
            <a:r>
              <a:rPr lang="en-GB" sz="2800" b="0" dirty="0" smtClean="0">
                <a:solidFill>
                  <a:srgbClr val="FF0000"/>
                </a:solidFill>
              </a:rPr>
              <a:t>scenario</a:t>
            </a:r>
          </a:p>
          <a:p>
            <a:pPr>
              <a:lnSpc>
                <a:spcPct val="80000"/>
              </a:lnSpc>
            </a:pPr>
            <a:endParaRPr lang="en-GB" sz="1200" b="0" dirty="0" smtClean="0"/>
          </a:p>
          <a:p>
            <a:pPr>
              <a:lnSpc>
                <a:spcPct val="80000"/>
              </a:lnSpc>
            </a:pPr>
            <a:r>
              <a:rPr lang="en-GB" sz="2800" b="0" dirty="0" smtClean="0"/>
              <a:t>Each </a:t>
            </a:r>
            <a:r>
              <a:rPr lang="en-GB" sz="2800" b="0" dirty="0"/>
              <a:t>minister is his own Finance </a:t>
            </a:r>
            <a:r>
              <a:rPr lang="en-GB" sz="2800" b="0" dirty="0" smtClean="0"/>
              <a:t>Minister.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15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44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Top-down </a:t>
            </a:r>
            <a:r>
              <a:rPr lang="en-GB" dirty="0" smtClean="0"/>
              <a:t>budgeting </a:t>
            </a:r>
            <a:br>
              <a:rPr lang="en-GB" dirty="0" smtClean="0"/>
            </a:br>
            <a:r>
              <a:rPr lang="en-GB" sz="2800" b="0" dirty="0" smtClean="0">
                <a:solidFill>
                  <a:srgbClr val="CC0000"/>
                </a:solidFill>
              </a:rPr>
              <a:t>Advantages</a:t>
            </a:r>
            <a:endParaRPr lang="de-AT" sz="2800" b="0" dirty="0">
              <a:solidFill>
                <a:srgbClr val="CC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52463" y="1631950"/>
            <a:ext cx="7663953" cy="4405313"/>
          </a:xfrm>
        </p:spPr>
        <p:txBody>
          <a:bodyPr/>
          <a:lstStyle/>
          <a:p>
            <a:r>
              <a:rPr lang="en-GB" sz="2800" b="0" dirty="0" smtClean="0"/>
              <a:t>Reallocation instead of additional expenditures</a:t>
            </a:r>
          </a:p>
          <a:p>
            <a:pPr marL="328613" lvl="2" indent="-328613">
              <a:buFontTx/>
              <a:buChar char="•"/>
            </a:pPr>
            <a:r>
              <a:rPr lang="en-GB" sz="2800" dirty="0"/>
              <a:t>R</a:t>
            </a:r>
            <a:r>
              <a:rPr lang="en-GB" sz="2800" dirty="0" smtClean="0"/>
              <a:t>esponsibility in </a:t>
            </a:r>
            <a:r>
              <a:rPr lang="en-GB" sz="2800" dirty="0"/>
              <a:t>the respective ministries </a:t>
            </a:r>
            <a:endParaRPr lang="en-GB" sz="2800" dirty="0" smtClean="0"/>
          </a:p>
          <a:p>
            <a:pPr marL="328613" lvl="2" indent="-328613">
              <a:buFontTx/>
              <a:buChar char="•"/>
            </a:pPr>
            <a:r>
              <a:rPr lang="en-GB" sz="2800" dirty="0" smtClean="0"/>
              <a:t>Better informed decisions </a:t>
            </a:r>
          </a:p>
          <a:p>
            <a:pPr marL="328613" lvl="2" indent="-328613">
              <a:buFontTx/>
              <a:buChar char="•"/>
            </a:pPr>
            <a:r>
              <a:rPr lang="en-GB" sz="2800" dirty="0" smtClean="0"/>
              <a:t>Verification by the </a:t>
            </a:r>
            <a:r>
              <a:rPr lang="en-GB" sz="2800" dirty="0"/>
              <a:t>Ministry of Finance </a:t>
            </a:r>
            <a:endParaRPr lang="en-GB" sz="2800" dirty="0" smtClean="0"/>
          </a:p>
          <a:p>
            <a:pPr marL="328613" lvl="2" indent="-328613">
              <a:buFontTx/>
              <a:buChar char="•"/>
            </a:pPr>
            <a:r>
              <a:rPr lang="en-GB" sz="2800" dirty="0" smtClean="0"/>
              <a:t>More orientation towards </a:t>
            </a:r>
            <a:r>
              <a:rPr lang="en-GB" sz="2800" dirty="0"/>
              <a:t>a global consolidation </a:t>
            </a:r>
            <a:r>
              <a:rPr lang="en-GB" sz="2800" dirty="0" smtClean="0"/>
              <a:t>target</a:t>
            </a:r>
            <a:endParaRPr lang="en-GB" sz="2800" dirty="0"/>
          </a:p>
          <a:p>
            <a:pPr marL="328613" lvl="2" indent="-328613">
              <a:buFontTx/>
              <a:buChar char="•"/>
            </a:pPr>
            <a:endParaRPr lang="en-GB" sz="1200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16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05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Baseline projections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2463" y="1772816"/>
            <a:ext cx="7834312" cy="426444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 b="0" dirty="0"/>
              <a:t>Preparation of baseline projections</a:t>
            </a:r>
          </a:p>
          <a:p>
            <a:pPr lvl="1">
              <a:lnSpc>
                <a:spcPct val="80000"/>
              </a:lnSpc>
            </a:pPr>
            <a:r>
              <a:rPr lang="en-GB" sz="2400" b="0" dirty="0" smtClean="0"/>
              <a:t>For </a:t>
            </a:r>
            <a:r>
              <a:rPr lang="en-GB" sz="2400" b="0" dirty="0"/>
              <a:t>current year plus 4 years</a:t>
            </a:r>
          </a:p>
          <a:p>
            <a:pPr lvl="1">
              <a:lnSpc>
                <a:spcPct val="80000"/>
              </a:lnSpc>
            </a:pPr>
            <a:r>
              <a:rPr lang="en-GB" sz="2400" b="0" dirty="0" smtClean="0"/>
              <a:t>By </a:t>
            </a:r>
            <a:r>
              <a:rPr lang="en-GB" sz="2400" b="0" dirty="0"/>
              <a:t>the ministry of finance (purely technical exercise)</a:t>
            </a:r>
          </a:p>
          <a:p>
            <a:pPr lvl="1">
              <a:lnSpc>
                <a:spcPct val="80000"/>
              </a:lnSpc>
            </a:pPr>
            <a:r>
              <a:rPr lang="en-GB" sz="2400" b="0" dirty="0" smtClean="0"/>
              <a:t>Based </a:t>
            </a:r>
            <a:r>
              <a:rPr lang="en-GB" sz="2400" b="0" dirty="0"/>
              <a:t>upon the medium-term macroeconomic projection of </a:t>
            </a:r>
            <a:r>
              <a:rPr lang="en-GB" sz="2400" b="0" dirty="0" smtClean="0"/>
              <a:t>the WIFO</a:t>
            </a:r>
          </a:p>
          <a:p>
            <a:pPr lvl="1">
              <a:lnSpc>
                <a:spcPct val="80000"/>
              </a:lnSpc>
            </a:pPr>
            <a:r>
              <a:rPr lang="en-GB" sz="2400" b="0" dirty="0" smtClean="0"/>
              <a:t>Basis </a:t>
            </a:r>
            <a:r>
              <a:rPr lang="en-GB" sz="2400" b="0" dirty="0"/>
              <a:t>from which policy changes can be measured</a:t>
            </a:r>
          </a:p>
          <a:p>
            <a:pPr>
              <a:lnSpc>
                <a:spcPct val="80000"/>
              </a:lnSpc>
            </a:pPr>
            <a:r>
              <a:rPr lang="en-GB" sz="2800" b="0" dirty="0" smtClean="0"/>
              <a:t>Budget </a:t>
            </a:r>
            <a:r>
              <a:rPr lang="en-GB" sz="2800" b="0" dirty="0"/>
              <a:t>forecasts are estimated on administrative basis with great </a:t>
            </a:r>
            <a:r>
              <a:rPr lang="en-GB" sz="2800" b="0" dirty="0" smtClean="0"/>
              <a:t>detail.</a:t>
            </a:r>
            <a:endParaRPr lang="en-GB" sz="2800" b="0" dirty="0"/>
          </a:p>
          <a:p>
            <a:pPr>
              <a:lnSpc>
                <a:spcPct val="80000"/>
              </a:lnSpc>
            </a:pPr>
            <a:r>
              <a:rPr lang="en-GB" sz="2800" b="0" dirty="0" smtClean="0"/>
              <a:t>Tax </a:t>
            </a:r>
            <a:r>
              <a:rPr lang="en-GB" sz="2800" b="0" dirty="0"/>
              <a:t>forecasts are made </a:t>
            </a:r>
            <a:r>
              <a:rPr lang="en-GB" sz="2800" b="0" dirty="0" smtClean="0"/>
              <a:t>by </a:t>
            </a:r>
            <a:r>
              <a:rPr lang="en-GB" sz="2800" b="0" dirty="0"/>
              <a:t>the Federal Ministry of </a:t>
            </a:r>
            <a:r>
              <a:rPr lang="en-GB" sz="2800" b="0" dirty="0" smtClean="0"/>
              <a:t>Finance.</a:t>
            </a:r>
            <a:endParaRPr lang="en-GB" sz="2800" b="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17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45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Baseline projections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80000"/>
              </a:lnSpc>
              <a:buNone/>
            </a:pPr>
            <a:r>
              <a:rPr lang="en-GB" sz="2800" b="0" dirty="0">
                <a:solidFill>
                  <a:srgbClr val="000000"/>
                </a:solidFill>
              </a:rPr>
              <a:t>Baseline projections reflect the costs and revenues of existing </a:t>
            </a:r>
            <a:r>
              <a:rPr lang="en-GB" sz="2800" b="0" dirty="0" smtClean="0">
                <a:solidFill>
                  <a:srgbClr val="000000"/>
                </a:solidFill>
              </a:rPr>
              <a:t>policies.</a:t>
            </a:r>
          </a:p>
          <a:p>
            <a:pPr marL="0" lvl="0" indent="0">
              <a:lnSpc>
                <a:spcPct val="80000"/>
              </a:lnSpc>
              <a:buNone/>
            </a:pPr>
            <a:endParaRPr lang="en-GB" sz="2400" b="0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GB" sz="2400" b="0" dirty="0" smtClean="0">
                <a:solidFill>
                  <a:srgbClr val="000000"/>
                </a:solidFill>
              </a:rPr>
              <a:t>Projections </a:t>
            </a:r>
            <a:r>
              <a:rPr lang="en-GB" sz="2400" b="0" dirty="0">
                <a:solidFill>
                  <a:srgbClr val="000000"/>
                </a:solidFill>
              </a:rPr>
              <a:t>of </a:t>
            </a:r>
            <a:r>
              <a:rPr lang="en-GB" sz="2400" b="0" dirty="0" smtClean="0">
                <a:solidFill>
                  <a:srgbClr val="000000"/>
                </a:solidFill>
              </a:rPr>
              <a:t>expenditure </a:t>
            </a:r>
            <a:r>
              <a:rPr lang="en-GB" sz="2400" b="0" dirty="0">
                <a:solidFill>
                  <a:srgbClr val="000000"/>
                </a:solidFill>
              </a:rPr>
              <a:t>for each line ministry</a:t>
            </a:r>
          </a:p>
          <a:p>
            <a:pPr lvl="2">
              <a:lnSpc>
                <a:spcPct val="80000"/>
              </a:lnSpc>
            </a:pPr>
            <a:r>
              <a:rPr lang="en-GB" sz="2400" dirty="0" smtClean="0">
                <a:solidFill>
                  <a:srgbClr val="000000"/>
                </a:solidFill>
              </a:rPr>
              <a:t>Wages and salaries</a:t>
            </a:r>
            <a:endParaRPr lang="en-GB" sz="2400" dirty="0">
              <a:solidFill>
                <a:srgbClr val="000000"/>
              </a:solidFill>
            </a:endParaRPr>
          </a:p>
          <a:p>
            <a:pPr lvl="2">
              <a:lnSpc>
                <a:spcPct val="80000"/>
              </a:lnSpc>
            </a:pPr>
            <a:r>
              <a:rPr lang="en-GB" sz="2400" dirty="0" smtClean="0">
                <a:solidFill>
                  <a:srgbClr val="000000"/>
                </a:solidFill>
              </a:rPr>
              <a:t>Current expenditure</a:t>
            </a:r>
            <a:endParaRPr lang="en-GB" sz="2400" dirty="0">
              <a:solidFill>
                <a:srgbClr val="000000"/>
              </a:solidFill>
            </a:endParaRPr>
          </a:p>
          <a:p>
            <a:pPr lvl="2">
              <a:lnSpc>
                <a:spcPct val="80000"/>
              </a:lnSpc>
            </a:pPr>
            <a:r>
              <a:rPr lang="en-GB" sz="2400" dirty="0" smtClean="0">
                <a:solidFill>
                  <a:srgbClr val="000000"/>
                </a:solidFill>
              </a:rPr>
              <a:t>Statutory </a:t>
            </a:r>
            <a:r>
              <a:rPr lang="en-GB" sz="2400" dirty="0">
                <a:solidFill>
                  <a:srgbClr val="000000"/>
                </a:solidFill>
              </a:rPr>
              <a:t>expenditure (entitlements)</a:t>
            </a:r>
          </a:p>
          <a:p>
            <a:pPr lvl="1">
              <a:lnSpc>
                <a:spcPct val="80000"/>
              </a:lnSpc>
            </a:pPr>
            <a:endParaRPr lang="en-GB" sz="2400" b="0" dirty="0" smtClean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GB" sz="2400" b="0" dirty="0" smtClean="0">
                <a:solidFill>
                  <a:srgbClr val="000000"/>
                </a:solidFill>
              </a:rPr>
              <a:t>Revenue projections</a:t>
            </a:r>
          </a:p>
          <a:p>
            <a:pPr lvl="2">
              <a:lnSpc>
                <a:spcPct val="80000"/>
              </a:lnSpc>
            </a:pPr>
            <a:r>
              <a:rPr lang="en-GB" sz="2400" dirty="0" smtClean="0">
                <a:solidFill>
                  <a:srgbClr val="000000"/>
                </a:solidFill>
              </a:rPr>
              <a:t>For all individual taxes</a:t>
            </a:r>
          </a:p>
          <a:p>
            <a:pPr lvl="2">
              <a:lnSpc>
                <a:spcPct val="80000"/>
              </a:lnSpc>
            </a:pPr>
            <a:r>
              <a:rPr lang="en-GB" sz="2400" b="0" dirty="0" smtClean="0">
                <a:solidFill>
                  <a:srgbClr val="000000"/>
                </a:solidFill>
              </a:rPr>
              <a:t>Other revenue by budget chapter</a:t>
            </a:r>
            <a:endParaRPr lang="en-GB" sz="2400" b="0" dirty="0">
              <a:solidFill>
                <a:srgbClr val="000000"/>
              </a:solidFill>
            </a:endParaRP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18</a:t>
            </a:fld>
            <a:endParaRPr lang="de-A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02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Baseline projections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52463" y="1556792"/>
            <a:ext cx="7834312" cy="4480471"/>
          </a:xfrm>
        </p:spPr>
        <p:txBody>
          <a:bodyPr/>
          <a:lstStyle/>
          <a:p>
            <a:r>
              <a:rPr lang="en-US" b="0" dirty="0" smtClean="0">
                <a:latin typeface="+mj-lt"/>
              </a:rPr>
              <a:t>Areas </a:t>
            </a:r>
            <a:r>
              <a:rPr lang="en-US" b="0" dirty="0">
                <a:latin typeface="+mj-lt"/>
              </a:rPr>
              <a:t>of specific interest:</a:t>
            </a:r>
          </a:p>
          <a:p>
            <a:pPr lvl="1"/>
            <a:r>
              <a:rPr lang="en-US" sz="2400" b="0" dirty="0" smtClean="0">
                <a:latin typeface="+mj-lt"/>
              </a:rPr>
              <a:t>Tax </a:t>
            </a:r>
            <a:r>
              <a:rPr lang="en-US" sz="2400" b="0" dirty="0">
                <a:latin typeface="+mj-lt"/>
              </a:rPr>
              <a:t>revenues</a:t>
            </a:r>
          </a:p>
          <a:p>
            <a:pPr lvl="1"/>
            <a:r>
              <a:rPr lang="en-US" sz="2400" b="0" dirty="0" smtClean="0">
                <a:latin typeface="+mj-lt"/>
              </a:rPr>
              <a:t>Interest </a:t>
            </a:r>
            <a:r>
              <a:rPr lang="en-US" sz="2400" b="0" dirty="0">
                <a:latin typeface="+mj-lt"/>
              </a:rPr>
              <a:t>expenditures </a:t>
            </a:r>
          </a:p>
          <a:p>
            <a:pPr lvl="1"/>
            <a:r>
              <a:rPr lang="en-US" sz="2400" b="0" dirty="0" smtClean="0">
                <a:latin typeface="+mj-lt"/>
              </a:rPr>
              <a:t>Pensions </a:t>
            </a:r>
            <a:r>
              <a:rPr lang="en-US" sz="2400" b="0" dirty="0">
                <a:latin typeface="+mj-lt"/>
              </a:rPr>
              <a:t>(number of old-age pensioners, business </a:t>
            </a:r>
            <a:r>
              <a:rPr lang="en-US" sz="2400" b="0" dirty="0" smtClean="0">
                <a:latin typeface="+mj-lt"/>
              </a:rPr>
              <a:t>cycle)</a:t>
            </a:r>
          </a:p>
          <a:p>
            <a:pPr lvl="1"/>
            <a:r>
              <a:rPr lang="en-US" sz="2400" b="0" dirty="0" smtClean="0">
                <a:latin typeface="+mj-lt"/>
              </a:rPr>
              <a:t>Family </a:t>
            </a:r>
            <a:r>
              <a:rPr lang="en-US" sz="2400" b="0" dirty="0">
                <a:latin typeface="+mj-lt"/>
              </a:rPr>
              <a:t>benefits (demographic development) </a:t>
            </a:r>
          </a:p>
          <a:p>
            <a:pPr lvl="1"/>
            <a:r>
              <a:rPr lang="en-US" sz="2400" b="0" dirty="0" smtClean="0">
                <a:latin typeface="+mj-lt"/>
              </a:rPr>
              <a:t>Education </a:t>
            </a:r>
            <a:r>
              <a:rPr lang="en-US" sz="2400" b="0" dirty="0">
                <a:latin typeface="+mj-lt"/>
              </a:rPr>
              <a:t>(demographic development)</a:t>
            </a:r>
          </a:p>
          <a:p>
            <a:pPr lvl="1"/>
            <a:r>
              <a:rPr lang="en-US" sz="2400" b="0" dirty="0" smtClean="0">
                <a:latin typeface="+mj-lt"/>
              </a:rPr>
              <a:t>Fiscal </a:t>
            </a:r>
            <a:r>
              <a:rPr lang="en-US" sz="2400" b="0" dirty="0">
                <a:latin typeface="+mj-lt"/>
              </a:rPr>
              <a:t>equalization </a:t>
            </a:r>
          </a:p>
          <a:p>
            <a:endParaRPr lang="de-AT" b="0" dirty="0"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19</a:t>
            </a:fld>
            <a:endParaRPr lang="de-A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19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Contents</a:t>
            </a:r>
            <a:endParaRPr lang="de-DE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Main </a:t>
            </a:r>
            <a:r>
              <a:rPr lang="de-AT" dirty="0" err="1"/>
              <a:t>budgetary</a:t>
            </a:r>
            <a:r>
              <a:rPr lang="de-AT" dirty="0"/>
              <a:t> </a:t>
            </a:r>
            <a:r>
              <a:rPr lang="de-AT" dirty="0" err="1" smtClean="0"/>
              <a:t>organs</a:t>
            </a:r>
            <a:endParaRPr lang="de-AT" dirty="0" smtClean="0"/>
          </a:p>
          <a:p>
            <a:r>
              <a:rPr lang="de-AT" dirty="0" smtClean="0"/>
              <a:t>Budget </a:t>
            </a:r>
            <a:r>
              <a:rPr lang="de-AT" dirty="0" err="1" smtClean="0"/>
              <a:t>process</a:t>
            </a:r>
            <a:r>
              <a:rPr lang="de-AT" dirty="0" smtClean="0"/>
              <a:t> </a:t>
            </a:r>
            <a:r>
              <a:rPr lang="de-AT" dirty="0" err="1" smtClean="0"/>
              <a:t>from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MoF</a:t>
            </a:r>
            <a:r>
              <a:rPr lang="de-AT" dirty="0" smtClean="0"/>
              <a:t> </a:t>
            </a:r>
            <a:r>
              <a:rPr lang="de-AT" dirty="0" err="1" smtClean="0"/>
              <a:t>perspective</a:t>
            </a:r>
            <a:endParaRPr lang="de-AT" dirty="0" smtClean="0"/>
          </a:p>
          <a:p>
            <a:r>
              <a:rPr lang="de-AT" dirty="0" smtClean="0"/>
              <a:t>Controlling</a:t>
            </a:r>
            <a:endParaRPr lang="de-AT" dirty="0" smtClean="0"/>
          </a:p>
          <a:p>
            <a:pPr marL="0" indent="0">
              <a:buNone/>
            </a:pPr>
            <a:endParaRPr lang="de-AT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2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01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sz="2800" dirty="0" err="1" smtClean="0"/>
              <a:t>Consolidation</a:t>
            </a:r>
            <a:endParaRPr lang="de-DE" sz="28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 b="0" dirty="0" smtClean="0"/>
              <a:t>Development </a:t>
            </a:r>
            <a:r>
              <a:rPr lang="en-GB" sz="2800" b="0" dirty="0"/>
              <a:t>of revenue </a:t>
            </a:r>
            <a:r>
              <a:rPr lang="en-GB" sz="2800" b="0" dirty="0" smtClean="0"/>
              <a:t>and expenditure</a:t>
            </a:r>
          </a:p>
          <a:p>
            <a:pPr>
              <a:lnSpc>
                <a:spcPct val="80000"/>
              </a:lnSpc>
            </a:pPr>
            <a:r>
              <a:rPr lang="en-GB" sz="2800" b="0" dirty="0" smtClean="0"/>
              <a:t>Finding </a:t>
            </a:r>
            <a:r>
              <a:rPr lang="en-GB" sz="2800" b="0" dirty="0"/>
              <a:t>the overall consolidation strategy</a:t>
            </a:r>
          </a:p>
          <a:p>
            <a:pPr lvl="1">
              <a:lnSpc>
                <a:spcPct val="80000"/>
              </a:lnSpc>
            </a:pPr>
            <a:r>
              <a:rPr lang="en-GB" sz="2400" b="0" dirty="0" smtClean="0"/>
              <a:t>Expenditures/revenues</a:t>
            </a:r>
            <a:endParaRPr lang="en-GB" sz="2400" b="0" dirty="0"/>
          </a:p>
          <a:p>
            <a:pPr lvl="1">
              <a:lnSpc>
                <a:spcPct val="80000"/>
              </a:lnSpc>
            </a:pPr>
            <a:r>
              <a:rPr lang="en-GB" sz="2400" b="0" dirty="0" smtClean="0"/>
              <a:t>Global/structural </a:t>
            </a:r>
            <a:r>
              <a:rPr lang="en-GB" sz="2400" b="0" dirty="0"/>
              <a:t>measures</a:t>
            </a:r>
          </a:p>
          <a:p>
            <a:pPr lvl="1">
              <a:lnSpc>
                <a:spcPct val="80000"/>
              </a:lnSpc>
            </a:pPr>
            <a:r>
              <a:rPr lang="en-GB" sz="2400" b="0" dirty="0" smtClean="0"/>
              <a:t>Permanent/one-off</a:t>
            </a:r>
            <a:endParaRPr lang="en-GB" sz="2400" b="0" dirty="0"/>
          </a:p>
          <a:p>
            <a:pPr lvl="1">
              <a:lnSpc>
                <a:spcPct val="80000"/>
              </a:lnSpc>
            </a:pPr>
            <a:r>
              <a:rPr lang="en-GB" sz="2400" b="0" dirty="0" smtClean="0"/>
              <a:t>Determination </a:t>
            </a:r>
            <a:r>
              <a:rPr lang="en-GB" sz="2400" b="0" dirty="0"/>
              <a:t>of priorities</a:t>
            </a:r>
          </a:p>
          <a:p>
            <a:pPr>
              <a:lnSpc>
                <a:spcPct val="80000"/>
              </a:lnSpc>
            </a:pPr>
            <a:r>
              <a:rPr lang="en-GB" sz="2800" b="0" dirty="0" smtClean="0"/>
              <a:t>Identifying, </a:t>
            </a:r>
            <a:r>
              <a:rPr lang="en-GB" sz="2800" b="0" dirty="0"/>
              <a:t>by sector, </a:t>
            </a:r>
            <a:r>
              <a:rPr lang="en-GB" sz="2800" b="0" dirty="0" smtClean="0"/>
              <a:t>possible </a:t>
            </a:r>
            <a:r>
              <a:rPr lang="en-GB" sz="2800" b="0" dirty="0"/>
              <a:t>savings, adjustments and structural reforms to achieve the fiscal targets</a:t>
            </a:r>
          </a:p>
          <a:p>
            <a:pPr>
              <a:lnSpc>
                <a:spcPct val="80000"/>
              </a:lnSpc>
            </a:pPr>
            <a:r>
              <a:rPr lang="en-GB" sz="2800" b="0" dirty="0" smtClean="0"/>
              <a:t>Coordination </a:t>
            </a:r>
            <a:r>
              <a:rPr lang="en-GB" sz="2800" b="0" dirty="0"/>
              <a:t>with </a:t>
            </a:r>
            <a:r>
              <a:rPr lang="en-GB" sz="2800" b="0" dirty="0" smtClean="0"/>
              <a:t>Prime Minister</a:t>
            </a:r>
            <a:endParaRPr lang="en-GB" sz="2800" b="0" dirty="0"/>
          </a:p>
          <a:p>
            <a:pPr>
              <a:lnSpc>
                <a:spcPct val="80000"/>
              </a:lnSpc>
            </a:pPr>
            <a:r>
              <a:rPr lang="en-GB" sz="2800" b="0" dirty="0"/>
              <a:t>Discussion by the </a:t>
            </a:r>
            <a:r>
              <a:rPr lang="en-GB" sz="2800" b="0" dirty="0" smtClean="0"/>
              <a:t>Council </a:t>
            </a:r>
            <a:r>
              <a:rPr lang="en-GB" sz="2800" b="0" dirty="0"/>
              <a:t>of </a:t>
            </a:r>
            <a:r>
              <a:rPr lang="en-GB" sz="2800" b="0" dirty="0" smtClean="0"/>
              <a:t>Ministers</a:t>
            </a:r>
            <a:endParaRPr lang="en-GB" sz="2800" b="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20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2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Aims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MTEF  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b="0" dirty="0" smtClean="0"/>
          </a:p>
          <a:p>
            <a:r>
              <a:rPr lang="de-AT" b="0" dirty="0" smtClean="0"/>
              <a:t>Implementation </a:t>
            </a:r>
            <a:r>
              <a:rPr lang="de-AT" b="0" dirty="0" err="1" smtClean="0"/>
              <a:t>of</a:t>
            </a:r>
            <a:r>
              <a:rPr lang="de-AT" b="0" dirty="0" smtClean="0"/>
              <a:t> </a:t>
            </a:r>
            <a:r>
              <a:rPr lang="de-AT" b="0" dirty="0" err="1" smtClean="0"/>
              <a:t>the</a:t>
            </a:r>
            <a:r>
              <a:rPr lang="de-AT" b="0" dirty="0" smtClean="0"/>
              <a:t> </a:t>
            </a:r>
            <a:r>
              <a:rPr lang="de-AT" b="0" dirty="0" err="1" smtClean="0"/>
              <a:t>government</a:t>
            </a:r>
            <a:r>
              <a:rPr lang="de-AT" b="0" dirty="0" smtClean="0"/>
              <a:t> </a:t>
            </a:r>
            <a:r>
              <a:rPr lang="de-AT" b="0" dirty="0" err="1" smtClean="0"/>
              <a:t>programm</a:t>
            </a:r>
            <a:endParaRPr lang="de-AT" b="0" dirty="0" smtClean="0"/>
          </a:p>
          <a:p>
            <a:r>
              <a:rPr lang="de-AT" b="0" dirty="0" smtClean="0"/>
              <a:t>Compliance </a:t>
            </a:r>
            <a:r>
              <a:rPr lang="de-AT" b="0" dirty="0" err="1" smtClean="0"/>
              <a:t>of</a:t>
            </a:r>
            <a:r>
              <a:rPr lang="de-AT" b="0" dirty="0" smtClean="0"/>
              <a:t> EU </a:t>
            </a:r>
            <a:r>
              <a:rPr lang="de-AT" b="0" dirty="0" err="1" smtClean="0"/>
              <a:t>rules</a:t>
            </a:r>
            <a:endParaRPr lang="de-AT" b="0" dirty="0" smtClean="0"/>
          </a:p>
          <a:p>
            <a:r>
              <a:rPr lang="de-AT" b="0" dirty="0"/>
              <a:t>Budget </a:t>
            </a:r>
            <a:r>
              <a:rPr lang="de-AT" b="0" dirty="0" err="1" smtClean="0"/>
              <a:t>discipline</a:t>
            </a:r>
            <a:r>
              <a:rPr lang="de-AT" b="0" dirty="0" smtClean="0"/>
              <a:t>, </a:t>
            </a:r>
            <a:r>
              <a:rPr lang="de-AT" b="0" dirty="0" err="1" smtClean="0"/>
              <a:t>better</a:t>
            </a:r>
            <a:r>
              <a:rPr lang="de-AT" b="0" dirty="0" smtClean="0"/>
              <a:t> </a:t>
            </a:r>
            <a:r>
              <a:rPr lang="de-AT" b="0" dirty="0" err="1" smtClean="0"/>
              <a:t>planning</a:t>
            </a:r>
            <a:r>
              <a:rPr lang="de-AT" b="0" dirty="0" smtClean="0"/>
              <a:t> </a:t>
            </a:r>
          </a:p>
          <a:p>
            <a:r>
              <a:rPr lang="de-AT" b="0" dirty="0" err="1" smtClean="0"/>
              <a:t>Personnel</a:t>
            </a:r>
            <a:r>
              <a:rPr lang="de-AT" b="0" dirty="0" smtClean="0"/>
              <a:t> plan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21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71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500" dirty="0" smtClean="0"/>
              <a:t>MTEF </a:t>
            </a:r>
            <a:r>
              <a:rPr lang="en-GB" sz="2500" b="0" dirty="0" smtClean="0"/>
              <a:t/>
            </a:r>
            <a:br>
              <a:rPr lang="en-GB" sz="2500" b="0" dirty="0" smtClean="0"/>
            </a:br>
            <a:r>
              <a:rPr lang="en-GB" sz="2500" b="0" dirty="0" smtClean="0"/>
              <a:t>Medium-term expenditure framework</a:t>
            </a:r>
            <a:endParaRPr lang="de-AT" sz="2500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52463" y="1412776"/>
            <a:ext cx="7834312" cy="46244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GB" sz="2400" b="0" dirty="0" smtClean="0"/>
          </a:p>
          <a:p>
            <a:pPr>
              <a:lnSpc>
                <a:spcPct val="80000"/>
              </a:lnSpc>
            </a:pPr>
            <a:r>
              <a:rPr lang="en-GB" sz="2800" b="0" dirty="0" smtClean="0"/>
              <a:t>Agreement on major fiscal policy objectives</a:t>
            </a:r>
          </a:p>
          <a:p>
            <a:pPr>
              <a:lnSpc>
                <a:spcPct val="80000"/>
              </a:lnSpc>
            </a:pPr>
            <a:r>
              <a:rPr lang="en-GB" sz="2800" b="0" dirty="0" smtClean="0"/>
              <a:t>Operationalization by </a:t>
            </a:r>
            <a:r>
              <a:rPr lang="en-GB" sz="2800" b="0" dirty="0"/>
              <a:t>establishing hard budget constraints for individual ministry and </a:t>
            </a:r>
            <a:r>
              <a:rPr lang="en-GB" sz="2800" b="0" dirty="0" smtClean="0"/>
              <a:t>chapter</a:t>
            </a:r>
            <a:endParaRPr lang="de-AT" sz="2800" b="0" dirty="0" smtClean="0"/>
          </a:p>
          <a:p>
            <a:pPr>
              <a:lnSpc>
                <a:spcPct val="80000"/>
              </a:lnSpc>
            </a:pPr>
            <a:r>
              <a:rPr lang="de-AT" sz="2800" b="0" dirty="0" err="1" smtClean="0"/>
              <a:t>Accompanied</a:t>
            </a:r>
            <a:r>
              <a:rPr lang="de-AT" sz="2800" b="0" dirty="0" smtClean="0"/>
              <a:t> </a:t>
            </a:r>
            <a:r>
              <a:rPr lang="de-AT" sz="2800" b="0" dirty="0" err="1"/>
              <a:t>by</a:t>
            </a:r>
            <a:r>
              <a:rPr lang="de-AT" sz="2800" b="0" dirty="0"/>
              <a:t> a </a:t>
            </a:r>
            <a:r>
              <a:rPr lang="de-AT" sz="2800" b="0" dirty="0" err="1"/>
              <a:t>Strategy</a:t>
            </a:r>
            <a:r>
              <a:rPr lang="de-AT" sz="2800" b="0" dirty="0"/>
              <a:t> </a:t>
            </a:r>
            <a:r>
              <a:rPr lang="de-AT" sz="2800" b="0" dirty="0" smtClean="0"/>
              <a:t>Report</a:t>
            </a:r>
            <a:endParaRPr lang="en-GB" sz="2800" b="0" dirty="0"/>
          </a:p>
          <a:p>
            <a:pPr>
              <a:lnSpc>
                <a:spcPct val="90000"/>
              </a:lnSpc>
            </a:pPr>
            <a:r>
              <a:rPr lang="en-GB" sz="2800" b="0" dirty="0"/>
              <a:t>Staffing plan</a:t>
            </a:r>
          </a:p>
          <a:p>
            <a:pPr>
              <a:lnSpc>
                <a:spcPct val="90000"/>
              </a:lnSpc>
            </a:pPr>
            <a:r>
              <a:rPr lang="en-GB" sz="2800" b="0" dirty="0"/>
              <a:t>Living document</a:t>
            </a:r>
          </a:p>
          <a:p>
            <a:pPr marL="490537" lvl="1" indent="0">
              <a:lnSpc>
                <a:spcPct val="80000"/>
              </a:lnSpc>
              <a:buNone/>
            </a:pPr>
            <a:endParaRPr lang="en-GB" sz="1700" dirty="0" smtClean="0"/>
          </a:p>
          <a:p>
            <a:endParaRPr lang="de-AT" sz="2000" b="0" dirty="0" smtClean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22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18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500" dirty="0" smtClean="0"/>
              <a:t>MTEF </a:t>
            </a:r>
            <a:r>
              <a:rPr lang="en-GB" sz="2500" b="0" dirty="0" smtClean="0"/>
              <a:t/>
            </a:r>
            <a:br>
              <a:rPr lang="en-GB" sz="2500" b="0" dirty="0" smtClean="0"/>
            </a:br>
            <a:r>
              <a:rPr lang="de-AT" sz="2800" b="0" dirty="0" err="1"/>
              <a:t>Strategy</a:t>
            </a:r>
            <a:r>
              <a:rPr lang="de-AT" sz="2800" b="0" dirty="0"/>
              <a:t> </a:t>
            </a:r>
            <a:r>
              <a:rPr lang="de-AT" sz="2800" b="0" dirty="0" smtClean="0"/>
              <a:t>Report</a:t>
            </a:r>
            <a:endParaRPr lang="de-AT" sz="2500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52463" y="1412776"/>
            <a:ext cx="7834312" cy="46244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GB" sz="2400" b="0" dirty="0" smtClean="0"/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sz="2800" b="0" dirty="0" smtClean="0"/>
              <a:t>The </a:t>
            </a:r>
            <a:r>
              <a:rPr lang="en-GB" sz="2800" b="0" dirty="0"/>
              <a:t>aggregate expenditures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sz="2800" b="0" dirty="0" smtClean="0"/>
              <a:t>Revenues</a:t>
            </a:r>
            <a:endParaRPr lang="en-GB" sz="2800" b="0" dirty="0" smtClean="0"/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sz="2800" b="0" dirty="0" smtClean="0"/>
              <a:t>The fiscal targets for deficit und debt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sz="2800" b="0" dirty="0" smtClean="0"/>
              <a:t>Policy priorities among and within spending categories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sz="2800" b="0" dirty="0" smtClean="0"/>
              <a:t>Fiscal objectives have to reflect economic forecasts and policy directions over medium term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GB" sz="1700" dirty="0" smtClean="0"/>
          </a:p>
          <a:p>
            <a:endParaRPr lang="de-AT" sz="2000" b="0" dirty="0" smtClean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23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55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</a:t>
            </a:r>
            <a:r>
              <a:rPr lang="en-GB" dirty="0" smtClean="0"/>
              <a:t>ong-term fiscal framework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30-year reporting </a:t>
            </a:r>
            <a:r>
              <a:rPr lang="en-GB" sz="2800" b="0" dirty="0" smtClean="0"/>
              <a:t>horizon</a:t>
            </a:r>
          </a:p>
          <a:p>
            <a:r>
              <a:rPr lang="en-GB" sz="2800" b="0" dirty="0" smtClean="0"/>
              <a:t>Macroeconomic </a:t>
            </a:r>
            <a:r>
              <a:rPr lang="en-US" sz="2800" b="0" dirty="0" smtClean="0"/>
              <a:t>model</a:t>
            </a:r>
          </a:p>
          <a:p>
            <a:r>
              <a:rPr lang="en-GB" sz="2800" b="0" dirty="0" smtClean="0"/>
              <a:t>Different </a:t>
            </a:r>
            <a:r>
              <a:rPr lang="en-GB" sz="2800" b="0" dirty="0"/>
              <a:t>scenarios and a sensitivity </a:t>
            </a:r>
            <a:r>
              <a:rPr lang="en-GB" sz="2800" b="0" dirty="0" smtClean="0"/>
              <a:t>analysis</a:t>
            </a:r>
          </a:p>
          <a:p>
            <a:r>
              <a:rPr lang="en-GB" sz="2800" b="0" dirty="0" smtClean="0"/>
              <a:t>Assessment of the </a:t>
            </a:r>
            <a:r>
              <a:rPr lang="en-GB" sz="2800" b="0" dirty="0"/>
              <a:t>forward impact of current policies </a:t>
            </a:r>
            <a:endParaRPr lang="en-GB" sz="2800" b="0" dirty="0" smtClean="0"/>
          </a:p>
          <a:p>
            <a:r>
              <a:rPr lang="en-GB" sz="2800" b="0" dirty="0" smtClean="0"/>
              <a:t>Examination of </a:t>
            </a:r>
            <a:r>
              <a:rPr lang="en-GB" sz="2800" b="0" dirty="0"/>
              <a:t>new policy </a:t>
            </a:r>
            <a:r>
              <a:rPr lang="en-GB" sz="2800" b="0" dirty="0" smtClean="0"/>
              <a:t>options</a:t>
            </a:r>
          </a:p>
          <a:p>
            <a:r>
              <a:rPr lang="en-GB" sz="2800" b="0" dirty="0" smtClean="0"/>
              <a:t>First </a:t>
            </a:r>
            <a:r>
              <a:rPr lang="en-GB" sz="2800" b="0" dirty="0"/>
              <a:t>long-term public finance report </a:t>
            </a:r>
            <a:r>
              <a:rPr lang="en-GB" sz="2800" b="0" dirty="0" smtClean="0"/>
              <a:t>2013</a:t>
            </a:r>
            <a:endParaRPr lang="en-GB" sz="2800" b="0" dirty="0"/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24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80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Budget </a:t>
            </a:r>
            <a:r>
              <a:rPr lang="de-AT" dirty="0" err="1" smtClean="0"/>
              <a:t>documents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52463" y="1268760"/>
            <a:ext cx="7834312" cy="4768503"/>
          </a:xfrm>
        </p:spPr>
        <p:txBody>
          <a:bodyPr/>
          <a:lstStyle/>
          <a:p>
            <a:r>
              <a:rPr lang="de-AT" sz="2800" b="0" dirty="0" err="1" smtClean="0"/>
              <a:t>Strategy</a:t>
            </a:r>
            <a:r>
              <a:rPr lang="de-AT" sz="2800" b="0" dirty="0" smtClean="0"/>
              <a:t> </a:t>
            </a:r>
            <a:r>
              <a:rPr lang="de-AT" sz="2800" b="0" dirty="0" err="1" smtClean="0"/>
              <a:t>report</a:t>
            </a:r>
            <a:r>
              <a:rPr lang="de-AT" sz="2800" b="0" dirty="0" smtClean="0"/>
              <a:t> (Strategiebericht)</a:t>
            </a:r>
          </a:p>
          <a:p>
            <a:endParaRPr lang="de-AT" sz="1400" b="0" dirty="0" smtClean="0"/>
          </a:p>
          <a:p>
            <a:r>
              <a:rPr lang="de-AT" sz="2800" b="0" dirty="0" smtClean="0"/>
              <a:t>Budget </a:t>
            </a:r>
            <a:r>
              <a:rPr lang="de-AT" sz="2800" b="0" dirty="0" err="1" smtClean="0"/>
              <a:t>report</a:t>
            </a:r>
            <a:r>
              <a:rPr lang="de-AT" sz="2800" b="0" dirty="0" smtClean="0"/>
              <a:t> (Budgetbericht)</a:t>
            </a:r>
          </a:p>
          <a:p>
            <a:r>
              <a:rPr lang="de-AT" sz="2800" b="0" dirty="0" smtClean="0"/>
              <a:t>Report </a:t>
            </a:r>
            <a:r>
              <a:rPr lang="de-AT" sz="2800" b="0" dirty="0" err="1" smtClean="0"/>
              <a:t>with</a:t>
            </a:r>
            <a:r>
              <a:rPr lang="de-AT" sz="2800" b="0" dirty="0" smtClean="0"/>
              <a:t> additional </a:t>
            </a:r>
            <a:r>
              <a:rPr lang="de-AT" sz="2800" b="0" dirty="0" err="1" smtClean="0"/>
              <a:t>explanations</a:t>
            </a:r>
            <a:r>
              <a:rPr lang="de-AT" sz="2800" b="0" dirty="0" smtClean="0"/>
              <a:t> </a:t>
            </a:r>
            <a:r>
              <a:rPr lang="de-AT" sz="2800" b="0" dirty="0"/>
              <a:t>to </a:t>
            </a:r>
            <a:r>
              <a:rPr lang="de-AT" sz="2800" b="0" dirty="0" err="1"/>
              <a:t>each</a:t>
            </a:r>
            <a:r>
              <a:rPr lang="de-AT" sz="2800" b="0" dirty="0"/>
              <a:t> </a:t>
            </a:r>
            <a:r>
              <a:rPr lang="de-AT" sz="2800" b="0" dirty="0" err="1"/>
              <a:t>budget</a:t>
            </a:r>
            <a:r>
              <a:rPr lang="de-AT" sz="2800" b="0" dirty="0"/>
              <a:t> </a:t>
            </a:r>
            <a:r>
              <a:rPr lang="de-AT" sz="2800" b="0" dirty="0" err="1"/>
              <a:t>chapter</a:t>
            </a:r>
            <a:r>
              <a:rPr lang="de-AT" sz="2800" b="0" dirty="0"/>
              <a:t> </a:t>
            </a:r>
            <a:r>
              <a:rPr lang="de-AT" sz="2800" b="0" dirty="0" smtClean="0"/>
              <a:t>(</a:t>
            </a:r>
            <a:r>
              <a:rPr lang="de-AT" sz="2800" b="0" dirty="0" smtClean="0"/>
              <a:t>Teilhefte)</a:t>
            </a:r>
          </a:p>
          <a:p>
            <a:r>
              <a:rPr lang="de-AT" sz="2800" b="0" dirty="0" smtClean="0"/>
              <a:t>Reports to </a:t>
            </a:r>
            <a:r>
              <a:rPr lang="de-AT" sz="2800" b="0" dirty="0" err="1" smtClean="0"/>
              <a:t>special</a:t>
            </a:r>
            <a:r>
              <a:rPr lang="de-AT" sz="2800" b="0" dirty="0" smtClean="0"/>
              <a:t> </a:t>
            </a:r>
            <a:r>
              <a:rPr lang="de-AT" sz="2800" b="0" dirty="0" err="1" smtClean="0"/>
              <a:t>topics</a:t>
            </a:r>
            <a:r>
              <a:rPr lang="de-AT" sz="2800" b="0" dirty="0" smtClean="0"/>
              <a:t> (Beilagen)</a:t>
            </a:r>
            <a:endParaRPr lang="de-AT" sz="2800" b="0" dirty="0" smtClean="0"/>
          </a:p>
          <a:p>
            <a:r>
              <a:rPr lang="en-US" sz="2800" b="0" dirty="0"/>
              <a:t>Federal report on outsourced entities and public companies (</a:t>
            </a:r>
            <a:r>
              <a:rPr lang="en-US" sz="2800" b="0" dirty="0" err="1"/>
              <a:t>Ausgliederungs</a:t>
            </a:r>
            <a:r>
              <a:rPr lang="en-US" sz="2800" b="0" dirty="0"/>
              <a:t>- und </a:t>
            </a:r>
            <a:r>
              <a:rPr lang="en-US" sz="2800" b="0" dirty="0" err="1"/>
              <a:t>Beteiligungsbericht</a:t>
            </a:r>
            <a:r>
              <a:rPr lang="en-US" sz="2800" b="0" dirty="0"/>
              <a:t>) </a:t>
            </a:r>
            <a:endParaRPr lang="en-US" sz="2800" b="0" dirty="0" smtClean="0"/>
          </a:p>
          <a:p>
            <a:endParaRPr lang="en-US" sz="1400" b="0" dirty="0" smtClean="0"/>
          </a:p>
          <a:p>
            <a:r>
              <a:rPr lang="en-US" b="0" dirty="0" smtClean="0"/>
              <a:t>Long-term </a:t>
            </a:r>
            <a:r>
              <a:rPr lang="en-US" b="0" dirty="0"/>
              <a:t>public finance </a:t>
            </a:r>
            <a:r>
              <a:rPr lang="en-US" b="0" dirty="0" smtClean="0"/>
              <a:t>report</a:t>
            </a:r>
            <a:endParaRPr lang="en-US" b="0" dirty="0" smtClean="0"/>
          </a:p>
          <a:p>
            <a:endParaRPr lang="de-AT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25</a:t>
            </a:fld>
            <a:endParaRPr lang="de-A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00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>
                <a:solidFill>
                  <a:schemeClr val="bg1">
                    <a:lumMod val="75000"/>
                  </a:schemeClr>
                </a:solidFill>
              </a:rPr>
              <a:t>Main </a:t>
            </a:r>
            <a:r>
              <a:rPr lang="de-AT" dirty="0" err="1">
                <a:solidFill>
                  <a:schemeClr val="bg1">
                    <a:lumMod val="75000"/>
                  </a:schemeClr>
                </a:solidFill>
              </a:rPr>
              <a:t>budgetary</a:t>
            </a:r>
            <a:r>
              <a:rPr lang="de-AT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75000"/>
                  </a:schemeClr>
                </a:solidFill>
              </a:rPr>
              <a:t>organs</a:t>
            </a:r>
            <a:endParaRPr lang="de-AT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de-AT" dirty="0" smtClean="0">
                <a:solidFill>
                  <a:schemeClr val="bg1">
                    <a:lumMod val="75000"/>
                  </a:schemeClr>
                </a:solidFill>
              </a:rPr>
              <a:t>Budget </a:t>
            </a:r>
            <a:r>
              <a:rPr lang="de-AT" dirty="0" err="1" smtClean="0">
                <a:solidFill>
                  <a:schemeClr val="bg1">
                    <a:lumMod val="75000"/>
                  </a:schemeClr>
                </a:solidFill>
              </a:rPr>
              <a:t>process</a:t>
            </a:r>
            <a:r>
              <a:rPr lang="de-AT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75000"/>
                  </a:schemeClr>
                </a:solidFill>
              </a:rPr>
              <a:t>from</a:t>
            </a:r>
            <a:r>
              <a:rPr lang="de-AT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75000"/>
                  </a:schemeClr>
                </a:solidFill>
              </a:rPr>
              <a:t>the</a:t>
            </a:r>
            <a:r>
              <a:rPr lang="de-AT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75000"/>
                  </a:schemeClr>
                </a:solidFill>
              </a:rPr>
              <a:t>MoF</a:t>
            </a:r>
            <a:r>
              <a:rPr lang="de-AT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75000"/>
                  </a:schemeClr>
                </a:solidFill>
              </a:rPr>
              <a:t>perspective</a:t>
            </a:r>
            <a:endParaRPr lang="de-AT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de-AT" dirty="0" smtClean="0"/>
              <a:t>Controlling</a:t>
            </a:r>
            <a:endParaRPr lang="de-AT" dirty="0" smtClean="0"/>
          </a:p>
          <a:p>
            <a:pPr marL="0" indent="0">
              <a:buNone/>
            </a:pPr>
            <a:endParaRPr lang="de-AT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26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Reasons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aims</a:t>
            </a:r>
            <a:endParaRPr lang="de-DE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0" dirty="0" smtClean="0"/>
              <a:t>Since the year 2000</a:t>
            </a:r>
          </a:p>
          <a:p>
            <a:r>
              <a:rPr lang="en-US" b="0" dirty="0" smtClean="0"/>
              <a:t>Monthly projection of the outcome during the year </a:t>
            </a:r>
            <a:endParaRPr lang="en-US" b="0" dirty="0" smtClean="0"/>
          </a:p>
          <a:p>
            <a:r>
              <a:rPr lang="en-US" b="0" dirty="0" smtClean="0"/>
              <a:t>Information </a:t>
            </a:r>
            <a:r>
              <a:rPr lang="en-US" b="0" dirty="0" smtClean="0"/>
              <a:t>for cash management</a:t>
            </a:r>
          </a:p>
          <a:p>
            <a:r>
              <a:rPr lang="en-US" b="0" dirty="0"/>
              <a:t>Allow </a:t>
            </a:r>
            <a:r>
              <a:rPr lang="en-US" b="0" dirty="0" smtClean="0"/>
              <a:t>for responsive </a:t>
            </a:r>
            <a:r>
              <a:rPr lang="en-US" b="0" dirty="0"/>
              <a:t>measures in time</a:t>
            </a:r>
          </a:p>
          <a:p>
            <a:endParaRPr lang="en-US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27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88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Regulative Framework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b="0" dirty="0" smtClean="0"/>
              <a:t>Basis: Bundeshaushaltsgesetz</a:t>
            </a:r>
          </a:p>
          <a:p>
            <a:r>
              <a:rPr lang="de-AT" b="0" dirty="0" smtClean="0"/>
              <a:t>Controlling </a:t>
            </a:r>
            <a:r>
              <a:rPr lang="de-AT" b="0" dirty="0" err="1" smtClean="0"/>
              <a:t>regulation</a:t>
            </a:r>
            <a:r>
              <a:rPr lang="de-AT" b="0" dirty="0" smtClean="0"/>
              <a:t> </a:t>
            </a:r>
            <a:r>
              <a:rPr lang="de-AT" b="0" dirty="0" err="1" smtClean="0"/>
              <a:t>by</a:t>
            </a:r>
            <a:r>
              <a:rPr lang="de-AT" b="0" dirty="0" smtClean="0"/>
              <a:t> </a:t>
            </a:r>
            <a:r>
              <a:rPr lang="de-AT" b="0" dirty="0" err="1" smtClean="0"/>
              <a:t>MoF</a:t>
            </a:r>
            <a:endParaRPr lang="de-AT" b="0" dirty="0" smtClean="0">
              <a:sym typeface="Wingdings" pitchFamily="2" charset="2"/>
            </a:endParaRPr>
          </a:p>
          <a:p>
            <a:r>
              <a:rPr lang="de-AT" b="0" dirty="0" err="1" smtClean="0">
                <a:sym typeface="Wingdings" pitchFamily="2" charset="2"/>
              </a:rPr>
              <a:t>Each</a:t>
            </a:r>
            <a:r>
              <a:rPr lang="de-AT" b="0" dirty="0" smtClean="0">
                <a:sym typeface="Wingdings" pitchFamily="2" charset="2"/>
              </a:rPr>
              <a:t> </a:t>
            </a:r>
            <a:r>
              <a:rPr lang="de-AT" b="0" dirty="0" err="1" smtClean="0">
                <a:sym typeface="Wingdings" pitchFamily="2" charset="2"/>
              </a:rPr>
              <a:t>ministry</a:t>
            </a:r>
            <a:r>
              <a:rPr lang="de-AT" b="0" dirty="0" smtClean="0">
                <a:sym typeface="Wingdings" pitchFamily="2" charset="2"/>
              </a:rPr>
              <a:t> </a:t>
            </a:r>
            <a:r>
              <a:rPr lang="de-AT" b="0" dirty="0" err="1" smtClean="0">
                <a:sym typeface="Wingdings" pitchFamily="2" charset="2"/>
              </a:rPr>
              <a:t>obliged</a:t>
            </a:r>
            <a:r>
              <a:rPr lang="de-AT" b="0" dirty="0" smtClean="0">
                <a:sym typeface="Wingdings" pitchFamily="2" charset="2"/>
              </a:rPr>
              <a:t> </a:t>
            </a:r>
            <a:r>
              <a:rPr lang="de-AT" b="0" dirty="0" err="1" smtClean="0">
                <a:sym typeface="Wingdings" pitchFamily="2" charset="2"/>
              </a:rPr>
              <a:t>to</a:t>
            </a:r>
            <a:r>
              <a:rPr lang="de-AT" b="0" dirty="0" smtClean="0">
                <a:sym typeface="Wingdings" pitchFamily="2" charset="2"/>
              </a:rPr>
              <a:t> </a:t>
            </a:r>
            <a:r>
              <a:rPr lang="de-AT" b="0" dirty="0" err="1" smtClean="0">
                <a:sym typeface="Wingdings" pitchFamily="2" charset="2"/>
              </a:rPr>
              <a:t>install</a:t>
            </a:r>
            <a:r>
              <a:rPr lang="de-AT" b="0" dirty="0" smtClean="0">
                <a:sym typeface="Wingdings" pitchFamily="2" charset="2"/>
              </a:rPr>
              <a:t> </a:t>
            </a:r>
            <a:r>
              <a:rPr lang="de-AT" b="0" dirty="0" err="1" smtClean="0">
                <a:sym typeface="Wingdings" pitchFamily="2" charset="2"/>
              </a:rPr>
              <a:t>controlling</a:t>
            </a:r>
            <a:r>
              <a:rPr lang="de-AT" b="0" dirty="0" smtClean="0">
                <a:sym typeface="Wingdings" pitchFamily="2" charset="2"/>
              </a:rPr>
              <a:t> </a:t>
            </a:r>
            <a:r>
              <a:rPr lang="de-AT" b="0" dirty="0" err="1" smtClean="0">
                <a:sym typeface="Wingdings" pitchFamily="2" charset="2"/>
              </a:rPr>
              <a:t>process</a:t>
            </a:r>
            <a:endParaRPr lang="de-AT" b="0" dirty="0" smtClean="0">
              <a:sym typeface="Wingdings" pitchFamily="2" charset="2"/>
            </a:endParaRPr>
          </a:p>
          <a:p>
            <a:r>
              <a:rPr lang="de-AT" b="0" dirty="0" smtClean="0">
                <a:sym typeface="Wingdings" pitchFamily="2" charset="2"/>
              </a:rPr>
              <a:t>Monitore </a:t>
            </a:r>
            <a:r>
              <a:rPr lang="de-AT" b="0" dirty="0" err="1" smtClean="0">
                <a:sym typeface="Wingdings" pitchFamily="2" charset="2"/>
              </a:rPr>
              <a:t>expenditure</a:t>
            </a:r>
            <a:r>
              <a:rPr lang="de-AT" b="0" dirty="0" smtClean="0">
                <a:sym typeface="Wingdings" pitchFamily="2" charset="2"/>
              </a:rPr>
              <a:t>, </a:t>
            </a:r>
            <a:r>
              <a:rPr lang="de-AT" b="0" dirty="0" err="1" smtClean="0">
                <a:sym typeface="Wingdings" pitchFamily="2" charset="2"/>
              </a:rPr>
              <a:t>receipts</a:t>
            </a:r>
            <a:r>
              <a:rPr lang="de-AT" b="0" dirty="0" smtClean="0">
                <a:sym typeface="Wingdings" pitchFamily="2" charset="2"/>
              </a:rPr>
              <a:t> </a:t>
            </a:r>
            <a:r>
              <a:rPr lang="de-AT" b="0" dirty="0" err="1" smtClean="0">
                <a:sym typeface="Wingdings" pitchFamily="2" charset="2"/>
              </a:rPr>
              <a:t>and</a:t>
            </a:r>
            <a:r>
              <a:rPr lang="de-AT" b="0" dirty="0" smtClean="0">
                <a:sym typeface="Wingdings" pitchFamily="2" charset="2"/>
              </a:rPr>
              <a:t> </a:t>
            </a:r>
            <a:r>
              <a:rPr lang="de-AT" b="0" dirty="0" err="1" smtClean="0">
                <a:sym typeface="Wingdings" pitchFamily="2" charset="2"/>
              </a:rPr>
              <a:t>personnel</a:t>
            </a:r>
            <a:r>
              <a:rPr lang="de-AT" b="0" dirty="0" smtClean="0">
                <a:sym typeface="Wingdings" pitchFamily="2" charset="2"/>
              </a:rPr>
              <a:t> </a:t>
            </a:r>
          </a:p>
          <a:p>
            <a:r>
              <a:rPr lang="de-AT" b="0" dirty="0" smtClean="0">
                <a:sym typeface="Wingdings" pitchFamily="2" charset="2"/>
              </a:rPr>
              <a:t>Report </a:t>
            </a:r>
            <a:r>
              <a:rPr lang="de-AT" b="0" dirty="0" err="1" smtClean="0">
                <a:sym typeface="Wingdings" pitchFamily="2" charset="2"/>
              </a:rPr>
              <a:t>to</a:t>
            </a:r>
            <a:r>
              <a:rPr lang="de-AT" b="0" dirty="0" smtClean="0">
                <a:sym typeface="Wingdings" pitchFamily="2" charset="2"/>
              </a:rPr>
              <a:t> </a:t>
            </a:r>
            <a:r>
              <a:rPr lang="de-AT" b="0" dirty="0" err="1" smtClean="0">
                <a:sym typeface="Wingdings" pitchFamily="2" charset="2"/>
              </a:rPr>
              <a:t>MoF</a:t>
            </a:r>
            <a:endParaRPr lang="de-AT" b="0" dirty="0" smtClean="0">
              <a:sym typeface="Wingdings" pitchFamily="2" charset="2"/>
            </a:endParaRPr>
          </a:p>
          <a:p>
            <a:r>
              <a:rPr lang="de-AT" b="0" dirty="0" err="1" smtClean="0">
                <a:sym typeface="Wingdings" pitchFamily="2" charset="2"/>
              </a:rPr>
              <a:t>MoF</a:t>
            </a:r>
            <a:r>
              <a:rPr lang="de-AT" b="0" dirty="0" smtClean="0">
                <a:sym typeface="Wingdings" pitchFamily="2" charset="2"/>
              </a:rPr>
              <a:t> </a:t>
            </a:r>
            <a:r>
              <a:rPr lang="de-AT" b="0" dirty="0" err="1" smtClean="0">
                <a:sym typeface="Wingdings" pitchFamily="2" charset="2"/>
              </a:rPr>
              <a:t>provides</a:t>
            </a:r>
            <a:r>
              <a:rPr lang="de-AT" b="0" dirty="0" smtClean="0">
                <a:sym typeface="Wingdings" pitchFamily="2" charset="2"/>
              </a:rPr>
              <a:t> IT </a:t>
            </a:r>
            <a:r>
              <a:rPr lang="de-AT" b="0" dirty="0" err="1" smtClean="0">
                <a:sym typeface="Wingdings" pitchFamily="2" charset="2"/>
              </a:rPr>
              <a:t>tool</a:t>
            </a:r>
            <a:endParaRPr lang="de-AT" b="0" dirty="0" smtClean="0">
              <a:sym typeface="Wingdings" pitchFamily="2" charset="2"/>
            </a:endParaRP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28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1399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Controlling </a:t>
            </a:r>
            <a:r>
              <a:rPr lang="de-AT" dirty="0" err="1" smtClean="0"/>
              <a:t>subjects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b="0" dirty="0" smtClean="0"/>
              <a:t>Expenditure ceilings </a:t>
            </a:r>
          </a:p>
          <a:p>
            <a:pPr lvl="1"/>
            <a:r>
              <a:rPr lang="en-US" b="0" dirty="0" smtClean="0"/>
              <a:t>of the Medium Term Expenditure Framework </a:t>
            </a:r>
            <a:endParaRPr lang="en-US" b="0" dirty="0"/>
          </a:p>
          <a:p>
            <a:r>
              <a:rPr lang="en-US" b="0" dirty="0"/>
              <a:t>Annual </a:t>
            </a:r>
            <a:r>
              <a:rPr lang="en-US" b="0" dirty="0" smtClean="0"/>
              <a:t>budget </a:t>
            </a:r>
          </a:p>
          <a:p>
            <a:pPr lvl="1"/>
            <a:r>
              <a:rPr lang="en-US" b="0" dirty="0" smtClean="0"/>
              <a:t>expenditures </a:t>
            </a:r>
            <a:r>
              <a:rPr lang="en-US" b="0" dirty="0" smtClean="0"/>
              <a:t>and receipts</a:t>
            </a:r>
          </a:p>
          <a:p>
            <a:r>
              <a:rPr lang="en-US" b="0" dirty="0" smtClean="0"/>
              <a:t>Personnel</a:t>
            </a:r>
            <a:endParaRPr lang="en-US" b="0" dirty="0"/>
          </a:p>
          <a:p>
            <a:r>
              <a:rPr lang="en-US" b="0" dirty="0"/>
              <a:t>Maastricht </a:t>
            </a:r>
            <a:r>
              <a:rPr lang="en-US" b="0" dirty="0" smtClean="0"/>
              <a:t>indicators </a:t>
            </a:r>
          </a:p>
          <a:p>
            <a:pPr lvl="1"/>
            <a:r>
              <a:rPr lang="en-US" b="0" dirty="0" smtClean="0"/>
              <a:t>of central and general government</a:t>
            </a:r>
            <a:endParaRPr lang="en-US" b="0" dirty="0"/>
          </a:p>
          <a:p>
            <a:endParaRPr lang="de-AT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29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133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Main </a:t>
            </a:r>
            <a:r>
              <a:rPr lang="de-AT" dirty="0" err="1"/>
              <a:t>budgetary</a:t>
            </a:r>
            <a:r>
              <a:rPr lang="de-AT" dirty="0"/>
              <a:t> </a:t>
            </a:r>
            <a:r>
              <a:rPr lang="de-AT" dirty="0" err="1" smtClean="0"/>
              <a:t>organs</a:t>
            </a:r>
            <a:endParaRPr lang="de-AT" dirty="0" smtClean="0"/>
          </a:p>
          <a:p>
            <a:r>
              <a:rPr lang="de-AT" dirty="0" smtClean="0">
                <a:solidFill>
                  <a:schemeClr val="bg1">
                    <a:lumMod val="75000"/>
                  </a:schemeClr>
                </a:solidFill>
              </a:rPr>
              <a:t>Budget </a:t>
            </a:r>
            <a:r>
              <a:rPr lang="de-AT" dirty="0" err="1" smtClean="0">
                <a:solidFill>
                  <a:schemeClr val="bg1">
                    <a:lumMod val="75000"/>
                  </a:schemeClr>
                </a:solidFill>
              </a:rPr>
              <a:t>process</a:t>
            </a:r>
            <a:r>
              <a:rPr lang="de-AT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75000"/>
                  </a:schemeClr>
                </a:solidFill>
              </a:rPr>
              <a:t>from</a:t>
            </a:r>
            <a:r>
              <a:rPr lang="de-AT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75000"/>
                  </a:schemeClr>
                </a:solidFill>
              </a:rPr>
              <a:t>the</a:t>
            </a:r>
            <a:r>
              <a:rPr lang="de-AT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75000"/>
                  </a:schemeClr>
                </a:solidFill>
              </a:rPr>
              <a:t>MoF</a:t>
            </a:r>
            <a:r>
              <a:rPr lang="de-AT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de-AT" dirty="0" err="1" smtClean="0">
                <a:solidFill>
                  <a:schemeClr val="bg1">
                    <a:lumMod val="75000"/>
                  </a:schemeClr>
                </a:solidFill>
              </a:rPr>
              <a:t>perspective</a:t>
            </a:r>
            <a:endParaRPr lang="de-AT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de-AT" dirty="0" smtClean="0">
                <a:solidFill>
                  <a:schemeClr val="bg1">
                    <a:lumMod val="75000"/>
                  </a:schemeClr>
                </a:solidFill>
              </a:rPr>
              <a:t>Controlling</a:t>
            </a:r>
            <a:endParaRPr lang="de-AT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3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0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Who </a:t>
            </a:r>
            <a:r>
              <a:rPr lang="de-AT" dirty="0" err="1" smtClean="0"/>
              <a:t>receives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report</a:t>
            </a:r>
            <a:r>
              <a:rPr lang="de-AT" dirty="0" smtClean="0"/>
              <a:t>?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b="0" dirty="0" err="1" smtClean="0"/>
              <a:t>Strictly</a:t>
            </a:r>
            <a:r>
              <a:rPr lang="de-AT" b="0" dirty="0" smtClean="0"/>
              <a:t> </a:t>
            </a:r>
            <a:r>
              <a:rPr lang="de-AT" b="0" dirty="0" err="1" smtClean="0"/>
              <a:t>confidential</a:t>
            </a:r>
            <a:endParaRPr lang="de-AT" b="0" dirty="0" smtClean="0"/>
          </a:p>
          <a:p>
            <a:r>
              <a:rPr lang="de-AT" b="0" dirty="0" err="1" smtClean="0"/>
              <a:t>Only</a:t>
            </a:r>
            <a:r>
              <a:rPr lang="de-AT" b="0" dirty="0" smtClean="0"/>
              <a:t> </a:t>
            </a:r>
            <a:r>
              <a:rPr lang="de-AT" b="0" dirty="0" err="1" smtClean="0"/>
              <a:t>for</a:t>
            </a:r>
            <a:r>
              <a:rPr lang="de-AT" b="0" dirty="0" smtClean="0"/>
              <a:t> </a:t>
            </a:r>
            <a:r>
              <a:rPr lang="de-AT" b="0" dirty="0" err="1" smtClean="0"/>
              <a:t>internal</a:t>
            </a:r>
            <a:r>
              <a:rPr lang="de-AT" b="0" dirty="0" smtClean="0"/>
              <a:t> </a:t>
            </a:r>
            <a:r>
              <a:rPr lang="de-AT" b="0" dirty="0" err="1" smtClean="0"/>
              <a:t>purposes</a:t>
            </a:r>
            <a:r>
              <a:rPr lang="de-AT" b="0" dirty="0" smtClean="0"/>
              <a:t> </a:t>
            </a:r>
          </a:p>
          <a:p>
            <a:r>
              <a:rPr lang="de-AT" b="0" dirty="0" err="1" smtClean="0"/>
              <a:t>Very</a:t>
            </a:r>
            <a:r>
              <a:rPr lang="de-AT" b="0" dirty="0" smtClean="0"/>
              <a:t> </a:t>
            </a:r>
            <a:r>
              <a:rPr lang="de-AT" b="0" dirty="0" err="1" smtClean="0"/>
              <a:t>few</a:t>
            </a:r>
            <a:r>
              <a:rPr lang="de-AT" b="0" dirty="0" smtClean="0"/>
              <a:t> </a:t>
            </a:r>
            <a:r>
              <a:rPr lang="de-AT" b="0" dirty="0" err="1" smtClean="0"/>
              <a:t>recipients</a:t>
            </a:r>
            <a:r>
              <a:rPr lang="de-AT" b="0" dirty="0" smtClean="0"/>
              <a:t>:</a:t>
            </a:r>
          </a:p>
          <a:p>
            <a:pPr lvl="1"/>
            <a:r>
              <a:rPr lang="de-AT" b="0" dirty="0"/>
              <a:t>General </a:t>
            </a:r>
            <a:r>
              <a:rPr lang="de-AT" b="0" dirty="0" err="1"/>
              <a:t>director</a:t>
            </a:r>
            <a:r>
              <a:rPr lang="de-AT" b="0" dirty="0"/>
              <a:t> </a:t>
            </a:r>
            <a:r>
              <a:rPr lang="de-AT" b="0" dirty="0" err="1"/>
              <a:t>of</a:t>
            </a:r>
            <a:r>
              <a:rPr lang="de-AT" b="0" dirty="0"/>
              <a:t> </a:t>
            </a:r>
            <a:r>
              <a:rPr lang="de-AT" b="0" dirty="0" err="1"/>
              <a:t>the</a:t>
            </a:r>
            <a:r>
              <a:rPr lang="de-AT" b="0" dirty="0"/>
              <a:t> </a:t>
            </a:r>
            <a:r>
              <a:rPr lang="de-AT" b="0" dirty="0" err="1"/>
              <a:t>budget</a:t>
            </a:r>
            <a:r>
              <a:rPr lang="de-AT" b="0" dirty="0"/>
              <a:t> </a:t>
            </a:r>
            <a:r>
              <a:rPr lang="de-AT" b="0" dirty="0" err="1" smtClean="0"/>
              <a:t>department</a:t>
            </a:r>
            <a:endParaRPr lang="de-AT" b="0" dirty="0"/>
          </a:p>
          <a:p>
            <a:pPr lvl="1"/>
            <a:r>
              <a:rPr lang="de-AT" b="0" dirty="0"/>
              <a:t>Minister </a:t>
            </a:r>
            <a:r>
              <a:rPr lang="de-AT" b="0" dirty="0" err="1"/>
              <a:t>of</a:t>
            </a:r>
            <a:r>
              <a:rPr lang="de-AT" b="0" dirty="0"/>
              <a:t> </a:t>
            </a:r>
            <a:r>
              <a:rPr lang="de-AT" b="0" dirty="0" err="1"/>
              <a:t>Finance</a:t>
            </a:r>
            <a:r>
              <a:rPr lang="de-AT" b="0" dirty="0"/>
              <a:t> </a:t>
            </a:r>
            <a:r>
              <a:rPr lang="de-AT" b="0" dirty="0" err="1"/>
              <a:t>and</a:t>
            </a:r>
            <a:r>
              <a:rPr lang="de-AT" b="0" dirty="0"/>
              <a:t> </a:t>
            </a:r>
            <a:r>
              <a:rPr lang="de-AT" b="0" dirty="0" err="1"/>
              <a:t>the</a:t>
            </a:r>
            <a:r>
              <a:rPr lang="de-AT" b="0" dirty="0"/>
              <a:t> </a:t>
            </a:r>
            <a:r>
              <a:rPr lang="de-AT" b="0" dirty="0" err="1"/>
              <a:t>cabinet</a:t>
            </a:r>
            <a:r>
              <a:rPr lang="de-AT" b="0" dirty="0"/>
              <a:t> </a:t>
            </a:r>
            <a:r>
              <a:rPr lang="de-AT" b="0" dirty="0" err="1" smtClean="0"/>
              <a:t>office</a:t>
            </a:r>
            <a:endParaRPr lang="de-AT" b="0" dirty="0"/>
          </a:p>
          <a:p>
            <a:endParaRPr lang="de-AT" dirty="0" smtClean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30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8918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Budget </a:t>
            </a:r>
            <a:r>
              <a:rPr lang="de-AT" dirty="0" err="1" smtClean="0"/>
              <a:t>structure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b="0" dirty="0" smtClean="0"/>
              <a:t>32 </a:t>
            </a:r>
            <a:r>
              <a:rPr lang="de-AT" b="0" dirty="0" err="1" smtClean="0"/>
              <a:t>chapters</a:t>
            </a:r>
            <a:endParaRPr lang="de-AT" b="0" dirty="0" smtClean="0"/>
          </a:p>
          <a:p>
            <a:r>
              <a:rPr lang="de-AT" b="0" dirty="0" err="1" smtClean="0"/>
              <a:t>Each</a:t>
            </a:r>
            <a:r>
              <a:rPr lang="de-AT" b="0" dirty="0" smtClean="0"/>
              <a:t> </a:t>
            </a:r>
            <a:r>
              <a:rPr lang="de-AT" b="0" dirty="0" err="1" smtClean="0"/>
              <a:t>ministry</a:t>
            </a:r>
            <a:r>
              <a:rPr lang="de-AT" b="0" dirty="0" smtClean="0"/>
              <a:t> </a:t>
            </a:r>
            <a:r>
              <a:rPr lang="de-AT" b="0" dirty="0" err="1" smtClean="0"/>
              <a:t>is</a:t>
            </a:r>
            <a:r>
              <a:rPr lang="de-AT" b="0" dirty="0" smtClean="0"/>
              <a:t> </a:t>
            </a:r>
            <a:r>
              <a:rPr lang="de-AT" b="0" dirty="0" err="1" smtClean="0"/>
              <a:t>responsible</a:t>
            </a:r>
            <a:r>
              <a:rPr lang="de-AT" b="0" dirty="0" smtClean="0"/>
              <a:t> </a:t>
            </a:r>
            <a:r>
              <a:rPr lang="de-AT" b="0" dirty="0" err="1" smtClean="0"/>
              <a:t>for</a:t>
            </a:r>
            <a:r>
              <a:rPr lang="de-AT" b="0" dirty="0" smtClean="0"/>
              <a:t> </a:t>
            </a:r>
            <a:r>
              <a:rPr lang="de-AT" b="0" dirty="0" err="1" smtClean="0"/>
              <a:t>one</a:t>
            </a:r>
            <a:r>
              <a:rPr lang="de-AT" b="0" dirty="0" smtClean="0"/>
              <a:t> </a:t>
            </a:r>
            <a:r>
              <a:rPr lang="de-AT" b="0" dirty="0" err="1" smtClean="0"/>
              <a:t>or</a:t>
            </a:r>
            <a:r>
              <a:rPr lang="de-AT" b="0" dirty="0" smtClean="0"/>
              <a:t> </a:t>
            </a:r>
            <a:r>
              <a:rPr lang="de-AT" b="0" dirty="0" err="1" smtClean="0"/>
              <a:t>more</a:t>
            </a:r>
            <a:r>
              <a:rPr lang="de-AT" b="0" dirty="0" smtClean="0"/>
              <a:t> </a:t>
            </a:r>
            <a:r>
              <a:rPr lang="de-AT" b="0" dirty="0" err="1" smtClean="0"/>
              <a:t>chapters</a:t>
            </a:r>
            <a:r>
              <a:rPr lang="de-AT" b="0" dirty="0" smtClean="0"/>
              <a:t>.</a:t>
            </a:r>
          </a:p>
          <a:p>
            <a:r>
              <a:rPr lang="de-AT" b="0" dirty="0" smtClean="0"/>
              <a:t>Separate </a:t>
            </a:r>
            <a:r>
              <a:rPr lang="de-AT" b="0" dirty="0" err="1" smtClean="0"/>
              <a:t>reports</a:t>
            </a:r>
            <a:r>
              <a:rPr lang="de-AT" b="0" dirty="0" smtClean="0"/>
              <a:t> </a:t>
            </a:r>
            <a:r>
              <a:rPr lang="de-AT" b="0" dirty="0" err="1" smtClean="0"/>
              <a:t>for</a:t>
            </a:r>
            <a:r>
              <a:rPr lang="de-AT" b="0" dirty="0" smtClean="0"/>
              <a:t> </a:t>
            </a:r>
            <a:r>
              <a:rPr lang="de-AT" b="0" dirty="0" err="1" smtClean="0"/>
              <a:t>each</a:t>
            </a:r>
            <a:r>
              <a:rPr lang="de-AT" b="0" dirty="0" smtClean="0"/>
              <a:t> </a:t>
            </a:r>
            <a:r>
              <a:rPr lang="de-AT" b="0" dirty="0" err="1" smtClean="0"/>
              <a:t>chapter</a:t>
            </a:r>
            <a:endParaRPr lang="de-AT" b="0" dirty="0" smtClean="0"/>
          </a:p>
          <a:p>
            <a:pPr lvl="1"/>
            <a:r>
              <a:rPr lang="de-AT" b="0" dirty="0" smtClean="0"/>
              <a:t>Deviation </a:t>
            </a:r>
            <a:r>
              <a:rPr lang="de-AT" b="0" dirty="0" err="1" smtClean="0"/>
              <a:t>from</a:t>
            </a:r>
            <a:r>
              <a:rPr lang="de-AT" b="0" dirty="0" smtClean="0"/>
              <a:t> </a:t>
            </a:r>
            <a:r>
              <a:rPr lang="de-AT" b="0" dirty="0" err="1" smtClean="0"/>
              <a:t>the</a:t>
            </a:r>
            <a:r>
              <a:rPr lang="de-AT" b="0" dirty="0" smtClean="0"/>
              <a:t> </a:t>
            </a:r>
            <a:r>
              <a:rPr lang="de-AT" b="0" dirty="0" err="1" smtClean="0"/>
              <a:t>annual</a:t>
            </a:r>
            <a:r>
              <a:rPr lang="de-AT" b="0" dirty="0" smtClean="0"/>
              <a:t> </a:t>
            </a:r>
            <a:r>
              <a:rPr lang="de-AT" b="0" dirty="0" err="1" smtClean="0"/>
              <a:t>budget</a:t>
            </a:r>
            <a:r>
              <a:rPr lang="de-AT" b="0" dirty="0" smtClean="0"/>
              <a:t> </a:t>
            </a:r>
          </a:p>
          <a:p>
            <a:pPr lvl="1"/>
            <a:r>
              <a:rPr lang="de-AT" b="0" dirty="0" err="1" smtClean="0"/>
              <a:t>Financing</a:t>
            </a:r>
            <a:r>
              <a:rPr lang="de-AT" b="0" dirty="0" smtClean="0"/>
              <a:t>/</a:t>
            </a:r>
            <a:r>
              <a:rPr lang="de-AT" b="0" dirty="0" err="1" smtClean="0"/>
              <a:t>usage</a:t>
            </a:r>
            <a:r>
              <a:rPr lang="de-AT" b="0" dirty="0" smtClean="0"/>
              <a:t> </a:t>
            </a:r>
            <a:r>
              <a:rPr lang="de-AT" b="0" dirty="0" err="1" smtClean="0"/>
              <a:t>of</a:t>
            </a:r>
            <a:r>
              <a:rPr lang="de-AT" b="0" dirty="0" smtClean="0"/>
              <a:t> </a:t>
            </a:r>
            <a:r>
              <a:rPr lang="de-AT" b="0" dirty="0" err="1" smtClean="0"/>
              <a:t>the</a:t>
            </a:r>
            <a:r>
              <a:rPr lang="de-AT" b="0" dirty="0" smtClean="0"/>
              <a:t> </a:t>
            </a:r>
            <a:r>
              <a:rPr lang="de-AT" b="0" dirty="0" err="1" smtClean="0"/>
              <a:t>deviation</a:t>
            </a:r>
            <a:endParaRPr lang="de-AT" b="0" dirty="0" smtClean="0"/>
          </a:p>
          <a:p>
            <a:pPr lvl="1"/>
            <a:r>
              <a:rPr lang="de-AT" b="0" dirty="0" smtClean="0"/>
              <a:t>Variable/</a:t>
            </a:r>
            <a:r>
              <a:rPr lang="de-AT" b="0" dirty="0" err="1" smtClean="0"/>
              <a:t>fixed</a:t>
            </a:r>
            <a:r>
              <a:rPr lang="de-AT" b="0" dirty="0" smtClean="0"/>
              <a:t> </a:t>
            </a:r>
            <a:r>
              <a:rPr lang="de-AT" b="0" dirty="0" err="1" smtClean="0"/>
              <a:t>areas</a:t>
            </a:r>
            <a:endParaRPr lang="de-AT" b="0" dirty="0" smtClean="0"/>
          </a:p>
          <a:p>
            <a:pPr lvl="1"/>
            <a:r>
              <a:rPr lang="de-AT" b="0" dirty="0" err="1" smtClean="0"/>
              <a:t>Personnel</a:t>
            </a:r>
            <a:endParaRPr lang="de-AT" b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31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0666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Report </a:t>
            </a:r>
            <a:r>
              <a:rPr lang="de-AT" dirty="0" err="1" smtClean="0"/>
              <a:t>compiling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b="0" dirty="0" err="1" smtClean="0"/>
              <a:t>Ministry</a:t>
            </a:r>
            <a:r>
              <a:rPr lang="de-AT" b="0" dirty="0" smtClean="0"/>
              <a:t> </a:t>
            </a:r>
            <a:r>
              <a:rPr lang="de-AT" b="0" dirty="0" err="1" smtClean="0"/>
              <a:t>report</a:t>
            </a:r>
            <a:r>
              <a:rPr lang="de-AT" b="0" dirty="0" smtClean="0"/>
              <a:t> </a:t>
            </a:r>
            <a:r>
              <a:rPr lang="de-AT" b="0" dirty="0" err="1" smtClean="0"/>
              <a:t>by</a:t>
            </a:r>
            <a:r>
              <a:rPr lang="de-AT" b="0" dirty="0" smtClean="0"/>
              <a:t> </a:t>
            </a:r>
            <a:r>
              <a:rPr lang="de-AT" b="0" dirty="0" err="1" smtClean="0"/>
              <a:t>the</a:t>
            </a:r>
            <a:r>
              <a:rPr lang="de-AT" b="0" dirty="0" smtClean="0"/>
              <a:t> 5th </a:t>
            </a:r>
            <a:r>
              <a:rPr lang="de-AT" b="0" dirty="0" err="1" smtClean="0"/>
              <a:t>of</a:t>
            </a:r>
            <a:r>
              <a:rPr lang="de-AT" b="0" dirty="0" smtClean="0"/>
              <a:t> </a:t>
            </a:r>
            <a:r>
              <a:rPr lang="de-AT" b="0" dirty="0" err="1" smtClean="0"/>
              <a:t>the</a:t>
            </a:r>
            <a:r>
              <a:rPr lang="de-AT" b="0" dirty="0" smtClean="0"/>
              <a:t> </a:t>
            </a:r>
            <a:r>
              <a:rPr lang="de-AT" b="0" dirty="0" err="1" smtClean="0"/>
              <a:t>following</a:t>
            </a:r>
            <a:r>
              <a:rPr lang="de-AT" b="0" dirty="0" smtClean="0"/>
              <a:t> </a:t>
            </a:r>
            <a:r>
              <a:rPr lang="de-AT" b="0" dirty="0" err="1" smtClean="0"/>
              <a:t>month</a:t>
            </a:r>
            <a:r>
              <a:rPr lang="de-AT" b="0" dirty="0" smtClean="0"/>
              <a:t> </a:t>
            </a:r>
            <a:endParaRPr lang="de-AT" b="0" dirty="0" smtClean="0"/>
          </a:p>
          <a:p>
            <a:r>
              <a:rPr lang="de-AT" b="0" dirty="0" err="1" smtClean="0"/>
              <a:t>Responsible</a:t>
            </a:r>
            <a:r>
              <a:rPr lang="de-AT" b="0" dirty="0" smtClean="0"/>
              <a:t> </a:t>
            </a:r>
            <a:r>
              <a:rPr lang="de-AT" b="0" dirty="0" err="1" smtClean="0"/>
              <a:t>units</a:t>
            </a:r>
            <a:r>
              <a:rPr lang="de-AT" b="0" dirty="0" smtClean="0"/>
              <a:t> </a:t>
            </a:r>
            <a:r>
              <a:rPr lang="de-AT" b="0" dirty="0" err="1" smtClean="0"/>
              <a:t>of</a:t>
            </a:r>
            <a:r>
              <a:rPr lang="de-AT" b="0" dirty="0" smtClean="0"/>
              <a:t> </a:t>
            </a:r>
            <a:r>
              <a:rPr lang="de-AT" b="0" dirty="0" err="1" smtClean="0"/>
              <a:t>the</a:t>
            </a:r>
            <a:r>
              <a:rPr lang="de-AT" b="0" dirty="0" smtClean="0"/>
              <a:t> </a:t>
            </a:r>
            <a:r>
              <a:rPr lang="de-AT" b="0" dirty="0" err="1" smtClean="0"/>
              <a:t>budget</a:t>
            </a:r>
            <a:r>
              <a:rPr lang="de-AT" b="0" dirty="0" smtClean="0"/>
              <a:t> </a:t>
            </a:r>
            <a:r>
              <a:rPr lang="de-AT" b="0" dirty="0" err="1" smtClean="0"/>
              <a:t>division</a:t>
            </a:r>
            <a:r>
              <a:rPr lang="de-AT" b="0" dirty="0" smtClean="0"/>
              <a:t> </a:t>
            </a:r>
            <a:r>
              <a:rPr lang="de-AT" b="0" dirty="0" smtClean="0"/>
              <a:t>check/</a:t>
            </a:r>
            <a:r>
              <a:rPr lang="de-AT" b="0" dirty="0" err="1" smtClean="0"/>
              <a:t>change</a:t>
            </a:r>
            <a:r>
              <a:rPr lang="de-AT" b="0" dirty="0" smtClean="0"/>
              <a:t> </a:t>
            </a:r>
            <a:r>
              <a:rPr lang="de-AT" b="0" dirty="0" err="1" smtClean="0"/>
              <a:t>data</a:t>
            </a:r>
            <a:r>
              <a:rPr lang="de-AT" b="0" dirty="0" smtClean="0"/>
              <a:t> </a:t>
            </a:r>
            <a:r>
              <a:rPr lang="de-AT" b="0" dirty="0" err="1" smtClean="0"/>
              <a:t>and</a:t>
            </a:r>
            <a:r>
              <a:rPr lang="de-AT" b="0" dirty="0" smtClean="0"/>
              <a:t> </a:t>
            </a:r>
            <a:r>
              <a:rPr lang="de-AT" b="0" dirty="0" err="1" smtClean="0"/>
              <a:t>forward</a:t>
            </a:r>
            <a:r>
              <a:rPr lang="de-AT" b="0" dirty="0" smtClean="0"/>
              <a:t> to </a:t>
            </a:r>
            <a:r>
              <a:rPr lang="de-AT" b="0" dirty="0" err="1" smtClean="0"/>
              <a:t>controlling</a:t>
            </a:r>
            <a:r>
              <a:rPr lang="de-AT" b="0" dirty="0" smtClean="0"/>
              <a:t> </a:t>
            </a:r>
            <a:r>
              <a:rPr lang="de-AT" b="0" dirty="0" err="1" smtClean="0"/>
              <a:t>unit</a:t>
            </a:r>
            <a:endParaRPr lang="de-AT" b="0" dirty="0" smtClean="0"/>
          </a:p>
          <a:p>
            <a:r>
              <a:rPr lang="de-AT" b="0" dirty="0" err="1" smtClean="0"/>
              <a:t>Merging</a:t>
            </a:r>
            <a:r>
              <a:rPr lang="de-AT" b="0" dirty="0" smtClean="0"/>
              <a:t> </a:t>
            </a:r>
            <a:r>
              <a:rPr lang="de-AT" b="0" dirty="0" err="1" smtClean="0"/>
              <a:t>the</a:t>
            </a:r>
            <a:r>
              <a:rPr lang="de-AT" b="0" dirty="0" smtClean="0"/>
              <a:t> individual </a:t>
            </a:r>
            <a:r>
              <a:rPr lang="de-AT" b="0" dirty="0" err="1" smtClean="0"/>
              <a:t>reports</a:t>
            </a:r>
            <a:r>
              <a:rPr lang="de-AT" b="0" dirty="0" smtClean="0"/>
              <a:t> </a:t>
            </a:r>
            <a:r>
              <a:rPr lang="de-AT" b="0" dirty="0" err="1" smtClean="0"/>
              <a:t>and</a:t>
            </a:r>
            <a:r>
              <a:rPr lang="de-AT" b="0" dirty="0" smtClean="0"/>
              <a:t> </a:t>
            </a:r>
            <a:r>
              <a:rPr lang="de-AT" b="0" dirty="0" err="1" smtClean="0"/>
              <a:t>calculating</a:t>
            </a:r>
            <a:r>
              <a:rPr lang="de-AT" b="0" dirty="0" smtClean="0"/>
              <a:t> </a:t>
            </a:r>
            <a:r>
              <a:rPr lang="de-AT" b="0" dirty="0" err="1" smtClean="0"/>
              <a:t>effects</a:t>
            </a:r>
            <a:r>
              <a:rPr lang="de-AT" b="0" dirty="0" smtClean="0"/>
              <a:t> on </a:t>
            </a:r>
            <a:r>
              <a:rPr lang="de-AT" b="0" dirty="0" err="1" smtClean="0"/>
              <a:t>overall</a:t>
            </a:r>
            <a:r>
              <a:rPr lang="de-AT" b="0" dirty="0" smtClean="0"/>
              <a:t> </a:t>
            </a:r>
            <a:r>
              <a:rPr lang="de-AT" b="0" dirty="0" err="1" smtClean="0"/>
              <a:t>outcome</a:t>
            </a:r>
            <a:r>
              <a:rPr lang="de-AT" b="0" dirty="0" smtClean="0"/>
              <a:t> </a:t>
            </a:r>
            <a:r>
              <a:rPr lang="de-AT" b="0" dirty="0" err="1" smtClean="0"/>
              <a:t>by</a:t>
            </a:r>
            <a:r>
              <a:rPr lang="de-AT" b="0" dirty="0" smtClean="0"/>
              <a:t> </a:t>
            </a:r>
            <a:r>
              <a:rPr lang="de-AT" b="0" dirty="0" err="1" smtClean="0"/>
              <a:t>controlling</a:t>
            </a:r>
            <a:r>
              <a:rPr lang="de-AT" b="0" dirty="0" smtClean="0"/>
              <a:t> </a:t>
            </a:r>
            <a:r>
              <a:rPr lang="de-AT" b="0" dirty="0" err="1" smtClean="0"/>
              <a:t>unit</a:t>
            </a:r>
            <a:endParaRPr lang="de-AT" b="0" dirty="0" smtClean="0"/>
          </a:p>
          <a:p>
            <a:pPr marL="0" indent="0">
              <a:buNone/>
            </a:pPr>
            <a:r>
              <a:rPr lang="de-AT" dirty="0" smtClean="0"/>
              <a:t> 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32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714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Controlling </a:t>
            </a:r>
            <a:r>
              <a:rPr lang="de-AT" dirty="0" err="1" smtClean="0"/>
              <a:t>unit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b="0" dirty="0" err="1" smtClean="0"/>
              <a:t>Checking</a:t>
            </a:r>
            <a:r>
              <a:rPr lang="de-AT" b="0" dirty="0" smtClean="0"/>
              <a:t>/</a:t>
            </a:r>
            <a:r>
              <a:rPr lang="de-AT" b="0" dirty="0" err="1" smtClean="0"/>
              <a:t>Changing</a:t>
            </a:r>
            <a:endParaRPr lang="de-AT" b="0" dirty="0" smtClean="0"/>
          </a:p>
          <a:p>
            <a:r>
              <a:rPr lang="de-AT" b="0" dirty="0" smtClean="0"/>
              <a:t>Analysis</a:t>
            </a:r>
          </a:p>
          <a:p>
            <a:r>
              <a:rPr lang="de-AT" b="0" dirty="0" err="1" smtClean="0"/>
              <a:t>Identifying</a:t>
            </a:r>
            <a:r>
              <a:rPr lang="de-AT" b="0" dirty="0" smtClean="0"/>
              <a:t> </a:t>
            </a:r>
            <a:r>
              <a:rPr lang="de-AT" b="0" dirty="0" err="1" smtClean="0"/>
              <a:t>the</a:t>
            </a:r>
            <a:r>
              <a:rPr lang="de-AT" b="0" dirty="0" smtClean="0"/>
              <a:t> </a:t>
            </a:r>
            <a:r>
              <a:rPr lang="de-AT" b="0" dirty="0" err="1" smtClean="0"/>
              <a:t>most</a:t>
            </a:r>
            <a:r>
              <a:rPr lang="de-AT" b="0" dirty="0" smtClean="0"/>
              <a:t> relevant </a:t>
            </a:r>
            <a:r>
              <a:rPr lang="de-AT" b="0" dirty="0" err="1" smtClean="0"/>
              <a:t>deviations</a:t>
            </a:r>
            <a:r>
              <a:rPr lang="de-AT" b="0" dirty="0"/>
              <a:t> </a:t>
            </a:r>
            <a:r>
              <a:rPr lang="de-AT" b="0" dirty="0" err="1" smtClean="0"/>
              <a:t>and</a:t>
            </a:r>
            <a:r>
              <a:rPr lang="de-AT" b="0" dirty="0" smtClean="0"/>
              <a:t> </a:t>
            </a:r>
            <a:r>
              <a:rPr lang="de-AT" b="0" dirty="0" err="1" smtClean="0"/>
              <a:t>illustrate</a:t>
            </a:r>
            <a:r>
              <a:rPr lang="de-AT" b="0" dirty="0" smtClean="0"/>
              <a:t> </a:t>
            </a:r>
            <a:r>
              <a:rPr lang="de-AT" b="0" dirty="0" err="1" smtClean="0"/>
              <a:t>them</a:t>
            </a:r>
            <a:endParaRPr lang="de-AT" b="0" dirty="0" smtClean="0"/>
          </a:p>
          <a:p>
            <a:r>
              <a:rPr lang="de-AT" b="0" dirty="0" err="1" smtClean="0"/>
              <a:t>Prepare</a:t>
            </a:r>
            <a:r>
              <a:rPr lang="de-AT" b="0" dirty="0" smtClean="0"/>
              <a:t> a </a:t>
            </a:r>
            <a:r>
              <a:rPr lang="de-AT" b="0" dirty="0" err="1" smtClean="0"/>
              <a:t>set</a:t>
            </a:r>
            <a:r>
              <a:rPr lang="de-AT" b="0" dirty="0" smtClean="0"/>
              <a:t> </a:t>
            </a:r>
            <a:r>
              <a:rPr lang="de-AT" b="0" dirty="0" err="1" smtClean="0"/>
              <a:t>of</a:t>
            </a:r>
            <a:r>
              <a:rPr lang="de-AT" b="0" dirty="0" smtClean="0"/>
              <a:t> </a:t>
            </a:r>
            <a:r>
              <a:rPr lang="de-AT" b="0" dirty="0" err="1" smtClean="0"/>
              <a:t>tables</a:t>
            </a:r>
            <a:endParaRPr lang="de-AT" b="0" dirty="0" smtClean="0"/>
          </a:p>
          <a:p>
            <a:r>
              <a:rPr lang="de-AT" b="0" dirty="0" smtClean="0"/>
              <a:t>Verbal </a:t>
            </a:r>
            <a:r>
              <a:rPr lang="de-AT" b="0" dirty="0" err="1" smtClean="0"/>
              <a:t>explanation</a:t>
            </a:r>
            <a:endParaRPr lang="de-AT" b="0" dirty="0" smtClean="0"/>
          </a:p>
          <a:p>
            <a:endParaRPr lang="de-AT" b="0" dirty="0" smtClean="0"/>
          </a:p>
          <a:p>
            <a:endParaRPr lang="de-AT" dirty="0" smtClean="0"/>
          </a:p>
          <a:p>
            <a:pPr lvl="1"/>
            <a:endParaRPr lang="de-AT" dirty="0" smtClean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33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1605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Tables</a:t>
            </a:r>
            <a:r>
              <a:rPr lang="de-AT" dirty="0" smtClean="0"/>
              <a:t> in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report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Main </a:t>
            </a:r>
            <a:r>
              <a:rPr lang="en-US" b="0" dirty="0"/>
              <a:t>indicators (overall picture)</a:t>
            </a:r>
          </a:p>
          <a:p>
            <a:r>
              <a:rPr lang="en-US" b="0" dirty="0"/>
              <a:t>Risks and opportunities</a:t>
            </a:r>
          </a:p>
          <a:p>
            <a:r>
              <a:rPr lang="en-US" b="0" dirty="0"/>
              <a:t>Reserves </a:t>
            </a:r>
          </a:p>
          <a:p>
            <a:r>
              <a:rPr lang="en-US" b="0" dirty="0"/>
              <a:t>Deviations (exp./receipts) by </a:t>
            </a:r>
            <a:r>
              <a:rPr lang="en-US" b="0" dirty="0" smtClean="0"/>
              <a:t>chapter</a:t>
            </a:r>
          </a:p>
          <a:p>
            <a:r>
              <a:rPr lang="en-US" b="0" dirty="0" smtClean="0"/>
              <a:t>Maastricht deficit calculation</a:t>
            </a:r>
          </a:p>
          <a:p>
            <a:r>
              <a:rPr lang="en-US" b="0" dirty="0" smtClean="0"/>
              <a:t>MTEF compliance </a:t>
            </a:r>
          </a:p>
          <a:p>
            <a:r>
              <a:rPr lang="en-US" b="0" dirty="0" smtClean="0"/>
              <a:t>Changes since previous report</a:t>
            </a:r>
          </a:p>
          <a:p>
            <a:r>
              <a:rPr lang="en-US" b="0" dirty="0" smtClean="0"/>
              <a:t>Personnel</a:t>
            </a:r>
          </a:p>
          <a:p>
            <a:endParaRPr lang="en-US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34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7722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endParaRPr lang="de-AT" dirty="0"/>
          </a:p>
          <a:p>
            <a:pPr marL="0" indent="0">
              <a:buNone/>
            </a:pPr>
            <a:endParaRPr lang="de-AT" dirty="0"/>
          </a:p>
          <a:p>
            <a:pPr marL="0" indent="0" algn="ctr">
              <a:buNone/>
            </a:pPr>
            <a:r>
              <a:rPr lang="de-AT" sz="3600" dirty="0" err="1" smtClean="0"/>
              <a:t>Thank</a:t>
            </a:r>
            <a:r>
              <a:rPr lang="de-AT" sz="3600" dirty="0" smtClean="0"/>
              <a:t> </a:t>
            </a:r>
            <a:r>
              <a:rPr lang="de-AT" sz="3600" dirty="0" err="1" smtClean="0"/>
              <a:t>you</a:t>
            </a:r>
            <a:r>
              <a:rPr lang="de-AT" sz="3600" dirty="0" smtClean="0"/>
              <a:t> </a:t>
            </a:r>
            <a:r>
              <a:rPr lang="de-AT" sz="3600" dirty="0" err="1" smtClean="0"/>
              <a:t>for</a:t>
            </a:r>
            <a:r>
              <a:rPr lang="de-AT" sz="3600" dirty="0" smtClean="0"/>
              <a:t> </a:t>
            </a:r>
            <a:r>
              <a:rPr lang="de-AT" sz="3600" dirty="0" err="1" smtClean="0"/>
              <a:t>your</a:t>
            </a:r>
            <a:r>
              <a:rPr lang="de-AT" sz="3600" dirty="0" smtClean="0"/>
              <a:t> </a:t>
            </a:r>
            <a:r>
              <a:rPr lang="de-AT" sz="3600" dirty="0" err="1" smtClean="0"/>
              <a:t>attention</a:t>
            </a:r>
            <a:r>
              <a:rPr lang="de-AT" sz="3600" dirty="0" smtClean="0"/>
              <a:t>!</a:t>
            </a:r>
            <a:endParaRPr lang="de-AT" sz="3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35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920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Federal </a:t>
            </a:r>
            <a:r>
              <a:rPr lang="de-AT" dirty="0" err="1"/>
              <a:t>Ministry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Finance</a:t>
            </a:r>
            <a:endParaRPr lang="de-DE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AT" sz="3200" b="0" dirty="0" smtClean="0"/>
              <a:t>Central </a:t>
            </a:r>
            <a:r>
              <a:rPr lang="de-AT" sz="3200" b="0" dirty="0" err="1"/>
              <a:t>role</a:t>
            </a:r>
            <a:r>
              <a:rPr lang="de-AT" sz="3200" b="0" dirty="0"/>
              <a:t> in </a:t>
            </a:r>
            <a:r>
              <a:rPr lang="de-AT" sz="3200" dirty="0">
                <a:solidFill>
                  <a:srgbClr val="FF0000"/>
                </a:solidFill>
              </a:rPr>
              <a:t>all</a:t>
            </a:r>
            <a:r>
              <a:rPr lang="de-AT" sz="3200" dirty="0"/>
              <a:t> </a:t>
            </a:r>
            <a:r>
              <a:rPr lang="de-AT" sz="3200" b="0" dirty="0" err="1"/>
              <a:t>budgetary</a:t>
            </a:r>
            <a:r>
              <a:rPr lang="de-AT" sz="3200" b="0" dirty="0"/>
              <a:t> </a:t>
            </a:r>
            <a:r>
              <a:rPr lang="de-AT" sz="3200" b="0" dirty="0" err="1" smtClean="0"/>
              <a:t>matters</a:t>
            </a:r>
            <a:endParaRPr lang="de-AT" sz="3200" b="0" dirty="0" smtClean="0"/>
          </a:p>
          <a:p>
            <a:pPr>
              <a:lnSpc>
                <a:spcPct val="80000"/>
              </a:lnSpc>
            </a:pPr>
            <a:endParaRPr lang="de-AT" sz="3200" b="0" dirty="0" smtClean="0"/>
          </a:p>
          <a:p>
            <a:pPr lvl="1">
              <a:lnSpc>
                <a:spcPct val="80000"/>
              </a:lnSpc>
            </a:pPr>
            <a:r>
              <a:rPr lang="en-US" sz="2800" b="0" dirty="0" smtClean="0"/>
              <a:t>Preparation</a:t>
            </a:r>
            <a:r>
              <a:rPr lang="en-US" sz="2800" b="0" dirty="0"/>
              <a:t>, </a:t>
            </a:r>
          </a:p>
          <a:p>
            <a:pPr lvl="1">
              <a:lnSpc>
                <a:spcPct val="80000"/>
              </a:lnSpc>
            </a:pPr>
            <a:r>
              <a:rPr lang="en-US" sz="2800" b="0" dirty="0" smtClean="0"/>
              <a:t>Implementation</a:t>
            </a:r>
            <a:r>
              <a:rPr lang="en-US" sz="2800" b="0" dirty="0"/>
              <a:t>, </a:t>
            </a:r>
          </a:p>
          <a:p>
            <a:pPr lvl="1">
              <a:lnSpc>
                <a:spcPct val="80000"/>
              </a:lnSpc>
            </a:pPr>
            <a:r>
              <a:rPr lang="en-US" sz="2800" b="0" dirty="0" smtClean="0"/>
              <a:t>Supervision </a:t>
            </a:r>
            <a:r>
              <a:rPr lang="en-US" sz="2800" b="0" dirty="0"/>
              <a:t>and </a:t>
            </a:r>
          </a:p>
          <a:p>
            <a:pPr lvl="1">
              <a:lnSpc>
                <a:spcPct val="80000"/>
              </a:lnSpc>
            </a:pPr>
            <a:r>
              <a:rPr lang="en-US" sz="2800" b="0" dirty="0"/>
              <a:t>E</a:t>
            </a:r>
            <a:r>
              <a:rPr lang="en-US" sz="2800" b="0" dirty="0" smtClean="0"/>
              <a:t>nforcement </a:t>
            </a:r>
            <a:r>
              <a:rPr lang="en-US" sz="2800" b="0" dirty="0"/>
              <a:t>of federal budget </a:t>
            </a:r>
            <a:r>
              <a:rPr lang="en-US" sz="2800" b="0" dirty="0" smtClean="0"/>
              <a:t>and </a:t>
            </a:r>
            <a:r>
              <a:rPr lang="en-US" sz="2800" b="0" dirty="0"/>
              <a:t>m</a:t>
            </a:r>
            <a:r>
              <a:rPr lang="en-US" sz="2800" b="0" dirty="0" smtClean="0"/>
              <a:t>edium-term expenditure framework (MTEF) - in cooperation </a:t>
            </a:r>
            <a:r>
              <a:rPr lang="en-US" sz="2800" b="0" dirty="0"/>
              <a:t>with line </a:t>
            </a:r>
            <a:r>
              <a:rPr lang="en-US" sz="2800" b="0" dirty="0" smtClean="0"/>
              <a:t>ministries</a:t>
            </a:r>
            <a:endParaRPr lang="de-AT" sz="2800" b="0" dirty="0"/>
          </a:p>
          <a:p>
            <a:pPr marL="0" indent="0">
              <a:lnSpc>
                <a:spcPct val="80000"/>
              </a:lnSpc>
              <a:buNone/>
            </a:pPr>
            <a:endParaRPr lang="de-DE" sz="2500" b="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4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22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Federal </a:t>
            </a:r>
            <a:r>
              <a:rPr lang="de-AT" dirty="0" err="1"/>
              <a:t>Ministry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Finance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z="2800" b="0" dirty="0" err="1" smtClean="0"/>
              <a:t>Responsible</a:t>
            </a:r>
            <a:r>
              <a:rPr lang="de-AT" sz="2800" b="0" dirty="0" smtClean="0"/>
              <a:t> </a:t>
            </a:r>
            <a:r>
              <a:rPr lang="de-AT" sz="2800" b="0" dirty="0" err="1"/>
              <a:t>for</a:t>
            </a:r>
            <a:r>
              <a:rPr lang="de-AT" sz="2800" b="0" dirty="0"/>
              <a:t> </a:t>
            </a:r>
            <a:r>
              <a:rPr lang="de-AT" sz="2800" b="0" dirty="0" err="1"/>
              <a:t>financial</a:t>
            </a:r>
            <a:r>
              <a:rPr lang="de-AT" sz="2800" b="0" dirty="0"/>
              <a:t> </a:t>
            </a:r>
            <a:r>
              <a:rPr lang="de-AT" sz="2800" b="0" dirty="0" err="1"/>
              <a:t>and</a:t>
            </a:r>
            <a:r>
              <a:rPr lang="de-AT" sz="2800" b="0" dirty="0"/>
              <a:t> </a:t>
            </a:r>
            <a:r>
              <a:rPr lang="de-AT" sz="2800" b="0" dirty="0" err="1"/>
              <a:t>tax</a:t>
            </a:r>
            <a:r>
              <a:rPr lang="de-AT" sz="2800" b="0" dirty="0"/>
              <a:t> </a:t>
            </a:r>
            <a:r>
              <a:rPr lang="de-AT" sz="2800" b="0" dirty="0" err="1" smtClean="0"/>
              <a:t>policies</a:t>
            </a:r>
            <a:endParaRPr lang="de-AT" sz="2800" b="0" dirty="0"/>
          </a:p>
          <a:p>
            <a:r>
              <a:rPr lang="de-AT" sz="2800" b="0" dirty="0" err="1"/>
              <a:t>Shared</a:t>
            </a:r>
            <a:r>
              <a:rPr lang="de-AT" sz="2800" b="0" dirty="0"/>
              <a:t> </a:t>
            </a:r>
            <a:r>
              <a:rPr lang="de-AT" sz="2800" b="0" dirty="0" err="1"/>
              <a:t>responsibility</a:t>
            </a:r>
            <a:r>
              <a:rPr lang="de-AT" sz="2800" b="0" dirty="0"/>
              <a:t> </a:t>
            </a:r>
            <a:r>
              <a:rPr lang="de-AT" sz="2800" b="0" dirty="0" err="1"/>
              <a:t>for</a:t>
            </a:r>
            <a:r>
              <a:rPr lang="de-AT" sz="2800" b="0" dirty="0"/>
              <a:t> wage </a:t>
            </a:r>
            <a:r>
              <a:rPr lang="de-AT" sz="2800" b="0" dirty="0" err="1"/>
              <a:t>policy</a:t>
            </a:r>
            <a:r>
              <a:rPr lang="de-AT" sz="2800" b="0" dirty="0"/>
              <a:t> </a:t>
            </a:r>
            <a:r>
              <a:rPr lang="de-AT" sz="2800" b="0" dirty="0" err="1"/>
              <a:t>for</a:t>
            </a:r>
            <a:r>
              <a:rPr lang="de-AT" sz="2800" b="0" dirty="0"/>
              <a:t> </a:t>
            </a:r>
            <a:r>
              <a:rPr lang="de-AT" sz="2800" b="0" dirty="0" err="1"/>
              <a:t>federal</a:t>
            </a:r>
            <a:r>
              <a:rPr lang="de-AT" sz="2800" b="0" dirty="0"/>
              <a:t> </a:t>
            </a:r>
            <a:r>
              <a:rPr lang="de-AT" sz="2800" b="0" dirty="0" err="1"/>
              <a:t>civil</a:t>
            </a:r>
            <a:r>
              <a:rPr lang="de-AT" sz="2800" b="0" dirty="0"/>
              <a:t> </a:t>
            </a:r>
            <a:r>
              <a:rPr lang="de-AT" sz="2800" b="0" dirty="0" err="1"/>
              <a:t>servants</a:t>
            </a:r>
            <a:r>
              <a:rPr lang="de-AT" sz="2800" b="0" dirty="0"/>
              <a:t> (</a:t>
            </a:r>
            <a:r>
              <a:rPr lang="de-AT" sz="2800" b="0" dirty="0" err="1"/>
              <a:t>with</a:t>
            </a:r>
            <a:r>
              <a:rPr lang="de-AT" sz="2800" b="0" dirty="0"/>
              <a:t> </a:t>
            </a:r>
            <a:r>
              <a:rPr lang="de-AT" sz="2800" b="0" dirty="0" err="1"/>
              <a:t>the</a:t>
            </a:r>
            <a:r>
              <a:rPr lang="de-AT" sz="2800" b="0" dirty="0"/>
              <a:t> Federal </a:t>
            </a:r>
            <a:r>
              <a:rPr lang="de-AT" sz="2800" b="0" dirty="0" err="1"/>
              <a:t>Chancellery</a:t>
            </a:r>
            <a:r>
              <a:rPr lang="de-AT" sz="2800" b="0" dirty="0"/>
              <a:t>)</a:t>
            </a:r>
          </a:p>
          <a:p>
            <a:r>
              <a:rPr lang="en-US" sz="2800" b="0" dirty="0"/>
              <a:t>Negotiation of </a:t>
            </a:r>
            <a:r>
              <a:rPr lang="de-DE" sz="2800" b="0" dirty="0" err="1"/>
              <a:t>Intergovernmental</a:t>
            </a:r>
            <a:r>
              <a:rPr lang="de-DE" sz="2800" b="0" dirty="0"/>
              <a:t> </a:t>
            </a:r>
            <a:r>
              <a:rPr lang="de-DE" sz="2800" b="0" dirty="0" err="1"/>
              <a:t>Fiscal</a:t>
            </a:r>
            <a:r>
              <a:rPr lang="de-DE" sz="2800" b="0" dirty="0"/>
              <a:t> Relations </a:t>
            </a:r>
            <a:r>
              <a:rPr lang="de-DE" sz="2800" b="0" dirty="0" err="1"/>
              <a:t>Act</a:t>
            </a:r>
            <a:r>
              <a:rPr lang="de-DE" sz="2800" b="0" dirty="0"/>
              <a:t> (</a:t>
            </a:r>
            <a:r>
              <a:rPr lang="de-DE" sz="2800" b="0" dirty="0" err="1"/>
              <a:t>with</a:t>
            </a:r>
            <a:r>
              <a:rPr lang="de-DE" sz="2800" b="0" dirty="0"/>
              <a:t> </a:t>
            </a:r>
            <a:r>
              <a:rPr lang="de-DE" sz="2800" b="0" dirty="0" err="1"/>
              <a:t>state</a:t>
            </a:r>
            <a:r>
              <a:rPr lang="de-DE" sz="2800" b="0" dirty="0"/>
              <a:t> </a:t>
            </a:r>
            <a:r>
              <a:rPr lang="de-DE" sz="2800" b="0" dirty="0" err="1"/>
              <a:t>and</a:t>
            </a:r>
            <a:r>
              <a:rPr lang="de-DE" sz="2800" b="0" dirty="0"/>
              <a:t> </a:t>
            </a:r>
            <a:r>
              <a:rPr lang="de-DE" sz="2800" b="0" dirty="0" err="1"/>
              <a:t>local</a:t>
            </a:r>
            <a:r>
              <a:rPr lang="de-DE" sz="2800" b="0" dirty="0"/>
              <a:t> </a:t>
            </a:r>
            <a:r>
              <a:rPr lang="de-DE" sz="2800" b="0" dirty="0" err="1"/>
              <a:t>governments</a:t>
            </a:r>
            <a:r>
              <a:rPr lang="de-DE" sz="2800" b="0" dirty="0"/>
              <a:t>)</a:t>
            </a:r>
          </a:p>
          <a:p>
            <a:r>
              <a:rPr lang="en-US" sz="2800" b="0" dirty="0"/>
              <a:t>External representation of Austria in budget affairs (</a:t>
            </a:r>
            <a:r>
              <a:rPr lang="en-US" sz="2800" b="0" dirty="0"/>
              <a:t>especially in the </a:t>
            </a:r>
            <a:r>
              <a:rPr lang="en-US" sz="2800" b="0" dirty="0"/>
              <a:t>EU</a:t>
            </a:r>
            <a:r>
              <a:rPr lang="en-US" sz="2800" b="0" dirty="0"/>
              <a:t>)</a:t>
            </a: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5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11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Line Ministries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631950"/>
            <a:ext cx="8163247" cy="4405313"/>
          </a:xfrm>
        </p:spPr>
        <p:txBody>
          <a:bodyPr/>
          <a:lstStyle/>
          <a:p>
            <a:pPr marL="490537" lvl="1" indent="0" defTabSz="827088">
              <a:lnSpc>
                <a:spcPct val="120000"/>
              </a:lnSpc>
              <a:spcBef>
                <a:spcPct val="0"/>
              </a:spcBef>
              <a:buNone/>
            </a:pPr>
            <a:endParaRPr lang="en-GB" sz="2000" b="0" dirty="0" smtClean="0"/>
          </a:p>
          <a:p>
            <a:pPr lvl="1" defTabSz="827088">
              <a:lnSpc>
                <a:spcPct val="12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GB" sz="2800" b="0" dirty="0" smtClean="0"/>
              <a:t>Assistance </a:t>
            </a:r>
            <a:r>
              <a:rPr lang="en-GB" sz="2800" b="0" dirty="0"/>
              <a:t>in the financial planning and </a:t>
            </a:r>
            <a:r>
              <a:rPr lang="en-GB" sz="2800" b="0" dirty="0" smtClean="0"/>
              <a:t>budget controlling</a:t>
            </a:r>
            <a:endParaRPr lang="en-GB" sz="2800" b="0" dirty="0"/>
          </a:p>
          <a:p>
            <a:pPr lvl="1" defTabSz="827088">
              <a:lnSpc>
                <a:spcPct val="12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GB" sz="2800" b="0" dirty="0" smtClean="0"/>
              <a:t>Assistance </a:t>
            </a:r>
            <a:r>
              <a:rPr lang="en-GB" sz="2800" b="0" dirty="0"/>
              <a:t>in the preparation of </a:t>
            </a:r>
            <a:r>
              <a:rPr lang="en-GB" sz="2800" b="0" dirty="0" smtClean="0"/>
              <a:t>budget draft</a:t>
            </a:r>
            <a:endParaRPr lang="en-GB" sz="2800" b="0" dirty="0"/>
          </a:p>
          <a:p>
            <a:pPr lvl="1" defTabSz="827088">
              <a:lnSpc>
                <a:spcPct val="12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GB" sz="2800" b="0" dirty="0" smtClean="0"/>
              <a:t>Preparation </a:t>
            </a:r>
            <a:r>
              <a:rPr lang="en-GB" sz="2800" b="0" dirty="0"/>
              <a:t>of monthly estimations</a:t>
            </a:r>
          </a:p>
          <a:p>
            <a:pPr lvl="1" defTabSz="827088">
              <a:lnSpc>
                <a:spcPct val="12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GB" sz="2800" b="0" dirty="0"/>
              <a:t>C</a:t>
            </a:r>
            <a:r>
              <a:rPr lang="en-GB" sz="2800" b="0" dirty="0" smtClean="0"/>
              <a:t>ontrolling </a:t>
            </a:r>
            <a:r>
              <a:rPr lang="en-GB" sz="2800" b="0" dirty="0"/>
              <a:t>the budget </a:t>
            </a:r>
            <a:r>
              <a:rPr lang="en-GB" sz="2800" b="0" dirty="0" smtClean="0"/>
              <a:t>limitations</a:t>
            </a:r>
          </a:p>
          <a:p>
            <a:pPr lvl="1" defTabSz="827088">
              <a:lnSpc>
                <a:spcPct val="12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GB" sz="2800" b="0" dirty="0" smtClean="0"/>
              <a:t>Execution of the budget</a:t>
            </a:r>
          </a:p>
          <a:p>
            <a:pPr lvl="1" defTabSz="827088">
              <a:lnSpc>
                <a:spcPct val="120000"/>
              </a:lnSpc>
              <a:spcBef>
                <a:spcPct val="0"/>
              </a:spcBef>
              <a:buFont typeface="Arial" pitchFamily="34" charset="0"/>
              <a:buChar char="•"/>
            </a:pPr>
            <a:endParaRPr lang="en-GB" sz="2800" b="0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6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06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Furthermore</a:t>
            </a:r>
            <a:r>
              <a:rPr lang="de-AT" dirty="0" smtClean="0"/>
              <a:t> …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dirty="0"/>
              <a:t>Government </a:t>
            </a:r>
            <a:endParaRPr lang="en-GB" b="0" dirty="0" smtClean="0"/>
          </a:p>
          <a:p>
            <a:r>
              <a:rPr lang="en-GB" b="0" dirty="0" smtClean="0"/>
              <a:t>Parliament</a:t>
            </a:r>
            <a:endParaRPr lang="en-GB" b="0" dirty="0"/>
          </a:p>
          <a:p>
            <a:r>
              <a:rPr lang="en-GB" b="0" dirty="0" smtClean="0"/>
              <a:t>Debt </a:t>
            </a:r>
            <a:r>
              <a:rPr lang="en-GB" b="0" dirty="0" smtClean="0"/>
              <a:t>Management by the Austrian </a:t>
            </a:r>
            <a:r>
              <a:rPr lang="en-GB" b="0" dirty="0" smtClean="0"/>
              <a:t>Treasury </a:t>
            </a:r>
          </a:p>
          <a:p>
            <a:r>
              <a:rPr lang="en-GB" b="0" dirty="0" smtClean="0"/>
              <a:t>Book-keeping </a:t>
            </a:r>
            <a:r>
              <a:rPr lang="en-GB" b="0" dirty="0" smtClean="0"/>
              <a:t>by the book keeping agency</a:t>
            </a:r>
          </a:p>
          <a:p>
            <a:r>
              <a:rPr lang="en-GB" b="0" dirty="0" smtClean="0"/>
              <a:t>General accounting and IT-support by the Federal Accounting </a:t>
            </a:r>
            <a:r>
              <a:rPr lang="en-GB" b="0" dirty="0" smtClean="0"/>
              <a:t>Centre</a:t>
            </a:r>
          </a:p>
          <a:p>
            <a:r>
              <a:rPr lang="de-AT" b="0" dirty="0"/>
              <a:t>Federal Court </a:t>
            </a:r>
            <a:r>
              <a:rPr lang="de-AT" b="0" dirty="0" err="1"/>
              <a:t>of</a:t>
            </a:r>
            <a:r>
              <a:rPr lang="de-AT" b="0" dirty="0"/>
              <a:t> Audit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7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67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Statistics</a:t>
            </a:r>
            <a:r>
              <a:rPr lang="de-AT" dirty="0" smtClean="0"/>
              <a:t> Austria (STAT)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52463" y="1124744"/>
            <a:ext cx="7834312" cy="4912519"/>
          </a:xfrm>
        </p:spPr>
        <p:txBody>
          <a:bodyPr/>
          <a:lstStyle/>
          <a:p>
            <a:pPr marL="0" indent="0">
              <a:buNone/>
            </a:pPr>
            <a:endParaRPr lang="de-AT" dirty="0"/>
          </a:p>
          <a:p>
            <a:r>
              <a:rPr lang="de-AT" sz="2800" b="0" dirty="0" smtClean="0"/>
              <a:t>I</a:t>
            </a:r>
            <a:r>
              <a:rPr lang="en-US" sz="2800" b="0" dirty="0" err="1" smtClean="0"/>
              <a:t>ndependent</a:t>
            </a:r>
            <a:r>
              <a:rPr lang="en-US" sz="2800" b="0" dirty="0" smtClean="0"/>
              <a:t> </a:t>
            </a:r>
            <a:r>
              <a:rPr lang="en-US" sz="2800" b="0" dirty="0"/>
              <a:t>and </a:t>
            </a:r>
            <a:r>
              <a:rPr lang="en-US" sz="2800" b="0" dirty="0" smtClean="0"/>
              <a:t>federal agency</a:t>
            </a:r>
          </a:p>
          <a:p>
            <a:r>
              <a:rPr lang="en-US" sz="2800" b="0" dirty="0" smtClean="0"/>
              <a:t>Processes </a:t>
            </a:r>
            <a:r>
              <a:rPr lang="en-US" sz="2800" b="0" dirty="0"/>
              <a:t>all </a:t>
            </a:r>
            <a:r>
              <a:rPr lang="en-US" sz="2800" b="0" dirty="0" smtClean="0"/>
              <a:t>government </a:t>
            </a:r>
            <a:r>
              <a:rPr lang="en-US" sz="2800" b="0" dirty="0"/>
              <a:t>data (received from all layers of government) following EU regulations </a:t>
            </a:r>
            <a:endParaRPr lang="en-US" sz="2800" b="0" dirty="0" smtClean="0"/>
          </a:p>
          <a:p>
            <a:r>
              <a:rPr lang="en-US" sz="2800" b="0" dirty="0" smtClean="0"/>
              <a:t>Reports </a:t>
            </a:r>
            <a:r>
              <a:rPr lang="en-US" sz="2800" b="0" dirty="0"/>
              <a:t>government deficit/surplus and debt levels and provides associated data to EUROSTAT </a:t>
            </a:r>
            <a:r>
              <a:rPr lang="de-AT" sz="2800" b="0" dirty="0" err="1"/>
              <a:t>twice</a:t>
            </a:r>
            <a:r>
              <a:rPr lang="de-AT" sz="2800" b="0" dirty="0"/>
              <a:t> per </a:t>
            </a:r>
            <a:r>
              <a:rPr lang="de-AT" sz="2800" b="0" dirty="0" err="1"/>
              <a:t>year</a:t>
            </a:r>
            <a:r>
              <a:rPr lang="de-AT" sz="2800" b="0" dirty="0"/>
              <a:t> </a:t>
            </a:r>
            <a:r>
              <a:rPr lang="en-US" sz="2800" b="0" dirty="0"/>
              <a:t>(</a:t>
            </a:r>
            <a:r>
              <a:rPr lang="de-AT" sz="2800" b="0" dirty="0"/>
              <a:t>end-March </a:t>
            </a:r>
            <a:r>
              <a:rPr lang="de-AT" sz="2800" b="0" dirty="0" err="1"/>
              <a:t>and</a:t>
            </a:r>
            <a:r>
              <a:rPr lang="de-AT" sz="2800" b="0" dirty="0"/>
              <a:t> end-September </a:t>
            </a:r>
            <a:r>
              <a:rPr lang="de-AT" sz="2800" b="0" dirty="0" err="1"/>
              <a:t>notifications</a:t>
            </a:r>
            <a:r>
              <a:rPr lang="de-AT" sz="2800" b="0" dirty="0" smtClean="0"/>
              <a:t>)</a:t>
            </a:r>
          </a:p>
          <a:p>
            <a:r>
              <a:rPr lang="de-AT" sz="2800" b="0" dirty="0" smtClean="0"/>
              <a:t>STAT </a:t>
            </a:r>
            <a:r>
              <a:rPr lang="de-AT" sz="2800" b="0" dirty="0" err="1" smtClean="0"/>
              <a:t>acts</a:t>
            </a:r>
            <a:r>
              <a:rPr lang="de-AT" sz="2800" b="0" dirty="0" smtClean="0"/>
              <a:t> on behalf </a:t>
            </a:r>
            <a:r>
              <a:rPr lang="de-AT" sz="2800" b="0" dirty="0" err="1" smtClean="0"/>
              <a:t>of</a:t>
            </a:r>
            <a:r>
              <a:rPr lang="de-AT" sz="2800" b="0" dirty="0" smtClean="0"/>
              <a:t> EUROSTAT.</a:t>
            </a:r>
            <a:endParaRPr lang="de-AT" sz="2800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8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59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EUROSTAT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Reviews </a:t>
            </a:r>
            <a:r>
              <a:rPr lang="en-US" b="0" dirty="0"/>
              <a:t>data provided by </a:t>
            </a:r>
            <a:r>
              <a:rPr lang="en-US" b="0" dirty="0" smtClean="0"/>
              <a:t>STAT</a:t>
            </a:r>
          </a:p>
          <a:p>
            <a:r>
              <a:rPr lang="en-US" b="0" dirty="0" smtClean="0"/>
              <a:t>Clarification </a:t>
            </a:r>
            <a:r>
              <a:rPr lang="en-US" b="0" dirty="0"/>
              <a:t>process of </a:t>
            </a:r>
            <a:r>
              <a:rPr lang="en-GB" b="0" dirty="0"/>
              <a:t>open methodological </a:t>
            </a:r>
            <a:r>
              <a:rPr lang="en-GB" b="0" dirty="0" smtClean="0"/>
              <a:t>issues</a:t>
            </a:r>
          </a:p>
          <a:p>
            <a:r>
              <a:rPr lang="en-GB" b="0" dirty="0" smtClean="0"/>
              <a:t>Publication of the EDP notification tables</a:t>
            </a:r>
            <a:endParaRPr lang="en-US" b="0" dirty="0" smtClean="0"/>
          </a:p>
          <a:p>
            <a:r>
              <a:rPr lang="en-US" b="0" dirty="0" smtClean="0"/>
              <a:t>EDP </a:t>
            </a:r>
            <a:r>
              <a:rPr lang="en-US" b="0" dirty="0"/>
              <a:t>visits by EUROSTAT (not </a:t>
            </a:r>
            <a:r>
              <a:rPr lang="en-US" b="0" dirty="0" smtClean="0"/>
              <a:t>regularly)</a:t>
            </a:r>
          </a:p>
          <a:p>
            <a:r>
              <a:rPr lang="en-US" b="0" dirty="0" smtClean="0"/>
              <a:t>Eurostat </a:t>
            </a:r>
            <a:r>
              <a:rPr lang="en-US" b="0" dirty="0"/>
              <a:t>decisions interpreting national accounts rules </a:t>
            </a:r>
            <a:endParaRPr lang="en-US" b="0" dirty="0" smtClean="0"/>
          </a:p>
          <a:p>
            <a:endParaRPr lang="en-US" b="0" dirty="0"/>
          </a:p>
          <a:p>
            <a:pPr marL="0" indent="0">
              <a:buNone/>
            </a:pPr>
            <a:endParaRPr lang="en-US" sz="1600" b="0" dirty="0" smtClean="0"/>
          </a:p>
          <a:p>
            <a:pPr marL="0" indent="0">
              <a:buNone/>
            </a:pPr>
            <a:r>
              <a:rPr lang="en-US" sz="1600" b="0" dirty="0" smtClean="0"/>
              <a:t>EDP (Excessive deficit procedure)</a:t>
            </a:r>
            <a:endParaRPr lang="de-AT" sz="1600" b="0" dirty="0" smtClean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03675-4AC4-4B09-AC6D-11A66B6B13E1}" type="slidenum">
              <a:rPr lang="de-AT" smtClean="0">
                <a:solidFill>
                  <a:srgbClr val="000000"/>
                </a:solidFill>
              </a:rPr>
              <a:pPr/>
              <a:t>9</a:t>
            </a:fld>
            <a:endParaRPr lang="de-A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51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MF Standardvorlage">
  <a:themeElements>
    <a:clrScheme name="BMF Standardvorl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MF Standardvorlag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80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80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MF Standard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F Standard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F Standard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F Standard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F Standard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F Standard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F Standard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F Standard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F Standard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F Standard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F Standard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F Standard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1183</Words>
  <Application>Microsoft Office PowerPoint</Application>
  <PresentationFormat>Bildschirmpräsentation (4:3)</PresentationFormat>
  <Paragraphs>325</Paragraphs>
  <Slides>35</Slides>
  <Notes>26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35</vt:i4>
      </vt:variant>
    </vt:vector>
  </HeadingPairs>
  <TitlesOfParts>
    <vt:vector size="36" baseType="lpstr">
      <vt:lpstr>BMF Standardvorlage</vt:lpstr>
      <vt:lpstr> The Budget Process and the Role of the Ministry of Finance</vt:lpstr>
      <vt:lpstr>Contents</vt:lpstr>
      <vt:lpstr>PowerPoint-Präsentation</vt:lpstr>
      <vt:lpstr>Federal Ministry of Finance</vt:lpstr>
      <vt:lpstr>Federal Ministry of Finance</vt:lpstr>
      <vt:lpstr>Line Ministries</vt:lpstr>
      <vt:lpstr>Furthermore …</vt:lpstr>
      <vt:lpstr>Statistics Austria (STAT)</vt:lpstr>
      <vt:lpstr>EUROSTAT</vt:lpstr>
      <vt:lpstr>PowerPoint-Präsentation</vt:lpstr>
      <vt:lpstr>Budget benchmarks</vt:lpstr>
      <vt:lpstr>Budget process</vt:lpstr>
      <vt:lpstr>Economic assumptions</vt:lpstr>
      <vt:lpstr>Planning assumptions</vt:lpstr>
      <vt:lpstr>Top-down budgeting</vt:lpstr>
      <vt:lpstr>Top-down budgeting  Advantages</vt:lpstr>
      <vt:lpstr>Baseline projections</vt:lpstr>
      <vt:lpstr>Baseline projections</vt:lpstr>
      <vt:lpstr>Baseline projections</vt:lpstr>
      <vt:lpstr>Consolidation</vt:lpstr>
      <vt:lpstr>Aims of MTEF  </vt:lpstr>
      <vt:lpstr>MTEF  Medium-term expenditure framework</vt:lpstr>
      <vt:lpstr>MTEF  Strategy Report</vt:lpstr>
      <vt:lpstr>Long-term fiscal framework</vt:lpstr>
      <vt:lpstr>Budget documents</vt:lpstr>
      <vt:lpstr>PowerPoint-Präsentation</vt:lpstr>
      <vt:lpstr>Reasons and aims</vt:lpstr>
      <vt:lpstr>Regulative Framework</vt:lpstr>
      <vt:lpstr>Controlling subjects</vt:lpstr>
      <vt:lpstr>Who receives the report?</vt:lpstr>
      <vt:lpstr>Budget structure</vt:lpstr>
      <vt:lpstr>Report compiling</vt:lpstr>
      <vt:lpstr>Controlling unit</vt:lpstr>
      <vt:lpstr>Tables in the report</vt:lpstr>
      <vt:lpstr>PowerPoint-Präsentation</vt:lpstr>
    </vt:vector>
  </TitlesOfParts>
  <Company>BM für Finanzen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Budgeting in Austria</dc:title>
  <dc:creator>DanielaSommer</dc:creator>
  <cp:lastModifiedBy>Sommer</cp:lastModifiedBy>
  <cp:revision>213</cp:revision>
  <cp:lastPrinted>2012-06-12T11:04:26Z</cp:lastPrinted>
  <dcterms:created xsi:type="dcterms:W3CDTF">2010-09-15T12:27:11Z</dcterms:created>
  <dcterms:modified xsi:type="dcterms:W3CDTF">2014-01-29T16:20:33Z</dcterms:modified>
</cp:coreProperties>
</file>