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7" r:id="rId2"/>
    <p:sldId id="331" r:id="rId3"/>
    <p:sldId id="347" r:id="rId4"/>
    <p:sldId id="298" r:id="rId5"/>
    <p:sldId id="370" r:id="rId6"/>
    <p:sldId id="302" r:id="rId7"/>
    <p:sldId id="348" r:id="rId8"/>
    <p:sldId id="334" r:id="rId9"/>
    <p:sldId id="340" r:id="rId10"/>
    <p:sldId id="341" r:id="rId11"/>
    <p:sldId id="342" r:id="rId12"/>
    <p:sldId id="372" r:id="rId13"/>
    <p:sldId id="374" r:id="rId14"/>
    <p:sldId id="343" r:id="rId15"/>
    <p:sldId id="373" r:id="rId16"/>
    <p:sldId id="368" r:id="rId17"/>
    <p:sldId id="369" r:id="rId18"/>
    <p:sldId id="285" r:id="rId19"/>
    <p:sldId id="290" r:id="rId20"/>
    <p:sldId id="357" r:id="rId21"/>
    <p:sldId id="358" r:id="rId22"/>
    <p:sldId id="360" r:id="rId23"/>
    <p:sldId id="362" r:id="rId24"/>
    <p:sldId id="363" r:id="rId25"/>
    <p:sldId id="371" r:id="rId26"/>
  </p:sldIdLst>
  <p:sldSz cx="9144000" cy="6858000" type="screen4x3"/>
  <p:notesSz cx="6819900" cy="9931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8399" autoAdjust="0"/>
  </p:normalViewPr>
  <p:slideViewPr>
    <p:cSldViewPr>
      <p:cViewPr varScale="1">
        <p:scale>
          <a:sx n="84" d="100"/>
          <a:sy n="84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lepri\AppData\Local\Microsoft\Windows\Temporary%20Internet%20Files\Content.Outlook\3LJ5N14F\150213%20Rezultati%20online%20ankete%20(3103)v2%20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0"/>
          <c:tx>
            <c:strRef>
              <c:f>'Zaokretne tablice'!$N$374</c:f>
              <c:strCache>
                <c:ptCount val="1"/>
                <c:pt idx="0">
                  <c:v>75 i više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tablice'!$N$375:$N$389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7</c:v>
                </c:pt>
                <c:pt idx="14">
                  <c:v>2</c:v>
                </c:pt>
              </c:numCache>
            </c:numRef>
          </c:val>
        </c:ser>
        <c:ser>
          <c:idx val="5"/>
          <c:order val="1"/>
          <c:tx>
            <c:strRef>
              <c:f>'Zaokretne tablice'!$M$374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tablice'!$M$375:$M$389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11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22</c:v>
                </c:pt>
                <c:pt idx="8">
                  <c:v>13</c:v>
                </c:pt>
                <c:pt idx="9">
                  <c:v>4</c:v>
                </c:pt>
                <c:pt idx="10">
                  <c:v>11</c:v>
                </c:pt>
                <c:pt idx="11">
                  <c:v>25</c:v>
                </c:pt>
                <c:pt idx="12">
                  <c:v>2</c:v>
                </c:pt>
                <c:pt idx="13">
                  <c:v>53</c:v>
                </c:pt>
                <c:pt idx="14">
                  <c:v>44</c:v>
                </c:pt>
              </c:numCache>
            </c:numRef>
          </c:val>
        </c:ser>
        <c:ser>
          <c:idx val="4"/>
          <c:order val="2"/>
          <c:tx>
            <c:strRef>
              <c:f>'Zaokretne tablice'!$L$374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tablice'!$L$375:$L$389</c:f>
              <c:numCache>
                <c:formatCode>General</c:formatCode>
                <c:ptCount val="15"/>
                <c:pt idx="0">
                  <c:v>8</c:v>
                </c:pt>
                <c:pt idx="1">
                  <c:v>27</c:v>
                </c:pt>
                <c:pt idx="2">
                  <c:v>6</c:v>
                </c:pt>
                <c:pt idx="3">
                  <c:v>31</c:v>
                </c:pt>
                <c:pt idx="4">
                  <c:v>22</c:v>
                </c:pt>
                <c:pt idx="5">
                  <c:v>23</c:v>
                </c:pt>
                <c:pt idx="6">
                  <c:v>46</c:v>
                </c:pt>
                <c:pt idx="7">
                  <c:v>89</c:v>
                </c:pt>
                <c:pt idx="8">
                  <c:v>62</c:v>
                </c:pt>
                <c:pt idx="9">
                  <c:v>36</c:v>
                </c:pt>
                <c:pt idx="10">
                  <c:v>34</c:v>
                </c:pt>
                <c:pt idx="11">
                  <c:v>128</c:v>
                </c:pt>
                <c:pt idx="12">
                  <c:v>50</c:v>
                </c:pt>
                <c:pt idx="13">
                  <c:v>184</c:v>
                </c:pt>
                <c:pt idx="14">
                  <c:v>198</c:v>
                </c:pt>
              </c:numCache>
            </c:numRef>
          </c:val>
        </c:ser>
        <c:ser>
          <c:idx val="3"/>
          <c:order val="3"/>
          <c:tx>
            <c:strRef>
              <c:f>'Zaokretne tablice'!$K$374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tablice'!$K$375:$K$389</c:f>
              <c:numCache>
                <c:formatCode>General</c:formatCode>
                <c:ptCount val="15"/>
                <c:pt idx="0">
                  <c:v>9</c:v>
                </c:pt>
                <c:pt idx="1">
                  <c:v>73</c:v>
                </c:pt>
                <c:pt idx="2">
                  <c:v>12</c:v>
                </c:pt>
                <c:pt idx="3">
                  <c:v>28</c:v>
                </c:pt>
                <c:pt idx="4">
                  <c:v>33</c:v>
                </c:pt>
                <c:pt idx="5">
                  <c:v>31</c:v>
                </c:pt>
                <c:pt idx="6">
                  <c:v>64</c:v>
                </c:pt>
                <c:pt idx="7">
                  <c:v>107</c:v>
                </c:pt>
                <c:pt idx="8">
                  <c:v>99</c:v>
                </c:pt>
                <c:pt idx="9">
                  <c:v>71</c:v>
                </c:pt>
                <c:pt idx="10">
                  <c:v>126</c:v>
                </c:pt>
                <c:pt idx="11">
                  <c:v>171</c:v>
                </c:pt>
                <c:pt idx="12">
                  <c:v>78</c:v>
                </c:pt>
                <c:pt idx="13">
                  <c:v>252</c:v>
                </c:pt>
                <c:pt idx="14">
                  <c:v>302</c:v>
                </c:pt>
              </c:numCache>
            </c:numRef>
          </c:val>
        </c:ser>
        <c:ser>
          <c:idx val="2"/>
          <c:order val="4"/>
          <c:tx>
            <c:strRef>
              <c:f>'Zaokretne tablice'!$J$374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tablice'!$J$375:$J$389</c:f>
              <c:numCache>
                <c:formatCode>General</c:formatCode>
                <c:ptCount val="15"/>
                <c:pt idx="0">
                  <c:v>9</c:v>
                </c:pt>
                <c:pt idx="1">
                  <c:v>46</c:v>
                </c:pt>
                <c:pt idx="2">
                  <c:v>11</c:v>
                </c:pt>
                <c:pt idx="3">
                  <c:v>57</c:v>
                </c:pt>
                <c:pt idx="4">
                  <c:v>78</c:v>
                </c:pt>
                <c:pt idx="5">
                  <c:v>73</c:v>
                </c:pt>
                <c:pt idx="6">
                  <c:v>159</c:v>
                </c:pt>
                <c:pt idx="7">
                  <c:v>140</c:v>
                </c:pt>
                <c:pt idx="8">
                  <c:v>167</c:v>
                </c:pt>
                <c:pt idx="9">
                  <c:v>122</c:v>
                </c:pt>
                <c:pt idx="10">
                  <c:v>279</c:v>
                </c:pt>
                <c:pt idx="11">
                  <c:v>259</c:v>
                </c:pt>
                <c:pt idx="12">
                  <c:v>151</c:v>
                </c:pt>
                <c:pt idx="13">
                  <c:v>391</c:v>
                </c:pt>
                <c:pt idx="14">
                  <c:v>521</c:v>
                </c:pt>
              </c:numCache>
            </c:numRef>
          </c:val>
        </c:ser>
        <c:ser>
          <c:idx val="1"/>
          <c:order val="5"/>
          <c:tx>
            <c:strRef>
              <c:f>'Zaokretne tablice'!$I$374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tablice'!$I$375:$I$389</c:f>
              <c:numCache>
                <c:formatCode>General</c:formatCode>
                <c:ptCount val="15"/>
                <c:pt idx="0">
                  <c:v>11</c:v>
                </c:pt>
                <c:pt idx="1">
                  <c:v>12</c:v>
                </c:pt>
                <c:pt idx="2">
                  <c:v>21</c:v>
                </c:pt>
                <c:pt idx="3">
                  <c:v>81</c:v>
                </c:pt>
                <c:pt idx="4">
                  <c:v>97</c:v>
                </c:pt>
                <c:pt idx="5">
                  <c:v>104</c:v>
                </c:pt>
                <c:pt idx="6">
                  <c:v>155</c:v>
                </c:pt>
                <c:pt idx="7">
                  <c:v>184</c:v>
                </c:pt>
                <c:pt idx="8">
                  <c:v>213</c:v>
                </c:pt>
                <c:pt idx="9">
                  <c:v>228</c:v>
                </c:pt>
                <c:pt idx="10">
                  <c:v>234</c:v>
                </c:pt>
                <c:pt idx="11">
                  <c:v>312</c:v>
                </c:pt>
                <c:pt idx="12">
                  <c:v>326</c:v>
                </c:pt>
                <c:pt idx="13">
                  <c:v>497</c:v>
                </c:pt>
                <c:pt idx="14">
                  <c:v>653</c:v>
                </c:pt>
              </c:numCache>
            </c:numRef>
          </c:val>
        </c:ser>
        <c:ser>
          <c:idx val="0"/>
          <c:order val="6"/>
          <c:tx>
            <c:strRef>
              <c:f>'Zaokretne tablice'!$H$374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tablice'!$H$375:$H$389</c:f>
              <c:numCache>
                <c:formatCode>General</c:formatCode>
                <c:ptCount val="15"/>
                <c:pt idx="0">
                  <c:v>3</c:v>
                </c:pt>
                <c:pt idx="1">
                  <c:v>12</c:v>
                </c:pt>
                <c:pt idx="2">
                  <c:v>15</c:v>
                </c:pt>
                <c:pt idx="3">
                  <c:v>21</c:v>
                </c:pt>
                <c:pt idx="4">
                  <c:v>15</c:v>
                </c:pt>
                <c:pt idx="5">
                  <c:v>44</c:v>
                </c:pt>
                <c:pt idx="6">
                  <c:v>30</c:v>
                </c:pt>
                <c:pt idx="7">
                  <c:v>56</c:v>
                </c:pt>
                <c:pt idx="8">
                  <c:v>44</c:v>
                </c:pt>
                <c:pt idx="9">
                  <c:v>45</c:v>
                </c:pt>
                <c:pt idx="10">
                  <c:v>144</c:v>
                </c:pt>
                <c:pt idx="11">
                  <c:v>71</c:v>
                </c:pt>
                <c:pt idx="12">
                  <c:v>95</c:v>
                </c:pt>
                <c:pt idx="13">
                  <c:v>145</c:v>
                </c:pt>
                <c:pt idx="14">
                  <c:v>142</c:v>
                </c:pt>
              </c:numCache>
            </c:numRef>
          </c:val>
        </c:ser>
        <c:ser>
          <c:idx val="7"/>
          <c:order val="7"/>
          <c:tx>
            <c:strRef>
              <c:f>'Zaokretne tablice'!$O$374</c:f>
              <c:strCache>
                <c:ptCount val="1"/>
                <c:pt idx="0">
                  <c:v>manje od 18</c:v>
                </c:pt>
              </c:strCache>
            </c:strRef>
          </c:tx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tablice'!$O$375:$O$389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097488"/>
        <c:axId val="407097880"/>
      </c:barChart>
      <c:catAx>
        <c:axId val="40709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7097880"/>
        <c:crosses val="autoZero"/>
        <c:auto val="1"/>
        <c:lblAlgn val="ctr"/>
        <c:lblOffset val="100"/>
        <c:noMultiLvlLbl val="0"/>
      </c:catAx>
      <c:valAx>
        <c:axId val="407097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70974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A69DF-F6C0-41E9-91C3-5C7F877E5EA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10CBC-D978-4E78-B907-2ACC21788DD0}">
      <dgm:prSet phldrT="[Tekst]"/>
      <dgm:spPr/>
      <dgm:t>
        <a:bodyPr/>
        <a:lstStyle/>
        <a:p>
          <a:r>
            <a:rPr lang="hr-HR" b="1" dirty="0" smtClean="0"/>
            <a:t>200.567 </a:t>
          </a:r>
          <a:r>
            <a:rPr lang="hr-HR" dirty="0" smtClean="0"/>
            <a:t>korisnika portala </a:t>
          </a:r>
          <a:endParaRPr lang="en-US" dirty="0"/>
        </a:p>
      </dgm:t>
    </dgm:pt>
    <dgm:pt modelId="{1355554E-25E7-4165-9AD7-594954FC7D53}" type="parTrans" cxnId="{D723F9A7-49C8-4CD5-895D-DACC48D8792D}">
      <dgm:prSet/>
      <dgm:spPr/>
      <dgm:t>
        <a:bodyPr/>
        <a:lstStyle/>
        <a:p>
          <a:endParaRPr lang="en-US"/>
        </a:p>
      </dgm:t>
    </dgm:pt>
    <dgm:pt modelId="{492C1ED6-51EE-4F30-82DC-EA3D595855D2}" type="sibTrans" cxnId="{D723F9A7-49C8-4CD5-895D-DACC48D8792D}">
      <dgm:prSet/>
      <dgm:spPr/>
      <dgm:t>
        <a:bodyPr/>
        <a:lstStyle/>
        <a:p>
          <a:endParaRPr lang="en-US"/>
        </a:p>
      </dgm:t>
    </dgm:pt>
    <dgm:pt modelId="{53B63FD3-5C7C-4F26-B4B5-51B081D0F2D6}">
      <dgm:prSet phldrT="[Tekst]"/>
      <dgm:spPr/>
      <dgm:t>
        <a:bodyPr/>
        <a:lstStyle/>
        <a:p>
          <a:r>
            <a:rPr lang="hr-HR" b="1" dirty="0" smtClean="0"/>
            <a:t>400</a:t>
          </a:r>
          <a:r>
            <a:rPr lang="hr-HR" dirty="0" smtClean="0"/>
            <a:t> novih korisnika / danu</a:t>
          </a:r>
          <a:endParaRPr lang="en-US" dirty="0"/>
        </a:p>
      </dgm:t>
    </dgm:pt>
    <dgm:pt modelId="{BE0744F8-1D1A-4A22-8FD7-676D3BD08F16}" type="parTrans" cxnId="{40352E46-2214-4070-8A06-D5AC3770C87F}">
      <dgm:prSet/>
      <dgm:spPr/>
      <dgm:t>
        <a:bodyPr/>
        <a:lstStyle/>
        <a:p>
          <a:endParaRPr lang="en-US"/>
        </a:p>
      </dgm:t>
    </dgm:pt>
    <dgm:pt modelId="{07248D56-F9CE-492E-AC0C-0324BDE3327A}" type="sibTrans" cxnId="{40352E46-2214-4070-8A06-D5AC3770C87F}">
      <dgm:prSet/>
      <dgm:spPr/>
      <dgm:t>
        <a:bodyPr/>
        <a:lstStyle/>
        <a:p>
          <a:endParaRPr lang="en-US"/>
        </a:p>
      </dgm:t>
    </dgm:pt>
    <dgm:pt modelId="{B31D75C9-691C-4A67-AF0C-57DC254B39BA}">
      <dgm:prSet phldrT="[Tekst]"/>
      <dgm:spPr/>
      <dgm:t>
        <a:bodyPr/>
        <a:lstStyle/>
        <a:p>
          <a:r>
            <a:rPr lang="hr-HR" dirty="0" smtClean="0"/>
            <a:t>od </a:t>
          </a:r>
          <a:r>
            <a:rPr lang="hr-HR" b="1" dirty="0" smtClean="0"/>
            <a:t>14</a:t>
          </a:r>
          <a:r>
            <a:rPr lang="hr-HR" dirty="0" smtClean="0"/>
            <a:t> e-usluga do </a:t>
          </a:r>
          <a:r>
            <a:rPr lang="hr-HR" b="1" dirty="0" smtClean="0"/>
            <a:t>28</a:t>
          </a:r>
          <a:r>
            <a:rPr lang="hr-HR" dirty="0" smtClean="0"/>
            <a:t> e-usluga</a:t>
          </a:r>
          <a:endParaRPr lang="en-US" dirty="0"/>
        </a:p>
      </dgm:t>
    </dgm:pt>
    <dgm:pt modelId="{57566B7A-D5C3-46CE-B149-34019EFE7A6A}" type="parTrans" cxnId="{4FCA8F69-652F-4D25-A57B-2D66095D0892}">
      <dgm:prSet/>
      <dgm:spPr/>
      <dgm:t>
        <a:bodyPr/>
        <a:lstStyle/>
        <a:p>
          <a:endParaRPr lang="en-US"/>
        </a:p>
      </dgm:t>
    </dgm:pt>
    <dgm:pt modelId="{279F10B3-DE9D-43DA-8F71-758A793E5A72}" type="sibTrans" cxnId="{4FCA8F69-652F-4D25-A57B-2D66095D0892}">
      <dgm:prSet/>
      <dgm:spPr/>
      <dgm:t>
        <a:bodyPr/>
        <a:lstStyle/>
        <a:p>
          <a:endParaRPr lang="en-US"/>
        </a:p>
      </dgm:t>
    </dgm:pt>
    <dgm:pt modelId="{788553D5-C39A-478B-8622-9F6D9753B4E6}">
      <dgm:prSet phldrT="[Tekst]"/>
      <dgm:spPr/>
      <dgm:t>
        <a:bodyPr/>
        <a:lstStyle/>
        <a:p>
          <a:r>
            <a:rPr lang="hr-HR" b="1" dirty="0" smtClean="0">
              <a:sym typeface="Wingdings" panose="05000000000000000000" pitchFamily="2" charset="2"/>
            </a:rPr>
            <a:t>2 usluga/mjesec</a:t>
          </a:r>
          <a:endParaRPr lang="en-US" dirty="0"/>
        </a:p>
      </dgm:t>
    </dgm:pt>
    <dgm:pt modelId="{092BC133-EDE1-4DCA-803A-34CA3BD68D71}" type="parTrans" cxnId="{F21A9019-8A81-4EEB-A9EE-291078F2B79D}">
      <dgm:prSet/>
      <dgm:spPr/>
      <dgm:t>
        <a:bodyPr/>
        <a:lstStyle/>
        <a:p>
          <a:endParaRPr lang="en-US"/>
        </a:p>
      </dgm:t>
    </dgm:pt>
    <dgm:pt modelId="{67218790-1E19-4651-9B7C-566554B94A14}" type="sibTrans" cxnId="{F21A9019-8A81-4EEB-A9EE-291078F2B79D}">
      <dgm:prSet/>
      <dgm:spPr/>
      <dgm:t>
        <a:bodyPr/>
        <a:lstStyle/>
        <a:p>
          <a:endParaRPr lang="en-US"/>
        </a:p>
      </dgm:t>
    </dgm:pt>
    <dgm:pt modelId="{23861F19-6FFD-412F-9F0D-88F6BBB678A3}">
      <dgm:prSet phldrT="[Tekst]"/>
      <dgm:spPr/>
      <dgm:t>
        <a:bodyPr/>
        <a:lstStyle/>
        <a:p>
          <a:r>
            <a:rPr lang="hr-HR" b="1" dirty="0" smtClean="0"/>
            <a:t>3.402.321 korištenje e-usluga</a:t>
          </a:r>
          <a:endParaRPr lang="en-US" dirty="0"/>
        </a:p>
      </dgm:t>
    </dgm:pt>
    <dgm:pt modelId="{CB1E5D5C-B319-499C-93BA-8A64135F7994}" type="parTrans" cxnId="{B915C60A-69B3-4039-A658-23F98F016EBB}">
      <dgm:prSet/>
      <dgm:spPr/>
      <dgm:t>
        <a:bodyPr/>
        <a:lstStyle/>
        <a:p>
          <a:endParaRPr lang="en-US"/>
        </a:p>
      </dgm:t>
    </dgm:pt>
    <dgm:pt modelId="{42C25499-6F26-4DDD-87F1-6DB70FB42C5A}" type="sibTrans" cxnId="{B915C60A-69B3-4039-A658-23F98F016EBB}">
      <dgm:prSet/>
      <dgm:spPr/>
      <dgm:t>
        <a:bodyPr/>
        <a:lstStyle/>
        <a:p>
          <a:endParaRPr lang="en-US"/>
        </a:p>
      </dgm:t>
    </dgm:pt>
    <dgm:pt modelId="{7D587BAA-266F-494D-93DC-97053717FBF1}" type="pres">
      <dgm:prSet presAssocID="{1E2A69DF-F6C0-41E9-91C3-5C7F877E5EA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B01D9E-DA22-4B2D-859E-5123CF5A489D}" type="pres">
      <dgm:prSet presAssocID="{0B610CBC-D978-4E78-B907-2ACC21788DD0}" presName="horFlow" presStyleCnt="0"/>
      <dgm:spPr/>
    </dgm:pt>
    <dgm:pt modelId="{16F53AD7-1A65-4612-ABB1-8CC6D552C4AD}" type="pres">
      <dgm:prSet presAssocID="{0B610CBC-D978-4E78-B907-2ACC21788DD0}" presName="bigChev" presStyleLbl="node1" presStyleIdx="0" presStyleCnt="2"/>
      <dgm:spPr/>
      <dgm:t>
        <a:bodyPr/>
        <a:lstStyle/>
        <a:p>
          <a:endParaRPr lang="en-US"/>
        </a:p>
      </dgm:t>
    </dgm:pt>
    <dgm:pt modelId="{5C02E59E-861E-4983-8AE4-58D250FBD6BF}" type="pres">
      <dgm:prSet presAssocID="{BE0744F8-1D1A-4A22-8FD7-676D3BD08F16}" presName="parTrans" presStyleCnt="0"/>
      <dgm:spPr/>
    </dgm:pt>
    <dgm:pt modelId="{45E6BAE1-B8D8-4303-8D28-4E435F691517}" type="pres">
      <dgm:prSet presAssocID="{53B63FD3-5C7C-4F26-B4B5-51B081D0F2D6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C0EDE-AA17-4D6E-BFC4-33843CE1BBB2}" type="pres">
      <dgm:prSet presAssocID="{0B610CBC-D978-4E78-B907-2ACC21788DD0}" presName="vSp" presStyleCnt="0"/>
      <dgm:spPr/>
    </dgm:pt>
    <dgm:pt modelId="{08436EE8-996A-4EC4-8631-E89B42FE2E8D}" type="pres">
      <dgm:prSet presAssocID="{B31D75C9-691C-4A67-AF0C-57DC254B39BA}" presName="horFlow" presStyleCnt="0"/>
      <dgm:spPr/>
    </dgm:pt>
    <dgm:pt modelId="{8AD2163A-D4C9-4BF0-9A40-5A75EFC1ADC2}" type="pres">
      <dgm:prSet presAssocID="{B31D75C9-691C-4A67-AF0C-57DC254B39BA}" presName="bigChev" presStyleLbl="node1" presStyleIdx="1" presStyleCnt="2"/>
      <dgm:spPr/>
      <dgm:t>
        <a:bodyPr/>
        <a:lstStyle/>
        <a:p>
          <a:endParaRPr lang="en-US"/>
        </a:p>
      </dgm:t>
    </dgm:pt>
    <dgm:pt modelId="{7BB5BFC8-9CD6-4ABF-94D4-76C6E9B03B34}" type="pres">
      <dgm:prSet presAssocID="{092BC133-EDE1-4DCA-803A-34CA3BD68D71}" presName="parTrans" presStyleCnt="0"/>
      <dgm:spPr/>
    </dgm:pt>
    <dgm:pt modelId="{8B605988-8D87-4D95-B5B6-5D8FB8ECE5A9}" type="pres">
      <dgm:prSet presAssocID="{788553D5-C39A-478B-8622-9F6D9753B4E6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5682E-AE99-4D0F-ABB7-5F4AAA7D69E6}" type="pres">
      <dgm:prSet presAssocID="{67218790-1E19-4651-9B7C-566554B94A14}" presName="sibTrans" presStyleCnt="0"/>
      <dgm:spPr/>
    </dgm:pt>
    <dgm:pt modelId="{55802D89-D3DE-428F-ABA9-29B67FF33A1B}" type="pres">
      <dgm:prSet presAssocID="{23861F19-6FFD-412F-9F0D-88F6BBB678A3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B4B58-2E6E-4354-9EAF-22FC3215459A}" type="presOf" srcId="{B31D75C9-691C-4A67-AF0C-57DC254B39BA}" destId="{8AD2163A-D4C9-4BF0-9A40-5A75EFC1ADC2}" srcOrd="0" destOrd="0" presId="urn:microsoft.com/office/officeart/2005/8/layout/lProcess3"/>
    <dgm:cxn modelId="{F21A9019-8A81-4EEB-A9EE-291078F2B79D}" srcId="{B31D75C9-691C-4A67-AF0C-57DC254B39BA}" destId="{788553D5-C39A-478B-8622-9F6D9753B4E6}" srcOrd="0" destOrd="0" parTransId="{092BC133-EDE1-4DCA-803A-34CA3BD68D71}" sibTransId="{67218790-1E19-4651-9B7C-566554B94A14}"/>
    <dgm:cxn modelId="{94370A62-6A35-47B7-B255-C2EE0D2DD1E7}" type="presOf" srcId="{1E2A69DF-F6C0-41E9-91C3-5C7F877E5EAC}" destId="{7D587BAA-266F-494D-93DC-97053717FBF1}" srcOrd="0" destOrd="0" presId="urn:microsoft.com/office/officeart/2005/8/layout/lProcess3"/>
    <dgm:cxn modelId="{C59C444B-6E06-4263-AA6A-3B1AEAAEBEA1}" type="presOf" srcId="{0B610CBC-D978-4E78-B907-2ACC21788DD0}" destId="{16F53AD7-1A65-4612-ABB1-8CC6D552C4AD}" srcOrd="0" destOrd="0" presId="urn:microsoft.com/office/officeart/2005/8/layout/lProcess3"/>
    <dgm:cxn modelId="{40352E46-2214-4070-8A06-D5AC3770C87F}" srcId="{0B610CBC-D978-4E78-B907-2ACC21788DD0}" destId="{53B63FD3-5C7C-4F26-B4B5-51B081D0F2D6}" srcOrd="0" destOrd="0" parTransId="{BE0744F8-1D1A-4A22-8FD7-676D3BD08F16}" sibTransId="{07248D56-F9CE-492E-AC0C-0324BDE3327A}"/>
    <dgm:cxn modelId="{D723F9A7-49C8-4CD5-895D-DACC48D8792D}" srcId="{1E2A69DF-F6C0-41E9-91C3-5C7F877E5EAC}" destId="{0B610CBC-D978-4E78-B907-2ACC21788DD0}" srcOrd="0" destOrd="0" parTransId="{1355554E-25E7-4165-9AD7-594954FC7D53}" sibTransId="{492C1ED6-51EE-4F30-82DC-EA3D595855D2}"/>
    <dgm:cxn modelId="{B915C60A-69B3-4039-A658-23F98F016EBB}" srcId="{B31D75C9-691C-4A67-AF0C-57DC254B39BA}" destId="{23861F19-6FFD-412F-9F0D-88F6BBB678A3}" srcOrd="1" destOrd="0" parTransId="{CB1E5D5C-B319-499C-93BA-8A64135F7994}" sibTransId="{42C25499-6F26-4DDD-87F1-6DB70FB42C5A}"/>
    <dgm:cxn modelId="{E9A34505-ECAF-4E4C-B231-2C23E7123D17}" type="presOf" srcId="{53B63FD3-5C7C-4F26-B4B5-51B081D0F2D6}" destId="{45E6BAE1-B8D8-4303-8D28-4E435F691517}" srcOrd="0" destOrd="0" presId="urn:microsoft.com/office/officeart/2005/8/layout/lProcess3"/>
    <dgm:cxn modelId="{85430CA4-E75F-4707-8D31-71334D7827C7}" type="presOf" srcId="{23861F19-6FFD-412F-9F0D-88F6BBB678A3}" destId="{55802D89-D3DE-428F-ABA9-29B67FF33A1B}" srcOrd="0" destOrd="0" presId="urn:microsoft.com/office/officeart/2005/8/layout/lProcess3"/>
    <dgm:cxn modelId="{4FCA8F69-652F-4D25-A57B-2D66095D0892}" srcId="{1E2A69DF-F6C0-41E9-91C3-5C7F877E5EAC}" destId="{B31D75C9-691C-4A67-AF0C-57DC254B39BA}" srcOrd="1" destOrd="0" parTransId="{57566B7A-D5C3-46CE-B149-34019EFE7A6A}" sibTransId="{279F10B3-DE9D-43DA-8F71-758A793E5A72}"/>
    <dgm:cxn modelId="{AE2E239E-0874-4C66-A2EE-04EBC9CA4CB4}" type="presOf" srcId="{788553D5-C39A-478B-8622-9F6D9753B4E6}" destId="{8B605988-8D87-4D95-B5B6-5D8FB8ECE5A9}" srcOrd="0" destOrd="0" presId="urn:microsoft.com/office/officeart/2005/8/layout/lProcess3"/>
    <dgm:cxn modelId="{CB3206D8-D5DD-4F3A-A037-0DC7175F2CF6}" type="presParOf" srcId="{7D587BAA-266F-494D-93DC-97053717FBF1}" destId="{C6B01D9E-DA22-4B2D-859E-5123CF5A489D}" srcOrd="0" destOrd="0" presId="urn:microsoft.com/office/officeart/2005/8/layout/lProcess3"/>
    <dgm:cxn modelId="{89B9BB5A-B9E5-4B53-B9D5-A6699FA77B0D}" type="presParOf" srcId="{C6B01D9E-DA22-4B2D-859E-5123CF5A489D}" destId="{16F53AD7-1A65-4612-ABB1-8CC6D552C4AD}" srcOrd="0" destOrd="0" presId="urn:microsoft.com/office/officeart/2005/8/layout/lProcess3"/>
    <dgm:cxn modelId="{71D03413-A938-4B6D-B246-6A9B1B924565}" type="presParOf" srcId="{C6B01D9E-DA22-4B2D-859E-5123CF5A489D}" destId="{5C02E59E-861E-4983-8AE4-58D250FBD6BF}" srcOrd="1" destOrd="0" presId="urn:microsoft.com/office/officeart/2005/8/layout/lProcess3"/>
    <dgm:cxn modelId="{0BF9F11A-8F5F-42DC-8129-D550C58BB4D3}" type="presParOf" srcId="{C6B01D9E-DA22-4B2D-859E-5123CF5A489D}" destId="{45E6BAE1-B8D8-4303-8D28-4E435F691517}" srcOrd="2" destOrd="0" presId="urn:microsoft.com/office/officeart/2005/8/layout/lProcess3"/>
    <dgm:cxn modelId="{5483D252-2683-42E9-A3B6-06FBED4BAAF5}" type="presParOf" srcId="{7D587BAA-266F-494D-93DC-97053717FBF1}" destId="{0C9C0EDE-AA17-4D6E-BFC4-33843CE1BBB2}" srcOrd="1" destOrd="0" presId="urn:microsoft.com/office/officeart/2005/8/layout/lProcess3"/>
    <dgm:cxn modelId="{CF6596BE-DD66-4B10-A427-A950CA4405D5}" type="presParOf" srcId="{7D587BAA-266F-494D-93DC-97053717FBF1}" destId="{08436EE8-996A-4EC4-8631-E89B42FE2E8D}" srcOrd="2" destOrd="0" presId="urn:microsoft.com/office/officeart/2005/8/layout/lProcess3"/>
    <dgm:cxn modelId="{6B3F33A1-B185-4A20-8DD2-3DE81ACEC75E}" type="presParOf" srcId="{08436EE8-996A-4EC4-8631-E89B42FE2E8D}" destId="{8AD2163A-D4C9-4BF0-9A40-5A75EFC1ADC2}" srcOrd="0" destOrd="0" presId="urn:microsoft.com/office/officeart/2005/8/layout/lProcess3"/>
    <dgm:cxn modelId="{8D1A13B4-49C2-428A-9CF8-25893027089D}" type="presParOf" srcId="{08436EE8-996A-4EC4-8631-E89B42FE2E8D}" destId="{7BB5BFC8-9CD6-4ABF-94D4-76C6E9B03B34}" srcOrd="1" destOrd="0" presId="urn:microsoft.com/office/officeart/2005/8/layout/lProcess3"/>
    <dgm:cxn modelId="{5DD987BD-5EA5-4ED1-B611-5BEA82C4388C}" type="presParOf" srcId="{08436EE8-996A-4EC4-8631-E89B42FE2E8D}" destId="{8B605988-8D87-4D95-B5B6-5D8FB8ECE5A9}" srcOrd="2" destOrd="0" presId="urn:microsoft.com/office/officeart/2005/8/layout/lProcess3"/>
    <dgm:cxn modelId="{8CABE86B-F921-4AFC-9D9B-194734E7A48E}" type="presParOf" srcId="{08436EE8-996A-4EC4-8631-E89B42FE2E8D}" destId="{C5F5682E-AE99-4D0F-ABB7-5F4AAA7D69E6}" srcOrd="3" destOrd="0" presId="urn:microsoft.com/office/officeart/2005/8/layout/lProcess3"/>
    <dgm:cxn modelId="{3E464CB8-CFE2-4A71-A273-5A2B4B27B5C1}" type="presParOf" srcId="{08436EE8-996A-4EC4-8631-E89B42FE2E8D}" destId="{55802D89-D3DE-428F-ABA9-29B67FF33A1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DB2A-3925-48B1-B636-172CEB6FD6B4}" type="datetimeFigureOut">
              <a:rPr lang="hr-HR" smtClean="0"/>
              <a:t>28.11.2015.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BD10D-E345-4B9F-A5C1-0C0D5FDC88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82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D10D-E345-4B9F-A5C1-0C0D5FDC889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23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76CA-AA6A-41CC-A8FD-43B493F4ED84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11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609600"/>
            <a:ext cx="5341937" cy="4006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smtClean="0">
                <a:latin typeface="Arial" charset="0"/>
              </a:rPr>
              <a:t>Drafting a new solution</a:t>
            </a:r>
            <a:r>
              <a:rPr lang="en-GB" sz="1600" smtClean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Preparing the tender dossier </a:t>
            </a:r>
            <a:r>
              <a:rPr lang="en-GB" smtClean="0">
                <a:latin typeface="Century Gothic" pitchFamily="34" charset="0"/>
              </a:rPr>
              <a:t>(</a:t>
            </a:r>
            <a:r>
              <a:rPr lang="en-GB" smtClean="0">
                <a:latin typeface="Arial" charset="0"/>
              </a:rPr>
              <a:t>framework agreement</a:t>
            </a:r>
            <a:r>
              <a:rPr lang="en-GB" smtClean="0">
                <a:latin typeface="Century Gothic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Implementation of public procurement procedure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Selecting the tenderer(s)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Signing a contract with the Ministry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Signing a contract with a sub-contractor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61453" y="9433106"/>
            <a:ext cx="2956869" cy="496570"/>
          </a:xfrm>
          <a:noFill/>
          <a:ln>
            <a:miter lim="800000"/>
            <a:headEnd/>
            <a:tailEnd/>
          </a:ln>
        </p:spPr>
        <p:txBody>
          <a:bodyPr wrap="square" lIns="92108" tIns="46054" rIns="92108" bIns="4605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DF8A3-BC95-461B-AE20-EFF0E3EFFEA9}" type="slidenum">
              <a:rPr lang="hr-H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r-H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0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D075A-462F-410D-80CA-DD7377A3013A}" type="slidenum">
              <a:rPr lang="hr-HR" altLang="sr-Latn-RS"/>
              <a:pPr eaLnBrk="1" hangingPunct="1">
                <a:spcBef>
                  <a:spcPct val="0"/>
                </a:spcBef>
              </a:pPr>
              <a:t>20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568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9CACD-8BD3-4255-95CC-A225B8EE4E1D}" type="slidenum">
              <a:rPr lang="hr-HR" altLang="sr-Latn-RS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9567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5BE0E7-92AC-430D-A267-EFCD0773BC8D}" type="slidenum">
              <a:rPr lang="hr-HR" altLang="sr-Latn-RS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21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D5B-F2CB-46C8-A358-437C45C51675}" type="datetime1">
              <a:rPr lang="hr-HR" smtClean="0"/>
              <a:t>28.11.2015.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D05-FAC1-4A78-8F77-667B29DF37C1}" type="datetime1">
              <a:rPr lang="hr-HR" smtClean="0"/>
              <a:t>28.11.2015.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6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8D5D-0DB0-4144-AB6C-E7D2BC8D7D4C}" type="datetime1">
              <a:rPr lang="hr-HR" smtClean="0"/>
              <a:t>28.11.2015.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77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ED1B-2B8D-41AE-B3DC-2C478F139021}" type="datetime1">
              <a:rPr lang="hr-HR" smtClean="0"/>
              <a:t>28.11.2015.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49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D594-8001-4691-99CF-32FF463006EA}" type="datetime1">
              <a:rPr lang="hr-HR" smtClean="0"/>
              <a:t>28.11.2015.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73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3051-B60A-45C4-8C21-28E7C2A24293}" type="datetime1">
              <a:rPr lang="hr-HR" smtClean="0"/>
              <a:t>28.11.2015.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704A-4EDB-4B94-8540-3745359AB383}" type="datetime1">
              <a:rPr lang="hr-HR" smtClean="0"/>
              <a:t>28.11.2015.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60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E58F-0B1B-4B66-91BF-A3385C6D2B9E}" type="datetime1">
              <a:rPr lang="hr-HR" smtClean="0"/>
              <a:t>28.11.2015.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14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F31D-B4D8-4DC9-BB15-974415525706}" type="datetime1">
              <a:rPr lang="hr-HR" smtClean="0"/>
              <a:t>28.11.2015.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EA7F-C242-450F-AE52-2819A928DF11}" type="datetime1">
              <a:rPr lang="hr-HR" smtClean="0"/>
              <a:t>28.11.2015.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1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2BCC-F853-4DD0-8AF1-C5ED1304AE43}" type="datetime1">
              <a:rPr lang="hr-HR" smtClean="0"/>
              <a:t>28.11.2015.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5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4A55-CA0A-4F43-B0B8-9D4D43F7FB25}" type="datetime1">
              <a:rPr lang="hr-HR" smtClean="0"/>
              <a:t>28.11.2015.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01.12.2015, Ministarstvo financija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5.emf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15" Type="http://schemas.openxmlformats.org/officeDocument/2006/relationships/image" Target="../media/image6.png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2331691"/>
          </a:xfrm>
        </p:spPr>
        <p:txBody>
          <a:bodyPr>
            <a:normAutofit/>
          </a:bodyPr>
          <a:lstStyle/>
          <a:p>
            <a:r>
              <a:rPr lang="hr-HR" b="1" dirty="0"/>
              <a:t>e</a:t>
            </a:r>
            <a:r>
              <a:rPr lang="hr-HR" b="1" dirty="0" smtClean="0"/>
              <a:t>-Hrvatska</a:t>
            </a:r>
            <a:br>
              <a:rPr lang="hr-HR" b="1" dirty="0" smtClean="0"/>
            </a:br>
            <a:r>
              <a:rPr lang="hr-HR" b="1" dirty="0" smtClean="0"/>
              <a:t>e-Građani</a:t>
            </a:r>
            <a:br>
              <a:rPr lang="hr-HR" b="1" dirty="0" smtClean="0"/>
            </a:br>
            <a:r>
              <a:rPr lang="en-GB" b="1" dirty="0" smtClean="0"/>
              <a:t> </a:t>
            </a:r>
            <a:endParaRPr lang="en-US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03648" y="4412704"/>
            <a:ext cx="6400800" cy="17526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r"/>
            <a:r>
              <a:rPr lang="hr-HR" sz="1900" dirty="0" smtClean="0"/>
              <a:t>mr. sc. Leda Lepri, dipl. ing.</a:t>
            </a:r>
          </a:p>
          <a:p>
            <a:pPr algn="r"/>
            <a:r>
              <a:rPr lang="hr-HR" sz="1900" dirty="0" smtClean="0"/>
              <a:t>Pomoćnica ministra za e-Hrvatsku</a:t>
            </a:r>
            <a:endParaRPr lang="en-US" sz="1900" dirty="0" smtClean="0"/>
          </a:p>
          <a:p>
            <a:pPr algn="r"/>
            <a:r>
              <a:rPr lang="hr-HR" sz="1900" dirty="0" smtClean="0"/>
              <a:t>Ministarstvo uprave</a:t>
            </a:r>
            <a:endParaRPr lang="en-US" sz="1900" dirty="0" smtClean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5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8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err="1"/>
              <a:t>S</a:t>
            </a:r>
            <a:r>
              <a:rPr lang="hr-HR" b="1" dirty="0" err="1" smtClean="0"/>
              <a:t>ingle</a:t>
            </a:r>
            <a:r>
              <a:rPr lang="hr-HR" b="1" dirty="0" smtClean="0"/>
              <a:t> </a:t>
            </a:r>
            <a:r>
              <a:rPr lang="hr-HR" b="1" dirty="0" err="1"/>
              <a:t>S</a:t>
            </a:r>
            <a:r>
              <a:rPr lang="hr-HR" b="1" dirty="0" err="1" smtClean="0"/>
              <a:t>igne</a:t>
            </a:r>
            <a:r>
              <a:rPr lang="hr-HR" b="1" dirty="0" smtClean="0"/>
              <a:t> On - NIAS</a:t>
            </a:r>
            <a:br>
              <a:rPr lang="hr-HR" b="1" dirty="0" smtClean="0"/>
            </a:br>
            <a:endParaRPr lang="en-IE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0313"/>
            <a:ext cx="7711382" cy="43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552409" y="3157517"/>
            <a:ext cx="1643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Internet </a:t>
            </a:r>
            <a:endParaRPr lang="hr-HR" sz="1600" b="1" dirty="0" smtClean="0"/>
          </a:p>
          <a:p>
            <a:r>
              <a:rPr lang="en-US" sz="1600" b="1" dirty="0" smtClean="0"/>
              <a:t>banking access  integrated</a:t>
            </a:r>
          </a:p>
          <a:p>
            <a:endParaRPr lang="en-IE" sz="1600" b="1" dirty="0"/>
          </a:p>
        </p:txBody>
      </p:sp>
      <p:sp>
        <p:nvSpPr>
          <p:cNvPr id="7" name="Elipsasti oblačić 6"/>
          <p:cNvSpPr/>
          <p:nvPr/>
        </p:nvSpPr>
        <p:spPr>
          <a:xfrm>
            <a:off x="467544" y="2780928"/>
            <a:ext cx="1584177" cy="1584176"/>
          </a:xfrm>
          <a:prstGeom prst="wedgeEllipseCallout">
            <a:avLst>
              <a:gd name="adj1" fmla="val 84962"/>
              <a:gd name="adj2" fmla="val 70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8064896" cy="36512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4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smtClean="0"/>
              <a:t>Osobni korisnički pretinac</a:t>
            </a:r>
            <a:endParaRPr lang="hr-H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9" y="1556792"/>
            <a:ext cx="904474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142489" y="6506583"/>
            <a:ext cx="8605975" cy="36512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01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/>
              <a:t>e-</a:t>
            </a:r>
            <a:r>
              <a:rPr lang="hr-HR" b="1" dirty="0" err="1"/>
              <a:t>Citizens</a:t>
            </a:r>
            <a:r>
              <a:rPr lang="hr-HR" b="1" dirty="0"/>
              <a:t> </a:t>
            </a:r>
            <a:br>
              <a:rPr lang="hr-HR" b="1" dirty="0"/>
            </a:br>
            <a:r>
              <a:rPr lang="hr-HR" b="1" dirty="0" err="1"/>
              <a:t>Customer</a:t>
            </a:r>
            <a:r>
              <a:rPr lang="hr-HR" b="1" dirty="0"/>
              <a:t> </a:t>
            </a:r>
            <a:r>
              <a:rPr lang="hr-HR" b="1" dirty="0" err="1"/>
              <a:t>Oriented</a:t>
            </a:r>
            <a:r>
              <a:rPr lang="hr-HR" b="1" dirty="0"/>
              <a:t> e-</a:t>
            </a:r>
            <a:r>
              <a:rPr lang="hr-HR" b="1" dirty="0" err="1"/>
              <a:t>Government</a:t>
            </a:r>
            <a:endParaRPr lang="hr-HR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6696744" cy="365125"/>
          </a:xfrm>
        </p:spPr>
        <p:txBody>
          <a:bodyPr/>
          <a:lstStyle/>
          <a:p>
            <a:r>
              <a:rPr lang="en-US" dirty="0" smtClean="0"/>
              <a:t>01.12.2015, </a:t>
            </a:r>
            <a:r>
              <a:rPr lang="en-US" dirty="0" err="1" smtClean="0"/>
              <a:t>Ministarstvo</a:t>
            </a:r>
            <a:r>
              <a:rPr lang="en-US" dirty="0" smtClean="0"/>
              <a:t> </a:t>
            </a:r>
            <a:r>
              <a:rPr lang="en-US" dirty="0" err="1" smtClean="0"/>
              <a:t>financija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15068"/>
            <a:ext cx="8527276" cy="479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0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400" b="1" dirty="0" err="1" smtClean="0"/>
              <a:t>Electronic</a:t>
            </a:r>
            <a:r>
              <a:rPr lang="hr-HR" sz="2400" b="1" dirty="0" smtClean="0"/>
              <a:t> </a:t>
            </a:r>
            <a:br>
              <a:rPr lang="hr-HR" sz="2400" b="1" dirty="0" smtClean="0"/>
            </a:br>
            <a:r>
              <a:rPr lang="hr-HR" sz="2400" b="1" dirty="0" err="1" smtClean="0"/>
              <a:t>record</a:t>
            </a:r>
            <a:endParaRPr lang="hr-HR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480720" cy="365125"/>
          </a:xfrm>
        </p:spPr>
        <p:txBody>
          <a:bodyPr/>
          <a:lstStyle/>
          <a:p>
            <a:r>
              <a:rPr lang="en-US" dirty="0"/>
              <a:t>01.12.2015, </a:t>
            </a:r>
            <a:r>
              <a:rPr lang="en-US" dirty="0" err="1"/>
              <a:t>Ministarstvo</a:t>
            </a:r>
            <a:r>
              <a:rPr lang="en-US" dirty="0"/>
              <a:t> </a:t>
            </a:r>
            <a:r>
              <a:rPr lang="en-US" dirty="0" err="1"/>
              <a:t>financija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219401" cy="59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2364" y="1772816"/>
            <a:ext cx="88556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64" y="1590253"/>
            <a:ext cx="8842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6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 smtClean="0"/>
              <a:t>Top 5</a:t>
            </a:r>
            <a:r>
              <a:rPr lang="en-US" b="1" dirty="0" smtClean="0"/>
              <a:t> e-</a:t>
            </a:r>
            <a:r>
              <a:rPr lang="hr-HR" b="1" dirty="0" smtClean="0"/>
              <a:t>usluga</a:t>
            </a:r>
            <a:br>
              <a:rPr lang="hr-HR" b="1" dirty="0" smtClean="0"/>
            </a:br>
            <a:r>
              <a:rPr lang="hr-HR" b="1" dirty="0" smtClean="0"/>
              <a:t>od 27 postojećih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/>
              <a:t>e</a:t>
            </a:r>
            <a:r>
              <a:rPr lang="hr-HR" b="1" dirty="0" smtClean="0"/>
              <a:t>-Matice</a:t>
            </a:r>
            <a:endParaRPr lang="en-US" b="1" dirty="0" smtClean="0"/>
          </a:p>
          <a:p>
            <a:pPr lvl="1"/>
            <a:r>
              <a:rPr lang="en-US" dirty="0" smtClean="0"/>
              <a:t>Online</a:t>
            </a:r>
            <a:r>
              <a:rPr lang="hr-HR" dirty="0" smtClean="0"/>
              <a:t> dohvati dokumenata iz matice rođenih, vjenčanih, umrlih</a:t>
            </a:r>
            <a:endParaRPr lang="en-US" dirty="0" smtClean="0"/>
          </a:p>
          <a:p>
            <a:r>
              <a:rPr lang="en-US" b="1" dirty="0" smtClean="0"/>
              <a:t>e-</a:t>
            </a:r>
            <a:r>
              <a:rPr lang="hr-HR" b="1" dirty="0" smtClean="0"/>
              <a:t>Recepti</a:t>
            </a:r>
            <a:endParaRPr lang="en-US" b="1" dirty="0" smtClean="0"/>
          </a:p>
          <a:p>
            <a:pPr lvl="1"/>
            <a:r>
              <a:rPr lang="hr-HR" dirty="0" smtClean="0"/>
              <a:t>Pregled izdanih lijekova na recept u posljednjih 6 mjeseci</a:t>
            </a:r>
            <a:endParaRPr lang="en-US" dirty="0" smtClean="0"/>
          </a:p>
          <a:p>
            <a:r>
              <a:rPr lang="en-US" b="1" dirty="0" smtClean="0"/>
              <a:t>e-</a:t>
            </a:r>
            <a:r>
              <a:rPr lang="hr-HR" b="1" dirty="0" smtClean="0"/>
              <a:t>K</a:t>
            </a:r>
            <a:r>
              <a:rPr lang="en-US" b="1" dirty="0" smtClean="0"/>
              <a:t>on</a:t>
            </a:r>
            <a:r>
              <a:rPr lang="hr-HR" b="1" dirty="0" err="1" smtClean="0"/>
              <a:t>zultacije</a:t>
            </a:r>
            <a:endParaRPr lang="en-US" b="1" dirty="0" smtClean="0"/>
          </a:p>
          <a:p>
            <a:pPr lvl="1"/>
            <a:r>
              <a:rPr lang="hr-HR" dirty="0" smtClean="0"/>
              <a:t>Osigurava pristup i utjecaj na donošenje propisa</a:t>
            </a:r>
            <a:endParaRPr lang="en-US" dirty="0" smtClean="0"/>
          </a:p>
          <a:p>
            <a:r>
              <a:rPr lang="en-US" b="1" dirty="0" smtClean="0"/>
              <a:t>e-</a:t>
            </a:r>
            <a:r>
              <a:rPr lang="hr-HR" b="1" dirty="0" smtClean="0"/>
              <a:t>Dnevnik </a:t>
            </a:r>
            <a:endParaRPr lang="en-US" b="1" dirty="0" smtClean="0"/>
          </a:p>
          <a:p>
            <a:pPr lvl="1"/>
            <a:r>
              <a:rPr lang="en-US" dirty="0" smtClean="0"/>
              <a:t> </a:t>
            </a:r>
            <a:r>
              <a:rPr lang="hr-HR" dirty="0" smtClean="0"/>
              <a:t>povezuje roditelje, učenike i učitelje</a:t>
            </a:r>
            <a:endParaRPr lang="en-US" dirty="0" smtClean="0"/>
          </a:p>
          <a:p>
            <a:pPr lvl="1"/>
            <a:r>
              <a:rPr lang="hr-HR" dirty="0" smtClean="0"/>
              <a:t>Diže kvalitetu rezultata školovanja</a:t>
            </a:r>
            <a:endParaRPr lang="en-US" dirty="0" smtClean="0"/>
          </a:p>
          <a:p>
            <a:r>
              <a:rPr lang="en-US" b="1" dirty="0" smtClean="0"/>
              <a:t>e-</a:t>
            </a:r>
            <a:r>
              <a:rPr lang="hr-HR" b="1" dirty="0" smtClean="0"/>
              <a:t>Registar birača</a:t>
            </a:r>
            <a:endParaRPr lang="en-US" b="1" dirty="0" smtClean="0"/>
          </a:p>
          <a:p>
            <a:pPr lvl="1"/>
            <a:r>
              <a:rPr lang="hr-HR" dirty="0" smtClean="0"/>
              <a:t>Prijava birača na biračkim mjestima izvan prebivališta</a:t>
            </a:r>
          </a:p>
          <a:p>
            <a:pPr marL="1828800" lvl="4" indent="0">
              <a:buNone/>
            </a:pPr>
            <a:endParaRPr lang="hr-HR" dirty="0" smtClean="0"/>
          </a:p>
          <a:p>
            <a:pPr marL="1828800" lvl="4" indent="0">
              <a:buNone/>
            </a:pPr>
            <a:r>
              <a:rPr lang="hr-HR" dirty="0" smtClean="0"/>
              <a:t>…</a:t>
            </a:r>
            <a:r>
              <a:rPr lang="hr-HR" b="1" dirty="0" smtClean="0"/>
              <a:t>obrti</a:t>
            </a:r>
            <a:endParaRPr lang="en-US" b="1" dirty="0" smtClean="0"/>
          </a:p>
          <a:p>
            <a:endParaRPr lang="hr-HR" dirty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57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/>
              <a:t>e-</a:t>
            </a:r>
            <a:r>
              <a:rPr lang="hr-HR" b="1" dirty="0" err="1"/>
              <a:t>Citizens</a:t>
            </a:r>
            <a:r>
              <a:rPr lang="hr-HR" b="1" dirty="0"/>
              <a:t> </a:t>
            </a:r>
            <a:r>
              <a:rPr lang="hr-HR" b="1" dirty="0" err="1"/>
              <a:t>Statistics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088647718"/>
              </p:ext>
            </p:extLst>
          </p:nvPr>
        </p:nvGraphicFramePr>
        <p:xfrm>
          <a:off x="395536" y="2132856"/>
          <a:ext cx="71761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67544" y="1052736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 smtClean="0">
                <a:solidFill>
                  <a:srgbClr val="FF0000"/>
                </a:solidFill>
              </a:rPr>
              <a:t>Projekt e-Građani </a:t>
            </a:r>
            <a:r>
              <a:rPr lang="en-US" sz="2000" b="1" i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eCitizens</a:t>
            </a:r>
            <a:r>
              <a:rPr lang="en-US" sz="2000" b="1" i="1" dirty="0">
                <a:solidFill>
                  <a:srgbClr val="FF0000"/>
                </a:solidFill>
              </a:rPr>
              <a:t>) </a:t>
            </a:r>
            <a:r>
              <a:rPr lang="hr-HR" sz="2000" b="1" i="1" dirty="0" smtClean="0">
                <a:solidFill>
                  <a:srgbClr val="FF0000"/>
                </a:solidFill>
              </a:rPr>
              <a:t>proglašen je najboljim  i najinventivnijim regionalnim projektom u regiji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Europ</a:t>
            </a:r>
            <a:r>
              <a:rPr lang="hr-HR" sz="2000" b="1" i="1" dirty="0" smtClean="0">
                <a:solidFill>
                  <a:srgbClr val="FF0000"/>
                </a:solidFill>
              </a:rPr>
              <a:t>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hr-HR" sz="2000" b="1" i="1" dirty="0" smtClean="0">
                <a:solidFill>
                  <a:srgbClr val="FF0000"/>
                </a:solidFill>
              </a:rPr>
              <a:t> za e-upravu</a:t>
            </a:r>
            <a:r>
              <a:rPr lang="en-US" sz="2000" b="1" i="1" dirty="0" smtClean="0">
                <a:solidFill>
                  <a:srgbClr val="FF0000"/>
                </a:solidFill>
              </a:rPr>
              <a:t>, </a:t>
            </a:r>
            <a:r>
              <a:rPr lang="hr-HR" sz="2000" b="1" i="1" dirty="0" smtClean="0">
                <a:solidFill>
                  <a:srgbClr val="FF0000"/>
                </a:solidFill>
              </a:rPr>
              <a:t>na globalnom </a:t>
            </a:r>
            <a:r>
              <a:rPr lang="hr-HR" sz="2000" b="1" i="1" dirty="0" err="1" smtClean="0">
                <a:solidFill>
                  <a:srgbClr val="FF0000"/>
                </a:solidFill>
              </a:rPr>
              <a:t>sumitu</a:t>
            </a:r>
            <a:r>
              <a:rPr lang="hr-HR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Open </a:t>
            </a:r>
            <a:r>
              <a:rPr lang="en-US" sz="2000" b="1" i="1" dirty="0">
                <a:solidFill>
                  <a:srgbClr val="FF0000"/>
                </a:solidFill>
              </a:rPr>
              <a:t>Government Partnership </a:t>
            </a:r>
            <a:r>
              <a:rPr lang="hr-HR" sz="2000" b="1" i="1" dirty="0" smtClean="0">
                <a:solidFill>
                  <a:srgbClr val="FF0000"/>
                </a:solidFill>
              </a:rPr>
              <a:t>Inicijative </a:t>
            </a:r>
            <a:r>
              <a:rPr lang="en-US" sz="2000" b="1" i="1" dirty="0" smtClean="0">
                <a:solidFill>
                  <a:srgbClr val="FF0000"/>
                </a:solidFill>
              </a:rPr>
              <a:t>2015</a:t>
            </a:r>
            <a:r>
              <a:rPr lang="hr-HR" sz="2000" b="1" i="1" dirty="0" smtClean="0">
                <a:solidFill>
                  <a:srgbClr val="FF0000"/>
                </a:solidFill>
              </a:rPr>
              <a:t>.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in Mexico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Slika /slike/2015/H201511130001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48">
            <a:off x="6116804" y="1929905"/>
            <a:ext cx="2555492" cy="17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smtClean="0"/>
              <a:t>3 </a:t>
            </a:r>
            <a:r>
              <a:rPr lang="hr-HR" b="1" dirty="0" err="1" smtClean="0"/>
              <a:t>years</a:t>
            </a:r>
            <a:r>
              <a:rPr lang="hr-HR" b="1" dirty="0" smtClean="0"/>
              <a:t> ago….</a:t>
            </a:r>
            <a:endParaRPr lang="hr-HR" b="1" dirty="0"/>
          </a:p>
        </p:txBody>
      </p:sp>
      <p:pic>
        <p:nvPicPr>
          <p:cNvPr id="1028" name="Picture 4" descr="Slikovni rezultat za karta hrvats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79" y="1844824"/>
            <a:ext cx="47014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85084"/>
            <a:ext cx="2334692" cy="150295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836712"/>
            <a:ext cx="2157950" cy="161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323528" y="4185084"/>
            <a:ext cx="2513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Dubrovnik-Zagreb</a:t>
            </a:r>
          </a:p>
          <a:p>
            <a:r>
              <a:rPr lang="en-US" b="1" dirty="0" smtClean="0"/>
              <a:t>2 days out of office and</a:t>
            </a:r>
          </a:p>
          <a:p>
            <a:r>
              <a:rPr lang="en-US" dirty="0" smtClean="0"/>
              <a:t>Airplane:             </a:t>
            </a:r>
            <a:r>
              <a:rPr lang="hr-HR" dirty="0" smtClean="0"/>
              <a:t> 85 €</a:t>
            </a:r>
            <a:endParaRPr lang="en-US" dirty="0" smtClean="0"/>
          </a:p>
          <a:p>
            <a:r>
              <a:rPr lang="en-US" dirty="0" smtClean="0"/>
              <a:t>Bus:                     </a:t>
            </a:r>
            <a:r>
              <a:rPr lang="hr-HR" dirty="0" smtClean="0"/>
              <a:t> 50</a:t>
            </a:r>
            <a:r>
              <a:rPr lang="en-US" dirty="0" smtClean="0"/>
              <a:t> </a:t>
            </a:r>
            <a:r>
              <a:rPr lang="hr-HR" dirty="0"/>
              <a:t>€</a:t>
            </a:r>
            <a:endParaRPr lang="en-US" dirty="0" smtClean="0"/>
          </a:p>
          <a:p>
            <a:r>
              <a:rPr lang="en-US" dirty="0" err="1" smtClean="0"/>
              <a:t>Blablacar</a:t>
            </a:r>
            <a:r>
              <a:rPr lang="en-US" dirty="0" smtClean="0"/>
              <a:t>:           </a:t>
            </a:r>
            <a:r>
              <a:rPr lang="hr-HR" dirty="0" smtClean="0"/>
              <a:t> 45</a:t>
            </a:r>
            <a:r>
              <a:rPr lang="en-US" dirty="0" smtClean="0"/>
              <a:t> </a:t>
            </a:r>
            <a:r>
              <a:rPr lang="hr-HR" dirty="0"/>
              <a:t>€</a:t>
            </a:r>
            <a:endParaRPr lang="en-US" dirty="0" smtClean="0"/>
          </a:p>
          <a:p>
            <a:r>
              <a:rPr lang="en-US" dirty="0" smtClean="0"/>
              <a:t>Car:                  </a:t>
            </a:r>
            <a:r>
              <a:rPr lang="hr-HR" dirty="0" smtClean="0"/>
              <a:t>  160 €</a:t>
            </a:r>
            <a:endParaRPr lang="hr-HR" dirty="0"/>
          </a:p>
        </p:txBody>
      </p:sp>
      <p:pic>
        <p:nvPicPr>
          <p:cNvPr id="7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375252" cy="36512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  <p:pic>
        <p:nvPicPr>
          <p:cNvPr id="9" name="Picture 4" descr="C:\Users\tvracic.SDUU\AppData\Local\Microsoft\Windows\Temporary Internet Files\Content.IE5\3VQUME1D\MC900078711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7498" y="1372971"/>
            <a:ext cx="848878" cy="20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2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b="1" dirty="0" err="1" smtClean="0"/>
              <a:t>Today</a:t>
            </a:r>
            <a:r>
              <a:rPr lang="hr-HR" b="1" dirty="0" smtClean="0"/>
              <a:t>…</a:t>
            </a:r>
            <a:endParaRPr lang="hr-HR" b="1" dirty="0"/>
          </a:p>
        </p:txBody>
      </p:sp>
      <p:pic>
        <p:nvPicPr>
          <p:cNvPr id="1028" name="Picture 4" descr="Slikovni rezultat za karta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655"/>
            <a:ext cx="47014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43" y="4588889"/>
            <a:ext cx="1944216" cy="12515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79" y="1772816"/>
            <a:ext cx="3740160" cy="21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678814" y="5515703"/>
            <a:ext cx="282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Dubrovnik-Zagreb</a:t>
            </a:r>
          </a:p>
          <a:p>
            <a:r>
              <a:rPr lang="en-US" b="1" dirty="0" smtClean="0"/>
              <a:t>No day out of office</a:t>
            </a:r>
          </a:p>
          <a:p>
            <a:r>
              <a:rPr lang="en-US" b="1" dirty="0" smtClean="0"/>
              <a:t>Cost: 0 </a:t>
            </a:r>
            <a:r>
              <a:rPr lang="hr-HR" b="1" dirty="0" smtClean="0"/>
              <a:t>€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4268"/>
            <a:ext cx="1666183" cy="23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169987" y="6356350"/>
            <a:ext cx="6714381" cy="36512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76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285875" y="4110038"/>
            <a:ext cx="1190625" cy="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Poslovni zahtjevi</a:t>
            </a:r>
            <a:endParaRPr lang="en-GB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434" name="Group 40"/>
          <p:cNvGrpSpPr>
            <a:grpSpLocks/>
          </p:cNvGrpSpPr>
          <p:nvPr/>
        </p:nvGrpSpPr>
        <p:grpSpPr bwMode="auto">
          <a:xfrm>
            <a:off x="539750" y="2153280"/>
            <a:ext cx="8007350" cy="3703008"/>
            <a:chOff x="366683" y="1524344"/>
            <a:chExt cx="8491740" cy="4576012"/>
          </a:xfrm>
        </p:grpSpPr>
        <p:sp>
          <p:nvSpPr>
            <p:cNvPr id="3" name="Rectangle 2"/>
            <p:cNvSpPr/>
            <p:nvPr/>
          </p:nvSpPr>
          <p:spPr>
            <a:xfrm>
              <a:off x="2407125" y="2616268"/>
              <a:ext cx="6451298" cy="3195709"/>
            </a:xfrm>
            <a:prstGeom prst="rect">
              <a:avLst/>
            </a:prstGeom>
            <a:solidFill>
              <a:srgbClr val="FFCDC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</p:txBody>
        </p:sp>
        <p:sp>
          <p:nvSpPr>
            <p:cNvPr id="58" name="Cloud 57"/>
            <p:cNvSpPr/>
            <p:nvPr/>
          </p:nvSpPr>
          <p:spPr>
            <a:xfrm>
              <a:off x="5142866" y="2714356"/>
              <a:ext cx="3572457" cy="2928909"/>
            </a:xfrm>
            <a:prstGeom prst="cloud">
              <a:avLst/>
            </a:prstGeom>
            <a:ln>
              <a:solidFill>
                <a:srgbClr val="FF979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734" y="3410780"/>
              <a:ext cx="1557267" cy="3845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734" y="2257265"/>
              <a:ext cx="1557267" cy="38646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0050" y="4562335"/>
              <a:ext cx="1557268" cy="3864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6683" y="5715851"/>
              <a:ext cx="1557268" cy="3845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3087" y="3850215"/>
              <a:ext cx="1097663" cy="508097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Anal</a:t>
              </a:r>
              <a:r>
                <a:rPr lang="hr-HR" sz="16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iza</a:t>
              </a:r>
              <a:endParaRPr lang="en-GB" sz="1600" dirty="0">
                <a:solidFill>
                  <a:srgbClr val="0D0D0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53280" y="3854138"/>
              <a:ext cx="1139751" cy="506134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P</a:t>
              </a:r>
              <a:r>
                <a:rPr lang="hr-HR" sz="1600" dirty="0" err="1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rijedlog</a:t>
              </a:r>
              <a:endParaRPr lang="en-GB" sz="1600" dirty="0">
                <a:solidFill>
                  <a:srgbClr val="0D0D0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4586" y="4215103"/>
              <a:ext cx="1237397" cy="790591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Usluga državnog oblaka</a:t>
              </a:r>
              <a:endParaRPr lang="en-GB" sz="1400" dirty="0">
                <a:solidFill>
                  <a:srgbClr val="0D0D0D"/>
                </a:solidFill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4586" y="3000773"/>
              <a:ext cx="1220562" cy="584605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sz="14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Nova IT rješenja</a:t>
              </a:r>
              <a:endParaRPr lang="en-GB" sz="1400" dirty="0">
                <a:solidFill>
                  <a:srgbClr val="0D0D0D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21358" y="1649118"/>
              <a:ext cx="1537065" cy="643458"/>
            </a:xfrm>
            <a:prstGeom prst="rect">
              <a:avLst/>
            </a:prstGeom>
            <a:gradFill flip="none" rotWithShape="1">
              <a:gsLst>
                <a:gs pos="0">
                  <a:srgbClr val="8CABF0">
                    <a:tint val="66000"/>
                    <a:satMod val="160000"/>
                  </a:srgbClr>
                </a:gs>
                <a:gs pos="50000">
                  <a:srgbClr val="8CABF0">
                    <a:tint val="44500"/>
                    <a:satMod val="160000"/>
                  </a:srgbClr>
                </a:gs>
                <a:gs pos="100000">
                  <a:srgbClr val="8CAB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  <a:latin typeface="Arial" charset="0"/>
                  <a:cs typeface="Arial" charset="0"/>
                </a:rPr>
                <a:t>P</a:t>
              </a:r>
              <a:r>
                <a:rPr lang="hr-HR" sz="1600" dirty="0" err="1" smtClean="0">
                  <a:solidFill>
                    <a:schemeClr val="tx2"/>
                  </a:solidFill>
                  <a:latin typeface="Arial" charset="0"/>
                  <a:cs typeface="Arial" charset="0"/>
                </a:rPr>
                <a:t>rivatni</a:t>
              </a:r>
              <a:r>
                <a:rPr lang="hr-HR" sz="1600" dirty="0" smtClean="0">
                  <a:solidFill>
                    <a:schemeClr val="tx2"/>
                  </a:solidFill>
                  <a:latin typeface="Arial" charset="0"/>
                  <a:cs typeface="Arial" charset="0"/>
                </a:rPr>
                <a:t> sektor</a:t>
              </a:r>
              <a:endParaRPr lang="en-GB" sz="1600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6" name="Elbow Connector 15"/>
            <p:cNvCxnSpPr>
              <a:endCxn id="6" idx="1"/>
            </p:cNvCxnSpPr>
            <p:nvPr/>
          </p:nvCxnSpPr>
          <p:spPr>
            <a:xfrm flipV="1">
              <a:off x="6429086" y="1970847"/>
              <a:ext cx="892272" cy="600299"/>
            </a:xfrm>
            <a:prstGeom prst="bentConnector3">
              <a:avLst>
                <a:gd name="adj1" fmla="val -1228"/>
              </a:avLst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454338" y="2076782"/>
              <a:ext cx="690248" cy="386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Public procurement</a:t>
              </a:r>
            </a:p>
          </p:txBody>
        </p:sp>
        <p:cxnSp>
          <p:nvCxnSpPr>
            <p:cNvPr id="21" name="Straight Arrow Connector 20"/>
            <p:cNvCxnSpPr>
              <a:endCxn id="3" idx="1"/>
            </p:cNvCxnSpPr>
            <p:nvPr/>
          </p:nvCxnSpPr>
          <p:spPr>
            <a:xfrm>
              <a:off x="1929002" y="2451480"/>
              <a:ext cx="478123" cy="176362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3" idx="1"/>
            </p:cNvCxnSpPr>
            <p:nvPr/>
          </p:nvCxnSpPr>
          <p:spPr>
            <a:xfrm>
              <a:off x="1929002" y="3603033"/>
              <a:ext cx="478123" cy="61207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3" idx="1"/>
            </p:cNvCxnSpPr>
            <p:nvPr/>
          </p:nvCxnSpPr>
          <p:spPr>
            <a:xfrm flipV="1">
              <a:off x="1927319" y="4215103"/>
              <a:ext cx="479806" cy="53948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3" idx="1"/>
            </p:cNvCxnSpPr>
            <p:nvPr/>
          </p:nvCxnSpPr>
          <p:spPr>
            <a:xfrm flipV="1">
              <a:off x="1923951" y="4215103"/>
              <a:ext cx="483173" cy="16930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3"/>
              <a:endCxn id="13" idx="1"/>
            </p:cNvCxnSpPr>
            <p:nvPr/>
          </p:nvCxnSpPr>
          <p:spPr>
            <a:xfrm>
              <a:off x="3600750" y="4103283"/>
              <a:ext cx="252530" cy="39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3" idx="3"/>
              <a:endCxn id="15" idx="1"/>
            </p:cNvCxnSpPr>
            <p:nvPr/>
          </p:nvCxnSpPr>
          <p:spPr>
            <a:xfrm flipV="1">
              <a:off x="6509895" y="3293075"/>
              <a:ext cx="634691" cy="727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2"/>
            </p:cNvCxnSpPr>
            <p:nvPr/>
          </p:nvCxnSpPr>
          <p:spPr>
            <a:xfrm rot="16200000" flipH="1">
              <a:off x="7934355" y="2448953"/>
              <a:ext cx="317805" cy="505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3" idx="3"/>
              <a:endCxn id="14" idx="1"/>
            </p:cNvCxnSpPr>
            <p:nvPr/>
          </p:nvCxnSpPr>
          <p:spPr>
            <a:xfrm>
              <a:off x="6509895" y="4020889"/>
              <a:ext cx="634691" cy="5885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309480" y="1929651"/>
              <a:ext cx="1190258" cy="384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1711" y="1524344"/>
              <a:ext cx="6969826" cy="382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r-HR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Strategiju i politiku vodi </a:t>
              </a:r>
              <a:r>
                <a:rPr lang="hr-HR" b="1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Minstarstvo</a:t>
              </a:r>
              <a:r>
                <a:rPr lang="hr-HR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 uprave</a:t>
              </a:r>
              <a:r>
                <a:rPr lang="en-GB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endParaRPr lang="hr-HR" b="1" dirty="0" smtClean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hr-HR" b="1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Uprava za e-Hrvatsku</a:t>
              </a:r>
              <a:r>
                <a:rPr lang="en-GB" b="1" dirty="0" smtClean="0">
                  <a:solidFill>
                    <a:schemeClr val="tx1"/>
                  </a:solidFill>
                  <a:cs typeface="Arial" charset="0"/>
                </a:rPr>
                <a:t>) </a:t>
              </a:r>
              <a:endParaRPr lang="en-GB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85966" y="3644231"/>
              <a:ext cx="1223929" cy="755278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  <a:p>
              <a:pPr algn="ctr"/>
              <a:r>
                <a:rPr lang="hr-HR" sz="1200" dirty="0" smtClean="0">
                  <a:solidFill>
                    <a:srgbClr val="0D0D0D"/>
                  </a:solidFill>
                  <a:latin typeface="Arial" charset="0"/>
                  <a:cs typeface="Arial" charset="0"/>
                </a:rPr>
                <a:t>Primjena tranzicijskog modela</a:t>
              </a:r>
              <a:endParaRPr lang="en-GB" sz="1400" dirty="0">
                <a:solidFill>
                  <a:srgbClr val="0D0D0D"/>
                </a:solidFill>
                <a:cs typeface="Arial" charset="0"/>
              </a:endParaRPr>
            </a:p>
            <a:p>
              <a:pPr algn="ctr"/>
              <a:endParaRPr lang="en-GB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0796" y="2718279"/>
              <a:ext cx="1697001" cy="384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435" name="Title 1"/>
          <p:cNvSpPr txBox="1">
            <a:spLocks/>
          </p:cNvSpPr>
          <p:nvPr/>
        </p:nvSpPr>
        <p:spPr bwMode="auto">
          <a:xfrm>
            <a:off x="251520" y="357188"/>
            <a:ext cx="8497193" cy="112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  <a:buClr>
                <a:schemeClr val="tx2"/>
              </a:buClr>
            </a:pPr>
            <a:r>
              <a:rPr lang="hr-HR" sz="3600" b="1" dirty="0" smtClean="0">
                <a:latin typeface="+mj-lt"/>
                <a:ea typeface="+mj-ea"/>
                <a:cs typeface="+mj-cs"/>
              </a:rPr>
              <a:t>Novi poslovni model - </a:t>
            </a:r>
            <a:r>
              <a:rPr lang="hr-HR" sz="3600" b="1" dirty="0" err="1" smtClean="0">
                <a:latin typeface="+mj-lt"/>
                <a:ea typeface="+mj-ea"/>
                <a:cs typeface="+mj-cs"/>
              </a:rPr>
              <a:t>Cloud</a:t>
            </a:r>
            <a:r>
              <a:rPr lang="hr-HR" sz="3600" b="1" dirty="0" smtClean="0">
                <a:latin typeface="+mj-lt"/>
                <a:ea typeface="+mj-ea"/>
                <a:cs typeface="+mj-cs"/>
              </a:rPr>
              <a:t> </a:t>
            </a:r>
            <a:r>
              <a:rPr lang="hr-HR" sz="3600" b="1" dirty="0" err="1" smtClean="0">
                <a:latin typeface="+mj-lt"/>
                <a:ea typeface="+mj-ea"/>
                <a:cs typeface="+mj-cs"/>
              </a:rPr>
              <a:t>Computing</a:t>
            </a:r>
            <a:endParaRPr lang="hr-HR" sz="36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8438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01.12.2015, Ministarstvo financija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3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991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195513" y="115888"/>
            <a:ext cx="6502400" cy="1009650"/>
          </a:xfrm>
        </p:spPr>
        <p:txBody>
          <a:bodyPr/>
          <a:lstStyle/>
          <a:p>
            <a:pPr algn="r" eaLnBrk="1" hangingPunct="1"/>
            <a:r>
              <a:rPr lang="hr-HR" b="1" dirty="0" smtClean="0"/>
              <a:t>Upitnik</a:t>
            </a:r>
            <a:endParaRPr lang="en-GB" b="1" dirty="0" smtClean="0">
              <a:latin typeface="Arial" charset="0"/>
            </a:endParaRPr>
          </a:p>
        </p:txBody>
      </p:sp>
      <p:pic>
        <p:nvPicPr>
          <p:cNvPr id="24580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383770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01.12.2015, Ministarstvo financija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3173562" cy="19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912241"/>
              </p:ext>
            </p:extLst>
          </p:nvPr>
        </p:nvGraphicFramePr>
        <p:xfrm>
          <a:off x="251520" y="1052736"/>
          <a:ext cx="69847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14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1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hr-HR" sz="3100" b="1" dirty="0" smtClean="0"/>
              <a:t>Povjerenstvo za koordinaciju </a:t>
            </a:r>
            <a:br>
              <a:rPr lang="hr-HR" sz="3100" b="1" dirty="0" smtClean="0"/>
            </a:br>
            <a:r>
              <a:rPr lang="hr-HR" sz="3100" b="1" dirty="0" smtClean="0"/>
              <a:t>informatizacije  javnog sektora </a:t>
            </a:r>
            <a:r>
              <a:rPr lang="en-US" sz="3100" b="1" dirty="0" smtClean="0"/>
              <a:t>2012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95537" y="6237312"/>
            <a:ext cx="8352928" cy="484163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2843809" y="2060667"/>
            <a:ext cx="3600400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Zaobljeni pravokutnik 6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/>
              <a:r>
                <a:rPr lang="en-US" sz="2400" b="1" dirty="0">
                  <a:cs typeface="Arial" panose="020B0604020202020204" pitchFamily="34" charset="0"/>
                </a:rPr>
                <a:t>Ms. </a:t>
              </a:r>
              <a:r>
                <a:rPr lang="en-US" sz="2400" b="1" dirty="0" err="1">
                  <a:cs typeface="Arial" panose="020B0604020202020204" pitchFamily="34" charset="0"/>
                </a:rPr>
                <a:t>Milanka</a:t>
              </a:r>
              <a:r>
                <a:rPr lang="en-US" sz="2400" b="1" dirty="0"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cs typeface="Arial" panose="020B0604020202020204" pitchFamily="34" charset="0"/>
                </a:rPr>
                <a:t>Opa</a:t>
              </a:r>
              <a:r>
                <a:rPr lang="hr-HR" sz="2400" b="1" dirty="0">
                  <a:cs typeface="Arial" panose="020B0604020202020204" pitchFamily="34" charset="0"/>
                </a:rPr>
                <a:t>č</a:t>
              </a:r>
              <a:r>
                <a:rPr lang="en-US" sz="2400" b="1" dirty="0" err="1">
                  <a:cs typeface="Arial" panose="020B0604020202020204" pitchFamily="34" charset="0"/>
                </a:rPr>
                <a:t>i</a:t>
              </a:r>
              <a:r>
                <a:rPr lang="hr-HR" sz="2400" b="1" dirty="0">
                  <a:cs typeface="Arial" panose="020B0604020202020204" pitchFamily="34" charset="0"/>
                </a:rPr>
                <a:t>ć</a:t>
              </a:r>
              <a:r>
                <a:rPr lang="en-US" sz="2400" b="1" dirty="0">
                  <a:cs typeface="Arial" panose="020B0604020202020204" pitchFamily="34" charset="0"/>
                </a:rPr>
                <a:t>, </a:t>
              </a:r>
              <a:r>
                <a:rPr lang="hr-HR" sz="2400" b="1" dirty="0" smtClean="0">
                  <a:cs typeface="Arial" panose="020B0604020202020204" pitchFamily="34" charset="0"/>
                </a:rPr>
                <a:t>Potpredsjednica VRH</a:t>
              </a:r>
              <a:r>
                <a:rPr lang="en-US" sz="2400" b="1" dirty="0" smtClean="0">
                  <a:cs typeface="Arial" panose="020B0604020202020204" pitchFamily="34" charset="0"/>
                </a:rPr>
                <a:t>, </a:t>
              </a:r>
              <a:r>
                <a:rPr lang="hr-HR" sz="2400" b="1" dirty="0" smtClean="0">
                  <a:cs typeface="Arial" panose="020B0604020202020204" pitchFamily="34" charset="0"/>
                </a:rPr>
                <a:t>Predsjednica</a:t>
              </a:r>
              <a:endParaRPr lang="en-US" sz="2400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067944" y="4607450"/>
            <a:ext cx="3960440" cy="1312748"/>
            <a:chOff x="1403693" y="2232246"/>
            <a:chExt cx="2711404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Zaobljeni pravokutnik 18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aobljeni pravokutnik 4"/>
            <p:cNvSpPr/>
            <p:nvPr/>
          </p:nvSpPr>
          <p:spPr>
            <a:xfrm>
              <a:off x="1482194" y="2310747"/>
              <a:ext cx="2632903" cy="1451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600" b="1" dirty="0" smtClean="0">
                <a:latin typeface="+mj-lt"/>
                <a:cs typeface="Arial" panose="020B06040202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latin typeface="+mj-lt"/>
                  <a:cs typeface="Arial" panose="020B0604020202020204" pitchFamily="34" charset="0"/>
                </a:rPr>
                <a:t>L.Lepri</a:t>
              </a:r>
              <a:r>
                <a:rPr lang="en-US" b="1" dirty="0" smtClean="0">
                  <a:latin typeface="+mj-lt"/>
                  <a:cs typeface="Arial" panose="020B0604020202020204" pitchFamily="34" charset="0"/>
                </a:rPr>
                <a:t>,</a:t>
              </a:r>
              <a:r>
                <a:rPr lang="hr-HR" b="1" dirty="0" smtClean="0">
                  <a:latin typeface="+mj-lt"/>
                  <a:cs typeface="Arial" panose="020B0604020202020204" pitchFamily="34" charset="0"/>
                </a:rPr>
                <a:t> k</a:t>
              </a:r>
              <a:r>
                <a:rPr lang="en-US" b="1" dirty="0" err="1" smtClean="0">
                  <a:latin typeface="+mj-lt"/>
                  <a:cs typeface="Arial" panose="020B0604020202020204" pitchFamily="34" charset="0"/>
                </a:rPr>
                <a:t>oordinator</a:t>
              </a:r>
              <a:endParaRPr lang="hr-HR" b="1" dirty="0" smtClean="0">
                <a:latin typeface="+mj-lt"/>
                <a:cs typeface="Arial" panose="020B06040202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D. </a:t>
              </a:r>
              <a:r>
                <a:rPr lang="en-US" b="1" dirty="0" err="1">
                  <a:solidFill>
                    <a:prstClr val="white"/>
                  </a:solidFill>
                  <a:cs typeface="Arial" panose="020B0604020202020204" pitchFamily="34" charset="0"/>
                </a:rPr>
                <a:t>Parić</a:t>
              </a: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,  </a:t>
              </a:r>
              <a:r>
                <a:rPr lang="hr-HR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savjetnik Predsjednice</a:t>
              </a:r>
              <a:endParaRPr lang="en-US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endParaRPr lang="en-U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138474" y="38736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Zaobljeni pravokutnik 21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pic>
        <p:nvPicPr>
          <p:cNvPr id="52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1290874" y="40260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Zaobljeni pravokutnik 15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1443274" y="41784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Zaobljeni pravokutnik 24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1595674" y="43308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Zaobljeni pravokutnik 27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</a:t>
              </a:r>
              <a:r>
                <a:rPr lang="hr-HR" sz="2400" b="1" kern="1200" dirty="0" smtClean="0">
                  <a:latin typeface="+mj-lt"/>
                  <a:cs typeface="Arial" panose="020B0604020202020204" pitchFamily="34" charset="0"/>
                </a:rPr>
                <a:t>m</a:t>
              </a:r>
              <a:r>
                <a:rPr lang="en-US" sz="2400" b="1" kern="1200" dirty="0" err="1" smtClean="0">
                  <a:latin typeface="+mj-lt"/>
                  <a:cs typeface="Arial" panose="020B0604020202020204" pitchFamily="34" charset="0"/>
                </a:rPr>
                <a:t>inist</a:t>
              </a:r>
              <a:r>
                <a:rPr lang="hr-HR" sz="2400" b="1" kern="1200" dirty="0" smtClean="0">
                  <a:latin typeface="+mj-lt"/>
                  <a:cs typeface="Arial" panose="020B0604020202020204" pitchFamily="34" charset="0"/>
                </a:rPr>
                <a:t>ara</a:t>
              </a: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hr-HR" sz="2400" b="1" kern="1200" dirty="0" smtClean="0">
                  <a:latin typeface="+mj-lt"/>
                  <a:cs typeface="Arial" panose="020B0604020202020204" pitchFamily="34" charset="0"/>
                </a:rPr>
                <a:t>članovi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pic>
        <p:nvPicPr>
          <p:cNvPr id="30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:\Users\zlusa\Downloads\shutterstock_16265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 txBox="1">
            <a:spLocks/>
          </p:cNvSpPr>
          <p:nvPr/>
        </p:nvSpPr>
        <p:spPr bwMode="auto">
          <a:xfrm>
            <a:off x="0" y="4868863"/>
            <a:ext cx="26241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hr-HR" altLang="sr-Latn-RS" sz="2000" b="1">
              <a:solidFill>
                <a:srgbClr val="898989"/>
              </a:solidFill>
            </a:endParaRPr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59532" y="4801507"/>
            <a:ext cx="842493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e-POSLOVANJE / POSLOVNI KORISNIČKI PRETINAC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5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r-HR" altLang="sr-Latn-RS" b="1" dirty="0" smtClean="0"/>
              <a:t>e-Poslovanje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Project VRH sa svrhom olakšavanja suradnje s javne uprave i poslovnih subjekata korištenjem </a:t>
            </a:r>
            <a:r>
              <a:rPr lang="hr-HR" sz="2400" dirty="0" err="1" smtClean="0"/>
              <a:t>interneta</a:t>
            </a:r>
            <a:r>
              <a:rPr lang="hr-HR" sz="2400" dirty="0" smtClean="0"/>
              <a:t> </a:t>
            </a:r>
          </a:p>
          <a:p>
            <a:r>
              <a:rPr lang="en-GB" sz="2400" dirty="0" smtClean="0"/>
              <a:t>Online </a:t>
            </a:r>
            <a:r>
              <a:rPr lang="hr-HR" sz="2400" dirty="0" smtClean="0"/>
              <a:t>kao </a:t>
            </a:r>
            <a:r>
              <a:rPr lang="en-GB" sz="2400" dirty="0" smtClean="0"/>
              <a:t>pilot </a:t>
            </a:r>
            <a:r>
              <a:rPr lang="hr-HR" sz="2400" dirty="0" smtClean="0"/>
              <a:t>od 1. listopada </a:t>
            </a:r>
            <a:r>
              <a:rPr lang="en-GB" sz="2400" dirty="0" smtClean="0"/>
              <a:t>2015</a:t>
            </a:r>
            <a:r>
              <a:rPr lang="hr-HR" sz="2400" dirty="0" smtClean="0"/>
              <a:t>. na</a:t>
            </a:r>
            <a:r>
              <a:rPr lang="en-GB" sz="2400" dirty="0" smtClean="0"/>
              <a:t> https: //*.gov.hr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hr-HR" sz="2400" b="1" dirty="0" smtClean="0"/>
              <a:t>Temeljne </a:t>
            </a:r>
            <a:r>
              <a:rPr lang="hr-HR" sz="2400" b="1" dirty="0" err="1" smtClean="0"/>
              <a:t>komponenete</a:t>
            </a:r>
            <a:r>
              <a:rPr lang="en-GB" sz="2400" b="1" dirty="0" smtClean="0"/>
              <a:t>:</a:t>
            </a:r>
          </a:p>
          <a:p>
            <a:pPr lvl="1"/>
            <a:r>
              <a:rPr lang="en-GB" sz="2000" dirty="0" smtClean="0"/>
              <a:t>Portal </a:t>
            </a:r>
            <a:r>
              <a:rPr lang="hr-HR" sz="2000" dirty="0" smtClean="0"/>
              <a:t>s javnim informacijama za poslovne subjekte</a:t>
            </a:r>
            <a:endParaRPr lang="en-GB" sz="2000" dirty="0" smtClean="0"/>
          </a:p>
          <a:p>
            <a:pPr lvl="1"/>
            <a:r>
              <a:rPr lang="en-GB" sz="2000" dirty="0" smtClean="0"/>
              <a:t>National</a:t>
            </a:r>
            <a:r>
              <a:rPr lang="hr-HR" sz="2000" dirty="0" smtClean="0"/>
              <a:t>ni</a:t>
            </a:r>
            <a:r>
              <a:rPr lang="en-GB" sz="2000" dirty="0" smtClean="0"/>
              <a:t> </a:t>
            </a:r>
            <a:r>
              <a:rPr lang="en-GB" sz="2000" dirty="0" err="1" smtClean="0"/>
              <a:t>identifi</a:t>
            </a:r>
            <a:r>
              <a:rPr lang="hr-HR" sz="2000" dirty="0" err="1" smtClean="0"/>
              <a:t>kacijski</a:t>
            </a:r>
            <a:r>
              <a:rPr lang="hr-HR" sz="2000" dirty="0" smtClean="0"/>
              <a:t> i </a:t>
            </a:r>
            <a:r>
              <a:rPr lang="hr-HR" sz="2000" dirty="0" err="1" smtClean="0"/>
              <a:t>autentifikacijski</a:t>
            </a:r>
            <a:r>
              <a:rPr lang="hr-HR" sz="2000" dirty="0" smtClean="0"/>
              <a:t> sustav za poslovne subjekte</a:t>
            </a:r>
            <a:r>
              <a:rPr lang="en-GB" sz="2000" dirty="0" smtClean="0"/>
              <a:t> (</a:t>
            </a:r>
            <a:r>
              <a:rPr lang="en-GB" sz="2000" dirty="0" err="1" smtClean="0"/>
              <a:t>NIASeP</a:t>
            </a:r>
            <a:r>
              <a:rPr lang="en-GB" sz="2000" dirty="0" smtClean="0"/>
              <a:t>)</a:t>
            </a:r>
          </a:p>
          <a:p>
            <a:pPr lvl="1"/>
            <a:r>
              <a:rPr lang="hr-HR" sz="2000" dirty="0" smtClean="0"/>
              <a:t>Poslovni korisnički pretinac </a:t>
            </a:r>
            <a:r>
              <a:rPr lang="en-GB" sz="2000" dirty="0" smtClean="0"/>
              <a:t>(PKP)</a:t>
            </a:r>
          </a:p>
          <a:p>
            <a:pPr lvl="1"/>
            <a:r>
              <a:rPr lang="hr-HR" sz="2000" dirty="0" smtClean="0"/>
              <a:t>E-Usluge za javne subjekte</a:t>
            </a:r>
            <a:endParaRPr lang="en-GB" altLang="sr-Latn-RS" sz="2400" dirty="0" smtClean="0"/>
          </a:p>
          <a:p>
            <a:pPr lvl="1" eaLnBrk="1" hangingPunct="1"/>
            <a:endParaRPr lang="hr-HR" altLang="sr-Latn-RS" sz="2400" dirty="0" smtClean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3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076700"/>
            <a:ext cx="8516937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08050"/>
            <a:ext cx="8624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Naslov 1"/>
          <p:cNvSpPr>
            <a:spLocks noGrp="1"/>
          </p:cNvSpPr>
          <p:nvPr>
            <p:ph type="title"/>
          </p:nvPr>
        </p:nvSpPr>
        <p:spPr>
          <a:xfrm>
            <a:off x="465138" y="28575"/>
            <a:ext cx="8229600" cy="1143000"/>
          </a:xfrm>
        </p:spPr>
        <p:txBody>
          <a:bodyPr/>
          <a:lstStyle/>
          <a:p>
            <a:pPr algn="r"/>
            <a:r>
              <a:rPr lang="hr-HR" altLang="sr-Latn-RS" b="1" dirty="0"/>
              <a:t>e</a:t>
            </a:r>
            <a:r>
              <a:rPr lang="hr-HR" altLang="sr-Latn-RS" b="1" dirty="0" smtClean="0"/>
              <a:t>-Usluge i poruke</a:t>
            </a:r>
            <a:endParaRPr lang="en-GB" altLang="sr-Latn-RS" b="1" dirty="0" smtClean="0"/>
          </a:p>
        </p:txBody>
      </p:sp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7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r-HR" altLang="sr-Latn-RS" b="1" dirty="0" smtClean="0"/>
              <a:t>Prijava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68413"/>
            <a:ext cx="8785225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651250"/>
            <a:ext cx="87852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1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/>
              <a:t>POSLOVNI KORISNIČKI </a:t>
            </a:r>
            <a:br>
              <a:rPr lang="hr-HR" b="1" dirty="0"/>
            </a:br>
            <a:r>
              <a:rPr lang="hr-HR" b="1" dirty="0" smtClean="0"/>
              <a:t>PRETINAC </a:t>
            </a:r>
            <a:r>
              <a:rPr lang="hr-HR" altLang="sr-Latn-RS" b="1" dirty="0" smtClean="0"/>
              <a:t>(PKP)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7988"/>
            <a:ext cx="8999538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5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dirty="0" smtClean="0">
                <a:latin typeface="Arial" charset="0"/>
              </a:rPr>
              <a:t/>
            </a:r>
            <a:br>
              <a:rPr lang="hr-HR" dirty="0" smtClean="0">
                <a:latin typeface="Arial" charset="0"/>
              </a:rPr>
            </a:br>
            <a:r>
              <a:rPr lang="hr-HR" dirty="0" smtClean="0">
                <a:latin typeface="Arial" charset="0"/>
              </a:rPr>
              <a:t/>
            </a:r>
            <a:br>
              <a:rPr lang="hr-HR" dirty="0" smtClean="0">
                <a:latin typeface="Arial" charset="0"/>
              </a:rPr>
            </a:br>
            <a:r>
              <a:rPr lang="hr-HR" b="1" dirty="0">
                <a:latin typeface="Arial" charset="0"/>
              </a:rPr>
              <a:t>I</a:t>
            </a:r>
            <a:r>
              <a:rPr lang="hr-HR" b="1" dirty="0"/>
              <a:t> to je tek početak</a:t>
            </a:r>
            <a:r>
              <a:rPr lang="en-US" b="1" dirty="0"/>
              <a:t>…</a:t>
            </a:r>
            <a:br>
              <a:rPr lang="en-US" b="1" dirty="0"/>
            </a:br>
            <a:endParaRPr lang="en-GB" dirty="0" smtClean="0"/>
          </a:p>
        </p:txBody>
      </p:sp>
      <p:sp>
        <p:nvSpPr>
          <p:cNvPr id="307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1712019"/>
            <a:ext cx="8229600" cy="4525963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endParaRPr lang="hr-HR" sz="2800" b="1" dirty="0" smtClean="0"/>
          </a:p>
          <a:p>
            <a:pPr marL="0" indent="0">
              <a:buNone/>
            </a:pPr>
            <a:r>
              <a:rPr lang="hr-HR" sz="2800" b="1" dirty="0" smtClean="0"/>
              <a:t>…</a:t>
            </a:r>
            <a:r>
              <a:rPr lang="hr-HR" sz="2800" b="1" dirty="0"/>
              <a:t>autorizacija, e-babe, e-Poslovanje, </a:t>
            </a:r>
          </a:p>
          <a:p>
            <a:pPr marL="0" indent="0">
              <a:buNone/>
            </a:pPr>
            <a:r>
              <a:rPr lang="hr-HR" sz="2800" b="1" dirty="0"/>
              <a:t>prekogranične e-usluge……</a:t>
            </a:r>
            <a:r>
              <a:rPr lang="en-US" sz="2800" b="1" dirty="0"/>
              <a:t/>
            </a:r>
            <a:br>
              <a:rPr lang="en-US" sz="2800" b="1" dirty="0"/>
            </a:br>
            <a:endParaRPr lang="hr-HR" sz="2800" b="1" dirty="0"/>
          </a:p>
          <a:p>
            <a:pPr marL="0" indent="0">
              <a:buNone/>
            </a:pPr>
            <a:endParaRPr lang="hr-HR" sz="2800" b="1" dirty="0" smtClean="0"/>
          </a:p>
          <a:p>
            <a:pPr marL="0" indent="0">
              <a:buNone/>
            </a:pPr>
            <a:endParaRPr lang="hr-HR" sz="2800" b="1" dirty="0" smtClean="0"/>
          </a:p>
          <a:p>
            <a:pPr marL="0" indent="0">
              <a:buNone/>
            </a:pPr>
            <a:r>
              <a:rPr lang="hr-HR" sz="2800" b="1" dirty="0" smtClean="0"/>
              <a:t>Hvala!! </a:t>
            </a:r>
          </a:p>
          <a:p>
            <a:pPr marL="0" indent="0">
              <a:buNone/>
            </a:pPr>
            <a:endParaRPr lang="hr-HR" sz="2800" b="1" dirty="0" smtClean="0"/>
          </a:p>
          <a:p>
            <a:pPr marL="0" indent="0" eaLnBrk="1" hangingPunct="1">
              <a:buNone/>
            </a:pPr>
            <a:r>
              <a:rPr lang="hr-HR" sz="2000" b="1" dirty="0" smtClean="0"/>
              <a:t>e-mail: </a:t>
            </a:r>
            <a:r>
              <a:rPr lang="hr-HR" sz="2000" b="1" dirty="0" err="1" smtClean="0"/>
              <a:t>llepri</a:t>
            </a:r>
            <a:r>
              <a:rPr lang="hr-HR" sz="2000" b="1" dirty="0" smtClean="0"/>
              <a:t>@</a:t>
            </a:r>
            <a:r>
              <a:rPr lang="hr-HR" sz="2000" b="1" dirty="0" err="1" smtClean="0"/>
              <a:t>uprava.hr</a:t>
            </a:r>
            <a:r>
              <a:rPr lang="hr-HR" sz="2000" b="1" dirty="0" smtClean="0"/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01.12.2015, Ministarstvo financija</a:t>
            </a:r>
            <a:endParaRPr lang="hr-HR" sz="1800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30725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tvracic.SDUU\AppData\Local\Microsoft\Windows\Temporary Internet Files\Content.IE5\3VQUME1D\MC90007871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708920"/>
            <a:ext cx="1454668" cy="35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2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 smtClean="0"/>
              <a:t>Integracija temeljnih registara</a:t>
            </a:r>
            <a:br>
              <a:rPr lang="hr-HR" b="1" dirty="0" smtClean="0"/>
            </a:br>
            <a:r>
              <a:rPr lang="hr-HR" b="1" dirty="0" smtClean="0"/>
              <a:t>2012</a:t>
            </a:r>
            <a:endParaRPr lang="en-US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755576" y="6309320"/>
            <a:ext cx="7416824" cy="41215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00" y="3161996"/>
            <a:ext cx="3693784" cy="282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8832"/>
            <a:ext cx="3648074" cy="26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4860032" y="1700808"/>
            <a:ext cx="308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Matica rođenih, umrlih, vjenčanih, Knjiga državljana, Registar birača</a:t>
            </a:r>
            <a:endParaRPr lang="en-US" dirty="0"/>
          </a:p>
        </p:txBody>
      </p:sp>
      <p:pic>
        <p:nvPicPr>
          <p:cNvPr id="12" name="Picture 2" descr="Screen shot 2014-12-16 at 10.36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2339752" y="15475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2012</a:t>
            </a:r>
            <a:endParaRPr lang="en-US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6044534" y="26241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2015</a:t>
            </a:r>
            <a:endParaRPr lang="en-US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755576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Svi službeni dokumenti dostupni u </a:t>
            </a:r>
            <a:r>
              <a:rPr lang="hr-HR" dirty="0" err="1" smtClean="0"/>
              <a:t>cijeluoj</a:t>
            </a:r>
            <a:r>
              <a:rPr lang="hr-HR" dirty="0" smtClean="0"/>
              <a:t> 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hr-HR" b="1" dirty="0" smtClean="0"/>
              <a:t>COP – Centralni obračun plaća</a:t>
            </a:r>
            <a:endParaRPr lang="hr-HR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r>
              <a:rPr lang="en-US" sz="2000" b="1" dirty="0" err="1"/>
              <a:t>RegZap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endParaRPr lang="hr-HR" sz="2000" dirty="0" smtClean="0"/>
          </a:p>
          <a:p>
            <a:r>
              <a:rPr lang="hr-HR" sz="1900" dirty="0" smtClean="0"/>
              <a:t>2.200 institucija ( 2 izvan – pravni problemi)</a:t>
            </a:r>
          </a:p>
          <a:p>
            <a:pPr lvl="1"/>
            <a:r>
              <a:rPr lang="hr-HR" sz="1900" dirty="0" smtClean="0"/>
              <a:t>Podaci o zaposlenima</a:t>
            </a:r>
            <a:r>
              <a:rPr lang="en-US" sz="1900" dirty="0" smtClean="0"/>
              <a:t>(250,000</a:t>
            </a:r>
            <a:r>
              <a:rPr lang="en-US" sz="1900" dirty="0"/>
              <a:t>) </a:t>
            </a:r>
            <a:endParaRPr lang="hr-HR" sz="1900" dirty="0" smtClean="0"/>
          </a:p>
          <a:p>
            <a:r>
              <a:rPr lang="en-US" sz="2000" b="1" dirty="0" smtClean="0"/>
              <a:t>COP</a:t>
            </a:r>
            <a:endParaRPr lang="hr-HR" sz="2000" dirty="0" smtClean="0"/>
          </a:p>
          <a:p>
            <a:pPr lvl="1"/>
            <a:r>
              <a:rPr lang="hr-HR" sz="1900" dirty="0" smtClean="0"/>
              <a:t>Jedinstveni sustav s </a:t>
            </a:r>
            <a:r>
              <a:rPr lang="hr-HR" sz="1900" dirty="0" err="1" smtClean="0"/>
              <a:t>RegZap</a:t>
            </a:r>
            <a:endParaRPr lang="hr-HR" sz="1900" dirty="0" smtClean="0"/>
          </a:p>
          <a:p>
            <a:pPr lvl="1"/>
            <a:r>
              <a:rPr lang="hr-HR" sz="1900" dirty="0" smtClean="0"/>
              <a:t>2 </a:t>
            </a:r>
            <a:r>
              <a:rPr lang="hr-HR" sz="1900" dirty="0" err="1" smtClean="0"/>
              <a:t>instituije</a:t>
            </a:r>
            <a:r>
              <a:rPr lang="hr-HR" sz="1900" dirty="0" smtClean="0"/>
              <a:t> ne primaju plaću  </a:t>
            </a:r>
          </a:p>
          <a:p>
            <a:pPr lvl="1"/>
            <a:r>
              <a:rPr lang="hr-HR" sz="1900" dirty="0" smtClean="0"/>
              <a:t>Računa plaće za 250</a:t>
            </a:r>
            <a:r>
              <a:rPr lang="en-US" sz="1900" dirty="0" smtClean="0"/>
              <a:t>,000 </a:t>
            </a:r>
            <a:r>
              <a:rPr lang="hr-HR" sz="1900" dirty="0" smtClean="0"/>
              <a:t>osoba </a:t>
            </a:r>
            <a:endParaRPr lang="hr-HR" sz="1900" dirty="0"/>
          </a:p>
          <a:p>
            <a:r>
              <a:rPr lang="hr-HR" sz="2000" b="1" dirty="0" smtClean="0"/>
              <a:t>Prednost</a:t>
            </a:r>
            <a:r>
              <a:rPr lang="en-US" sz="2000" b="1" dirty="0" smtClean="0"/>
              <a:t>:</a:t>
            </a:r>
            <a:endParaRPr lang="hr-HR" sz="2000" dirty="0" smtClean="0"/>
          </a:p>
          <a:p>
            <a:pPr lvl="1"/>
            <a:r>
              <a:rPr lang="hr-HR" sz="1900" dirty="0" smtClean="0"/>
              <a:t>Sve plaće su pregledne po elementima</a:t>
            </a:r>
          </a:p>
          <a:p>
            <a:pPr lvl="1"/>
            <a:r>
              <a:rPr lang="hr-HR" sz="1900" dirty="0" smtClean="0"/>
              <a:t>Za pregovore sa sindikatima  postoje podaci</a:t>
            </a:r>
          </a:p>
          <a:p>
            <a:pPr lvl="1"/>
            <a:r>
              <a:rPr lang="en-US" sz="1900" dirty="0" err="1" smtClean="0"/>
              <a:t>Simula</a:t>
            </a:r>
            <a:r>
              <a:rPr lang="hr-HR" sz="1900" dirty="0" err="1" smtClean="0"/>
              <a:t>cije</a:t>
            </a:r>
            <a:r>
              <a:rPr lang="hr-HR" sz="1900" dirty="0" smtClean="0"/>
              <a:t> plaća</a:t>
            </a:r>
          </a:p>
          <a:p>
            <a:pPr lvl="1"/>
            <a:r>
              <a:rPr lang="hr-HR" sz="1900" dirty="0" smtClean="0"/>
              <a:t>Upravljanje ljudskim potencijalima</a:t>
            </a:r>
          </a:p>
          <a:p>
            <a:endParaRPr lang="hr-HR" sz="2000" b="1" dirty="0" smtClean="0"/>
          </a:p>
          <a:p>
            <a:r>
              <a:rPr lang="hr-HR" sz="2000" b="1" dirty="0" smtClean="0"/>
              <a:t>Problemi implementacije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Sustavi  kolektivnih ugovora </a:t>
            </a:r>
            <a:endParaRPr lang="en-US" sz="2000" dirty="0">
              <a:effectLst/>
            </a:endParaRPr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20" y="2276872"/>
            <a:ext cx="2520280" cy="141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14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6701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97610" y="2339462"/>
            <a:ext cx="5179219" cy="652486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lvl="0"/>
            <a:r>
              <a:rPr lang="hr-HR" sz="1400" dirty="0" smtClean="0"/>
              <a:t>             </a:t>
            </a:r>
            <a:r>
              <a:rPr lang="hr-HR" sz="1400" dirty="0" smtClean="0">
                <a:solidFill>
                  <a:schemeClr val="tx1"/>
                </a:solidFill>
              </a:rPr>
              <a:t> </a:t>
            </a:r>
            <a:r>
              <a:rPr lang="hr-HR" sz="1400" b="1" dirty="0" smtClean="0">
                <a:solidFill>
                  <a:schemeClr val="tx1"/>
                </a:solidFill>
              </a:rPr>
              <a:t>Zakon </a:t>
            </a:r>
            <a:r>
              <a:rPr lang="hr-HR" sz="1400" b="1" dirty="0">
                <a:solidFill>
                  <a:schemeClr val="tx1"/>
                </a:solidFill>
              </a:rPr>
              <a:t>o </a:t>
            </a:r>
            <a:r>
              <a:rPr lang="hr-HR" sz="1400" b="1" dirty="0" smtClean="0">
                <a:solidFill>
                  <a:schemeClr val="tx1"/>
                </a:solidFill>
              </a:rPr>
              <a:t>državnoj </a:t>
            </a:r>
            <a:r>
              <a:rPr lang="hr-HR" sz="1400" b="1" dirty="0">
                <a:solidFill>
                  <a:schemeClr val="tx1"/>
                </a:solidFill>
              </a:rPr>
              <a:t>informacijskoj infrastrukturi (NN </a:t>
            </a:r>
            <a:r>
              <a:rPr lang="hr-HR" sz="1400" b="1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hr-HR" sz="1400" b="1" dirty="0">
                <a:solidFill>
                  <a:schemeClr val="tx1"/>
                </a:solidFill>
              </a:rPr>
              <a:t> </a:t>
            </a:r>
            <a:r>
              <a:rPr lang="hr-HR" sz="1400" b="1" dirty="0" smtClean="0">
                <a:solidFill>
                  <a:schemeClr val="tx1"/>
                </a:solidFill>
              </a:rPr>
              <a:t>              92/2014</a:t>
            </a:r>
            <a:r>
              <a:rPr lang="hr-HR" sz="1400" dirty="0" smtClean="0">
                <a:solidFill>
                  <a:schemeClr val="tx1"/>
                </a:solidFill>
              </a:rPr>
              <a:t>),(RH </a:t>
            </a:r>
            <a:r>
              <a:rPr lang="hr-HR" sz="1400" dirty="0">
                <a:solidFill>
                  <a:schemeClr val="tx1"/>
                </a:solidFill>
              </a:rPr>
              <a:t>podaci, </a:t>
            </a:r>
            <a:r>
              <a:rPr lang="hr-HR" sz="1400" dirty="0" err="1">
                <a:solidFill>
                  <a:schemeClr val="tx1"/>
                </a:solidFill>
              </a:rPr>
              <a:t>ProDII</a:t>
            </a:r>
            <a:r>
              <a:rPr lang="hr-HR" sz="1400" dirty="0">
                <a:solidFill>
                  <a:schemeClr val="tx1"/>
                </a:solidFill>
              </a:rPr>
              <a:t>, </a:t>
            </a:r>
            <a:r>
              <a:rPr lang="hr-HR" sz="1400" dirty="0" err="1">
                <a:solidFill>
                  <a:schemeClr val="tx1"/>
                </a:solidFill>
              </a:rPr>
              <a:t>Metaregistar</a:t>
            </a:r>
            <a:r>
              <a:rPr lang="hr-HR" sz="1400" dirty="0">
                <a:solidFill>
                  <a:schemeClr val="tx1"/>
                </a:solidFill>
              </a:rPr>
              <a:t>, e-Građani </a:t>
            </a:r>
            <a:r>
              <a:rPr lang="hr-HR" sz="1400" dirty="0" smtClean="0">
                <a:solidFill>
                  <a:schemeClr val="tx1"/>
                </a:solidFill>
              </a:rPr>
              <a:t>, </a:t>
            </a:r>
            <a:r>
              <a:rPr lang="hr-HR" sz="1400" dirty="0">
                <a:solidFill>
                  <a:schemeClr val="tx1"/>
                </a:solidFill>
              </a:rPr>
              <a:t>OOS)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7408" y="559832"/>
            <a:ext cx="49170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4400" b="1" dirty="0"/>
              <a:t>Pregled propisa</a:t>
            </a:r>
            <a:endParaRPr lang="en-US" sz="4400" b="1" dirty="0" smtClean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01.12.2015, Ministarstvo financija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9648" y="2298587"/>
            <a:ext cx="518790" cy="518788"/>
            <a:chOff x="349648" y="2204865"/>
            <a:chExt cx="518790" cy="518788"/>
          </a:xfrm>
        </p:grpSpPr>
        <p:sp>
          <p:nvSpPr>
            <p:cNvPr id="56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09564" y="3125846"/>
            <a:ext cx="5167266" cy="652486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lvl="0"/>
            <a:r>
              <a:rPr lang="hr-HR" sz="1400" dirty="0" smtClean="0">
                <a:solidFill>
                  <a:schemeClr val="tx1"/>
                </a:solidFill>
              </a:rPr>
              <a:t>             </a:t>
            </a:r>
            <a:r>
              <a:rPr lang="hr-HR" sz="1400" b="1" dirty="0" smtClean="0">
                <a:solidFill>
                  <a:schemeClr val="tx1"/>
                </a:solidFill>
              </a:rPr>
              <a:t>Uredba </a:t>
            </a:r>
            <a:r>
              <a:rPr lang="hr-HR" sz="1400" b="1" dirty="0">
                <a:solidFill>
                  <a:schemeClr val="tx1"/>
                </a:solidFill>
              </a:rPr>
              <a:t>o Javnom registru za koordinaciju projekata </a:t>
            </a:r>
            <a:r>
              <a:rPr lang="hr-HR" sz="1400" b="1" dirty="0" smtClean="0">
                <a:solidFill>
                  <a:schemeClr val="tx1"/>
                </a:solidFill>
              </a:rPr>
              <a:t>        </a:t>
            </a:r>
          </a:p>
          <a:p>
            <a:pPr lvl="0"/>
            <a:r>
              <a:rPr lang="hr-HR" sz="1400" b="1" dirty="0" smtClean="0">
                <a:solidFill>
                  <a:schemeClr val="tx1"/>
                </a:solidFill>
              </a:rPr>
              <a:t>            izgradnje  DII (</a:t>
            </a:r>
            <a:r>
              <a:rPr lang="hr-HR" sz="1400" b="1" dirty="0" err="1" smtClean="0">
                <a:solidFill>
                  <a:schemeClr val="tx1"/>
                </a:solidFill>
              </a:rPr>
              <a:t>ProDII</a:t>
            </a:r>
            <a:r>
              <a:rPr lang="hr-HR" sz="1400" b="1" dirty="0">
                <a:solidFill>
                  <a:schemeClr val="tx1"/>
                </a:solidFill>
              </a:rPr>
              <a:t>) (NN </a:t>
            </a:r>
            <a:r>
              <a:rPr lang="hr-HR" sz="1400" b="1" dirty="0" smtClean="0">
                <a:solidFill>
                  <a:schemeClr val="tx1"/>
                </a:solidFill>
              </a:rPr>
              <a:t> 134/2014),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9563" y="3926741"/>
            <a:ext cx="5167267" cy="652486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en-US" sz="1400" b="1" dirty="0" err="1">
                <a:solidFill>
                  <a:schemeClr val="tx1"/>
                </a:solidFill>
              </a:rPr>
              <a:t>Odluka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Vlade</a:t>
            </a:r>
            <a:r>
              <a:rPr lang="en-US" sz="1400" b="1" dirty="0">
                <a:solidFill>
                  <a:schemeClr val="tx1"/>
                </a:solidFill>
              </a:rPr>
              <a:t> RH o </a:t>
            </a:r>
            <a:r>
              <a:rPr lang="en-US" sz="1400" b="1" dirty="0" err="1">
                <a:solidFill>
                  <a:schemeClr val="tx1"/>
                </a:solidFill>
              </a:rPr>
              <a:t>osnivanju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Vijeća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za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državnu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informacijsku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infrastrukturu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(NN 72/2015</a:t>
            </a:r>
            <a:r>
              <a:rPr lang="en-US" sz="1400" b="1" dirty="0" smtClean="0">
                <a:solidFill>
                  <a:schemeClr val="tx1"/>
                </a:solidFill>
              </a:rPr>
              <a:t>),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9563" y="4644349"/>
            <a:ext cx="5167267" cy="86793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pl-PL" sz="1400" b="1" dirty="0">
                <a:solidFill>
                  <a:schemeClr val="tx1"/>
                </a:solidFill>
              </a:rPr>
              <a:t>Uredba o organizacijskim i tehničkim standardima </a:t>
            </a:r>
            <a:r>
              <a:rPr lang="pl-PL" sz="1400" b="1" dirty="0" smtClean="0">
                <a:solidFill>
                  <a:schemeClr val="tx1"/>
                </a:solidFill>
              </a:rPr>
              <a:t>za</a:t>
            </a:r>
          </a:p>
          <a:p>
            <a:pPr marL="508000"/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pl-PL" sz="1400" b="1" dirty="0">
                <a:solidFill>
                  <a:schemeClr val="tx1"/>
                </a:solidFill>
              </a:rPr>
              <a:t>povezivanje </a:t>
            </a:r>
            <a:r>
              <a:rPr lang="pl-PL" sz="1400" b="1" dirty="0" smtClean="0">
                <a:solidFill>
                  <a:schemeClr val="tx1"/>
                </a:solidFill>
              </a:rPr>
              <a:t>na </a:t>
            </a:r>
            <a:r>
              <a:rPr lang="pl-PL" sz="1400" b="1" dirty="0">
                <a:solidFill>
                  <a:schemeClr val="tx1"/>
                </a:solidFill>
              </a:rPr>
              <a:t>državnu informacijsku </a:t>
            </a:r>
            <a:r>
              <a:rPr lang="pl-PL" sz="1400" b="1" dirty="0" smtClean="0">
                <a:solidFill>
                  <a:schemeClr val="tx1"/>
                </a:solidFill>
              </a:rPr>
              <a:t>infrastrukturu</a:t>
            </a:r>
          </a:p>
          <a:p>
            <a:pPr marL="508000"/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pl-PL" sz="1400" b="1" dirty="0">
                <a:solidFill>
                  <a:schemeClr val="tx1"/>
                </a:solidFill>
              </a:rPr>
              <a:t>(NN 103/2015).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648" y="3081217"/>
            <a:ext cx="518790" cy="518788"/>
            <a:chOff x="349648" y="2870068"/>
            <a:chExt cx="518790" cy="518788"/>
          </a:xfrm>
        </p:grpSpPr>
        <p:sp>
          <p:nvSpPr>
            <p:cNvPr id="61" name="Oval 60"/>
            <p:cNvSpPr/>
            <p:nvPr>
              <p:custDataLst>
                <p:tags r:id="rId7"/>
              </p:custDataLst>
            </p:nvPr>
          </p:nvSpPr>
          <p:spPr>
            <a:xfrm>
              <a:off x="349648" y="2870068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>
              <p:custDataLst>
                <p:tags r:id="rId8"/>
              </p:custDataLst>
            </p:nvPr>
          </p:nvSpPr>
          <p:spPr>
            <a:xfrm>
              <a:off x="391262" y="2911681"/>
              <a:ext cx="435563" cy="4355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9648" y="3874752"/>
            <a:ext cx="518790" cy="518788"/>
            <a:chOff x="349648" y="3563248"/>
            <a:chExt cx="518790" cy="518788"/>
          </a:xfrm>
        </p:grpSpPr>
        <p:sp>
          <p:nvSpPr>
            <p:cNvPr id="66" name="Oval 65"/>
            <p:cNvSpPr/>
            <p:nvPr>
              <p:custDataLst>
                <p:tags r:id="rId5"/>
              </p:custDataLst>
            </p:nvPr>
          </p:nvSpPr>
          <p:spPr>
            <a:xfrm>
              <a:off x="349648" y="3563248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>
              <p:custDataLst>
                <p:tags r:id="rId6"/>
              </p:custDataLst>
            </p:nvPr>
          </p:nvSpPr>
          <p:spPr>
            <a:xfrm>
              <a:off x="391262" y="3604861"/>
              <a:ext cx="435563" cy="4355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648" y="4603476"/>
            <a:ext cx="518790" cy="518788"/>
            <a:chOff x="349648" y="4228449"/>
            <a:chExt cx="518790" cy="518788"/>
          </a:xfrm>
        </p:grpSpPr>
        <p:sp>
          <p:nvSpPr>
            <p:cNvPr id="71" name="Oval 70"/>
            <p:cNvSpPr/>
            <p:nvPr>
              <p:custDataLst>
                <p:tags r:id="rId3"/>
              </p:custDataLst>
            </p:nvPr>
          </p:nvSpPr>
          <p:spPr>
            <a:xfrm>
              <a:off x="349648" y="4228449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>
              <p:custDataLst>
                <p:tags r:id="rId4"/>
              </p:custDataLst>
            </p:nvPr>
          </p:nvSpPr>
          <p:spPr>
            <a:xfrm>
              <a:off x="391262" y="4270062"/>
              <a:ext cx="435563" cy="4355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1" name="Picture 2" descr="Screen shot 2014-12-16 at 10.36.42 AM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admin\Documents\Sabor-21.5.2014\vlcsnap-2014-10-16-05h49m48s14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29" y="2340199"/>
            <a:ext cx="3709418" cy="31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smtClean="0"/>
              <a:t>Javni registar </a:t>
            </a:r>
            <a:r>
              <a:rPr lang="hr-HR" b="1" dirty="0" err="1" smtClean="0"/>
              <a:t>ProDII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Javni registar za koordinaciju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projekata DII</a:t>
            </a:r>
            <a:endParaRPr lang="en-US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Svrha:</a:t>
            </a:r>
            <a:endParaRPr lang="en-US" b="1" dirty="0" smtClean="0"/>
          </a:p>
          <a:p>
            <a:r>
              <a:rPr lang="hr-HR" dirty="0"/>
              <a:t>M</a:t>
            </a:r>
            <a:r>
              <a:rPr lang="en-US" dirty="0" err="1" smtClean="0"/>
              <a:t>onitoring</a:t>
            </a:r>
            <a:r>
              <a:rPr lang="en-US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koordinatcija</a:t>
            </a:r>
            <a:r>
              <a:rPr lang="hr-HR" dirty="0" smtClean="0"/>
              <a:t> </a:t>
            </a:r>
            <a:r>
              <a:rPr lang="en-US" dirty="0" smtClean="0"/>
              <a:t>ICT </a:t>
            </a:r>
            <a:r>
              <a:rPr lang="en-US" dirty="0" err="1" smtClean="0"/>
              <a:t>proje</a:t>
            </a:r>
            <a:r>
              <a:rPr lang="hr-HR" dirty="0" smtClean="0"/>
              <a:t>kata</a:t>
            </a:r>
            <a:r>
              <a:rPr lang="en-US" dirty="0" smtClean="0"/>
              <a:t>, </a:t>
            </a:r>
            <a:endParaRPr lang="hr-HR" dirty="0" smtClean="0"/>
          </a:p>
          <a:p>
            <a:r>
              <a:rPr lang="en-US" dirty="0" err="1" smtClean="0"/>
              <a:t>Rationaliza</a:t>
            </a:r>
            <a:r>
              <a:rPr lang="hr-HR" dirty="0" err="1" smtClean="0"/>
              <a:t>cija</a:t>
            </a:r>
            <a:r>
              <a:rPr lang="hr-HR" dirty="0" smtClean="0"/>
              <a:t>  investicija u </a:t>
            </a:r>
            <a:r>
              <a:rPr lang="en-US" dirty="0" smtClean="0"/>
              <a:t>ICT </a:t>
            </a:r>
            <a:r>
              <a:rPr lang="en-US" dirty="0" err="1" smtClean="0"/>
              <a:t>proje</a:t>
            </a:r>
            <a:r>
              <a:rPr lang="hr-HR" dirty="0" err="1" smtClean="0"/>
              <a:t>kte</a:t>
            </a:r>
            <a:r>
              <a:rPr lang="en-US" dirty="0" smtClean="0"/>
              <a:t> </a:t>
            </a:r>
            <a:r>
              <a:rPr lang="hr-HR" dirty="0" smtClean="0"/>
              <a:t>unutar javnog sektora</a:t>
            </a:r>
            <a:r>
              <a:rPr lang="en-US" dirty="0" smtClean="0"/>
              <a:t> </a:t>
            </a:r>
            <a:endParaRPr lang="hr-HR" dirty="0" smtClean="0"/>
          </a:p>
          <a:p>
            <a:r>
              <a:rPr lang="en-US" dirty="0" err="1" smtClean="0"/>
              <a:t>Transparen</a:t>
            </a:r>
            <a:r>
              <a:rPr lang="hr-HR" dirty="0" err="1" smtClean="0"/>
              <a:t>tnost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smtClean="0"/>
              <a:t>javne uprave glede ICT projekata</a:t>
            </a:r>
            <a:endParaRPr lang="en-US" dirty="0"/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41">
            <a:off x="5458645" y="1740172"/>
            <a:ext cx="2914642" cy="16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01.12.2015, Ministarstvo financija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3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err="1"/>
              <a:t>Metaregister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hr-HR" sz="4400" b="1" dirty="0" smtClean="0"/>
          </a:p>
          <a:p>
            <a:pPr marL="0" indent="0">
              <a:buNone/>
            </a:pPr>
            <a:r>
              <a:rPr lang="hr-HR" sz="4400" b="1" dirty="0" smtClean="0"/>
              <a:t>Kolaboracijski alata sa svrhom:</a:t>
            </a:r>
            <a:endParaRPr lang="hr-HR" sz="4400" b="1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4400" dirty="0" smtClean="0"/>
              <a:t>Pregled svih javnih </a:t>
            </a:r>
            <a:r>
              <a:rPr lang="hr-HR" sz="4400" dirty="0" err="1" smtClean="0"/>
              <a:t>reigstara</a:t>
            </a:r>
            <a:r>
              <a:rPr lang="hr-HR" sz="4400" dirty="0" smtClean="0"/>
              <a:t> (</a:t>
            </a:r>
            <a:r>
              <a:rPr lang="hr-HR" sz="4400" dirty="0" err="1" smtClean="0"/>
              <a:t>elektoničkih</a:t>
            </a:r>
            <a:r>
              <a:rPr lang="hr-HR" sz="4400" dirty="0" smtClean="0"/>
              <a:t> i u knjigama):</a:t>
            </a:r>
          </a:p>
          <a:p>
            <a:pPr lvl="1"/>
            <a:r>
              <a:rPr lang="hr-HR" sz="4400" dirty="0" smtClean="0"/>
              <a:t>podataka</a:t>
            </a:r>
          </a:p>
          <a:p>
            <a:pPr lvl="1"/>
            <a:r>
              <a:rPr lang="hr-HR" sz="4400" dirty="0" smtClean="0"/>
              <a:t>Servisa za povezivanje i preuzimanje podataka</a:t>
            </a:r>
          </a:p>
          <a:p>
            <a:pPr lvl="1"/>
            <a:r>
              <a:rPr lang="hr-HR" sz="4400" dirty="0" smtClean="0"/>
              <a:t>Najave </a:t>
            </a:r>
            <a:r>
              <a:rPr lang="hr-HR" sz="4400" dirty="0" err="1" smtClean="0"/>
              <a:t>projmjene</a:t>
            </a:r>
            <a:r>
              <a:rPr lang="hr-HR" sz="4400" dirty="0" smtClean="0"/>
              <a:t> </a:t>
            </a:r>
            <a:r>
              <a:rPr lang="hr-HR" sz="4400" dirty="0" err="1" smtClean="0"/>
              <a:t>strutkure</a:t>
            </a:r>
            <a:endParaRPr lang="hr-HR" sz="4400" dirty="0" smtClean="0"/>
          </a:p>
          <a:p>
            <a:pPr lvl="1"/>
            <a:r>
              <a:rPr lang="hr-HR" sz="4400" dirty="0" smtClean="0"/>
              <a:t>Odgovorne osobe i institucije</a:t>
            </a:r>
          </a:p>
          <a:p>
            <a:pPr lvl="1"/>
            <a:endParaRPr lang="hr-HR" sz="2000" dirty="0" smtClean="0"/>
          </a:p>
          <a:p>
            <a:endParaRPr lang="hr-HR" sz="2400" dirty="0" smtClean="0"/>
          </a:p>
          <a:p>
            <a:pPr marL="0" indent="0" algn="ctr">
              <a:buNone/>
            </a:pPr>
            <a:r>
              <a:rPr lang="hr-HR" sz="4400" b="1" dirty="0" smtClean="0"/>
              <a:t>Prikupljanje podataka po </a:t>
            </a:r>
            <a:r>
              <a:rPr lang="hr-HR" sz="4400" b="1" dirty="0" err="1" smtClean="0"/>
              <a:t>princiup</a:t>
            </a:r>
            <a:endParaRPr lang="hr-HR" sz="4400" b="1" dirty="0" smtClean="0"/>
          </a:p>
          <a:p>
            <a:pPr marL="0" indent="0" algn="ctr">
              <a:buNone/>
            </a:pPr>
            <a:r>
              <a:rPr lang="hr-HR" sz="4400" b="1" dirty="0" err="1" smtClean="0"/>
              <a:t>Once</a:t>
            </a:r>
            <a:r>
              <a:rPr lang="hr-HR" sz="4400" b="1" dirty="0" smtClean="0"/>
              <a:t> - </a:t>
            </a:r>
            <a:r>
              <a:rPr lang="hr-HR" sz="4400" b="1" dirty="0" err="1" smtClean="0"/>
              <a:t>only</a:t>
            </a:r>
            <a:endParaRPr lang="hr-HR" sz="4400" b="1" dirty="0" smtClean="0"/>
          </a:p>
          <a:p>
            <a:pPr marL="0" indent="0" algn="ctr">
              <a:buNone/>
            </a:pPr>
            <a:endParaRPr lang="hr-HR" sz="3600" dirty="0"/>
          </a:p>
          <a:p>
            <a:r>
              <a:rPr lang="hr-HR" sz="4400" dirty="0" smtClean="0"/>
              <a:t>Temeljni sustav </a:t>
            </a:r>
            <a:r>
              <a:rPr lang="hr-HR" sz="4400" dirty="0" err="1" smtClean="0"/>
              <a:t>interoperabilnosti</a:t>
            </a:r>
            <a:endParaRPr lang="hr-HR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8136904" cy="41215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521">
            <a:off x="6593250" y="3975184"/>
            <a:ext cx="2009800" cy="133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 err="1" smtClean="0"/>
              <a:t>Open</a:t>
            </a:r>
            <a:r>
              <a:rPr lang="hr-HR" b="1" dirty="0" smtClean="0"/>
              <a:t> </a:t>
            </a:r>
            <a:r>
              <a:rPr lang="hr-HR" b="1" dirty="0" err="1" smtClean="0"/>
              <a:t>data</a:t>
            </a:r>
            <a:r>
              <a:rPr lang="hr-HR" b="1" dirty="0" smtClean="0"/>
              <a:t> portal </a:t>
            </a:r>
            <a:br>
              <a:rPr lang="hr-HR" b="1" dirty="0" smtClean="0"/>
            </a:br>
            <a:r>
              <a:rPr lang="hr-HR" b="1" dirty="0" smtClean="0"/>
              <a:t>data.gov.hr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839"/>
            <a:ext cx="8280920" cy="46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8136904" cy="41215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2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187"/>
            <a:ext cx="8075613" cy="940966"/>
          </a:xfrm>
        </p:spPr>
        <p:txBody>
          <a:bodyPr>
            <a:noAutofit/>
          </a:bodyPr>
          <a:lstStyle/>
          <a:p>
            <a:pPr algn="r"/>
            <a:r>
              <a:rPr lang="en-IE" sz="3600" b="1" i="1" dirty="0" smtClean="0"/>
              <a:t>Multi-</a:t>
            </a:r>
            <a:r>
              <a:rPr lang="en-IE" sz="3600" b="1" i="1" dirty="0" err="1" smtClean="0"/>
              <a:t>servi</a:t>
            </a:r>
            <a:r>
              <a:rPr lang="hr-HR" sz="3600" b="1" i="1" dirty="0" err="1" smtClean="0"/>
              <a:t>sni</a:t>
            </a:r>
            <a:r>
              <a:rPr lang="hr-HR" sz="3600" b="1" i="1" dirty="0" smtClean="0"/>
              <a:t> pristup reformi</a:t>
            </a:r>
            <a:br>
              <a:rPr lang="hr-HR" sz="3600" b="1" i="1" dirty="0" smtClean="0"/>
            </a:br>
            <a:r>
              <a:rPr lang="hr-HR" sz="3600" b="1" i="1" dirty="0" smtClean="0"/>
              <a:t>javne uprave</a:t>
            </a:r>
            <a:endParaRPr lang="en-IE" sz="3600" b="1" dirty="0"/>
          </a:p>
        </p:txBody>
      </p:sp>
      <p:pic>
        <p:nvPicPr>
          <p:cNvPr id="6147" name="Content Placeholder 5" descr="Screen shot 2014-09-22 at 7.15.3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6003" r="5937" b="6003"/>
          <a:stretch>
            <a:fillRect/>
          </a:stretch>
        </p:blipFill>
        <p:spPr>
          <a:xfrm>
            <a:off x="683568" y="2132856"/>
            <a:ext cx="7314279" cy="4492720"/>
          </a:xfrm>
        </p:spPr>
      </p:pic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2372828" y="1504851"/>
            <a:ext cx="5583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a-IN" altLang="sr-Latn-RS" sz="1800" b="1" dirty="0" smtClean="0">
                <a:solidFill>
                  <a:srgbClr val="000000"/>
                </a:solidFill>
              </a:rPr>
              <a:t>CENTRAL</a:t>
            </a:r>
            <a:r>
              <a:rPr lang="hr-HR" altLang="sr-Latn-RS" sz="1800" b="1" dirty="0" smtClean="0">
                <a:solidFill>
                  <a:srgbClr val="000000"/>
                </a:solidFill>
              </a:rPr>
              <a:t>NI </a:t>
            </a:r>
            <a:r>
              <a:rPr lang="ta-IN" altLang="sr-Latn-RS" sz="1800" b="1" dirty="0" smtClean="0">
                <a:solidFill>
                  <a:srgbClr val="000000"/>
                </a:solidFill>
              </a:rPr>
              <a:t> PORTAL </a:t>
            </a:r>
            <a:r>
              <a:rPr lang="ta-IN" altLang="sr-Latn-RS" sz="1800" b="1" dirty="0">
                <a:solidFill>
                  <a:srgbClr val="000000"/>
                </a:solidFill>
              </a:rPr>
              <a:t>– GOV.HR</a:t>
            </a:r>
            <a:endParaRPr lang="hr-HR" altLang="sr-Latn-RS" sz="1800" b="1" dirty="0">
              <a:solidFill>
                <a:srgbClr val="000000"/>
              </a:solidFill>
            </a:endParaRPr>
          </a:p>
        </p:txBody>
      </p:sp>
      <p:pic>
        <p:nvPicPr>
          <p:cNvPr id="12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684213" y="6481754"/>
            <a:ext cx="7868527" cy="365125"/>
          </a:xfrm>
        </p:spPr>
        <p:txBody>
          <a:bodyPr/>
          <a:lstStyle/>
          <a:p>
            <a:r>
              <a:rPr lang="en-US" smtClean="0"/>
              <a:t>01.12.2015, Ministarstvo financija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64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Zj5_NH0SxnUXEFt1u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4rmtb1EQ0y.IURfEm0g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eh3YDV7kikRTjdB9tq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t8cxOPnkWmybjNfo15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tdK9m4XEaF4ylMw6yt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g9gv_7UKzPTcSoouGK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4479</TotalTime>
  <Words>707</Words>
  <Application>Microsoft Office PowerPoint</Application>
  <PresentationFormat>On-screen Show (4:3)</PresentationFormat>
  <Paragraphs>193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PGothic</vt:lpstr>
      <vt:lpstr>Arial</vt:lpstr>
      <vt:lpstr>Calibri</vt:lpstr>
      <vt:lpstr>Century Gothic</vt:lpstr>
      <vt:lpstr>Wingdings</vt:lpstr>
      <vt:lpstr>Office Theme</vt:lpstr>
      <vt:lpstr>think-cell Slide</vt:lpstr>
      <vt:lpstr>e-Hrvatska e-Građani  </vt:lpstr>
      <vt:lpstr>  Povjerenstvo za koordinaciju  informatizacije  javnog sektora 2012 </vt:lpstr>
      <vt:lpstr>Integracija temeljnih registara 2012</vt:lpstr>
      <vt:lpstr>COP – Centralni obračun plaća</vt:lpstr>
      <vt:lpstr>PowerPoint Presentation</vt:lpstr>
      <vt:lpstr>Javni registar ProDII</vt:lpstr>
      <vt:lpstr>Metaregister</vt:lpstr>
      <vt:lpstr>Open data portal  data.gov.hr</vt:lpstr>
      <vt:lpstr>Multi-servisni pristup reformi javne uprave</vt:lpstr>
      <vt:lpstr> Single Signe On - NIAS </vt:lpstr>
      <vt:lpstr>Osobni korisnički pretinac</vt:lpstr>
      <vt:lpstr>e-Citizens  Customer Oriented e-Government</vt:lpstr>
      <vt:lpstr>Electronic  record</vt:lpstr>
      <vt:lpstr>Top 5 e-usluga od 27 postojećih</vt:lpstr>
      <vt:lpstr>e-Citizens Statistics</vt:lpstr>
      <vt:lpstr>3 years ago….</vt:lpstr>
      <vt:lpstr>Today…</vt:lpstr>
      <vt:lpstr>PowerPoint Presentation</vt:lpstr>
      <vt:lpstr>Upitnik</vt:lpstr>
      <vt:lpstr>PowerPoint Presentation</vt:lpstr>
      <vt:lpstr>e-Poslovanje</vt:lpstr>
      <vt:lpstr>e-Usluge i poruke</vt:lpstr>
      <vt:lpstr>Prijava</vt:lpstr>
      <vt:lpstr>POSLOVNI KORISNIČKI  PRETINAC (PKP)</vt:lpstr>
      <vt:lpstr>  I to je tek početak…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Leda Lepri</dc:creator>
  <cp:lastModifiedBy>Ksenia Galantsova</cp:lastModifiedBy>
  <cp:revision>284</cp:revision>
  <cp:lastPrinted>2015-03-11T13:26:00Z</cp:lastPrinted>
  <dcterms:created xsi:type="dcterms:W3CDTF">2014-12-17T15:48:19Z</dcterms:created>
  <dcterms:modified xsi:type="dcterms:W3CDTF">2015-11-28T10:37:16Z</dcterms:modified>
</cp:coreProperties>
</file>