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29A4-E604-496E-841B-F131A18BB170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5DF22-550A-4507-AD25-514F1A7E5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8950-20B8-43EE-84D2-0FF8B5A65D88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F22A-5CF9-4848-89BC-1C1CEC2C7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04E8F-4467-48A6-8A28-A04EE5E7D9E4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CED6B-CDD4-4976-977F-B1EFF7C8B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6667-A25A-4492-99E8-2E555077F9FF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4940-899C-4F55-8377-EF7308BE2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A9A6E-BD6E-4D3E-BB5B-271C753B3CBB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E575C-3408-434D-81BE-DDE974D98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0D02A-512D-4241-8E07-B4D582244714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2F1E-6448-4ACC-A4F3-495A073F4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E8D9-6172-4DC2-AC59-CB56B71D042D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0D6B-49C7-4A6C-A411-87F716BE0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74F23-2D90-4D04-8325-84E6E632B791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73C0B-BBCF-4D9A-B5B7-0E8C0B82B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BBEFA-8CE3-4FD6-82BE-EBDD2305DE51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9D4FD-7FCC-4CA8-A215-13BB74BB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83F33-6131-440D-AD81-3EAB30147558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21456-7C5A-4222-B0E8-F92DD7A0A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DFBE-4C88-417E-BC85-33B268EC6233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8704B-ED37-43F7-8C94-1C1395139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B4DCE1-7728-4616-90B1-13E718190BE7}" type="datetimeFigureOut">
              <a:rPr lang="en-US"/>
              <a:pPr>
                <a:defRPr/>
              </a:pPr>
              <a:t>17-Oct-12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CFCA9-FE8E-4204-9F00-03CC6F8F1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Gr</a:t>
            </a:r>
            <a:r>
              <a:rPr lang="sr-Latn-RS" dirty="0" smtClean="0"/>
              <a:t>upa </a:t>
            </a:r>
            <a:r>
              <a:rPr lang="ru-RU" dirty="0" smtClean="0"/>
              <a:t>1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Rus</a:t>
            </a:r>
            <a:r>
              <a:rPr lang="sr-Latn-RS" dirty="0" smtClean="0"/>
              <a:t>ka Federacija, Jermenija, Ukrajina, Kazahstan, </a:t>
            </a:r>
            <a:r>
              <a:rPr lang="sr-Latn-RS" dirty="0" smtClean="0"/>
              <a:t>Kirgistan,Uzbekistan</a:t>
            </a:r>
            <a:r>
              <a:rPr lang="sr-Latn-RS" dirty="0" smtClean="0"/>
              <a:t>, Belorusija, Moldavija, Tadžikistan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r-Latn-R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sz="2400" dirty="0" smtClean="0">
                <a:latin typeface="Arial" charset="0"/>
              </a:rPr>
              <a:t>Diskusija se fokusirala na temu računovodstvenih reformi i reformi izveštavanja </a:t>
            </a:r>
            <a:endParaRPr lang="ru-RU" sz="2400" dirty="0" smtClean="0">
              <a:latin typeface="Arial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Rus</a:t>
            </a:r>
            <a:r>
              <a:rPr lang="sr-Latn-RS" sz="2400" dirty="0" smtClean="0"/>
              <a:t>ko iskustvo prelaza na akrulni/obračunski metod je od velikog interesovanja mnogim zemljama</a:t>
            </a:r>
            <a:endParaRPr lang="ru-RU" sz="2400" dirty="0" smtClean="0"/>
          </a:p>
          <a:p>
            <a:pPr lvl="1" eaLnBrk="1" hangingPunct="1"/>
            <a:r>
              <a:rPr lang="sr-Latn-RS" sz="2000" dirty="0" smtClean="0"/>
              <a:t>Uključujući analitički pristup opravdavanju potreba u akrunom/obračunskom metodu, potrebno je definisanje ciljeva i zadataka koji bi bili razumljivi i za one koji nisu stručnjaci (unapređujući stabilnost, transparentnost i odgovornost, povećavajući ulogu države u upravljanju javnim finansijama</a:t>
            </a:r>
            <a:r>
              <a:rPr lang="sr-Latn-RS" sz="2000" dirty="0" smtClean="0"/>
              <a:t>)</a:t>
            </a:r>
            <a:r>
              <a:rPr lang="en-US" sz="2000" dirty="0" smtClean="0"/>
              <a:t>;</a:t>
            </a:r>
            <a:endParaRPr lang="ru-RU" sz="2000" dirty="0" smtClean="0">
              <a:latin typeface="Arial" charset="0"/>
            </a:endParaRPr>
          </a:p>
          <a:p>
            <a:pPr lvl="1" eaLnBrk="1" hangingPunct="1"/>
            <a:r>
              <a:rPr lang="en-US" sz="2000" dirty="0" smtClean="0"/>
              <a:t>Se</a:t>
            </a:r>
            <a:r>
              <a:rPr lang="sr-Latn-RS" sz="2000" dirty="0" smtClean="0"/>
              <a:t>kvenconiranje tranzicije </a:t>
            </a:r>
            <a:r>
              <a:rPr lang="ru-RU" sz="2000" dirty="0" smtClean="0"/>
              <a:t>(</a:t>
            </a:r>
            <a:r>
              <a:rPr lang="en-US" sz="2000" dirty="0" err="1" smtClean="0"/>
              <a:t>defini</a:t>
            </a:r>
            <a:r>
              <a:rPr lang="sr-Latn-RS" sz="2000" dirty="0" smtClean="0"/>
              <a:t>sanje subjekata i objekata računovodstva; definisanje, standardizacija pravila i principa računovodstva i izveštavanja, unifikacija dokumenata i procesa; on-line metodološka podrška reformi</a:t>
            </a:r>
            <a:r>
              <a:rPr lang="sr-Latn-RS" sz="2000" dirty="0" smtClean="0"/>
              <a:t>)</a:t>
            </a:r>
            <a:r>
              <a:rPr lang="en-US" sz="2000" dirty="0" smtClean="0"/>
              <a:t>;</a:t>
            </a:r>
            <a:endParaRPr lang="sr-Latn-RS" sz="2000" dirty="0" smtClean="0"/>
          </a:p>
          <a:p>
            <a:pPr lvl="1" eaLnBrk="1" hangingPunct="1">
              <a:buNone/>
            </a:pPr>
            <a:endParaRPr lang="sr-Latn-RS" sz="2000" dirty="0" smtClean="0"/>
          </a:p>
          <a:p>
            <a:pPr lvl="1" eaLnBrk="1" hangingPunct="1">
              <a:buNone/>
            </a:pPr>
            <a:r>
              <a:rPr lang="ru-RU" sz="2000" dirty="0" smtClean="0"/>
              <a:t>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r-Latn-RS" sz="2400" dirty="0" smtClean="0"/>
              <a:t>Takođe, većina zemalja je veoma zainteresovana za aktivnosti u vezi sa pripremom za implementaciju međunarodnih računovodstvenih standarda </a:t>
            </a:r>
            <a:r>
              <a:rPr lang="en-US" sz="24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en-US" sz="2400" dirty="0" smtClean="0">
              <a:latin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RS" sz="2000" dirty="0" smtClean="0"/>
              <a:t>Zvanična publikacija IPSAS na ruskom </a:t>
            </a:r>
            <a:r>
              <a:rPr lang="sr-Latn-RS" sz="2000" dirty="0" smtClean="0"/>
              <a:t>jeziku</a:t>
            </a:r>
            <a:r>
              <a:rPr lang="en-US" sz="2000" dirty="0" smtClean="0"/>
              <a:t>;</a:t>
            </a:r>
            <a:r>
              <a:rPr lang="sr-Latn-RS" sz="2000" dirty="0" smtClean="0"/>
              <a:t> </a:t>
            </a: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r-Latn-RS" sz="2000" dirty="0" smtClean="0"/>
              <a:t>Nacrt razvijenih standarda i odgovarajućih metodoloških </a:t>
            </a:r>
            <a:r>
              <a:rPr lang="sr-Latn-RS" sz="2000" dirty="0" smtClean="0"/>
              <a:t>materijala</a:t>
            </a:r>
            <a:r>
              <a:rPr lang="en-US" sz="2000" dirty="0" smtClean="0"/>
              <a:t>;</a:t>
            </a:r>
            <a:r>
              <a:rPr lang="sr-Latn-RS" sz="2000" dirty="0" smtClean="0"/>
              <a:t> </a:t>
            </a: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Met</a:t>
            </a:r>
            <a:r>
              <a:rPr lang="sr-Latn-RS" sz="2000" dirty="0" smtClean="0"/>
              <a:t>odološka rešenja određenih komplikovanih tehničkih pitanja (na primer, konsolidacije izveštaja</a:t>
            </a:r>
            <a:r>
              <a:rPr lang="sr-Latn-RS" sz="2000" dirty="0" smtClean="0"/>
              <a:t>)</a:t>
            </a:r>
            <a:r>
              <a:rPr lang="en-US" sz="2000" dirty="0" smtClean="0"/>
              <a:t>;</a:t>
            </a:r>
            <a:r>
              <a:rPr lang="sr-Latn-RS" sz="2000" dirty="0" smtClean="0"/>
              <a:t> </a:t>
            </a:r>
            <a:endParaRPr lang="sr-Latn-RS" sz="2000" dirty="0" smtClean="0"/>
          </a:p>
          <a:p>
            <a:pPr eaLnBrk="1" hangingPunct="1">
              <a:lnSpc>
                <a:spcPct val="90000"/>
              </a:lnSpc>
            </a:pPr>
            <a:endParaRPr lang="ru-RU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r-Latn-RS" sz="2000" dirty="0" smtClean="0"/>
              <a:t>Interesantne mogućnosti saradnje između zemalja kod pitanja razvijanja metodoloških rešenja za ostala komplikovana pitanja (Ukrajina – Rusija – Kazahstan</a:t>
            </a:r>
            <a:r>
              <a:rPr lang="sr-Latn-RS" sz="2000" dirty="0" smtClean="0"/>
              <a:t>?)</a:t>
            </a:r>
            <a:r>
              <a:rPr lang="en-US" sz="2000" dirty="0" smtClean="0"/>
              <a:t>;</a:t>
            </a:r>
            <a:endParaRPr lang="sr-Latn-RS" sz="20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… </a:t>
            </a:r>
            <a:r>
              <a:rPr lang="sr-Latn-RS" dirty="0" smtClean="0"/>
              <a:t>kao i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RS" sz="2400" dirty="0" smtClean="0"/>
              <a:t>Pristup budžetskoj klasifikaciji i integraciji kontnih </a:t>
            </a:r>
            <a:r>
              <a:rPr lang="sr-Latn-RS" sz="2400" dirty="0" smtClean="0"/>
              <a:t>planova</a:t>
            </a:r>
            <a:r>
              <a:rPr lang="en-US" sz="2400" dirty="0" smtClean="0"/>
              <a:t>;</a:t>
            </a:r>
            <a:r>
              <a:rPr lang="sr-Latn-RS" sz="2400" dirty="0" smtClean="0"/>
              <a:t> </a:t>
            </a:r>
            <a:endParaRPr lang="ru-RU" sz="2400" dirty="0" smtClean="0"/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en-US" sz="2400" dirty="0" err="1" smtClean="0"/>
              <a:t>Standardiza</a:t>
            </a:r>
            <a:r>
              <a:rPr lang="sr-Latn-RS" sz="2400" dirty="0" smtClean="0"/>
              <a:t>cija izveštavanja javnih </a:t>
            </a:r>
            <a:r>
              <a:rPr lang="sr-Latn-RS" sz="2400" dirty="0" smtClean="0"/>
              <a:t>institucija</a:t>
            </a:r>
            <a:r>
              <a:rPr lang="en-US" sz="2400" dirty="0" smtClean="0"/>
              <a:t>;</a:t>
            </a:r>
            <a:r>
              <a:rPr lang="sr-Latn-RS" sz="2400" dirty="0" smtClean="0"/>
              <a:t> </a:t>
            </a:r>
            <a:endParaRPr lang="ru-RU" sz="2400" dirty="0" smtClean="0"/>
          </a:p>
          <a:p>
            <a:pPr eaLnBrk="1" hangingPunct="1"/>
            <a:r>
              <a:rPr lang="sr-Latn-RS" sz="2400" dirty="0" smtClean="0"/>
              <a:t>Računovodstvo prihoda od strane administratora na akrulnoj/obračunskoj </a:t>
            </a:r>
            <a:r>
              <a:rPr lang="sr-Latn-RS" sz="2400" dirty="0" smtClean="0"/>
              <a:t>osnovi</a:t>
            </a:r>
            <a:r>
              <a:rPr lang="en-US" sz="2400" dirty="0" smtClean="0"/>
              <a:t>;</a:t>
            </a:r>
            <a:r>
              <a:rPr lang="sr-Latn-RS" sz="2400" dirty="0" smtClean="0"/>
              <a:t> </a:t>
            </a:r>
            <a:endParaRPr lang="ru-RU" sz="2400" dirty="0" smtClean="0"/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sr-Latn-RS" sz="2400" dirty="0" smtClean="0"/>
              <a:t>Obavezni nivo agregacije koji je zahtevan od strane MF </a:t>
            </a:r>
            <a:endParaRPr lang="ru-RU" sz="2400" dirty="0" smtClean="0"/>
          </a:p>
          <a:p>
            <a:pPr eaLnBrk="1" hangingPunct="1"/>
            <a:r>
              <a:rPr lang="sr-Latn-RS" sz="2400" dirty="0" smtClean="0"/>
              <a:t>Mogućnost za računovodstvenu centralizaciju onda kada se implementira budući informatički </a:t>
            </a:r>
            <a:r>
              <a:rPr lang="sr-Latn-RS" sz="2400" dirty="0" smtClean="0"/>
              <a:t>sistem</a:t>
            </a:r>
            <a:r>
              <a:rPr lang="en-US" sz="2400" dirty="0" smtClean="0"/>
              <a:t>;</a:t>
            </a:r>
            <a:r>
              <a:rPr lang="sr-Latn-RS" sz="2400" dirty="0" smtClean="0"/>
              <a:t>  </a:t>
            </a:r>
            <a:endParaRPr lang="sr-Latn-RS" sz="2400" dirty="0" smtClean="0"/>
          </a:p>
          <a:p>
            <a:pPr eaLnBrk="1" hangingPunct="1">
              <a:buNone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O</a:t>
            </a:r>
            <a:r>
              <a:rPr lang="sr-Latn-RS" sz="2800" dirty="0" smtClean="0"/>
              <a:t>stali interesantni aspekti reformi </a:t>
            </a:r>
            <a:endParaRPr lang="en-US" sz="28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Bud</a:t>
            </a:r>
            <a:r>
              <a:rPr lang="sr-Latn-RS" sz="2400" dirty="0" smtClean="0"/>
              <a:t>žetski korisnici </a:t>
            </a:r>
            <a:r>
              <a:rPr lang="ru-RU" sz="2400" dirty="0" smtClean="0"/>
              <a:t>(</a:t>
            </a:r>
            <a:r>
              <a:rPr lang="sr-Latn-RS" sz="2400" dirty="0" smtClean="0"/>
              <a:t>u budućnosti </a:t>
            </a:r>
            <a:r>
              <a:rPr lang="ru-RU" sz="2400" dirty="0" smtClean="0"/>
              <a:t>– </a:t>
            </a:r>
            <a:r>
              <a:rPr lang="sr-Latn-RS" sz="2400" dirty="0" smtClean="0"/>
              <a:t>odricanje od garantovanog budžetskog finansiranja, prelaz ka tržišnim principima u pružanju javnih usluga</a:t>
            </a:r>
            <a:r>
              <a:rPr lang="sr-Latn-RS" sz="2400" dirty="0" smtClean="0"/>
              <a:t>)</a:t>
            </a:r>
            <a:r>
              <a:rPr lang="en-US" sz="2400" dirty="0" smtClean="0"/>
              <a:t>;</a:t>
            </a:r>
            <a:endParaRPr lang="sr-Latn-RS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ru-RU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r-Latn-RS" sz="2400" dirty="0" smtClean="0"/>
              <a:t>Jedinstveni portal javnih nabavki (preko integrisanja sa sistemom trezora, a koji tek treba da bude implementiran</a:t>
            </a:r>
            <a:r>
              <a:rPr lang="sr-Latn-RS" sz="2400" dirty="0" smtClean="0"/>
              <a:t>)</a:t>
            </a:r>
            <a:r>
              <a:rPr lang="en-US" sz="2400" dirty="0" smtClean="0"/>
              <a:t>;</a:t>
            </a:r>
            <a:endParaRPr lang="sr-Latn-RS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sr-Latn-R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Element</a:t>
            </a:r>
            <a:r>
              <a:rPr lang="sr-Latn-RS" sz="2400" dirty="0" smtClean="0"/>
              <a:t>i zasnovani na sistemu zasnovanom na finansijsko-motivisanim performansama, korišćenim u radu </a:t>
            </a:r>
            <a:r>
              <a:rPr lang="sr-Latn-RS" sz="2400" dirty="0" smtClean="0"/>
              <a:t>trezora</a:t>
            </a:r>
            <a:r>
              <a:rPr lang="en-US" sz="2400" smtClean="0"/>
              <a:t>;</a:t>
            </a:r>
            <a:endParaRPr lang="sr-Latn-R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 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299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Grupa 1</vt:lpstr>
      <vt:lpstr>Diskusija se fokusirala na temu računovodstvenih reformi i reformi izveštavanja </vt:lpstr>
      <vt:lpstr>Takođe, većina zemalja je veoma zainteresovana za aktivnosti u vezi sa pripremom za implementaciju međunarodnih računovodstvenih standarda   </vt:lpstr>
      <vt:lpstr>… kao i</vt:lpstr>
      <vt:lpstr>Ostali interesantni aspekti reformi 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1</dc:title>
  <dc:creator>wb154267</dc:creator>
  <cp:lastModifiedBy>MC</cp:lastModifiedBy>
  <cp:revision>25</cp:revision>
  <dcterms:created xsi:type="dcterms:W3CDTF">2012-06-25T22:50:27Z</dcterms:created>
  <dcterms:modified xsi:type="dcterms:W3CDTF">2012-10-17T08:15:58Z</dcterms:modified>
</cp:coreProperties>
</file>