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9A4-E604-496E-841B-F131A18BB170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5DF22-550A-4507-AD25-514F1A7E5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8950-20B8-43EE-84D2-0FF8B5A65D88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F22A-5CF9-4848-89BC-1C1CEC2C7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04E8F-4467-48A6-8A28-A04EE5E7D9E4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CED6B-CDD4-4976-977F-B1EFF7C8B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6667-A25A-4492-99E8-2E555077F9FF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4940-899C-4F55-8377-EF7308BE2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A9A6E-BD6E-4D3E-BB5B-271C753B3CBB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E575C-3408-434D-81BE-DDE974D98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D02A-512D-4241-8E07-B4D582244714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2F1E-6448-4ACC-A4F3-495A073F4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E8D9-6172-4DC2-AC59-CB56B71D042D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0D6B-49C7-4A6C-A411-87F716BE0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4F23-2D90-4D04-8325-84E6E632B791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73C0B-BBCF-4D9A-B5B7-0E8C0B82B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BBEFA-8CE3-4FD6-82BE-EBDD2305DE51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9D4FD-7FCC-4CA8-A215-13BB74BB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83F33-6131-440D-AD81-3EAB30147558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21456-7C5A-4222-B0E8-F92DD7A0A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DFBE-4C88-417E-BC85-33B268EC6233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8704B-ED37-43F7-8C94-1C1395139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B4DCE1-7728-4616-90B1-13E718190BE7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CFCA9-FE8E-4204-9F00-03CC6F8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</a:t>
            </a:r>
            <a:r>
              <a:rPr lang="ru-RU" smtClean="0"/>
              <a:t>1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Russian Federation</a:t>
            </a:r>
            <a:r>
              <a:rPr lang="ru-RU" dirty="0" smtClean="0"/>
              <a:t>, </a:t>
            </a:r>
            <a:r>
              <a:rPr lang="en-US" dirty="0" smtClean="0"/>
              <a:t>Armenia</a:t>
            </a:r>
            <a:r>
              <a:rPr lang="ru-RU" dirty="0" smtClean="0"/>
              <a:t>, </a:t>
            </a:r>
            <a:r>
              <a:rPr lang="en-US" dirty="0" smtClean="0"/>
              <a:t>Ukraine</a:t>
            </a:r>
            <a:r>
              <a:rPr lang="ru-RU" dirty="0" smtClean="0"/>
              <a:t>, </a:t>
            </a:r>
            <a:r>
              <a:rPr lang="en-US" dirty="0" smtClean="0"/>
              <a:t>Kazakhstan</a:t>
            </a:r>
            <a:r>
              <a:rPr lang="ru-RU" dirty="0" smtClean="0"/>
              <a:t>, </a:t>
            </a:r>
            <a:r>
              <a:rPr lang="en-US" dirty="0" smtClean="0"/>
              <a:t>Kyrgyzstan</a:t>
            </a:r>
            <a:r>
              <a:rPr lang="ru-RU" dirty="0" smtClean="0"/>
              <a:t>, </a:t>
            </a:r>
            <a:r>
              <a:rPr lang="en-US" dirty="0" smtClean="0"/>
              <a:t>Uzbekistan</a:t>
            </a:r>
            <a:r>
              <a:rPr lang="ru-RU" dirty="0" smtClean="0"/>
              <a:t>, </a:t>
            </a:r>
            <a:r>
              <a:rPr lang="en-US" dirty="0" smtClean="0"/>
              <a:t>Belarus</a:t>
            </a:r>
            <a:r>
              <a:rPr lang="ru-RU" dirty="0" smtClean="0"/>
              <a:t>, </a:t>
            </a:r>
            <a:r>
              <a:rPr lang="en-US" dirty="0" smtClean="0"/>
              <a:t>Moldova</a:t>
            </a:r>
            <a:r>
              <a:rPr lang="ru-RU" dirty="0" smtClean="0"/>
              <a:t>, </a:t>
            </a:r>
            <a:r>
              <a:rPr lang="en-US" dirty="0" smtClean="0"/>
              <a:t>Tajikistan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Arial" charset="0"/>
              </a:rPr>
              <a:t>The discussion focused on accounting and reporting reforms</a:t>
            </a:r>
            <a:endParaRPr lang="ru-RU" sz="2400" smtClean="0">
              <a:latin typeface="Arial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eaLnBrk="1" hangingPunct="1"/>
            <a:r>
              <a:rPr lang="en-US" sz="2400" smtClean="0"/>
              <a:t>Russian experience of transition to accrual method is of great interest for many countries</a:t>
            </a:r>
            <a:endParaRPr lang="ru-RU" sz="2400" smtClean="0"/>
          </a:p>
          <a:p>
            <a:pPr lvl="1" eaLnBrk="1" hangingPunct="1"/>
            <a:r>
              <a:rPr lang="en-US" sz="2000" smtClean="0"/>
              <a:t>Including analytical approach to justification of the needs in accrual method,  definition of goals and objectives comprehensible for non-specialists </a:t>
            </a:r>
            <a:r>
              <a:rPr lang="ru-RU" sz="2000" smtClean="0"/>
              <a:t>(</a:t>
            </a:r>
            <a:r>
              <a:rPr lang="en-US" sz="2000" smtClean="0"/>
              <a:t>enhancing stability</a:t>
            </a:r>
            <a:r>
              <a:rPr lang="ru-RU" sz="2000" smtClean="0"/>
              <a:t>, </a:t>
            </a:r>
            <a:r>
              <a:rPr lang="en-US" sz="2000" smtClean="0"/>
              <a:t>transparency and accountability, increase the role of the state in public finance management</a:t>
            </a:r>
            <a:r>
              <a:rPr lang="ru-RU" sz="2000" smtClean="0"/>
              <a:t>)</a:t>
            </a:r>
            <a:endParaRPr lang="ru-RU" sz="2000" smtClean="0">
              <a:latin typeface="Arial" charset="0"/>
            </a:endParaRPr>
          </a:p>
          <a:p>
            <a:pPr lvl="1" eaLnBrk="1" hangingPunct="1"/>
            <a:endParaRPr lang="ru-RU" sz="2000" smtClean="0">
              <a:latin typeface="Arial" charset="0"/>
            </a:endParaRPr>
          </a:p>
          <a:p>
            <a:pPr lvl="1" eaLnBrk="1" hangingPunct="1"/>
            <a:r>
              <a:rPr lang="en-US" sz="2000" smtClean="0"/>
              <a:t>Sequence of transition </a:t>
            </a:r>
            <a:r>
              <a:rPr lang="ru-RU" sz="2000" smtClean="0"/>
              <a:t>(</a:t>
            </a:r>
            <a:r>
              <a:rPr lang="en-US" sz="2000" smtClean="0"/>
              <a:t>defining of subjects and objects of accounting</a:t>
            </a:r>
            <a:r>
              <a:rPr lang="ru-RU" sz="2000" smtClean="0"/>
              <a:t>; </a:t>
            </a:r>
            <a:r>
              <a:rPr lang="en-US" sz="2000" smtClean="0"/>
              <a:t>defining</a:t>
            </a:r>
            <a:r>
              <a:rPr lang="ru-RU" sz="2000" smtClean="0"/>
              <a:t>, </a:t>
            </a:r>
            <a:r>
              <a:rPr lang="en-US" sz="2000" smtClean="0"/>
              <a:t>standardization of accounting and reporting rules and principles</a:t>
            </a:r>
            <a:r>
              <a:rPr lang="ru-RU" sz="2000" smtClean="0"/>
              <a:t>, </a:t>
            </a:r>
            <a:r>
              <a:rPr lang="en-US" sz="2000" smtClean="0"/>
              <a:t>unification of documents and processes</a:t>
            </a:r>
            <a:r>
              <a:rPr lang="ru-RU" sz="2000" smtClean="0"/>
              <a:t>; </a:t>
            </a:r>
            <a:r>
              <a:rPr lang="en-US" sz="2000" smtClean="0"/>
              <a:t>on-line methodological support of the reform</a:t>
            </a:r>
            <a:r>
              <a:rPr lang="ru-RU" sz="2000" smtClean="0"/>
              <a:t>) </a:t>
            </a:r>
            <a:endParaRPr lang="en-US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400" smtClean="0"/>
              <a:t>Also, the majority of the countries are very interested in the activity on preparation for implementation of international accounting standards </a:t>
            </a:r>
            <a:r>
              <a:rPr lang="ru-RU" sz="2400" smtClean="0"/>
              <a:t/>
            </a:r>
            <a:br>
              <a:rPr lang="ru-RU" sz="2400" smtClean="0"/>
            </a:br>
            <a:endParaRPr lang="en-US" sz="2400" smtClean="0">
              <a:latin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Official publication of IPSAS</a:t>
            </a:r>
            <a:r>
              <a:rPr lang="ru-RU" sz="2000" smtClean="0"/>
              <a:t> </a:t>
            </a:r>
            <a:r>
              <a:rPr lang="en-US" sz="2000" smtClean="0"/>
              <a:t>in Russian</a:t>
            </a: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Draft of developed standards and respective methodological materials</a:t>
            </a: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Methodological solutions of certain complicated technical issues </a:t>
            </a:r>
            <a:r>
              <a:rPr lang="ru-RU" sz="2000" smtClean="0"/>
              <a:t>(</a:t>
            </a:r>
            <a:r>
              <a:rPr lang="en-US" sz="2000" smtClean="0"/>
              <a:t>for instance, consolidation of reports</a:t>
            </a:r>
            <a:r>
              <a:rPr lang="ru-RU" sz="2000" smtClean="0"/>
              <a:t>)</a:t>
            </a: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Interesting possibilities for cooperation between countries in development of methodological solutions of other complicated issues </a:t>
            </a:r>
            <a:r>
              <a:rPr lang="ru-RU" sz="2000" smtClean="0"/>
              <a:t>(</a:t>
            </a:r>
            <a:r>
              <a:rPr lang="en-US" sz="2000" smtClean="0"/>
              <a:t>Ukraine - Russia</a:t>
            </a:r>
            <a:r>
              <a:rPr lang="ru-RU" sz="2000" smtClean="0"/>
              <a:t>– </a:t>
            </a:r>
            <a:r>
              <a:rPr lang="en-US" sz="2000" smtClean="0"/>
              <a:t>Kazakhstan</a:t>
            </a:r>
            <a:r>
              <a:rPr lang="ru-RU" sz="2000" smtClean="0"/>
              <a:t>?)</a:t>
            </a: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… </a:t>
            </a:r>
            <a:r>
              <a:rPr lang="en-US" smtClean="0"/>
              <a:t>as well as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Approach to budget classification and chart of accounts integration</a:t>
            </a:r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r>
              <a:rPr lang="en-US" sz="2400" smtClean="0"/>
              <a:t>Standardization of public institutions’ reporting</a:t>
            </a:r>
            <a:endParaRPr lang="ru-RU" sz="2400" smtClean="0"/>
          </a:p>
          <a:p>
            <a:pPr eaLnBrk="1" hangingPunct="1"/>
            <a:r>
              <a:rPr lang="en-US" sz="2400" smtClean="0"/>
              <a:t>Accounting of revenues by the administrator on accrual basis</a:t>
            </a:r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r>
              <a:rPr lang="en-US" sz="2400" smtClean="0"/>
              <a:t>Mandatory aggregation level required by the MoF</a:t>
            </a:r>
            <a:endParaRPr lang="ru-RU" sz="2400" smtClean="0"/>
          </a:p>
          <a:p>
            <a:pPr eaLnBrk="1" hangingPunct="1"/>
            <a:r>
              <a:rPr lang="en-US" sz="2400" smtClean="0"/>
              <a:t>Possibility for accounting centralization once future integrated information system is implemented</a:t>
            </a:r>
            <a:endParaRPr lang="en-US" sz="3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Other interesting aspects of the reforms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Budget users </a:t>
            </a:r>
            <a:r>
              <a:rPr lang="ru-RU" sz="2400" smtClean="0"/>
              <a:t>(</a:t>
            </a:r>
            <a:r>
              <a:rPr lang="en-US" sz="2400" smtClean="0"/>
              <a:t>in future </a:t>
            </a:r>
            <a:r>
              <a:rPr lang="ru-RU" sz="2400" smtClean="0"/>
              <a:t>– </a:t>
            </a:r>
            <a:r>
              <a:rPr lang="en-US" sz="2400" smtClean="0"/>
              <a:t>renunciation from guaranteed budget financing</a:t>
            </a:r>
            <a:r>
              <a:rPr lang="ru-RU" sz="2400" smtClean="0"/>
              <a:t>, </a:t>
            </a:r>
            <a:r>
              <a:rPr lang="en-US" sz="2400" smtClean="0"/>
              <a:t>transition to market-based principles in public services</a:t>
            </a: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Unified portal for public procurements </a:t>
            </a:r>
            <a:r>
              <a:rPr lang="ru-RU" sz="2400" smtClean="0"/>
              <a:t>(</a:t>
            </a:r>
            <a:r>
              <a:rPr lang="en-US" sz="2400" smtClean="0"/>
              <a:t>though integration with the treasury system is still to be implemented</a:t>
            </a:r>
            <a:r>
              <a:rPr lang="ru-RU" sz="2400" smtClean="0"/>
              <a:t>)</a:t>
            </a: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Elements of performance-based financial motivation system used in the treasury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Group 1</vt:lpstr>
      <vt:lpstr>The discussion focused on accounting and reporting reforms</vt:lpstr>
      <vt:lpstr>Also, the majority of the countries are very interested in the activity on preparation for implementation of international accounting standards  </vt:lpstr>
      <vt:lpstr>… as well as</vt:lpstr>
      <vt:lpstr>Other interesting aspects of the reforms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1</dc:title>
  <dc:creator>wb154267</dc:creator>
  <cp:lastModifiedBy>Ziva Lautar</cp:lastModifiedBy>
  <cp:revision>15</cp:revision>
  <dcterms:created xsi:type="dcterms:W3CDTF">2012-06-25T22:50:27Z</dcterms:created>
  <dcterms:modified xsi:type="dcterms:W3CDTF">2012-08-27T07:15:44Z</dcterms:modified>
</cp:coreProperties>
</file>