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6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15C2B-7A00-4C91-B31A-56A3679DD2F6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2CB25-B488-40E6-8364-1A95EB7FA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93240-60AD-4E6D-8716-E7F929032D22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A3DB2-C1C8-4170-AAA6-D54E18123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CACA5-9D0C-4BF9-91D4-6D937FC1BEFB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31DCD-B7F0-4950-9E26-806C8F3EF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B0061-E64B-41C3-8228-DD57AA00F9AC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5626F-4F9D-4615-B4C9-13DE6C43C8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81287-6D77-47A7-8A0D-150F31D0476E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03B11-1404-4CBB-AE38-C420A33E0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FAB27-E2F2-4CCA-A96F-72C4E71F50FC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36971-CCD4-4C1E-9DE2-B0EC7158C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94C8D-A5F0-44B4-AC2F-CFB161FCAEAE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816E3-7F94-457B-9396-ABFFF4A9B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AEC9C-2EEA-4818-978F-0EF366DD2D9E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B4C62-9FEB-4737-BD4C-6F6F89F04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456E1-7FD4-4AC3-97A0-50E3548203A9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1A1B1-2B68-46DA-9102-F6387BF7F4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5C81-F970-4945-B263-CBE069C6B7FD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AADD5-8D9C-42CC-916F-2111CDE2E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9054D-704F-40D4-97F0-42C8C64CC822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7CFD5-8BAB-4758-886F-DF612A79B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8269D6-3AFE-4A0C-B1E9-C40F564208BE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61EBCE5-5B5E-40F3-A144-366C797898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Группа 1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Российская Федерация, Армения, Украина, Казахстан, Кыргызстан, Узбекистан, Беларусь, Молдова, Таджикистан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smtClean="0">
                <a:latin typeface="Arial" charset="0"/>
              </a:rPr>
              <a:t>Дискуссия фокусировалась на вопросах реформы бухгалтерского учета и отчетности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r>
              <a:rPr lang="ru-RU" sz="2400" dirty="0" smtClean="0"/>
              <a:t>Опыт России по переходу к использованию метода начисления представляет большой интерес для многих стран</a:t>
            </a:r>
          </a:p>
          <a:p>
            <a:pPr lvl="1"/>
            <a:r>
              <a:rPr lang="ru-RU" sz="2000" dirty="0" smtClean="0"/>
              <a:t>в т.ч. аналитический подход к обоснованию потребности в использовании метода начисления, формулировка целей и задач, понятных неспециалистам (усиление устойчивости, прозрачности и подотчетности</a:t>
            </a:r>
            <a:r>
              <a:rPr lang="en-US" sz="2000" dirty="0" smtClean="0"/>
              <a:t>, </a:t>
            </a:r>
            <a:r>
              <a:rPr lang="ru-RU" sz="2000" dirty="0" smtClean="0"/>
              <a:t>повышение роли государства в управлении публичными финансами)</a:t>
            </a:r>
            <a:endParaRPr lang="ru-RU" sz="2000" dirty="0" smtClean="0">
              <a:latin typeface="Arial" charset="0"/>
            </a:endParaRPr>
          </a:p>
          <a:p>
            <a:pPr lvl="1"/>
            <a:endParaRPr lang="ru-RU" sz="2000" dirty="0" smtClean="0">
              <a:latin typeface="Arial" charset="0"/>
            </a:endParaRPr>
          </a:p>
          <a:p>
            <a:pPr lvl="1"/>
            <a:r>
              <a:rPr lang="ru-RU" sz="2000" dirty="0" smtClean="0"/>
              <a:t>Последовательность перехода (определение субъектов и объектов учета; определение, стандартизация принципов и правил учета и отчетности, унификация документов и процессов; методическое сопровождение реформы в режиме </a:t>
            </a:r>
            <a:r>
              <a:rPr lang="ru-RU" sz="2000" dirty="0" err="1" smtClean="0"/>
              <a:t>он-лайн</a:t>
            </a:r>
            <a:r>
              <a:rPr lang="ru-RU" sz="2000" dirty="0" smtClean="0"/>
              <a:t>) 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400" dirty="0" smtClean="0"/>
              <a:t>Работа, которая ведется по подготовке к внедрению международных стандартов бух. учета также представляет большой интерес для большинства стран</a:t>
            </a:r>
            <a:br>
              <a:rPr lang="ru-RU" sz="2400" dirty="0" smtClean="0"/>
            </a:br>
            <a:endParaRPr lang="en-US" sz="2400" dirty="0" smtClean="0"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000" dirty="0" smtClean="0"/>
              <a:t>Официальное издание </a:t>
            </a:r>
            <a:r>
              <a:rPr lang="en-US" sz="2000" dirty="0" smtClean="0"/>
              <a:t>IPSAS</a:t>
            </a:r>
            <a:r>
              <a:rPr lang="ru-RU" sz="2000" dirty="0" smtClean="0"/>
              <a:t> на русском языке</a:t>
            </a:r>
            <a:endParaRPr lang="ru-RU" sz="20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ru-RU" sz="2000" dirty="0" smtClean="0"/>
              <a:t>Проект разработанных стандартов и сопровождающие методологические материалы</a:t>
            </a:r>
            <a:endParaRPr lang="ru-RU" sz="20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ru-RU" sz="20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ru-RU" sz="2000" dirty="0" smtClean="0"/>
              <a:t>Методологические решения по отдельным технически сложным вопросам (например, консолидация отчетности)</a:t>
            </a:r>
            <a:endParaRPr lang="ru-RU" sz="20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ru-RU" sz="20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ru-RU" sz="2000" dirty="0" smtClean="0"/>
              <a:t>Интересные возможности по сотрудничеству между странами в выработке методологических решений по другим сложным аспектам (Украина- Россия – Казахстан?)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… а также 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400" dirty="0" smtClean="0"/>
              <a:t>Подход к интеграции бюджетной классификации и плана счетов</a:t>
            </a:r>
          </a:p>
          <a:p>
            <a:endParaRPr lang="ru-RU" sz="2400" dirty="0" smtClean="0"/>
          </a:p>
          <a:p>
            <a:r>
              <a:rPr lang="ru-RU" sz="2400" dirty="0" smtClean="0"/>
              <a:t>Стандартизация представления отчетности для </a:t>
            </a:r>
            <a:r>
              <a:rPr lang="ru-RU" sz="2400" dirty="0" err="1" smtClean="0"/>
              <a:t>гос</a:t>
            </a:r>
            <a:r>
              <a:rPr lang="ru-RU" sz="2400" dirty="0" smtClean="0"/>
              <a:t>. учреждений</a:t>
            </a:r>
          </a:p>
          <a:p>
            <a:r>
              <a:rPr lang="ru-RU" sz="2400" dirty="0" smtClean="0"/>
              <a:t>Ведение администраторами доходов учета по методу начислений</a:t>
            </a:r>
          </a:p>
          <a:p>
            <a:endParaRPr lang="ru-RU" sz="2400" dirty="0" smtClean="0"/>
          </a:p>
          <a:p>
            <a:r>
              <a:rPr lang="ru-RU" sz="2400" dirty="0" smtClean="0"/>
              <a:t>Обязательный уровень агрегации, задаваемый МФ</a:t>
            </a:r>
          </a:p>
          <a:p>
            <a:endParaRPr lang="ru-RU" sz="2400" dirty="0" smtClean="0"/>
          </a:p>
          <a:p>
            <a:r>
              <a:rPr lang="ru-RU" sz="2400" dirty="0" smtClean="0"/>
              <a:t>Возможность централизации бух. учета с введением в будущем интегрированной информационной системы</a:t>
            </a:r>
            <a:r>
              <a:rPr lang="ru-RU" sz="3000" dirty="0" smtClean="0"/>
              <a:t> </a:t>
            </a:r>
            <a:endParaRPr lang="en-US" sz="3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smtClean="0"/>
              <a:t>Другие интересные аспекты реформ</a:t>
            </a:r>
            <a:endParaRPr lang="en-US" sz="28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400" dirty="0" smtClean="0"/>
              <a:t>Бюджетные учреждения (в перспективе – отказ от гарантированного бюджетного финансирования, переход к рыночным принципам в сфере предоставления </a:t>
            </a:r>
            <a:r>
              <a:rPr lang="ru-RU" sz="2400" dirty="0" err="1" smtClean="0"/>
              <a:t>гос</a:t>
            </a:r>
            <a:r>
              <a:rPr lang="ru-RU" sz="2400" dirty="0" smtClean="0"/>
              <a:t>. Услуг</a:t>
            </a:r>
            <a:endParaRPr lang="ru-RU" sz="24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ru-RU" sz="24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ru-RU" sz="2400" dirty="0" smtClean="0"/>
              <a:t>Единый портал для </a:t>
            </a:r>
            <a:r>
              <a:rPr lang="ru-RU" sz="2400" dirty="0" err="1" smtClean="0"/>
              <a:t>гос</a:t>
            </a:r>
            <a:r>
              <a:rPr lang="ru-RU" sz="2400" dirty="0" smtClean="0"/>
              <a:t>. закупок (хотя интеграция с казначейской системой еще впереди)</a:t>
            </a:r>
            <a:endParaRPr lang="ru-RU" sz="24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ru-RU" sz="24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ru-RU" sz="2400" dirty="0" smtClean="0"/>
              <a:t>Элементы системы материального стимулирования, которая </a:t>
            </a:r>
            <a:r>
              <a:rPr lang="ru-RU" sz="2400" dirty="0" err="1" smtClean="0"/>
              <a:t>базируетсяна</a:t>
            </a:r>
            <a:r>
              <a:rPr lang="ru-RU" sz="2400" dirty="0" smtClean="0"/>
              <a:t> результатах</a:t>
            </a:r>
            <a:r>
              <a:rPr lang="ru-RU" sz="2400" smtClean="0"/>
              <a:t>, применяемой </a:t>
            </a:r>
            <a:r>
              <a:rPr lang="ru-RU" sz="2400" dirty="0" smtClean="0"/>
              <a:t>казначейством</a:t>
            </a:r>
          </a:p>
          <a:p>
            <a:pPr>
              <a:lnSpc>
                <a:spcPct val="90000"/>
              </a:lnSpc>
            </a:pPr>
            <a:endParaRPr lang="ru-RU" sz="2400" dirty="0" smtClean="0"/>
          </a:p>
          <a:p>
            <a:pPr>
              <a:lnSpc>
                <a:spcPct val="90000"/>
              </a:lnSpc>
            </a:pPr>
            <a:endParaRPr lang="en-US" sz="3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271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Группа 1</vt:lpstr>
      <vt:lpstr>Дискуссия фокусировалась на вопросах реформы бухгалтерского учета и отчетности</vt:lpstr>
      <vt:lpstr>Работа, которая ведется по подготовке к внедрению международных стандартов бух. учета также представляет большой интерес для большинства стран </vt:lpstr>
      <vt:lpstr>… а также </vt:lpstr>
      <vt:lpstr>Другие интересные аспекты реформ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Группа 1</dc:title>
  <dc:creator>wb154267</dc:creator>
  <cp:lastModifiedBy>Ziva Lautar</cp:lastModifiedBy>
  <cp:revision>8</cp:revision>
  <dcterms:created xsi:type="dcterms:W3CDTF">2012-06-25T22:50:27Z</dcterms:created>
  <dcterms:modified xsi:type="dcterms:W3CDTF">2012-08-27T07:16:11Z</dcterms:modified>
</cp:coreProperties>
</file>