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94CC6-2C04-4EF0-B6D3-95C47602F11A}" type="datetimeFigureOut">
              <a:rPr lang="hr-HR"/>
              <a:pPr>
                <a:defRPr/>
              </a:pPr>
              <a:t>27.8.2012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FC55E-69F4-4BE8-AD7D-74FEDDD6C16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CBF4-95D5-440C-9C71-966864E2A2AD}" type="datetimeFigureOut">
              <a:rPr lang="hr-HR"/>
              <a:pPr>
                <a:defRPr/>
              </a:pPr>
              <a:t>27.8.2012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990F6-DEC6-4CF6-A2A1-294E6F076B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DF808-04A1-41B0-8339-37D511F33742}" type="datetimeFigureOut">
              <a:rPr lang="hr-HR"/>
              <a:pPr>
                <a:defRPr/>
              </a:pPr>
              <a:t>27.8.2012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AA4EF-F46A-4E4D-9A89-151EFC54089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33A87-E001-4D4A-84AF-57F2216D315B}" type="datetimeFigureOut">
              <a:rPr lang="hr-HR"/>
              <a:pPr>
                <a:defRPr/>
              </a:pPr>
              <a:t>27.8.2012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645E-27C4-45E4-BB1E-2B832CBF720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1E700-D22A-4BC0-A2E1-400E193BE6F3}" type="datetimeFigureOut">
              <a:rPr lang="hr-HR"/>
              <a:pPr>
                <a:defRPr/>
              </a:pPr>
              <a:t>27.8.2012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BE773-24F4-4EE1-A350-19F204E1B2E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229A7-EA28-4BD8-BE95-D2D6A1654DFA}" type="datetimeFigureOut">
              <a:rPr lang="hr-HR"/>
              <a:pPr>
                <a:defRPr/>
              </a:pPr>
              <a:t>27.8.2012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03593-C4E9-4C75-9A21-4C0ADC6DE48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2D91-B567-47E8-A72A-EEDC03AC0B3D}" type="datetimeFigureOut">
              <a:rPr lang="hr-HR"/>
              <a:pPr>
                <a:defRPr/>
              </a:pPr>
              <a:t>27.8.2012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C8CD5-476B-4B1B-82DF-F3D0C987B7C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A6CD5-7DBC-4FF6-8B6B-81E702639687}" type="datetimeFigureOut">
              <a:rPr lang="hr-HR"/>
              <a:pPr>
                <a:defRPr/>
              </a:pPr>
              <a:t>27.8.2012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FBA3B-4688-4B28-839C-EDE0A34473C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63933-59CE-41A8-96A7-EA699691DDE8}" type="datetimeFigureOut">
              <a:rPr lang="hr-HR"/>
              <a:pPr>
                <a:defRPr/>
              </a:pPr>
              <a:t>27.8.2012</a:t>
            </a:fld>
            <a:endParaRPr lang="hr-H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B1106-3844-4623-A7AE-7A363D8CA99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ACF5C-45EA-4E82-B5C8-7CB01B2E2C5B}" type="datetimeFigureOut">
              <a:rPr lang="hr-HR"/>
              <a:pPr>
                <a:defRPr/>
              </a:pPr>
              <a:t>27.8.2012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5C0C3-796B-4E8A-B8DC-829BC45073B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8469A-012D-4B28-9480-352DE9883C80}" type="datetimeFigureOut">
              <a:rPr lang="hr-HR"/>
              <a:pPr>
                <a:defRPr/>
              </a:pPr>
              <a:t>27.8.2012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2A2E4-4C39-4588-BE3C-05D9BD9EC5C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D43C5B-ECCC-465D-AC50-FBB7D58C6A8C}" type="datetimeFigureOut">
              <a:rPr lang="hr-HR"/>
              <a:pPr>
                <a:defRPr/>
              </a:pPr>
              <a:t>27.8.2012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23B3C5-B614-4A50-BFFA-A82D81A9A3E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TREASURY OF THE RUSSIAN FEDERATION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cap="all" smtClean="0"/>
              <a:t>ReformS</a:t>
            </a:r>
            <a:endParaRPr lang="hr-HR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857250" lvl="1" indent="-4572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mtClean="0"/>
              <a:t>The main issue - FMIS introduction</a:t>
            </a:r>
            <a:endParaRPr lang="hr-HR" dirty="0" smtClean="0"/>
          </a:p>
          <a:p>
            <a:pPr marL="857250" lvl="1" indent="-4572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mtClean="0"/>
              <a:t>The reform examples provided by the World Bank to be adjusted to the country's interest. </a:t>
            </a:r>
            <a:endParaRPr lang="hr-HR" dirty="0" smtClean="0"/>
          </a:p>
          <a:p>
            <a:pPr marL="857250" lvl="1" indent="-4572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mtClean="0"/>
              <a:t>Take into account the resources at the dosposal of the country and avoid being overly ambitious. </a:t>
            </a:r>
            <a:endParaRPr lang="hr-HR" dirty="0" smtClean="0"/>
          </a:p>
          <a:p>
            <a:pPr marL="857250" lvl="1" indent="-4572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mtClean="0"/>
              <a:t>The reform should be a result of good coordination of several institutions involved.</a:t>
            </a:r>
            <a:endParaRPr lang="hr-HR" dirty="0" smtClean="0"/>
          </a:p>
          <a:p>
            <a:pPr marL="857250" lvl="1" indent="-4572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mtClean="0"/>
              <a:t>Propose the possibility of introducing the best corporate governance practices. Performance-based compensation.</a:t>
            </a:r>
            <a:endParaRPr lang="hr-H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b="1" smtClean="0"/>
              <a:t/>
            </a:r>
            <a:br>
              <a:rPr lang="hr-HR" b="1" smtClean="0"/>
            </a:br>
            <a:r>
              <a:rPr lang="hr-HR" b="1" smtClean="0"/>
              <a:t>PAYMENT MODEL OF THE TREASURY SYSTEM</a:t>
            </a:r>
            <a:br>
              <a:rPr lang="hr-HR" b="1" smtClean="0"/>
            </a:br>
            <a:endParaRPr lang="hr-HR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Account with the central bank</a:t>
            </a:r>
          </a:p>
          <a:p>
            <a:r>
              <a:rPr lang="hr-HR" smtClean="0"/>
              <a:t>Cash pooling model (as in Germany)</a:t>
            </a:r>
          </a:p>
          <a:p>
            <a:r>
              <a:rPr lang="hr-HR" smtClean="0"/>
              <a:t>The largest system in Europe </a:t>
            </a:r>
          </a:p>
          <a:p>
            <a:pPr lvl="1"/>
            <a:r>
              <a:rPr lang="hr-HR" smtClean="0"/>
              <a:t>83 regions, </a:t>
            </a:r>
          </a:p>
          <a:p>
            <a:pPr lvl="1"/>
            <a:r>
              <a:rPr lang="hr-HR" smtClean="0"/>
              <a:t>9 time zones, </a:t>
            </a:r>
          </a:p>
          <a:p>
            <a:pPr lvl="1"/>
            <a:r>
              <a:rPr lang="hr-HR" smtClean="0"/>
              <a:t>system based on satellite communications (2 satellites)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b="1" smtClean="0"/>
              <a:t/>
            </a:r>
            <a:br>
              <a:rPr lang="hr-HR" b="1" smtClean="0"/>
            </a:br>
            <a:r>
              <a:rPr lang="hr-HR" b="1" smtClean="0"/>
              <a:t>PAYMENT MODEL OF THE TREASURY SYSTEM</a:t>
            </a:r>
            <a:br>
              <a:rPr lang="hr-HR" b="1" smtClean="0"/>
            </a:br>
            <a:endParaRPr lang="hr-HR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Free funds of the regions used to be transferred to Moscow to the Single Treasury Account. </a:t>
            </a:r>
          </a:p>
          <a:p>
            <a:r>
              <a:rPr lang="hr-HR" smtClean="0"/>
              <a:t>This is now done by the central bank. </a:t>
            </a:r>
          </a:p>
          <a:p>
            <a:r>
              <a:rPr lang="hr-HR" smtClean="0"/>
              <a:t>Nowadays these transactions are conducted in real time.</a:t>
            </a:r>
          </a:p>
          <a:p>
            <a:endParaRPr lang="hr-H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b="1" smtClean="0"/>
              <a:t/>
            </a:r>
            <a:br>
              <a:rPr lang="hr-HR" b="1" smtClean="0"/>
            </a:br>
            <a:r>
              <a:rPr lang="hr-HR" b="1" smtClean="0"/>
              <a:t>TREASURY OF THE RUSSIAN FEDERATION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mtClean="0"/>
              <a:t>Independent body of the Federation</a:t>
            </a: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mtClean="0"/>
              <a:t>Reports to the Ministry of Finance</a:t>
            </a: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mtClean="0"/>
              <a:t>Treasury policy maker is the Ministry of Finance.</a:t>
            </a: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REGULATION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1. Administrate regulation – Decree of the Minister of Finance, public document.</a:t>
            </a:r>
          </a:p>
          <a:p>
            <a:r>
              <a:rPr lang="hr-HR" smtClean="0"/>
              <a:t>2. Technological documentation, around 200 rules.</a:t>
            </a:r>
          </a:p>
          <a:p>
            <a:r>
              <a:rPr lang="hr-HR" smtClean="0"/>
              <a:t>3. Internal control system, monthly operation assessment.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mtClean="0"/>
              <a:t>Electronic budget</a:t>
            </a:r>
            <a:endParaRPr lang="hr-HR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Coordination of activities in that area is regulated at the Government level (IT implementation commission).</a:t>
            </a:r>
          </a:p>
          <a:p>
            <a:r>
              <a:rPr lang="hr-HR" smtClean="0"/>
              <a:t>The Ministry of Finance manages the activities.</a:t>
            </a:r>
          </a:p>
          <a:p>
            <a:r>
              <a:rPr lang="hr-HR" smtClean="0"/>
              <a:t>The group includes the representatives of all departments of the Ministry of Finance and the Treasury. </a:t>
            </a:r>
          </a:p>
          <a:p>
            <a:endParaRPr lang="hr-H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Technical issues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Payment system</a:t>
            </a:r>
          </a:p>
          <a:p>
            <a:r>
              <a:rPr lang="hr-HR" smtClean="0"/>
              <a:t>Federal and local part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cap="all" smtClean="0"/>
              <a:t>MANAGEMENT ISSUES</a:t>
            </a:r>
            <a:endParaRPr lang="hr-HR" cap="all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Issue of responsibility</a:t>
            </a:r>
          </a:p>
          <a:p>
            <a:r>
              <a:rPr lang="hr-HR" smtClean="0"/>
              <a:t>Policies</a:t>
            </a:r>
          </a:p>
          <a:p>
            <a:r>
              <a:rPr lang="hr-HR" smtClean="0"/>
              <a:t>Internal management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cap="all" smtClean="0"/>
              <a:t>Reform DESIGN</a:t>
            </a:r>
            <a:endParaRPr lang="hr-HR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mtClean="0"/>
              <a:t>Cash or accrual principle?</a:t>
            </a:r>
            <a:endParaRPr lang="hr-HR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smtClean="0"/>
              <a:t>Both systems should be preserved  </a:t>
            </a: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mtClean="0"/>
              <a:t>Issue of property recognition</a:t>
            </a:r>
            <a:endParaRPr lang="hr-H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mtClean="0"/>
              <a:t>Audit is irreplaceable in this process</a:t>
            </a:r>
            <a:endParaRPr lang="hr-H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279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Arial</vt:lpstr>
      <vt:lpstr>Office Theme</vt:lpstr>
      <vt:lpstr>TREASURY OF THE RUSSIAN FEDERATION</vt:lpstr>
      <vt:lpstr> PAYMENT MODEL OF THE TREASURY SYSTEM </vt:lpstr>
      <vt:lpstr> PAYMENT MODEL OF THE TREASURY SYSTEM </vt:lpstr>
      <vt:lpstr> TREASURY OF THE RUSSIAN FEDERATION </vt:lpstr>
      <vt:lpstr>REGULATION</vt:lpstr>
      <vt:lpstr>Electronic budget</vt:lpstr>
      <vt:lpstr>Technical issues</vt:lpstr>
      <vt:lpstr>MANAGEMENT ISSUES</vt:lpstr>
      <vt:lpstr>Reform DESIGN</vt:lpstr>
      <vt:lpstr>ReformS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TREZOR RUSKE FEDERACIJE</dc:title>
  <dc:creator>Ostali</dc:creator>
  <cp:lastModifiedBy>Ziva Lautar</cp:lastModifiedBy>
  <cp:revision>5</cp:revision>
  <dcterms:created xsi:type="dcterms:W3CDTF">2012-06-26T05:09:34Z</dcterms:created>
  <dcterms:modified xsi:type="dcterms:W3CDTF">2012-08-27T07:16:48Z</dcterms:modified>
</cp:coreProperties>
</file>