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3" autoAdjust="0"/>
    <p:restoredTop sz="94628" autoAdjust="0"/>
  </p:normalViewPr>
  <p:slideViewPr>
    <p:cSldViewPr>
      <p:cViewPr>
        <p:scale>
          <a:sx n="70" d="100"/>
          <a:sy n="70" d="100"/>
        </p:scale>
        <p:origin x="-516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D20905-29DA-4F87-A66D-034B978B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0189-0934-43A3-B6A6-8BD96E719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A286A-4067-4172-BC40-C0E0BB9A9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DD32-7940-4A08-B301-451FBF21F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84231-F135-4E95-B6DC-08D45857A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5E2E-0D20-4627-A811-1E122531C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72CE-7824-4A45-94A1-C88F5888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0AD5-A4FC-42E9-80C5-212F5707B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8FEF-8767-43B4-972C-69D696B1B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53B9-7FA5-41D1-85CF-736F3B85D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5A00-4B06-4EFB-83E6-1C9791058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3A7E-9422-4076-9C29-45784C7D7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01752F-8C2C-403B-95EF-40156CD98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256381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7729538" y="9239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>
            <a:off x="2613025" y="9239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5508625" y="981075"/>
          <a:ext cx="2590800" cy="2582863"/>
        </p:xfrm>
        <a:graphic>
          <a:graphicData uri="http://schemas.openxmlformats.org/presentationml/2006/ole">
            <p:oleObj spid="_x0000_s1026" name="Photo Editor Photo" r:id="rId3" imgW="3048426" imgH="3839111" progId="">
              <p:embed/>
            </p:oleObj>
          </a:graphicData>
        </a:graphic>
      </p:graphicFrame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0763"/>
            <a:ext cx="25908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2916238" y="3644900"/>
            <a:ext cx="6069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990000"/>
                </a:solidFill>
                <a:latin typeface="Arial Black" pitchFamily="34" charset="0"/>
              </a:rPr>
              <a:t>GRUP</a:t>
            </a:r>
            <a:r>
              <a:rPr lang="sr-Latn-RS" sz="2000" b="1" dirty="0" smtClean="0">
                <a:solidFill>
                  <a:srgbClr val="990000"/>
                </a:solidFill>
                <a:latin typeface="Arial Black" pitchFamily="34" charset="0"/>
              </a:rPr>
              <a:t>A</a:t>
            </a:r>
            <a:r>
              <a:rPr lang="en-US" sz="2000" b="1" dirty="0" smtClean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  <a:latin typeface="Arial Black" pitchFamily="34" charset="0"/>
              </a:rPr>
              <a:t>3 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3276600" y="4149725"/>
            <a:ext cx="5329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 err="1" smtClean="0">
                <a:latin typeface="Arial" charset="0"/>
              </a:rPr>
              <a:t>Rus</a:t>
            </a:r>
            <a:r>
              <a:rPr lang="sr-Latn-RS" b="1" i="1" u="sng" dirty="0" smtClean="0">
                <a:latin typeface="Arial" charset="0"/>
              </a:rPr>
              <a:t>ko iskustvo na primeru Projekta modernizacije trezora i implementacije </a:t>
            </a:r>
            <a:r>
              <a:rPr lang="en-US" b="1" i="1" u="sng" dirty="0" smtClean="0">
                <a:latin typeface="Arial" charset="0"/>
              </a:rPr>
              <a:t>PFMIS </a:t>
            </a:r>
            <a:endParaRPr lang="ru-RU" b="1" i="1" u="sng" dirty="0">
              <a:latin typeface="Arial" charset="0"/>
            </a:endParaRPr>
          </a:p>
        </p:txBody>
      </p:sp>
      <p:sp>
        <p:nvSpPr>
          <p:cNvPr id="1033" name="Text Box 21"/>
          <p:cNvSpPr txBox="1">
            <a:spLocks noChangeArrowheads="1"/>
          </p:cNvSpPr>
          <p:nvPr/>
        </p:nvSpPr>
        <p:spPr bwMode="auto">
          <a:xfrm>
            <a:off x="2916238" y="5661025"/>
            <a:ext cx="5759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1600" b="1" dirty="0" smtClean="0">
                <a:solidFill>
                  <a:srgbClr val="003366"/>
                </a:solidFill>
                <a:latin typeface="Arial" charset="0"/>
              </a:rPr>
              <a:t>Zemlje</a:t>
            </a:r>
            <a:r>
              <a:rPr lang="ru-RU" sz="1600" b="1" dirty="0" smtClean="0">
                <a:solidFill>
                  <a:srgbClr val="003366"/>
                </a:solidFill>
                <a:latin typeface="Arial" charset="0"/>
              </a:rPr>
              <a:t>: </a:t>
            </a:r>
            <a:r>
              <a:rPr lang="en-US" sz="1600" b="1" dirty="0" err="1" smtClean="0">
                <a:solidFill>
                  <a:srgbClr val="003366"/>
                </a:solidFill>
                <a:latin typeface="Arial" charset="0"/>
              </a:rPr>
              <a:t>Azerb</a:t>
            </a:r>
            <a:r>
              <a:rPr lang="sr-Latn-RS" sz="1600" b="1" dirty="0" smtClean="0">
                <a:solidFill>
                  <a:srgbClr val="003366"/>
                </a:solidFill>
                <a:latin typeface="Arial" charset="0"/>
              </a:rPr>
              <a:t>ejdžan, Jermenija, Belorusija, Bugarska, Srbija, Ukrajina, Uzbekistan</a:t>
            </a:r>
          </a:p>
          <a:p>
            <a:pPr algn="ctr">
              <a:spcBef>
                <a:spcPct val="50000"/>
              </a:spcBef>
            </a:pPr>
            <a:endParaRPr lang="ru-RU" sz="16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>
            <a:off x="2627313" y="3573463"/>
            <a:ext cx="0" cy="3024187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7729538" y="4921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508625" y="549275"/>
          <a:ext cx="2590800" cy="503238"/>
        </p:xfrm>
        <a:graphic>
          <a:graphicData uri="http://schemas.openxmlformats.org/presentationml/2006/ole">
            <p:oleObj spid="_x0000_s2050" name="Photo Editor Photo" r:id="rId3" imgW="3048426" imgH="3839111" progId="">
              <p:embed/>
            </p:oleObj>
          </a:graphicData>
        </a:graphic>
      </p:graphicFrame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1258888" y="1989138"/>
            <a:ext cx="6913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116013" y="2276475"/>
            <a:ext cx="73437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1</a:t>
            </a:r>
            <a:r>
              <a:rPr lang="ru-RU" b="1" dirty="0" smtClean="0">
                <a:solidFill>
                  <a:srgbClr val="990000"/>
                </a:solidFill>
              </a:rPr>
              <a:t>.</a:t>
            </a:r>
            <a:r>
              <a:rPr lang="sr-Latn-RS" b="1" dirty="0" smtClean="0">
                <a:solidFill>
                  <a:srgbClr val="990000"/>
                </a:solidFill>
              </a:rPr>
              <a:t> Upravljanje likvidnošću 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b="1" dirty="0">
              <a:solidFill>
                <a:srgbClr val="990000"/>
              </a:solidFill>
            </a:endParaRPr>
          </a:p>
          <a:p>
            <a:r>
              <a:rPr lang="en-US" dirty="0"/>
              <a:t>a) </a:t>
            </a:r>
            <a:r>
              <a:rPr lang="sr-Latn-RS" dirty="0" smtClean="0"/>
              <a:t> Povlačenje sredstava sa računa u komercijalnim bankama, konsolidacija sredstava na KRT;</a:t>
            </a:r>
            <a:endParaRPr lang="en-US" dirty="0"/>
          </a:p>
          <a:p>
            <a:r>
              <a:rPr lang="en-US" dirty="0"/>
              <a:t>b</a:t>
            </a:r>
            <a:r>
              <a:rPr lang="ru-RU" dirty="0"/>
              <a:t>) </a:t>
            </a:r>
            <a:r>
              <a:rPr lang="en-US" dirty="0" err="1" smtClean="0"/>
              <a:t>Ef</a:t>
            </a:r>
            <a:r>
              <a:rPr lang="sr-Latn-RS" dirty="0" smtClean="0"/>
              <a:t>ikasno upravljanje stanjima sredstava; </a:t>
            </a:r>
            <a:endParaRPr lang="ru-RU" dirty="0"/>
          </a:p>
          <a:p>
            <a:r>
              <a:rPr lang="en-US" dirty="0"/>
              <a:t>c</a:t>
            </a:r>
            <a:r>
              <a:rPr lang="ru-RU" dirty="0"/>
              <a:t>) </a:t>
            </a:r>
            <a:r>
              <a:rPr lang="sr-Latn-RS" dirty="0" smtClean="0"/>
              <a:t>Razvijanje koncepta upravljanja resursima; </a:t>
            </a:r>
            <a:endParaRPr lang="ru-RU" dirty="0"/>
          </a:p>
          <a:p>
            <a:r>
              <a:rPr lang="en-US" dirty="0"/>
              <a:t>d</a:t>
            </a:r>
            <a:r>
              <a:rPr lang="ru-RU" dirty="0"/>
              <a:t>) </a:t>
            </a:r>
            <a:r>
              <a:rPr lang="en-US" dirty="0" err="1" smtClean="0"/>
              <a:t>Pla</a:t>
            </a:r>
            <a:r>
              <a:rPr lang="sr-Latn-RS" dirty="0" smtClean="0"/>
              <a:t>siranje sredstava preko berzanskih aukcija; </a:t>
            </a:r>
            <a:endParaRPr lang="ru-RU" dirty="0"/>
          </a:p>
          <a:p>
            <a:r>
              <a:rPr lang="en-US" dirty="0"/>
              <a:t>e</a:t>
            </a:r>
            <a:r>
              <a:rPr lang="ru-RU" dirty="0"/>
              <a:t>) </a:t>
            </a:r>
            <a:r>
              <a:rPr lang="sr-Latn-RS" dirty="0" smtClean="0"/>
              <a:t>Razvijanje softvera za upravljanje likvidnošću.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116013" y="1916113"/>
            <a:ext cx="76327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sr-Latn-RS" b="1" dirty="0" smtClean="0">
                <a:solidFill>
                  <a:srgbClr val="990000"/>
                </a:solidFill>
              </a:rPr>
              <a:t>Pristup budžetskih korisnika automatizovanom sistemu upravljanja trezora </a:t>
            </a:r>
          </a:p>
          <a:p>
            <a:pPr marL="342900" indent="-342900">
              <a:buFontTx/>
              <a:buAutoNum type="arabicPeriod" startAt="2"/>
            </a:pPr>
            <a:endParaRPr lang="ru-RU" dirty="0">
              <a:solidFill>
                <a:srgbClr val="990000"/>
              </a:solidFill>
            </a:endParaRPr>
          </a:p>
          <a:p>
            <a:pPr marL="342900" indent="-342900"/>
            <a:r>
              <a:rPr lang="en-US" dirty="0"/>
              <a:t>a</a:t>
            </a:r>
            <a:r>
              <a:rPr lang="ru-RU" dirty="0"/>
              <a:t>) </a:t>
            </a:r>
            <a:r>
              <a:rPr lang="en-US" dirty="0" err="1" smtClean="0"/>
              <a:t>Specifi</a:t>
            </a:r>
            <a:r>
              <a:rPr lang="sr-Latn-RS" dirty="0" smtClean="0"/>
              <a:t>čnost federalne države; </a:t>
            </a:r>
            <a:endParaRPr lang="ru-RU" dirty="0"/>
          </a:p>
          <a:p>
            <a:pPr marL="342900" indent="-342900"/>
            <a:r>
              <a:rPr lang="en-US" dirty="0"/>
              <a:t>b</a:t>
            </a:r>
            <a:r>
              <a:rPr lang="ru-RU" dirty="0"/>
              <a:t>) </a:t>
            </a:r>
            <a:r>
              <a:rPr lang="sr-Latn-RS" dirty="0" smtClean="0"/>
              <a:t>Geografiski profil zemlje i broj budžetskih korisnika; </a:t>
            </a:r>
            <a:endParaRPr lang="ru-RU" dirty="0"/>
          </a:p>
          <a:p>
            <a:pPr marL="342900" indent="-342900"/>
            <a:r>
              <a:rPr lang="en-US" dirty="0"/>
              <a:t>c</a:t>
            </a:r>
            <a:r>
              <a:rPr lang="ru-RU" dirty="0"/>
              <a:t>) </a:t>
            </a:r>
            <a:r>
              <a:rPr lang="sr-Latn-RS" dirty="0" smtClean="0"/>
              <a:t>Korišćenje poslovnih kartica; </a:t>
            </a:r>
            <a:endParaRPr lang="ru-RU" dirty="0"/>
          </a:p>
          <a:p>
            <a:pPr marL="342900" indent="-342900"/>
            <a:r>
              <a:rPr lang="en-US" dirty="0"/>
              <a:t>d</a:t>
            </a:r>
            <a:r>
              <a:rPr lang="ru-RU" dirty="0"/>
              <a:t>) </a:t>
            </a:r>
            <a:r>
              <a:rPr lang="en-US" dirty="0" smtClean="0"/>
              <a:t>Personal</a:t>
            </a:r>
            <a:r>
              <a:rPr lang="sr-Latn-RS" dirty="0" smtClean="0"/>
              <a:t>na kancelarija budžetskog korisnika u sistemu portala, razvijanje posebnog softvera za predaju dokumenata u </a:t>
            </a:r>
            <a:r>
              <a:rPr lang="sr-Latn-RS" smtClean="0"/>
              <a:t>informacioni sistem, </a:t>
            </a:r>
            <a:r>
              <a:rPr lang="sr-Latn-RS" dirty="0" smtClean="0"/>
              <a:t>korišćenje digitalnog potpisa; </a:t>
            </a:r>
            <a:r>
              <a:rPr lang="en-US" dirty="0" smtClean="0"/>
              <a:t> </a:t>
            </a:r>
            <a:endParaRPr lang="ru-RU" dirty="0"/>
          </a:p>
          <a:p>
            <a:pPr marL="342900" indent="-342900"/>
            <a:r>
              <a:rPr lang="en-US" dirty="0"/>
              <a:t>e</a:t>
            </a:r>
            <a:r>
              <a:rPr lang="ru-RU" dirty="0"/>
              <a:t>) </a:t>
            </a:r>
            <a:r>
              <a:rPr lang="en-US" dirty="0" err="1" smtClean="0"/>
              <a:t>Defini</a:t>
            </a:r>
            <a:r>
              <a:rPr lang="sr-Latn-RS" dirty="0" smtClean="0"/>
              <a:t>cija pravnih odgovornosti dobavljača i klijenta tokom odvijanja budžetskog procesa; </a:t>
            </a:r>
            <a:endParaRPr lang="ru-RU" dirty="0"/>
          </a:p>
          <a:p>
            <a:pPr marL="342900" indent="-342900"/>
            <a:r>
              <a:rPr lang="en-US" dirty="0"/>
              <a:t>f</a:t>
            </a:r>
            <a:r>
              <a:rPr lang="ru-RU" dirty="0"/>
              <a:t>) </a:t>
            </a:r>
            <a:r>
              <a:rPr lang="sr-Latn-RS" dirty="0" smtClean="0"/>
              <a:t>Kompletno odricanje od upotrebe papirne tehnologije.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403350" y="2276475"/>
            <a:ext cx="64817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3. </a:t>
            </a:r>
            <a:r>
              <a:rPr lang="sr-Latn-RS" b="1" dirty="0" smtClean="0">
                <a:solidFill>
                  <a:srgbClr val="990000"/>
                </a:solidFill>
              </a:rPr>
              <a:t>Pružanje usluge rukovođenja računovodstvenom i platnom funkcijama od strane Trezora.</a:t>
            </a:r>
          </a:p>
          <a:p>
            <a:endParaRPr lang="ru-RU" b="1" dirty="0">
              <a:solidFill>
                <a:srgbClr val="990000"/>
              </a:solidFill>
            </a:endParaRPr>
          </a:p>
          <a:p>
            <a:r>
              <a:rPr lang="ru-RU" b="1" dirty="0">
                <a:solidFill>
                  <a:srgbClr val="990000"/>
                </a:solidFill>
              </a:rPr>
              <a:t>4. </a:t>
            </a:r>
            <a:r>
              <a:rPr lang="sr-Latn-RS" b="1" dirty="0" smtClean="0">
                <a:solidFill>
                  <a:srgbClr val="990000"/>
                </a:solidFill>
              </a:rPr>
              <a:t>Predstavljanje procesa transfera podataka, migracija baza podataka. 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b="1" dirty="0">
              <a:solidFill>
                <a:srgbClr val="990000"/>
              </a:solidFill>
            </a:endParaRPr>
          </a:p>
          <a:p>
            <a:r>
              <a:rPr lang="ru-RU" b="1" dirty="0">
                <a:solidFill>
                  <a:srgbClr val="990000"/>
                </a:solidFill>
              </a:rPr>
              <a:t>5. </a:t>
            </a:r>
            <a:r>
              <a:rPr lang="sr-Latn-RS" b="1" dirty="0" smtClean="0">
                <a:solidFill>
                  <a:srgbClr val="990000"/>
                </a:solidFill>
              </a:rPr>
              <a:t>Testiranje sistema, prateća operacija u dva sistema. 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b="1" dirty="0">
              <a:solidFill>
                <a:srgbClr val="990000"/>
              </a:solidFill>
            </a:endParaRPr>
          </a:p>
          <a:p>
            <a:r>
              <a:rPr lang="ru-RU" b="1" dirty="0">
                <a:solidFill>
                  <a:srgbClr val="990000"/>
                </a:solidFill>
              </a:rPr>
              <a:t>6. </a:t>
            </a:r>
            <a:r>
              <a:rPr lang="en-US" b="1" dirty="0" smtClean="0">
                <a:solidFill>
                  <a:srgbClr val="990000"/>
                </a:solidFill>
              </a:rPr>
              <a:t>P</a:t>
            </a:r>
            <a:r>
              <a:rPr lang="sr-Latn-RS" b="1" dirty="0" smtClean="0">
                <a:solidFill>
                  <a:srgbClr val="990000"/>
                </a:solidFill>
              </a:rPr>
              <a:t>rocenat prilagođavanja sistema. 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b="1" dirty="0">
              <a:solidFill>
                <a:srgbClr val="990000"/>
              </a:solidFill>
            </a:endParaRPr>
          </a:p>
          <a:p>
            <a:r>
              <a:rPr lang="ru-RU" b="1" dirty="0">
                <a:solidFill>
                  <a:srgbClr val="990000"/>
                </a:solidFill>
              </a:rPr>
              <a:t>7. </a:t>
            </a:r>
            <a:r>
              <a:rPr lang="sr-Latn-RS" b="1" dirty="0" smtClean="0">
                <a:solidFill>
                  <a:srgbClr val="990000"/>
                </a:solidFill>
              </a:rPr>
              <a:t>Planiranje budžetskih prihoda na akrulnoj/obračunskoj osnovi. 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042988" y="1989138"/>
            <a:ext cx="7416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8. </a:t>
            </a:r>
            <a:r>
              <a:rPr lang="en-US" b="1" dirty="0" err="1" smtClean="0">
                <a:solidFill>
                  <a:srgbClr val="990000"/>
                </a:solidFill>
              </a:rPr>
              <a:t>Magnitud</a:t>
            </a:r>
            <a:r>
              <a:rPr lang="sr-Latn-RS" b="1" dirty="0" smtClean="0">
                <a:solidFill>
                  <a:srgbClr val="990000"/>
                </a:solidFill>
              </a:rPr>
              <a:t>a projekta 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b="1" dirty="0">
              <a:solidFill>
                <a:srgbClr val="990000"/>
              </a:solidFill>
            </a:endParaRPr>
          </a:p>
          <a:p>
            <a:r>
              <a:rPr lang="ru-RU" b="1" dirty="0">
                <a:solidFill>
                  <a:srgbClr val="990000"/>
                </a:solidFill>
              </a:rPr>
              <a:t>9. </a:t>
            </a:r>
            <a:r>
              <a:rPr lang="sr-Latn-RS" b="1" dirty="0" smtClean="0">
                <a:solidFill>
                  <a:srgbClr val="990000"/>
                </a:solidFill>
              </a:rPr>
              <a:t>Razvoj projekta i koncept menadžmenta 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dirty="0">
              <a:solidFill>
                <a:srgbClr val="990000"/>
              </a:solidFill>
            </a:endParaRPr>
          </a:p>
          <a:p>
            <a:r>
              <a:rPr lang="en-US" dirty="0"/>
              <a:t>a</a:t>
            </a:r>
            <a:r>
              <a:rPr lang="ru-RU" dirty="0"/>
              <a:t>) </a:t>
            </a:r>
            <a:r>
              <a:rPr lang="sr-Latn-RS" dirty="0" smtClean="0"/>
              <a:t>Zakonodavna podrška;</a:t>
            </a:r>
            <a:endParaRPr lang="ru-RU" dirty="0"/>
          </a:p>
          <a:p>
            <a:r>
              <a:rPr lang="en-US" dirty="0"/>
              <a:t>b</a:t>
            </a:r>
            <a:r>
              <a:rPr lang="ru-RU" dirty="0"/>
              <a:t>) </a:t>
            </a:r>
            <a:r>
              <a:rPr lang="en-US" dirty="0" err="1" smtClean="0"/>
              <a:t>Organi</a:t>
            </a:r>
            <a:r>
              <a:rPr lang="sr-Latn-RS" dirty="0" smtClean="0"/>
              <a:t>zacija aktivnosti; </a:t>
            </a:r>
            <a:endParaRPr lang="ru-RU" dirty="0"/>
          </a:p>
          <a:p>
            <a:r>
              <a:rPr lang="en-US" dirty="0"/>
              <a:t>c</a:t>
            </a:r>
            <a:r>
              <a:rPr lang="ru-RU" dirty="0"/>
              <a:t>) </a:t>
            </a:r>
            <a:r>
              <a:rPr lang="en-US" dirty="0" err="1" smtClean="0"/>
              <a:t>Organi</a:t>
            </a:r>
            <a:r>
              <a:rPr lang="sr-Latn-RS" dirty="0" smtClean="0"/>
              <a:t>zacija projektnih grupa; </a:t>
            </a:r>
            <a:endParaRPr lang="ru-RU" dirty="0"/>
          </a:p>
          <a:p>
            <a:r>
              <a:rPr lang="en-US" dirty="0"/>
              <a:t>d</a:t>
            </a:r>
            <a:r>
              <a:rPr lang="ru-RU" dirty="0"/>
              <a:t>) </a:t>
            </a:r>
            <a:r>
              <a:rPr lang="en-US" dirty="0" err="1" smtClean="0"/>
              <a:t>Defini</a:t>
            </a:r>
            <a:r>
              <a:rPr lang="sr-Latn-RS" dirty="0" smtClean="0"/>
              <a:t>cija krajnjih ciljeva i optimizacija poslovnih </a:t>
            </a:r>
            <a:r>
              <a:rPr lang="sr-Latn-RS" dirty="0" smtClean="0"/>
              <a:t>procesa</a:t>
            </a:r>
            <a:r>
              <a:rPr lang="en-US" smtClean="0"/>
              <a:t>;</a:t>
            </a:r>
            <a:r>
              <a:rPr lang="sr-Latn-RS" smtClean="0"/>
              <a:t> </a:t>
            </a:r>
            <a:endParaRPr lang="en-US" dirty="0"/>
          </a:p>
          <a:p>
            <a:endParaRPr lang="ru-RU" b="1" dirty="0"/>
          </a:p>
          <a:p>
            <a:r>
              <a:rPr lang="ru-RU" b="1" dirty="0">
                <a:solidFill>
                  <a:srgbClr val="990000"/>
                </a:solidFill>
              </a:rPr>
              <a:t>10. </a:t>
            </a:r>
            <a:r>
              <a:rPr lang="sr-Latn-RS" b="1" dirty="0" smtClean="0">
                <a:solidFill>
                  <a:srgbClr val="990000"/>
                </a:solidFill>
              </a:rPr>
              <a:t>Pokrivenost javnih vanbudžetskih sredstava informacionim sistemom 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b="1" dirty="0">
              <a:solidFill>
                <a:srgbClr val="990000"/>
              </a:solidFill>
            </a:endParaRPr>
          </a:p>
          <a:p>
            <a:r>
              <a:rPr lang="ru-RU" b="1" dirty="0">
                <a:solidFill>
                  <a:srgbClr val="990000"/>
                </a:solidFill>
              </a:rPr>
              <a:t>11. </a:t>
            </a:r>
            <a:r>
              <a:rPr lang="sr-Latn-RS" b="1" dirty="0" smtClean="0">
                <a:solidFill>
                  <a:srgbClr val="990000"/>
                </a:solidFill>
              </a:rPr>
              <a:t>Konsolidacija izveštavanja 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b="1" dirty="0">
              <a:solidFill>
                <a:srgbClr val="990000"/>
              </a:solidFill>
            </a:endParaRPr>
          </a:p>
          <a:p>
            <a:r>
              <a:rPr lang="ru-RU" b="1" dirty="0">
                <a:solidFill>
                  <a:srgbClr val="990000"/>
                </a:solidFill>
              </a:rPr>
              <a:t>12. </a:t>
            </a:r>
            <a:r>
              <a:rPr lang="en-US" b="1" dirty="0" smtClean="0">
                <a:solidFill>
                  <a:srgbClr val="990000"/>
                </a:solidFill>
              </a:rPr>
              <a:t>Intern</a:t>
            </a:r>
            <a:r>
              <a:rPr lang="sr-Latn-RS" b="1" dirty="0" smtClean="0">
                <a:solidFill>
                  <a:srgbClr val="990000"/>
                </a:solidFill>
              </a:rPr>
              <a:t>i i eksterni sistemski korisnici 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132</TotalTime>
  <Words>271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Палитра</vt:lpstr>
      <vt:lpstr>Photo Editor Photo</vt:lpstr>
      <vt:lpstr>Slide 1</vt:lpstr>
      <vt:lpstr>Slide 2</vt:lpstr>
      <vt:lpstr>Slide 3</vt:lpstr>
      <vt:lpstr>Slide 4</vt:lpstr>
      <vt:lpstr>Slide 5</vt:lpstr>
    </vt:vector>
  </TitlesOfParts>
  <Company>DXA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Solmaz Yahyayeva</dc:creator>
  <cp:lastModifiedBy>MC</cp:lastModifiedBy>
  <cp:revision>31</cp:revision>
  <dcterms:created xsi:type="dcterms:W3CDTF">2012-06-30T11:52:37Z</dcterms:created>
  <dcterms:modified xsi:type="dcterms:W3CDTF">2012-10-17T08:18:35Z</dcterms:modified>
</cp:coreProperties>
</file>