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9" r:id="rId3"/>
    <p:sldId id="257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99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628" autoAdjust="0"/>
  </p:normalViewPr>
  <p:slideViewPr>
    <p:cSldViewPr>
      <p:cViewPr varScale="1">
        <p:scale>
          <a:sx n="47" d="100"/>
          <a:sy n="47" d="100"/>
        </p:scale>
        <p:origin x="-5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5D20905-29DA-4F87-A66D-034B978BA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C0189-0934-43A3-B6A6-8BD96E719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A286A-4067-4172-BC40-C0E0BB9A9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DDD32-7940-4A08-B301-451FBF21F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84231-F135-4E95-B6DC-08D45857A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15E2E-0D20-4627-A811-1E122531C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272CE-7824-4A45-94A1-C88F5888B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A0AD5-A4FC-42E9-80C5-212F5707B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58FEF-8767-43B4-972C-69D696B1B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B53B9-7FA5-41D1-85CF-736F3B85D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75A00-4B06-4EFB-83E6-1C9791058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83A7E-9422-4076-9C29-45784C7D7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C01752F-8C2C-403B-95EF-40156CD98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2"/>
          <p:cNvSpPr>
            <a:spLocks noChangeArrowheads="1"/>
          </p:cNvSpPr>
          <p:nvPr/>
        </p:nvSpPr>
        <p:spPr bwMode="auto">
          <a:xfrm>
            <a:off x="0" y="981075"/>
            <a:ext cx="9144000" cy="2563813"/>
          </a:xfrm>
          <a:prstGeom prst="rect">
            <a:avLst/>
          </a:prstGeom>
          <a:solidFill>
            <a:srgbClr val="3366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auto">
          <a:xfrm>
            <a:off x="7729538" y="923925"/>
            <a:ext cx="0" cy="29686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14"/>
          <p:cNvSpPr>
            <a:spLocks noChangeShapeType="1"/>
          </p:cNvSpPr>
          <p:nvPr/>
        </p:nvSpPr>
        <p:spPr bwMode="auto">
          <a:xfrm>
            <a:off x="2613025" y="923925"/>
            <a:ext cx="0" cy="29686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5508625" y="981075"/>
          <a:ext cx="2590800" cy="2582863"/>
        </p:xfrm>
        <a:graphic>
          <a:graphicData uri="http://schemas.openxmlformats.org/presentationml/2006/ole">
            <p:oleObj spid="_x0000_s1026" name="Photo Editor Photo" r:id="rId3" imgW="3048426" imgH="3839111" progId="MSPhotoEd.3">
              <p:embed/>
            </p:oleObj>
          </a:graphicData>
        </a:graphic>
      </p:graphicFrame>
      <p:pic>
        <p:nvPicPr>
          <p:cNvPr id="1030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60763"/>
            <a:ext cx="2590800" cy="477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31" name="Text Box 18"/>
          <p:cNvSpPr txBox="1">
            <a:spLocks noChangeArrowheads="1"/>
          </p:cNvSpPr>
          <p:nvPr/>
        </p:nvSpPr>
        <p:spPr bwMode="auto">
          <a:xfrm>
            <a:off x="2916238" y="3644900"/>
            <a:ext cx="6069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990000"/>
                </a:solidFill>
                <a:latin typeface="Arial Black" pitchFamily="34" charset="0"/>
              </a:rPr>
              <a:t>GROUP </a:t>
            </a:r>
            <a:r>
              <a:rPr lang="ru-RU" sz="2000" b="1">
                <a:solidFill>
                  <a:srgbClr val="990000"/>
                </a:solidFill>
                <a:latin typeface="Arial Black" pitchFamily="34" charset="0"/>
              </a:rPr>
              <a:t>3 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3276600" y="4149725"/>
            <a:ext cx="5329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>
                <a:latin typeface="Arial" charset="0"/>
              </a:rPr>
              <a:t>Russian Experience of Treasury Modernization Project and PFMIS Implementation</a:t>
            </a:r>
            <a:endParaRPr lang="ru-RU" b="1" i="1" u="sng">
              <a:latin typeface="Arial" charset="0"/>
            </a:endParaRPr>
          </a:p>
        </p:txBody>
      </p:sp>
      <p:sp>
        <p:nvSpPr>
          <p:cNvPr id="1033" name="Text Box 21"/>
          <p:cNvSpPr txBox="1">
            <a:spLocks noChangeArrowheads="1"/>
          </p:cNvSpPr>
          <p:nvPr/>
        </p:nvSpPr>
        <p:spPr bwMode="auto">
          <a:xfrm>
            <a:off x="2916238" y="5661025"/>
            <a:ext cx="5759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3366"/>
                </a:solidFill>
                <a:latin typeface="Arial" charset="0"/>
              </a:rPr>
              <a:t>Countries</a:t>
            </a:r>
            <a:r>
              <a:rPr lang="ru-RU" sz="1600" b="1">
                <a:solidFill>
                  <a:srgbClr val="003366"/>
                </a:solidFill>
                <a:latin typeface="Arial" charset="0"/>
              </a:rPr>
              <a:t>: </a:t>
            </a:r>
            <a:r>
              <a:rPr lang="en-US" sz="1600" b="1">
                <a:solidFill>
                  <a:srgbClr val="003366"/>
                </a:solidFill>
                <a:latin typeface="Arial" charset="0"/>
              </a:rPr>
              <a:t>Azerbaijan</a:t>
            </a:r>
            <a:r>
              <a:rPr lang="ru-RU" sz="1600" b="1">
                <a:solidFill>
                  <a:srgbClr val="003366"/>
                </a:solidFill>
                <a:latin typeface="Arial" charset="0"/>
              </a:rPr>
              <a:t>, </a:t>
            </a:r>
            <a:r>
              <a:rPr lang="en-US" sz="1600" b="1">
                <a:solidFill>
                  <a:srgbClr val="003366"/>
                </a:solidFill>
                <a:latin typeface="Arial" charset="0"/>
              </a:rPr>
              <a:t>Armenia</a:t>
            </a:r>
            <a:r>
              <a:rPr lang="ru-RU" sz="1600" b="1">
                <a:solidFill>
                  <a:srgbClr val="003366"/>
                </a:solidFill>
                <a:latin typeface="Arial" charset="0"/>
              </a:rPr>
              <a:t>, </a:t>
            </a:r>
            <a:r>
              <a:rPr lang="en-US" sz="1600" b="1">
                <a:solidFill>
                  <a:srgbClr val="003366"/>
                </a:solidFill>
                <a:latin typeface="Arial" charset="0"/>
              </a:rPr>
              <a:t>Belarus</a:t>
            </a:r>
            <a:r>
              <a:rPr lang="ru-RU" sz="1600" b="1">
                <a:solidFill>
                  <a:srgbClr val="003366"/>
                </a:solidFill>
                <a:latin typeface="Arial" charset="0"/>
              </a:rPr>
              <a:t>, </a:t>
            </a:r>
            <a:r>
              <a:rPr lang="en-US" sz="1600" b="1">
                <a:solidFill>
                  <a:srgbClr val="003366"/>
                </a:solidFill>
                <a:latin typeface="Arial" charset="0"/>
              </a:rPr>
              <a:t>Bulgaria</a:t>
            </a:r>
            <a:r>
              <a:rPr lang="ru-RU" sz="1600" b="1">
                <a:solidFill>
                  <a:srgbClr val="003366"/>
                </a:solidFill>
                <a:latin typeface="Arial" charset="0"/>
              </a:rPr>
              <a:t>, </a:t>
            </a:r>
            <a:r>
              <a:rPr lang="en-US" sz="1600" b="1">
                <a:solidFill>
                  <a:srgbClr val="003366"/>
                </a:solidFill>
                <a:latin typeface="Arial" charset="0"/>
              </a:rPr>
              <a:t>Serbia</a:t>
            </a:r>
            <a:r>
              <a:rPr lang="ru-RU" sz="1600" b="1">
                <a:solidFill>
                  <a:srgbClr val="003366"/>
                </a:solidFill>
                <a:latin typeface="Arial" charset="0"/>
              </a:rPr>
              <a:t>, </a:t>
            </a:r>
            <a:r>
              <a:rPr lang="en-US" sz="1600" b="1">
                <a:solidFill>
                  <a:srgbClr val="003366"/>
                </a:solidFill>
                <a:latin typeface="Arial" charset="0"/>
              </a:rPr>
              <a:t>Ukraine</a:t>
            </a:r>
            <a:r>
              <a:rPr lang="ru-RU" sz="1600" b="1">
                <a:solidFill>
                  <a:srgbClr val="003366"/>
                </a:solidFill>
                <a:latin typeface="Arial" charset="0"/>
              </a:rPr>
              <a:t>, </a:t>
            </a:r>
            <a:r>
              <a:rPr lang="en-US" sz="1600" b="1">
                <a:solidFill>
                  <a:srgbClr val="003366"/>
                </a:solidFill>
                <a:latin typeface="Arial" charset="0"/>
              </a:rPr>
              <a:t>Uzbekistan</a:t>
            </a:r>
            <a:r>
              <a:rPr lang="ru-RU" sz="1600" b="1">
                <a:solidFill>
                  <a:srgbClr val="003366"/>
                </a:solidFill>
                <a:latin typeface="Arial" charset="0"/>
              </a:rPr>
              <a:t>.</a:t>
            </a:r>
          </a:p>
        </p:txBody>
      </p:sp>
      <p:sp>
        <p:nvSpPr>
          <p:cNvPr id="1034" name="Line 23"/>
          <p:cNvSpPr>
            <a:spLocks noChangeShapeType="1"/>
          </p:cNvSpPr>
          <p:nvPr/>
        </p:nvSpPr>
        <p:spPr bwMode="auto">
          <a:xfrm>
            <a:off x="2627313" y="3573463"/>
            <a:ext cx="0" cy="3024187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549275"/>
            <a:ext cx="9144000" cy="576263"/>
          </a:xfrm>
          <a:prstGeom prst="rect">
            <a:avLst/>
          </a:prstGeom>
          <a:solidFill>
            <a:srgbClr val="3366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Line 6"/>
          <p:cNvSpPr>
            <a:spLocks noChangeShapeType="1"/>
          </p:cNvSpPr>
          <p:nvPr/>
        </p:nvSpPr>
        <p:spPr bwMode="auto">
          <a:xfrm>
            <a:off x="7729538" y="492125"/>
            <a:ext cx="0" cy="29686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8"/>
          <p:cNvSpPr>
            <a:spLocks noChangeShapeType="1"/>
          </p:cNvSpPr>
          <p:nvPr/>
        </p:nvSpPr>
        <p:spPr bwMode="auto">
          <a:xfrm>
            <a:off x="611188" y="1700213"/>
            <a:ext cx="0" cy="4752975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5508625" y="549275"/>
          <a:ext cx="2590800" cy="503238"/>
        </p:xfrm>
        <a:graphic>
          <a:graphicData uri="http://schemas.openxmlformats.org/presentationml/2006/ole">
            <p:oleObj spid="_x0000_s2050" name="Photo Editor Photo" r:id="rId3" imgW="3048426" imgH="3839111" progId="MSPhotoEd.3">
              <p:embed/>
            </p:oleObj>
          </a:graphicData>
        </a:graphic>
      </p:graphicFrame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975"/>
            <a:ext cx="2590800" cy="47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5" name="Text Box 14"/>
          <p:cNvSpPr txBox="1">
            <a:spLocks noChangeArrowheads="1"/>
          </p:cNvSpPr>
          <p:nvPr/>
        </p:nvSpPr>
        <p:spPr bwMode="auto">
          <a:xfrm>
            <a:off x="1258888" y="1989138"/>
            <a:ext cx="6913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1116013" y="2276475"/>
            <a:ext cx="7343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90000"/>
                </a:solidFill>
              </a:rPr>
              <a:t>1.</a:t>
            </a:r>
            <a:r>
              <a:rPr lang="en-US" b="1">
                <a:solidFill>
                  <a:srgbClr val="990000"/>
                </a:solidFill>
              </a:rPr>
              <a:t>Liquidity management</a:t>
            </a:r>
            <a:endParaRPr lang="ru-RU" b="1">
              <a:solidFill>
                <a:srgbClr val="990000"/>
              </a:solidFill>
            </a:endParaRPr>
          </a:p>
          <a:p>
            <a:endParaRPr lang="ru-RU" b="1">
              <a:solidFill>
                <a:srgbClr val="990000"/>
              </a:solidFill>
            </a:endParaRPr>
          </a:p>
          <a:p>
            <a:r>
              <a:rPr lang="en-US"/>
              <a:t>a) Funds withdrawal from commercial banks</a:t>
            </a:r>
            <a:r>
              <a:rPr lang="ru-RU"/>
              <a:t>,  </a:t>
            </a:r>
            <a:r>
              <a:rPr lang="en-US"/>
              <a:t>consolidation of funds at STA</a:t>
            </a:r>
          </a:p>
          <a:p>
            <a:r>
              <a:rPr lang="en-US"/>
              <a:t>b</a:t>
            </a:r>
            <a:r>
              <a:rPr lang="ru-RU"/>
              <a:t>) </a:t>
            </a:r>
            <a:r>
              <a:rPr lang="en-US"/>
              <a:t>Efficient funds balances management</a:t>
            </a:r>
            <a:endParaRPr lang="ru-RU"/>
          </a:p>
          <a:p>
            <a:r>
              <a:rPr lang="en-US"/>
              <a:t>c</a:t>
            </a:r>
            <a:r>
              <a:rPr lang="ru-RU"/>
              <a:t>) </a:t>
            </a:r>
            <a:r>
              <a:rPr lang="en-US"/>
              <a:t>Development of resources management concept</a:t>
            </a:r>
            <a:endParaRPr lang="ru-RU"/>
          </a:p>
          <a:p>
            <a:r>
              <a:rPr lang="en-US"/>
              <a:t>d</a:t>
            </a:r>
            <a:r>
              <a:rPr lang="ru-RU"/>
              <a:t>) </a:t>
            </a:r>
            <a:r>
              <a:rPr lang="en-US"/>
              <a:t>Placement of funds through stock exchange auctions</a:t>
            </a:r>
            <a:endParaRPr lang="ru-RU"/>
          </a:p>
          <a:p>
            <a:r>
              <a:rPr lang="en-US"/>
              <a:t>e</a:t>
            </a:r>
            <a:r>
              <a:rPr lang="ru-RU"/>
              <a:t>) </a:t>
            </a:r>
            <a:r>
              <a:rPr lang="en-US"/>
              <a:t>Development of liquidity management software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549275"/>
            <a:ext cx="9144000" cy="576263"/>
          </a:xfrm>
          <a:prstGeom prst="rect">
            <a:avLst/>
          </a:prstGeom>
          <a:solidFill>
            <a:srgbClr val="3366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2590800" cy="47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611188" y="1700213"/>
            <a:ext cx="0" cy="4752975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116013" y="1916113"/>
            <a:ext cx="7632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en-US" b="1">
                <a:solidFill>
                  <a:srgbClr val="990000"/>
                </a:solidFill>
              </a:rPr>
              <a:t>Access of budget users to the automated treasury management system</a:t>
            </a:r>
            <a:endParaRPr lang="ru-RU" b="1">
              <a:solidFill>
                <a:srgbClr val="990000"/>
              </a:solidFill>
            </a:endParaRPr>
          </a:p>
          <a:p>
            <a:pPr marL="342900" indent="-342900">
              <a:buFontTx/>
              <a:buAutoNum type="arabicPeriod" startAt="2"/>
            </a:pPr>
            <a:endParaRPr lang="ru-RU">
              <a:solidFill>
                <a:srgbClr val="990000"/>
              </a:solidFill>
            </a:endParaRPr>
          </a:p>
          <a:p>
            <a:pPr marL="342900" indent="-342900"/>
            <a:r>
              <a:rPr lang="en-US"/>
              <a:t>a</a:t>
            </a:r>
            <a:r>
              <a:rPr lang="ru-RU"/>
              <a:t>) </a:t>
            </a:r>
            <a:r>
              <a:rPr lang="en-US"/>
              <a:t>Specificity of federal state</a:t>
            </a:r>
            <a:endParaRPr lang="ru-RU"/>
          </a:p>
          <a:p>
            <a:pPr marL="342900" indent="-342900"/>
            <a:r>
              <a:rPr lang="en-US"/>
              <a:t>b</a:t>
            </a:r>
            <a:r>
              <a:rPr lang="ru-RU"/>
              <a:t>) </a:t>
            </a:r>
            <a:r>
              <a:rPr lang="en-US"/>
              <a:t>Country geography and number of budget users</a:t>
            </a:r>
            <a:r>
              <a:rPr lang="ru-RU"/>
              <a:t>.</a:t>
            </a:r>
          </a:p>
          <a:p>
            <a:pPr marL="342900" indent="-342900"/>
            <a:r>
              <a:rPr lang="en-US"/>
              <a:t>c</a:t>
            </a:r>
            <a:r>
              <a:rPr lang="ru-RU"/>
              <a:t>) </a:t>
            </a:r>
            <a:r>
              <a:rPr lang="en-US"/>
              <a:t>Utilization of corporate cards</a:t>
            </a:r>
            <a:r>
              <a:rPr lang="ru-RU"/>
              <a:t>.</a:t>
            </a:r>
          </a:p>
          <a:p>
            <a:pPr marL="342900" indent="-342900"/>
            <a:r>
              <a:rPr lang="en-US"/>
              <a:t>d</a:t>
            </a:r>
            <a:r>
              <a:rPr lang="ru-RU"/>
              <a:t>) </a:t>
            </a:r>
            <a:r>
              <a:rPr lang="en-US"/>
              <a:t>Personal office of the budget user in the portal system</a:t>
            </a:r>
            <a:r>
              <a:rPr lang="ru-RU"/>
              <a:t>, </a:t>
            </a:r>
            <a:r>
              <a:rPr lang="en-US"/>
              <a:t>development of separate software for documents delivery to the information system, utilization of digital signature</a:t>
            </a:r>
            <a:r>
              <a:rPr lang="ru-RU"/>
              <a:t>.</a:t>
            </a:r>
          </a:p>
          <a:p>
            <a:pPr marL="342900" indent="-342900"/>
            <a:r>
              <a:rPr lang="en-US"/>
              <a:t>e</a:t>
            </a:r>
            <a:r>
              <a:rPr lang="ru-RU"/>
              <a:t>) </a:t>
            </a:r>
            <a:r>
              <a:rPr lang="en-US"/>
              <a:t>Definition of legal responsibilities of the supplier and the client in the course of the budget process</a:t>
            </a:r>
            <a:r>
              <a:rPr lang="ru-RU"/>
              <a:t>.</a:t>
            </a:r>
          </a:p>
          <a:p>
            <a:pPr marL="342900" indent="-342900"/>
            <a:r>
              <a:rPr lang="en-US"/>
              <a:t>f</a:t>
            </a:r>
            <a:r>
              <a:rPr lang="ru-RU"/>
              <a:t>) </a:t>
            </a:r>
            <a:r>
              <a:rPr lang="en-US"/>
              <a:t>Complete renunciation from paper technology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9275"/>
            <a:ext cx="9144000" cy="576263"/>
          </a:xfrm>
          <a:prstGeom prst="rect">
            <a:avLst/>
          </a:prstGeom>
          <a:solidFill>
            <a:srgbClr val="3366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2590800" cy="47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48" name="Line 7"/>
          <p:cNvSpPr>
            <a:spLocks noChangeShapeType="1"/>
          </p:cNvSpPr>
          <p:nvPr/>
        </p:nvSpPr>
        <p:spPr bwMode="auto">
          <a:xfrm>
            <a:off x="611188" y="1700213"/>
            <a:ext cx="0" cy="4752975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403350" y="2276475"/>
            <a:ext cx="64817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90000"/>
                </a:solidFill>
              </a:rPr>
              <a:t>3. </a:t>
            </a:r>
            <a:r>
              <a:rPr lang="en-US" b="1">
                <a:solidFill>
                  <a:srgbClr val="990000"/>
                </a:solidFill>
              </a:rPr>
              <a:t>Provision of accounting and payroll management service by the Treasury</a:t>
            </a:r>
            <a:r>
              <a:rPr lang="ru-RU" b="1">
                <a:solidFill>
                  <a:srgbClr val="990000"/>
                </a:solidFill>
              </a:rPr>
              <a:t>.</a:t>
            </a:r>
          </a:p>
          <a:p>
            <a:endParaRPr lang="ru-RU" b="1">
              <a:solidFill>
                <a:srgbClr val="990000"/>
              </a:solidFill>
            </a:endParaRPr>
          </a:p>
          <a:p>
            <a:r>
              <a:rPr lang="ru-RU" b="1">
                <a:solidFill>
                  <a:srgbClr val="990000"/>
                </a:solidFill>
              </a:rPr>
              <a:t>4. </a:t>
            </a:r>
            <a:r>
              <a:rPr lang="en-US" b="1">
                <a:solidFill>
                  <a:srgbClr val="990000"/>
                </a:solidFill>
              </a:rPr>
              <a:t>Roll-out of the data transfer process, data base migration</a:t>
            </a:r>
            <a:r>
              <a:rPr lang="ru-RU" b="1">
                <a:solidFill>
                  <a:srgbClr val="990000"/>
                </a:solidFill>
              </a:rPr>
              <a:t>.</a:t>
            </a:r>
          </a:p>
          <a:p>
            <a:endParaRPr lang="ru-RU" b="1">
              <a:solidFill>
                <a:srgbClr val="990000"/>
              </a:solidFill>
            </a:endParaRPr>
          </a:p>
          <a:p>
            <a:r>
              <a:rPr lang="ru-RU" b="1">
                <a:solidFill>
                  <a:srgbClr val="990000"/>
                </a:solidFill>
              </a:rPr>
              <a:t>5. </a:t>
            </a:r>
            <a:r>
              <a:rPr lang="en-US" b="1">
                <a:solidFill>
                  <a:srgbClr val="990000"/>
                </a:solidFill>
              </a:rPr>
              <a:t>System testing,</a:t>
            </a:r>
            <a:r>
              <a:rPr lang="ru-RU" b="1">
                <a:solidFill>
                  <a:srgbClr val="990000"/>
                </a:solidFill>
              </a:rPr>
              <a:t>  </a:t>
            </a:r>
            <a:r>
              <a:rPr lang="en-US" b="1">
                <a:solidFill>
                  <a:srgbClr val="990000"/>
                </a:solidFill>
              </a:rPr>
              <a:t>concomitant operation in two systems</a:t>
            </a:r>
            <a:r>
              <a:rPr lang="ru-RU" b="1">
                <a:solidFill>
                  <a:srgbClr val="990000"/>
                </a:solidFill>
              </a:rPr>
              <a:t>.</a:t>
            </a:r>
          </a:p>
          <a:p>
            <a:endParaRPr lang="ru-RU" b="1">
              <a:solidFill>
                <a:srgbClr val="990000"/>
              </a:solidFill>
            </a:endParaRPr>
          </a:p>
          <a:p>
            <a:r>
              <a:rPr lang="ru-RU" b="1">
                <a:solidFill>
                  <a:srgbClr val="990000"/>
                </a:solidFill>
              </a:rPr>
              <a:t>6. </a:t>
            </a:r>
            <a:r>
              <a:rPr lang="en-US" b="1">
                <a:solidFill>
                  <a:srgbClr val="990000"/>
                </a:solidFill>
              </a:rPr>
              <a:t>Percentage of system customization</a:t>
            </a:r>
            <a:r>
              <a:rPr lang="ru-RU" b="1">
                <a:solidFill>
                  <a:srgbClr val="990000"/>
                </a:solidFill>
              </a:rPr>
              <a:t>.</a:t>
            </a:r>
          </a:p>
          <a:p>
            <a:endParaRPr lang="ru-RU" b="1">
              <a:solidFill>
                <a:srgbClr val="990000"/>
              </a:solidFill>
            </a:endParaRPr>
          </a:p>
          <a:p>
            <a:r>
              <a:rPr lang="ru-RU" b="1">
                <a:solidFill>
                  <a:srgbClr val="990000"/>
                </a:solidFill>
              </a:rPr>
              <a:t>7. </a:t>
            </a:r>
            <a:r>
              <a:rPr lang="en-US" b="1">
                <a:solidFill>
                  <a:srgbClr val="990000"/>
                </a:solidFill>
              </a:rPr>
              <a:t>Budget revenue planning on accrual basis</a:t>
            </a:r>
            <a:endParaRPr lang="ru-RU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549275"/>
            <a:ext cx="9144000" cy="576263"/>
          </a:xfrm>
          <a:prstGeom prst="rect">
            <a:avLst/>
          </a:prstGeom>
          <a:solidFill>
            <a:srgbClr val="3366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2590800" cy="47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611188" y="1700213"/>
            <a:ext cx="0" cy="4752975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042988" y="1989138"/>
            <a:ext cx="74168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90000"/>
                </a:solidFill>
              </a:rPr>
              <a:t>8. </a:t>
            </a:r>
            <a:r>
              <a:rPr lang="en-US" b="1">
                <a:solidFill>
                  <a:srgbClr val="990000"/>
                </a:solidFill>
              </a:rPr>
              <a:t>Magnitude of the project</a:t>
            </a:r>
            <a:endParaRPr lang="ru-RU" b="1">
              <a:solidFill>
                <a:srgbClr val="990000"/>
              </a:solidFill>
            </a:endParaRPr>
          </a:p>
          <a:p>
            <a:endParaRPr lang="ru-RU" b="1">
              <a:solidFill>
                <a:srgbClr val="990000"/>
              </a:solidFill>
            </a:endParaRPr>
          </a:p>
          <a:p>
            <a:r>
              <a:rPr lang="ru-RU" b="1">
                <a:solidFill>
                  <a:srgbClr val="990000"/>
                </a:solidFill>
              </a:rPr>
              <a:t>9. </a:t>
            </a:r>
            <a:r>
              <a:rPr lang="en-US" b="1">
                <a:solidFill>
                  <a:srgbClr val="990000"/>
                </a:solidFill>
              </a:rPr>
              <a:t>Project development and management concept</a:t>
            </a:r>
            <a:endParaRPr lang="ru-RU" b="1">
              <a:solidFill>
                <a:srgbClr val="990000"/>
              </a:solidFill>
            </a:endParaRPr>
          </a:p>
          <a:p>
            <a:endParaRPr lang="ru-RU">
              <a:solidFill>
                <a:srgbClr val="990000"/>
              </a:solidFill>
            </a:endParaRPr>
          </a:p>
          <a:p>
            <a:r>
              <a:rPr lang="en-US"/>
              <a:t>a</a:t>
            </a:r>
            <a:r>
              <a:rPr lang="ru-RU"/>
              <a:t>) </a:t>
            </a:r>
            <a:r>
              <a:rPr lang="en-US"/>
              <a:t>Legislative support</a:t>
            </a:r>
            <a:endParaRPr lang="ru-RU"/>
          </a:p>
          <a:p>
            <a:r>
              <a:rPr lang="en-US"/>
              <a:t>b</a:t>
            </a:r>
            <a:r>
              <a:rPr lang="ru-RU"/>
              <a:t>) </a:t>
            </a:r>
            <a:r>
              <a:rPr lang="en-US"/>
              <a:t>Organisation of works</a:t>
            </a:r>
            <a:endParaRPr lang="ru-RU"/>
          </a:p>
          <a:p>
            <a:r>
              <a:rPr lang="en-US"/>
              <a:t>c</a:t>
            </a:r>
            <a:r>
              <a:rPr lang="ru-RU"/>
              <a:t>) </a:t>
            </a:r>
            <a:r>
              <a:rPr lang="en-US"/>
              <a:t>Organisation of project groups</a:t>
            </a:r>
            <a:endParaRPr lang="ru-RU"/>
          </a:p>
          <a:p>
            <a:r>
              <a:rPr lang="en-US"/>
              <a:t>d</a:t>
            </a:r>
            <a:r>
              <a:rPr lang="ru-RU"/>
              <a:t>) </a:t>
            </a:r>
            <a:r>
              <a:rPr lang="en-US"/>
              <a:t>Definition of ultimate goals and business-processes optimization</a:t>
            </a:r>
          </a:p>
          <a:p>
            <a:endParaRPr lang="ru-RU" b="1"/>
          </a:p>
          <a:p>
            <a:r>
              <a:rPr lang="ru-RU" b="1">
                <a:solidFill>
                  <a:srgbClr val="990000"/>
                </a:solidFill>
              </a:rPr>
              <a:t>10. </a:t>
            </a:r>
            <a:r>
              <a:rPr lang="en-US" b="1">
                <a:solidFill>
                  <a:srgbClr val="990000"/>
                </a:solidFill>
              </a:rPr>
              <a:t>Coverage of public off-budget funds by the information system</a:t>
            </a:r>
            <a:endParaRPr lang="ru-RU" b="1">
              <a:solidFill>
                <a:srgbClr val="990000"/>
              </a:solidFill>
            </a:endParaRPr>
          </a:p>
          <a:p>
            <a:endParaRPr lang="ru-RU" b="1">
              <a:solidFill>
                <a:srgbClr val="990000"/>
              </a:solidFill>
            </a:endParaRPr>
          </a:p>
          <a:p>
            <a:r>
              <a:rPr lang="ru-RU" b="1">
                <a:solidFill>
                  <a:srgbClr val="990000"/>
                </a:solidFill>
              </a:rPr>
              <a:t>11. </a:t>
            </a:r>
            <a:r>
              <a:rPr lang="en-US" b="1">
                <a:solidFill>
                  <a:srgbClr val="990000"/>
                </a:solidFill>
              </a:rPr>
              <a:t>Reporting consolidation</a:t>
            </a:r>
            <a:endParaRPr lang="ru-RU" b="1">
              <a:solidFill>
                <a:srgbClr val="990000"/>
              </a:solidFill>
            </a:endParaRPr>
          </a:p>
          <a:p>
            <a:endParaRPr lang="ru-RU" b="1">
              <a:solidFill>
                <a:srgbClr val="990000"/>
              </a:solidFill>
            </a:endParaRPr>
          </a:p>
          <a:p>
            <a:r>
              <a:rPr lang="ru-RU" b="1">
                <a:solidFill>
                  <a:srgbClr val="990000"/>
                </a:solidFill>
              </a:rPr>
              <a:t>12. </a:t>
            </a:r>
            <a:r>
              <a:rPr lang="en-US" b="1">
                <a:solidFill>
                  <a:srgbClr val="990000"/>
                </a:solidFill>
              </a:rPr>
              <a:t>Internal and external system users</a:t>
            </a:r>
            <a:endParaRPr lang="ru-RU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79</TotalTime>
  <Words>275</Words>
  <Application>Microsoft Office PowerPoint</Application>
  <PresentationFormat>On-screen Show (4:3)</PresentationFormat>
  <Paragraphs>41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Tahoma</vt:lpstr>
      <vt:lpstr>Arial</vt:lpstr>
      <vt:lpstr>Wingdings</vt:lpstr>
      <vt:lpstr>Calibri</vt:lpstr>
      <vt:lpstr>Arial Black</vt:lpstr>
      <vt:lpstr>Палитра</vt:lpstr>
      <vt:lpstr>Microsoft Photo Editor 3.0 Photo</vt:lpstr>
      <vt:lpstr>Slide 1</vt:lpstr>
      <vt:lpstr>Slide 2</vt:lpstr>
      <vt:lpstr>Slide 3</vt:lpstr>
      <vt:lpstr>Slide 4</vt:lpstr>
      <vt:lpstr>Slide 5</vt:lpstr>
    </vt:vector>
  </TitlesOfParts>
  <Company>DXA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Solmaz Yahyayeva</dc:creator>
  <cp:lastModifiedBy>Ziva Lautar</cp:lastModifiedBy>
  <cp:revision>18</cp:revision>
  <dcterms:created xsi:type="dcterms:W3CDTF">2012-06-30T11:52:37Z</dcterms:created>
  <dcterms:modified xsi:type="dcterms:W3CDTF">2012-08-27T07:17:48Z</dcterms:modified>
</cp:coreProperties>
</file>