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28" autoAdjust="0"/>
  </p:normalViewPr>
  <p:slideViewPr>
    <p:cSldViewPr>
      <p:cViewPr varScale="1">
        <p:scale>
          <a:sx n="47" d="100"/>
          <a:sy n="47" d="100"/>
        </p:scale>
        <p:origin x="-5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F905D9-97CE-4357-ADBD-736A8938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87D2-9BA4-4F12-9394-E560EDC19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5A10-2A21-4489-A3B7-54D38E34F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E039-33B3-4C12-89B8-6FBCA373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5E96-2A0C-4090-9CCD-B4AEE4492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5628-69BD-4C1B-9F09-F137811DF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C37E-0D98-4494-9732-1D5604816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1A8F-796B-4413-B858-F60AFACE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95E2-AB5F-4F12-A786-DB0BCECC1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D68F-3778-449D-894F-CC02579B5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EDB6-909A-4B60-BC46-9F7162B9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AC7C-1B13-44AE-A8CC-B919A34F4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0B3134E-9AB4-4F92-A8E2-F19B13846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256381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7729538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auto">
          <a:xfrm>
            <a:off x="2613025" y="9239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5508625" y="981075"/>
          <a:ext cx="2590800" cy="2582863"/>
        </p:xfrm>
        <a:graphic>
          <a:graphicData uri="http://schemas.openxmlformats.org/presentationml/2006/ole">
            <p:oleObj spid="_x0000_s1026" name="Photo Editor Photo" r:id="rId3" imgW="3048426" imgH="3839111" progId="MSPhotoEd.3">
              <p:embed/>
            </p:oleObj>
          </a:graphicData>
        </a:graphic>
      </p:graphicFrame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0763"/>
            <a:ext cx="2590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2916238" y="3644900"/>
            <a:ext cx="6069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990000"/>
                </a:solidFill>
                <a:latin typeface="Arial Black" pitchFamily="34" charset="0"/>
              </a:rPr>
              <a:t>ГРУППА №3 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3276600" y="4149725"/>
            <a:ext cx="5329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</a:rPr>
              <a:t>Опыт России по реализации Проекта Модернизации Казначейства и внедрения информационной системы по управлению государственными финансами</a:t>
            </a:r>
          </a:p>
        </p:txBody>
      </p:sp>
      <p:sp>
        <p:nvSpPr>
          <p:cNvPr id="1033" name="Text Box 21"/>
          <p:cNvSpPr txBox="1">
            <a:spLocks noChangeArrowheads="1"/>
          </p:cNvSpPr>
          <p:nvPr/>
        </p:nvSpPr>
        <p:spPr bwMode="auto">
          <a:xfrm>
            <a:off x="2916238" y="5661025"/>
            <a:ext cx="575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3366"/>
                </a:solidFill>
                <a:latin typeface="Arial" charset="0"/>
              </a:rPr>
              <a:t>Страны: Азербайджан, Армения, Беларусь , Болгария, Сербия, Украина, Узбекистан.</a:t>
            </a:r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>
            <a:off x="2627313" y="3573463"/>
            <a:ext cx="0" cy="3024187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7729538" y="492125"/>
            <a:ext cx="0" cy="2968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508625" y="549275"/>
          <a:ext cx="2590800" cy="503238"/>
        </p:xfrm>
        <a:graphic>
          <a:graphicData uri="http://schemas.openxmlformats.org/presentationml/2006/ole">
            <p:oleObj spid="_x0000_s2050" name="Photo Editor Photo" r:id="rId3" imgW="3048426" imgH="3839111" progId="MSPhotoEd.3">
              <p:embed/>
            </p:oleObj>
          </a:graphicData>
        </a:graphic>
      </p:graphicFrame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1258888" y="1989138"/>
            <a:ext cx="691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116013" y="2276475"/>
            <a:ext cx="7343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1.Управления ликвидностью 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/>
              <a:t>а) Вывод средств из коммерческих банков,  консолидация средств на ЕКС.</a:t>
            </a:r>
          </a:p>
          <a:p>
            <a:r>
              <a:rPr lang="ru-RU"/>
              <a:t>б) Эффективное управление остатками денежных средств.</a:t>
            </a:r>
          </a:p>
          <a:p>
            <a:r>
              <a:rPr lang="ru-RU"/>
              <a:t>в) Разработка концепции по управлению ресурсами.</a:t>
            </a:r>
          </a:p>
          <a:p>
            <a:r>
              <a:rPr lang="ru-RU"/>
              <a:t>г) Биржевое размещение средств на конкурсной основе.</a:t>
            </a:r>
          </a:p>
          <a:p>
            <a:r>
              <a:rPr lang="ru-RU"/>
              <a:t>д) Разработка программного обеспечения по управлению ликвидности.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116013" y="1916113"/>
            <a:ext cx="76327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ru-RU" b="1">
                <a:solidFill>
                  <a:srgbClr val="990000"/>
                </a:solidFill>
              </a:rPr>
              <a:t>Доступ бюджетных организаций к автоматизированной системе управления казначейством</a:t>
            </a:r>
          </a:p>
          <a:p>
            <a:pPr marL="342900" indent="-342900">
              <a:buFontTx/>
              <a:buAutoNum type="arabicPeriod" startAt="2"/>
            </a:pPr>
            <a:endParaRPr lang="ru-RU">
              <a:solidFill>
                <a:srgbClr val="990000"/>
              </a:solidFill>
            </a:endParaRPr>
          </a:p>
          <a:p>
            <a:pPr marL="342900" indent="-342900"/>
            <a:r>
              <a:rPr lang="ru-RU"/>
              <a:t>а) Специфика федерального государства.</a:t>
            </a:r>
          </a:p>
          <a:p>
            <a:pPr marL="342900" indent="-342900"/>
            <a:r>
              <a:rPr lang="ru-RU"/>
              <a:t>б) География страны и количество бюджетных организаций (БО).</a:t>
            </a:r>
          </a:p>
          <a:p>
            <a:pPr marL="342900" indent="-342900"/>
            <a:r>
              <a:rPr lang="ru-RU"/>
              <a:t>в) Применение корпоративных карт.</a:t>
            </a:r>
          </a:p>
          <a:p>
            <a:pPr marL="342900" indent="-342900"/>
            <a:r>
              <a:rPr lang="ru-RU"/>
              <a:t>г) Личный кабинет БО в портальной системе, разработка отдельного программного обеспечения по доставке документов в информационную систему, применение электронной цифровой подписи.</a:t>
            </a:r>
          </a:p>
          <a:p>
            <a:pPr marL="342900" indent="-342900"/>
            <a:r>
              <a:rPr lang="ru-RU"/>
              <a:t>д) Определение юридической ответственности поставщика и заказчика  в бюджетном процессе.</a:t>
            </a:r>
          </a:p>
          <a:p>
            <a:pPr marL="342900" indent="-342900"/>
            <a:r>
              <a:rPr lang="ru-RU"/>
              <a:t>е) Полный отказ от бумажной технологии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403350" y="2276475"/>
            <a:ext cx="64817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3. Оказание сервиса со стороны казначейства по бухучету и  по  начислению заработной платы.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4. Тиражирование системы процесса переноса данных, миграция базы данных.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5. Тестирование системы,  процесс параллельных работ в двух системах.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6. Процент адаптации (</a:t>
            </a:r>
            <a:r>
              <a:rPr lang="az-Latn-AZ" b="1">
                <a:solidFill>
                  <a:srgbClr val="990000"/>
                </a:solidFill>
              </a:rPr>
              <a:t>customize)</a:t>
            </a:r>
            <a:r>
              <a:rPr lang="ru-RU" b="1">
                <a:solidFill>
                  <a:srgbClr val="990000"/>
                </a:solidFill>
              </a:rPr>
              <a:t> системы.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7. Планирование доходной части бюджета по  начислению.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25908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611188" y="1700213"/>
            <a:ext cx="0" cy="475297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042988" y="1989138"/>
            <a:ext cx="74168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8. Масштабность проекта.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9. Концепция развития и управления проектом.</a:t>
            </a:r>
          </a:p>
          <a:p>
            <a:endParaRPr lang="ru-RU">
              <a:solidFill>
                <a:srgbClr val="990000"/>
              </a:solidFill>
            </a:endParaRPr>
          </a:p>
          <a:p>
            <a:r>
              <a:rPr lang="ru-RU"/>
              <a:t>а) Законодательная поддержка.</a:t>
            </a:r>
          </a:p>
          <a:p>
            <a:r>
              <a:rPr lang="ru-RU"/>
              <a:t>б) Организация процесса работ.</a:t>
            </a:r>
          </a:p>
          <a:p>
            <a:r>
              <a:rPr lang="ru-RU"/>
              <a:t>в) Организация</a:t>
            </a:r>
            <a:r>
              <a:rPr lang="az-Cyrl-AZ"/>
              <a:t>  проектных групп.</a:t>
            </a:r>
            <a:endParaRPr lang="ru-RU"/>
          </a:p>
          <a:p>
            <a:r>
              <a:rPr lang="ru-RU"/>
              <a:t>г) Определение конечных целей и оптимизация бизнес процессов.</a:t>
            </a:r>
          </a:p>
          <a:p>
            <a:endParaRPr lang="ru-RU" b="1"/>
          </a:p>
          <a:p>
            <a:r>
              <a:rPr lang="ru-RU" b="1">
                <a:solidFill>
                  <a:srgbClr val="990000"/>
                </a:solidFill>
              </a:rPr>
              <a:t>10. Охват информационной системой Государственных Внебюджетных Фондов.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11. Консолидация отчетности.</a:t>
            </a:r>
          </a:p>
          <a:p>
            <a:endParaRPr lang="ru-RU" b="1">
              <a:solidFill>
                <a:srgbClr val="990000"/>
              </a:solidFill>
            </a:endParaRPr>
          </a:p>
          <a:p>
            <a:r>
              <a:rPr lang="ru-RU" b="1">
                <a:solidFill>
                  <a:srgbClr val="990000"/>
                </a:solidFill>
              </a:rPr>
              <a:t>12. Внутренние и внешние пользователи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</TotalTime>
  <Words>278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Tahoma</vt:lpstr>
      <vt:lpstr>Arial</vt:lpstr>
      <vt:lpstr>Wingdings</vt:lpstr>
      <vt:lpstr>Calibri</vt:lpstr>
      <vt:lpstr>Arial Black</vt:lpstr>
      <vt:lpstr>Палитра</vt:lpstr>
      <vt:lpstr>Microsoft Photo Editor 3.0 Photo</vt:lpstr>
      <vt:lpstr>Slide 1</vt:lpstr>
      <vt:lpstr>Slide 2</vt:lpstr>
      <vt:lpstr>Slide 3</vt:lpstr>
      <vt:lpstr>Slide 4</vt:lpstr>
      <vt:lpstr>Slide 5</vt:lpstr>
    </vt:vector>
  </TitlesOfParts>
  <Company>DXA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Solmaz Yahyayeva</dc:creator>
  <cp:lastModifiedBy>Ziva Lautar</cp:lastModifiedBy>
  <cp:revision>11</cp:revision>
  <dcterms:created xsi:type="dcterms:W3CDTF">2012-06-30T11:52:37Z</dcterms:created>
  <dcterms:modified xsi:type="dcterms:W3CDTF">2012-08-27T07:18:23Z</dcterms:modified>
</cp:coreProperties>
</file>