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3" r:id="rId2"/>
    <p:sldId id="297" r:id="rId3"/>
    <p:sldId id="350" r:id="rId4"/>
    <p:sldId id="355" r:id="rId5"/>
    <p:sldId id="356" r:id="rId6"/>
    <p:sldId id="359" r:id="rId7"/>
    <p:sldId id="357" r:id="rId8"/>
    <p:sldId id="362" r:id="rId9"/>
    <p:sldId id="361" r:id="rId10"/>
    <p:sldId id="363" r:id="rId11"/>
    <p:sldId id="349" r:id="rId1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89" autoAdjust="0"/>
    <p:restoredTop sz="91119" autoAdjust="0"/>
  </p:normalViewPr>
  <p:slideViewPr>
    <p:cSldViewPr>
      <p:cViewPr varScale="1">
        <p:scale>
          <a:sx n="45" d="100"/>
          <a:sy n="45" d="100"/>
        </p:scale>
        <p:origin x="-12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39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17-Oct-12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17-Oct-12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0890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0890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089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089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089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0890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0890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08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17-Oct-12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17-Oct-12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17-Oct-12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17-Oct-12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17-Oct-12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17-Oct-12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17-Oct-12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17-Oct-12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17-Oct-12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17-Oct-12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17-Oct-12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17-Oct-12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17-Oct-12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mpal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33400"/>
            <a:ext cx="7315199" cy="54685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676400"/>
            <a:ext cx="4114800" cy="3429000"/>
          </a:xfrm>
        </p:spPr>
        <p:txBody>
          <a:bodyPr>
            <a:normAutofit/>
          </a:bodyPr>
          <a:lstStyle/>
          <a:p>
            <a:pPr lvl="1"/>
            <a:r>
              <a:rPr lang="bs-Latn-BA" sz="4400" b="1" dirty="0" smtClean="0"/>
              <a:t> </a:t>
            </a:r>
            <a:endParaRPr lang="en-US" sz="4400" b="1" dirty="0" smtClean="0"/>
          </a:p>
          <a:p>
            <a:pPr lvl="1"/>
            <a:r>
              <a:rPr lang="sr-Latn-RS" sz="4400" b="1" dirty="0" smtClean="0"/>
              <a:t>ZPT</a:t>
            </a:r>
            <a:r>
              <a:rPr lang="en-US" sz="4400" b="1" dirty="0" smtClean="0"/>
              <a:t> </a:t>
            </a:r>
          </a:p>
          <a:p>
            <a:pPr lvl="1"/>
            <a:r>
              <a:rPr lang="en-US" sz="4400" b="1" dirty="0" smtClean="0"/>
              <a:t>GRUP</a:t>
            </a:r>
            <a:r>
              <a:rPr lang="sr-Latn-RS" sz="4400" b="1" dirty="0" smtClean="0"/>
              <a:t>A</a:t>
            </a:r>
            <a:r>
              <a:rPr lang="en-US" sz="4400" b="1" dirty="0" smtClean="0"/>
              <a:t> 4</a:t>
            </a:r>
            <a:endParaRPr lang="en-US" sz="3900" b="1" dirty="0" smtClean="0"/>
          </a:p>
          <a:p>
            <a:pPr lvl="1" algn="l"/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558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"/>
            <a:ext cx="7239000" cy="6400800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1200"/>
              </a:spcBef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sr-Latn-RS" b="1" dirty="0" smtClean="0">
                <a:solidFill>
                  <a:schemeClr val="tx2">
                    <a:lumMod val="50000"/>
                  </a:schemeClr>
                </a:solidFill>
              </a:rPr>
              <a:t>stali </a:t>
            </a:r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E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vropska razvojna banka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– 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predstavnici su primetili da je Ruska Federacija posvetila dosta vremena procesu modernizacije pre nego što ga je automatizovala. </a:t>
            </a: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P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ostavljeno je pitanje predstavnicima Rusije da li bi bilo moguće da se izveštaji Svetske banke u vezi </a:t>
            </a:r>
            <a:r>
              <a:rPr lang="sr-Latn-RS" sz="2400" smtClean="0">
                <a:solidFill>
                  <a:schemeClr val="tx2">
                    <a:lumMod val="50000"/>
                  </a:schemeClr>
                </a:solidFill>
              </a:rPr>
              <a:t>ruskog reformskog 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procesa postave u virtuelnu biblioteku PEMPAL.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</a:pP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"/>
            <a:ext cx="7239000" cy="6553200"/>
          </a:xfrm>
        </p:spPr>
        <p:txBody>
          <a:bodyPr>
            <a:normAutofit/>
          </a:bodyPr>
          <a:lstStyle/>
          <a:p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r-Latn-RS" b="1" dirty="0" smtClean="0">
                <a:solidFill>
                  <a:schemeClr val="tx2">
                    <a:lumMod val="50000"/>
                  </a:schemeClr>
                </a:solidFill>
              </a:rPr>
              <a:t>HVALA </a:t>
            </a:r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www.pempal.org</a:t>
            </a:r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Grup</a:t>
            </a: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4</a:t>
            </a:r>
            <a:endParaRPr lang="bs-Latn-BA" dirty="0">
              <a:solidFill>
                <a:schemeClr val="tx2">
                  <a:lumMod val="50000"/>
                </a:schemeClr>
              </a:solidFill>
            </a:endParaRPr>
          </a:p>
          <a:p>
            <a:endParaRPr lang="bs-Latn-BA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bs-Latn-B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"/>
            <a:ext cx="7239000" cy="6400800"/>
          </a:xfrm>
        </p:spPr>
        <p:txBody>
          <a:bodyPr>
            <a:normAutofit/>
          </a:bodyPr>
          <a:lstStyle/>
          <a:p>
            <a:r>
              <a:rPr lang="bs-Latn-BA" sz="3500" b="1" dirty="0" smtClean="0">
                <a:solidFill>
                  <a:schemeClr val="tx2">
                    <a:lumMod val="50000"/>
                  </a:schemeClr>
                </a:solidFill>
              </a:rPr>
              <a:t>KONTURA </a:t>
            </a:r>
            <a:endParaRPr lang="en-US" sz="35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35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Zemlje koje </a:t>
            </a:r>
            <a:r>
              <a:rPr lang="sr-Latn-RS" smtClean="0">
                <a:solidFill>
                  <a:schemeClr val="tx2">
                    <a:lumMod val="50000"/>
                  </a:schemeClr>
                </a:solidFill>
              </a:rPr>
              <a:t>su prisutne u radu grupe: </a:t>
            </a: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Albanija, Bugarska, Makedonija, Rumunija, Turska, Belorusija, Indonezija, Kirgistan, Moldavija, 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džikistan, Ruska Federacija, Francuska, (EDB, SECO, Svetska banka).</a:t>
            </a: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K</a:t>
            </a: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oje korisne lekcije, stečene iz iskustva Rusije, mogu biti primenjene u Vašim zemljama?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bs-Latn-BA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1700" dirty="0" smtClean="0"/>
          </a:p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"/>
            <a:ext cx="7239000" cy="6400800"/>
          </a:xfrm>
        </p:spPr>
        <p:txBody>
          <a:bodyPr>
            <a:normAutofit fontScale="77500" lnSpcReduction="20000"/>
          </a:bodyPr>
          <a:lstStyle/>
          <a:p>
            <a:pPr marL="342900" indent="-342900" algn="just">
              <a:spcBef>
                <a:spcPts val="1200"/>
              </a:spcBef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Alban</a:t>
            </a:r>
            <a:r>
              <a:rPr lang="sr-Latn-RS" b="1" dirty="0" smtClean="0">
                <a:solidFill>
                  <a:schemeClr val="tx2">
                    <a:lumMod val="50000"/>
                  </a:schemeClr>
                </a:solidFill>
              </a:rPr>
              <a:t>ija </a:t>
            </a:r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</a:t>
            </a: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video im se pristup predstavljen u analizi sistema troškova i </a:t>
            </a: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benefita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Svideo im je integrisani pristup (više nego različiti sistemi sa interfejsima); 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ačin na koji pojedinci vrše plaćanja je vrlo interesantan (ovo je zahtev za dobijanjem više informacija na temu);</a:t>
            </a: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Čuvanje podataka (ovo je zahtev za dobijanjem više infomracija na temu ključnih indikatora i kako sistem funkcioniše);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Da li je sistem Trezora zasnovan na Oracle  - imali su tri pritanja za predstavnike Ruske Federacije (koji se odnose na: standardizovani nalog prihoda; digitalne arhive; odvajanje funkcija između trezora i budžetskih organizacija).</a:t>
            </a:r>
            <a:endParaRPr lang="bs-Latn-BA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"/>
            <a:ext cx="7239000" cy="6400800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1200"/>
              </a:spcBef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Ta</a:t>
            </a:r>
            <a:r>
              <a:rPr lang="sr-Latn-RS" b="1" dirty="0" smtClean="0">
                <a:solidFill>
                  <a:schemeClr val="tx2">
                    <a:lumMod val="50000"/>
                  </a:schemeClr>
                </a:solidFill>
              </a:rPr>
              <a:t>džikistan </a:t>
            </a:r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Zainteresovani su za strategiju razvoja trezora (posebno u delu identifikovanih rizika);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Upravljanje sredstvima ljudskih resursa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– </a:t>
            </a: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kako je urađeno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– </a:t>
            </a: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sistem zasnovan na definisanju poslovnih procesa i kako se njima rukovodi (iskazan zahtev za dobijanjem dodatnih informacija);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Oblik računovodstva i izveštavanja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-  </a:t>
            </a: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iskustvo integrisanja međunarodnih standarda je bilo vrlo </a:t>
            </a: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korisno</a:t>
            </a:r>
            <a:r>
              <a:rPr lang="en-US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"/>
            <a:ext cx="7239000" cy="6400800"/>
          </a:xfrm>
        </p:spPr>
        <p:txBody>
          <a:bodyPr>
            <a:normAutofit fontScale="92500"/>
          </a:bodyPr>
          <a:lstStyle/>
          <a:p>
            <a:pPr marL="342900" indent="-342900" algn="just">
              <a:spcBef>
                <a:spcPts val="1200"/>
              </a:spcBef>
            </a:pP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Bugar</a:t>
            </a:r>
            <a:r>
              <a:rPr lang="sr-Latn-RS" b="1" dirty="0" smtClean="0">
                <a:solidFill>
                  <a:schemeClr val="tx2">
                    <a:lumMod val="50000"/>
                  </a:schemeClr>
                </a:solidFill>
              </a:rPr>
              <a:t>ska </a:t>
            </a:r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Povezani integrisani informacioni sistemi.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B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ugarska je postigla iste rezultate, ali je morala da odvojeno nastavi sa programskim indikatorima;</a:t>
            </a: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Ima odvojene sisteme i radiće na integrisanju svih poslovnih procesa;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Svidelo ima se kako je razvijena računovodstvena metodologija.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B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ugarska treba da izvrši usaglašavanje sa računovodstvenim smernicama koje su usaglašene sa ESA95, nacionalnim smernicama, MMF GFS (i elementima IPSAS koji su usaglašeni sa gore spomenutim); </a:t>
            </a: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Pitanje za predstavnike Ruske Federacije koje se odnosi na gotovinsko nasuprot akrulnom/obračunskom pružanju informacija.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M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esečni izveštaji na gotovinskoj osnovi, kvartalne informacije o bilansu stanja i gotovinskim tokovima, godišnji izveštaji na akrulnoj/obračunskoj osnovi.</a:t>
            </a: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"/>
            <a:ext cx="7239000" cy="6400800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1200"/>
              </a:spcBef>
            </a:pP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Indone</a:t>
            </a:r>
            <a:r>
              <a:rPr lang="sr-Latn-RS" b="1" dirty="0" smtClean="0">
                <a:solidFill>
                  <a:schemeClr val="tx2">
                    <a:lumMod val="50000"/>
                  </a:schemeClr>
                </a:solidFill>
              </a:rPr>
              <a:t>zija</a:t>
            </a:r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Od 2007. godine, dosta efikasnije su razvijali politiku KRT i upravljanja gotovinom;</a:t>
            </a: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zveli su slični reformu kao što je ona koja je izvršena u Ruskoj Federaciji i na neki način i sa onim koje su izvedene u ostalim zemljama (široko rasprostranjena baza klijenata – videti stranice 41-43 APEC knjige);</a:t>
            </a: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Zainteresovani za informacije o tome koje vrste finansijskih instrumenata koristi Rusija radi optimizacije svog KRT;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</a:rPr>
              <a:t>Indone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zija se suočava sa vrlo sporim tempom plaćanja na početku fiskalne godine sve do kraja 3-ćeg kvartala, a nakon toga se intezitet znatno uvećava sve do kraja godine.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koliko Rusija ima sličan problem, kako ga rešava?</a:t>
            </a: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"/>
            <a:ext cx="7239000" cy="6400800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spcBef>
                <a:spcPts val="1200"/>
              </a:spcBef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R</a:t>
            </a:r>
            <a:r>
              <a:rPr lang="sr-Latn-RS" b="1" dirty="0" smtClean="0">
                <a:solidFill>
                  <a:schemeClr val="tx2">
                    <a:lumMod val="50000"/>
                  </a:schemeClr>
                </a:solidFill>
              </a:rPr>
              <a:t>umunija </a:t>
            </a:r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Nedavno je rekonstruisala sistem, tako da je veoma zainteresovana za iskustva ostalih zemalja, posebno holandskog  i francuskog trezora;</a:t>
            </a: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</a:rPr>
              <a:t>Rus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ka Federacija je vrlo drugačija (veličina, obim, struktura), ali učenje iz primera interne organizacije Trezora je značajno, a takođe su zahvalni institucijama EU i Svetskoj banci za njihovu pruženu pomoć;</a:t>
            </a: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Zainteresovani su za primer ruskog pristupa kod: 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800100" lvl="1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sr-Latn-RS" sz="2000" dirty="0" smtClean="0">
                <a:solidFill>
                  <a:schemeClr val="tx2">
                    <a:lumMod val="50000"/>
                  </a:schemeClr>
                </a:solidFill>
              </a:rPr>
              <a:t>pravljanja likvidnošću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– </a:t>
            </a:r>
            <a:r>
              <a:rPr lang="sr-Latn-RS" sz="2000" dirty="0" smtClean="0">
                <a:solidFill>
                  <a:schemeClr val="tx2">
                    <a:lumMod val="50000"/>
                  </a:schemeClr>
                </a:solidFill>
              </a:rPr>
              <a:t>Rumunija takođe na sličan način planira aktivnost plasiranja depozita na račune komercijalnih banaka. Želi da dobije više informacija u vezi sa oblicima saradnje sa centralnom bankom, kao i uticaja na tržište i kamatne stope (svaki oblik analize bi bio dobrodošao);</a:t>
            </a:r>
          </a:p>
          <a:p>
            <a:pPr marL="800100" lvl="1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2000" dirty="0" smtClean="0">
                <a:solidFill>
                  <a:schemeClr val="tx2">
                    <a:lumMod val="50000"/>
                  </a:schemeClr>
                </a:solidFill>
              </a:rPr>
              <a:t>Prelaza sa gotovinske na akrulnu/obračunsku osnovu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– </a:t>
            </a:r>
            <a:r>
              <a:rPr lang="sr-Latn-RS" sz="2000" dirty="0" smtClean="0">
                <a:solidFill>
                  <a:schemeClr val="tx2">
                    <a:lumMod val="50000"/>
                  </a:schemeClr>
                </a:solidFill>
              </a:rPr>
              <a:t>zainteresovani su da dobiju bilo kakve oblike urađenih projekcija u vezi uticaja ovog prelaska na deficit opšte države; </a:t>
            </a:r>
          </a:p>
          <a:p>
            <a:pPr marL="800100" lvl="1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2000" dirty="0" smtClean="0">
                <a:solidFill>
                  <a:schemeClr val="tx2">
                    <a:lumMod val="50000"/>
                  </a:schemeClr>
                </a:solidFill>
              </a:rPr>
              <a:t>Budžetiranja zasnovanog na rezultatima;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"/>
            <a:ext cx="7239000" cy="6400800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1200"/>
              </a:spcBef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Ma</a:t>
            </a:r>
            <a:r>
              <a:rPr lang="sr-Latn-RS" b="1" dirty="0" smtClean="0">
                <a:solidFill>
                  <a:schemeClr val="tx2">
                    <a:lumMod val="50000"/>
                  </a:schemeClr>
                </a:solidFill>
              </a:rPr>
              <a:t>kedonija</a:t>
            </a:r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Z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ainteresovani su za dobijanje više informacija o odnosu između centralne banke i trezora u vezi sa aktivnostima upravljanja likvidnošću; 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</a:pP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Tur</a:t>
            </a:r>
            <a:r>
              <a:rPr lang="sr-Latn-RS" b="1" dirty="0" smtClean="0">
                <a:solidFill>
                  <a:schemeClr val="tx2">
                    <a:lumMod val="50000"/>
                  </a:schemeClr>
                </a:solidFill>
              </a:rPr>
              <a:t>ska </a:t>
            </a:r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Zainteresovani su za dobijanje više informacija o odnosu centralne banke i trezora, kao i pitanja u vezi provizija i kamata koje postoje za sredstva KRT; 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K</a:t>
            </a:r>
            <a:r>
              <a:rPr lang="sr-Latn-RS" b="1" dirty="0" smtClean="0">
                <a:solidFill>
                  <a:schemeClr val="tx2">
                    <a:lumMod val="50000"/>
                  </a:schemeClr>
                </a:solidFill>
              </a:rPr>
              <a:t>irgistan </a:t>
            </a:r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Z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amolili su za dobijanje više informacija u vezi odnosa između klijenta i sistema trezora, i kako se klijent registruje. 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"/>
            <a:ext cx="7239000" cy="6400800"/>
          </a:xfrm>
        </p:spPr>
        <p:txBody>
          <a:bodyPr>
            <a:normAutofit fontScale="92500" lnSpcReduction="20000"/>
          </a:bodyPr>
          <a:lstStyle/>
          <a:p>
            <a:pPr marL="342900" indent="-342900" algn="just">
              <a:spcBef>
                <a:spcPts val="1200"/>
              </a:spcBef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Mold</a:t>
            </a:r>
            <a:r>
              <a:rPr lang="sr-Latn-RS" b="1" dirty="0" smtClean="0">
                <a:solidFill>
                  <a:schemeClr val="tx2">
                    <a:lumMod val="50000"/>
                  </a:schemeClr>
                </a:solidFill>
              </a:rPr>
              <a:t>avija </a:t>
            </a:r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Predstavnici su bili impresionirani pažljivim planiranjem reformi.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Z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amolili su za dobijanje mogućih dokumenata u vezi sa sekvencioniranjem refromi i strategije, pošto Moldavija trenutno uvodi mnogostruke reforme u svoj sistem;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Zainteresovani su za postojanje međusektorskog odbora za planiranje gotovine.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M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oldavija je imala sličnu grupu koja se nazivala odbor za likvidnost, ali je njen rad zaustavljen iz političkih razloga.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skazana je zainteresovanost za dobijanje uredbi i smernica iz ruske prakse u vezi sa radom takvih odbora, pošto Moldavija želi da ponovo obnovi rad takvih odbora.</a:t>
            </a:r>
          </a:p>
          <a:p>
            <a:pPr marL="342900" indent="-342900" algn="just">
              <a:spcBef>
                <a:spcPts val="1200"/>
              </a:spcBef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Franc</a:t>
            </a:r>
            <a:r>
              <a:rPr lang="sr-Latn-RS" b="1" dirty="0" smtClean="0">
                <a:solidFill>
                  <a:schemeClr val="tx2">
                    <a:lumMod val="50000"/>
                  </a:schemeClr>
                </a:solidFill>
              </a:rPr>
              <a:t>uska </a:t>
            </a:r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Franc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uska i Rusija imaju slične sisteme.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C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irkulacija gotovine je problem koji postoji u Francuskoj – vrlo je slupa, a nije bezbedna. Francuska želi da razvije web portal.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P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redstavnici su postavili dva pitanja – o osnovama Pravila državnog računovodstva, i kako je o njima odlučeno. </a:t>
            </a:r>
          </a:p>
          <a:p>
            <a:pPr marL="342900" indent="-342900" algn="just">
              <a:spcBef>
                <a:spcPts val="1200"/>
              </a:spcBef>
            </a:pP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1200"/>
              </a:spcBef>
              <a:buFont typeface="Arial" pitchFamily="34" charset="0"/>
              <a:buChar char="•"/>
            </a:pPr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3550</TotalTime>
  <Words>909</Words>
  <Application>Microsoft Office PowerPoint</Application>
  <PresentationFormat>On-screen Show (4:3)</PresentationFormat>
  <Paragraphs>153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CEF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MC</cp:lastModifiedBy>
  <cp:revision>584</cp:revision>
  <cp:lastPrinted>2012-03-11T09:33:36Z</cp:lastPrinted>
  <dcterms:created xsi:type="dcterms:W3CDTF">2012-02-13T09:14:10Z</dcterms:created>
  <dcterms:modified xsi:type="dcterms:W3CDTF">2012-10-17T08:20:39Z</dcterms:modified>
</cp:coreProperties>
</file>