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3" r:id="rId2"/>
    <p:sldId id="297" r:id="rId3"/>
    <p:sldId id="350" r:id="rId4"/>
    <p:sldId id="355" r:id="rId5"/>
    <p:sldId id="356" r:id="rId6"/>
    <p:sldId id="359" r:id="rId7"/>
    <p:sldId id="357" r:id="rId8"/>
    <p:sldId id="362" r:id="rId9"/>
    <p:sldId id="361" r:id="rId10"/>
    <p:sldId id="363" r:id="rId11"/>
    <p:sldId id="349" r:id="rId1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9" autoAdjust="0"/>
    <p:restoredTop sz="91119" autoAdjust="0"/>
  </p:normalViewPr>
  <p:slideViewPr>
    <p:cSldViewPr>
      <p:cViewPr varScale="1">
        <p:scale>
          <a:sx n="45" d="100"/>
          <a:sy n="45" d="100"/>
        </p:scale>
        <p:origin x="-642" y="-96"/>
      </p:cViewPr>
      <p:guideLst>
        <p:guide orient="horz" pos="2160"/>
        <p:guide pos="2880"/>
      </p:guideLst>
    </p:cSldViewPr>
  </p:slideViewPr>
  <p:notesTextViewPr>
    <p:cViewPr>
      <p:scale>
        <a:sx n="1" d="1"/>
        <a:sy n="1" d="1"/>
      </p:scale>
      <p:origin x="0" y="0"/>
    </p:cViewPr>
  </p:notesTextViewPr>
  <p:sorterViewPr>
    <p:cViewPr>
      <p:scale>
        <a:sx n="66" d="100"/>
        <a:sy n="66" d="100"/>
      </p:scale>
      <p:origin x="0" y="139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2F69F348-2C7F-401C-92D7-DC4CE7899B6F}" type="datetimeFigureOut">
              <a:rPr lang="en-US" smtClean="0"/>
              <a:pPr/>
              <a:t>8/27/2012</a:t>
            </a:fld>
            <a:endParaRPr lang="en-US" dirty="0"/>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EDDAE607-FF26-4835-9EAD-DBB3FB491D1B}" type="slidenum">
              <a:rPr lang="en-US" smtClean="0"/>
              <a:pPr/>
              <a:t>‹#›</a:t>
            </a:fld>
            <a:endParaRPr lang="en-US" dirty="0"/>
          </a:p>
        </p:txBody>
      </p:sp>
    </p:spTree>
    <p:extLst>
      <p:ext uri="{BB962C8B-B14F-4D97-AF65-F5344CB8AC3E}">
        <p14:creationId xmlns="" xmlns:p14="http://schemas.microsoft.com/office/powerpoint/2010/main" val="110229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3907AD67-7C60-4008-9560-6C146AAB157C}" type="datetimeFigureOut">
              <a:rPr lang="en-US" smtClean="0"/>
              <a:pPr/>
              <a:t>8/27/2012</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E66FA965-B4FE-420C-8A3C-83B71E304D16}" type="slidenum">
              <a:rPr lang="en-US" smtClean="0"/>
              <a:pPr/>
              <a:t>‹#›</a:t>
            </a:fld>
            <a:endParaRPr lang="en-US" dirty="0"/>
          </a:p>
        </p:txBody>
      </p:sp>
    </p:spTree>
    <p:extLst>
      <p:ext uri="{BB962C8B-B14F-4D97-AF65-F5344CB8AC3E}">
        <p14:creationId xmlns="" xmlns:p14="http://schemas.microsoft.com/office/powerpoint/2010/main" val="421617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smtClean="0"/>
          </a:p>
        </p:txBody>
      </p:sp>
      <p:sp>
        <p:nvSpPr>
          <p:cNvPr id="4" name="Slide Number Placeholder 3"/>
          <p:cNvSpPr>
            <a:spLocks noGrp="1"/>
          </p:cNvSpPr>
          <p:nvPr>
            <p:ph type="sldNum" sz="quarter" idx="10"/>
          </p:nvPr>
        </p:nvSpPr>
        <p:spPr/>
        <p:txBody>
          <a:bodyPr/>
          <a:lstStyle/>
          <a:p>
            <a:fld id="{E66FA965-B4FE-420C-8A3C-83B71E304D16}" type="slidenum">
              <a:rPr lang="en-US" smtClean="0"/>
              <a:pPr/>
              <a:t>1</a:t>
            </a:fld>
            <a:endParaRPr lang="en-US" dirty="0"/>
          </a:p>
        </p:txBody>
      </p:sp>
    </p:spTree>
    <p:extLst>
      <p:ext uri="{BB962C8B-B14F-4D97-AF65-F5344CB8AC3E}">
        <p14:creationId xmlns="" xmlns:p14="http://schemas.microsoft.com/office/powerpoint/2010/main" val="194089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6FA965-B4FE-420C-8A3C-83B71E304D16}" type="slidenum">
              <a:rPr lang="en-US" smtClean="0"/>
              <a:pPr/>
              <a:t>10</a:t>
            </a:fld>
            <a:endParaRPr lang="en-US" dirty="0"/>
          </a:p>
        </p:txBody>
      </p:sp>
    </p:spTree>
    <p:extLst>
      <p:ext uri="{BB962C8B-B14F-4D97-AF65-F5344CB8AC3E}">
        <p14:creationId xmlns="" xmlns:p14="http://schemas.microsoft.com/office/powerpoint/2010/main" val="1940890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smtClean="0"/>
          </a:p>
        </p:txBody>
      </p:sp>
      <p:sp>
        <p:nvSpPr>
          <p:cNvPr id="4" name="Slide Number Placeholder 3"/>
          <p:cNvSpPr>
            <a:spLocks noGrp="1"/>
          </p:cNvSpPr>
          <p:nvPr>
            <p:ph type="sldNum" sz="quarter" idx="10"/>
          </p:nvPr>
        </p:nvSpPr>
        <p:spPr/>
        <p:txBody>
          <a:bodyPr/>
          <a:lstStyle/>
          <a:p>
            <a:fld id="{E66FA965-B4FE-420C-8A3C-83B71E304D16}" type="slidenum">
              <a:rPr lang="en-US" smtClean="0"/>
              <a:pPr/>
              <a:t>11</a:t>
            </a:fld>
            <a:endParaRPr lang="en-US" dirty="0"/>
          </a:p>
        </p:txBody>
      </p:sp>
    </p:spTree>
    <p:extLst>
      <p:ext uri="{BB962C8B-B14F-4D97-AF65-F5344CB8AC3E}">
        <p14:creationId xmlns="" xmlns:p14="http://schemas.microsoft.com/office/powerpoint/2010/main" val="19408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6FA965-B4FE-420C-8A3C-83B71E304D16}" type="slidenum">
              <a:rPr lang="en-US" smtClean="0"/>
              <a:pPr/>
              <a:t>2</a:t>
            </a:fld>
            <a:endParaRPr lang="en-US" dirty="0"/>
          </a:p>
        </p:txBody>
      </p:sp>
    </p:spTree>
    <p:extLst>
      <p:ext uri="{BB962C8B-B14F-4D97-AF65-F5344CB8AC3E}">
        <p14:creationId xmlns="" xmlns:p14="http://schemas.microsoft.com/office/powerpoint/2010/main" val="194089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6FA965-B4FE-420C-8A3C-83B71E304D16}" type="slidenum">
              <a:rPr lang="en-US" smtClean="0"/>
              <a:pPr/>
              <a:t>3</a:t>
            </a:fld>
            <a:endParaRPr lang="en-US" dirty="0"/>
          </a:p>
        </p:txBody>
      </p:sp>
    </p:spTree>
    <p:extLst>
      <p:ext uri="{BB962C8B-B14F-4D97-AF65-F5344CB8AC3E}">
        <p14:creationId xmlns="" xmlns:p14="http://schemas.microsoft.com/office/powerpoint/2010/main" val="194089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6FA965-B4FE-420C-8A3C-83B71E304D16}" type="slidenum">
              <a:rPr lang="en-US" smtClean="0"/>
              <a:pPr/>
              <a:t>4</a:t>
            </a:fld>
            <a:endParaRPr lang="en-US" dirty="0"/>
          </a:p>
        </p:txBody>
      </p:sp>
    </p:spTree>
    <p:extLst>
      <p:ext uri="{BB962C8B-B14F-4D97-AF65-F5344CB8AC3E}">
        <p14:creationId xmlns="" xmlns:p14="http://schemas.microsoft.com/office/powerpoint/2010/main" val="194089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6FA965-B4FE-420C-8A3C-83B71E304D16}" type="slidenum">
              <a:rPr lang="en-US" smtClean="0"/>
              <a:pPr/>
              <a:t>5</a:t>
            </a:fld>
            <a:endParaRPr lang="en-US" dirty="0"/>
          </a:p>
        </p:txBody>
      </p:sp>
    </p:spTree>
    <p:extLst>
      <p:ext uri="{BB962C8B-B14F-4D97-AF65-F5344CB8AC3E}">
        <p14:creationId xmlns="" xmlns:p14="http://schemas.microsoft.com/office/powerpoint/2010/main" val="194089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6FA965-B4FE-420C-8A3C-83B71E304D16}" type="slidenum">
              <a:rPr lang="en-US" smtClean="0"/>
              <a:pPr/>
              <a:t>6</a:t>
            </a:fld>
            <a:endParaRPr lang="en-US" dirty="0"/>
          </a:p>
        </p:txBody>
      </p:sp>
    </p:spTree>
    <p:extLst>
      <p:ext uri="{BB962C8B-B14F-4D97-AF65-F5344CB8AC3E}">
        <p14:creationId xmlns="" xmlns:p14="http://schemas.microsoft.com/office/powerpoint/2010/main" val="194089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6FA965-B4FE-420C-8A3C-83B71E304D16}" type="slidenum">
              <a:rPr lang="en-US" smtClean="0"/>
              <a:pPr/>
              <a:t>7</a:t>
            </a:fld>
            <a:endParaRPr lang="en-US" dirty="0"/>
          </a:p>
        </p:txBody>
      </p:sp>
    </p:spTree>
    <p:extLst>
      <p:ext uri="{BB962C8B-B14F-4D97-AF65-F5344CB8AC3E}">
        <p14:creationId xmlns="" xmlns:p14="http://schemas.microsoft.com/office/powerpoint/2010/main" val="194089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6FA965-B4FE-420C-8A3C-83B71E304D16}" type="slidenum">
              <a:rPr lang="en-US" smtClean="0"/>
              <a:pPr/>
              <a:t>8</a:t>
            </a:fld>
            <a:endParaRPr lang="en-US" dirty="0"/>
          </a:p>
        </p:txBody>
      </p:sp>
    </p:spTree>
    <p:extLst>
      <p:ext uri="{BB962C8B-B14F-4D97-AF65-F5344CB8AC3E}">
        <p14:creationId xmlns="" xmlns:p14="http://schemas.microsoft.com/office/powerpoint/2010/main" val="194089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6FA965-B4FE-420C-8A3C-83B71E304D16}" type="slidenum">
              <a:rPr lang="en-US" smtClean="0"/>
              <a:pPr/>
              <a:t>9</a:t>
            </a:fld>
            <a:endParaRPr lang="en-US" dirty="0"/>
          </a:p>
        </p:txBody>
      </p:sp>
    </p:spTree>
    <p:extLst>
      <p:ext uri="{BB962C8B-B14F-4D97-AF65-F5344CB8AC3E}">
        <p14:creationId xmlns="" xmlns:p14="http://schemas.microsoft.com/office/powerpoint/2010/main" val="194089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BF2E64-0A67-474B-A639-17E615330E46}" type="datetime1">
              <a:rPr lang="en-US" smtClean="0"/>
              <a:pPr/>
              <a:t>8/27/2012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4157277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02589C-FC03-4259-8BBC-0BD281CB6FD4}" type="datetime1">
              <a:rPr lang="en-US" smtClean="0"/>
              <a:pPr/>
              <a:t>8/27/2012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764608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0EECDC-4F87-4C25-B3AD-A2774A9FCBD3}" type="datetime1">
              <a:rPr lang="en-US" smtClean="0"/>
              <a:pPr/>
              <a:t>8/27/2012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3662217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EF2C02-1F7B-454E-8A54-3041221DBA6F}" type="datetime1">
              <a:rPr lang="en-US" smtClean="0"/>
              <a:pPr/>
              <a:t>8/27/2012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C76936-CDE1-44C9-8756-609327187BEC}" type="datetime1">
              <a:rPr lang="en-US" smtClean="0"/>
              <a:pPr/>
              <a:t>8/27/2012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261359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EDC727-D177-4367-A10D-85F66D20A87B}" type="datetime1">
              <a:rPr lang="en-US" smtClean="0"/>
              <a:pPr/>
              <a:t>8/27/2012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151029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327EE1-2D06-409D-94E9-C88BA720C917}" type="datetime1">
              <a:rPr lang="en-US" smtClean="0"/>
              <a:pPr/>
              <a:t>8/27/2012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74892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672D95-2A0A-4837-AE48-53DD1A2E57A4}" type="datetime1">
              <a:rPr lang="en-US" smtClean="0"/>
              <a:pPr/>
              <a:t>8/27/2012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182920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18A60B-CE01-4442-B45E-2835CD8C19AA}" type="datetime1">
              <a:rPr lang="en-US" smtClean="0"/>
              <a:pPr/>
              <a:t>8/27/2012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126851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01E71-AD02-4FB2-A70E-7F4274975F0E}" type="datetime1">
              <a:rPr lang="en-US" smtClean="0"/>
              <a:pPr/>
              <a:t>8/27/2012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163271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C8F447-F262-404B-9C87-E9F53C2B0C74}" type="datetime1">
              <a:rPr lang="en-US" smtClean="0"/>
              <a:pPr/>
              <a:t>8/27/2012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21859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495E1-C638-4617-8F56-1143B3659993}" type="datetime1">
              <a:rPr lang="en-US" smtClean="0"/>
              <a:pPr/>
              <a:t>8/27/2012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1674838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F2C02-1F7B-454E-8A54-3041221DBA6F}" type="datetime1">
              <a:rPr lang="en-US" smtClean="0"/>
              <a:pPr/>
              <a:t>8/27/2012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792E3-0ED1-4636-9AD2-0933D53E70C7}" type="slidenum">
              <a:rPr lang="en-US" smtClean="0"/>
              <a:pPr/>
              <a:t>‹#›</a:t>
            </a:fld>
            <a:endParaRPr lang="en-US" dirty="0"/>
          </a:p>
        </p:txBody>
      </p:sp>
    </p:spTree>
    <p:extLst>
      <p:ext uri="{BB962C8B-B14F-4D97-AF65-F5344CB8AC3E}">
        <p14:creationId xmlns="" xmlns:p14="http://schemas.microsoft.com/office/powerpoint/2010/main" val="2461111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pempal.or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Home\Desktop\pempal-flags.jpg"/>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371600" y="533400"/>
            <a:ext cx="7315199" cy="5468566"/>
          </a:xfrm>
          <a:prstGeom prst="rect">
            <a:avLst/>
          </a:prstGeom>
          <a:noFill/>
          <a:ln>
            <a:noFill/>
          </a:ln>
        </p:spPr>
      </p:pic>
      <p:sp>
        <p:nvSpPr>
          <p:cNvPr id="3" name="Subtitle 2"/>
          <p:cNvSpPr>
            <a:spLocks noGrp="1"/>
          </p:cNvSpPr>
          <p:nvPr>
            <p:ph type="subTitle" idx="1"/>
          </p:nvPr>
        </p:nvSpPr>
        <p:spPr>
          <a:xfrm>
            <a:off x="2743200" y="1676400"/>
            <a:ext cx="4114800" cy="3429000"/>
          </a:xfrm>
        </p:spPr>
        <p:txBody>
          <a:bodyPr>
            <a:normAutofit/>
          </a:bodyPr>
          <a:lstStyle/>
          <a:p>
            <a:pPr lvl="1"/>
            <a:r>
              <a:rPr lang="bs-Latn-BA" sz="4400" b="1" dirty="0" smtClean="0"/>
              <a:t> </a:t>
            </a:r>
            <a:endParaRPr lang="en-US" sz="4400" b="1" dirty="0" smtClean="0"/>
          </a:p>
          <a:p>
            <a:pPr lvl="1"/>
            <a:r>
              <a:rPr lang="en-US" sz="4400" b="1" dirty="0" smtClean="0"/>
              <a:t>TCOP </a:t>
            </a:r>
          </a:p>
          <a:p>
            <a:pPr lvl="1"/>
            <a:r>
              <a:rPr lang="en-US" sz="4400" b="1" dirty="0" smtClean="0"/>
              <a:t>GROUP 4</a:t>
            </a:r>
            <a:endParaRPr lang="en-US" sz="3900" b="1" dirty="0" smtClean="0"/>
          </a:p>
          <a:p>
            <a:pPr lvl="1" algn="l"/>
            <a:endParaRPr lang="en-US" dirty="0"/>
          </a:p>
        </p:txBody>
      </p:sp>
      <p:pic>
        <p:nvPicPr>
          <p:cNvPr id="4" name="Picture 3"/>
          <p:cNvPicPr/>
          <p:nvPr/>
        </p:nvPicPr>
        <p:blipFill>
          <a:blip r:embed="rId4" cstate="print"/>
          <a:srcRect/>
          <a:stretch>
            <a:fillRect/>
          </a:stretch>
        </p:blipFill>
        <p:spPr bwMode="auto">
          <a:xfrm rot="16200000">
            <a:off x="-2933700" y="2933699"/>
            <a:ext cx="6858002" cy="990599"/>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7B9792E3-0ED1-4636-9AD2-0933D53E70C7}" type="slidenum">
              <a:rPr lang="en-US" smtClean="0"/>
              <a:pPr/>
              <a:t>1</a:t>
            </a:fld>
            <a:endParaRPr lang="en-US" dirty="0"/>
          </a:p>
        </p:txBody>
      </p:sp>
    </p:spTree>
    <p:extLst>
      <p:ext uri="{BB962C8B-B14F-4D97-AF65-F5344CB8AC3E}">
        <p14:creationId xmlns="" xmlns:p14="http://schemas.microsoft.com/office/powerpoint/2010/main" val="2355865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
            <a:ext cx="7239000" cy="6400800"/>
          </a:xfrm>
        </p:spPr>
        <p:txBody>
          <a:bodyPr>
            <a:normAutofit/>
          </a:bodyPr>
          <a:lstStyle/>
          <a:p>
            <a:pPr marL="342900" indent="-342900" algn="just">
              <a:spcBef>
                <a:spcPts val="1200"/>
              </a:spcBef>
            </a:pPr>
            <a:r>
              <a:rPr lang="en-US" b="1" dirty="0" smtClean="0">
                <a:solidFill>
                  <a:schemeClr val="tx2">
                    <a:lumMod val="50000"/>
                  </a:schemeClr>
                </a:solidFill>
              </a:rPr>
              <a:t>Other</a:t>
            </a:r>
          </a:p>
          <a:p>
            <a:pPr marL="342900" indent="-342900" algn="just">
              <a:spcBef>
                <a:spcPts val="1200"/>
              </a:spcBef>
              <a:buFont typeface="Arial" pitchFamily="34" charset="0"/>
              <a:buChar char="•"/>
            </a:pPr>
            <a:r>
              <a:rPr lang="en-US" sz="2400" dirty="0" smtClean="0">
                <a:solidFill>
                  <a:schemeClr val="tx2">
                    <a:lumMod val="50000"/>
                  </a:schemeClr>
                </a:solidFill>
              </a:rPr>
              <a:t>European Development Bank – Noted that Russian Federation spent a lot of time on modernizing processes before automating them.</a:t>
            </a:r>
          </a:p>
          <a:p>
            <a:pPr marL="342900" indent="-342900" algn="just">
              <a:spcBef>
                <a:spcPts val="1200"/>
              </a:spcBef>
              <a:buFont typeface="Arial" pitchFamily="34" charset="0"/>
              <a:buChar char="•"/>
            </a:pPr>
            <a:r>
              <a:rPr lang="en-US" sz="2400" dirty="0" smtClean="0">
                <a:solidFill>
                  <a:schemeClr val="tx2">
                    <a:lumMod val="50000"/>
                  </a:schemeClr>
                </a:solidFill>
              </a:rPr>
              <a:t>Asked Russia would it be possible to load world bank reports to PEMPAL virtual library on the reform process</a:t>
            </a:r>
          </a:p>
          <a:p>
            <a:pPr marL="342900" indent="-342900" algn="just">
              <a:spcBef>
                <a:spcPts val="1200"/>
              </a:spcBef>
            </a:pPr>
            <a:endParaRPr lang="en-US" sz="2400" dirty="0" smtClean="0">
              <a:solidFill>
                <a:schemeClr val="tx2">
                  <a:lumMod val="50000"/>
                </a:schemeClr>
              </a:solidFill>
            </a:endParaRPr>
          </a:p>
          <a:p>
            <a:pPr marL="342900" indent="-342900" algn="just">
              <a:spcBef>
                <a:spcPts val="1200"/>
              </a:spcBef>
              <a:buFont typeface="Arial" pitchFamily="34" charset="0"/>
              <a:buChar char="•"/>
            </a:pPr>
            <a:endParaRPr lang="en-US" sz="2400" dirty="0" smtClean="0">
              <a:solidFill>
                <a:schemeClr val="tx2">
                  <a:lumMod val="50000"/>
                </a:schemeClr>
              </a:solidFill>
            </a:endParaRP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sz="1700" dirty="0"/>
          </a:p>
          <a:p>
            <a:pPr algn="just"/>
            <a:endParaRPr lang="en-US" sz="2400" dirty="0"/>
          </a:p>
          <a:p>
            <a:pPr algn="l"/>
            <a:endParaRPr lang="en-US" sz="2400" dirty="0"/>
          </a:p>
          <a:p>
            <a:pPr algn="l"/>
            <a:endParaRPr lang="en-US" sz="2800" dirty="0"/>
          </a:p>
          <a:p>
            <a:pPr algn="l"/>
            <a:endParaRPr lang="en-ZA" sz="2800" dirty="0"/>
          </a:p>
          <a:p>
            <a:pPr algn="l"/>
            <a:endParaRPr lang="en-ZA" sz="2800" dirty="0" smtClean="0"/>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10</a:t>
            </a:fld>
            <a:endParaRPr lang="en-US" dirty="0"/>
          </a:p>
        </p:txBody>
      </p:sp>
    </p:spTree>
    <p:extLst>
      <p:ext uri="{BB962C8B-B14F-4D97-AF65-F5344CB8AC3E}">
        <p14:creationId xmlns="" xmlns:p14="http://schemas.microsoft.com/office/powerpoint/2010/main" val="2684328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28600"/>
            <a:ext cx="7239000" cy="6553200"/>
          </a:xfrm>
        </p:spPr>
        <p:txBody>
          <a:bodyPr>
            <a:normAutofit/>
          </a:bodyPr>
          <a:lstStyle/>
          <a:p>
            <a:endParaRPr lang="en-US" b="1" dirty="0" smtClean="0">
              <a:solidFill>
                <a:schemeClr val="tx2">
                  <a:lumMod val="50000"/>
                </a:schemeClr>
              </a:solidFill>
            </a:endParaRPr>
          </a:p>
          <a:p>
            <a:endParaRPr lang="en-US" b="1" dirty="0" smtClean="0">
              <a:solidFill>
                <a:schemeClr val="tx2">
                  <a:lumMod val="50000"/>
                </a:schemeClr>
              </a:solidFill>
            </a:endParaRPr>
          </a:p>
          <a:p>
            <a:endParaRPr lang="en-US" b="1" dirty="0" smtClean="0">
              <a:solidFill>
                <a:schemeClr val="tx2">
                  <a:lumMod val="50000"/>
                </a:schemeClr>
              </a:solidFill>
            </a:endParaRPr>
          </a:p>
          <a:p>
            <a:endParaRPr lang="en-US" b="1" dirty="0">
              <a:solidFill>
                <a:schemeClr val="tx2">
                  <a:lumMod val="50000"/>
                </a:schemeClr>
              </a:solidFill>
            </a:endParaRPr>
          </a:p>
          <a:p>
            <a:r>
              <a:rPr lang="en-US" b="1" dirty="0" smtClean="0">
                <a:solidFill>
                  <a:schemeClr val="tx2">
                    <a:lumMod val="50000"/>
                  </a:schemeClr>
                </a:solidFill>
              </a:rPr>
              <a:t>THANK YOU</a:t>
            </a:r>
          </a:p>
          <a:p>
            <a:endParaRPr lang="en-US" b="1" dirty="0" smtClean="0">
              <a:solidFill>
                <a:schemeClr val="tx2">
                  <a:lumMod val="50000"/>
                </a:schemeClr>
              </a:solidFill>
            </a:endParaRPr>
          </a:p>
          <a:p>
            <a:r>
              <a:rPr lang="en-US" b="1" dirty="0" smtClean="0">
                <a:solidFill>
                  <a:schemeClr val="tx2">
                    <a:lumMod val="50000"/>
                  </a:schemeClr>
                </a:solidFill>
                <a:hlinkClick r:id="rId3"/>
              </a:rPr>
              <a:t>www.pempal.org</a:t>
            </a:r>
            <a:endParaRPr lang="en-US" b="1" dirty="0" smtClean="0">
              <a:solidFill>
                <a:schemeClr val="tx2">
                  <a:lumMod val="50000"/>
                </a:schemeClr>
              </a:solidFill>
            </a:endParaRPr>
          </a:p>
          <a:p>
            <a:endParaRPr lang="en-US" dirty="0" smtClean="0">
              <a:solidFill>
                <a:schemeClr val="tx2">
                  <a:lumMod val="50000"/>
                </a:schemeClr>
              </a:solidFill>
            </a:endParaRPr>
          </a:p>
          <a:p>
            <a:endParaRPr lang="en-US" dirty="0">
              <a:solidFill>
                <a:schemeClr val="tx2">
                  <a:lumMod val="50000"/>
                </a:schemeClr>
              </a:solidFill>
            </a:endParaRPr>
          </a:p>
          <a:p>
            <a:r>
              <a:rPr lang="en-US" dirty="0" smtClean="0">
                <a:solidFill>
                  <a:schemeClr val="tx2">
                    <a:lumMod val="50000"/>
                  </a:schemeClr>
                </a:solidFill>
              </a:rPr>
              <a:t>Group 4</a:t>
            </a:r>
            <a:endParaRPr lang="bs-Latn-BA" dirty="0">
              <a:solidFill>
                <a:schemeClr val="tx2">
                  <a:lumMod val="50000"/>
                </a:schemeClr>
              </a:solidFill>
            </a:endParaRPr>
          </a:p>
          <a:p>
            <a:endParaRPr lang="bs-Latn-BA" dirty="0" smtClean="0">
              <a:solidFill>
                <a:schemeClr val="tx2">
                  <a:lumMod val="50000"/>
                </a:schemeClr>
              </a:solidFill>
            </a:endParaRPr>
          </a:p>
          <a:p>
            <a:endParaRPr lang="en-US" dirty="0" smtClean="0">
              <a:solidFill>
                <a:schemeClr val="tx2">
                  <a:lumMod val="50000"/>
                </a:schemeClr>
              </a:solidFill>
            </a:endParaRPr>
          </a:p>
          <a:p>
            <a:pPr algn="l"/>
            <a:endParaRPr lang="bs-Latn-BA" sz="2800" dirty="0" smtClean="0"/>
          </a:p>
          <a:p>
            <a:pPr algn="l"/>
            <a:endParaRPr lang="en-ZA" sz="2800" dirty="0"/>
          </a:p>
          <a:p>
            <a:pPr algn="l"/>
            <a:endParaRPr lang="en-US" sz="2800" dirty="0"/>
          </a:p>
        </p:txBody>
      </p:sp>
      <p:pic>
        <p:nvPicPr>
          <p:cNvPr id="4" name="Picture 3"/>
          <p:cNvPicPr/>
          <p:nvPr/>
        </p:nvPicPr>
        <p:blipFill>
          <a:blip r:embed="rId4" cstate="print"/>
          <a:srcRect/>
          <a:stretch>
            <a:fillRect/>
          </a:stretch>
        </p:blipFill>
        <p:spPr bwMode="auto">
          <a:xfrm rot="16200000">
            <a:off x="-2971800" y="2971799"/>
            <a:ext cx="6858002" cy="914398"/>
          </a:xfrm>
          <a:prstGeom prst="rect">
            <a:avLst/>
          </a:prstGeom>
          <a:noFill/>
          <a:ln w="9525">
            <a:noFill/>
            <a:miter lim="800000"/>
            <a:headEnd/>
            <a:tailEnd/>
          </a:ln>
        </p:spPr>
      </p:pic>
    </p:spTree>
    <p:extLst>
      <p:ext uri="{BB962C8B-B14F-4D97-AF65-F5344CB8AC3E}">
        <p14:creationId xmlns="" xmlns:p14="http://schemas.microsoft.com/office/powerpoint/2010/main" val="2684328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
            <a:ext cx="7239000" cy="6400800"/>
          </a:xfrm>
        </p:spPr>
        <p:txBody>
          <a:bodyPr>
            <a:normAutofit/>
          </a:bodyPr>
          <a:lstStyle/>
          <a:p>
            <a:r>
              <a:rPr lang="bs-Latn-BA" sz="3500" b="1" dirty="0" smtClean="0">
                <a:solidFill>
                  <a:schemeClr val="tx2">
                    <a:lumMod val="50000"/>
                  </a:schemeClr>
                </a:solidFill>
              </a:rPr>
              <a:t>OUTLINE</a:t>
            </a:r>
            <a:endParaRPr lang="en-US" sz="3500" b="1" dirty="0" smtClean="0">
              <a:solidFill>
                <a:schemeClr val="tx2">
                  <a:lumMod val="50000"/>
                </a:schemeClr>
              </a:solidFill>
            </a:endParaRPr>
          </a:p>
          <a:p>
            <a:endParaRPr lang="en-US" sz="3500" b="1" dirty="0" smtClean="0">
              <a:solidFill>
                <a:schemeClr val="tx2">
                  <a:lumMod val="50000"/>
                </a:schemeClr>
              </a:solidFill>
            </a:endParaRPr>
          </a:p>
          <a:p>
            <a:pPr marL="342900" indent="-342900" algn="just">
              <a:spcBef>
                <a:spcPts val="1200"/>
              </a:spcBef>
              <a:buFont typeface="Arial" pitchFamily="34" charset="0"/>
              <a:buChar char="•"/>
            </a:pPr>
            <a:r>
              <a:rPr lang="en-US" dirty="0" smtClean="0">
                <a:solidFill>
                  <a:schemeClr val="tx2">
                    <a:lumMod val="50000"/>
                  </a:schemeClr>
                </a:solidFill>
              </a:rPr>
              <a:t>Countries present: Albania, Bulgaria, Macedonia, Romania, Turkey, Belarus, Indonesia, Kyrgyzstan, Moldova, Tajikistan, Russian Federation, France, (EDB, SECO, World Bank) </a:t>
            </a:r>
          </a:p>
          <a:p>
            <a:pPr marL="342900" indent="-342900" algn="just">
              <a:spcBef>
                <a:spcPts val="1200"/>
              </a:spcBef>
              <a:buFont typeface="Arial" pitchFamily="34" charset="0"/>
              <a:buChar char="•"/>
            </a:pPr>
            <a:r>
              <a:rPr lang="en-US" dirty="0" smtClean="0">
                <a:solidFill>
                  <a:schemeClr val="tx2">
                    <a:lumMod val="50000"/>
                  </a:schemeClr>
                </a:solidFill>
              </a:rPr>
              <a:t>What useful lessons can be applied in your countries from the Russia experience?</a:t>
            </a:r>
            <a:endParaRPr lang="bs-Latn-BA" dirty="0" smtClean="0">
              <a:solidFill>
                <a:schemeClr val="tx2">
                  <a:lumMod val="50000"/>
                </a:schemeClr>
              </a:solidFill>
            </a:endParaRPr>
          </a:p>
          <a:p>
            <a:pPr algn="just"/>
            <a:endParaRPr lang="en-US" sz="1700" dirty="0" smtClean="0"/>
          </a:p>
          <a:p>
            <a:pPr algn="just"/>
            <a:endParaRPr lang="en-US" sz="1700" dirty="0"/>
          </a:p>
          <a:p>
            <a:pPr algn="just"/>
            <a:endParaRPr lang="en-US" sz="2400" dirty="0"/>
          </a:p>
          <a:p>
            <a:pPr algn="l"/>
            <a:endParaRPr lang="en-US" sz="2400" dirty="0"/>
          </a:p>
          <a:p>
            <a:pPr algn="l"/>
            <a:endParaRPr lang="en-US" sz="2800" dirty="0"/>
          </a:p>
          <a:p>
            <a:pPr algn="l"/>
            <a:endParaRPr lang="en-ZA" sz="2800" dirty="0"/>
          </a:p>
          <a:p>
            <a:pPr algn="l"/>
            <a:endParaRPr lang="en-ZA" sz="2800" dirty="0" smtClean="0"/>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2</a:t>
            </a:fld>
            <a:endParaRPr lang="en-US" dirty="0"/>
          </a:p>
        </p:txBody>
      </p:sp>
    </p:spTree>
    <p:extLst>
      <p:ext uri="{BB962C8B-B14F-4D97-AF65-F5344CB8AC3E}">
        <p14:creationId xmlns="" xmlns:p14="http://schemas.microsoft.com/office/powerpoint/2010/main" val="2684328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
            <a:ext cx="7239000" cy="6400800"/>
          </a:xfrm>
        </p:spPr>
        <p:txBody>
          <a:bodyPr>
            <a:normAutofit fontScale="92500" lnSpcReduction="20000"/>
          </a:bodyPr>
          <a:lstStyle/>
          <a:p>
            <a:pPr marL="342900" indent="-342900" algn="just">
              <a:spcBef>
                <a:spcPts val="1200"/>
              </a:spcBef>
            </a:pPr>
            <a:r>
              <a:rPr lang="en-US" b="1" dirty="0" smtClean="0">
                <a:solidFill>
                  <a:schemeClr val="tx2">
                    <a:lumMod val="50000"/>
                  </a:schemeClr>
                </a:solidFill>
              </a:rPr>
              <a:t>Albania</a:t>
            </a:r>
          </a:p>
          <a:p>
            <a:pPr marL="342900" indent="-342900" algn="just">
              <a:spcBef>
                <a:spcPts val="1200"/>
              </a:spcBef>
              <a:buFont typeface="Arial" pitchFamily="34" charset="0"/>
              <a:buChar char="•"/>
            </a:pPr>
            <a:r>
              <a:rPr lang="en-US" dirty="0" smtClean="0">
                <a:solidFill>
                  <a:schemeClr val="tx2">
                    <a:lumMod val="50000"/>
                  </a:schemeClr>
                </a:solidFill>
              </a:rPr>
              <a:t>Liked approach to the analysis of costs and benefits of system</a:t>
            </a:r>
          </a:p>
          <a:p>
            <a:pPr marL="342900" indent="-342900" algn="just">
              <a:spcBef>
                <a:spcPts val="1200"/>
              </a:spcBef>
              <a:buFont typeface="Arial" pitchFamily="34" charset="0"/>
              <a:buChar char="•"/>
            </a:pPr>
            <a:r>
              <a:rPr lang="en-US" dirty="0" smtClean="0">
                <a:solidFill>
                  <a:schemeClr val="tx2">
                    <a:lumMod val="50000"/>
                  </a:schemeClr>
                </a:solidFill>
              </a:rPr>
              <a:t>Liked integrated approach (rather than different systems with interfaces)</a:t>
            </a:r>
          </a:p>
          <a:p>
            <a:pPr marL="342900" indent="-342900" algn="just">
              <a:spcBef>
                <a:spcPts val="1200"/>
              </a:spcBef>
              <a:buFont typeface="Arial" pitchFamily="34" charset="0"/>
              <a:buChar char="•"/>
            </a:pPr>
            <a:r>
              <a:rPr lang="en-US" dirty="0" smtClean="0">
                <a:solidFill>
                  <a:schemeClr val="tx2">
                    <a:lumMod val="50000"/>
                  </a:schemeClr>
                </a:solidFill>
              </a:rPr>
              <a:t> The way individuals make payments very interesting (request for more details) </a:t>
            </a:r>
          </a:p>
          <a:p>
            <a:pPr marL="342900" indent="-342900" algn="just">
              <a:spcBef>
                <a:spcPts val="1200"/>
              </a:spcBef>
              <a:buFont typeface="Arial" pitchFamily="34" charset="0"/>
              <a:buChar char="•"/>
            </a:pPr>
            <a:r>
              <a:rPr lang="en-US" dirty="0" smtClean="0">
                <a:solidFill>
                  <a:schemeClr val="tx2">
                    <a:lumMod val="50000"/>
                  </a:schemeClr>
                </a:solidFill>
              </a:rPr>
              <a:t>Data warehousing (request for key indicators and how system works)</a:t>
            </a:r>
          </a:p>
          <a:p>
            <a:pPr marL="342900" indent="-342900" algn="just">
              <a:spcBef>
                <a:spcPts val="1200"/>
              </a:spcBef>
              <a:buFont typeface="Arial" pitchFamily="34" charset="0"/>
              <a:buChar char="•"/>
            </a:pPr>
            <a:r>
              <a:rPr lang="en-US" dirty="0" smtClean="0">
                <a:solidFill>
                  <a:schemeClr val="tx2">
                    <a:lumMod val="50000"/>
                  </a:schemeClr>
                </a:solidFill>
              </a:rPr>
              <a:t>Have Oracle based Treasury system – had three questions for Russian Federation (re: standardized revenue invoice; digital archives; separation of functions between treasury and budgetary organizations)</a:t>
            </a:r>
            <a:endParaRPr lang="bs-Latn-BA" dirty="0" smtClean="0">
              <a:solidFill>
                <a:schemeClr val="tx2">
                  <a:lumMod val="50000"/>
                </a:schemeClr>
              </a:solidFill>
            </a:endParaRPr>
          </a:p>
          <a:p>
            <a:pPr algn="just"/>
            <a:endParaRPr lang="en-US" sz="1700" dirty="0"/>
          </a:p>
          <a:p>
            <a:pPr algn="just"/>
            <a:endParaRPr lang="en-US" sz="2400" dirty="0"/>
          </a:p>
          <a:p>
            <a:pPr algn="l"/>
            <a:endParaRPr lang="en-US" sz="2400" dirty="0"/>
          </a:p>
          <a:p>
            <a:pPr algn="l"/>
            <a:endParaRPr lang="en-US" sz="2800" dirty="0"/>
          </a:p>
          <a:p>
            <a:pPr algn="l"/>
            <a:endParaRPr lang="en-ZA" sz="2800" dirty="0"/>
          </a:p>
          <a:p>
            <a:pPr algn="l"/>
            <a:endParaRPr lang="en-ZA" sz="2800" dirty="0" smtClean="0"/>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3</a:t>
            </a:fld>
            <a:endParaRPr lang="en-US" dirty="0"/>
          </a:p>
        </p:txBody>
      </p:sp>
    </p:spTree>
    <p:extLst>
      <p:ext uri="{BB962C8B-B14F-4D97-AF65-F5344CB8AC3E}">
        <p14:creationId xmlns="" xmlns:p14="http://schemas.microsoft.com/office/powerpoint/2010/main" val="2684328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
            <a:ext cx="7239000" cy="6400800"/>
          </a:xfrm>
        </p:spPr>
        <p:txBody>
          <a:bodyPr>
            <a:normAutofit/>
          </a:bodyPr>
          <a:lstStyle/>
          <a:p>
            <a:pPr marL="342900" indent="-342900" algn="just">
              <a:spcBef>
                <a:spcPts val="1200"/>
              </a:spcBef>
            </a:pPr>
            <a:r>
              <a:rPr lang="en-US" b="1" dirty="0" smtClean="0">
                <a:solidFill>
                  <a:schemeClr val="tx2">
                    <a:lumMod val="50000"/>
                  </a:schemeClr>
                </a:solidFill>
              </a:rPr>
              <a:t>Tajikistan</a:t>
            </a:r>
          </a:p>
          <a:p>
            <a:pPr marL="342900" indent="-342900" algn="just">
              <a:spcBef>
                <a:spcPts val="1200"/>
              </a:spcBef>
              <a:buFont typeface="Arial" pitchFamily="34" charset="0"/>
              <a:buChar char="•"/>
            </a:pPr>
            <a:r>
              <a:rPr lang="en-US" dirty="0" smtClean="0">
                <a:solidFill>
                  <a:schemeClr val="tx2">
                    <a:lumMod val="50000"/>
                  </a:schemeClr>
                </a:solidFill>
              </a:rPr>
              <a:t>Interested in strategy of treasury development (particularly risks identified)</a:t>
            </a:r>
          </a:p>
          <a:p>
            <a:pPr marL="342900" indent="-342900" algn="just">
              <a:spcBef>
                <a:spcPts val="1200"/>
              </a:spcBef>
              <a:buFont typeface="Arial" pitchFamily="34" charset="0"/>
              <a:buChar char="•"/>
            </a:pPr>
            <a:r>
              <a:rPr lang="en-US" dirty="0" smtClean="0">
                <a:solidFill>
                  <a:schemeClr val="tx2">
                    <a:lumMod val="50000"/>
                  </a:schemeClr>
                </a:solidFill>
              </a:rPr>
              <a:t>Human Resource Asset management – how it was done – system based on definition of business processes and how they are managed (additional information requested)</a:t>
            </a:r>
          </a:p>
          <a:p>
            <a:pPr marL="342900" indent="-342900" algn="just">
              <a:spcBef>
                <a:spcPts val="1200"/>
              </a:spcBef>
              <a:buFont typeface="Arial" pitchFamily="34" charset="0"/>
              <a:buChar char="•"/>
            </a:pPr>
            <a:r>
              <a:rPr lang="en-US" dirty="0" smtClean="0">
                <a:solidFill>
                  <a:schemeClr val="tx2">
                    <a:lumMod val="50000"/>
                  </a:schemeClr>
                </a:solidFill>
              </a:rPr>
              <a:t>Form of accounting and reporting -  experience of integration of international standards very useful</a:t>
            </a:r>
          </a:p>
          <a:p>
            <a:pPr marL="342900" indent="-342900" algn="just">
              <a:spcBef>
                <a:spcPts val="1200"/>
              </a:spcBef>
              <a:buFont typeface="Arial" pitchFamily="34" charset="0"/>
              <a:buChar char="•"/>
            </a:pPr>
            <a:endParaRPr lang="en-US" sz="1700" dirty="0"/>
          </a:p>
          <a:p>
            <a:pPr algn="just"/>
            <a:endParaRPr lang="en-US" sz="2400" dirty="0"/>
          </a:p>
          <a:p>
            <a:pPr algn="l"/>
            <a:endParaRPr lang="en-US" sz="2400" dirty="0"/>
          </a:p>
          <a:p>
            <a:pPr algn="l"/>
            <a:endParaRPr lang="en-US" sz="2800" dirty="0"/>
          </a:p>
          <a:p>
            <a:pPr algn="l"/>
            <a:endParaRPr lang="en-ZA" sz="2800" dirty="0"/>
          </a:p>
          <a:p>
            <a:pPr algn="l"/>
            <a:endParaRPr lang="en-ZA" sz="2800" dirty="0" smtClean="0"/>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4</a:t>
            </a:fld>
            <a:endParaRPr lang="en-US" dirty="0"/>
          </a:p>
        </p:txBody>
      </p:sp>
    </p:spTree>
    <p:extLst>
      <p:ext uri="{BB962C8B-B14F-4D97-AF65-F5344CB8AC3E}">
        <p14:creationId xmlns="" xmlns:p14="http://schemas.microsoft.com/office/powerpoint/2010/main" val="2684328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
            <a:ext cx="7239000" cy="6400800"/>
          </a:xfrm>
        </p:spPr>
        <p:txBody>
          <a:bodyPr>
            <a:normAutofit/>
          </a:bodyPr>
          <a:lstStyle/>
          <a:p>
            <a:pPr marL="342900" indent="-342900" algn="just">
              <a:spcBef>
                <a:spcPts val="1200"/>
              </a:spcBef>
            </a:pPr>
            <a:r>
              <a:rPr lang="en-US" b="1" dirty="0" smtClean="0">
                <a:solidFill>
                  <a:schemeClr val="tx2">
                    <a:lumMod val="50000"/>
                  </a:schemeClr>
                </a:solidFill>
              </a:rPr>
              <a:t>Bulgaria</a:t>
            </a:r>
          </a:p>
          <a:p>
            <a:pPr marL="342900" indent="-342900" algn="just">
              <a:spcBef>
                <a:spcPts val="1200"/>
              </a:spcBef>
              <a:buFont typeface="Arial" pitchFamily="34" charset="0"/>
              <a:buChar char="•"/>
            </a:pPr>
            <a:r>
              <a:rPr lang="en-US" sz="2400" dirty="0" smtClean="0">
                <a:solidFill>
                  <a:schemeClr val="tx2">
                    <a:lumMod val="50000"/>
                  </a:schemeClr>
                </a:solidFill>
              </a:rPr>
              <a:t>Liked integrated information systems.  Bulgaria achieved same results but had to continue with program indicators separately.</a:t>
            </a:r>
          </a:p>
          <a:p>
            <a:pPr marL="342900" indent="-342900" algn="just">
              <a:spcBef>
                <a:spcPts val="1200"/>
              </a:spcBef>
              <a:buFont typeface="Arial" pitchFamily="34" charset="0"/>
              <a:buChar char="•"/>
            </a:pPr>
            <a:r>
              <a:rPr lang="en-US" sz="2400" dirty="0" smtClean="0">
                <a:solidFill>
                  <a:schemeClr val="tx2">
                    <a:lumMod val="50000"/>
                  </a:schemeClr>
                </a:solidFill>
              </a:rPr>
              <a:t>Have separate systems and will work to integrate all business processes.</a:t>
            </a:r>
          </a:p>
          <a:p>
            <a:pPr marL="342900" indent="-342900" algn="just">
              <a:spcBef>
                <a:spcPts val="1200"/>
              </a:spcBef>
              <a:buFont typeface="Arial" pitchFamily="34" charset="0"/>
              <a:buChar char="•"/>
            </a:pPr>
            <a:r>
              <a:rPr lang="en-US" sz="2400" dirty="0" smtClean="0">
                <a:solidFill>
                  <a:schemeClr val="tx2">
                    <a:lumMod val="50000"/>
                  </a:schemeClr>
                </a:solidFill>
              </a:rPr>
              <a:t>Liked how accounting methodology was developed.  Bulgaria has to comply with accounting guidelines compliant with ESA95, national guidelines, IMF’s GFS (and elements of IPSAS that are consistent with these).</a:t>
            </a:r>
          </a:p>
          <a:p>
            <a:pPr marL="342900" indent="-342900" algn="just">
              <a:spcBef>
                <a:spcPts val="1200"/>
              </a:spcBef>
              <a:buFont typeface="Arial" pitchFamily="34" charset="0"/>
              <a:buChar char="•"/>
            </a:pPr>
            <a:r>
              <a:rPr lang="en-US" sz="2400" dirty="0" smtClean="0">
                <a:solidFill>
                  <a:schemeClr val="tx2">
                    <a:lumMod val="50000"/>
                  </a:schemeClr>
                </a:solidFill>
              </a:rPr>
              <a:t>Question to Russian Federation regarding cash verses accrual information.   Monthly reports on cash basis, quarterly information on balance sheet and cash flows, annual reports on accrual.</a:t>
            </a: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sz="1700" dirty="0"/>
          </a:p>
          <a:p>
            <a:pPr algn="just"/>
            <a:endParaRPr lang="en-US" sz="2400" dirty="0"/>
          </a:p>
          <a:p>
            <a:pPr algn="l"/>
            <a:endParaRPr lang="en-US" sz="2400" dirty="0"/>
          </a:p>
          <a:p>
            <a:pPr algn="l"/>
            <a:endParaRPr lang="en-US" sz="2800" dirty="0"/>
          </a:p>
          <a:p>
            <a:pPr algn="l"/>
            <a:endParaRPr lang="en-ZA" sz="2800" dirty="0"/>
          </a:p>
          <a:p>
            <a:pPr algn="l"/>
            <a:endParaRPr lang="en-ZA" sz="2800" dirty="0" smtClean="0"/>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5</a:t>
            </a:fld>
            <a:endParaRPr lang="en-US" dirty="0"/>
          </a:p>
        </p:txBody>
      </p:sp>
    </p:spTree>
    <p:extLst>
      <p:ext uri="{BB962C8B-B14F-4D97-AF65-F5344CB8AC3E}">
        <p14:creationId xmlns="" xmlns:p14="http://schemas.microsoft.com/office/powerpoint/2010/main" val="2684328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
            <a:ext cx="7239000" cy="6400800"/>
          </a:xfrm>
        </p:spPr>
        <p:txBody>
          <a:bodyPr>
            <a:normAutofit/>
          </a:bodyPr>
          <a:lstStyle/>
          <a:p>
            <a:pPr marL="342900" indent="-342900" algn="just">
              <a:spcBef>
                <a:spcPts val="1200"/>
              </a:spcBef>
            </a:pPr>
            <a:r>
              <a:rPr lang="en-US" b="1" dirty="0" smtClean="0">
                <a:solidFill>
                  <a:schemeClr val="tx2">
                    <a:lumMod val="50000"/>
                  </a:schemeClr>
                </a:solidFill>
              </a:rPr>
              <a:t>Indonesia</a:t>
            </a:r>
          </a:p>
          <a:p>
            <a:pPr marL="342900" indent="-342900" algn="just">
              <a:spcBef>
                <a:spcPts val="1200"/>
              </a:spcBef>
              <a:buFont typeface="Arial" pitchFamily="34" charset="0"/>
              <a:buChar char="•"/>
            </a:pPr>
            <a:r>
              <a:rPr lang="en-US" sz="2400" dirty="0" smtClean="0">
                <a:solidFill>
                  <a:schemeClr val="tx2">
                    <a:lumMod val="50000"/>
                  </a:schemeClr>
                </a:solidFill>
              </a:rPr>
              <a:t>Since 2007 have been developing TSA and cash management more efficient.  </a:t>
            </a:r>
          </a:p>
          <a:p>
            <a:pPr marL="342900" indent="-342900" algn="just">
              <a:spcBef>
                <a:spcPts val="1200"/>
              </a:spcBef>
              <a:buFont typeface="Arial" pitchFamily="34" charset="0"/>
              <a:buChar char="•"/>
            </a:pPr>
            <a:r>
              <a:rPr lang="en-US" sz="2400" dirty="0" smtClean="0">
                <a:solidFill>
                  <a:schemeClr val="tx2">
                    <a:lumMod val="50000"/>
                  </a:schemeClr>
                </a:solidFill>
              </a:rPr>
              <a:t>Have similar reforms to Russian Federation and countries alike in some ways (huge dispersed client  base - see pages 41-43 of APEC book)</a:t>
            </a:r>
          </a:p>
          <a:p>
            <a:pPr marL="342900" indent="-342900" algn="just">
              <a:spcBef>
                <a:spcPts val="1200"/>
              </a:spcBef>
              <a:buFont typeface="Arial" pitchFamily="34" charset="0"/>
              <a:buChar char="•"/>
            </a:pPr>
            <a:r>
              <a:rPr lang="en-US" sz="2400" dirty="0" smtClean="0">
                <a:solidFill>
                  <a:schemeClr val="tx2">
                    <a:lumMod val="50000"/>
                  </a:schemeClr>
                </a:solidFill>
              </a:rPr>
              <a:t>Interested in what kind of financial instruments do Russia use to optimize your TSA</a:t>
            </a:r>
          </a:p>
          <a:p>
            <a:pPr marL="342900" indent="-342900" algn="just">
              <a:spcBef>
                <a:spcPts val="1200"/>
              </a:spcBef>
              <a:buFont typeface="Arial" pitchFamily="34" charset="0"/>
              <a:buChar char="•"/>
            </a:pPr>
            <a:r>
              <a:rPr lang="en-US" sz="2400" dirty="0" smtClean="0">
                <a:solidFill>
                  <a:schemeClr val="tx2">
                    <a:lumMod val="50000"/>
                  </a:schemeClr>
                </a:solidFill>
              </a:rPr>
              <a:t>Indonesia facing payments very slow at beginning of fiscal year until 3</a:t>
            </a:r>
            <a:r>
              <a:rPr lang="en-US" sz="2400" baseline="30000" dirty="0" smtClean="0">
                <a:solidFill>
                  <a:schemeClr val="tx2">
                    <a:lumMod val="50000"/>
                  </a:schemeClr>
                </a:solidFill>
              </a:rPr>
              <a:t>rd</a:t>
            </a:r>
            <a:r>
              <a:rPr lang="en-US" sz="2400" dirty="0" smtClean="0">
                <a:solidFill>
                  <a:schemeClr val="tx2">
                    <a:lumMod val="50000"/>
                  </a:schemeClr>
                </a:solidFill>
              </a:rPr>
              <a:t> quarter and then big increases at end of year.  If have this problem, how does Russia deal with it?</a:t>
            </a: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sz="1700" dirty="0"/>
          </a:p>
          <a:p>
            <a:pPr algn="just"/>
            <a:endParaRPr lang="en-US" sz="2400" dirty="0"/>
          </a:p>
          <a:p>
            <a:pPr algn="l"/>
            <a:endParaRPr lang="en-US" sz="2400" dirty="0"/>
          </a:p>
          <a:p>
            <a:pPr algn="l"/>
            <a:endParaRPr lang="en-US" sz="2800" dirty="0"/>
          </a:p>
          <a:p>
            <a:pPr algn="l"/>
            <a:endParaRPr lang="en-ZA" sz="2800" dirty="0"/>
          </a:p>
          <a:p>
            <a:pPr algn="l"/>
            <a:endParaRPr lang="en-ZA" sz="2800" dirty="0" smtClean="0"/>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6</a:t>
            </a:fld>
            <a:endParaRPr lang="en-US" dirty="0"/>
          </a:p>
        </p:txBody>
      </p:sp>
    </p:spTree>
    <p:extLst>
      <p:ext uri="{BB962C8B-B14F-4D97-AF65-F5344CB8AC3E}">
        <p14:creationId xmlns="" xmlns:p14="http://schemas.microsoft.com/office/powerpoint/2010/main" val="2684328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
            <a:ext cx="7239000" cy="6400800"/>
          </a:xfrm>
        </p:spPr>
        <p:txBody>
          <a:bodyPr>
            <a:normAutofit lnSpcReduction="10000"/>
          </a:bodyPr>
          <a:lstStyle/>
          <a:p>
            <a:pPr marL="342900" indent="-342900" algn="just">
              <a:spcBef>
                <a:spcPts val="1200"/>
              </a:spcBef>
            </a:pPr>
            <a:r>
              <a:rPr lang="en-US" b="1" dirty="0" smtClean="0">
                <a:solidFill>
                  <a:schemeClr val="tx2">
                    <a:lumMod val="50000"/>
                  </a:schemeClr>
                </a:solidFill>
              </a:rPr>
              <a:t>Romania</a:t>
            </a:r>
          </a:p>
          <a:p>
            <a:pPr marL="342900" indent="-342900" algn="just">
              <a:spcBef>
                <a:spcPts val="1200"/>
              </a:spcBef>
              <a:buFont typeface="Arial" pitchFamily="34" charset="0"/>
              <a:buChar char="•"/>
            </a:pPr>
            <a:r>
              <a:rPr lang="en-US" sz="2400" dirty="0" smtClean="0">
                <a:solidFill>
                  <a:schemeClr val="tx2">
                    <a:lumMod val="50000"/>
                  </a:schemeClr>
                </a:solidFill>
              </a:rPr>
              <a:t>Recently restructured so very interested in other country experiences particularly Dutch and French treasuries</a:t>
            </a:r>
          </a:p>
          <a:p>
            <a:pPr marL="342900" indent="-342900" algn="just">
              <a:spcBef>
                <a:spcPts val="1200"/>
              </a:spcBef>
              <a:buFont typeface="Arial" pitchFamily="34" charset="0"/>
              <a:buChar char="•"/>
            </a:pPr>
            <a:r>
              <a:rPr lang="en-US" sz="2400" dirty="0" smtClean="0">
                <a:solidFill>
                  <a:schemeClr val="tx2">
                    <a:lumMod val="50000"/>
                  </a:schemeClr>
                </a:solidFill>
              </a:rPr>
              <a:t>Russian Federation very different (size, volume, structure) but learning from Treasury internal organization and also grateful to EU institutions and World Bank for assistance</a:t>
            </a:r>
          </a:p>
          <a:p>
            <a:pPr marL="342900" indent="-342900" algn="just">
              <a:spcBef>
                <a:spcPts val="1200"/>
              </a:spcBef>
              <a:buFont typeface="Arial" pitchFamily="34" charset="0"/>
              <a:buChar char="•"/>
            </a:pPr>
            <a:r>
              <a:rPr lang="en-US" sz="2400" dirty="0" smtClean="0">
                <a:solidFill>
                  <a:schemeClr val="tx2">
                    <a:lumMod val="50000"/>
                  </a:schemeClr>
                </a:solidFill>
              </a:rPr>
              <a:t>Interested in Russian approach:</a:t>
            </a:r>
          </a:p>
          <a:p>
            <a:pPr marL="800100" lvl="1" indent="-342900" algn="just">
              <a:spcBef>
                <a:spcPts val="1200"/>
              </a:spcBef>
              <a:buFont typeface="Arial" pitchFamily="34" charset="0"/>
              <a:buChar char="•"/>
            </a:pPr>
            <a:r>
              <a:rPr lang="en-US" sz="2000" dirty="0" smtClean="0">
                <a:solidFill>
                  <a:schemeClr val="tx2">
                    <a:lumMod val="50000"/>
                  </a:schemeClr>
                </a:solidFill>
              </a:rPr>
              <a:t>liquidity management - placement of deposits in commercial banks as Romania planning this also. Want more information about cooperation with central bank and impact on market and interest rates (any analyses would be appreciated).</a:t>
            </a:r>
          </a:p>
          <a:p>
            <a:pPr marL="800100" lvl="1" indent="-342900" algn="just">
              <a:spcBef>
                <a:spcPts val="1200"/>
              </a:spcBef>
              <a:buFont typeface="Arial" pitchFamily="34" charset="0"/>
              <a:buChar char="•"/>
            </a:pPr>
            <a:r>
              <a:rPr lang="en-US" sz="2000" dirty="0" smtClean="0">
                <a:solidFill>
                  <a:schemeClr val="tx2">
                    <a:lumMod val="50000"/>
                  </a:schemeClr>
                </a:solidFill>
              </a:rPr>
              <a:t>Cash to accrual – interested in any projections on impact of this transition on the deficit of the general government</a:t>
            </a:r>
          </a:p>
          <a:p>
            <a:pPr marL="800100" lvl="1" indent="-342900" algn="just">
              <a:spcBef>
                <a:spcPts val="1200"/>
              </a:spcBef>
              <a:buFont typeface="Arial" pitchFamily="34" charset="0"/>
              <a:buChar char="•"/>
            </a:pPr>
            <a:r>
              <a:rPr lang="en-US" sz="2000" dirty="0" smtClean="0">
                <a:solidFill>
                  <a:schemeClr val="tx2">
                    <a:lumMod val="50000"/>
                  </a:schemeClr>
                </a:solidFill>
              </a:rPr>
              <a:t>Results based budgeting </a:t>
            </a:r>
          </a:p>
          <a:p>
            <a:pPr marL="342900" indent="-342900" algn="just">
              <a:spcBef>
                <a:spcPts val="1200"/>
              </a:spcBef>
              <a:buFont typeface="Arial" pitchFamily="34" charset="0"/>
              <a:buChar char="•"/>
            </a:pPr>
            <a:endParaRPr lang="en-US" sz="2400" dirty="0" smtClean="0">
              <a:solidFill>
                <a:schemeClr val="tx2">
                  <a:lumMod val="50000"/>
                </a:schemeClr>
              </a:solidFill>
            </a:endParaRP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sz="1700" dirty="0"/>
          </a:p>
          <a:p>
            <a:pPr algn="just"/>
            <a:endParaRPr lang="en-US" sz="2400" dirty="0"/>
          </a:p>
          <a:p>
            <a:pPr algn="l"/>
            <a:endParaRPr lang="en-US" sz="2400" dirty="0"/>
          </a:p>
          <a:p>
            <a:pPr algn="l"/>
            <a:endParaRPr lang="en-US" sz="2800" dirty="0"/>
          </a:p>
          <a:p>
            <a:pPr algn="l"/>
            <a:endParaRPr lang="en-ZA" sz="2800" dirty="0"/>
          </a:p>
          <a:p>
            <a:pPr algn="l"/>
            <a:endParaRPr lang="en-ZA" sz="2800" dirty="0" smtClean="0"/>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7</a:t>
            </a:fld>
            <a:endParaRPr lang="en-US" dirty="0"/>
          </a:p>
        </p:txBody>
      </p:sp>
    </p:spTree>
    <p:extLst>
      <p:ext uri="{BB962C8B-B14F-4D97-AF65-F5344CB8AC3E}">
        <p14:creationId xmlns="" xmlns:p14="http://schemas.microsoft.com/office/powerpoint/2010/main" val="2684328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
            <a:ext cx="7239000" cy="6400800"/>
          </a:xfrm>
        </p:spPr>
        <p:txBody>
          <a:bodyPr>
            <a:normAutofit/>
          </a:bodyPr>
          <a:lstStyle/>
          <a:p>
            <a:pPr marL="342900" indent="-342900" algn="just">
              <a:spcBef>
                <a:spcPts val="1200"/>
              </a:spcBef>
            </a:pPr>
            <a:r>
              <a:rPr lang="en-US" b="1" dirty="0" smtClean="0">
                <a:solidFill>
                  <a:schemeClr val="tx2">
                    <a:lumMod val="50000"/>
                  </a:schemeClr>
                </a:solidFill>
              </a:rPr>
              <a:t>Macedonia</a:t>
            </a:r>
          </a:p>
          <a:p>
            <a:pPr marL="342900" indent="-342900" algn="just">
              <a:spcBef>
                <a:spcPts val="1200"/>
              </a:spcBef>
              <a:buFont typeface="Arial" pitchFamily="34" charset="0"/>
              <a:buChar char="•"/>
            </a:pPr>
            <a:r>
              <a:rPr lang="en-US" sz="2400" dirty="0" smtClean="0">
                <a:solidFill>
                  <a:schemeClr val="tx2">
                    <a:lumMod val="50000"/>
                  </a:schemeClr>
                </a:solidFill>
              </a:rPr>
              <a:t>Interested in relationship between Central Bank and Treasury related to liquidity management.</a:t>
            </a:r>
          </a:p>
          <a:p>
            <a:pPr marL="342900" indent="-342900" algn="just">
              <a:spcBef>
                <a:spcPts val="1200"/>
              </a:spcBef>
            </a:pPr>
            <a:r>
              <a:rPr lang="en-US" b="1" dirty="0" smtClean="0">
                <a:solidFill>
                  <a:schemeClr val="tx2">
                    <a:lumMod val="50000"/>
                  </a:schemeClr>
                </a:solidFill>
              </a:rPr>
              <a:t>Turkey</a:t>
            </a:r>
          </a:p>
          <a:p>
            <a:pPr marL="342900" indent="-342900" algn="just">
              <a:spcBef>
                <a:spcPts val="1200"/>
              </a:spcBef>
              <a:buFont typeface="Arial" pitchFamily="34" charset="0"/>
              <a:buChar char="•"/>
            </a:pPr>
            <a:r>
              <a:rPr lang="en-US" sz="2400" dirty="0" smtClean="0">
                <a:solidFill>
                  <a:schemeClr val="tx2">
                    <a:lumMod val="50000"/>
                  </a:schemeClr>
                </a:solidFill>
              </a:rPr>
              <a:t>Interested in relationship between Central Bank and Treasury and what commissions and interest for TSA</a:t>
            </a:r>
          </a:p>
          <a:p>
            <a:pPr marL="342900" indent="-342900" algn="just">
              <a:spcBef>
                <a:spcPts val="1200"/>
              </a:spcBef>
            </a:pPr>
            <a:r>
              <a:rPr lang="en-US" b="1" dirty="0" smtClean="0">
                <a:solidFill>
                  <a:schemeClr val="tx2">
                    <a:lumMod val="50000"/>
                  </a:schemeClr>
                </a:solidFill>
              </a:rPr>
              <a:t>Kyrgyzstan</a:t>
            </a:r>
          </a:p>
          <a:p>
            <a:pPr marL="342900" indent="-342900" algn="just">
              <a:spcBef>
                <a:spcPts val="1200"/>
              </a:spcBef>
              <a:buFont typeface="Arial" pitchFamily="34" charset="0"/>
              <a:buChar char="•"/>
            </a:pPr>
            <a:r>
              <a:rPr lang="en-US" sz="2400" dirty="0" smtClean="0">
                <a:solidFill>
                  <a:schemeClr val="tx2">
                    <a:lumMod val="50000"/>
                  </a:schemeClr>
                </a:solidFill>
              </a:rPr>
              <a:t>Requested additional information about the interface between the client and the treasury system and how the client is registered.</a:t>
            </a:r>
          </a:p>
          <a:p>
            <a:pPr marL="342900" indent="-342900" algn="just">
              <a:spcBef>
                <a:spcPts val="1200"/>
              </a:spcBef>
              <a:buFont typeface="Arial" pitchFamily="34" charset="0"/>
              <a:buChar char="•"/>
            </a:pPr>
            <a:endParaRPr lang="en-US" sz="2400" dirty="0" smtClean="0">
              <a:solidFill>
                <a:schemeClr val="tx2">
                  <a:lumMod val="50000"/>
                </a:schemeClr>
              </a:solidFill>
            </a:endParaRP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sz="1700" dirty="0"/>
          </a:p>
          <a:p>
            <a:pPr algn="just"/>
            <a:endParaRPr lang="en-US" sz="2400" dirty="0"/>
          </a:p>
          <a:p>
            <a:pPr algn="l"/>
            <a:endParaRPr lang="en-US" sz="2400" dirty="0"/>
          </a:p>
          <a:p>
            <a:pPr algn="l"/>
            <a:endParaRPr lang="en-US" sz="2800" dirty="0"/>
          </a:p>
          <a:p>
            <a:pPr algn="l"/>
            <a:endParaRPr lang="en-ZA" sz="2800" dirty="0"/>
          </a:p>
          <a:p>
            <a:pPr algn="l"/>
            <a:endParaRPr lang="en-ZA" sz="2800" dirty="0" smtClean="0"/>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8</a:t>
            </a:fld>
            <a:endParaRPr lang="en-US" dirty="0"/>
          </a:p>
        </p:txBody>
      </p:sp>
    </p:spTree>
    <p:extLst>
      <p:ext uri="{BB962C8B-B14F-4D97-AF65-F5344CB8AC3E}">
        <p14:creationId xmlns="" xmlns:p14="http://schemas.microsoft.com/office/powerpoint/2010/main" val="2684328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
            <a:ext cx="7239000" cy="6400800"/>
          </a:xfrm>
        </p:spPr>
        <p:txBody>
          <a:bodyPr>
            <a:normAutofit fontScale="92500"/>
          </a:bodyPr>
          <a:lstStyle/>
          <a:p>
            <a:pPr marL="342900" indent="-342900" algn="just">
              <a:spcBef>
                <a:spcPts val="1200"/>
              </a:spcBef>
            </a:pPr>
            <a:r>
              <a:rPr lang="en-US" b="1" dirty="0" smtClean="0">
                <a:solidFill>
                  <a:schemeClr val="tx2">
                    <a:lumMod val="50000"/>
                  </a:schemeClr>
                </a:solidFill>
              </a:rPr>
              <a:t>Moldova</a:t>
            </a:r>
          </a:p>
          <a:p>
            <a:pPr marL="342900" indent="-342900" algn="just">
              <a:spcBef>
                <a:spcPts val="1200"/>
              </a:spcBef>
              <a:buFont typeface="Arial" pitchFamily="34" charset="0"/>
              <a:buChar char="•"/>
            </a:pPr>
            <a:r>
              <a:rPr lang="en-US" sz="2400" dirty="0" smtClean="0">
                <a:solidFill>
                  <a:schemeClr val="tx2">
                    <a:lumMod val="50000"/>
                  </a:schemeClr>
                </a:solidFill>
              </a:rPr>
              <a:t>Was impressed with the thoughtful planning of reforms. Requested documents of reform sequencing, strategy as Moldova introducing many reforms at once at moment.</a:t>
            </a:r>
          </a:p>
          <a:p>
            <a:pPr marL="342900" indent="-342900" algn="just">
              <a:spcBef>
                <a:spcPts val="1200"/>
              </a:spcBef>
              <a:buFont typeface="Arial" pitchFamily="34" charset="0"/>
              <a:buChar char="•"/>
            </a:pPr>
            <a:r>
              <a:rPr lang="en-US" sz="2400" dirty="0" smtClean="0">
                <a:solidFill>
                  <a:schemeClr val="tx2">
                    <a:lumMod val="50000"/>
                  </a:schemeClr>
                </a:solidFill>
              </a:rPr>
              <a:t>Interested in existence of interdepartmental committee of cash planning.  Moldova had a similar group called liquidity committee but has been stopped for political reasons.  Requested bylaws or guidelines from Russia for such a committee as Moldova wants to restore such a committee again.</a:t>
            </a:r>
          </a:p>
          <a:p>
            <a:pPr marL="342900" indent="-342900" algn="just">
              <a:spcBef>
                <a:spcPts val="1200"/>
              </a:spcBef>
            </a:pPr>
            <a:r>
              <a:rPr lang="en-US" b="1" dirty="0" smtClean="0">
                <a:solidFill>
                  <a:schemeClr val="tx2">
                    <a:lumMod val="50000"/>
                  </a:schemeClr>
                </a:solidFill>
              </a:rPr>
              <a:t>France</a:t>
            </a:r>
          </a:p>
          <a:p>
            <a:pPr marL="342900" indent="-342900" algn="just">
              <a:spcBef>
                <a:spcPts val="1200"/>
              </a:spcBef>
              <a:buFont typeface="Arial" pitchFamily="34" charset="0"/>
              <a:buChar char="•"/>
            </a:pPr>
            <a:r>
              <a:rPr lang="en-US" sz="2400" dirty="0" smtClean="0">
                <a:solidFill>
                  <a:schemeClr val="tx2">
                    <a:lumMod val="50000"/>
                  </a:schemeClr>
                </a:solidFill>
              </a:rPr>
              <a:t>France and Russia have similar systems.  Cash currency circulation an issue in France – very expensive, not secure.  France want to develop web portal.  Asked two questions – basis of State Accounting Rules and how are they decided </a:t>
            </a:r>
          </a:p>
          <a:p>
            <a:pPr marL="342900" indent="-342900" algn="just">
              <a:spcBef>
                <a:spcPts val="1200"/>
              </a:spcBef>
              <a:buFont typeface="Arial" pitchFamily="34" charset="0"/>
              <a:buChar char="•"/>
            </a:pPr>
            <a:endParaRPr lang="en-US" sz="2400" dirty="0" smtClean="0">
              <a:solidFill>
                <a:schemeClr val="tx2">
                  <a:lumMod val="50000"/>
                </a:schemeClr>
              </a:solidFill>
            </a:endParaRP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dirty="0" smtClean="0">
              <a:solidFill>
                <a:schemeClr val="tx2">
                  <a:lumMod val="50000"/>
                </a:schemeClr>
              </a:solidFill>
            </a:endParaRPr>
          </a:p>
          <a:p>
            <a:pPr marL="342900" indent="-342900" algn="just">
              <a:spcBef>
                <a:spcPts val="1200"/>
              </a:spcBef>
              <a:buFont typeface="Arial" pitchFamily="34" charset="0"/>
              <a:buChar char="•"/>
            </a:pPr>
            <a:endParaRPr lang="en-US" sz="1700" dirty="0"/>
          </a:p>
          <a:p>
            <a:pPr algn="just"/>
            <a:endParaRPr lang="en-US" sz="2400" dirty="0"/>
          </a:p>
          <a:p>
            <a:pPr algn="l"/>
            <a:endParaRPr lang="en-US" sz="2400" dirty="0"/>
          </a:p>
          <a:p>
            <a:pPr algn="l"/>
            <a:endParaRPr lang="en-US" sz="2800" dirty="0"/>
          </a:p>
          <a:p>
            <a:pPr algn="l"/>
            <a:endParaRPr lang="en-ZA" sz="2800" dirty="0"/>
          </a:p>
          <a:p>
            <a:pPr algn="l"/>
            <a:endParaRPr lang="en-ZA" sz="2800" dirty="0" smtClean="0"/>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9</a:t>
            </a:fld>
            <a:endParaRPr lang="en-US" dirty="0"/>
          </a:p>
        </p:txBody>
      </p:sp>
    </p:spTree>
    <p:extLst>
      <p:ext uri="{BB962C8B-B14F-4D97-AF65-F5344CB8AC3E}">
        <p14:creationId xmlns="" xmlns:p14="http://schemas.microsoft.com/office/powerpoint/2010/main" val="2684328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3455</TotalTime>
  <Words>710</Words>
  <Application>Microsoft Office PowerPoint</Application>
  <PresentationFormat>On-screen Show (4:3)</PresentationFormat>
  <Paragraphs>154</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CEF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Deanna Aubrey</dc:creator>
  <cp:lastModifiedBy>Ziva Lautar</cp:lastModifiedBy>
  <cp:revision>562</cp:revision>
  <cp:lastPrinted>2012-03-11T09:33:36Z</cp:lastPrinted>
  <dcterms:created xsi:type="dcterms:W3CDTF">2012-02-13T09:14:10Z</dcterms:created>
  <dcterms:modified xsi:type="dcterms:W3CDTF">2012-08-27T07:18:57Z</dcterms:modified>
</cp:coreProperties>
</file>