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3" r:id="rId5"/>
    <p:sldMasterId id="2147483703" r:id="rId6"/>
    <p:sldMasterId id="2147483689" r:id="rId7"/>
    <p:sldMasterId id="2147483676" r:id="rId8"/>
  </p:sldMasterIdLst>
  <p:notesMasterIdLst>
    <p:notesMasterId r:id="rId18"/>
  </p:notesMasterIdLst>
  <p:handoutMasterIdLst>
    <p:handoutMasterId r:id="rId19"/>
  </p:handoutMasterIdLst>
  <p:sldIdLst>
    <p:sldId id="987" r:id="rId9"/>
    <p:sldId id="1055" r:id="rId10"/>
    <p:sldId id="1052" r:id="rId11"/>
    <p:sldId id="1058" r:id="rId12"/>
    <p:sldId id="1060" r:id="rId13"/>
    <p:sldId id="1065" r:id="rId14"/>
    <p:sldId id="1067" r:id="rId15"/>
    <p:sldId id="1068" r:id="rId16"/>
    <p:sldId id="1083" r:id="rId17"/>
  </p:sldIdLst>
  <p:sldSz cx="9144000" cy="6858000" type="screen4x3"/>
  <p:notesSz cx="6934200" cy="92329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b147670" initials="HT" lastIdx="2" clrIdx="0"/>
  <p:cmAuthor id="1" name="Marieke Goettsch" initials="MG" lastIdx="15" clrIdx="1"/>
  <p:cmAuthor id="2" name="wb258586" initials="w" lastIdx="22" clrIdx="2"/>
  <p:cmAuthor id="3" name="wb111729" initials="w" lastIdx="7" clrIdx="3"/>
  <p:cmAuthor id="4" name="Iwona Warzecha" initials="IW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CC0000"/>
    <a:srgbClr val="006600"/>
    <a:srgbClr val="FF9900"/>
    <a:srgbClr val="0000FF"/>
    <a:srgbClr val="FF3300"/>
    <a:srgbClr val="3E6CA4"/>
    <a:srgbClr val="FFFF99"/>
    <a:srgbClr val="808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88329" autoAdjust="0"/>
  </p:normalViewPr>
  <p:slideViewPr>
    <p:cSldViewPr>
      <p:cViewPr varScale="1">
        <p:scale>
          <a:sx n="60" d="100"/>
          <a:sy n="60" d="100"/>
        </p:scale>
        <p:origin x="152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2436" y="72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04820" cy="461645"/>
          </a:xfrm>
          <a:prstGeom prst="rect">
            <a:avLst/>
          </a:prstGeom>
        </p:spPr>
        <p:txBody>
          <a:bodyPr vert="horz" lIns="92494" tIns="46246" rIns="92494" bIns="4624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7" y="0"/>
            <a:ext cx="3004820" cy="461645"/>
          </a:xfrm>
          <a:prstGeom prst="rect">
            <a:avLst/>
          </a:prstGeom>
        </p:spPr>
        <p:txBody>
          <a:bodyPr vert="horz" lIns="92494" tIns="46246" rIns="92494" bIns="46246" rtlCol="0"/>
          <a:lstStyle>
            <a:lvl1pPr algn="r">
              <a:defRPr sz="1300"/>
            </a:lvl1pPr>
          </a:lstStyle>
          <a:p>
            <a:fld id="{439C41C4-6A94-4A7C-BBB9-64AA1167D1F7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69653"/>
            <a:ext cx="3004820" cy="461645"/>
          </a:xfrm>
          <a:prstGeom prst="rect">
            <a:avLst/>
          </a:prstGeom>
        </p:spPr>
        <p:txBody>
          <a:bodyPr vert="horz" lIns="92494" tIns="46246" rIns="92494" bIns="4624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7" y="8769653"/>
            <a:ext cx="3004820" cy="461645"/>
          </a:xfrm>
          <a:prstGeom prst="rect">
            <a:avLst/>
          </a:prstGeom>
        </p:spPr>
        <p:txBody>
          <a:bodyPr vert="horz" lIns="92494" tIns="46246" rIns="92494" bIns="46246" rtlCol="0" anchor="b"/>
          <a:lstStyle>
            <a:lvl1pPr algn="r">
              <a:defRPr sz="1300"/>
            </a:lvl1pPr>
          </a:lstStyle>
          <a:p>
            <a:fld id="{A2C73050-5981-4084-8D84-D7612746A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628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04820" cy="461645"/>
          </a:xfrm>
          <a:prstGeom prst="rect">
            <a:avLst/>
          </a:prstGeom>
        </p:spPr>
        <p:txBody>
          <a:bodyPr vert="horz" lIns="92494" tIns="46246" rIns="92494" bIns="4624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7" y="0"/>
            <a:ext cx="3004820" cy="461645"/>
          </a:xfrm>
          <a:prstGeom prst="rect">
            <a:avLst/>
          </a:prstGeom>
        </p:spPr>
        <p:txBody>
          <a:bodyPr vert="horz" lIns="92494" tIns="46246" rIns="92494" bIns="46246" rtlCol="0"/>
          <a:lstStyle>
            <a:lvl1pPr algn="r">
              <a:defRPr sz="1300"/>
            </a:lvl1pPr>
          </a:lstStyle>
          <a:p>
            <a:fld id="{14D3B303-F59B-4C97-AED3-CF83BE613521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0563"/>
            <a:ext cx="4618038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4" tIns="46246" rIns="92494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1" y="4385628"/>
            <a:ext cx="5547360" cy="4154805"/>
          </a:xfrm>
          <a:prstGeom prst="rect">
            <a:avLst/>
          </a:prstGeom>
        </p:spPr>
        <p:txBody>
          <a:bodyPr vert="horz" lIns="92494" tIns="46246" rIns="92494" bIns="4624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69653"/>
            <a:ext cx="3004820" cy="461645"/>
          </a:xfrm>
          <a:prstGeom prst="rect">
            <a:avLst/>
          </a:prstGeom>
        </p:spPr>
        <p:txBody>
          <a:bodyPr vert="horz" lIns="92494" tIns="46246" rIns="92494" bIns="4624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7" y="8769653"/>
            <a:ext cx="3004820" cy="461645"/>
          </a:xfrm>
          <a:prstGeom prst="rect">
            <a:avLst/>
          </a:prstGeom>
        </p:spPr>
        <p:txBody>
          <a:bodyPr vert="horz" lIns="92494" tIns="46246" rIns="92494" bIns="46246" rtlCol="0" anchor="b"/>
          <a:lstStyle>
            <a:lvl1pPr algn="r">
              <a:defRPr sz="1300"/>
            </a:lvl1pPr>
          </a:lstStyle>
          <a:p>
            <a:fld id="{0C75964A-2E94-4480-8D32-DA82EB518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703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/>
              <a:t>Odeljenje za finansijsko izveštavanje i metodologiju Uprave</a:t>
            </a:r>
            <a:r>
              <a:rPr lang="sr-Latn-RS" baseline="0" dirty="0"/>
              <a:t> za trezor je operativno odgovorno za računovodstvene politike kroz pripremanje nacrta relevantnih zakona, uredbi i pravilnika. </a:t>
            </a:r>
            <a:r>
              <a:rPr lang="sr-Latn-RS" dirty="0"/>
              <a:t>Konsultacije sa interesnim stranama u fazi pripremanja nacrta nije propisana i ne postoji prethodno dogovoreni spisak interesnih strana koje</a:t>
            </a:r>
            <a:r>
              <a:rPr lang="sr-Latn-RS" baseline="0" dirty="0"/>
              <a:t> je potrebno konsultovati. Ipak, druge interesne strane se uvek konsultuju, uključujući predstavnike MF, kao i drugih resornih ministarstava ukoliko je potrebno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sr-Latn-RS" dirty="0"/>
              <a:t>Planirano je uspostavljanje formalne komisije za implementaciju MRS – JS, kao što je predloženo kroz poseban,</a:t>
            </a:r>
            <a:r>
              <a:rPr lang="sr-Latn-RS" baseline="0" dirty="0"/>
              <a:t> nacrt podzakonskog akta. Ovo telo će funkcionisati kao telo za utvrđivanje standarda, sa ograničenom funkcionalnom nezavisnošću, tj. pružaće savete ministru finansija i predlagaće relevantne okvire politika, procedure, sredstva i vremenske rokove za implementaciju MRS – JS. 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5964A-2E94-4480-8D32-DA82EB51893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19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/>
              <a:t>Uprava za trezor je glavna uprava odgovorna</a:t>
            </a:r>
            <a:r>
              <a:rPr lang="sr-Latn-RS" baseline="0" dirty="0"/>
              <a:t> za izvršenje budžeta, upravljanje gotovinom, budžetsko računovodstvo i fiskalno i finansijsko izveštavanje. Uprava ima centralnu u Beogradu, 34 filijale i </a:t>
            </a:r>
            <a:r>
              <a:rPr lang="en-US" dirty="0"/>
              <a:t>110</a:t>
            </a:r>
            <a:r>
              <a:rPr lang="sr-Latn-RS" dirty="0"/>
              <a:t> ekspozitura. Oko </a:t>
            </a:r>
            <a:r>
              <a:rPr lang="en-US" dirty="0"/>
              <a:t>978 </a:t>
            </a:r>
            <a:r>
              <a:rPr lang="sr-Latn-RS" dirty="0"/>
              <a:t>stalno zaposlenih su u relativno zrelim</a:t>
            </a:r>
            <a:r>
              <a:rPr lang="sr-Latn-RS" baseline="0" dirty="0"/>
              <a:t> godinama sa veoma malim brojem zaposlenih starosti </a:t>
            </a:r>
            <a:r>
              <a:rPr lang="en-US" dirty="0"/>
              <a:t>20 – 39 </a:t>
            </a:r>
            <a:r>
              <a:rPr lang="sr-Latn-RS" dirty="0"/>
              <a:t>godina, dok je većina starija od </a:t>
            </a:r>
            <a:r>
              <a:rPr lang="en-US" dirty="0"/>
              <a:t>50. </a:t>
            </a:r>
            <a:r>
              <a:rPr lang="sr-Latn-RS" dirty="0"/>
              <a:t>Pošto se na MF i njegove uprave primenjuje Zakon o državnim službenicima, postoji vrlo</a:t>
            </a:r>
            <a:r>
              <a:rPr lang="sr-Latn-RS" baseline="0" dirty="0"/>
              <a:t> malo fleksibilnosti kako bi se ponudili unapređeni uslovim zaposlenima za specifičnim veštinama </a:t>
            </a:r>
            <a:r>
              <a:rPr lang="sr-Latn-RS" dirty="0"/>
              <a:t>koji su nedostajuća radna snaga i/ili kako bi se zadržali talentovani mlađi stručni saradnici.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sr-Latn-RS" dirty="0"/>
              <a:t>Odgovornost</a:t>
            </a:r>
            <a:r>
              <a:rPr lang="sr-Latn-RS" baseline="0" dirty="0"/>
              <a:t> za politike i operativne funkcije vezane za računovodstvo i finansijsko izveštavanje za centralnu državu </a:t>
            </a:r>
            <a:r>
              <a:rPr lang="sr-Latn-RS" dirty="0"/>
              <a:t>je koncentrisana u Sektoru</a:t>
            </a:r>
            <a:r>
              <a:rPr lang="sr-Latn-RS" baseline="0" dirty="0"/>
              <a:t> za budžetsko računovodstvo i izveštavanje Uprave za trezor sa deset zaposlenih u jednoj i devet u drugoj jedinici. Broj zaposlenih u Sektoru za budžetsko računovodstvo i izveštavanje očigledno treba da bude </a:t>
            </a:r>
            <a:r>
              <a:rPr lang="sr-Latn-RS" dirty="0"/>
              <a:t>povećan kako bi se nastavilo sa predviđenim reformama u sektoru računovodstva.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sr-Latn-RS" dirty="0"/>
              <a:t>Sektor</a:t>
            </a:r>
            <a:r>
              <a:rPr lang="sr-Latn-RS" baseline="0" dirty="0"/>
              <a:t> za informacione tehnologije Uprave za trezor procenjuje da bi broj tehničkih stručnjaka (inženjera i programera) trebalo da se duplira sa postojećih 35 viših saradnika i 38 nižih saradnika kako bi se uklopili u funkcionalnim opseg odgovornosti Sektora sa više od 100 tekućih projekata. Plate u IKT sektoru u javnom sektoru pokazuju najveći jaz u poređenju sa privatnim sektorom. </a:t>
            </a:r>
            <a:endParaRPr lang="en-US" dirty="0"/>
          </a:p>
          <a:p>
            <a:r>
              <a:rPr lang="sr-Latn-RS" dirty="0"/>
              <a:t>Nedavno</a:t>
            </a:r>
            <a:r>
              <a:rPr lang="sr-Latn-RS" baseline="0" dirty="0"/>
              <a:t> istraživanje koje je sprovelo MF/Uprava za trezor pokazuje da RS zapošljava oko </a:t>
            </a:r>
            <a:r>
              <a:rPr lang="en-US" dirty="0"/>
              <a:t>11, 685 </a:t>
            </a:r>
            <a:r>
              <a:rPr lang="sr-Latn-RS" dirty="0"/>
              <a:t>računovođa kod oko </a:t>
            </a:r>
            <a:r>
              <a:rPr lang="en-US" dirty="0"/>
              <a:t>9,500 </a:t>
            </a:r>
            <a:r>
              <a:rPr lang="sr-Latn-RS" dirty="0"/>
              <a:t>korisnika javnih sredstava, ne računajući</a:t>
            </a:r>
            <a:r>
              <a:rPr lang="sr-Latn-RS" baseline="0" dirty="0"/>
              <a:t> državna preduzeća</a:t>
            </a:r>
            <a:r>
              <a:rPr lang="en-US" dirty="0"/>
              <a:t>,</a:t>
            </a:r>
            <a:r>
              <a:rPr lang="sr-Latn-RS" dirty="0"/>
              <a:t> koja primenjuju MSFI</a:t>
            </a:r>
            <a:r>
              <a:rPr lang="en-US" dirty="0"/>
              <a:t>. </a:t>
            </a:r>
            <a:r>
              <a:rPr lang="sr-Latn-RS" dirty="0"/>
              <a:t>S</a:t>
            </a:r>
            <a:r>
              <a:rPr lang="sr-Latn-RS" baseline="0" dirty="0"/>
              <a:t> obzirom da nemaju svi državni organi posebnu računovodstvenu jedinicu, procenjuje se da je broj računovodstvenih službi oko </a:t>
            </a:r>
            <a:r>
              <a:rPr lang="en-US" dirty="0"/>
              <a:t>4,600 </a:t>
            </a:r>
            <a:r>
              <a:rPr lang="sr-Latn-RS" dirty="0"/>
              <a:t>što daje prosek od </a:t>
            </a:r>
            <a:r>
              <a:rPr lang="en-US" dirty="0"/>
              <a:t>2.5 </a:t>
            </a:r>
            <a:r>
              <a:rPr lang="sr-Latn-RS" dirty="0"/>
              <a:t>finansijskih slubženika po računovodstvenoj jedinici</a:t>
            </a:r>
            <a:r>
              <a:rPr lang="en-US" dirty="0"/>
              <a:t>.</a:t>
            </a:r>
            <a:endParaRPr lang="pl-PL" dirty="0"/>
          </a:p>
          <a:p>
            <a:pPr defTabSz="923818">
              <a:defRPr/>
            </a:pPr>
            <a:r>
              <a:rPr lang="sr-Latn-RS" dirty="0"/>
              <a:t>Nizak procenat zaposlenih sa višom stručnom spremom u svim državnim slojevima </a:t>
            </a:r>
            <a:r>
              <a:rPr lang="en-US" dirty="0"/>
              <a:t>(</a:t>
            </a:r>
            <a:r>
              <a:rPr lang="sr-Latn-RS" dirty="0"/>
              <a:t>tj</a:t>
            </a:r>
            <a:r>
              <a:rPr lang="en-US" dirty="0"/>
              <a:t>. 16 – 19 p</a:t>
            </a:r>
            <a:r>
              <a:rPr lang="sr-Latn-RS" dirty="0"/>
              <a:t>rocenata</a:t>
            </a:r>
            <a:r>
              <a:rPr lang="en-US" dirty="0"/>
              <a:t>) </a:t>
            </a:r>
            <a:r>
              <a:rPr lang="sr-Latn-RS" dirty="0"/>
              <a:t>ukazuje</a:t>
            </a:r>
            <a:r>
              <a:rPr lang="sr-Latn-RS" baseline="0" dirty="0"/>
              <a:t> na poteškoće u zapošljavaju saradnika i mlađih saradnika sa univerziteta. Veruje se da veliki broj studenata računovodstva ili ekonomije sa osnovnim studija biraju da rade u privatnom umesto u javnom sektoru. </a:t>
            </a:r>
            <a:r>
              <a:rPr lang="sr-Latn-RS" dirty="0"/>
              <a:t>To je verovatno posledica</a:t>
            </a:r>
            <a:r>
              <a:rPr lang="sr-Latn-RS" baseline="0" dirty="0"/>
              <a:t> značajno manjih osnovnih zarada za mlađe eksperte u javnom sektoru u poređenju sa</a:t>
            </a:r>
            <a:r>
              <a:rPr lang="sr-Latn-RS" dirty="0"/>
              <a:t> privatnim</a:t>
            </a:r>
            <a:r>
              <a:rPr lang="sr-Latn-RS" baseline="0" dirty="0"/>
              <a:t> sektorom</a:t>
            </a:r>
            <a:r>
              <a:rPr lang="en-US" dirty="0"/>
              <a:t>.</a:t>
            </a:r>
            <a:endParaRPr lang="pl-PL" dirty="0"/>
          </a:p>
          <a:p>
            <a:r>
              <a:rPr lang="sr-Latn-RS" dirty="0"/>
              <a:t>Ne postoje jasni</a:t>
            </a:r>
            <a:r>
              <a:rPr lang="sr-Latn-RS" baseline="0" dirty="0"/>
              <a:t> i usaglašeni zakonski zahtevi koji se odnose na stručno obrazovanje računovođa, glavnih računovođa i direktora računovodstvenih jedinica. Kao rezultat toga, korisnici budžetskih sredstava često definišu sopstvene zahteve za profesionalnim kvalifikacijama</a:t>
            </a:r>
            <a:r>
              <a:rPr lang="en-US" dirty="0"/>
              <a:t>. </a:t>
            </a:r>
            <a:endParaRPr lang="pl-PL" dirty="0"/>
          </a:p>
          <a:p>
            <a:r>
              <a:rPr lang="sr-Latn-RS" dirty="0"/>
              <a:t>Od 8 državnih i 11 privatnih univerziteta u Srbiji, Beogradski</a:t>
            </a:r>
            <a:r>
              <a:rPr lang="sr-Latn-RS" baseline="0" dirty="0"/>
              <a:t> univerzitet nudi </a:t>
            </a:r>
            <a:r>
              <a:rPr lang="sr-Latn-RS" dirty="0"/>
              <a:t>osnovne,</a:t>
            </a:r>
            <a:r>
              <a:rPr lang="sr-Latn-RS" baseline="0" dirty="0"/>
              <a:t> postdiplomske i programe doktorskih studija iz ekonomije i računovodstva, sa fokusom na računovodstvena pitanja koja se tiču privatnog sektora</a:t>
            </a:r>
            <a:r>
              <a:rPr lang="sr-Latn-RS" dirty="0"/>
              <a:t>,</a:t>
            </a:r>
            <a:r>
              <a:rPr lang="en-US" dirty="0"/>
              <a:t> </a:t>
            </a:r>
            <a:r>
              <a:rPr lang="sr-Latn-RS" dirty="0"/>
              <a:t>dok svi imaju nizak obuhvat tema iz javnog sektora,</a:t>
            </a:r>
            <a:r>
              <a:rPr lang="sr-Latn-RS" baseline="0" dirty="0"/>
              <a:t> a pogotovo finansijskog izveštavanja u javnom sektoru uključujući MRS – JS. </a:t>
            </a:r>
            <a:endParaRPr lang="en-US" dirty="0"/>
          </a:p>
          <a:p>
            <a:pPr lvl="0"/>
            <a:r>
              <a:rPr lang="sr-Latn-RS" dirty="0"/>
              <a:t>Nije sprovedena</a:t>
            </a:r>
            <a:r>
              <a:rPr lang="sr-Latn-RS" baseline="0" dirty="0"/>
              <a:t> sveobuhvatna procena potreba za obukama u odnosu na predviđeni projekat reforme računovodstva u javnom sektoru. Postoji potreba za dobro dizajniranim i targetiranim pristupom za izgradnju profesionalnih kapaciteta</a:t>
            </a:r>
            <a:r>
              <a:rPr lang="en-US" dirty="0"/>
              <a:t>, </a:t>
            </a:r>
            <a:r>
              <a:rPr lang="sr-Latn-RS" dirty="0"/>
              <a:t>za potrebe uvođenja koncepta obračunskog računovodstva i pogotovo MRS – JS. Takav pristup bi uzeo u obzir postojeće znanje osnovnih</a:t>
            </a:r>
            <a:r>
              <a:rPr lang="sr-Latn-RS" baseline="0" dirty="0"/>
              <a:t> principa obračunskog računovodstva za potrebe pružanja specifičnih i relevantnih znanja i veština u oblasti MRS – JS različitim grupama korisnika i kolega </a:t>
            </a:r>
            <a:r>
              <a:rPr lang="sr-Latn-RS" dirty="0"/>
              <a:t>uključujući</a:t>
            </a:r>
            <a:r>
              <a:rPr lang="en-US" dirty="0"/>
              <a:t>: </a:t>
            </a:r>
            <a:r>
              <a:rPr lang="sr-Latn-RS" dirty="0"/>
              <a:t>zaposlene u Upravi za trezor, glavne</a:t>
            </a:r>
            <a:r>
              <a:rPr lang="sr-Latn-RS" baseline="0" dirty="0"/>
              <a:t> računovođe i finansijske direktore, operativne računovođe, DRI i zaposlene u internoj reviziji, rukovodstvo u javnom sektoru i članove Odbora za finansije Narodne skupštine </a:t>
            </a:r>
            <a:r>
              <a:rPr lang="sr-Latn-RS" dirty="0"/>
              <a:t>i širu grupu u Narodnoj skupštini.</a:t>
            </a:r>
            <a:endParaRPr lang="en-US" dirty="0"/>
          </a:p>
          <a:p>
            <a:pPr defTabSz="923818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5964A-2E94-4480-8D32-DA82EB51893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24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/>
              <a:t>Uspostavljeni su različiti sistemi i baze podataka sa nižim nivoom integracije</a:t>
            </a:r>
            <a:endParaRPr lang="en-US" dirty="0"/>
          </a:p>
          <a:p>
            <a:r>
              <a:rPr lang="sr-Latn-RS" dirty="0"/>
              <a:t>Sistem za izvršenje</a:t>
            </a:r>
            <a:r>
              <a:rPr lang="sr-Latn-RS" baseline="0" dirty="0"/>
              <a:t> budžeta pruža podatke SAP za računovodstvo ali samo o gotovinskim transakcijama</a:t>
            </a:r>
            <a:endParaRPr lang="en-US" dirty="0"/>
          </a:p>
          <a:p>
            <a:r>
              <a:rPr lang="en-US" dirty="0"/>
              <a:t>DB</a:t>
            </a:r>
            <a:r>
              <a:rPr lang="sr-Latn-RS" dirty="0"/>
              <a:t>K i IBK koriste različita IT rešenja</a:t>
            </a:r>
            <a:endParaRPr lang="en-US" dirty="0"/>
          </a:p>
          <a:p>
            <a:r>
              <a:rPr lang="sr-Latn-RS" dirty="0"/>
              <a:t>Ne postoje smernice ni zahtevi za IT</a:t>
            </a:r>
            <a:r>
              <a:rPr lang="sr-Latn-RS" baseline="0" dirty="0"/>
              <a:t> računovodstvene softvere koje koriste budžetski korisnici</a:t>
            </a:r>
            <a:endParaRPr lang="en-US" dirty="0"/>
          </a:p>
          <a:p>
            <a:r>
              <a:rPr lang="sr-Latn-RS" dirty="0"/>
              <a:t>Ne postoji veza ili</a:t>
            </a:r>
            <a:r>
              <a:rPr lang="sr-Latn-RS" baseline="0" dirty="0"/>
              <a:t> razmena podataka sa sistemom Uprave za trezor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5964A-2E94-4480-8D32-DA82EB51893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95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Delimično usvajanje – Nacionalni OPRP</a:t>
            </a:r>
            <a:r>
              <a:rPr lang="pl-PL" baseline="0" dirty="0"/>
              <a:t> za JS su izmenjeni i/ili su objavljeni novi OPRP za JS koji su dosledni sa izabranim delovima odabranih MRS – JS: </a:t>
            </a:r>
            <a:r>
              <a:rPr lang="sr-Latn-RS" dirty="0"/>
              <a:t>Ovo može da bude</a:t>
            </a:r>
            <a:r>
              <a:rPr lang="sr-Latn-RS" baseline="0" dirty="0"/>
              <a:t> postignuto kroz revidiranje propisa ili objavljivanje nacionalnih računovodstvenih standarda za javni sektor izvedenih iz MRS – JS. U okviru ove strategije, različiti delovi novih OPRP za JS ili različiti nacionalni standardi računovodstva za javni sektor </a:t>
            </a:r>
            <a:r>
              <a:rPr lang="sr-Latn-RS" dirty="0"/>
              <a:t>treba da budu proglašeni efektivnim</a:t>
            </a:r>
            <a:r>
              <a:rPr lang="sr-Latn-RS" baseline="0" dirty="0"/>
              <a:t> od različitih datuma, kako bi se omogućila postepena implementacija. </a:t>
            </a:r>
            <a:r>
              <a:rPr lang="sr-Latn-RS" dirty="0"/>
              <a:t>Ova strategija je adekvatna za okolnosti</a:t>
            </a:r>
            <a:r>
              <a:rPr lang="sr-Latn-RS" baseline="0" dirty="0"/>
              <a:t> gde željeni ishod nije usvajanje svih MRS – JS, već propisanog podskupa MRS – JS kao i usvajanje računovodstvenih politika specifičnih za zemlju. </a:t>
            </a:r>
            <a:r>
              <a:rPr lang="sr-Latn-RS" dirty="0"/>
              <a:t>Ovaj pristup zahteva značajne resurse</a:t>
            </a:r>
            <a:r>
              <a:rPr lang="sr-Latn-RS" baseline="0" dirty="0"/>
              <a:t> za uspostavljanje i održavanje mehanizma za uspostavljanje nacionalnih standarda. Francuska je primer zemlje koja je primenila ovakav pristup</a:t>
            </a:r>
            <a:r>
              <a:rPr lang="en-US" dirty="0"/>
              <a:t>.</a:t>
            </a:r>
            <a:endParaRPr lang="pl-PL" dirty="0"/>
          </a:p>
          <a:p>
            <a:pPr lvl="0"/>
            <a:r>
              <a:rPr lang="sr-Latn-RS" b="1" dirty="0"/>
              <a:t>U praktičnom smislu, srpske vlasti bi inicijalno mogle</a:t>
            </a:r>
            <a:r>
              <a:rPr lang="sr-Latn-RS" b="1" baseline="0" dirty="0"/>
              <a:t> da izaberu one zahteve za MRS – JS koji </a:t>
            </a:r>
            <a:r>
              <a:rPr lang="en-US" b="1" dirty="0"/>
              <a:t>:</a:t>
            </a:r>
          </a:p>
          <a:p>
            <a:pPr lvl="0"/>
            <a:r>
              <a:rPr lang="sr-Latn-RS" dirty="0"/>
              <a:t>su</a:t>
            </a:r>
            <a:r>
              <a:rPr lang="sr-Latn-RS" baseline="0" dirty="0"/>
              <a:t> u velikoj meri usklađeni sa postojećim srpskim OPRP za JS</a:t>
            </a:r>
            <a:r>
              <a:rPr lang="en-US" dirty="0"/>
              <a:t>;</a:t>
            </a:r>
          </a:p>
          <a:p>
            <a:pPr lvl="0"/>
            <a:r>
              <a:rPr lang="sr-Latn-RS" dirty="0"/>
              <a:t>rešavaju</a:t>
            </a:r>
            <a:r>
              <a:rPr lang="sr-Latn-RS" baseline="0" dirty="0"/>
              <a:t> osnovna računovodstvena pitanja koja se odnose na priznavanje, odmeravanje i prezentaciju a koja su</a:t>
            </a:r>
            <a:r>
              <a:rPr lang="en-US" dirty="0"/>
              <a:t>: </a:t>
            </a:r>
            <a:r>
              <a:rPr lang="sr-Latn-RS" dirty="0"/>
              <a:t>trenutno slabo pokrivena u sprskim OPRP za JS</a:t>
            </a:r>
            <a:r>
              <a:rPr lang="en-US" dirty="0"/>
              <a:t>; </a:t>
            </a:r>
            <a:r>
              <a:rPr lang="sr-Latn-RS" dirty="0"/>
              <a:t>nisu kontroverzna</a:t>
            </a:r>
            <a:r>
              <a:rPr lang="sr-Latn-RS" baseline="0" dirty="0"/>
              <a:t> u odnosu na </a:t>
            </a:r>
            <a:r>
              <a:rPr lang="en-US" dirty="0"/>
              <a:t>EPSAS; </a:t>
            </a:r>
            <a:r>
              <a:rPr lang="sr-Latn-RS" dirty="0"/>
              <a:t>i ne</a:t>
            </a:r>
            <a:r>
              <a:rPr lang="sr-Latn-RS" baseline="0" dirty="0"/>
              <a:t> očekuje se da će ih IPSASB menjati u bliskoj budućnosti</a:t>
            </a:r>
            <a:r>
              <a:rPr lang="en-US" dirty="0"/>
              <a:t>.</a:t>
            </a:r>
          </a:p>
          <a:p>
            <a:pPr lvl="0"/>
            <a:r>
              <a:rPr lang="sr-Latn-RS" dirty="0"/>
              <a:t>rešavaju</a:t>
            </a:r>
            <a:r>
              <a:rPr lang="sr-Latn-RS" baseline="0" dirty="0"/>
              <a:t> pitanje zahteva za obelodanjivanjem koji neće zahtevati nepotrebne dodatne napore i troškove za dostizanje usklađenosti</a:t>
            </a:r>
            <a:r>
              <a:rPr lang="en-US" dirty="0"/>
              <a:t>.</a:t>
            </a:r>
          </a:p>
          <a:p>
            <a:pPr lvl="0"/>
            <a:r>
              <a:rPr lang="sr-Latn-RS" dirty="0"/>
              <a:t>Kasnije, verovatno</a:t>
            </a:r>
            <a:r>
              <a:rPr lang="sr-Latn-RS" baseline="0" dirty="0"/>
              <a:t> nekoliko godina nakon sprovođenja inicijalnog skupa zahteva MRS – JS izabranih u skladu sa kriterijumima</a:t>
            </a:r>
            <a:r>
              <a:rPr lang="sr-Latn-RS" dirty="0"/>
              <a:t> koji su opisani iznad, dodatni zahtevi</a:t>
            </a:r>
            <a:r>
              <a:rPr lang="sr-Latn-RS" baseline="0" dirty="0"/>
              <a:t> MRS – JS mogu biti dodati. </a:t>
            </a:r>
            <a:r>
              <a:rPr lang="sr-Latn-RS" dirty="0"/>
              <a:t>Zahtevi</a:t>
            </a:r>
            <a:r>
              <a:rPr lang="en-US" dirty="0"/>
              <a:t> EPSAS </a:t>
            </a:r>
            <a:r>
              <a:rPr lang="sr-Latn-RS" dirty="0"/>
              <a:t>do tada mogu biti mnogo jasniji i takođe mogu biti uključeni. Ovaj pristup je u skladu sa analizom</a:t>
            </a:r>
            <a:r>
              <a:rPr lang="sr-Latn-RS" baseline="0" dirty="0"/>
              <a:t> koju je objavila Evropska komisija 2013. godine i </a:t>
            </a:r>
            <a:r>
              <a:rPr lang="sr-Latn-RS" dirty="0"/>
              <a:t>koja je</a:t>
            </a:r>
            <a:r>
              <a:rPr lang="sr-Latn-RS" baseline="0" dirty="0"/>
              <a:t> prikazana u Aneksu</a:t>
            </a:r>
            <a:r>
              <a:rPr lang="en-US" dirty="0"/>
              <a:t> 3: </a:t>
            </a:r>
            <a:r>
              <a:rPr lang="sr-Latn-RS" dirty="0"/>
              <a:t>Moguća</a:t>
            </a:r>
            <a:r>
              <a:rPr lang="sr-Latn-RS" baseline="0" dirty="0"/>
              <a:t> klasifikacija standarda MRS – JS Evropske komisije iz 2013.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5964A-2E94-4480-8D32-DA82EB51893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58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99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solidFill>
                <a:schemeClr val="bg1"/>
              </a:solidFill>
              <a:cs typeface="+mn-cs"/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  <a:prstGeom prst="rect">
            <a:avLst/>
          </a:prstGeom>
        </p:spPr>
        <p:txBody>
          <a:bodyPr anchor="b"/>
          <a:lstStyle>
            <a:lvl1pPr marL="0" marR="0" indent="0" algn="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 typeface="Wingdings" charset="0"/>
              <a:buNone/>
              <a:tabLst/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508000" y="4699001"/>
            <a:ext cx="5058833" cy="1375832"/>
          </a:xfrm>
          <a:prstGeom prst="rect">
            <a:avLst/>
          </a:prstGeo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5942013" y="6107113"/>
            <a:ext cx="2551112" cy="306387"/>
          </a:xfrm>
          <a:prstGeom prst="rect">
            <a:avLst/>
          </a:prstGeo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02913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02419F-14A5-4D44-8D2E-22D87B56DD20}" type="slidenum">
              <a:rPr lang="en-US" altLang="en-US" smtClean="0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70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02419F-14A5-4D44-8D2E-22D87B56DD20}" type="slidenum">
              <a:rPr lang="en-US" altLang="en-US" smtClean="0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29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00100"/>
            <a:ext cx="8229600" cy="5072063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buClr>
                <a:srgbClr val="9BCD00"/>
              </a:buCl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1857391" y="0"/>
            <a:ext cx="7286610" cy="640478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pic>
        <p:nvPicPr>
          <p:cNvPr id="12" name="Bild 9" descr="wb-claim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5418" y="6682091"/>
            <a:ext cx="6621463" cy="8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 userDrawn="1"/>
        </p:nvCxnSpPr>
        <p:spPr>
          <a:xfrm>
            <a:off x="0" y="714375"/>
            <a:ext cx="914400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0" y="6265131"/>
            <a:ext cx="9144001" cy="0"/>
          </a:xfrm>
          <a:prstGeom prst="line">
            <a:avLst/>
          </a:prstGeom>
          <a:ln>
            <a:solidFill>
              <a:srgbClr val="98BF0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24873" y="6413804"/>
            <a:ext cx="542927" cy="365125"/>
          </a:xfrm>
          <a:prstGeom prst="rect">
            <a:avLst/>
          </a:prstGeom>
          <a:noFill/>
        </p:spPr>
        <p:txBody>
          <a:bodyPr/>
          <a:lstStyle>
            <a:lvl1pPr algn="r">
              <a:defRPr sz="1600">
                <a:solidFill>
                  <a:srgbClr val="808979"/>
                </a:solidFill>
                <a:latin typeface="Arial"/>
                <a:cs typeface="Arial"/>
              </a:defRPr>
            </a:lvl1pPr>
          </a:lstStyle>
          <a:p>
            <a:fld id="{B131813F-E8C9-C041-A3BC-5D57C9CB1EB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3351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1070"/>
            <a:ext cx="7886700" cy="872836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ED1C24"/>
                </a:solidFill>
                <a:latin typeface="Andes" panose="02000000000000000000" pitchFamily="50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50" indent="-171450">
              <a:lnSpc>
                <a:spcPct val="100000"/>
              </a:lnSpc>
              <a:buSzPct val="100000"/>
              <a:buFont typeface="Arial" panose="020B0604020202020204" pitchFamily="34" charset="0"/>
              <a:buChar char="»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lnSpc>
                <a:spcPct val="100000"/>
              </a:lnSpc>
              <a:buSzPct val="100000"/>
              <a:buFont typeface="Arial" panose="020B0604020202020204" pitchFamily="34" charset="0"/>
              <a:buChar char="»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lnSpc>
                <a:spcPct val="100000"/>
              </a:lnSpc>
              <a:buSzPct val="100000"/>
              <a:buFont typeface="Arial" panose="020B0604020202020204" pitchFamily="34" charset="0"/>
              <a:buChar char="»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lnSpc>
                <a:spcPct val="100000"/>
              </a:lnSpc>
              <a:buSzPct val="100000"/>
              <a:buFont typeface="Arial" panose="020B0604020202020204" pitchFamily="34" charset="0"/>
              <a:buChar char="»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lnSpc>
                <a:spcPct val="100000"/>
              </a:lnSpc>
              <a:buSzPct val="100000"/>
              <a:buFont typeface="Arial" panose="020B0604020202020204" pitchFamily="34" charset="0"/>
              <a:buChar char="»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326863"/>
            <a:ext cx="9144000" cy="169459"/>
          </a:xfrm>
          <a:prstGeom prst="rect">
            <a:avLst/>
          </a:prstGeom>
          <a:gradFill flip="none" rotWithShape="1">
            <a:gsLst>
              <a:gs pos="0">
                <a:srgbClr val="8C8D90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8C8D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B3ABA45-890E-45E3-AB7B-9C569D2DC0F9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06"/>
          <a:stretch/>
        </p:blipFill>
        <p:spPr>
          <a:xfrm>
            <a:off x="-7975" y="0"/>
            <a:ext cx="582640" cy="132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774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solidFill>
                <a:schemeClr val="bg1"/>
              </a:solidFill>
              <a:cs typeface="+mn-cs"/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  <a:prstGeom prst="rect">
            <a:avLst/>
          </a:prstGeom>
        </p:spPr>
        <p:txBody>
          <a:bodyPr anchor="b"/>
          <a:lstStyle>
            <a:lvl1pPr marL="0" marR="0" indent="0" algn="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 typeface="Wingdings" charset="0"/>
              <a:buNone/>
              <a:tabLst/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508000" y="4699001"/>
            <a:ext cx="5058833" cy="1375832"/>
          </a:xfrm>
          <a:prstGeom prst="rect">
            <a:avLst/>
          </a:prstGeo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5942013" y="6107113"/>
            <a:ext cx="2551112" cy="306387"/>
          </a:xfrm>
          <a:prstGeom prst="rect">
            <a:avLst/>
          </a:prstGeo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40256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6604-BAFB-4462-912D-622867FA6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4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4343400" cy="4572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14496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0752" y="6356350"/>
            <a:ext cx="2057400" cy="365125"/>
          </a:xfrm>
        </p:spPr>
        <p:txBody>
          <a:bodyPr anchor="ctr" anchorCtr="1"/>
          <a:lstStyle/>
          <a:p>
            <a:fld id="{9F806604-BAFB-4462-912D-622867FA60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3285" y="6363821"/>
            <a:ext cx="1622715" cy="34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2366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6604-BAFB-4462-912D-622867FA6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1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6604-BAFB-4462-912D-622867FA6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438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6604-BAFB-4462-912D-622867FA6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491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‹#›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30752" y="6356350"/>
            <a:ext cx="2057400" cy="365125"/>
          </a:xfrm>
        </p:spPr>
        <p:txBody>
          <a:bodyPr anchor="ctr" anchorCtr="1"/>
          <a:lstStyle/>
          <a:p>
            <a:fld id="{9F806604-BAFB-4462-912D-622867FA604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3285" y="6363821"/>
            <a:ext cx="1622715" cy="34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9770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730752" y="6356350"/>
            <a:ext cx="2057400" cy="365125"/>
          </a:xfrm>
        </p:spPr>
        <p:txBody>
          <a:bodyPr anchor="ctr" anchorCtr="1"/>
          <a:lstStyle/>
          <a:p>
            <a:fld id="{9F806604-BAFB-4462-912D-622867FA6046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3285" y="6363821"/>
            <a:ext cx="1622715" cy="34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5727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6604-BAFB-4462-912D-622867FA6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511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6604-BAFB-4462-912D-622867FA6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978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6604-BAFB-4462-912D-622867FA6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850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6604-BAFB-4462-912D-622867FA6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30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6604-BAFB-4462-912D-622867FA6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696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428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895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984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879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266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042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727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242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4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828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479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484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136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765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198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64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1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544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6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547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080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9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image" Target="../media/image5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6248400" y="4648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Acronyms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44" y="381000"/>
            <a:ext cx="4252856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58200" y="381000"/>
            <a:ext cx="6858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56488"/>
            <a:ext cx="3803122" cy="7538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/>
          <p:cNvSpPr>
            <a:spLocks/>
          </p:cNvSpPr>
          <p:nvPr/>
        </p:nvSpPr>
        <p:spPr bwMode="auto">
          <a:xfrm flipH="1">
            <a:off x="8189913" y="6323013"/>
            <a:ext cx="349250" cy="534987"/>
          </a:xfrm>
          <a:custGeom>
            <a:avLst/>
            <a:gdLst>
              <a:gd name="T0" fmla="*/ 0 w 638"/>
              <a:gd name="T1" fmla="*/ 0 h 1194"/>
              <a:gd name="T2" fmla="*/ 2147483647 w 638"/>
              <a:gd name="T3" fmla="*/ 2147483647 h 1194"/>
              <a:gd name="T4" fmla="*/ 2147483647 w 638"/>
              <a:gd name="T5" fmla="*/ 2147483647 h 1194"/>
              <a:gd name="T6" fmla="*/ 2147483647 w 638"/>
              <a:gd name="T7" fmla="*/ 2147483647 h 1194"/>
              <a:gd name="T8" fmla="*/ 2147483647 w 638"/>
              <a:gd name="T9" fmla="*/ 2147483647 h 1194"/>
              <a:gd name="T10" fmla="*/ 2147483647 w 638"/>
              <a:gd name="T11" fmla="*/ 2147483647 h 1194"/>
              <a:gd name="T12" fmla="*/ 2147483647 w 638"/>
              <a:gd name="T13" fmla="*/ 2147483647 h 1194"/>
              <a:gd name="T14" fmla="*/ 2147483647 w 638"/>
              <a:gd name="T15" fmla="*/ 2147483647 h 1194"/>
              <a:gd name="T16" fmla="*/ 2147483647 w 638"/>
              <a:gd name="T17" fmla="*/ 2147483647 h 1194"/>
              <a:gd name="T18" fmla="*/ 2147483647 w 638"/>
              <a:gd name="T19" fmla="*/ 2147483647 h 1194"/>
              <a:gd name="T20" fmla="*/ 2147483647 w 638"/>
              <a:gd name="T21" fmla="*/ 2147483647 h 1194"/>
              <a:gd name="T22" fmla="*/ 2147483647 w 638"/>
              <a:gd name="T23" fmla="*/ 2147483647 h 1194"/>
              <a:gd name="T24" fmla="*/ 2147483647 w 638"/>
              <a:gd name="T25" fmla="*/ 2147483647 h 1194"/>
              <a:gd name="T26" fmla="*/ 2147483647 w 638"/>
              <a:gd name="T27" fmla="*/ 2147483647 h 1194"/>
              <a:gd name="T28" fmla="*/ 2147483647 w 638"/>
              <a:gd name="T29" fmla="*/ 2147483647 h 1194"/>
              <a:gd name="T30" fmla="*/ 2147483647 w 638"/>
              <a:gd name="T31" fmla="*/ 2147483647 h 1194"/>
              <a:gd name="T32" fmla="*/ 2147483647 w 638"/>
              <a:gd name="T33" fmla="*/ 2147483647 h 1194"/>
              <a:gd name="T34" fmla="*/ 2147483647 w 638"/>
              <a:gd name="T35" fmla="*/ 2147483647 h 1194"/>
              <a:gd name="T36" fmla="*/ 2147483647 w 638"/>
              <a:gd name="T37" fmla="*/ 2147483647 h 1194"/>
              <a:gd name="T38" fmla="*/ 2147483647 w 638"/>
              <a:gd name="T39" fmla="*/ 2147483647 h 1194"/>
              <a:gd name="T40" fmla="*/ 2147483647 w 638"/>
              <a:gd name="T41" fmla="*/ 2147483647 h 1194"/>
              <a:gd name="T42" fmla="*/ 2147483647 w 638"/>
              <a:gd name="T43" fmla="*/ 2147483647 h 1194"/>
              <a:gd name="T44" fmla="*/ 2147483647 w 638"/>
              <a:gd name="T45" fmla="*/ 2147483647 h 1194"/>
              <a:gd name="T46" fmla="*/ 2147483647 w 638"/>
              <a:gd name="T47" fmla="*/ 2147483647 h 1194"/>
              <a:gd name="T48" fmla="*/ 2147483647 w 638"/>
              <a:gd name="T49" fmla="*/ 2147483647 h 1194"/>
              <a:gd name="T50" fmla="*/ 2147483647 w 638"/>
              <a:gd name="T51" fmla="*/ 2147483647 h 1194"/>
              <a:gd name="T52" fmla="*/ 2147483647 w 638"/>
              <a:gd name="T53" fmla="*/ 2147483647 h 1194"/>
              <a:gd name="T54" fmla="*/ 2147483647 w 638"/>
              <a:gd name="T55" fmla="*/ 2147483647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600" b="1">
              <a:solidFill>
                <a:srgbClr val="021F43"/>
              </a:solidFill>
              <a:latin typeface="Trebuchet MS" panose="020B0603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051" name="Freeform 85"/>
          <p:cNvSpPr>
            <a:spLocks/>
          </p:cNvSpPr>
          <p:nvPr/>
        </p:nvSpPr>
        <p:spPr bwMode="auto">
          <a:xfrm flipH="1">
            <a:off x="8545513" y="6146800"/>
            <a:ext cx="246062" cy="165100"/>
          </a:xfrm>
          <a:custGeom>
            <a:avLst/>
            <a:gdLst>
              <a:gd name="T0" fmla="*/ 2147483647 w 448"/>
              <a:gd name="T1" fmla="*/ 2147483647 h 372"/>
              <a:gd name="T2" fmla="*/ 2147483647 w 448"/>
              <a:gd name="T3" fmla="*/ 2147483647 h 372"/>
              <a:gd name="T4" fmla="*/ 2147483647 w 448"/>
              <a:gd name="T5" fmla="*/ 2147483647 h 372"/>
              <a:gd name="T6" fmla="*/ 2147483647 w 448"/>
              <a:gd name="T7" fmla="*/ 2147483647 h 372"/>
              <a:gd name="T8" fmla="*/ 2147483647 w 448"/>
              <a:gd name="T9" fmla="*/ 2147483647 h 372"/>
              <a:gd name="T10" fmla="*/ 2147483647 w 448"/>
              <a:gd name="T11" fmla="*/ 2147483647 h 372"/>
              <a:gd name="T12" fmla="*/ 0 w 448"/>
              <a:gd name="T13" fmla="*/ 0 h 372"/>
              <a:gd name="T14" fmla="*/ 2147483647 w 448"/>
              <a:gd name="T15" fmla="*/ 0 h 372"/>
              <a:gd name="T16" fmla="*/ 2147483647 w 448"/>
              <a:gd name="T17" fmla="*/ 2147483647 h 372"/>
              <a:gd name="T18" fmla="*/ 2147483647 w 448"/>
              <a:gd name="T19" fmla="*/ 2147483647 h 372"/>
              <a:gd name="T20" fmla="*/ 2147483647 w 448"/>
              <a:gd name="T21" fmla="*/ 2147483647 h 372"/>
              <a:gd name="T22" fmla="*/ 2147483647 w 448"/>
              <a:gd name="T23" fmla="*/ 2147483647 h 372"/>
              <a:gd name="T24" fmla="*/ 2147483647 w 448"/>
              <a:gd name="T25" fmla="*/ 2147483647 h 372"/>
              <a:gd name="T26" fmla="*/ 2147483647 w 448"/>
              <a:gd name="T27" fmla="*/ 2147483647 h 372"/>
              <a:gd name="T28" fmla="*/ 2147483647 w 448"/>
              <a:gd name="T29" fmla="*/ 2147483647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600" b="1">
              <a:solidFill>
                <a:srgbClr val="021F43"/>
              </a:solidFill>
              <a:latin typeface="Trebuchet MS" panose="020B0603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01625"/>
            <a:ext cx="8461375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697038"/>
            <a:ext cx="847883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7188" y="6350000"/>
            <a:ext cx="5524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100" b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02419F-14A5-4D44-8D2E-22D87B56DD20}" type="slidenum">
              <a:rPr lang="en-US" altLang="en-US" smtClean="0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8683625" y="6207125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21F43"/>
              </a:solidFill>
            </a:endParaRPr>
          </a:p>
        </p:txBody>
      </p:sp>
      <p:pic>
        <p:nvPicPr>
          <p:cNvPr id="2056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6311900"/>
            <a:ext cx="1982788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03300" y="6356350"/>
            <a:ext cx="5707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0">
                <a:solidFill>
                  <a:srgbClr val="7F7F7F"/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78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5" r:id="rId2"/>
    <p:sldLayoutId id="2147483674" r:id="rId3"/>
    <p:sldLayoutId id="2147483701" r:id="rId4"/>
    <p:sldLayoutId id="2147483702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200">
          <a:solidFill>
            <a:srgbClr val="595959"/>
          </a:solidFill>
          <a:latin typeface="+mn-lt"/>
          <a:ea typeface="MS PGothic" pitchFamily="34" charset="-128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200">
          <a:solidFill>
            <a:srgbClr val="595959"/>
          </a:solidFill>
          <a:latin typeface="Arial" charset="0"/>
          <a:ea typeface="MS PGothic" pitchFamily="34" charset="-128"/>
          <a:cs typeface="Andes ExtraLight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200">
          <a:solidFill>
            <a:srgbClr val="595959"/>
          </a:solidFill>
          <a:latin typeface="Arial" charset="0"/>
          <a:ea typeface="MS PGothic" pitchFamily="34" charset="-128"/>
          <a:cs typeface="Andes ExtraLight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200">
          <a:solidFill>
            <a:srgbClr val="595959"/>
          </a:solidFill>
          <a:latin typeface="Arial" charset="0"/>
          <a:ea typeface="MS PGothic" pitchFamily="34" charset="-128"/>
          <a:cs typeface="Andes ExtraLight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200">
          <a:solidFill>
            <a:srgbClr val="595959"/>
          </a:solidFill>
          <a:latin typeface="Arial" charset="0"/>
          <a:ea typeface="MS PGothic" pitchFamily="34" charset="-128"/>
          <a:cs typeface="Andes ExtraLight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49" y="152400"/>
            <a:ext cx="7878387" cy="6455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337" y="1162391"/>
            <a:ext cx="7895013" cy="5128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06604-BAFB-4462-912D-622867FA604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190" y="6356350"/>
            <a:ext cx="1985010" cy="43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8313" y="920638"/>
            <a:ext cx="9144000" cy="119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xtLst/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altLang="en-US" sz="1300" b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99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7030A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030A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030A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030A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030A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1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‹#›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2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409574"/>
            <a:ext cx="8153400" cy="180022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S</a:t>
            </a:r>
            <a:r>
              <a:rPr lang="sr-Latn-RS" dirty="0"/>
              <a:t>rbija</a:t>
            </a:r>
            <a:r>
              <a:rPr lang="en-US" dirty="0"/>
              <a:t> – </a:t>
            </a:r>
            <a:r>
              <a:rPr lang="sr-Latn-RS" dirty="0"/>
              <a:t>Izveštaj o unapređenju finansijskog izveštavanja u javnom sektoru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09600" y="2383916"/>
            <a:ext cx="7972425" cy="1807084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pl-PL" sz="3200" b="1" cap="none" dirty="0"/>
              <a:t>2017 </a:t>
            </a:r>
          </a:p>
          <a:p>
            <a:pPr marL="0" indent="0">
              <a:buNone/>
              <a:defRPr/>
            </a:pPr>
            <a:r>
              <a:rPr lang="pl-PL" sz="3200" b="1" cap="none" dirty="0"/>
              <a:t> Rezultati REPF</a:t>
            </a:r>
            <a:endParaRPr lang="en-US" sz="3200" b="1" cap="none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type="pic" sz="quarter" idx="16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544" b="-18544"/>
          <a:stretch>
            <a:fillRect/>
          </a:stretch>
        </p:blipFill>
        <p:spPr bwMode="auto">
          <a:xfrm>
            <a:off x="228600" y="4648200"/>
            <a:ext cx="392254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19625" y="3373688"/>
            <a:ext cx="4419600" cy="817312"/>
          </a:xfrm>
        </p:spPr>
        <p:txBody>
          <a:bodyPr/>
          <a:lstStyle/>
          <a:p>
            <a:pPr algn="l"/>
            <a:r>
              <a:rPr lang="sr-Latn-RS" altLang="en-US" sz="1200" b="1" dirty="0">
                <a:solidFill>
                  <a:schemeClr val="bg1"/>
                </a:solidFill>
                <a:latin typeface="Arial" charset="0"/>
                <a:cs typeface="Arial" charset="0"/>
              </a:rPr>
              <a:t>Vođe radnog tima</a:t>
            </a:r>
            <a:r>
              <a:rPr lang="en-US" altLang="en-US" sz="1200" b="1" dirty="0">
                <a:solidFill>
                  <a:schemeClr val="bg1"/>
                </a:solidFill>
                <a:latin typeface="Arial" charset="0"/>
                <a:cs typeface="Arial" charset="0"/>
              </a:rPr>
              <a:t>:  </a:t>
            </a:r>
          </a:p>
          <a:p>
            <a:pPr algn="l"/>
            <a:r>
              <a:rPr lang="en-US" altLang="en-US" sz="1200" b="1" dirty="0">
                <a:solidFill>
                  <a:schemeClr val="bg1"/>
                </a:solidFill>
                <a:latin typeface="Arial" charset="0"/>
                <a:cs typeface="Arial" charset="0"/>
              </a:rPr>
              <a:t>Iwona Warzecha, </a:t>
            </a:r>
            <a:r>
              <a:rPr lang="sr-Latn-RS" altLang="en-US" sz="1200" b="1" dirty="0">
                <a:solidFill>
                  <a:schemeClr val="bg1"/>
                </a:solidFill>
                <a:latin typeface="Arial" charset="0"/>
                <a:cs typeface="Arial" charset="0"/>
              </a:rPr>
              <a:t>sektorski lider za finansijsko upravljanje</a:t>
            </a:r>
            <a:endParaRPr lang="en-US" altLang="en-US" sz="12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algn="l" eaLnBrk="1" hangingPunct="1">
              <a:buNone/>
            </a:pPr>
            <a:r>
              <a:rPr lang="en-US" altLang="en-US" sz="1200" b="1" dirty="0">
                <a:solidFill>
                  <a:schemeClr val="bg1"/>
                </a:solidFill>
                <a:latin typeface="Arial" charset="0"/>
                <a:cs typeface="Arial" charset="0"/>
              </a:rPr>
              <a:t>Aleksandar Crnomarkovic, </a:t>
            </a:r>
            <a:r>
              <a:rPr lang="sr-Latn-RS" altLang="en-US" sz="1200" b="1" dirty="0">
                <a:solidFill>
                  <a:schemeClr val="bg1"/>
                </a:solidFill>
                <a:latin typeface="Arial" charset="0"/>
                <a:cs typeface="Arial" charset="0"/>
              </a:rPr>
              <a:t>viši ekspert za finansijsko upravljanje</a:t>
            </a:r>
            <a:endParaRPr lang="en-US" altLang="en-US" sz="12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5772150"/>
            <a:ext cx="2544836" cy="543045"/>
          </a:xfrm>
          <a:prstGeom prst="rect">
            <a:avLst/>
          </a:prstGeom>
        </p:spPr>
      </p:pic>
      <p:pic>
        <p:nvPicPr>
          <p:cNvPr id="8" name="Picture 5" descr="G:\Work\Partner Logos\Partner Logos\partner_swiss_bundeslogo_white_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753100"/>
            <a:ext cx="2635277" cy="645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17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067799" cy="645547"/>
          </a:xfrm>
        </p:spPr>
        <p:txBody>
          <a:bodyPr>
            <a:noAutofit/>
          </a:bodyPr>
          <a:lstStyle/>
          <a:p>
            <a:r>
              <a:rPr lang="pl-PL" sz="4000" b="1" dirty="0"/>
              <a:t>   REPF izveštaj – poruke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799" cy="5410200"/>
          </a:xfrm>
        </p:spPr>
        <p:txBody>
          <a:bodyPr>
            <a:normAutofit fontScale="85000" lnSpcReduction="20000"/>
          </a:bodyPr>
          <a:lstStyle/>
          <a:p>
            <a:r>
              <a:rPr lang="sr-Latn-RS" b="1" dirty="0">
                <a:solidFill>
                  <a:srgbClr val="6600CC"/>
                </a:solidFill>
              </a:rPr>
              <a:t>Odeljenje za finansijsko izveštavanje i metodologiju Uprave za trezor </a:t>
            </a:r>
            <a:r>
              <a:rPr lang="sr-Latn-RS" dirty="0"/>
              <a:t>ima operativnu odgovornost za računovodstvenu politiku kroz pripremanje nacrta relevantnih zakona, uredbi i pravilnika</a:t>
            </a:r>
            <a:r>
              <a:rPr lang="en-US" dirty="0"/>
              <a:t>. </a:t>
            </a:r>
          </a:p>
          <a:p>
            <a:r>
              <a:rPr lang="sr-Latn-RS" b="1" dirty="0">
                <a:solidFill>
                  <a:srgbClr val="6600CC"/>
                </a:solidFill>
              </a:rPr>
              <a:t>Konsultativni proces i saradnja sa svim interesnim stranama u reformi je potrebna</a:t>
            </a:r>
            <a:endParaRPr lang="en-US" b="1" dirty="0">
              <a:solidFill>
                <a:srgbClr val="6600CC"/>
              </a:solidFill>
            </a:endParaRPr>
          </a:p>
          <a:p>
            <a:r>
              <a:rPr lang="sr-Latn-RS" b="1" dirty="0">
                <a:solidFill>
                  <a:srgbClr val="6600CC"/>
                </a:solidFill>
              </a:rPr>
              <a:t>Predviđeno je da zvanična komisija za implementaciju MRS – JS </a:t>
            </a:r>
            <a:r>
              <a:rPr lang="sr-Latn-RS" dirty="0"/>
              <a:t>funkcioniše kao telo za utvrđivanje standarda</a:t>
            </a:r>
            <a:endParaRPr lang="pl-PL" dirty="0"/>
          </a:p>
          <a:p>
            <a:r>
              <a:rPr lang="sr-Latn-RS" b="1" dirty="0">
                <a:solidFill>
                  <a:srgbClr val="7030A0"/>
                </a:solidFill>
              </a:rPr>
              <a:t>Potreba za pregledom i redizajniranjem računovodstvenih procesa i optimizacijom broja računovodstvenih jedinica </a:t>
            </a:r>
            <a:r>
              <a:rPr lang="sr-Latn-RS" dirty="0"/>
              <a:t>u cilju uklapanja u institucionalno okruženje i upravljačku strukturu u javnom sektoru, koji su adekvatni veličini Srbije</a:t>
            </a:r>
            <a:r>
              <a:rPr lang="en-US" dirty="0"/>
              <a:t>. </a:t>
            </a:r>
            <a:endParaRPr lang="pl-PL" dirty="0"/>
          </a:p>
          <a:p>
            <a:r>
              <a:rPr lang="pl-PL" b="1" dirty="0">
                <a:solidFill>
                  <a:srgbClr val="6600CC"/>
                </a:solidFill>
              </a:rPr>
              <a:t>Veza sa budžetskim sistemom – Postoji potreba za sveobuhvatnim registrom </a:t>
            </a:r>
            <a:r>
              <a:rPr lang="sr-Latn-RS" dirty="0"/>
              <a:t>jedinica i institucija koje su deo opšte države i koje su korisnici budžetskih sredstava</a:t>
            </a:r>
            <a:endParaRPr lang="en-US" dirty="0"/>
          </a:p>
          <a:p>
            <a:r>
              <a:rPr lang="sr-Latn-RS" b="1" dirty="0">
                <a:solidFill>
                  <a:srgbClr val="6600CC"/>
                </a:solidFill>
              </a:rPr>
              <a:t>Zakonski okvir je složen, fragmentiran</a:t>
            </a:r>
            <a:r>
              <a:rPr lang="en-US" dirty="0">
                <a:solidFill>
                  <a:srgbClr val="6600CC"/>
                </a:solidFill>
              </a:rPr>
              <a:t> </a:t>
            </a:r>
            <a:r>
              <a:rPr lang="sr-Latn-RS" dirty="0"/>
              <a:t>i nejasan. Pojednostavljivanje i harmonizacija u cilju smanjenja broja propisa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30752" y="6356350"/>
            <a:ext cx="2057400" cy="365125"/>
          </a:xfrm>
        </p:spPr>
        <p:txBody>
          <a:bodyPr anchor="ctr" anchorCtr="1"/>
          <a:lstStyle/>
          <a:p>
            <a:fld id="{9F806604-BAFB-4462-912D-622867FA604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4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REPF </a:t>
            </a:r>
            <a:r>
              <a:rPr lang="sr-Latn-RS" b="1" dirty="0"/>
              <a:t>izveštaj – poruke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1066800"/>
            <a:ext cx="7981951" cy="5486400"/>
          </a:xfrm>
        </p:spPr>
        <p:txBody>
          <a:bodyPr>
            <a:normAutofit fontScale="92500"/>
          </a:bodyPr>
          <a:lstStyle/>
          <a:p>
            <a:r>
              <a:rPr lang="sr-Latn-RS" sz="3000" b="1" dirty="0">
                <a:solidFill>
                  <a:srgbClr val="6600CC"/>
                </a:solidFill>
              </a:rPr>
              <a:t>Postoji potreba za dobro dizajniranim i targetiranim pristupom za izgradnju profesionalnih kapaciteta, </a:t>
            </a:r>
            <a:r>
              <a:rPr lang="sr-Latn-RS" sz="3000" dirty="0"/>
              <a:t>za potrebe uvođenja koncepta obračunskog računovodstva i pogotovo MRS – JS</a:t>
            </a:r>
            <a:r>
              <a:rPr lang="en-US" sz="3000" dirty="0"/>
              <a:t>. </a:t>
            </a:r>
          </a:p>
          <a:p>
            <a:r>
              <a:rPr lang="sr-Latn-RS" sz="3000" b="1" dirty="0">
                <a:solidFill>
                  <a:srgbClr val="6600CC"/>
                </a:solidFill>
              </a:rPr>
              <a:t>Broj zaposlenih </a:t>
            </a:r>
            <a:r>
              <a:rPr lang="sr-Latn-RS" sz="3000" dirty="0"/>
              <a:t>na regulatornom nivou treba ojačati</a:t>
            </a:r>
            <a:endParaRPr lang="en-US" sz="3000" dirty="0"/>
          </a:p>
          <a:p>
            <a:r>
              <a:rPr lang="sr-Latn-RS" sz="3000" b="1" dirty="0">
                <a:solidFill>
                  <a:srgbClr val="6600CC"/>
                </a:solidFill>
              </a:rPr>
              <a:t>Poteškoće </a:t>
            </a:r>
            <a:r>
              <a:rPr lang="sr-Latn-RS" sz="3000" dirty="0"/>
              <a:t>u zapošljavanju saradnika i mlađih stručnih saradnika sa univerziteta</a:t>
            </a:r>
            <a:endParaRPr lang="pl-PL" sz="3000" dirty="0"/>
          </a:p>
          <a:p>
            <a:r>
              <a:rPr lang="sr-Latn-RS" sz="3000" b="1" dirty="0">
                <a:solidFill>
                  <a:srgbClr val="6600CC"/>
                </a:solidFill>
              </a:rPr>
              <a:t>Odsustvo jasnih i usklađenih zakonskih uslova </a:t>
            </a:r>
            <a:r>
              <a:rPr lang="sr-Latn-RS" sz="3000" dirty="0"/>
              <a:t>koji se odnose na stručno obrazovanje računovođa, glavnih računovođa i direktora računovodstvenih jedinica. Kao rezultat toga, korisnici budžetskih sredstava imaju tendenciju da definišu svoje zahteve za profesionalnim kvalifikacijama</a:t>
            </a:r>
            <a:r>
              <a:rPr lang="en-US" sz="3000" dirty="0"/>
              <a:t>. </a:t>
            </a:r>
          </a:p>
          <a:p>
            <a:endParaRPr lang="en-US" sz="34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30752" y="6356350"/>
            <a:ext cx="2057400" cy="365125"/>
          </a:xfrm>
        </p:spPr>
        <p:txBody>
          <a:bodyPr anchor="ctr" anchorCtr="1"/>
          <a:lstStyle/>
          <a:p>
            <a:fld id="{9F806604-BAFB-4462-912D-622867FA604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058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61186"/>
            <a:ext cx="7878387" cy="645547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REPF </a:t>
            </a:r>
            <a:r>
              <a:rPr lang="sr-Latn-RS" b="1" dirty="0"/>
              <a:t>izveštaj – poruke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b="1" dirty="0">
                <a:solidFill>
                  <a:srgbClr val="6600CC"/>
                </a:solidFill>
              </a:rPr>
              <a:t>Kvalitet finansijskog izveštavanja</a:t>
            </a:r>
            <a:r>
              <a:rPr lang="pl-PL" b="1" dirty="0">
                <a:solidFill>
                  <a:srgbClr val="6600CC"/>
                </a:solidFill>
              </a:rPr>
              <a:t> </a:t>
            </a:r>
            <a:r>
              <a:rPr lang="pl-PL" dirty="0">
                <a:solidFill>
                  <a:srgbClr val="6600CC"/>
                </a:solidFill>
              </a:rPr>
              <a:t>– </a:t>
            </a:r>
            <a:r>
              <a:rPr lang="en-US" dirty="0" err="1"/>
              <a:t>Proces</a:t>
            </a:r>
            <a:r>
              <a:rPr lang="sr-Latn-RS" dirty="0"/>
              <a:t> izveštavanja je fragmentiran: gotovinske transakcije koje se izvode iz Glavne knjige Trezora (GKT), nefinansijska sredstva iz Republičke direkcije za imovinu, obaveze se prikupljaju u Excel tabelama</a:t>
            </a:r>
            <a:endParaRPr lang="en-US" dirty="0"/>
          </a:p>
          <a:p>
            <a:r>
              <a:rPr lang="en-US" dirty="0"/>
              <a:t> </a:t>
            </a:r>
            <a:r>
              <a:rPr lang="sr-Latn-RS" dirty="0"/>
              <a:t>Tačne, pravovremene i kompletne informacije o docnjama i obavezama prema dobavljačima nisu obezbeđene</a:t>
            </a:r>
            <a:endParaRPr lang="pl-PL" dirty="0"/>
          </a:p>
          <a:p>
            <a:r>
              <a:rPr lang="pl-PL" b="1" dirty="0">
                <a:solidFill>
                  <a:srgbClr val="6600CC"/>
                </a:solidFill>
              </a:rPr>
              <a:t>Revizija – </a:t>
            </a:r>
            <a:r>
              <a:rPr lang="en-US" dirty="0" err="1"/>
              <a:t>Modifi</a:t>
            </a:r>
            <a:r>
              <a:rPr lang="sr-Latn-RS" dirty="0"/>
              <a:t>kovana mišljenja su u većini</a:t>
            </a:r>
            <a:endParaRPr lang="pl-PL" dirty="0"/>
          </a:p>
          <a:p>
            <a:r>
              <a:rPr lang="sr-Latn-RS" dirty="0"/>
              <a:t>Ograničeni kapaciteti DRI da sprovodi reviziju finansijskih izveštaja svih lokalnih samouprava – stoga to može biti delegirano privatnim revizorima</a:t>
            </a:r>
            <a:endParaRPr lang="en-US" dirty="0"/>
          </a:p>
          <a:p>
            <a:r>
              <a:rPr lang="sr-Latn-RS" dirty="0"/>
              <a:t>DRI je potrebno ojačati kako bi sprovodila revizije u skladu sa MRS – JS, i kako bi bila uključena u reformski proces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30752" y="6356350"/>
            <a:ext cx="2057400" cy="365125"/>
          </a:xfrm>
        </p:spPr>
        <p:txBody>
          <a:bodyPr anchor="ctr" anchorCtr="1"/>
          <a:lstStyle/>
          <a:p>
            <a:fld id="{9F806604-BAFB-4462-912D-622867FA604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36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REPF izveštaj - poruke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6600CC"/>
                </a:solidFill>
              </a:rPr>
              <a:t>I</a:t>
            </a:r>
            <a:r>
              <a:rPr lang="sr-Latn-RS" b="1" dirty="0">
                <a:solidFill>
                  <a:srgbClr val="6600CC"/>
                </a:solidFill>
              </a:rPr>
              <a:t>K</a:t>
            </a:r>
            <a:r>
              <a:rPr lang="en-US" b="1" dirty="0">
                <a:solidFill>
                  <a:srgbClr val="6600CC"/>
                </a:solidFill>
              </a:rPr>
              <a:t>T </a:t>
            </a:r>
            <a:endParaRPr lang="en-US" b="1" dirty="0"/>
          </a:p>
          <a:p>
            <a:r>
              <a:rPr lang="sr-Latn-RS" dirty="0"/>
              <a:t>Različiti IKT softveri za pojedinačne funkcije – plaćanja, izvršenje budžeta, računovodstvo, finansijsko izveštavanje, planiranje, obračun zarada</a:t>
            </a:r>
            <a:r>
              <a:rPr lang="en-US" dirty="0"/>
              <a:t>. </a:t>
            </a:r>
          </a:p>
          <a:p>
            <a:r>
              <a:rPr lang="sr-Latn-RS" dirty="0"/>
              <a:t>Dupliranje unosa, ručna konsolidacija, sravnjivanje, pitanja tačnosti i potpunosti podataka</a:t>
            </a:r>
            <a:endParaRPr lang="en-US" dirty="0"/>
          </a:p>
          <a:p>
            <a:r>
              <a:rPr lang="sr-Latn-RS" b="1" dirty="0">
                <a:solidFill>
                  <a:srgbClr val="7030A0"/>
                </a:solidFill>
              </a:rPr>
              <a:t>Potreban je master plan za </a:t>
            </a:r>
            <a:r>
              <a:rPr lang="en-US" b="1" dirty="0">
                <a:solidFill>
                  <a:srgbClr val="7030A0"/>
                </a:solidFill>
              </a:rPr>
              <a:t>I</a:t>
            </a:r>
            <a:r>
              <a:rPr lang="sr-Latn-RS" b="1" dirty="0">
                <a:solidFill>
                  <a:srgbClr val="7030A0"/>
                </a:solidFill>
              </a:rPr>
              <a:t>K</a:t>
            </a:r>
            <a:r>
              <a:rPr lang="en-US" b="1" dirty="0">
                <a:solidFill>
                  <a:srgbClr val="7030A0"/>
                </a:solidFill>
              </a:rPr>
              <a:t>T – </a:t>
            </a:r>
            <a:r>
              <a:rPr lang="en-US" dirty="0"/>
              <a:t>Integra</a:t>
            </a:r>
            <a:r>
              <a:rPr lang="sr-Latn-RS" dirty="0"/>
              <a:t>cija i centralizacija na centralnom nivou je opcija za razmatranje</a:t>
            </a:r>
            <a:endParaRPr lang="en-US" dirty="0"/>
          </a:p>
          <a:p>
            <a:r>
              <a:rPr lang="sr-Latn-RS" dirty="0"/>
              <a:t>Značajno smanjenje broja računovodstvenih softvera na nivou entiteta ili barem definisanje standardnih zahteva</a:t>
            </a:r>
            <a:endParaRPr lang="en-US" dirty="0"/>
          </a:p>
          <a:p>
            <a:r>
              <a:rPr lang="sr-Latn-RS" dirty="0"/>
              <a:t>Odabrana IKT rešenja će imati direktan uticaj na zahteve za zapošljavanje IT službenika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30752" y="6356350"/>
            <a:ext cx="2057400" cy="365125"/>
          </a:xfrm>
        </p:spPr>
        <p:txBody>
          <a:bodyPr anchor="ctr" anchorCtr="1"/>
          <a:lstStyle/>
          <a:p>
            <a:fld id="{9F806604-BAFB-4462-912D-622867FA604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17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Strategija za implementaciju MRS – JS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153400" cy="5289550"/>
          </a:xfrm>
        </p:spPr>
        <p:txBody>
          <a:bodyPr>
            <a:normAutofit fontScale="85000" lnSpcReduction="10000"/>
          </a:bodyPr>
          <a:lstStyle/>
          <a:p>
            <a:r>
              <a:rPr lang="sr-Latn-RS" b="1" dirty="0">
                <a:solidFill>
                  <a:srgbClr val="6600CC"/>
                </a:solidFill>
              </a:rPr>
              <a:t>Delimično usvajanje MRS – JS </a:t>
            </a:r>
            <a:r>
              <a:rPr lang="sr-Latn-RS" dirty="0"/>
              <a:t>gde je nacionalno zakonodavstvo izmenjeno kako bi bilo dosledno sa izabranim delovima MRS – JS, pristup zahteva značajne resurse za održavanje mehanizama za utvrđivanje nacionalnih standarda</a:t>
            </a:r>
            <a:r>
              <a:rPr lang="en-US" dirty="0"/>
              <a:t>. </a:t>
            </a:r>
          </a:p>
          <a:p>
            <a:pPr lvl="0"/>
            <a:r>
              <a:rPr lang="sr-Latn-RS" b="1" dirty="0">
                <a:solidFill>
                  <a:srgbClr val="6600CC"/>
                </a:solidFill>
              </a:rPr>
              <a:t>Selekcija MRS – JS za usvajanje</a:t>
            </a:r>
            <a:r>
              <a:rPr lang="en-US" b="1" dirty="0">
                <a:solidFill>
                  <a:srgbClr val="6600CC"/>
                </a:solidFill>
              </a:rPr>
              <a:t>:  </a:t>
            </a:r>
          </a:p>
          <a:p>
            <a:pPr lvl="0"/>
            <a:r>
              <a:rPr lang="sr-Latn-RS" dirty="0"/>
              <a:t>je u velikoj meri dosledno sa postojećim srpskim OPRP za JS</a:t>
            </a:r>
            <a:r>
              <a:rPr lang="en-US" dirty="0"/>
              <a:t>; </a:t>
            </a:r>
          </a:p>
          <a:p>
            <a:pPr lvl="0"/>
            <a:r>
              <a:rPr lang="sr-Latn-RS" dirty="0"/>
              <a:t>rešava osnovna računovodstvena pitanja vezana za priznavanje, odmeravanje i prezentaciju koja su</a:t>
            </a:r>
            <a:r>
              <a:rPr lang="en-US" dirty="0"/>
              <a:t>: </a:t>
            </a:r>
            <a:r>
              <a:rPr lang="sr-Latn-RS" dirty="0"/>
              <a:t>trenutno slabo pokrivena u srpskim OPRP za JS</a:t>
            </a:r>
            <a:r>
              <a:rPr lang="en-US" dirty="0"/>
              <a:t>; </a:t>
            </a:r>
            <a:r>
              <a:rPr lang="sr-Latn-RS" dirty="0"/>
              <a:t>nisu kontroverzna po pitanju EPSAS</a:t>
            </a:r>
            <a:r>
              <a:rPr lang="en-US" dirty="0"/>
              <a:t>;</a:t>
            </a:r>
            <a:r>
              <a:rPr lang="sr-Latn-RS" dirty="0"/>
              <a:t> i ne očekuje se da će ih Odbor za međunarodne računovodstvene standarde za javni sektor (</a:t>
            </a:r>
            <a:r>
              <a:rPr lang="en-US" dirty="0"/>
              <a:t>IPSASB</a:t>
            </a:r>
            <a:r>
              <a:rPr lang="sr-Latn-RS" dirty="0"/>
              <a:t>) menjati u bliskoj budućnosti</a:t>
            </a:r>
            <a:r>
              <a:rPr lang="en-US" dirty="0"/>
              <a:t>.</a:t>
            </a:r>
          </a:p>
          <a:p>
            <a:pPr lvl="0"/>
            <a:r>
              <a:rPr lang="sr-Latn-RS" dirty="0"/>
              <a:t>Rešava zahteve za obelodanjivanjem koji neće zahtevati nepotrebne dodatne napore i troškove za dostizanje usklađenosti</a:t>
            </a:r>
            <a:r>
              <a:rPr lang="en-US" dirty="0"/>
              <a:t>.</a:t>
            </a:r>
          </a:p>
          <a:p>
            <a:endParaRPr lang="pl-PL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30752" y="6356350"/>
            <a:ext cx="2057400" cy="365125"/>
          </a:xfrm>
        </p:spPr>
        <p:txBody>
          <a:bodyPr anchor="ctr" anchorCtr="1"/>
          <a:lstStyle/>
          <a:p>
            <a:fld id="{9F806604-BAFB-4462-912D-622867FA604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079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Strategija za implementaciju MRS – JS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b="1" dirty="0">
                <a:solidFill>
                  <a:srgbClr val="FFC000"/>
                </a:solidFill>
              </a:rPr>
              <a:t>Normativni blok</a:t>
            </a:r>
            <a:r>
              <a:rPr lang="en-US" b="1" dirty="0">
                <a:solidFill>
                  <a:srgbClr val="FFC000"/>
                </a:solidFill>
              </a:rPr>
              <a:t>: </a:t>
            </a:r>
          </a:p>
          <a:p>
            <a:r>
              <a:rPr lang="sr-Latn-RS" dirty="0"/>
              <a:t>Strateško planiranje </a:t>
            </a:r>
            <a:r>
              <a:rPr lang="en-US" dirty="0"/>
              <a:t>– </a:t>
            </a:r>
            <a:r>
              <a:rPr lang="sr-Latn-RS" dirty="0"/>
              <a:t>celokupan dizajn organizacije računovodstva u javnom sektoru, veličina, izveštavanje i računovodstvene jedinice, hijerarhija, IKT model</a:t>
            </a:r>
            <a:endParaRPr lang="en-US" dirty="0"/>
          </a:p>
          <a:p>
            <a:r>
              <a:rPr lang="sr-Latn-RS" dirty="0"/>
              <a:t>Zakonodavni okvir</a:t>
            </a:r>
            <a:endParaRPr lang="en-US" dirty="0"/>
          </a:p>
          <a:p>
            <a:pPr lvl="0"/>
            <a:r>
              <a:rPr lang="sr-Latn-RS" b="1" dirty="0">
                <a:solidFill>
                  <a:srgbClr val="006600"/>
                </a:solidFill>
              </a:rPr>
              <a:t>Blok operativne implementacije</a:t>
            </a:r>
            <a:r>
              <a:rPr lang="en-US" b="1" dirty="0">
                <a:solidFill>
                  <a:srgbClr val="006600"/>
                </a:solidFill>
              </a:rPr>
              <a:t>: </a:t>
            </a:r>
            <a:r>
              <a:rPr lang="sr-Latn-RS" dirty="0"/>
              <a:t>praćenje i podrška viziji reforme</a:t>
            </a:r>
            <a:r>
              <a:rPr lang="en-US" dirty="0"/>
              <a:t>:</a:t>
            </a:r>
          </a:p>
          <a:p>
            <a:pPr lvl="0"/>
            <a:r>
              <a:rPr lang="sr-Latn-RS" dirty="0"/>
              <a:t>Vođstvo, uključujući snažnu političku podršku za reforme</a:t>
            </a:r>
            <a:endParaRPr lang="en-US" dirty="0"/>
          </a:p>
          <a:p>
            <a:pPr lvl="0"/>
            <a:r>
              <a:rPr lang="en-US" dirty="0" err="1"/>
              <a:t>Operativni</a:t>
            </a:r>
            <a:r>
              <a:rPr lang="en-US" dirty="0"/>
              <a:t> plan </a:t>
            </a:r>
            <a:r>
              <a:rPr lang="en-US" dirty="0" err="1"/>
              <a:t>projekta</a:t>
            </a:r>
            <a:r>
              <a:rPr lang="en-US" dirty="0"/>
              <a:t> </a:t>
            </a:r>
            <a:r>
              <a:rPr lang="sr-Latn-RS" dirty="0"/>
              <a:t>uključujući tehničku sadržinu</a:t>
            </a:r>
            <a:endParaRPr lang="en-US" dirty="0"/>
          </a:p>
          <a:p>
            <a:pPr lvl="0"/>
            <a:r>
              <a:rPr lang="sr-Latn-RS" dirty="0"/>
              <a:t>Vremenski okvir</a:t>
            </a:r>
            <a:endParaRPr lang="en-US" dirty="0"/>
          </a:p>
          <a:p>
            <a:pPr lvl="0"/>
            <a:r>
              <a:rPr lang="en-US" dirty="0"/>
              <a:t>Bud</a:t>
            </a:r>
            <a:r>
              <a:rPr lang="sr-Latn-RS" dirty="0"/>
              <a:t>žet</a:t>
            </a:r>
            <a:endParaRPr lang="en-US" dirty="0"/>
          </a:p>
          <a:p>
            <a:pPr lvl="0"/>
            <a:r>
              <a:rPr lang="sr-Latn-RS" dirty="0"/>
              <a:t>Upravljanje učinkom</a:t>
            </a:r>
            <a:endParaRPr lang="en-US" dirty="0"/>
          </a:p>
          <a:p>
            <a:pPr lvl="0"/>
            <a:r>
              <a:rPr lang="sr-Latn-RS" dirty="0"/>
              <a:t>Zaposleni</a:t>
            </a:r>
            <a:endParaRPr lang="en-US" dirty="0"/>
          </a:p>
          <a:p>
            <a:pPr lvl="0"/>
            <a:r>
              <a:rPr lang="sr-Latn-RS" dirty="0"/>
              <a:t>Komunikacija uključujući interne i eksterne interesne strane zajedno sa edukacijom i podizanjem svesti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30752" y="6356350"/>
            <a:ext cx="2057400" cy="365125"/>
          </a:xfrm>
        </p:spPr>
        <p:txBody>
          <a:bodyPr anchor="ctr" anchorCtr="1"/>
          <a:lstStyle/>
          <a:p>
            <a:fld id="{9F806604-BAFB-4462-912D-622867FA604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899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Strategija za implementaciju MRS – JS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b="1" dirty="0">
                <a:solidFill>
                  <a:srgbClr val="FFC000"/>
                </a:solidFill>
              </a:rPr>
              <a:t>Normativni blok</a:t>
            </a:r>
            <a:r>
              <a:rPr lang="en-US" b="1" dirty="0">
                <a:solidFill>
                  <a:srgbClr val="FFC000"/>
                </a:solidFill>
              </a:rPr>
              <a:t>: </a:t>
            </a:r>
          </a:p>
          <a:p>
            <a:r>
              <a:rPr lang="sr-Latn-RS" dirty="0"/>
              <a:t>Pitanje institucionalnog okvira</a:t>
            </a:r>
            <a:r>
              <a:rPr lang="en-US" dirty="0"/>
              <a:t>: </a:t>
            </a:r>
          </a:p>
          <a:p>
            <a:pPr lvl="1"/>
            <a:r>
              <a:rPr lang="sr-Latn-RS" sz="2900" dirty="0"/>
              <a:t>Pojednostavljivanje i harmonizacija zakonodavnog okvira računovodstva</a:t>
            </a:r>
            <a:endParaRPr lang="en-US" sz="2900" dirty="0"/>
          </a:p>
          <a:p>
            <a:pPr lvl="1"/>
            <a:r>
              <a:rPr lang="sr-Latn-RS" sz="2900" dirty="0"/>
              <a:t>Definisanje sveukupnog dizajna organizacije računovodstva u javnom sektoru, veličine, izveštavanja i računovodstvenih jedinica, hijerarhije, IKT modela</a:t>
            </a:r>
            <a:r>
              <a:rPr lang="en-US" sz="2900" dirty="0"/>
              <a:t>, </a:t>
            </a:r>
          </a:p>
          <a:p>
            <a:pPr lvl="1"/>
            <a:r>
              <a:rPr lang="sr-Latn-RS" sz="2900" dirty="0"/>
              <a:t>Dodeljivanje odgovornosti za finansijsko izveštavanje i računovodstvo</a:t>
            </a:r>
            <a:endParaRPr lang="en-US" sz="2900" dirty="0"/>
          </a:p>
          <a:p>
            <a:pPr lvl="1"/>
            <a:r>
              <a:rPr lang="sr-Latn-RS" sz="2900" dirty="0"/>
              <a:t>Izgradnja kapaciteta računovodstvenih službenika</a:t>
            </a:r>
            <a:endParaRPr lang="en-US" sz="2900" dirty="0"/>
          </a:p>
          <a:p>
            <a:pPr lvl="1"/>
            <a:r>
              <a:rPr lang="sr-Latn-RS" sz="2900" dirty="0"/>
              <a:t>Formiranje tela za utvrđivanje standarda i procesa utvrđivanja standarda</a:t>
            </a:r>
            <a:endParaRPr lang="en-US" sz="2900" dirty="0"/>
          </a:p>
          <a:p>
            <a:r>
              <a:rPr lang="sr-Latn-RS" sz="2900" dirty="0"/>
              <a:t>Zakonodavni okvir</a:t>
            </a:r>
            <a:endParaRPr lang="en-US" sz="2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30752" y="6356350"/>
            <a:ext cx="2057400" cy="365125"/>
          </a:xfrm>
        </p:spPr>
        <p:txBody>
          <a:bodyPr anchor="ctr" anchorCtr="1"/>
          <a:lstStyle/>
          <a:p>
            <a:fld id="{9F806604-BAFB-4462-912D-622867FA604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796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Strategija za implementaciju MRS – JS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sr-Latn-RS" b="1" dirty="0">
                <a:solidFill>
                  <a:srgbClr val="006600"/>
                </a:solidFill>
              </a:rPr>
              <a:t>Blok operativne implementacije</a:t>
            </a:r>
            <a:r>
              <a:rPr lang="en-US" b="1" dirty="0">
                <a:solidFill>
                  <a:srgbClr val="006600"/>
                </a:solidFill>
              </a:rPr>
              <a:t>: </a:t>
            </a:r>
            <a:r>
              <a:rPr lang="sr-Latn-RS" dirty="0"/>
              <a:t>praćenje i pružanje podrške viziji reforme</a:t>
            </a:r>
            <a:r>
              <a:rPr lang="en-US" dirty="0"/>
              <a:t>:</a:t>
            </a:r>
          </a:p>
          <a:p>
            <a:r>
              <a:rPr lang="sr-Latn-RS" dirty="0"/>
              <a:t>Vođstvo, uključujući snažnu političku podršku za reformu – Sektor za budžetsko računovodstvo i izveštavanje – resursi uključeni potrebni zaposleni</a:t>
            </a:r>
            <a:endParaRPr lang="en-US" dirty="0"/>
          </a:p>
          <a:p>
            <a:r>
              <a:rPr lang="sr-Latn-RS" dirty="0"/>
              <a:t>Pregled IKT</a:t>
            </a:r>
            <a:endParaRPr lang="en-US" dirty="0"/>
          </a:p>
          <a:p>
            <a:r>
              <a:rPr lang="sr-Latn-RS" dirty="0"/>
              <a:t>Analiza različitih organizacionih oblika entiteta i njihova uloga u konsolidaciji finansijskog izveštavanja</a:t>
            </a:r>
            <a:endParaRPr lang="en-US" dirty="0"/>
          </a:p>
          <a:p>
            <a:r>
              <a:rPr lang="sr-Latn-RS" dirty="0"/>
              <a:t>Razvijanje metodologije i smernica za primenu na osnovu novog zakona</a:t>
            </a:r>
            <a:endParaRPr lang="en-US" dirty="0"/>
          </a:p>
          <a:p>
            <a:r>
              <a:rPr lang="sr-Latn-RS" dirty="0"/>
              <a:t>Ažuriranje kontnog okvira radi usklađivanja sa </a:t>
            </a:r>
            <a:r>
              <a:rPr lang="en-US" dirty="0"/>
              <a:t>ESA 2010 </a:t>
            </a:r>
            <a:r>
              <a:rPr lang="sr-Latn-RS" dirty="0"/>
              <a:t>i</a:t>
            </a:r>
            <a:r>
              <a:rPr lang="en-US" dirty="0"/>
              <a:t> GFSM 2014 </a:t>
            </a:r>
          </a:p>
          <a:p>
            <a:r>
              <a:rPr lang="sr-Latn-RS" dirty="0"/>
              <a:t>Razvijanje i objavljivanje prelaznih aranžmana – </a:t>
            </a:r>
            <a:r>
              <a:rPr lang="sr-Latn-RS"/>
              <a:t>početni bilansi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30752" y="6356350"/>
            <a:ext cx="2057400" cy="365125"/>
          </a:xfrm>
        </p:spPr>
        <p:txBody>
          <a:bodyPr anchor="ctr" anchorCtr="1"/>
          <a:lstStyle/>
          <a:p>
            <a:fld id="{9F806604-BAFB-4462-912D-622867FA604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1381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19733PHOTO" val="/9j/4AAQSkZJRgABAQAAAQABAAD/2wBDAAMCAgMCAgMDAwMEAwMEBQgFBQQEBQoHBwYIDAoMDAsKCwsNDhIQDQ4RDgsLEBYQERMUFRUVDA8XGBYUGBIUFRT/2wBDAQMEBAUEBQkFBQkUDQsNFBQUFBQUFBQUFBQUFBQUFBQUFBQUFBQUFBQUFBQUFBQUFBQUFBQUFBQUFBQUFBQUFBT/wAARCACgAJ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KKrXd1DYwPPO6xwoPmd6AJqN4QfM1fPHxb/aei8G2brpyw+a3+q85/nevj3x3+1R4l1y5d7vxL9i3/AHIbX79YSqwgdUMPOZ+pO/I+X5qU9RX5IaH+0n4o0O5SW08W6jB/tzI+yvtH9nP9py68cbLLxFLDNI6/JewfcohVhMidGcD6goqhp2q2mqQedZ3MVzH/AH4X31frcwPDPiJruqWXiu5it9QvYIUZPkiuHRKo2viPWNnz6rff+BD1N8S4P+KuuX/2qzLSOrOX7Ztf29qv/QSvv/Ah6qz+ItXj/wCYre/+BD0InyVSukoEeu/D26nvvDyS3E8s8hb78z7zRS/DdPL8NRf7xopI1R1tFFFSbBRRRQAUUUUAQSSpDGzs2xV5ZjXzV+0T8b7fwp4Y+0I++S5+TT7X/nr/ANNnr1P4oeKRbmHSInCIy+dfSf3Yf7n/AAPpXwn8cNRfx54tvdb3p/ZGnJ5KI/3LeuLET9z3DuwlLnn7x4j4x1/U/Ed5PqGq3r75fnd3/grh/t3zu+mWXn/9Nn+T/wAfq74q1yJ7/wCaL/rja/3P9t/9usSfWJXmRHeJJ/4N6b3/AO+K+ejGrzn09och0ejz67d/8vtjB/sJC716r8KNZvfDmqpcJ9knTfvf7K+zf/7JXlmh+CrvWXR9QuLi6g/uTvsT/vhK7/Tku/Cromn6VDBB9x3eHYj16FGrCB5lajOZ7j8Jfivf+AfF+o6vpt7Ne6VNcb7m1m/uf3HT+B0r728KeJbHxfoVrqmnyCS1uFyP9n/Zr81PCtq8GpJd/Z/Id5tjpv8A7/8AB/uV9Zfs3eIn0DWpvDssr/YrtPPtN9evCdzx5wsdN8SAr+KLn1xWRaR1tePY9/iu5/3qz7VK6jyydE+SqV0laiJVG6SgR6r8PP8AkWYPqaKPh9/yLVv/ALxooZqjqaKKKg2CiiigBD0qhrGrW+iaZc3102yCFN7mr38NeL/HfxhFoUENvcOEsbG3fVr3H8YT7kf/AAN6znLkjcuEed2PL/ib4xae21d3d/truiOn/Tab7if8ATZXyR8YvFyeEfI0fT5YXnT/AFzv9zf/ABu//oCV6h4g8T3Hh/wNBrGpvs1C436tLv8A+fmb7n/fCV4/8GvAeoeP9Y/4TvW9MmvdB87/AEeFHR3f/ptsryas5n0OHpFTwH+zDqvj9E1NXl0vSJfnd5/+Pn/9ivobwX+yp4U8Kwo6WiTz/wAc83zu9eyeDtZ0TUbNE0+VI3T5HhdNjpXVpYpIm5Puf+gV41WrNnvQhCHwHnOm/CvR7FNkVon/AHxV3WPhJp+q2DxPEm/Z9+vQ7XTv46upAyPUQj/OKdQ+OL7Q5fB2q6j4f1B/3Dpvt5/9j/7B69M+G2vv9m0jU0f/AErTL5PO/wBx/kf/AMfrL/a2sU0b+xNTT5Hd3hf/AL4rmvgRqv8AbiXsSP8A8fdi/wD32nz/APsle9h6vuHzeIh759XeONk/iF5f7+yqMCVa1Kf7dDZXH9+FKIEr2YfAfOT+Ikjj+Ss6+jrX2Vn3cHmPsqjI9J8Bf8i7B/vGin+CE8vw/br6UUkao6SiiipNgooooAaOtfGf7Rusf8Jr4jm8P2kv/IW1GHT32f8APGH53r7EvZ/stpNL/cRmr8+dK8VW7/FHVL27ffBoKaldTO//AABP/Z65cR8B2YWN5nz9+2Z40n1XxbZfD/RWf7VcOkL7P/H/APxz5P8AgFdPoH7O/jPUdKsnTxLq2nWVpabLey0+b7N8/wDtvXnn7Klj/wAL6/af8SeI9QfzksUedN/8G99if+OV+kUHhxLWH91sRK8ueInRlGx9HRoxq09T59+C3w98W+Eptmt3dxqLv9ya6mR/J/4HX0fJI9ppv2hJfnRPuVVjsVR0+ffW9Bp0U9m6fx15dWUq0+c7YQ9jA+c/iT+0DL4EvPNe41Z9LSbybh9PsfO+zv8A7deofBz4r6T8UNM/tPQfEqa7Aj7Hhmh8l0f+4/8Acq9qvwy0y6mf7bZRXSTP86P/AB1H4R+APhfwl4nk8ReH9P8A7LvriFIblEf5HT/cruh7Pk/vHDP2vP8A3Ty/9ve6+w+ANOu1+RIbjfXhf7D/AIq/tW5gilfe6fJ/7JXpP/BULxEvh34M2Oxv9KuLtIUr5S/YH8RvB4tuk/g2b67KMPc5jy8RP95yn6oabvn8PaWz/wAEOytGCP5KzvDEn2rw8/8Achu32f7j/OlbdpBvr2KXwHh1fjDyPMrO1L5PkT/gdbcieWmxKyL6OrOY9D8E/wDIAt6Kd4L/AOQBb0Ukao6Gimb6HkVOtSbD6KYj7qfQByPxLuXs/CN0kQ/fXLpbofd3Ar8wH8R/8W9+M97F/wAfT6o9kj/7/wA9fpf8VLlF0Ucf6hZrz/vzGxr8qHukg+BviGXf893rlzdOn/fCVwYiR6GFhzHO/wDBMi4e1+Mfiu3/AOetim9P9x6/SKe+lvr97R5fIRP4E++9fB/7Gvw/sPhR8VtO1PVbu4vZdYi+zNHDsSGH+NN9ffXxD0fTNc8PXVlp6P8Aatm+F7L76P8A79ceIpc9RHq4XEci5Impp1je2tt/x6RbET+N/neprTVnvrSaJLV/7j7/AJNlcp4Z8VRa/pSWmtyv4R1GJNkvkvv3v/fR6peLX03wXZ/bbXxLqDz3F2kNuk2+bzt/9+ieH/kO36xb3ah2Ph3V3gk/s+/ffPF91/79dfBPF5O5GrxnwI/iDxVollqfiDQreC986ZJvJmf5ER/k/wByur1HVYvCXgm9124uN6W+/wDc7/4Nn3P9+uKEJqfIKrVgz4j/AOCmGlax4+toPslvM9lpnz79/wAif36+Zv2MdR/sfxslw/yJ9x67H9or9oXxx8UPB+qaUsOg2tvazb9WTSbh5rxE/gR/9j+/srm/hJ4Du/BWm3uoahqGn2t19nSb+z3m/fbH/wDZ69iFKcKXLM8KdSFWrzRP1a+DWq/2x4euk37/ANyn/jj7K9AgSvHvgfdXFprHiH/REgst6PF/Bv3on3K9hRLiB/KfyXdE+4k3z110fgPLxHxlp/uVj30dXoIH2WrwvDvmh+477N/z1Vu53kTeiJAiPsd5n2fP/croOQ73wh/yA7eiqPh15ZLKBHbyfK2DZu+989FQao1p7t4Ll1qTe8kL76J4P3zvUH25NmxKsZoWXMdWcCsqyvk37KvvMEqB8x5j8b7tLXwj4ouG/wCWWiTJ/wB91+RviDxGlj4GTT7h0Se7e8mdH/gfe/8A8RX6rftNzNb+BdaGdkd3p00H/A6/DHx/rFxPbWsMtw+9N6J/v768qf72rynsUvcpc563+0HfXth4M8LvZTy2s/mwujo/8aJvSv0d/Zw+K/8Awtf4S6Jqdwnka2luiXECfxzf30/36/KXxH8SZfHfgzTtM1CLfe6e+x5k/wCWybP/AENK+8P2NJ5bHwNolxbvve3/APH60xenIXhv5z6w1zwlK9s97cMiP/HCif8As9M07wxaabc2tw8W94Zkfe6fcrB1/wCJWpv+6fT3S1R977H+d6xNS+M2oeT5UWnun+29ebOsevCrKceU7zz4rW5+0f2hFavv3v8AfR9m/wD8fr5m/bc+PVv4O8DQafafvJ5dZhuru1T76WddXdfEPU57yC3iT7Vqkv3E/ghT++9eCftieDtTg8N6Dqstl/aOnzecmrT/AMab9mx/++66sDh5z/fM8jF1YR9w+OBd+HPB994m1u08RWmsPq0M0NjZQI+/98+/99/c2V7JHBo/ifR9U8S2mt2ifaIYXeym3+cjp99K+fH+HllpT/vdQ/0p3+SFE+evV/DiJpXh6dHl8/zk/gr0MRVi4mFGlKMj9KP2ffF2n+KtSeW3l37NOTyZk+5Mn/xdfRM/lQak7+aj7H37E+/v2fcr5H/YYgR3ht0+5FoyI/8A33vr7Cgg8t3ffvd3+d6WH9+Bx4v4zL/5YwfJ/qYU3/7Hz1RvnSdHTekH76Z0eb7jo9dRJH8lZF9HXacB0Ph477aF/m8tkRIvl+9seitfw1/yCIfpRUGxdntvO53YrOk8OxO+9JXR62KKCuQqWumpB05qPUtTtdHtHur24itraNctJK20CsH4j+OrX4c+Er/W7qIzJbp8iBtu9/4Ur85fjv8AtBeL/irokiXN/aaBBc/IbLzd6W6f+z1hVmb0aXOeo/tF/tY+H/iDNq/hrQpd+maZF++1D+/M/wBxEr8q/HGlXGua8iWib0uJndNldn4x8Ry/2V/winhdZr26uH33N0n35n/vv/n5K6z4e/CHxBo+iQ3t6nnTRfwf30/jSlh6Pvc511ZwhDkPNNV0d/DNhBdbPndEmf8A26/QH9kb/RPh7pb7PLR03p/uV8afEaC31l9Isrf5HleFHR/4ET79fZf7Of7jwH9if/l3m2VnmHJyx5TXA8/vcx79qt3EltvrlL5H8l7h03yP9xKuyWs11s3vWDqPxX8FeDtYS31XUHur1PuWtlD53k/7b1wYfCTxMrROnEYuGGheR1/g7wJ9hd7i4TfqNx99/wC5/sV5z+3zrUPhD4DPKqKUl1Gztnf/AIH/APYV7d4A8Y+H/Hdml94f1OHUbVP9ds++n++n8FfLv/BUmd/+FG6Rb7v9drkP/A/kevq6NH2cOQ+UlW9vV5z83IP7QtNVnmuE3vv379m+vV7W+SfwxayxOmxE2PXl/hWfR7W3RdVuL6Z/4EtZtle2+DoPDUCQJcaUj2sv3P7Qvt7v/wAASvNxOHse3h8Qfcf/AATgvm1XQde1WVP40tYf9yvtmOPy3r85/hR+0Z4M/Z+hSye4sdOtZU2f2XA+999fc3wo+IVl8UPDEGu6fLE9rMn3Em3un+/WWHg4QOTFT56h2rp8nyVkXyVtf7lZ18n8ddRxHVeHv+QVD9KKXQP+QXD9KKSNjUooplSangv7Utx4b1TwxZ+FddtmvpNR864ii2b0iSFN7zP9Pk/77r84PiF4AtLvRLq9tftEkEX3/tT/ALlP+AJ9+vof9vT43614A+Nk9pYpDPZW/hNEeB1++8118n/oFfn/APEL4veJLu2mtzqDo80TwvsXYkSP99ESu6jl/tv3sjmlj/Zfuon0b+yxo3gXxHomoWWiwxT69pkv/Ezhf53f/psn99K9n1/Q0+zPFbp86J8iJX5i/Djxnrvwn8Q2vizRLg2t1ZSgc/cuFb78T/31Nfqx4H1vT/H3gzT/ABFprJPp+oQ+dE6f+gf76fcrr5OQ5qnvHyR8VPAFxa/EjQXZE8m7SZ/k/wB+voz4LeHP7G0133v+9m+471ieMdHt5/id4X+0J+4iS52f+OV67odj5jwRRJ5ab99fH42XPiOSB9jhP3eD55mR8TZ/Fc9zpGleFE8jzn332obEfyU/uVxvjHwXZWqXtw/lImz/AEi6f5P8pXX+LrRH8QpevrD2trb7HdP77/8AxFeAftZfE94fhpqlvZSzWwuHSFd6f67fX3GHpQowgon5/iKs8TUsfOHhz9pjWPhd+0DN4x8Nyu+mQy/Y5LH/AJY3lmn30f1/v19f/wDBR/XtN+IX7NHg3xfolx9q0m71SG5idP7jwvX5jGDJr1SP4167c/Av/hVVx/pOiJqyanbTO3z2/wAj70T/AGN776OT3+Y9FckYnl5eSV/k/cpVyCB4PnRn31djgR0+eo54/wDS0giT7i/NV8nKZ89wtYH87zXfe9eyfDL9oHxh8L7mC60LW7jTnT+4/wAj/wC/XlKQeXU0H7+52/wJVckTlnM/Tb4Jf8FKf7V8i08caVs/gfULJPuf7bpX2zpXiOy8R6Va6npl2l7ZXab4Zk+46V+FnhidIP8A2ev0s/YO8Yy33w91HQppfPSxuEmt3/2H/g/77rkxeHhCHPAeHxE5z5Jn3Pom3+z49vSimeHn36VCfaivHPYNWmU+mVBqfkv/AMFGNcW6+N+povzyJ9mtV/3ETf8A+hvXxZ4k0qW61fTtMiTfdXHzt/wOvqz9ou0Txb+034ul837VY219czO/9z5/uf8AjlfO2qXyadJ4k8WN9/f9i07/AH3/AI/+AJX2WHjyYaLPkZSviZJHB+IdMm8T+LNM8JaNtl2ypbRY/wCWsz/fev0k/ZR+Htz4F+Ep8OTSt56zPP8AP/BN/HXyf+xL8FH8Z+J38Valb77W2fZab/43/v1+iV9o0uh38Gq2kW9Jvku4E/8AQ65Pcn78juqzlHlhDoeF/GKe7sfHPhFLeL9/LcOmyvRb7VbuSH+zNMfyNn/H3dJ/G/8AcSsX476bv8eeBnt/ntU869mm/v8A8CJXUeFdKeeFN7797768ylgYe39tI9GvmE/q8aEDBj8D2+ovNcahLM8Kfwb/AL9fFH7bfia0fxRpfhjT4kggsYvtNxs/jd/uf+OV+ieuWlva2E7yv5Flbo80z/7Cffr8gPil4zfx/wDEHXfED/cvbt3iT+5D/An/AHxXtfZPJow9+5ykcdWYIKhSrsNQbzJ4/wB3VfTpF2PO/wB+V6TU5/Is3/vv8iVUnn2eTEv8CVnOfvmih7hqPPsSrNr+42LWY8/75P8AYq7A/wDfrQ5ZwOr0afZMj19s/sHeLU03XtU0x5fkuLfen/AHr4j0uTeiV7r+zfr76H8UdBdH+S4fY9GIjz0TCjPkqn7R+CLr7VoMD0VkfDmR/wCx7VaK+UPpo7HdHpTacelZetXUtlol9cwQvPNFA7rAg3MzbeF/lTRo9j8f/i3dI/jD4h6naRbHvtZmhhT/AIHXzJ8RrO48UeLtF8F6OnnPbP5LbP45n++9fVms/Cj4lf2Q+pP8P/E098nnX/kJolw7vM7/ACJs2VV/Yi/ZQ8dN461Pxf4y8FeINInhbZaQ6vpk1s5d/vyfOlfW1K9P2MYXPmsPRn7adU+kv2cfhivw/wDAWl6UsS+fFFsevZJI98L2iJvR/vv/AH6vx+FNRtYRFDpGoc/e/wBHerdj4T1RH81tNvfl/geJ68iVY7VSPn7456PL53g2yt32J50yP/ufJXa+HNOlgs0eue/sPxX41+NutXmoeFNbtdD02FLPTp5tMlSN/wC+6fJ/fr06Pwpr9kpH9kXsij7vl2j1q6qiZcnOfMn7bvxF/wCFe/BHUbS3l2ajrb/2fD/f2P8Af/8AHK/LWOSvuD9urwF8Vfij8TrPT9C+GfjXUdC0a32Lc2vh67mhlmf53dHRPn/h/Kvmdf2XPjP/ANEh8ef+Ezff/Ga29rDl3OqFPQ8+R6tRyV6Cn7MPxn/6JF47H/cs3f8A8Zp6fsx/GYf80j8ef+E3ff8Axml7Wn3I5Dy6+fzbuCD+78z1Wnm8y7f/AH69Mh/Zc+NTXrTv8IfHn/hMX3/xmq6/stfGwS7v+FPePv8AwmL7/wCM1z+0j3OrkOFtX33D/wDfFX0rsrb9lz40J974QePvvf8AQs33/wAZrT/4Zi+Mv/RI/Hf/AITd5/8AGa2hXgc84GF4fn8yF69J+G2pfYfGHh6V/wDn4T/0Oqmgfs3fF+AOs3wq8cx/7/hu7/8AiK67R/gD8VrTWtImf4ZeM0jimR3f/hHrv5Pn/wByuv21Pk3PMdGfOftL8Mvn0GB/9iinfDSzubPwzapdQywTeUm9Jk2v92ivmZbn0lP4Uf/Z"/>
  <p:tag name="MMPROD_19733LOGO" val=""/>
  <p:tag name="MMPROD_THEME_BG_IMAGE" val=""/>
  <p:tag name="MMPROD_UIDATA" val="&lt;database version=&quot;7.0&quot;&gt;&lt;object type=&quot;1&quot; unique_id=&quot;10001&quot;&gt;&lt;property id=&quot;20141&quot; value=&quot;Implementation Completion Reporting eL v6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82&quot; value=&quot;0&quot;/&gt;&lt;property id=&quot;20183&quot; value=&quot;1&quot;/&gt;&lt;property id=&quot;20184&quot; value=&quot;7&quot;/&gt;&lt;property id=&quot;20224&quot; value=&quot;L:\AM work\E-L work\eL drafts\ICR\Implementation completion v8&quot;/&gt;&lt;property id=&quot;20225&quot; value=&quot;C:\Documents and Settings\Arunjana Das\Desktop\AD\&quot;/&gt;&lt;property id=&quot;20226&quot; value=&quot;L:\AM work\E-L work\eL drafts\ICR\Implementation Completion v8.pptx&quot;/&gt;&lt;property id=&quot;20250&quot; value=&quot;0&quot;/&gt;&lt;property id=&quot;20251&quot; value=&quot;0&quot;/&gt;&lt;property id=&quot;20259&quot; value=&quot;0&quot;/&gt;&lt;object type=&quot;8&quot; unique_id=&quot;19682&quot;&gt;&lt;/object&gt;&lt;object type=&quot;2&quot; unique_id=&quot;19683&quot;&gt;&lt;object type=&quot;3&quot; unique_id=&quot;29394&quot;&gt;&lt;property id=&quot;20148&quot; value=&quot;5&quot;/&gt;&lt;property id=&quot;20300&quot; value=&quot;Slide 25 - &amp;quot;Welcome to Section 3 &amp;quot;&quot;/&gt;&lt;property id=&quot;20302&quot; value=&quot;1&quot;/&gt;&lt;property id=&quot;20303&quot; value=&quot;-1&quot;/&gt;&lt;property id=&quot;20307&quot; value=&quot;413&quot;/&gt;&lt;property id=&quot;20309&quot; value=&quot;-1&quot;/&gt;&lt;property id=&quot;20312&quot; value=&quot;0&quot;/&gt;&lt;/object&gt;&lt;object type=&quot;3&quot; unique_id=&quot;32219&quot;&gt;&lt;property id=&quot;20148&quot; value=&quot;5&quot;/&gt;&lt;property id=&quot;20300&quot; value=&quot;Slide 12 - &amp;quot;Welcome to Section 2 &amp;quot;&quot;/&gt;&lt;property id=&quot;20302&quot; value=&quot;1&quot;/&gt;&lt;property id=&quot;20303&quot; value=&quot;-1&quot;/&gt;&lt;property id=&quot;20307&quot; value=&quot;506&quot;/&gt;&lt;property id=&quot;20309&quot; value=&quot;-1&quot;/&gt;&lt;property id=&quot;20312&quot; value=&quot;0&quot;/&gt;&lt;/object&gt;&lt;object type=&quot;3&quot; unique_id=&quot;32220&quot;&gt;&lt;property id=&quot;20148&quot; value=&quot;5&quot;/&gt;&lt;property id=&quot;20300&quot; value=&quot;Slide 13 - &amp;quot;What is the scope of the evaluation? &amp;quot;&quot;/&gt;&lt;property id=&quot;20302&quot; value=&quot;1&quot;/&gt;&lt;property id=&quot;20303&quot; value=&quot;-1&quot;/&gt;&lt;property id=&quot;20307&quot; value=&quot;463&quot;/&gt;&lt;property id=&quot;20309&quot; value=&quot;-1&quot;/&gt;&lt;property id=&quot;20312&quot; value=&quot;0&quot;/&gt;&lt;/object&gt;&lt;object type=&quot;3&quot; unique_id=&quot;32221&quot;&gt;&lt;property id=&quot;20148&quot; value=&quot;5&quot;/&gt;&lt;property id=&quot;20300&quot; value=&quot;Slide 14 - &amp;quot;Projects are rated on four main dimensions&amp;quot;&quot;/&gt;&lt;property id=&quot;20302&quot; value=&quot;1&quot;/&gt;&lt;property id=&quot;20303&quot; value=&quot;-1&quot;/&gt;&lt;property id=&quot;20307&quot; value=&quot;523&quot;/&gt;&lt;property id=&quot;20309&quot; value=&quot;-1&quot;/&gt;&lt;property id=&quot;20312&quot; value=&quot;0&quot;/&gt;&lt;/object&gt;&lt;object type=&quot;3&quot; unique_id=&quot;32222&quot;&gt;&lt;property id=&quot;20148&quot; value=&quot;5&quot;/&gt;&lt;property id=&quot;20300&quot; value=&quot;Slide 15 - &amp;quot;There are 8 ratings to be provided under the 4 dimensions&amp;quot;&quot;/&gt;&lt;property id=&quot;20302&quot; value=&quot;1&quot;/&gt;&lt;property id=&quot;20303&quot; value=&quot;-1&quot;/&gt;&lt;property id=&quot;20307&quot; value=&quot;534&quot;/&gt;&lt;property id=&quot;20309&quot; value=&quot;-1&quot;/&gt;&lt;property id=&quot;20312&quot; value=&quot;0&quot;/&gt;&lt;/object&gt;&lt;object type=&quot;3&quot; unique_id=&quot;32223&quot;&gt;&lt;property id=&quot;20148&quot; value=&quot;5&quot;/&gt;&lt;property id=&quot;20300&quot; value=&quot;Slide 16 - &amp;quot;What are the criteria for determining each rating?&amp;quot;&quot;/&gt;&lt;property id=&quot;20302&quot; value=&quot;1&quot;/&gt;&lt;property id=&quot;20303&quot; value=&quot;-1&quot;/&gt;&lt;property id=&quot;20307&quot; value=&quot;512&quot;/&gt;&lt;property id=&quot;20309&quot; value=&quot;-1&quot;/&gt;&lt;property id=&quot;20312&quot; value=&quot;0&quot;/&gt;&lt;/object&gt;&lt;object type=&quot;3&quot; unique_id=&quot;32224&quot;&gt;&lt;property id=&quot;20148&quot; value=&quot;5&quot;/&gt;&lt;property id=&quot;20300&quot; value=&quot;Slide 17 - &amp;quot;Outcome&amp;quot;&quot;/&gt;&lt;property id=&quot;20302&quot; value=&quot;1&quot;/&gt;&lt;property id=&quot;20303&quot; value=&quot;-1&quot;/&gt;&lt;property id=&quot;20307&quot; value=&quot;513&quot;/&gt;&lt;property id=&quot;20309&quot; value=&quot;-1&quot;/&gt;&lt;property id=&quot;20312&quot; value=&quot;0&quot;/&gt;&lt;/object&gt;&lt;object type=&quot;3&quot; unique_id=&quot;32225&quot;&gt;&lt;property id=&quot;20148&quot; value=&quot;5&quot;/&gt;&lt;property id=&quot;20300&quot; value=&quot;Slide 18 - &amp;quot;Risk to Development Outcome&amp;quot;&quot;/&gt;&lt;property id=&quot;20302&quot; value=&quot;1&quot;/&gt;&lt;property id=&quot;20303&quot; value=&quot;-1&quot;/&gt;&lt;property id=&quot;20307&quot; value=&quot;514&quot;/&gt;&lt;property id=&quot;20309&quot; value=&quot;-1&quot;/&gt;&lt;property id=&quot;20312&quot; value=&quot;0&quot;/&gt;&lt;/object&gt;&lt;object type=&quot;3&quot; unique_id=&quot;32226&quot;&gt;&lt;property id=&quot;20148&quot; value=&quot;5&quot;/&gt;&lt;property id=&quot;20300&quot; value=&quot;Slide 19 - &amp;quot;Bank Performance &amp;quot;&quot;/&gt;&lt;property id=&quot;20302&quot; value=&quot;1&quot;/&gt;&lt;property id=&quot;20303&quot; value=&quot;-1&quot;/&gt;&lt;property id=&quot;20307&quot; value=&quot;515&quot;/&gt;&lt;property id=&quot;20309&quot; value=&quot;-1&quot;/&gt;&lt;property id=&quot;20312&quot; value=&quot;0&quot;/&gt;&lt;/object&gt;&lt;object type=&quot;3&quot; unique_id=&quot;32227&quot;&gt;&lt;property id=&quot;20148&quot; value=&quot;5&quot;/&gt;&lt;property id=&quot;20300&quot; value=&quot;Slide 20 - &amp;quot;Quality at Entry&amp;quot;&quot;/&gt;&lt;property id=&quot;20302&quot; value=&quot;1&quot;/&gt;&lt;property id=&quot;20303&quot; value=&quot;-1&quot;/&gt;&lt;property id=&quot;20307&quot; value=&quot;516&quot;/&gt;&lt;property id=&quot;20309&quot; value=&quot;-1&quot;/&gt;&lt;property id=&quot;20312&quot; value=&quot;0&quot;/&gt;&lt;/object&gt;&lt;object type=&quot;3&quot; unique_id=&quot;32228&quot;&gt;&lt;property id=&quot;20148&quot; value=&quot;5&quot;/&gt;&lt;property id=&quot;20300&quot; value=&quot;Slide 21 - &amp;quot;Quality of Bank Supervision&amp;quot;&quot;/&gt;&lt;property id=&quot;20302&quot; value=&quot;1&quot;/&gt;&lt;property id=&quot;20303&quot; value=&quot;-1&quot;/&gt;&lt;property id=&quot;20307&quot; value=&quot;517&quot;/&gt;&lt;property id=&quot;20309&quot; value=&quot;-1&quot;/&gt;&lt;property id=&quot;20312&quot; value=&quot;0&quot;/&gt;&lt;/object&gt;&lt;object type=&quot;3&quot; unique_id=&quot;32229&quot;&gt;&lt;property id=&quot;20148&quot; value=&quot;5&quot;/&gt;&lt;property id=&quot;20300&quot; value=&quot;Slide 22 - &amp;quot;Borrower Performance&amp;quot;&quot;/&gt;&lt;property id=&quot;20302&quot; value=&quot;1&quot;/&gt;&lt;property id=&quot;20303&quot; value=&quot;-1&quot;/&gt;&lt;property id=&quot;20307&quot; value=&quot;518&quot;/&gt;&lt;property id=&quot;20309&quot; value=&quot;-1&quot;/&gt;&lt;property id=&quot;20312&quot; value=&quot;0&quot;/&gt;&lt;/object&gt;&lt;object type=&quot;3&quot; unique_id=&quot;32230&quot;&gt;&lt;property id=&quot;20148&quot; value=&quot;5&quot;/&gt;&lt;property id=&quot;20300&quot; value=&quot;Slide 23 - &amp;quot;Government Performance&amp;quot;&quot;/&gt;&lt;property id=&quot;20302&quot; value=&quot;1&quot;/&gt;&lt;property id=&quot;20303&quot; value=&quot;-1&quot;/&gt;&lt;property id=&quot;20307&quot; value=&quot;519&quot;/&gt;&lt;property id=&quot;20309&quot; value=&quot;-1&quot;/&gt;&lt;property id=&quot;20312&quot; value=&quot;0&quot;/&gt;&lt;/object&gt;&lt;object type=&quot;3&quot; unique_id=&quot;32231&quot;&gt;&lt;property id=&quot;20148&quot; value=&quot;5&quot;/&gt;&lt;property id=&quot;20300&quot; value=&quot;Slide 24 - &amp;quot;Implementing Agency’s Performance&amp;quot;&quot;/&gt;&lt;property id=&quot;20302&quot; value=&quot;1&quot;/&gt;&lt;property id=&quot;20303&quot; value=&quot;-1&quot;/&gt;&lt;property id=&quot;20307&quot; value=&quot;520&quot;/&gt;&lt;property id=&quot;20309&quot; value=&quot;-1&quot;/&gt;&lt;property id=&quot;20312&quot; value=&quot;0&quot;/&gt;&lt;/object&gt;&lt;object type=&quot;3&quot; unique_id=&quot;32232&quot;&gt;&lt;property id=&quot;20148&quot; value=&quot;5&quot;/&gt;&lt;property id=&quot;20300&quot; value=&quot;Slide 26 - &amp;quot;Preparation of an ICR is a joint effort&amp;quot;&quot;/&gt;&lt;property id=&quot;20302&quot; value=&quot;1&quot;/&gt;&lt;property id=&quot;20303&quot; value=&quot;-1&quot;/&gt;&lt;property id=&quot;20307&quot; value=&quot;521&quot;/&gt;&lt;property id=&quot;20309&quot; value=&quot;-1&quot;/&gt;&lt;property id=&quot;20312&quot; value=&quot;0&quot;/&gt;&lt;/object&gt;&lt;object type=&quot;3&quot; unique_id=&quot;70342&quot;&gt;&lt;property id=&quot;20148&quot; value=&quot;5&quot;/&gt;&lt;property id=&quot;20300&quot; value=&quot;Slide 1 - &amp;quot;  Welcome to the e-Learning course on &amp;quot;&quot;/&gt;&lt;property id=&quot;20302&quot; value=&quot;1&quot;/&gt;&lt;property id=&quot;20303&quot; value=&quot;-1&quot;/&gt;&lt;property id=&quot;20307&quot; value=&quot;568&quot;/&gt;&lt;property id=&quot;20309&quot; value=&quot;-1&quot;/&gt;&lt;property id=&quot;20312&quot; value=&quot;0&quot;/&gt;&lt;/object&gt;&lt;object type=&quot;3&quot; unique_id=&quot;70343&quot;&gt;&lt;property id=&quot;20148&quot; value=&quot;5&quot;/&gt;&lt;property id=&quot;20300&quot; value=&quot;Slide 2 - &amp;quot;Learning objectives&amp;quot;&quot;/&gt;&lt;property id=&quot;20302&quot; value=&quot;1&quot;/&gt;&lt;property id=&quot;20303&quot; value=&quot;-1&quot;/&gt;&lt;property id=&quot;20307&quot; value=&quot;569&quot;/&gt;&lt;property id=&quot;20309&quot; value=&quot;-1&quot;/&gt;&lt;property id=&quot;20312&quot; value=&quot;0&quot;/&gt;&lt;/object&gt;&lt;object type=&quot;3&quot; unique_id=&quot;70344&quot;&gt;&lt;property id=&quot;20148&quot; value=&quot;5&quot;/&gt;&lt;property id=&quot;20300&quot; value=&quot;Slide 3 - &amp;quot;Navigation &amp;quot;&quot;/&gt;&lt;property id=&quot;20302&quot; value=&quot;1&quot;/&gt;&lt;property id=&quot;20303&quot; value=&quot;-1&quot;/&gt;&lt;property id=&quot;20307&quot; value=&quot;570&quot;/&gt;&lt;property id=&quot;20309&quot; value=&quot;-1&quot;/&gt;&lt;property id=&quot;20312&quot; value=&quot;0&quot;/&gt;&lt;/object&gt;&lt;object type=&quot;3&quot; unique_id=&quot;70345&quot;&gt;&lt;property id=&quot;20148&quot; value=&quot;5&quot;/&gt;&lt;property id=&quot;20300&quot; value=&quot;Slide 4 - &amp;quot;Which part of the project cycle is targeted by this e-learning module?&amp;quot;&quot;/&gt;&lt;property id=&quot;20302&quot; value=&quot;1&quot;/&gt;&lt;property id=&quot;20303&quot; value=&quot;-1&quot;/&gt;&lt;property id=&quot;20307&quot; value=&quot;571&quot;/&gt;&lt;property id=&quot;20309&quot; value=&quot;-1&quot;/&gt;&lt;property id=&quot;20312&quot; value=&quot;0&quot;/&gt;&lt;/object&gt;&lt;object type=&quot;3&quot; unique_id=&quot;70346&quot;&gt;&lt;property id=&quot;20148&quot; value=&quot;5&quot;/&gt;&lt;property id=&quot;20300&quot; value=&quot;Slide 5 - &amp;quot;Menu&amp;quot;&quot;/&gt;&lt;property id=&quot;20302&quot; value=&quot;1&quot;/&gt;&lt;property id=&quot;20303&quot; value=&quot;-1&quot;/&gt;&lt;property id=&quot;20307&quot; value=&quot;572&quot;/&gt;&lt;property id=&quot;20309&quot; value=&quot;-1&quot;/&gt;&lt;property id=&quot;20312&quot; value=&quot;0&quot;/&gt;&lt;/object&gt;&lt;object type=&quot;3&quot; unique_id=&quot;70347&quot;&gt;&lt;property id=&quot;20148&quot; value=&quot;5&quot;/&gt;&lt;property id=&quot;20300&quot; value=&quot;Slide 6 - &amp;quot;Welcome to Section 1 &amp;quot;&quot;/&gt;&lt;property id=&quot;20302&quot; value=&quot;1&quot;/&gt;&lt;property id=&quot;20303&quot; value=&quot;-1&quot;/&gt;&lt;property id=&quot;20307&quot; value=&quot;573&quot;/&gt;&lt;property id=&quot;20309&quot; value=&quot;-1&quot;/&gt;&lt;property id=&quot;20312&quot; value=&quot;0&quot;/&gt;&lt;/object&gt;&lt;object type=&quot;3&quot; unique_id=&quot;70348&quot;&gt;&lt;property id=&quot;20148&quot; value=&quot;5&quot;/&gt;&lt;property id=&quot;20300&quot; value=&quot;Slide 7 - &amp;quot;What is the objective of the ICR?&amp;quot;&quot;/&gt;&lt;property id=&quot;20302&quot; value=&quot;1&quot;/&gt;&lt;property id=&quot;20303&quot; value=&quot;-1&quot;/&gt;&lt;property id=&quot;20307&quot; value=&quot;574&quot;/&gt;&lt;property id=&quot;20309&quot; value=&quot;-1&quot;/&gt;&lt;property id=&quot;20312&quot; value=&quot;0&quot;/&gt;&lt;/object&gt;&lt;object type=&quot;3&quot; unique_id=&quot;70349&quot;&gt;&lt;property id=&quot;20148&quot; value=&quot;5&quot;/&gt;&lt;property id=&quot;20300&quot; value=&quot;Slide 8 - &amp;quot;ICRs and development effectiveness&amp;quot;&quot;/&gt;&lt;property id=&quot;20302&quot; value=&quot;1&quot;/&gt;&lt;property id=&quot;20303&quot; value=&quot;-1&quot;/&gt;&lt;property id=&quot;20307&quot; value=&quot;575&quot;/&gt;&lt;property id=&quot;20309&quot; value=&quot;-1&quot;/&gt;&lt;property id=&quot;20312&quot; value=&quot;0&quot;/&gt;&lt;/object&gt;&lt;object type=&quot;3&quot; unique_id=&quot;70350&quot;&gt;&lt;property id=&quot;20148&quot; value=&quot;5&quot;/&gt;&lt;property id=&quot;20300&quot; value=&quot;Slide 9 - &amp;quot;ICRs audiences&amp;quot;&quot;/&gt;&lt;property id=&quot;20302&quot; value=&quot;1&quot;/&gt;&lt;property id=&quot;20303&quot; value=&quot;-1&quot;/&gt;&lt;property id=&quot;20307&quot; value=&quot;576&quot;/&gt;&lt;property id=&quot;20309&quot; value=&quot;-1&quot;/&gt;&lt;property id=&quot;20312&quot; value=&quot;0&quot;/&gt;&lt;/object&gt;&lt;object type=&quot;3&quot; unique_id=&quot;70351&quot;&gt;&lt;property id=&quot;20148&quot; value=&quot;5&quot;/&gt;&lt;property id=&quot;20300&quot; value=&quot;Slide 10 - &amp;quot;Two types of ICRs&amp;quot;&quot;/&gt;&lt;property id=&quot;20302&quot; value=&quot;1&quot;/&gt;&lt;property id=&quot;20303&quot; value=&quot;-1&quot;/&gt;&lt;property id=&quot;20307&quot; value=&quot;577&quot;/&gt;&lt;property id=&quot;20309&quot; value=&quot;-1&quot;/&gt;&lt;property id=&quot;20312&quot; value=&quot;0&quot;/&gt;&lt;/object&gt;&lt;object type=&quot;3&quot; unique_id=&quot;70352&quot;&gt;&lt;property id=&quot;20148&quot; value=&quot;5&quot;/&gt;&lt;property id=&quot;20300&quot; value=&quot;Slide 11 - &amp;quot;When is an ICR required?&amp;quot;&quot;/&gt;&lt;property id=&quot;20302&quot; value=&quot;1&quot;/&gt;&lt;property id=&quot;20303&quot; value=&quot;-1&quot;/&gt;&lt;property id=&quot;20307&quot; value=&quot;578&quot;/&gt;&lt;property id=&quot;20309&quot; value=&quot;-1&quot;/&gt;&lt;property id=&quot;20312&quot; value=&quot;0&quot;/&gt;&lt;/object&gt;&lt;object type=&quot;3&quot; unique_id=&quot;70353&quot;&gt;&lt;property id=&quot;20148&quot; value=&quot;5&quot;/&gt;&lt;property id=&quot;20300&quot; value=&quot;Slide 27 - &amp;quot;Sections of the ICR&amp;quot;&quot;/&gt;&lt;property id=&quot;20302&quot; value=&quot;1&quot;/&gt;&lt;property id=&quot;20303&quot; value=&quot;-1&quot;/&gt;&lt;property id=&quot;20307&quot; value=&quot;541&quot;/&gt;&lt;property id=&quot;20309&quot; value=&quot;-1&quot;/&gt;&lt;property id=&quot;20312&quot; value=&quot;0&quot;/&gt;&lt;/object&gt;&lt;object type=&quot;3&quot; unique_id=&quot;70354&quot;&gt;&lt;property id=&quot;20148&quot; value=&quot;5&quot;/&gt;&lt;property id=&quot;20300&quot; value=&quot;Slide 28 - &amp;quot;Sections of the ICR&amp;quot;&quot;/&gt;&lt;property id=&quot;20302&quot; value=&quot;1&quot;/&gt;&lt;property id=&quot;20303&quot; value=&quot;-1&quot;/&gt;&lt;property id=&quot;20307&quot; value=&quot;542&quot;/&gt;&lt;property id=&quot;20309&quot; value=&quot;-1&quot;/&gt;&lt;property id=&quot;20312&quot; value=&quot;0&quot;/&gt;&lt;/object&gt;&lt;object type=&quot;3&quot; unique_id=&quot;70355&quot;&gt;&lt;property id=&quot;20148&quot; value=&quot;5&quot;/&gt;&lt;property id=&quot;20300&quot; value=&quot;Slide 29 - &amp;quot;Let’s pause for a second…&amp;quot;&quot;/&gt;&lt;property id=&quot;20302&quot; value=&quot;1&quot;/&gt;&lt;property id=&quot;20303&quot; value=&quot;-1&quot;/&gt;&lt;property id=&quot;20307&quot; value=&quot;543&quot;/&gt;&lt;property id=&quot;20309&quot; value=&quot;-1&quot;/&gt;&lt;property id=&quot;20312&quot; value=&quot;0&quot;/&gt;&lt;/object&gt;&lt;object type=&quot;3&quot; unique_id=&quot;70356&quot;&gt;&lt;property id=&quot;20148&quot; value=&quot;5&quot;/&gt;&lt;property id=&quot;20300&quot; value=&quot;Slide 30 - &amp;quot;What is the typical ICR drafting process? &amp;quot;&quot;/&gt;&lt;property id=&quot;20302&quot; value=&quot;1&quot;/&gt;&lt;property id=&quot;20303&quot; value=&quot;-1&quot;/&gt;&lt;property id=&quot;20307&quot; value=&quot;544&quot;/&gt;&lt;property id=&quot;20309&quot; value=&quot;-1&quot;/&gt;&lt;property id=&quot;20312&quot; value=&quot;0&quot;/&gt;&lt;/object&gt;&lt;object type=&quot;3&quot; unique_id=&quot;70357&quot;&gt;&lt;property id=&quot;20148&quot; value=&quot;5&quot;/&gt;&lt;property id=&quot;20300&quot; value=&quot;Slide 31 - &amp;quot;Which documents and data should be reviewed?&amp;quot;&quot;/&gt;&lt;property id=&quot;20302&quot; value=&quot;1&quot;/&gt;&lt;property id=&quot;20303&quot; value=&quot;-1&quot;/&gt;&lt;property id=&quot;20307&quot; value=&quot;545&quot;/&gt;&lt;property id=&quot;20309&quot; value=&quot;-1&quot;/&gt;&lt;property id=&quot;20312&quot; value=&quot;0&quot;/&gt;&lt;/object&gt;&lt;object type=&quot;3&quot; unique_id=&quot;70358&quot;&gt;&lt;property id=&quot;20148&quot; value=&quot;5&quot;/&gt;&lt;property id=&quot;20300&quot; value=&quot;Slide 32 - &amp;quot;Who to interview during the preparation of an ICR?&amp;quot;&quot;/&gt;&lt;property id=&quot;20302&quot; value=&quot;1&quot;/&gt;&lt;property id=&quot;20303&quot; value=&quot;-1&quot;/&gt;&lt;property id=&quot;20307&quot; value=&quot;546&quot;/&gt;&lt;property id=&quot;20309&quot; value=&quot;-1&quot;/&gt;&lt;property id=&quot;20312&quot; value=&quot;0&quot;/&gt;&lt;/object&gt;&lt;object type=&quot;3&quot; unique_id=&quot;70359&quot;&gt;&lt;property id=&quot;20148&quot; value=&quot;5&quot;/&gt;&lt;property id=&quot;20300&quot; value=&quot;Slide 33 - &amp;quot;What is the review process for an ICR?&amp;quot;&quot;/&gt;&lt;property id=&quot;20302&quot; value=&quot;1&quot;/&gt;&lt;property id=&quot;20303&quot; value=&quot;-1&quot;/&gt;&lt;property id=&quot;20307&quot; value=&quot;547&quot;/&gt;&lt;property id=&quot;20309&quot; value=&quot;-1&quot;/&gt;&lt;property id=&quot;20312&quot; value=&quot;0&quot;/&gt;&lt;/object&gt;&lt;object type=&quot;3&quot; unique_id=&quot;70360&quot;&gt;&lt;property id=&quot;20148&quot; value=&quot;5&quot;/&gt;&lt;property id=&quot;20300&quot; value=&quot;Slide 34 - &amp;quot;How is an ICR approved and disclosed?&amp;quot;&quot;/&gt;&lt;property id=&quot;20302&quot; value=&quot;1&quot;/&gt;&lt;property id=&quot;20303&quot; value=&quot;-1&quot;/&gt;&lt;property id=&quot;20307&quot; value=&quot;548&quot;/&gt;&lt;property id=&quot;20309&quot; value=&quot;-1&quot;/&gt;&lt;property id=&quot;20312&quot; value=&quot;0&quot;/&gt;&lt;/object&gt;&lt;object type=&quot;3&quot; unique_id=&quot;70361&quot;&gt;&lt;property id=&quot;20148&quot; value=&quot;5&quot;/&gt;&lt;property id=&quot;20300&quot; value=&quot;Slide 35 - &amp;quot;Following Management approval, all ICRs are reviewed by IEG&amp;quot;&quot;/&gt;&lt;property id=&quot;20302&quot; value=&quot;1&quot;/&gt;&lt;property id=&quot;20303&quot; value=&quot;-1&quot;/&gt;&lt;property id=&quot;20307&quot; value=&quot;549&quot;/&gt;&lt;property id=&quot;20309&quot; value=&quot;-1&quot;/&gt;&lt;property id=&quot;20312&quot; value=&quot;0&quot;/&gt;&lt;/object&gt;&lt;object type=&quot;3&quot; unique_id=&quot;70362&quot;&gt;&lt;property id=&quot;20148&quot; value=&quot;5&quot;/&gt;&lt;property id=&quot;20300&quot; value=&quot;Slide 36 - &amp;quot;Criteria used to validate the project ratings and rate ICR quality&amp;quot;&quot;/&gt;&lt;property id=&quot;20302&quot; value=&quot;1&quot;/&gt;&lt;property id=&quot;20303&quot; value=&quot;-1&quot;/&gt;&lt;property id=&quot;20307&quot; value=&quot;550&quot;/&gt;&lt;property id=&quot;20309&quot; value=&quot;-1&quot;/&gt;&lt;property id=&quot;20312&quot; value=&quot;0&quot;/&gt;&lt;/object&gt;&lt;object type=&quot;3&quot; unique_id=&quot;70363&quot;&gt;&lt;property id=&quot;20148&quot; value=&quot;5&quot;/&gt;&lt;property id=&quot;20300&quot; value=&quot;Slide 37 - &amp;quot;Finally, let’s review a few useful tips in drafting an ICR…&amp;quot;&quot;/&gt;&lt;property id=&quot;20302&quot; value=&quot;1&quot;/&gt;&lt;property id=&quot;20303&quot; value=&quot;-1&quot;/&gt;&lt;property id=&quot;20307&quot; value=&quot;551&quot;/&gt;&lt;property id=&quot;20309&quot; value=&quot;-1&quot;/&gt;&lt;property id=&quot;20312&quot; value=&quot;0&quot;/&gt;&lt;/object&gt;&lt;object type=&quot;3&quot; unique_id=&quot;70364&quot;&gt;&lt;property id=&quot;20148&quot; value=&quot;5&quot;/&gt;&lt;property id=&quot;20300&quot; value=&quot;Slide 38 - &amp;quot;Focus on achievement of project objectives&amp;quot;&quot;/&gt;&lt;property id=&quot;20302&quot; value=&quot;1&quot;/&gt;&lt;property id=&quot;20303&quot; value=&quot;-1&quot;/&gt;&lt;property id=&quot;20307&quot; value=&quot;552&quot;/&gt;&lt;property id=&quot;20309&quot; value=&quot;-1&quot;/&gt;&lt;property id=&quot;20312&quot; value=&quot;0&quot;/&gt;&lt;/object&gt;&lt;object type=&quot;3&quot; unique_id=&quot;70365&quot;&gt;&lt;property id=&quot;20148&quot; value=&quot;5&quot;/&gt;&lt;property id=&quot;20300&quot; value=&quot;Slide 39 - &amp;quot;Be candid&amp;quot;&quot;/&gt;&lt;property id=&quot;20302&quot; value=&quot;1&quot;/&gt;&lt;property id=&quot;20303&quot; value=&quot;-1&quot;/&gt;&lt;property id=&quot;20307&quot; value=&quot;553&quot;/&gt;&lt;property id=&quot;20309&quot; value=&quot;-1&quot;/&gt;&lt;property id=&quot;20312&quot; value=&quot;0&quot;/&gt;&lt;/object&gt;&lt;object type=&quot;3&quot; unique_id=&quot;70366&quot;&gt;&lt;property id=&quot;20148&quot; value=&quot;5&quot;/&gt;&lt;property id=&quot;20300&quot; value=&quot;Slide 40 - &amp;quot;Be clear and brief&amp;quot;&quot;/&gt;&lt;property id=&quot;20302&quot; value=&quot;1&quot;/&gt;&lt;property id=&quot;20303&quot; value=&quot;-1&quot;/&gt;&lt;property id=&quot;20307&quot; value=&quot;554&quot;/&gt;&lt;property id=&quot;20309&quot; value=&quot;-1&quot;/&gt;&lt;property id=&quot;20312&quot; value=&quot;0&quot;/&gt;&lt;/object&gt;&lt;object type=&quot;3&quot; unique_id=&quot;70367&quot;&gt;&lt;property id=&quot;20148&quot; value=&quot;5&quot;/&gt;&lt;property id=&quot;20300&quot; value=&quot;Slide 41 - &amp;quot;Provide straightforward attribution&amp;quot;&quot;/&gt;&lt;property id=&quot;20302&quot; value=&quot;1&quot;/&gt;&lt;property id=&quot;20303&quot; value=&quot;-1&quot;/&gt;&lt;property id=&quot;20307&quot; value=&quot;555&quot;/&gt;&lt;property id=&quot;20309&quot; value=&quot;-1&quot;/&gt;&lt;property id=&quot;20312&quot; value=&quot;0&quot;/&gt;&lt;/object&gt;&lt;object type=&quot;3&quot; unique_id=&quot;70368&quot;&gt;&lt;property id=&quot;20148&quot; value=&quot;5&quot;/&gt;&lt;property id=&quot;20300&quot; value=&quot;Slide 42 - &amp;quot;Quality Check List&amp;quot;&quot;/&gt;&lt;property id=&quot;20302&quot; value=&quot;1&quot;/&gt;&lt;property id=&quot;20303&quot; value=&quot;-1&quot;/&gt;&lt;property id=&quot;20307&quot; value=&quot;556&quot;/&gt;&lt;property id=&quot;20309&quot; value=&quot;-1&quot;/&gt;&lt;property id=&quot;20312&quot; value=&quot;0&quot;/&gt;&lt;/object&gt;&lt;object type=&quot;3&quot; unique_id=&quot;70369&quot;&gt;&lt;property id=&quot;20148&quot; value=&quot;5&quot;/&gt;&lt;property id=&quot;20300&quot; value=&quot;Slide 43 - &amp;quot;You have finished all sections.&amp;#x0D;&amp;#x0A; &amp;quot;&quot;/&gt;&lt;property id=&quot;20302&quot; value=&quot;1&quot;/&gt;&lt;property id=&quot;20303&quot; value=&quot;-1&quot;/&gt;&lt;property id=&quot;20307&quot; value=&quot;557&quot;/&gt;&lt;property id=&quot;20309&quot; value=&quot;-1&quot;/&gt;&lt;property id=&quot;20312&quot; value=&quot;0&quot;/&gt;&lt;/object&gt;&lt;object type=&quot;3&quot; unique_id=&quot;70370&quot;&gt;&lt;property id=&quot;20148&quot; value=&quot;5&quot;/&gt;&lt;property id=&quot;20300&quot; value=&quot;Slide 44 - &amp;quot;Resources &amp;quot;&quot;/&gt;&lt;property id=&quot;20302&quot; value=&quot;1&quot;/&gt;&lt;property id=&quot;20303&quot; value=&quot;-1&quot;/&gt;&lt;property id=&quot;20307&quot; value=&quot;558&quot;/&gt;&lt;property id=&quot;20309&quot; value=&quot;-1&quot;/&gt;&lt;property id=&quot;20312&quot; value=&quot;0&quot;/&gt;&lt;/object&gt;&lt;object type=&quot;3&quot; unique_id=&quot;70371&quot;&gt;&lt;property id=&quot;20148&quot; value=&quot;5&quot;/&gt;&lt;property id=&quot;20300&quot; value=&quot;Slide 46 - &amp;quot;Quiz Instructions &amp;quot;&quot;/&gt;&lt;property id=&quot;20302&quot; value=&quot;1&quot;/&gt;&lt;property id=&quot;20303&quot; value=&quot;-1&quot;/&gt;&lt;property id=&quot;20307&quot; value=&quot;559&quot;/&gt;&lt;property id=&quot;20309&quot; value=&quot;-1&quot;/&gt;&lt;property id=&quot;20312&quot; value=&quot;0&quot;/&gt;&lt;/object&gt;&lt;object type=&quot;3&quot; unique_id=&quot;70372&quot;&gt;&lt;property id=&quot;20148&quot; value=&quot;5&quot;/&gt;&lt;property id=&quot;20300&quot; value=&quot;Slide 47 - &amp;quot;Question 1: What is the first step in launching the preparation of an ICR?&amp;quot;&quot;/&gt;&lt;property id=&quot;20302&quot; value=&quot;1&quot;/&gt;&lt;property id=&quot;20303&quot; value=&quot;-1&quot;/&gt;&lt;property id=&quot;20307&quot; value=&quot;560&quot;/&gt;&lt;property id=&quot;20309&quot; value=&quot;-1&quot;/&gt;&lt;property id=&quot;20312&quot; value=&quot;0&quot;/&gt;&lt;/object&gt;&lt;object type=&quot;3&quot; unique_id=&quot;70373&quot;&gt;&lt;property id=&quot;20148&quot; value=&quot;5&quot;/&gt;&lt;property id=&quot;20300&quot; value=&quot;Slide 48 - &amp;quot;Question 2: Who approves the ICR?&amp;quot;&quot;/&gt;&lt;property id=&quot;20302&quot; value=&quot;1&quot;/&gt;&lt;property id=&quot;20303&quot; value=&quot;-1&quot;/&gt;&lt;property id=&quot;20307&quot; value=&quot;561&quot;/&gt;&lt;property id=&quot;20309&quot; value=&quot;-1&quot;/&gt;&lt;property id=&quot;20312&quot; value=&quot;0&quot;/&gt;&lt;/object&gt;&lt;object type=&quot;3&quot; unique_id=&quot;70374&quot;&gt;&lt;property id=&quot;20148&quot; value=&quot;5&quot;/&gt;&lt;property id=&quot;20300&quot; value=&quot;Slide 49 - &amp;quot;Question 3: What is the deadline for submission of an approved ICR to the Board?&amp;quot;&quot;/&gt;&lt;property id=&quot;20302&quot; value=&quot;1&quot;/&gt;&lt;property id=&quot;20303&quot; value=&quot;-1&quot;/&gt;&lt;property id=&quot;20307&quot; value=&quot;562&quot;/&gt;&lt;property id=&quot;20309&quot; value=&quot;-1&quot;/&gt;&lt;property id=&quot;20312&quot; value=&quot;0&quot;/&gt;&lt;/object&gt;&lt;object type=&quot;3&quot; unique_id=&quot;70375&quot;&gt;&lt;property id=&quot;20148&quot; value=&quot;5&quot;/&gt;&lt;property id=&quot;20300&quot; value=&quot;Slide 50 - &amp;quot;Question 4: As part of rating a project  ’s Outcome, how is efficiency to be evaluated?  &amp;quot;&quot;/&gt;&lt;property id=&quot;20302&quot; value=&quot;1&quot;/&gt;&lt;property id=&quot;20303&quot; value=&quot;-1&quot;/&gt;&lt;property id=&quot;20307&quot; value=&quot;563&quot;/&gt;&lt;property id=&quot;20309&quot; value=&quot;-1&quot;/&gt;&lt;property id=&quot;20312&quot; value=&quot;0&quot;/&gt;&lt;/object&gt;&lt;object type=&quot;3&quot; unique_id=&quot;70376&quot;&gt;&lt;property id=&quot;20148&quot; value=&quot;5&quot;/&gt;&lt;property id=&quot;20300&quot; value=&quot;Slide 51 - &amp;quot;Question 5: Who drafts or provides inputs to the ICR?  &amp;quot;&quot;/&gt;&lt;property id=&quot;20302&quot; value=&quot;1&quot;/&gt;&lt;property id=&quot;20303&quot; value=&quot;-1&quot;/&gt;&lt;property id=&quot;20307&quot; value=&quot;564&quot;/&gt;&lt;property id=&quot;20309&quot; value=&quot;-1&quot;/&gt;&lt;property id=&quot;20312&quot; value=&quot;0&quot;/&gt;&lt;/object&gt;&lt;object type=&quot;3&quot; unique_id=&quot;70377&quot;&gt;&lt;property id=&quot;20148&quot; value=&quot;5&quot;/&gt;&lt;property id=&quot;20300&quot; value=&quot;Slide 52 - &amp;quot;Quiz&amp;quot;&quot;/&gt;&lt;property id=&quot;20302&quot; value=&quot;1&quot;/&gt;&lt;property id=&quot;20303&quot; value=&quot;-1&quot;/&gt;&lt;property id=&quot;20307&quot; value=&quot;565&quot;/&gt;&lt;property id=&quot;20309&quot; value=&quot;-1&quot;/&gt;&lt;property id=&quot;20312&quot; value=&quot;0&quot;/&gt;&lt;/object&gt;&lt;object type=&quot;3&quot; unique_id=&quot;70378&quot;&gt;&lt;property id=&quot;20148&quot; value=&quot;5&quot;/&gt;&lt;property id=&quot;20300&quot; value=&quot;Slide 53 - &amp;quot;Sorry!&amp;quot;&quot;/&gt;&lt;property id=&quot;20302&quot; value=&quot;1&quot;/&gt;&lt;property id=&quot;20303&quot; value=&quot;-1&quot;/&gt;&lt;property id=&quot;20307&quot; value=&quot;566&quot;/&gt;&lt;property id=&quot;20309&quot; value=&quot;-1&quot;/&gt;&lt;property id=&quot;20312&quot; value=&quot;0&quot;/&gt;&lt;/object&gt;&lt;object type=&quot;3&quot; unique_id=&quot;70379&quot;&gt;&lt;property id=&quot;20148&quot; value=&quot;5&quot;/&gt;&lt;property id=&quot;20300&quot; value=&quot;Slide 54 - &amp;quot;Congratulations! &amp;quot;&quot;/&gt;&lt;property id=&quot;20302&quot; value=&quot;1&quot;/&gt;&lt;property id=&quot;20303&quot; value=&quot;-1&quot;/&gt;&lt;property id=&quot;20307&quot; value=&quot;567&quot;/&gt;&lt;property id=&quot;20309&quot; value=&quot;-1&quot;/&gt;&lt;property id=&quot;20312&quot; value=&quot;0&quot;/&gt;&lt;/object&gt;&lt;object type=&quot;3&quot; unique_id=&quot;617000&quot;&gt;&lt;property id=&quot;20148&quot; value=&quot;5&quot;/&gt;&lt;property id=&quot;20300&quot; value=&quot;Slide 45&quot;/&gt;&lt;property id=&quot;20302&quot; value=&quot;1&quot;/&gt;&lt;property id=&quot;20303&quot; value=&quot;-1&quot;/&gt;&lt;property id=&quot;20307&quot; value=&quot;579&quot;/&gt;&lt;property id=&quot;20309&quot; value=&quot;-1&quot;/&gt;&lt;property id=&quot;20312&quot; value=&quot;0&quot;/&gt;&lt;/object&gt;&lt;/object&gt;&lt;object type=&quot;10&quot; unique_id=&quot;19730&quot;&gt;&lt;object type=&quot;11&quot; unique_id=&quot;19731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9944&quot;&gt;&lt;/object&gt;&lt;/object&gt;&lt;object type=&quot;4&quot; unique_id=&quot;19732&quot;&gt;&lt;object type=&quot;5&quot; unique_id=&quot;19733&quot;&gt;&lt;property id=&quot;20149&quot; value=&quot;XYZ&quot;/&gt;&lt;property id=&quot;20151&quot; value=&quot;Picture1.jpg&quot;/&gt;&lt;/object&gt;&lt;/object&gt;&lt;/object&gt;&lt;/database&gt;"/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0&quot;/&gt;&lt;property id=&quot;10022&quot; value=&quot;Try again&quot;/&gt;&lt;property id=&quot;10068&quot; value=&quot;Correct - Click anywhere to continue&quot;/&gt;&lt;property id=&quot;10069&quot; value=&quot;Incorrect - Click anywhere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6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You must answer the question before continuing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1&quot;/&gt;&lt;property id=&quot;10215&quot; value=&quot;1&quot;/&gt;&lt;property id=&quot;10216&quot; value=&quot;1&quot;/&gt;&lt;property id=&quot;10217&quot; value=&quot;1&quot;/&gt;&lt;property id=&quot;10218&quot; value=&quot;1&quot;/&gt;&lt;property id=&quot;10219&quot; value=&quot;1&quot;/&gt;&lt;property id=&quot;10220&quot; value=&quot;&amp;lt;Format Name=&amp;quot;Current Profile&amp;quot;&amp;gt;&amp;lt;Question FontName=&amp;quot;Calibri&amp;quot; IsBold=&amp;quot;0&amp;quot; IsItalic=&amp;quot;0&amp;quot; IsUnderline=&amp;quot;0&amp;quot; FontSize=&amp;quot;20&amp;quot; UseDefFont=&amp;quot;0&amp;quot;/&amp;gt;&amp;lt;Answer FontName=&amp;quot;Calibri&amp;quot; IsBold=&amp;quot;0&amp;quot; IsItalic=&amp;quot;0&amp;quot; IsUnderline=&amp;quot;0&amp;quot; FontSize=&amp;quot;14&amp;quot;/&amp;gt;&amp;lt;Button FontName=&amp;quot;Calibri&amp;quot; IsBold=&amp;quot;0&amp;quot; IsItalic=&amp;quot;0&amp;quot; IsUnderline=&amp;quot;0&amp;quot; FontSize=&amp;quot;14&amp;quot;/&amp;gt;&amp;lt;Message FontName=&amp;quot;Calibri&amp;quot; IsBold=&amp;quot;0&amp;quot; IsItalic=&amp;quot;0&amp;quot; IsUnderline=&amp;quot;0&amp;quot; FontSize=&amp;quot;10&amp;quot;/&amp;gt;&amp;lt;ButtonPlacement Orientation=&amp;quot;Horizontal&amp;quot; Position=&amp;quot;0&amp;quot;/&amp;gt;&amp;lt;/Format&amp;gt;&quot;/&gt;&lt;property id=&quot;10221&quot; value=&quot;&amp;lt;Format Name=&amp;quot;Presentation Default&amp;quot;&amp;gt;&amp;lt;Question FontName=&amp;quot;Calibri&amp;quot; IsBold=&amp;quot;0&amp;quot; IsItalic=&amp;quot;0&amp;quot; IsUnderline=&amp;quot;0&amp;quot; FontSize=&amp;quot;24&amp;quot;/&amp;gt;&amp;lt;Answer FontName=&amp;quot;Calibri&amp;quot; IsBold=&amp;quot;0&amp;quot; IsItalic=&amp;quot;0&amp;quot; IsUnderline=&amp;quot;0&amp;quot; FontSize=&amp;quot;28&amp;quot;/&amp;gt;&amp;lt;Button FontName=&amp;quot;Calibri&amp;quot; IsBold=&amp;quot;0&amp;quot; IsItalic=&amp;quot;0&amp;quot; IsUnderline=&amp;quot;0&amp;quot; FontSize=&amp;quot;14&amp;quot;/&amp;gt;&amp;lt;Message FontName=&amp;quot;Calibri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324&quot;&gt;&lt;property id=&quot;10002&quot; value=&quot;Quiz&quot;/&gt;&lt;property id=&quot;10003&quot; value=&quot;0&quot;/&gt;&lt;property id=&quot;10004&quot; value=&quot;1&quot;/&gt;&lt;property id=&quot;10005&quot; value=&quot;1&quot;/&gt;&lt;property id=&quot;10006&quot; value=&quot;0&quot;/&gt;&lt;property id=&quot;10010&quot; value=&quot;1&quot;/&gt;&lt;property id=&quot;10014&quot; value=&quot;2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Quiz10324&quot;/&gt;&lt;property id=&quot;10123&quot; value=&quot;1&quot;/&gt;&lt;property id=&quot;10129&quot; value=&quot;1&quot;/&gt;&lt;property id=&quot;10130&quot; value=&quot;4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1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50&quot;/&gt;&lt;object type=&quot;10062&quot; unique_id=&quot;10325&quot;&gt;&lt;object type=&quot;10050&quot; unique_id=&quot;10326&quot;&gt;&lt;property id=&quot;10020&quot; value=&quot;3&quot;/&gt;&lt;property id=&quot;10021&quot; value=&quot;567&quot;/&gt;&lt;property id=&quot;10101&quot; value=&quot;[jumptoframe],Value=567,&quot;/&gt;&lt;property id=&quot;10191&quot; value=&quot;-1&quot;/&gt;&lt;/object&gt;&lt;object type=&quot;10051&quot; unique_id=&quot;10327&quot;&gt;&lt;property id=&quot;10020&quot; value=&quot;3&quot;/&gt;&lt;property id=&quot;10021&quot; value=&quot;566&quot;/&gt;&lt;property id=&quot;10101&quot; value=&quot;[jumptoframe],Value=566,&quot;/&gt;&lt;property id=&quot;10191&quot; value=&quot;-1&quot;/&gt;&lt;/object&gt;&lt;/object&gt;&lt;object type=&quot;10061&quot; unique_id=&quot;20000&quot;/&gt;&lt;/object&gt;&lt;/object&gt;&lt;/object&gt;"/>
  <p:tag name="MMPROD_NEXTUNIQUEID" val="10834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SECTOMILLISECCONVERTED" val="1"/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genda Slide">
  <a:themeElements>
    <a:clrScheme name="World Bank Approved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SAR #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0799169C454B44B94021DEFDCDED9D" ma:contentTypeVersion="0" ma:contentTypeDescription="Create a new document." ma:contentTypeScope="" ma:versionID="26edbed53922b718802fb316561fd5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E68670C-F363-4EFF-82C0-118DDAAE08AB}">
  <ds:schemaRefs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08353C2-56E0-4DFA-8A85-1853C842C0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EADED7-EA38-4006-9DC7-13BF5BF431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26935</TotalTime>
  <Words>1333</Words>
  <Application>Microsoft Office PowerPoint</Application>
  <PresentationFormat>On-screen Show (4:3)</PresentationFormat>
  <Paragraphs>102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24" baseType="lpstr">
      <vt:lpstr>ＭＳ Ｐゴシック</vt:lpstr>
      <vt:lpstr>ＭＳ Ｐゴシック</vt:lpstr>
      <vt:lpstr>Andes</vt:lpstr>
      <vt:lpstr>Andes ExtraLight</vt:lpstr>
      <vt:lpstr>Arial</vt:lpstr>
      <vt:lpstr>Calibri</vt:lpstr>
      <vt:lpstr>Calibri Light</vt:lpstr>
      <vt:lpstr>Times New Roman</vt:lpstr>
      <vt:lpstr>Trebuchet MS</vt:lpstr>
      <vt:lpstr>Wingdings</vt:lpstr>
      <vt:lpstr>Office Theme</vt:lpstr>
      <vt:lpstr>Agenda Slide</vt:lpstr>
      <vt:lpstr>PSAR #</vt:lpstr>
      <vt:lpstr>1_Custom Design</vt:lpstr>
      <vt:lpstr>Custom Design</vt:lpstr>
      <vt:lpstr>Srbija – Izveštaj o unapređenju finansijskog izveštavanja u javnom sektoru</vt:lpstr>
      <vt:lpstr>   REPF izveštaj – poruke </vt:lpstr>
      <vt:lpstr>REPF izveštaj – poruke </vt:lpstr>
      <vt:lpstr>REPF izveštaj – poruke </vt:lpstr>
      <vt:lpstr>REPF izveštaj - poruke</vt:lpstr>
      <vt:lpstr>Strategija za implementaciju MRS – JS </vt:lpstr>
      <vt:lpstr>Strategija za implementaciju MRS – JS </vt:lpstr>
      <vt:lpstr>Strategija za implementaciju MRS – JS </vt:lpstr>
      <vt:lpstr>Strategija za implementaciju MRS – JS 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e-Learning course on   The Risk-Based Approach to Getting Results in IL</dc:title>
  <dc:creator>FAR ECA</dc:creator>
  <cp:lastModifiedBy>Iwona Warzecha</cp:lastModifiedBy>
  <cp:revision>2516</cp:revision>
  <cp:lastPrinted>2017-10-31T17:31:42Z</cp:lastPrinted>
  <dcterms:created xsi:type="dcterms:W3CDTF">2010-11-08T18:27:51Z</dcterms:created>
  <dcterms:modified xsi:type="dcterms:W3CDTF">2018-03-20T13:01:33Z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0x010100890799169C454B44B94021DEFDCDED9D</vt:lpwstr>
  </property>
</Properties>
</file>