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3.xml" ContentType="application/vnd.openxmlformats-officedocument.theme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theme/theme4.xml" ContentType="application/vnd.openxmlformats-officedocument.theme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3" r:id="rId5"/>
    <p:sldMasterId id="2147483703" r:id="rId6"/>
    <p:sldMasterId id="2147483689" r:id="rId7"/>
    <p:sldMasterId id="2147483676" r:id="rId8"/>
  </p:sldMasterIdLst>
  <p:notesMasterIdLst>
    <p:notesMasterId r:id="rId18"/>
  </p:notesMasterIdLst>
  <p:handoutMasterIdLst>
    <p:handoutMasterId r:id="rId19"/>
  </p:handoutMasterIdLst>
  <p:sldIdLst>
    <p:sldId id="987" r:id="rId9"/>
    <p:sldId id="1055" r:id="rId10"/>
    <p:sldId id="1052" r:id="rId11"/>
    <p:sldId id="1058" r:id="rId12"/>
    <p:sldId id="1060" r:id="rId13"/>
    <p:sldId id="1065" r:id="rId14"/>
    <p:sldId id="1067" r:id="rId15"/>
    <p:sldId id="1068" r:id="rId16"/>
    <p:sldId id="1083" r:id="rId17"/>
  </p:sldIdLst>
  <p:sldSz cx="9144000" cy="6858000" type="screen4x3"/>
  <p:notesSz cx="6934200" cy="9232900"/>
  <p:custDataLst>
    <p:tags r:id="rId20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8" userDrawn="1">
          <p15:clr>
            <a:srgbClr val="A4A3A4"/>
          </p15:clr>
        </p15:guide>
        <p15:guide id="2" pos="2184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wb147670" initials="HT" lastIdx="2" clrIdx="0"/>
  <p:cmAuthor id="1" name="Marieke Goettsch" initials="MG" lastIdx="15" clrIdx="1"/>
  <p:cmAuthor id="2" name="wb258586" initials="w" lastIdx="22" clrIdx="2"/>
  <p:cmAuthor id="3" name="wb111729" initials="w" lastIdx="7" clrIdx="3"/>
  <p:cmAuthor id="4" name="Iwona Warzecha" initials="IW" lastIdx="1" clrIdx="4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CC"/>
    <a:srgbClr val="CC0000"/>
    <a:srgbClr val="006600"/>
    <a:srgbClr val="FF9900"/>
    <a:srgbClr val="0000FF"/>
    <a:srgbClr val="FF3300"/>
    <a:srgbClr val="3E6CA4"/>
    <a:srgbClr val="FFFF99"/>
    <a:srgbClr val="808000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950" autoAdjust="0"/>
    <p:restoredTop sz="88329" autoAdjust="0"/>
  </p:normalViewPr>
  <p:slideViewPr>
    <p:cSldViewPr>
      <p:cViewPr varScale="1">
        <p:scale>
          <a:sx n="60" d="100"/>
          <a:sy n="60" d="100"/>
        </p:scale>
        <p:origin x="1524" y="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062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>
      <p:cViewPr varScale="1">
        <p:scale>
          <a:sx n="87" d="100"/>
          <a:sy n="87" d="100"/>
        </p:scale>
        <p:origin x="2436" y="72"/>
      </p:cViewPr>
      <p:guideLst>
        <p:guide orient="horz" pos="2908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5.xml"/><Relationship Id="rId18" Type="http://schemas.openxmlformats.org/officeDocument/2006/relationships/notesMaster" Target="notesMasters/notesMaster1.xml"/><Relationship Id="rId26" Type="http://schemas.microsoft.com/office/2015/10/relationships/revisionInfo" Target="revisionInfo.xml"/><Relationship Id="rId3" Type="http://schemas.openxmlformats.org/officeDocument/2006/relationships/customXml" Target="../customXml/item3.xml"/><Relationship Id="rId21" Type="http://schemas.openxmlformats.org/officeDocument/2006/relationships/commentAuthors" Target="commentAuthors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8.xml"/><Relationship Id="rId20" Type="http://schemas.openxmlformats.org/officeDocument/2006/relationships/tags" Target="tags/tag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3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7.xml"/><Relationship Id="rId23" Type="http://schemas.openxmlformats.org/officeDocument/2006/relationships/viewProps" Target="viewProps.xml"/><Relationship Id="rId10" Type="http://schemas.openxmlformats.org/officeDocument/2006/relationships/slide" Target="slides/slide2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04820" cy="461645"/>
          </a:xfrm>
          <a:prstGeom prst="rect">
            <a:avLst/>
          </a:prstGeom>
        </p:spPr>
        <p:txBody>
          <a:bodyPr vert="horz" lIns="92494" tIns="46246" rIns="92494" bIns="46246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777" y="0"/>
            <a:ext cx="3004820" cy="461645"/>
          </a:xfrm>
          <a:prstGeom prst="rect">
            <a:avLst/>
          </a:prstGeom>
        </p:spPr>
        <p:txBody>
          <a:bodyPr vert="horz" lIns="92494" tIns="46246" rIns="92494" bIns="46246" rtlCol="0"/>
          <a:lstStyle>
            <a:lvl1pPr algn="r">
              <a:defRPr sz="1300"/>
            </a:lvl1pPr>
          </a:lstStyle>
          <a:p>
            <a:fld id="{439C41C4-6A94-4A7C-BBB9-64AA1167D1F7}" type="datetimeFigureOut">
              <a:rPr lang="en-US" smtClean="0"/>
              <a:pPr/>
              <a:t>3/20/2018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769653"/>
            <a:ext cx="3004820" cy="461645"/>
          </a:xfrm>
          <a:prstGeom prst="rect">
            <a:avLst/>
          </a:prstGeom>
        </p:spPr>
        <p:txBody>
          <a:bodyPr vert="horz" lIns="92494" tIns="46246" rIns="92494" bIns="46246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777" y="8769653"/>
            <a:ext cx="3004820" cy="461645"/>
          </a:xfrm>
          <a:prstGeom prst="rect">
            <a:avLst/>
          </a:prstGeom>
        </p:spPr>
        <p:txBody>
          <a:bodyPr vert="horz" lIns="92494" tIns="46246" rIns="92494" bIns="46246" rtlCol="0" anchor="b"/>
          <a:lstStyle>
            <a:lvl1pPr algn="r">
              <a:defRPr sz="1300"/>
            </a:lvl1pPr>
          </a:lstStyle>
          <a:p>
            <a:fld id="{A2C73050-5981-4084-8D84-D7612746A3E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996281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04820" cy="461645"/>
          </a:xfrm>
          <a:prstGeom prst="rect">
            <a:avLst/>
          </a:prstGeom>
        </p:spPr>
        <p:txBody>
          <a:bodyPr vert="horz" lIns="92494" tIns="46246" rIns="92494" bIns="46246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27777" y="0"/>
            <a:ext cx="3004820" cy="461645"/>
          </a:xfrm>
          <a:prstGeom prst="rect">
            <a:avLst/>
          </a:prstGeom>
        </p:spPr>
        <p:txBody>
          <a:bodyPr vert="horz" lIns="92494" tIns="46246" rIns="92494" bIns="46246" rtlCol="0"/>
          <a:lstStyle>
            <a:lvl1pPr algn="r">
              <a:defRPr sz="1300"/>
            </a:lvl1pPr>
          </a:lstStyle>
          <a:p>
            <a:fld id="{14D3B303-F59B-4C97-AED3-CF83BE613521}" type="datetimeFigureOut">
              <a:rPr lang="en-US" smtClean="0"/>
              <a:pPr/>
              <a:t>3/20/2018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58875" y="690563"/>
            <a:ext cx="4618038" cy="34623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94" tIns="46246" rIns="92494" bIns="4624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3421" y="4385628"/>
            <a:ext cx="5547360" cy="4154805"/>
          </a:xfrm>
          <a:prstGeom prst="rect">
            <a:avLst/>
          </a:prstGeom>
        </p:spPr>
        <p:txBody>
          <a:bodyPr vert="horz" lIns="92494" tIns="46246" rIns="92494" bIns="46246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769653"/>
            <a:ext cx="3004820" cy="461645"/>
          </a:xfrm>
          <a:prstGeom prst="rect">
            <a:avLst/>
          </a:prstGeom>
        </p:spPr>
        <p:txBody>
          <a:bodyPr vert="horz" lIns="92494" tIns="46246" rIns="92494" bIns="46246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27777" y="8769653"/>
            <a:ext cx="3004820" cy="461645"/>
          </a:xfrm>
          <a:prstGeom prst="rect">
            <a:avLst/>
          </a:prstGeom>
        </p:spPr>
        <p:txBody>
          <a:bodyPr vert="horz" lIns="92494" tIns="46246" rIns="92494" bIns="46246" rtlCol="0" anchor="b"/>
          <a:lstStyle>
            <a:lvl1pPr algn="r">
              <a:defRPr sz="1300"/>
            </a:lvl1pPr>
          </a:lstStyle>
          <a:p>
            <a:fld id="{0C75964A-2E94-4480-8D32-DA82EB51893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027035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r-Latn-RS" dirty="0"/>
              <a:t>Odeljenje za finansijsko izveštavanje i metodologiju Uprave</a:t>
            </a:r>
            <a:r>
              <a:rPr lang="sr-Latn-RS" baseline="0" dirty="0"/>
              <a:t> za trezor je operativno odgovorno za računovodstvene politike kroz pripremanje nacrta relevantnih zakona, uredbi i pravilnika. </a:t>
            </a:r>
            <a:r>
              <a:rPr lang="sr-Latn-RS" dirty="0"/>
              <a:t>Konsultacije sa interesnim stranama u fazi pripremanja nacrta nije propisana i ne postoji prethodno dogovoreni spisak interesnih strana koje</a:t>
            </a:r>
            <a:r>
              <a:rPr lang="sr-Latn-RS" baseline="0" dirty="0"/>
              <a:t> je potrebno konsultovati. Ipak, druge interesne strane se uvek konsultuju, uključujući predstavnike MF, kao i drugih resornih ministarstava ukoliko je potrebno</a:t>
            </a:r>
            <a:r>
              <a:rPr lang="en-US" dirty="0"/>
              <a:t>.</a:t>
            </a:r>
          </a:p>
          <a:p>
            <a:r>
              <a:rPr lang="en-US" dirty="0"/>
              <a:t> </a:t>
            </a:r>
          </a:p>
          <a:p>
            <a:r>
              <a:rPr lang="sr-Latn-RS" dirty="0"/>
              <a:t>Planirano je uspostavljanje formalne komisije za implementaciju MRS – JS, kao što je predloženo kroz poseban,</a:t>
            </a:r>
            <a:r>
              <a:rPr lang="sr-Latn-RS" baseline="0" dirty="0"/>
              <a:t> nacrt podzakonskog akta. Ovo telo će funkcionisati kao telo za utvrđivanje standarda, sa ograničenom funkcionalnom nezavisnošću, tj. pružaće savete ministru finansija i predlagaće relevantne okvire politika, procedure, sredstva i vremenske rokove za implementaciju MRS – JS. </a:t>
            </a:r>
            <a:endParaRPr lang="en-US" dirty="0"/>
          </a:p>
          <a:p>
            <a:pPr lvl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75964A-2E94-4480-8D32-DA82EB51893E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16192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sr-Latn-RS" dirty="0"/>
              <a:t>Uprava za trezor je glavna uprava odgovorna</a:t>
            </a:r>
            <a:r>
              <a:rPr lang="sr-Latn-RS" baseline="0" dirty="0"/>
              <a:t> za izvršenje budžeta, upravljanje gotovinom, budžetsko računovodstvo i fiskalno i finansijsko izveštavanje. Uprava ima centralnu u Beogradu, 34 filijale i </a:t>
            </a:r>
            <a:r>
              <a:rPr lang="en-US" dirty="0"/>
              <a:t>110</a:t>
            </a:r>
            <a:r>
              <a:rPr lang="sr-Latn-RS" dirty="0"/>
              <a:t> ekspozitura. Oko </a:t>
            </a:r>
            <a:r>
              <a:rPr lang="en-US" dirty="0"/>
              <a:t>978 </a:t>
            </a:r>
            <a:r>
              <a:rPr lang="sr-Latn-RS" dirty="0"/>
              <a:t>stalno zaposlenih su u relativno zrelim</a:t>
            </a:r>
            <a:r>
              <a:rPr lang="sr-Latn-RS" baseline="0" dirty="0"/>
              <a:t> godinama sa veoma malim brojem zaposlenih starosti </a:t>
            </a:r>
            <a:r>
              <a:rPr lang="en-US" dirty="0"/>
              <a:t>20 – 39 </a:t>
            </a:r>
            <a:r>
              <a:rPr lang="sr-Latn-RS" dirty="0"/>
              <a:t>godina, dok je većina starija od </a:t>
            </a:r>
            <a:r>
              <a:rPr lang="en-US" dirty="0"/>
              <a:t>50. </a:t>
            </a:r>
            <a:r>
              <a:rPr lang="sr-Latn-RS" dirty="0"/>
              <a:t>Pošto se na MF i njegove uprave primenjuje Zakon o državnim službenicima, postoji vrlo</a:t>
            </a:r>
            <a:r>
              <a:rPr lang="sr-Latn-RS" baseline="0" dirty="0"/>
              <a:t> malo fleksibilnosti kako bi se ponudili unapređeni uslovim zaposlenima za specifičnim veštinama </a:t>
            </a:r>
            <a:r>
              <a:rPr lang="sr-Latn-RS" dirty="0"/>
              <a:t>koji su nedostajuća radna snaga i/ili kako bi se zadržali talentovani mlađi stručni saradnici.</a:t>
            </a:r>
            <a:endParaRPr lang="en-US" dirty="0"/>
          </a:p>
          <a:p>
            <a:r>
              <a:rPr lang="en-US" dirty="0"/>
              <a:t> </a:t>
            </a:r>
          </a:p>
          <a:p>
            <a:r>
              <a:rPr lang="sr-Latn-RS" dirty="0"/>
              <a:t>Odgovornost</a:t>
            </a:r>
            <a:r>
              <a:rPr lang="sr-Latn-RS" baseline="0" dirty="0"/>
              <a:t> za politike i operativne funkcije vezane za računovodstvo i finansijsko izveštavanje za centralnu državu </a:t>
            </a:r>
            <a:r>
              <a:rPr lang="sr-Latn-RS" dirty="0"/>
              <a:t>je koncentrisana u Sektoru</a:t>
            </a:r>
            <a:r>
              <a:rPr lang="sr-Latn-RS" baseline="0" dirty="0"/>
              <a:t> za budžetsko računovodstvo i izveštavanje Uprave za trezor sa deset zaposlenih u jednoj i devet u drugoj jedinici. Broj zaposlenih u Sektoru za budžetsko računovodstvo i izveštavanje očigledno treba da bude </a:t>
            </a:r>
            <a:r>
              <a:rPr lang="sr-Latn-RS" dirty="0"/>
              <a:t>povećan kako bi se nastavilo sa predviđenim reformama u sektoru računovodstva.</a:t>
            </a:r>
            <a:endParaRPr lang="en-US" dirty="0"/>
          </a:p>
          <a:p>
            <a:r>
              <a:rPr lang="en-US" dirty="0"/>
              <a:t> </a:t>
            </a:r>
          </a:p>
          <a:p>
            <a:r>
              <a:rPr lang="sr-Latn-RS" dirty="0"/>
              <a:t>Sektor</a:t>
            </a:r>
            <a:r>
              <a:rPr lang="sr-Latn-RS" baseline="0" dirty="0"/>
              <a:t> za informacione tehnologije Uprave za trezor procenjuje da bi broj tehničkih stručnjaka (inženjera i programera) trebalo da se duplira sa postojećih 35 viših saradnika i 38 nižih saradnika kako bi se uklopili u funkcionalnim opseg odgovornosti Sektora sa više od 100 tekućih projekata. Plate u IKT sektoru u javnom sektoru pokazuju najveći jaz u poređenju sa privatnim sektorom. </a:t>
            </a:r>
            <a:endParaRPr lang="en-US" dirty="0"/>
          </a:p>
          <a:p>
            <a:r>
              <a:rPr lang="sr-Latn-RS" dirty="0"/>
              <a:t>Nedavno</a:t>
            </a:r>
            <a:r>
              <a:rPr lang="sr-Latn-RS" baseline="0" dirty="0"/>
              <a:t> istraživanje koje je sprovelo MF/Uprava za trezor pokazuje da RS zapošljava oko </a:t>
            </a:r>
            <a:r>
              <a:rPr lang="en-US" dirty="0"/>
              <a:t>11, 685 </a:t>
            </a:r>
            <a:r>
              <a:rPr lang="sr-Latn-RS" dirty="0"/>
              <a:t>računovođa kod oko </a:t>
            </a:r>
            <a:r>
              <a:rPr lang="en-US" dirty="0"/>
              <a:t>9,500 </a:t>
            </a:r>
            <a:r>
              <a:rPr lang="sr-Latn-RS" dirty="0"/>
              <a:t>korisnika javnih sredstava, ne računajući</a:t>
            </a:r>
            <a:r>
              <a:rPr lang="sr-Latn-RS" baseline="0" dirty="0"/>
              <a:t> državna preduzeća</a:t>
            </a:r>
            <a:r>
              <a:rPr lang="en-US" dirty="0"/>
              <a:t>,</a:t>
            </a:r>
            <a:r>
              <a:rPr lang="sr-Latn-RS" dirty="0"/>
              <a:t> koja primenjuju MSFI</a:t>
            </a:r>
            <a:r>
              <a:rPr lang="en-US" dirty="0"/>
              <a:t>. </a:t>
            </a:r>
            <a:r>
              <a:rPr lang="sr-Latn-RS" dirty="0"/>
              <a:t>S</a:t>
            </a:r>
            <a:r>
              <a:rPr lang="sr-Latn-RS" baseline="0" dirty="0"/>
              <a:t> obzirom da nemaju svi državni organi posebnu računovodstvenu jedinicu, procenjuje se da je broj računovodstvenih službi oko </a:t>
            </a:r>
            <a:r>
              <a:rPr lang="en-US" dirty="0"/>
              <a:t>4,600 </a:t>
            </a:r>
            <a:r>
              <a:rPr lang="sr-Latn-RS" dirty="0"/>
              <a:t>što daje prosek od </a:t>
            </a:r>
            <a:r>
              <a:rPr lang="en-US" dirty="0"/>
              <a:t>2.5 </a:t>
            </a:r>
            <a:r>
              <a:rPr lang="sr-Latn-RS" dirty="0"/>
              <a:t>finansijskih slubženika po računovodstvenoj jedinici</a:t>
            </a:r>
            <a:r>
              <a:rPr lang="en-US" dirty="0"/>
              <a:t>.</a:t>
            </a:r>
            <a:endParaRPr lang="pl-PL" dirty="0"/>
          </a:p>
          <a:p>
            <a:pPr defTabSz="923818">
              <a:defRPr/>
            </a:pPr>
            <a:r>
              <a:rPr lang="sr-Latn-RS" dirty="0"/>
              <a:t>Nizak procenat zaposlenih sa višom stručnom spremom u svim državnim slojevima </a:t>
            </a:r>
            <a:r>
              <a:rPr lang="en-US" dirty="0"/>
              <a:t>(</a:t>
            </a:r>
            <a:r>
              <a:rPr lang="sr-Latn-RS" dirty="0"/>
              <a:t>tj</a:t>
            </a:r>
            <a:r>
              <a:rPr lang="en-US" dirty="0"/>
              <a:t>. 16 – 19 p</a:t>
            </a:r>
            <a:r>
              <a:rPr lang="sr-Latn-RS" dirty="0"/>
              <a:t>rocenata</a:t>
            </a:r>
            <a:r>
              <a:rPr lang="en-US" dirty="0"/>
              <a:t>) </a:t>
            </a:r>
            <a:r>
              <a:rPr lang="sr-Latn-RS" dirty="0"/>
              <a:t>ukazuje</a:t>
            </a:r>
            <a:r>
              <a:rPr lang="sr-Latn-RS" baseline="0" dirty="0"/>
              <a:t> na poteškoće u zapošljavaju saradnika i mlađih saradnika sa univerziteta. Veruje se da veliki broj studenata računovodstva ili ekonomije sa osnovnim studija biraju da rade u privatnom umesto u javnom sektoru. </a:t>
            </a:r>
            <a:r>
              <a:rPr lang="sr-Latn-RS" dirty="0"/>
              <a:t>To je verovatno posledica</a:t>
            </a:r>
            <a:r>
              <a:rPr lang="sr-Latn-RS" baseline="0" dirty="0"/>
              <a:t> značajno manjih osnovnih zarada za mlađe eksperte u javnom sektoru u poređenju sa</a:t>
            </a:r>
            <a:r>
              <a:rPr lang="sr-Latn-RS" dirty="0"/>
              <a:t> privatnim</a:t>
            </a:r>
            <a:r>
              <a:rPr lang="sr-Latn-RS" baseline="0" dirty="0"/>
              <a:t> sektorom</a:t>
            </a:r>
            <a:r>
              <a:rPr lang="en-US" dirty="0"/>
              <a:t>.</a:t>
            </a:r>
            <a:endParaRPr lang="pl-PL" dirty="0"/>
          </a:p>
          <a:p>
            <a:r>
              <a:rPr lang="sr-Latn-RS" dirty="0"/>
              <a:t>Ne postoje jasni</a:t>
            </a:r>
            <a:r>
              <a:rPr lang="sr-Latn-RS" baseline="0" dirty="0"/>
              <a:t> i usaglašeni zakonski zahtevi koji se odnose na stručno obrazovanje računovođa, glavnih računovođa i direktora računovodstvenih jedinica. Kao rezultat toga, korisnici budžetskih sredstava često definišu sopstvene zahteve za profesionalnim kvalifikacijama</a:t>
            </a:r>
            <a:r>
              <a:rPr lang="en-US" dirty="0"/>
              <a:t>. </a:t>
            </a:r>
            <a:endParaRPr lang="pl-PL" dirty="0"/>
          </a:p>
          <a:p>
            <a:r>
              <a:rPr lang="sr-Latn-RS" dirty="0"/>
              <a:t>Od 8 državnih i 11 privatnih univerziteta u Srbiji, Beogradski</a:t>
            </a:r>
            <a:r>
              <a:rPr lang="sr-Latn-RS" baseline="0" dirty="0"/>
              <a:t> univerzitet nudi </a:t>
            </a:r>
            <a:r>
              <a:rPr lang="sr-Latn-RS" dirty="0"/>
              <a:t>osnovne,</a:t>
            </a:r>
            <a:r>
              <a:rPr lang="sr-Latn-RS" baseline="0" dirty="0"/>
              <a:t> postdiplomske i programe doktorskih studija iz ekonomije i računovodstva, sa fokusom na računovodstvena pitanja koja se tiču privatnog sektora</a:t>
            </a:r>
            <a:r>
              <a:rPr lang="sr-Latn-RS" dirty="0"/>
              <a:t>,</a:t>
            </a:r>
            <a:r>
              <a:rPr lang="en-US" dirty="0"/>
              <a:t> </a:t>
            </a:r>
            <a:r>
              <a:rPr lang="sr-Latn-RS" dirty="0"/>
              <a:t>dok svi imaju nizak obuhvat tema iz javnog sektora,</a:t>
            </a:r>
            <a:r>
              <a:rPr lang="sr-Latn-RS" baseline="0" dirty="0"/>
              <a:t> a pogotovo finansijskog izveštavanja u javnom sektoru uključujući MRS – JS. </a:t>
            </a:r>
            <a:endParaRPr lang="en-US" dirty="0"/>
          </a:p>
          <a:p>
            <a:pPr lvl="0"/>
            <a:r>
              <a:rPr lang="sr-Latn-RS" dirty="0"/>
              <a:t>Nije sprovedena</a:t>
            </a:r>
            <a:r>
              <a:rPr lang="sr-Latn-RS" baseline="0" dirty="0"/>
              <a:t> sveobuhvatna procena potreba za obukama u odnosu na predviđeni projekat reforme računovodstva u javnom sektoru. Postoji potreba za dobro dizajniranim i targetiranim pristupom za izgradnju profesionalnih kapaciteta</a:t>
            </a:r>
            <a:r>
              <a:rPr lang="en-US" dirty="0"/>
              <a:t>, </a:t>
            </a:r>
            <a:r>
              <a:rPr lang="sr-Latn-RS" dirty="0"/>
              <a:t>za potrebe uvođenja koncepta obračunskog računovodstva i pogotovo MRS – JS. Takav pristup bi uzeo u obzir postojeće znanje osnovnih</a:t>
            </a:r>
            <a:r>
              <a:rPr lang="sr-Latn-RS" baseline="0" dirty="0"/>
              <a:t> principa obračunskog računovodstva za potrebe pružanja specifičnih i relevantnih znanja i veština u oblasti MRS – JS različitim grupama korisnika i kolega </a:t>
            </a:r>
            <a:r>
              <a:rPr lang="sr-Latn-RS" dirty="0"/>
              <a:t>uključujući</a:t>
            </a:r>
            <a:r>
              <a:rPr lang="en-US" dirty="0"/>
              <a:t>: </a:t>
            </a:r>
            <a:r>
              <a:rPr lang="sr-Latn-RS" dirty="0"/>
              <a:t>zaposlene u Upravi za trezor, glavne</a:t>
            </a:r>
            <a:r>
              <a:rPr lang="sr-Latn-RS" baseline="0" dirty="0"/>
              <a:t> računovođe i finansijske direktore, operativne računovođe, DRI i zaposlene u internoj reviziji, rukovodstvo u javnom sektoru i članove Odbora za finansije Narodne skupštine </a:t>
            </a:r>
            <a:r>
              <a:rPr lang="sr-Latn-RS" dirty="0"/>
              <a:t>i širu grupu u Narodnoj skupštini.</a:t>
            </a:r>
            <a:endParaRPr lang="en-US" dirty="0"/>
          </a:p>
          <a:p>
            <a:pPr defTabSz="923818">
              <a:defRPr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75964A-2E94-4480-8D32-DA82EB51893E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3247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r-Latn-RS" dirty="0"/>
              <a:t>Uspostavljeni su različiti sistemi i baze podataka sa nižim nivoom integracije</a:t>
            </a:r>
            <a:endParaRPr lang="en-US" dirty="0"/>
          </a:p>
          <a:p>
            <a:r>
              <a:rPr lang="sr-Latn-RS" dirty="0"/>
              <a:t>Sistem za izvršenje</a:t>
            </a:r>
            <a:r>
              <a:rPr lang="sr-Latn-RS" baseline="0" dirty="0"/>
              <a:t> budžeta pruža podatke SAP za računovodstvo ali samo o gotovinskim transakcijama</a:t>
            </a:r>
            <a:endParaRPr lang="en-US" dirty="0"/>
          </a:p>
          <a:p>
            <a:r>
              <a:rPr lang="en-US" dirty="0"/>
              <a:t>DB</a:t>
            </a:r>
            <a:r>
              <a:rPr lang="sr-Latn-RS" dirty="0"/>
              <a:t>K i IBK koriste različita IT rešenja</a:t>
            </a:r>
            <a:endParaRPr lang="en-US" dirty="0"/>
          </a:p>
          <a:p>
            <a:r>
              <a:rPr lang="sr-Latn-RS" dirty="0"/>
              <a:t>Ne postoje smernice ni zahtevi za IT</a:t>
            </a:r>
            <a:r>
              <a:rPr lang="sr-Latn-RS" baseline="0" dirty="0"/>
              <a:t> računovodstvene softvere koje koriste budžetski korisnici</a:t>
            </a:r>
            <a:endParaRPr lang="en-US" dirty="0"/>
          </a:p>
          <a:p>
            <a:r>
              <a:rPr lang="sr-Latn-RS" dirty="0"/>
              <a:t>Ne postoji veza ili</a:t>
            </a:r>
            <a:r>
              <a:rPr lang="sr-Latn-RS" baseline="0" dirty="0"/>
              <a:t> razmena podataka sa sistemom Uprave za trezor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75964A-2E94-4480-8D32-DA82EB51893E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1955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r>
              <a:rPr lang="pl-PL" dirty="0"/>
              <a:t>Delimično usvajanje – Nacionalni OPRP</a:t>
            </a:r>
            <a:r>
              <a:rPr lang="pl-PL" baseline="0" dirty="0"/>
              <a:t> za JS su izmenjeni i/ili su objavljeni novi OPRP za JS koji su dosledni sa izabranim delovima odabranih MRS – JS: </a:t>
            </a:r>
            <a:r>
              <a:rPr lang="sr-Latn-RS" dirty="0"/>
              <a:t>Ovo može da bude</a:t>
            </a:r>
            <a:r>
              <a:rPr lang="sr-Latn-RS" baseline="0" dirty="0"/>
              <a:t> postignuto kroz revidiranje propisa ili objavljivanje nacionalnih računovodstvenih standarda za javni sektor izvedenih iz MRS – JS. U okviru ove strategije, različiti delovi novih OPRP za JS ili različiti nacionalni standardi računovodstva za javni sektor </a:t>
            </a:r>
            <a:r>
              <a:rPr lang="sr-Latn-RS" dirty="0"/>
              <a:t>treba da budu proglašeni efektivnim</a:t>
            </a:r>
            <a:r>
              <a:rPr lang="sr-Latn-RS" baseline="0" dirty="0"/>
              <a:t> od različitih datuma, kako bi se omogućila postepena implementacija. </a:t>
            </a:r>
            <a:r>
              <a:rPr lang="sr-Latn-RS" dirty="0"/>
              <a:t>Ova strategija je adekvatna za okolnosti</a:t>
            </a:r>
            <a:r>
              <a:rPr lang="sr-Latn-RS" baseline="0" dirty="0"/>
              <a:t> gde željeni ishod nije usvajanje svih MRS – JS, već propisanog podskupa MRS – JS kao i usvajanje računovodstvenih politika specifičnih za zemlju. </a:t>
            </a:r>
            <a:r>
              <a:rPr lang="sr-Latn-RS" dirty="0"/>
              <a:t>Ovaj pristup zahteva značajne resurse</a:t>
            </a:r>
            <a:r>
              <a:rPr lang="sr-Latn-RS" baseline="0" dirty="0"/>
              <a:t> za uspostavljanje i održavanje mehanizma za uspostavljanje nacionalnih standarda. Francuska je primer zemlje koja je primenila ovakav pristup</a:t>
            </a:r>
            <a:r>
              <a:rPr lang="en-US" dirty="0"/>
              <a:t>.</a:t>
            </a:r>
            <a:endParaRPr lang="pl-PL" dirty="0"/>
          </a:p>
          <a:p>
            <a:pPr lvl="0"/>
            <a:r>
              <a:rPr lang="sr-Latn-RS" b="1" dirty="0"/>
              <a:t>U praktičnom smislu, srpske vlasti bi inicijalno mogle</a:t>
            </a:r>
            <a:r>
              <a:rPr lang="sr-Latn-RS" b="1" baseline="0" dirty="0"/>
              <a:t> da izaberu one zahteve za MRS – JS koji </a:t>
            </a:r>
            <a:r>
              <a:rPr lang="en-US" b="1" dirty="0"/>
              <a:t>:</a:t>
            </a:r>
          </a:p>
          <a:p>
            <a:pPr lvl="0"/>
            <a:r>
              <a:rPr lang="sr-Latn-RS" dirty="0"/>
              <a:t>su</a:t>
            </a:r>
            <a:r>
              <a:rPr lang="sr-Latn-RS" baseline="0" dirty="0"/>
              <a:t> u velikoj meri usklađeni sa postojećim srpskim OPRP za JS</a:t>
            </a:r>
            <a:r>
              <a:rPr lang="en-US" dirty="0"/>
              <a:t>;</a:t>
            </a:r>
          </a:p>
          <a:p>
            <a:pPr lvl="0"/>
            <a:r>
              <a:rPr lang="sr-Latn-RS" dirty="0"/>
              <a:t>rešavaju</a:t>
            </a:r>
            <a:r>
              <a:rPr lang="sr-Latn-RS" baseline="0" dirty="0"/>
              <a:t> osnovna računovodstvena pitanja koja se odnose na priznavanje, odmeravanje i prezentaciju a koja su</a:t>
            </a:r>
            <a:r>
              <a:rPr lang="en-US" dirty="0"/>
              <a:t>: </a:t>
            </a:r>
            <a:r>
              <a:rPr lang="sr-Latn-RS" dirty="0"/>
              <a:t>trenutno slabo pokrivena u sprskim OPRP za JS</a:t>
            </a:r>
            <a:r>
              <a:rPr lang="en-US" dirty="0"/>
              <a:t>; </a:t>
            </a:r>
            <a:r>
              <a:rPr lang="sr-Latn-RS" dirty="0"/>
              <a:t>nisu kontroverzna</a:t>
            </a:r>
            <a:r>
              <a:rPr lang="sr-Latn-RS" baseline="0" dirty="0"/>
              <a:t> u odnosu na </a:t>
            </a:r>
            <a:r>
              <a:rPr lang="en-US" dirty="0"/>
              <a:t>EPSAS; </a:t>
            </a:r>
            <a:r>
              <a:rPr lang="sr-Latn-RS" dirty="0"/>
              <a:t>i ne</a:t>
            </a:r>
            <a:r>
              <a:rPr lang="sr-Latn-RS" baseline="0" dirty="0"/>
              <a:t> očekuje se da će ih IPSASB menjati u bliskoj budućnosti</a:t>
            </a:r>
            <a:r>
              <a:rPr lang="en-US" dirty="0"/>
              <a:t>.</a:t>
            </a:r>
          </a:p>
          <a:p>
            <a:pPr lvl="0"/>
            <a:r>
              <a:rPr lang="sr-Latn-RS" dirty="0"/>
              <a:t>rešavaju</a:t>
            </a:r>
            <a:r>
              <a:rPr lang="sr-Latn-RS" baseline="0" dirty="0"/>
              <a:t> pitanje zahteva za obelodanjivanjem koji neće zahtevati nepotrebne dodatne napore i troškove za dostizanje usklađenosti</a:t>
            </a:r>
            <a:r>
              <a:rPr lang="en-US" dirty="0"/>
              <a:t>.</a:t>
            </a:r>
          </a:p>
          <a:p>
            <a:pPr lvl="0"/>
            <a:r>
              <a:rPr lang="sr-Latn-RS" dirty="0"/>
              <a:t>Kasnije, verovatno</a:t>
            </a:r>
            <a:r>
              <a:rPr lang="sr-Latn-RS" baseline="0" dirty="0"/>
              <a:t> nekoliko godina nakon sprovođenja inicijalnog skupa zahteva MRS – JS izabranih u skladu sa kriterijumima</a:t>
            </a:r>
            <a:r>
              <a:rPr lang="sr-Latn-RS" dirty="0"/>
              <a:t> koji su opisani iznad, dodatni zahtevi</a:t>
            </a:r>
            <a:r>
              <a:rPr lang="sr-Latn-RS" baseline="0" dirty="0"/>
              <a:t> MRS – JS mogu biti dodati. </a:t>
            </a:r>
            <a:r>
              <a:rPr lang="sr-Latn-RS" dirty="0"/>
              <a:t>Zahtevi</a:t>
            </a:r>
            <a:r>
              <a:rPr lang="en-US" dirty="0"/>
              <a:t> EPSAS </a:t>
            </a:r>
            <a:r>
              <a:rPr lang="sr-Latn-RS" dirty="0"/>
              <a:t>do tada mogu biti mnogo jasniji i takođe mogu biti uključeni. Ovaj pristup je u skladu sa analizom</a:t>
            </a:r>
            <a:r>
              <a:rPr lang="sr-Latn-RS" baseline="0" dirty="0"/>
              <a:t> koju je objavila Evropska komisija 2013. godine i </a:t>
            </a:r>
            <a:r>
              <a:rPr lang="sr-Latn-RS" dirty="0"/>
              <a:t>koja je</a:t>
            </a:r>
            <a:r>
              <a:rPr lang="sr-Latn-RS" baseline="0" dirty="0"/>
              <a:t> prikazana u Aneksu</a:t>
            </a:r>
            <a:r>
              <a:rPr lang="en-US" dirty="0"/>
              <a:t> 3: </a:t>
            </a:r>
            <a:r>
              <a:rPr lang="sr-Latn-RS" dirty="0"/>
              <a:t>Moguća</a:t>
            </a:r>
            <a:r>
              <a:rPr lang="sr-Latn-RS" baseline="0" dirty="0"/>
              <a:t> klasifikacija standarda MRS – JS Evropske komisije iz 2013.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75964A-2E94-4480-8D32-DA82EB51893E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49588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34200" y="6492875"/>
            <a:ext cx="2133600" cy="365125"/>
          </a:xfrm>
          <a:prstGeom prst="rect">
            <a:avLst/>
          </a:prstGeom>
        </p:spPr>
        <p:txBody>
          <a:bodyPr/>
          <a:lstStyle/>
          <a:p>
            <a:fld id="{D82C62C2-D1B9-4641-A17A-F8B0321F1F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‹#›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82C62C2-D1B9-4641-A17A-F8B0321F1F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‹#›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82C62C2-D1B9-4641-A17A-F8B0321F1F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‹#›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82C62C2-D1B9-4641-A17A-F8B0321F1F4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1993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Light Blue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ChangeArrowheads="1"/>
          </p:cNvSpPr>
          <p:nvPr/>
        </p:nvSpPr>
        <p:spPr bwMode="auto">
          <a:xfrm flipV="1">
            <a:off x="0" y="0"/>
            <a:ext cx="9144000" cy="4479925"/>
          </a:xfrm>
          <a:prstGeom prst="rect">
            <a:avLst/>
          </a:prstGeom>
          <a:solidFill>
            <a:srgbClr val="139AF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115888" indent="-115888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  <a:defRPr/>
            </a:pPr>
            <a:endParaRPr lang="en-US" altLang="en-US" sz="1300" b="0">
              <a:cs typeface="+mn-cs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4311650"/>
            <a:ext cx="9144000" cy="176213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115888" indent="-115888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  <a:defRPr/>
            </a:pPr>
            <a:endParaRPr lang="en-US" altLang="en-US" sz="1300" b="0">
              <a:solidFill>
                <a:schemeClr val="bg1"/>
              </a:solidFill>
              <a:cs typeface="+mn-cs"/>
            </a:endParaRPr>
          </a:p>
        </p:txBody>
      </p:sp>
      <p:sp>
        <p:nvSpPr>
          <p:cNvPr id="330" name="Title 329"/>
          <p:cNvSpPr>
            <a:spLocks noGrp="1"/>
          </p:cNvSpPr>
          <p:nvPr>
            <p:ph type="title"/>
          </p:nvPr>
        </p:nvSpPr>
        <p:spPr>
          <a:xfrm>
            <a:off x="1512623" y="1189789"/>
            <a:ext cx="6971806" cy="1822161"/>
          </a:xfrm>
          <a:prstGeom prst="rect">
            <a:avLst/>
          </a:prstGeom>
        </p:spPr>
        <p:txBody>
          <a:bodyPr anchor="b"/>
          <a:lstStyle>
            <a:lvl1pPr>
              <a:lnSpc>
                <a:spcPct val="100000"/>
              </a:lnSpc>
              <a:spcBef>
                <a:spcPts val="0"/>
              </a:spcBef>
              <a:defRPr sz="3600" b="1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32" name="Text Placeholder 331"/>
          <p:cNvSpPr>
            <a:spLocks noGrp="1"/>
          </p:cNvSpPr>
          <p:nvPr>
            <p:ph type="body" sz="quarter" idx="13"/>
          </p:nvPr>
        </p:nvSpPr>
        <p:spPr>
          <a:xfrm>
            <a:off x="1525172" y="3000005"/>
            <a:ext cx="6959257" cy="87588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2400" b="0" i="0" cap="all" baseline="0">
                <a:solidFill>
                  <a:srgbClr val="FFFFFF"/>
                </a:solidFill>
                <a:latin typeface="+mn-lt"/>
                <a:cs typeface="Andes ExtraLight"/>
              </a:defRPr>
            </a:lvl1pPr>
            <a:lvl2pPr>
              <a:defRPr b="0" i="0">
                <a:latin typeface="Andes ExtraLight"/>
                <a:cs typeface="Andes ExtraLight"/>
              </a:defRPr>
            </a:lvl2pPr>
            <a:lvl3pPr>
              <a:defRPr b="0" i="0">
                <a:latin typeface="Andes ExtraLight"/>
                <a:cs typeface="Andes ExtraLight"/>
              </a:defRPr>
            </a:lvl3pPr>
            <a:lvl4pPr>
              <a:defRPr b="0" i="0">
                <a:latin typeface="Andes ExtraLight"/>
                <a:cs typeface="Andes ExtraLight"/>
              </a:defRPr>
            </a:lvl4pPr>
            <a:lvl5pPr>
              <a:defRPr b="0" i="0">
                <a:latin typeface="Andes ExtraLight"/>
                <a:cs typeface="Andes ExtraLigh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9" name="Text Placeholder 331"/>
          <p:cNvSpPr>
            <a:spLocks noGrp="1"/>
          </p:cNvSpPr>
          <p:nvPr>
            <p:ph type="body" sz="quarter" idx="14"/>
          </p:nvPr>
        </p:nvSpPr>
        <p:spPr>
          <a:xfrm>
            <a:off x="5682073" y="4699001"/>
            <a:ext cx="2821170" cy="1393637"/>
          </a:xfrm>
          <a:prstGeom prst="rect">
            <a:avLst/>
          </a:prstGeom>
        </p:spPr>
        <p:txBody>
          <a:bodyPr anchor="b"/>
          <a:lstStyle>
            <a:lvl1pPr marL="0" marR="0" indent="0" algn="r" defTabSz="914400" rtl="0" eaLnBrk="1" fontAlgn="base" latinLnBrk="0" hangingPunct="1">
              <a:lnSpc>
                <a:spcPct val="115000"/>
              </a:lnSpc>
              <a:spcBef>
                <a:spcPct val="20000"/>
              </a:spcBef>
              <a:spcAft>
                <a:spcPct val="0"/>
              </a:spcAft>
              <a:buClr>
                <a:srgbClr val="00783C"/>
              </a:buClr>
              <a:buSzTx/>
              <a:buFontTx/>
              <a:buNone/>
              <a:tabLst/>
              <a:defRPr sz="1400" b="0" i="0" baseline="0">
                <a:solidFill>
                  <a:schemeClr val="tx1"/>
                </a:solidFill>
                <a:latin typeface="+mn-lt"/>
                <a:cs typeface="Arial"/>
              </a:defRPr>
            </a:lvl1pPr>
            <a:lvl2pPr marL="0" marR="0" indent="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783C"/>
              </a:buClr>
              <a:buSzTx/>
              <a:buFont typeface="Wingdings" charset="0"/>
              <a:buNone/>
              <a:tabLst/>
              <a:defRPr sz="1400" b="0" i="0">
                <a:latin typeface="+mn-lt"/>
                <a:cs typeface="Andes ExtraLight"/>
              </a:defRPr>
            </a:lvl2pPr>
            <a:lvl3pPr>
              <a:defRPr b="0" i="0">
                <a:latin typeface="Andes ExtraLight"/>
                <a:cs typeface="Andes ExtraLight"/>
              </a:defRPr>
            </a:lvl3pPr>
            <a:lvl4pPr>
              <a:defRPr b="0" i="0">
                <a:latin typeface="Andes ExtraLight"/>
                <a:cs typeface="Andes ExtraLight"/>
              </a:defRPr>
            </a:lvl4pPr>
            <a:lvl5pPr>
              <a:defRPr b="0" i="0">
                <a:latin typeface="Andes ExtraLight"/>
                <a:cs typeface="Andes ExtraLigh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70" name="Picture Placeholder 4"/>
          <p:cNvSpPr>
            <a:spLocks noGrp="1"/>
          </p:cNvSpPr>
          <p:nvPr>
            <p:ph type="pic" sz="quarter" idx="16"/>
          </p:nvPr>
        </p:nvSpPr>
        <p:spPr>
          <a:xfrm>
            <a:off x="508000" y="4699001"/>
            <a:ext cx="5058833" cy="1375832"/>
          </a:xfrm>
          <a:prstGeom prst="rect">
            <a:avLst/>
          </a:prstGeom>
          <a:solidFill>
            <a:srgbClr val="FFFFFF"/>
          </a:solidFill>
        </p:spPr>
        <p:txBody>
          <a:bodyPr anchor="ctr">
            <a:normAutofit/>
          </a:bodyPr>
          <a:lstStyle>
            <a:lvl1pPr algn="ctr">
              <a:defRPr baseline="0">
                <a:solidFill>
                  <a:srgbClr val="021F43"/>
                </a:solidFill>
              </a:defRPr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8" name="Rectangle 1028"/>
          <p:cNvSpPr>
            <a:spLocks noGrp="1" noChangeArrowheads="1"/>
          </p:cNvSpPr>
          <p:nvPr>
            <p:ph type="dt" sz="half" idx="17"/>
          </p:nvPr>
        </p:nvSpPr>
        <p:spPr>
          <a:xfrm>
            <a:off x="5942013" y="6107113"/>
            <a:ext cx="2551112" cy="306387"/>
          </a:xfrm>
          <a:prstGeom prst="rect">
            <a:avLst/>
          </a:prstGeom>
        </p:spPr>
        <p:txBody>
          <a:bodyPr rIns="0" anchor="ctr"/>
          <a:lstStyle>
            <a:lvl1pPr algn="r">
              <a:defRPr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r>
              <a:rPr lang="en-US"/>
              <a:t>‹#›</a:t>
            </a:r>
          </a:p>
        </p:txBody>
      </p:sp>
    </p:spTree>
    <p:extLst>
      <p:ext uri="{BB962C8B-B14F-4D97-AF65-F5344CB8AC3E}">
        <p14:creationId xmlns:p14="http://schemas.microsoft.com/office/powerpoint/2010/main" val="40291390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202419F-14A5-4D44-8D2E-22D87B56DD20}" type="slidenum">
              <a:rPr lang="en-US" altLang="en-US" smtClean="0">
                <a:ea typeface="MS PGothic" panose="020B0600070205080204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ea typeface="MS PGothic" panose="020B0600070205080204" pitchFamily="34" charset="-128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0703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202419F-14A5-4D44-8D2E-22D87B56DD20}" type="slidenum">
              <a:rPr lang="en-US" altLang="en-US" smtClean="0">
                <a:ea typeface="MS PGothic" panose="020B0600070205080204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ea typeface="MS PGothic" panose="020B0600070205080204" pitchFamily="34" charset="-128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4291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800100"/>
            <a:ext cx="8229600" cy="5072063"/>
          </a:xfrm>
        </p:spPr>
        <p:txBody>
          <a:bodyPr/>
          <a:lstStyle>
            <a:lvl1pPr>
              <a:defRPr>
                <a:latin typeface="Arial"/>
                <a:cs typeface="Arial"/>
              </a:defRPr>
            </a:lvl1pPr>
            <a:lvl2pPr>
              <a:buClr>
                <a:srgbClr val="9BCD00"/>
              </a:buClr>
              <a:defRPr>
                <a:latin typeface="Arial"/>
                <a:cs typeface="Arial"/>
              </a:defRPr>
            </a:lvl2pPr>
            <a:lvl3pPr>
              <a:defRPr>
                <a:latin typeface="Arial"/>
                <a:cs typeface="Arial"/>
              </a:defRPr>
            </a:lvl3pPr>
            <a:lvl4pPr>
              <a:defRPr>
                <a:latin typeface="Arial"/>
                <a:cs typeface="Arial"/>
              </a:defRPr>
            </a:lvl4pPr>
            <a:lvl5pPr>
              <a:defRPr>
                <a:latin typeface="Arial"/>
                <a:cs typeface="Arial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de-DE" dirty="0"/>
          </a:p>
        </p:txBody>
      </p:sp>
      <p:sp>
        <p:nvSpPr>
          <p:cNvPr id="18" name="Titel 1"/>
          <p:cNvSpPr>
            <a:spLocks noGrp="1"/>
          </p:cNvSpPr>
          <p:nvPr>
            <p:ph type="title"/>
          </p:nvPr>
        </p:nvSpPr>
        <p:spPr>
          <a:xfrm>
            <a:off x="1857391" y="0"/>
            <a:ext cx="7286610" cy="640478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0000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Click to edit Master title style</a:t>
            </a:r>
            <a:endParaRPr lang="de-DE" dirty="0"/>
          </a:p>
        </p:txBody>
      </p:sp>
      <p:pic>
        <p:nvPicPr>
          <p:cNvPr id="12" name="Bild 9" descr="wb-claim.wmf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175418" y="6682091"/>
            <a:ext cx="6621463" cy="87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4" name="Straight Connector 13"/>
          <p:cNvCxnSpPr/>
          <p:nvPr userDrawn="1"/>
        </p:nvCxnSpPr>
        <p:spPr>
          <a:xfrm>
            <a:off x="0" y="714375"/>
            <a:ext cx="9144001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 userDrawn="1"/>
        </p:nvCxnSpPr>
        <p:spPr>
          <a:xfrm>
            <a:off x="0" y="6265131"/>
            <a:ext cx="9144001" cy="0"/>
          </a:xfrm>
          <a:prstGeom prst="line">
            <a:avLst/>
          </a:prstGeom>
          <a:ln>
            <a:solidFill>
              <a:srgbClr val="98BF0E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524873" y="6413804"/>
            <a:ext cx="542927" cy="365125"/>
          </a:xfrm>
          <a:prstGeom prst="rect">
            <a:avLst/>
          </a:prstGeom>
          <a:noFill/>
        </p:spPr>
        <p:txBody>
          <a:bodyPr/>
          <a:lstStyle>
            <a:lvl1pPr algn="r">
              <a:defRPr sz="1600">
                <a:solidFill>
                  <a:srgbClr val="808979"/>
                </a:solidFill>
                <a:latin typeface="Arial"/>
                <a:cs typeface="Arial"/>
              </a:defRPr>
            </a:lvl1pPr>
          </a:lstStyle>
          <a:p>
            <a:fld id="{B131813F-E8C9-C041-A3BC-5D57C9CB1EBA}" type="slidenum">
              <a:rPr lang="de-DE" smtClean="0"/>
              <a:pPr/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0335135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41070"/>
            <a:ext cx="7886700" cy="872836"/>
          </a:xfrm>
        </p:spPr>
        <p:txBody>
          <a:bodyPr>
            <a:normAutofit/>
          </a:bodyPr>
          <a:lstStyle>
            <a:lvl1pPr>
              <a:defRPr sz="2400" b="1">
                <a:solidFill>
                  <a:srgbClr val="ED1C24"/>
                </a:solidFill>
                <a:latin typeface="Andes" panose="02000000000000000000" pitchFamily="50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171450" indent="-171450">
              <a:lnSpc>
                <a:spcPct val="100000"/>
              </a:lnSpc>
              <a:buSzPct val="100000"/>
              <a:buFont typeface="Arial" panose="020B0604020202020204" pitchFamily="34" charset="0"/>
              <a:buChar char="»"/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14350" indent="-171450">
              <a:lnSpc>
                <a:spcPct val="100000"/>
              </a:lnSpc>
              <a:buSzPct val="100000"/>
              <a:buFont typeface="Arial" panose="020B0604020202020204" pitchFamily="34" charset="0"/>
              <a:buChar char="»"/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857250" indent="-171450">
              <a:lnSpc>
                <a:spcPct val="100000"/>
              </a:lnSpc>
              <a:buSzPct val="100000"/>
              <a:buFont typeface="Arial" panose="020B0604020202020204" pitchFamily="34" charset="0"/>
              <a:buChar char="»"/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200150" indent="-171450">
              <a:lnSpc>
                <a:spcPct val="100000"/>
              </a:lnSpc>
              <a:buSzPct val="100000"/>
              <a:buFont typeface="Arial" panose="020B0604020202020204" pitchFamily="34" charset="0"/>
              <a:buChar char="»"/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543050" indent="-171450">
              <a:lnSpc>
                <a:spcPct val="100000"/>
              </a:lnSpc>
              <a:buSzPct val="100000"/>
              <a:buFont typeface="Arial" panose="020B0604020202020204" pitchFamily="34" charset="0"/>
              <a:buChar char="»"/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1326863"/>
            <a:ext cx="9144000" cy="169459"/>
          </a:xfrm>
          <a:prstGeom prst="rect">
            <a:avLst/>
          </a:prstGeom>
          <a:gradFill flip="none" rotWithShape="1">
            <a:gsLst>
              <a:gs pos="0">
                <a:srgbClr val="8C8D90"/>
              </a:gs>
              <a:gs pos="100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0" name="Slide Number Placeholder 5"/>
          <p:cNvSpPr txBox="1">
            <a:spLocks/>
          </p:cNvSpPr>
          <p:nvPr userDrawn="1"/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rgbClr val="8C8D9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B3ABA45-890E-45E3-AB7B-9C569D2DC0F9}" type="slidenum">
              <a:rPr lang="en-US" sz="900" smtClean="0"/>
              <a:pPr/>
              <a:t>‹#›</a:t>
            </a:fld>
            <a:endParaRPr lang="en-US" sz="900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906"/>
          <a:stretch/>
        </p:blipFill>
        <p:spPr>
          <a:xfrm>
            <a:off x="-7975" y="0"/>
            <a:ext cx="582640" cy="1325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477462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Light Blue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ChangeArrowheads="1"/>
          </p:cNvSpPr>
          <p:nvPr/>
        </p:nvSpPr>
        <p:spPr bwMode="auto">
          <a:xfrm flipV="1">
            <a:off x="0" y="0"/>
            <a:ext cx="9144000" cy="4479925"/>
          </a:xfrm>
          <a:prstGeom prst="rect">
            <a:avLst/>
          </a:prstGeom>
          <a:solidFill>
            <a:srgbClr val="139AF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115888" indent="-115888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  <a:defRPr/>
            </a:pPr>
            <a:endParaRPr lang="en-US" altLang="en-US" sz="1300" b="0">
              <a:cs typeface="+mn-cs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4311650"/>
            <a:ext cx="9144000" cy="176213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115888" indent="-115888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  <a:defRPr/>
            </a:pPr>
            <a:endParaRPr lang="en-US" altLang="en-US" sz="1300" b="0">
              <a:solidFill>
                <a:schemeClr val="bg1"/>
              </a:solidFill>
              <a:cs typeface="+mn-cs"/>
            </a:endParaRPr>
          </a:p>
        </p:txBody>
      </p:sp>
      <p:sp>
        <p:nvSpPr>
          <p:cNvPr id="330" name="Title 329"/>
          <p:cNvSpPr>
            <a:spLocks noGrp="1"/>
          </p:cNvSpPr>
          <p:nvPr>
            <p:ph type="title"/>
          </p:nvPr>
        </p:nvSpPr>
        <p:spPr>
          <a:xfrm>
            <a:off x="1512623" y="1189789"/>
            <a:ext cx="6971806" cy="1822161"/>
          </a:xfrm>
          <a:prstGeom prst="rect">
            <a:avLst/>
          </a:prstGeom>
        </p:spPr>
        <p:txBody>
          <a:bodyPr anchor="b"/>
          <a:lstStyle>
            <a:lvl1pPr>
              <a:lnSpc>
                <a:spcPct val="100000"/>
              </a:lnSpc>
              <a:spcBef>
                <a:spcPts val="0"/>
              </a:spcBef>
              <a:defRPr sz="3600" b="1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32" name="Text Placeholder 331"/>
          <p:cNvSpPr>
            <a:spLocks noGrp="1"/>
          </p:cNvSpPr>
          <p:nvPr>
            <p:ph type="body" sz="quarter" idx="13"/>
          </p:nvPr>
        </p:nvSpPr>
        <p:spPr>
          <a:xfrm>
            <a:off x="1525172" y="3000005"/>
            <a:ext cx="6959257" cy="87588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2400" b="0" i="0" cap="all" baseline="0">
                <a:solidFill>
                  <a:srgbClr val="FFFFFF"/>
                </a:solidFill>
                <a:latin typeface="+mn-lt"/>
                <a:cs typeface="Andes ExtraLight"/>
              </a:defRPr>
            </a:lvl1pPr>
            <a:lvl2pPr>
              <a:defRPr b="0" i="0">
                <a:latin typeface="Andes ExtraLight"/>
                <a:cs typeface="Andes ExtraLight"/>
              </a:defRPr>
            </a:lvl2pPr>
            <a:lvl3pPr>
              <a:defRPr b="0" i="0">
                <a:latin typeface="Andes ExtraLight"/>
                <a:cs typeface="Andes ExtraLight"/>
              </a:defRPr>
            </a:lvl3pPr>
            <a:lvl4pPr>
              <a:defRPr b="0" i="0">
                <a:latin typeface="Andes ExtraLight"/>
                <a:cs typeface="Andes ExtraLight"/>
              </a:defRPr>
            </a:lvl4pPr>
            <a:lvl5pPr>
              <a:defRPr b="0" i="0">
                <a:latin typeface="Andes ExtraLight"/>
                <a:cs typeface="Andes ExtraLigh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9" name="Text Placeholder 331"/>
          <p:cNvSpPr>
            <a:spLocks noGrp="1"/>
          </p:cNvSpPr>
          <p:nvPr>
            <p:ph type="body" sz="quarter" idx="14"/>
          </p:nvPr>
        </p:nvSpPr>
        <p:spPr>
          <a:xfrm>
            <a:off x="5682073" y="4699001"/>
            <a:ext cx="2821170" cy="1393637"/>
          </a:xfrm>
          <a:prstGeom prst="rect">
            <a:avLst/>
          </a:prstGeom>
        </p:spPr>
        <p:txBody>
          <a:bodyPr anchor="b"/>
          <a:lstStyle>
            <a:lvl1pPr marL="0" marR="0" indent="0" algn="r" defTabSz="914400" rtl="0" eaLnBrk="1" fontAlgn="base" latinLnBrk="0" hangingPunct="1">
              <a:lnSpc>
                <a:spcPct val="115000"/>
              </a:lnSpc>
              <a:spcBef>
                <a:spcPct val="20000"/>
              </a:spcBef>
              <a:spcAft>
                <a:spcPct val="0"/>
              </a:spcAft>
              <a:buClr>
                <a:srgbClr val="00783C"/>
              </a:buClr>
              <a:buSzTx/>
              <a:buFontTx/>
              <a:buNone/>
              <a:tabLst/>
              <a:defRPr sz="1400" b="0" i="0" baseline="0">
                <a:solidFill>
                  <a:schemeClr val="tx1"/>
                </a:solidFill>
                <a:latin typeface="+mn-lt"/>
                <a:cs typeface="Arial"/>
              </a:defRPr>
            </a:lvl1pPr>
            <a:lvl2pPr marL="0" marR="0" indent="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783C"/>
              </a:buClr>
              <a:buSzTx/>
              <a:buFont typeface="Wingdings" charset="0"/>
              <a:buNone/>
              <a:tabLst/>
              <a:defRPr sz="1400" b="0" i="0">
                <a:latin typeface="+mn-lt"/>
                <a:cs typeface="Andes ExtraLight"/>
              </a:defRPr>
            </a:lvl2pPr>
            <a:lvl3pPr>
              <a:defRPr b="0" i="0">
                <a:latin typeface="Andes ExtraLight"/>
                <a:cs typeface="Andes ExtraLight"/>
              </a:defRPr>
            </a:lvl3pPr>
            <a:lvl4pPr>
              <a:defRPr b="0" i="0">
                <a:latin typeface="Andes ExtraLight"/>
                <a:cs typeface="Andes ExtraLight"/>
              </a:defRPr>
            </a:lvl4pPr>
            <a:lvl5pPr>
              <a:defRPr b="0" i="0">
                <a:latin typeface="Andes ExtraLight"/>
                <a:cs typeface="Andes ExtraLigh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70" name="Picture Placeholder 4"/>
          <p:cNvSpPr>
            <a:spLocks noGrp="1"/>
          </p:cNvSpPr>
          <p:nvPr>
            <p:ph type="pic" sz="quarter" idx="16"/>
          </p:nvPr>
        </p:nvSpPr>
        <p:spPr>
          <a:xfrm>
            <a:off x="508000" y="4699001"/>
            <a:ext cx="5058833" cy="1375832"/>
          </a:xfrm>
          <a:prstGeom prst="rect">
            <a:avLst/>
          </a:prstGeom>
          <a:solidFill>
            <a:srgbClr val="FFFFFF"/>
          </a:solidFill>
        </p:spPr>
        <p:txBody>
          <a:bodyPr anchor="ctr">
            <a:normAutofit/>
          </a:bodyPr>
          <a:lstStyle>
            <a:lvl1pPr algn="ctr">
              <a:defRPr baseline="0">
                <a:solidFill>
                  <a:srgbClr val="021F43"/>
                </a:solidFill>
              </a:defRPr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8" name="Rectangle 1028"/>
          <p:cNvSpPr>
            <a:spLocks noGrp="1" noChangeArrowheads="1"/>
          </p:cNvSpPr>
          <p:nvPr>
            <p:ph type="dt" sz="half" idx="17"/>
          </p:nvPr>
        </p:nvSpPr>
        <p:spPr>
          <a:xfrm>
            <a:off x="5942013" y="6107113"/>
            <a:ext cx="2551112" cy="306387"/>
          </a:xfrm>
          <a:prstGeom prst="rect">
            <a:avLst/>
          </a:prstGeom>
        </p:spPr>
        <p:txBody>
          <a:bodyPr rIns="0" anchor="ctr"/>
          <a:lstStyle>
            <a:lvl1pPr algn="r">
              <a:defRPr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r>
              <a:rPr lang="en-US"/>
              <a:t>‹#›</a:t>
            </a:r>
          </a:p>
        </p:txBody>
      </p:sp>
    </p:spTree>
    <p:extLst>
      <p:ext uri="{BB962C8B-B14F-4D97-AF65-F5344CB8AC3E}">
        <p14:creationId xmlns:p14="http://schemas.microsoft.com/office/powerpoint/2010/main" val="34025607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‹#›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06604-BAFB-4462-912D-622867FA60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747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66800"/>
            <a:ext cx="4343400" cy="457200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algn="l">
              <a:defRPr sz="12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74837"/>
            <a:ext cx="8229600" cy="4144963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</a:defRPr>
            </a:lvl1pPr>
            <a:lvl2pPr>
              <a:defRPr sz="12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 sz="12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34200" y="6492875"/>
            <a:ext cx="2133600" cy="365125"/>
          </a:xfrm>
          <a:prstGeom prst="rect">
            <a:avLst/>
          </a:prstGeom>
        </p:spPr>
        <p:txBody>
          <a:bodyPr/>
          <a:lstStyle/>
          <a:p>
            <a:fld id="{D82C62C2-D1B9-4641-A17A-F8B0321F1F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‹#›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730752" y="6356350"/>
            <a:ext cx="2057400" cy="365125"/>
          </a:xfrm>
        </p:spPr>
        <p:txBody>
          <a:bodyPr anchor="ctr" anchorCtr="1"/>
          <a:lstStyle/>
          <a:p>
            <a:fld id="{9F806604-BAFB-4462-912D-622867FA6046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63285" y="6363821"/>
            <a:ext cx="1622715" cy="349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423666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‹#›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06604-BAFB-4462-912D-622867FA60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80133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‹#›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06604-BAFB-4462-912D-622867FA60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44387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‹#›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06604-BAFB-4462-912D-622867FA60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704916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‹#›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3730752" y="6356350"/>
            <a:ext cx="2057400" cy="365125"/>
          </a:xfrm>
        </p:spPr>
        <p:txBody>
          <a:bodyPr anchor="ctr" anchorCtr="1"/>
          <a:lstStyle/>
          <a:p>
            <a:fld id="{9F806604-BAFB-4462-912D-622867FA6046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63285" y="6363821"/>
            <a:ext cx="1622715" cy="349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197704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‹#›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3730752" y="6356350"/>
            <a:ext cx="2057400" cy="365125"/>
          </a:xfrm>
        </p:spPr>
        <p:txBody>
          <a:bodyPr anchor="ctr" anchorCtr="1"/>
          <a:lstStyle/>
          <a:p>
            <a:fld id="{9F806604-BAFB-4462-912D-622867FA6046}" type="slidenum">
              <a:rPr lang="en-US" smtClean="0"/>
              <a:t>‹#›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63285" y="6363821"/>
            <a:ext cx="1622715" cy="349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557279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‹#›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06604-BAFB-4462-912D-622867FA60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85111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‹#›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06604-BAFB-4462-912D-622867FA60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199781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‹#›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06604-BAFB-4462-912D-622867FA60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28506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‹#›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06604-BAFB-4462-912D-622867FA60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56303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‹#›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82C62C2-D1B9-4641-A17A-F8B0321F1F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‹#›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06604-BAFB-4462-912D-622867FA60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26961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‹#›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F8C4A-AEE0-494B-BF4C-BD5E1CDC9B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574282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‹#›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F8C4A-AEE0-494B-BF4C-BD5E1CDC9B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518958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‹#›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F8C4A-AEE0-494B-BF4C-BD5E1CDC9B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09845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‹#›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F8C4A-AEE0-494B-BF4C-BD5E1CDC9B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48794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‹#›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F8C4A-AEE0-494B-BF4C-BD5E1CDC9B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242666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‹#›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F8C4A-AEE0-494B-BF4C-BD5E1CDC9B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40425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‹#›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F8C4A-AEE0-494B-BF4C-BD5E1CDC9B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572701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‹#›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F8C4A-AEE0-494B-BF4C-BD5E1CDC9B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622425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‹#›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F8C4A-AEE0-494B-BF4C-BD5E1CDC9B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27487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‹#›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82C62C2-D1B9-4641-A17A-F8B0321F1F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‹#›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F8C4A-AEE0-494B-BF4C-BD5E1CDC9B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182814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‹#›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F8C4A-AEE0-494B-BF4C-BD5E1CDC9B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104790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‹#›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AA641-218A-4B43-9B95-7197741BAB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3248497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‹#›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AA641-218A-4B43-9B95-7197741BAB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213669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‹#›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AA641-218A-4B43-9B95-7197741BAB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6376596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‹#›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AA641-218A-4B43-9B95-7197741BAB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019834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‹#›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AA641-218A-4B43-9B95-7197741BAB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46449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‹#›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AA641-218A-4B43-9B95-7197741BAB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92145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‹#›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AA641-218A-4B43-9B95-7197741BAB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254462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‹#›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AA641-218A-4B43-9B95-7197741BAB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3622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‹#›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82C62C2-D1B9-4641-A17A-F8B0321F1F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‹#›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AA641-218A-4B43-9B95-7197741BAB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2254769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‹#›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AA641-218A-4B43-9B95-7197741BAB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108050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‹#›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AA641-218A-4B43-9B95-7197741BAB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2933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‹#›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82C62C2-D1B9-4641-A17A-F8B0321F1F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‹#›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82C62C2-D1B9-4641-A17A-F8B0321F1F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‹#›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82C62C2-D1B9-4641-A17A-F8B0321F1F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‹#›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82C62C2-D1B9-4641-A17A-F8B0321F1F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6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7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6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1.xml"/><Relationship Id="rId7" Type="http://schemas.openxmlformats.org/officeDocument/2006/relationships/slideLayout" Target="../slideLayouts/slideLayout25.xml"/><Relationship Id="rId12" Type="http://schemas.openxmlformats.org/officeDocument/2006/relationships/slideLayout" Target="../slideLayouts/slideLayout30.xml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4.xml"/><Relationship Id="rId11" Type="http://schemas.openxmlformats.org/officeDocument/2006/relationships/slideLayout" Target="../slideLayouts/slideLayout29.xml"/><Relationship Id="rId5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28.xml"/><Relationship Id="rId4" Type="http://schemas.openxmlformats.org/officeDocument/2006/relationships/slideLayout" Target="../slideLayouts/slideLayout22.xml"/><Relationship Id="rId9" Type="http://schemas.openxmlformats.org/officeDocument/2006/relationships/slideLayout" Target="../slideLayouts/slideLayout27.xml"/><Relationship Id="rId14" Type="http://schemas.openxmlformats.org/officeDocument/2006/relationships/image" Target="../media/image5.jpe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8.xml"/><Relationship Id="rId3" Type="http://schemas.openxmlformats.org/officeDocument/2006/relationships/slideLayout" Target="../slideLayouts/slideLayout33.xml"/><Relationship Id="rId7" Type="http://schemas.openxmlformats.org/officeDocument/2006/relationships/slideLayout" Target="../slideLayouts/slideLayout37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2.xml"/><Relationship Id="rId1" Type="http://schemas.openxmlformats.org/officeDocument/2006/relationships/slideLayout" Target="../slideLayouts/slideLayout31.xml"/><Relationship Id="rId6" Type="http://schemas.openxmlformats.org/officeDocument/2006/relationships/slideLayout" Target="../slideLayouts/slideLayout36.xml"/><Relationship Id="rId11" Type="http://schemas.openxmlformats.org/officeDocument/2006/relationships/slideLayout" Target="../slideLayouts/slideLayout41.xml"/><Relationship Id="rId5" Type="http://schemas.openxmlformats.org/officeDocument/2006/relationships/slideLayout" Target="../slideLayouts/slideLayout35.xml"/><Relationship Id="rId10" Type="http://schemas.openxmlformats.org/officeDocument/2006/relationships/slideLayout" Target="../slideLayouts/slideLayout40.xml"/><Relationship Id="rId4" Type="http://schemas.openxmlformats.org/officeDocument/2006/relationships/slideLayout" Target="../slideLayouts/slideLayout34.xml"/><Relationship Id="rId9" Type="http://schemas.openxmlformats.org/officeDocument/2006/relationships/slideLayout" Target="../slideLayouts/slideLayout39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9.xml"/><Relationship Id="rId3" Type="http://schemas.openxmlformats.org/officeDocument/2006/relationships/slideLayout" Target="../slideLayouts/slideLayout44.xml"/><Relationship Id="rId7" Type="http://schemas.openxmlformats.org/officeDocument/2006/relationships/slideLayout" Target="../slideLayouts/slideLayout48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3.xml"/><Relationship Id="rId1" Type="http://schemas.openxmlformats.org/officeDocument/2006/relationships/slideLayout" Target="../slideLayouts/slideLayout42.xml"/><Relationship Id="rId6" Type="http://schemas.openxmlformats.org/officeDocument/2006/relationships/slideLayout" Target="../slideLayouts/slideLayout47.xml"/><Relationship Id="rId11" Type="http://schemas.openxmlformats.org/officeDocument/2006/relationships/slideLayout" Target="../slideLayouts/slideLayout52.xml"/><Relationship Id="rId5" Type="http://schemas.openxmlformats.org/officeDocument/2006/relationships/slideLayout" Target="../slideLayouts/slideLayout46.xml"/><Relationship Id="rId10" Type="http://schemas.openxmlformats.org/officeDocument/2006/relationships/slideLayout" Target="../slideLayouts/slideLayout51.xml"/><Relationship Id="rId4" Type="http://schemas.openxmlformats.org/officeDocument/2006/relationships/slideLayout" Target="../slideLayouts/slideLayout45.xml"/><Relationship Id="rId9" Type="http://schemas.openxmlformats.org/officeDocument/2006/relationships/slideLayout" Target="../slideLayouts/slideLayout5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9144000" cy="1066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b="1" dirty="0"/>
          </a:p>
        </p:txBody>
      </p:sp>
      <p:sp>
        <p:nvSpPr>
          <p:cNvPr id="45" name="TextBox 44"/>
          <p:cNvSpPr txBox="1"/>
          <p:nvPr/>
        </p:nvSpPr>
        <p:spPr>
          <a:xfrm>
            <a:off x="6248400" y="4648200"/>
            <a:ext cx="914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chemeClr val="bg1"/>
                </a:solidFill>
              </a:rPr>
              <a:t>Acronyms</a:t>
            </a:r>
          </a:p>
        </p:txBody>
      </p:sp>
      <p:sp>
        <p:nvSpPr>
          <p:cNvPr id="9" name="Rectangle 8"/>
          <p:cNvSpPr/>
          <p:nvPr/>
        </p:nvSpPr>
        <p:spPr>
          <a:xfrm>
            <a:off x="14344" y="381000"/>
            <a:ext cx="4252856" cy="1524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8458200" y="381000"/>
            <a:ext cx="685800" cy="1524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5800" y="156488"/>
            <a:ext cx="3803122" cy="753823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2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Freeform 84"/>
          <p:cNvSpPr>
            <a:spLocks/>
          </p:cNvSpPr>
          <p:nvPr/>
        </p:nvSpPr>
        <p:spPr bwMode="auto">
          <a:xfrm flipH="1">
            <a:off x="8189913" y="6323013"/>
            <a:ext cx="349250" cy="534987"/>
          </a:xfrm>
          <a:custGeom>
            <a:avLst/>
            <a:gdLst>
              <a:gd name="T0" fmla="*/ 0 w 638"/>
              <a:gd name="T1" fmla="*/ 0 h 1194"/>
              <a:gd name="T2" fmla="*/ 2147483647 w 638"/>
              <a:gd name="T3" fmla="*/ 2147483647 h 1194"/>
              <a:gd name="T4" fmla="*/ 2147483647 w 638"/>
              <a:gd name="T5" fmla="*/ 2147483647 h 1194"/>
              <a:gd name="T6" fmla="*/ 2147483647 w 638"/>
              <a:gd name="T7" fmla="*/ 2147483647 h 1194"/>
              <a:gd name="T8" fmla="*/ 2147483647 w 638"/>
              <a:gd name="T9" fmla="*/ 2147483647 h 1194"/>
              <a:gd name="T10" fmla="*/ 2147483647 w 638"/>
              <a:gd name="T11" fmla="*/ 2147483647 h 1194"/>
              <a:gd name="T12" fmla="*/ 2147483647 w 638"/>
              <a:gd name="T13" fmla="*/ 2147483647 h 1194"/>
              <a:gd name="T14" fmla="*/ 2147483647 w 638"/>
              <a:gd name="T15" fmla="*/ 2147483647 h 1194"/>
              <a:gd name="T16" fmla="*/ 2147483647 w 638"/>
              <a:gd name="T17" fmla="*/ 2147483647 h 1194"/>
              <a:gd name="T18" fmla="*/ 2147483647 w 638"/>
              <a:gd name="T19" fmla="*/ 2147483647 h 1194"/>
              <a:gd name="T20" fmla="*/ 2147483647 w 638"/>
              <a:gd name="T21" fmla="*/ 2147483647 h 1194"/>
              <a:gd name="T22" fmla="*/ 2147483647 w 638"/>
              <a:gd name="T23" fmla="*/ 2147483647 h 1194"/>
              <a:gd name="T24" fmla="*/ 2147483647 w 638"/>
              <a:gd name="T25" fmla="*/ 2147483647 h 1194"/>
              <a:gd name="T26" fmla="*/ 2147483647 w 638"/>
              <a:gd name="T27" fmla="*/ 2147483647 h 1194"/>
              <a:gd name="T28" fmla="*/ 2147483647 w 638"/>
              <a:gd name="T29" fmla="*/ 2147483647 h 1194"/>
              <a:gd name="T30" fmla="*/ 2147483647 w 638"/>
              <a:gd name="T31" fmla="*/ 2147483647 h 1194"/>
              <a:gd name="T32" fmla="*/ 2147483647 w 638"/>
              <a:gd name="T33" fmla="*/ 2147483647 h 1194"/>
              <a:gd name="T34" fmla="*/ 2147483647 w 638"/>
              <a:gd name="T35" fmla="*/ 2147483647 h 1194"/>
              <a:gd name="T36" fmla="*/ 2147483647 w 638"/>
              <a:gd name="T37" fmla="*/ 2147483647 h 1194"/>
              <a:gd name="T38" fmla="*/ 2147483647 w 638"/>
              <a:gd name="T39" fmla="*/ 2147483647 h 1194"/>
              <a:gd name="T40" fmla="*/ 2147483647 w 638"/>
              <a:gd name="T41" fmla="*/ 2147483647 h 1194"/>
              <a:gd name="T42" fmla="*/ 2147483647 w 638"/>
              <a:gd name="T43" fmla="*/ 2147483647 h 1194"/>
              <a:gd name="T44" fmla="*/ 2147483647 w 638"/>
              <a:gd name="T45" fmla="*/ 2147483647 h 1194"/>
              <a:gd name="T46" fmla="*/ 2147483647 w 638"/>
              <a:gd name="T47" fmla="*/ 2147483647 h 1194"/>
              <a:gd name="T48" fmla="*/ 2147483647 w 638"/>
              <a:gd name="T49" fmla="*/ 2147483647 h 1194"/>
              <a:gd name="T50" fmla="*/ 2147483647 w 638"/>
              <a:gd name="T51" fmla="*/ 2147483647 h 1194"/>
              <a:gd name="T52" fmla="*/ 2147483647 w 638"/>
              <a:gd name="T53" fmla="*/ 2147483647 h 1194"/>
              <a:gd name="T54" fmla="*/ 2147483647 w 638"/>
              <a:gd name="T55" fmla="*/ 2147483647 h 1194"/>
              <a:gd name="T56" fmla="*/ 0 w 638"/>
              <a:gd name="T57" fmla="*/ 0 h 1194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</a:gdLst>
            <a:ahLst/>
            <a:cxnLst>
              <a:cxn ang="T58">
                <a:pos x="T0" y="T1"/>
              </a:cxn>
              <a:cxn ang="T59">
                <a:pos x="T2" y="T3"/>
              </a:cxn>
              <a:cxn ang="T60">
                <a:pos x="T4" y="T5"/>
              </a:cxn>
              <a:cxn ang="T61">
                <a:pos x="T6" y="T7"/>
              </a:cxn>
              <a:cxn ang="T62">
                <a:pos x="T8" y="T9"/>
              </a:cxn>
              <a:cxn ang="T63">
                <a:pos x="T10" y="T11"/>
              </a:cxn>
              <a:cxn ang="T64">
                <a:pos x="T12" y="T13"/>
              </a:cxn>
              <a:cxn ang="T65">
                <a:pos x="T14" y="T15"/>
              </a:cxn>
              <a:cxn ang="T66">
                <a:pos x="T16" y="T17"/>
              </a:cxn>
              <a:cxn ang="T67">
                <a:pos x="T18" y="T19"/>
              </a:cxn>
              <a:cxn ang="T68">
                <a:pos x="T20" y="T21"/>
              </a:cxn>
              <a:cxn ang="T69">
                <a:pos x="T22" y="T23"/>
              </a:cxn>
              <a:cxn ang="T70">
                <a:pos x="T24" y="T25"/>
              </a:cxn>
              <a:cxn ang="T71">
                <a:pos x="T26" y="T27"/>
              </a:cxn>
              <a:cxn ang="T72">
                <a:pos x="T28" y="T29"/>
              </a:cxn>
              <a:cxn ang="T73">
                <a:pos x="T30" y="T31"/>
              </a:cxn>
              <a:cxn ang="T74">
                <a:pos x="T32" y="T33"/>
              </a:cxn>
              <a:cxn ang="T75">
                <a:pos x="T34" y="T35"/>
              </a:cxn>
              <a:cxn ang="T76">
                <a:pos x="T36" y="T37"/>
              </a:cxn>
              <a:cxn ang="T77">
                <a:pos x="T38" y="T39"/>
              </a:cxn>
              <a:cxn ang="T78">
                <a:pos x="T40" y="T41"/>
              </a:cxn>
              <a:cxn ang="T79">
                <a:pos x="T42" y="T43"/>
              </a:cxn>
              <a:cxn ang="T80">
                <a:pos x="T44" y="T45"/>
              </a:cxn>
              <a:cxn ang="T81">
                <a:pos x="T46" y="T47"/>
              </a:cxn>
              <a:cxn ang="T82">
                <a:pos x="T48" y="T49"/>
              </a:cxn>
              <a:cxn ang="T83">
                <a:pos x="T50" y="T51"/>
              </a:cxn>
              <a:cxn ang="T84">
                <a:pos x="T52" y="T53"/>
              </a:cxn>
              <a:cxn ang="T85">
                <a:pos x="T54" y="T55"/>
              </a:cxn>
              <a:cxn ang="T86">
                <a:pos x="T56" y="T57"/>
              </a:cxn>
            </a:cxnLst>
            <a:rect l="0" t="0" r="r" b="b"/>
            <a:pathLst>
              <a:path w="638" h="1194">
                <a:moveTo>
                  <a:pt x="0" y="0"/>
                </a:moveTo>
                <a:lnTo>
                  <a:pt x="38" y="110"/>
                </a:lnTo>
                <a:lnTo>
                  <a:pt x="78" y="216"/>
                </a:lnTo>
                <a:lnTo>
                  <a:pt x="106" y="304"/>
                </a:lnTo>
                <a:lnTo>
                  <a:pt x="136" y="398"/>
                </a:lnTo>
                <a:lnTo>
                  <a:pt x="164" y="506"/>
                </a:lnTo>
                <a:lnTo>
                  <a:pt x="206" y="672"/>
                </a:lnTo>
                <a:lnTo>
                  <a:pt x="236" y="788"/>
                </a:lnTo>
                <a:lnTo>
                  <a:pt x="272" y="990"/>
                </a:lnTo>
                <a:lnTo>
                  <a:pt x="286" y="1086"/>
                </a:lnTo>
                <a:lnTo>
                  <a:pt x="302" y="1194"/>
                </a:lnTo>
                <a:lnTo>
                  <a:pt x="638" y="1194"/>
                </a:lnTo>
                <a:lnTo>
                  <a:pt x="624" y="1142"/>
                </a:lnTo>
                <a:lnTo>
                  <a:pt x="598" y="1060"/>
                </a:lnTo>
                <a:lnTo>
                  <a:pt x="572" y="980"/>
                </a:lnTo>
                <a:lnTo>
                  <a:pt x="548" y="912"/>
                </a:lnTo>
                <a:lnTo>
                  <a:pt x="494" y="784"/>
                </a:lnTo>
                <a:lnTo>
                  <a:pt x="456" y="698"/>
                </a:lnTo>
                <a:lnTo>
                  <a:pt x="424" y="626"/>
                </a:lnTo>
                <a:lnTo>
                  <a:pt x="378" y="532"/>
                </a:lnTo>
                <a:lnTo>
                  <a:pt x="340" y="470"/>
                </a:lnTo>
                <a:lnTo>
                  <a:pt x="306" y="414"/>
                </a:lnTo>
                <a:lnTo>
                  <a:pt x="268" y="342"/>
                </a:lnTo>
                <a:lnTo>
                  <a:pt x="228" y="286"/>
                </a:lnTo>
                <a:lnTo>
                  <a:pt x="174" y="210"/>
                </a:lnTo>
                <a:lnTo>
                  <a:pt x="122" y="140"/>
                </a:lnTo>
                <a:lnTo>
                  <a:pt x="58" y="52"/>
                </a:lnTo>
                <a:lnTo>
                  <a:pt x="30" y="2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 wrap="none" lIns="0" tIns="0" rIns="0" bIns="0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l-PL" sz="1600" b="1">
              <a:solidFill>
                <a:srgbClr val="021F43"/>
              </a:solidFill>
              <a:latin typeface="Trebuchet MS" panose="020B0603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2051" name="Freeform 85"/>
          <p:cNvSpPr>
            <a:spLocks/>
          </p:cNvSpPr>
          <p:nvPr/>
        </p:nvSpPr>
        <p:spPr bwMode="auto">
          <a:xfrm flipH="1">
            <a:off x="8545513" y="6146800"/>
            <a:ext cx="246062" cy="165100"/>
          </a:xfrm>
          <a:custGeom>
            <a:avLst/>
            <a:gdLst>
              <a:gd name="T0" fmla="*/ 2147483647 w 448"/>
              <a:gd name="T1" fmla="*/ 2147483647 h 372"/>
              <a:gd name="T2" fmla="*/ 2147483647 w 448"/>
              <a:gd name="T3" fmla="*/ 2147483647 h 372"/>
              <a:gd name="T4" fmla="*/ 2147483647 w 448"/>
              <a:gd name="T5" fmla="*/ 2147483647 h 372"/>
              <a:gd name="T6" fmla="*/ 2147483647 w 448"/>
              <a:gd name="T7" fmla="*/ 2147483647 h 372"/>
              <a:gd name="T8" fmla="*/ 2147483647 w 448"/>
              <a:gd name="T9" fmla="*/ 2147483647 h 372"/>
              <a:gd name="T10" fmla="*/ 2147483647 w 448"/>
              <a:gd name="T11" fmla="*/ 2147483647 h 372"/>
              <a:gd name="T12" fmla="*/ 0 w 448"/>
              <a:gd name="T13" fmla="*/ 0 h 372"/>
              <a:gd name="T14" fmla="*/ 2147483647 w 448"/>
              <a:gd name="T15" fmla="*/ 0 h 372"/>
              <a:gd name="T16" fmla="*/ 2147483647 w 448"/>
              <a:gd name="T17" fmla="*/ 2147483647 h 372"/>
              <a:gd name="T18" fmla="*/ 2147483647 w 448"/>
              <a:gd name="T19" fmla="*/ 2147483647 h 372"/>
              <a:gd name="T20" fmla="*/ 2147483647 w 448"/>
              <a:gd name="T21" fmla="*/ 2147483647 h 372"/>
              <a:gd name="T22" fmla="*/ 2147483647 w 448"/>
              <a:gd name="T23" fmla="*/ 2147483647 h 372"/>
              <a:gd name="T24" fmla="*/ 2147483647 w 448"/>
              <a:gd name="T25" fmla="*/ 2147483647 h 372"/>
              <a:gd name="T26" fmla="*/ 2147483647 w 448"/>
              <a:gd name="T27" fmla="*/ 2147483647 h 372"/>
              <a:gd name="T28" fmla="*/ 2147483647 w 448"/>
              <a:gd name="T29" fmla="*/ 2147483647 h 372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0" t="0" r="r" b="b"/>
            <a:pathLst>
              <a:path w="448" h="372">
                <a:moveTo>
                  <a:pt x="448" y="372"/>
                </a:moveTo>
                <a:lnTo>
                  <a:pt x="388" y="302"/>
                </a:lnTo>
                <a:lnTo>
                  <a:pt x="280" y="208"/>
                </a:lnTo>
                <a:lnTo>
                  <a:pt x="210" y="142"/>
                </a:lnTo>
                <a:lnTo>
                  <a:pt x="140" y="94"/>
                </a:lnTo>
                <a:lnTo>
                  <a:pt x="64" y="44"/>
                </a:lnTo>
                <a:lnTo>
                  <a:pt x="0" y="0"/>
                </a:lnTo>
                <a:lnTo>
                  <a:pt x="280" y="0"/>
                </a:lnTo>
                <a:lnTo>
                  <a:pt x="300" y="36"/>
                </a:lnTo>
                <a:lnTo>
                  <a:pt x="324" y="82"/>
                </a:lnTo>
                <a:lnTo>
                  <a:pt x="346" y="134"/>
                </a:lnTo>
                <a:lnTo>
                  <a:pt x="378" y="206"/>
                </a:lnTo>
                <a:lnTo>
                  <a:pt x="408" y="264"/>
                </a:lnTo>
                <a:lnTo>
                  <a:pt x="434" y="334"/>
                </a:lnTo>
                <a:lnTo>
                  <a:pt x="448" y="372"/>
                </a:lnTo>
                <a:close/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 wrap="none" lIns="0" tIns="0" rIns="0" bIns="0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l-PL" sz="1600" b="1">
              <a:solidFill>
                <a:srgbClr val="021F43"/>
              </a:solidFill>
              <a:latin typeface="Trebuchet MS" panose="020B0603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205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57188" y="301625"/>
            <a:ext cx="8461375" cy="1208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3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7188" y="1697038"/>
            <a:ext cx="8478837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Paragraph content</a:t>
            </a:r>
          </a:p>
          <a:p>
            <a:pPr lvl="1"/>
            <a:r>
              <a:rPr lang="en-US" dirty="0"/>
              <a:t>Bullets</a:t>
            </a:r>
          </a:p>
          <a:p>
            <a:pPr lvl="5"/>
            <a:r>
              <a:rPr lang="en-US" dirty="0"/>
              <a:t>Bullets</a:t>
            </a:r>
          </a:p>
          <a:p>
            <a:pPr lvl="3"/>
            <a:r>
              <a:rPr lang="en-US" dirty="0"/>
              <a:t>Bullets</a:t>
            </a:r>
          </a:p>
          <a:p>
            <a:pPr lvl="4"/>
            <a:r>
              <a:rPr lang="en-US" dirty="0"/>
              <a:t>Bullets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57188" y="6350000"/>
            <a:ext cx="552450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100" b="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202419F-14A5-4D44-8D2E-22D87B56DD20}" type="slidenum">
              <a:rPr lang="en-US" altLang="en-US" smtClean="0">
                <a:ea typeface="MS PGothic" panose="020B0600070205080204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ea typeface="MS PGothic" panose="020B0600070205080204" pitchFamily="34" charset="-128"/>
            </a:endParaRPr>
          </a:p>
        </p:txBody>
      </p:sp>
      <p:sp>
        <p:nvSpPr>
          <p:cNvPr id="2055" name="TextBox 7"/>
          <p:cNvSpPr txBox="1">
            <a:spLocks noChangeArrowheads="1"/>
          </p:cNvSpPr>
          <p:nvPr/>
        </p:nvSpPr>
        <p:spPr bwMode="auto">
          <a:xfrm>
            <a:off x="8683625" y="6207125"/>
            <a:ext cx="1841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Trebuchet MS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Trebuchet MS" charset="0"/>
                <a:ea typeface="ＭＳ Ｐゴシック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Trebuchet MS" charset="0"/>
                <a:ea typeface="ＭＳ Ｐゴシック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Trebuchet MS" charset="0"/>
                <a:ea typeface="ＭＳ Ｐゴシック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Trebuchet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21F43"/>
              </a:solidFill>
            </a:endParaRPr>
          </a:p>
        </p:txBody>
      </p:sp>
      <p:pic>
        <p:nvPicPr>
          <p:cNvPr id="2056" name="Picture 10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5150" y="6311900"/>
            <a:ext cx="1982788" cy="388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003300" y="6356350"/>
            <a:ext cx="57070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200" b="0">
                <a:solidFill>
                  <a:srgbClr val="7F7F7F"/>
                </a:solidFill>
                <a:latin typeface="+mn-lt"/>
                <a:ea typeface="+mn-ea"/>
                <a:cs typeface="Times New Roman" pitchFamily="18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9786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75" r:id="rId2"/>
    <p:sldLayoutId id="2147483674" r:id="rId3"/>
    <p:sldLayoutId id="2147483701" r:id="rId4"/>
    <p:sldLayoutId id="2147483702" r:id="rId5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buFont typeface="Arial" panose="020B0604020202020204" pitchFamily="34" charset="0"/>
        <a:defRPr sz="2200">
          <a:solidFill>
            <a:srgbClr val="595959"/>
          </a:solidFill>
          <a:latin typeface="+mn-lt"/>
          <a:ea typeface="MS PGothic" pitchFamily="34" charset="-128"/>
          <a:cs typeface="Andes ExtraLight"/>
        </a:defRPr>
      </a:lvl1pPr>
      <a:lvl2pPr algn="l" rtl="0" eaLnBrk="0" fontAlgn="base" hangingPunct="0">
        <a:spcBef>
          <a:spcPct val="0"/>
        </a:spcBef>
        <a:spcAft>
          <a:spcPct val="0"/>
        </a:spcAft>
        <a:buFont typeface="Arial" panose="020B0604020202020204" pitchFamily="34" charset="0"/>
        <a:defRPr sz="2200">
          <a:solidFill>
            <a:srgbClr val="595959"/>
          </a:solidFill>
          <a:latin typeface="Arial" charset="0"/>
          <a:ea typeface="MS PGothic" pitchFamily="34" charset="-128"/>
          <a:cs typeface="Andes ExtraLight" pitchFamily="50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buFont typeface="Arial" panose="020B0604020202020204" pitchFamily="34" charset="0"/>
        <a:defRPr sz="2200">
          <a:solidFill>
            <a:srgbClr val="595959"/>
          </a:solidFill>
          <a:latin typeface="Arial" charset="0"/>
          <a:ea typeface="MS PGothic" pitchFamily="34" charset="-128"/>
          <a:cs typeface="Andes ExtraLight" pitchFamily="50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buFont typeface="Arial" panose="020B0604020202020204" pitchFamily="34" charset="0"/>
        <a:defRPr sz="2200">
          <a:solidFill>
            <a:srgbClr val="595959"/>
          </a:solidFill>
          <a:latin typeface="Arial" charset="0"/>
          <a:ea typeface="MS PGothic" pitchFamily="34" charset="-128"/>
          <a:cs typeface="Andes ExtraLight" pitchFamily="50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buFont typeface="Arial" panose="020B0604020202020204" pitchFamily="34" charset="0"/>
        <a:defRPr sz="2200">
          <a:solidFill>
            <a:srgbClr val="595959"/>
          </a:solidFill>
          <a:latin typeface="Arial" charset="0"/>
          <a:ea typeface="MS PGothic" pitchFamily="34" charset="-128"/>
          <a:cs typeface="Andes ExtraLight" pitchFamily="50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600" b="1">
          <a:solidFill>
            <a:srgbClr val="014C6D"/>
          </a:solidFill>
          <a:latin typeface="Trebuchet MS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600" b="1">
          <a:solidFill>
            <a:srgbClr val="014C6D"/>
          </a:solidFill>
          <a:latin typeface="Trebuchet MS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600" b="1">
          <a:solidFill>
            <a:srgbClr val="014C6D"/>
          </a:solidFill>
          <a:latin typeface="Trebuchet MS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600" b="1">
          <a:solidFill>
            <a:srgbClr val="014C6D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lnSpc>
          <a:spcPct val="150000"/>
        </a:lnSpc>
        <a:spcBef>
          <a:spcPts val="1800"/>
        </a:spcBef>
        <a:spcAft>
          <a:spcPct val="0"/>
        </a:spcAft>
        <a:buClr>
          <a:srgbClr val="404040"/>
        </a:buClr>
        <a:defRPr>
          <a:solidFill>
            <a:srgbClr val="595959"/>
          </a:solidFill>
          <a:latin typeface="Arial"/>
          <a:ea typeface="MS PGothic" pitchFamily="34" charset="-128"/>
          <a:cs typeface="Arial"/>
        </a:defRPr>
      </a:lvl1pPr>
      <a:lvl2pPr marL="285750" indent="-285750" algn="l" rtl="0" eaLnBrk="0" fontAlgn="base" hangingPunct="0">
        <a:lnSpc>
          <a:spcPct val="110000"/>
        </a:lnSpc>
        <a:spcBef>
          <a:spcPct val="0"/>
        </a:spcBef>
        <a:spcAft>
          <a:spcPct val="0"/>
        </a:spcAft>
        <a:buClr>
          <a:srgbClr val="595959"/>
        </a:buClr>
        <a:buFont typeface="Arial" panose="020B0604020202020204" pitchFamily="34" charset="0"/>
        <a:buChar char="•"/>
        <a:defRPr>
          <a:solidFill>
            <a:srgbClr val="595959"/>
          </a:solidFill>
          <a:latin typeface="Arial"/>
          <a:ea typeface="MS PGothic" pitchFamily="34" charset="-128"/>
          <a:cs typeface="Arial"/>
        </a:defRPr>
      </a:lvl2pPr>
      <a:lvl3pPr marL="285750" indent="-285750" algn="l" rtl="0" eaLnBrk="0" fontAlgn="base" hangingPunct="0">
        <a:lnSpc>
          <a:spcPct val="110000"/>
        </a:lnSpc>
        <a:spcBef>
          <a:spcPct val="0"/>
        </a:spcBef>
        <a:spcAft>
          <a:spcPct val="0"/>
        </a:spcAft>
        <a:buClr>
          <a:schemeClr val="tx1"/>
        </a:buClr>
        <a:buFont typeface="Arial" panose="020B0604020202020204" pitchFamily="34" charset="0"/>
        <a:buChar char="•"/>
        <a:defRPr>
          <a:solidFill>
            <a:schemeClr val="tx2"/>
          </a:solidFill>
          <a:latin typeface="Arial"/>
          <a:ea typeface="MS PGothic" pitchFamily="34" charset="-128"/>
          <a:cs typeface="Arial"/>
        </a:defRPr>
      </a:lvl3pPr>
      <a:lvl4pPr marL="831850" indent="-285750" algn="l" rtl="0" eaLnBrk="0" fontAlgn="base" hangingPunct="0">
        <a:lnSpc>
          <a:spcPct val="110000"/>
        </a:lnSpc>
        <a:spcBef>
          <a:spcPct val="0"/>
        </a:spcBef>
        <a:spcAft>
          <a:spcPct val="0"/>
        </a:spcAft>
        <a:buClr>
          <a:srgbClr val="595959"/>
        </a:buClr>
        <a:buFont typeface="Arial" panose="020B0604020202020204" pitchFamily="34" charset="0"/>
        <a:buChar char="•"/>
        <a:defRPr>
          <a:solidFill>
            <a:srgbClr val="595959"/>
          </a:solidFill>
          <a:latin typeface="Arial"/>
          <a:ea typeface="MS PGothic" pitchFamily="34" charset="-128"/>
          <a:cs typeface="Arial"/>
        </a:defRPr>
      </a:lvl4pPr>
      <a:lvl5pPr marL="1196975" indent="-285750" algn="l" rtl="0" eaLnBrk="0" fontAlgn="base" hangingPunct="0">
        <a:lnSpc>
          <a:spcPct val="110000"/>
        </a:lnSpc>
        <a:spcBef>
          <a:spcPct val="0"/>
        </a:spcBef>
        <a:spcAft>
          <a:spcPct val="0"/>
        </a:spcAft>
        <a:buClr>
          <a:srgbClr val="595959"/>
        </a:buClr>
        <a:buFont typeface="Arial" panose="020B0604020202020204" pitchFamily="34" charset="0"/>
        <a:buChar char="•"/>
        <a:defRPr>
          <a:solidFill>
            <a:srgbClr val="595959"/>
          </a:solidFill>
          <a:latin typeface="Arial"/>
          <a:ea typeface="MS PGothic" pitchFamily="34" charset="-128"/>
          <a:cs typeface="Arial"/>
        </a:defRPr>
      </a:lvl5pPr>
      <a:lvl6pPr marL="502920" indent="-228600" algn="l" rtl="0" fontAlgn="base">
        <a:spcBef>
          <a:spcPct val="20000"/>
        </a:spcBef>
        <a:spcAft>
          <a:spcPct val="0"/>
        </a:spcAft>
        <a:buClr>
          <a:schemeClr val="tx2">
            <a:lumMod val="65000"/>
            <a:lumOff val="35000"/>
          </a:schemeClr>
        </a:buClr>
        <a:buFont typeface="Arial"/>
        <a:buChar char="•"/>
        <a:defRPr sz="1800">
          <a:solidFill>
            <a:schemeClr val="tx2">
              <a:lumMod val="65000"/>
              <a:lumOff val="35000"/>
            </a:schemeClr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00783C"/>
        </a:buClr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00783C"/>
        </a:buClr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00783C"/>
        </a:buClr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49" y="152400"/>
            <a:ext cx="7878387" cy="6455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0337" y="1162391"/>
            <a:ext cx="7895013" cy="51281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r>
              <a:rPr lang="en-US"/>
              <a:t>‹#›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806604-BAFB-4462-912D-622867FA6046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8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3190" y="6356350"/>
            <a:ext cx="1985010" cy="4359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/>
          <p:cNvSpPr>
            <a:spLocks noChangeArrowheads="1"/>
          </p:cNvSpPr>
          <p:nvPr userDrawn="1"/>
        </p:nvSpPr>
        <p:spPr bwMode="auto">
          <a:xfrm>
            <a:off x="8313" y="920638"/>
            <a:ext cx="9144000" cy="11906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extLst/>
        </p:spPr>
        <p:txBody>
          <a:bodyPr/>
          <a:lstStyle>
            <a:lvl1pPr marL="115888" indent="-115888" eaLnBrk="0" hangingPunct="0"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buFontTx/>
              <a:buChar char="•"/>
              <a:defRPr/>
            </a:pPr>
            <a:endParaRPr lang="en-US" altLang="en-US" sz="1300" b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89944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706" r:id="rId3"/>
    <p:sldLayoutId id="2147483707" r:id="rId4"/>
    <p:sldLayoutId id="2147483708" r:id="rId5"/>
    <p:sldLayoutId id="2147483709" r:id="rId6"/>
    <p:sldLayoutId id="2147483710" r:id="rId7"/>
    <p:sldLayoutId id="2147483711" r:id="rId8"/>
    <p:sldLayoutId id="2147483712" r:id="rId9"/>
    <p:sldLayoutId id="2147483713" r:id="rId10"/>
    <p:sldLayoutId id="2147483714" r:id="rId11"/>
    <p:sldLayoutId id="2147483715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7030A0"/>
        </a:buClr>
        <a:buFont typeface="Wingdings" panose="05000000000000000000" pitchFamily="2" charset="2"/>
        <a:buChar char="§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7030A0"/>
        </a:buClr>
        <a:buFont typeface="Wingdings" panose="05000000000000000000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7030A0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7030A0"/>
        </a:buClr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7030A0"/>
        </a:buClr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‹#›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9F8C4A-AEE0-494B-BF4C-BD5E1CDC9B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2138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‹#›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4AA641-218A-4B43-9B95-7197741BAB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9276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9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533400" y="409574"/>
            <a:ext cx="8153400" cy="1800225"/>
          </a:xfrm>
        </p:spPr>
        <p:txBody>
          <a:bodyPr/>
          <a:lstStyle/>
          <a:p>
            <a:pPr algn="l">
              <a:defRPr/>
            </a:pPr>
            <a:r>
              <a:rPr lang="en-US" dirty="0"/>
              <a:t>S</a:t>
            </a:r>
            <a:r>
              <a:rPr lang="sr-Latn-RS" dirty="0"/>
              <a:t>rbija</a:t>
            </a:r>
            <a:r>
              <a:rPr lang="en-US" dirty="0"/>
              <a:t> – </a:t>
            </a:r>
            <a:r>
              <a:rPr lang="sr-Latn-RS" dirty="0"/>
              <a:t>Izveštaj o unapređenju finansijskog izveštavanja u javnom sektoru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609600" y="2383916"/>
            <a:ext cx="7972425" cy="1807084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pl-PL" sz="3200" b="1" cap="none" dirty="0"/>
              <a:t>2017 </a:t>
            </a:r>
          </a:p>
          <a:p>
            <a:pPr marL="0" indent="0">
              <a:buNone/>
              <a:defRPr/>
            </a:pPr>
            <a:r>
              <a:rPr lang="pl-PL" sz="3200" b="1" cap="none" dirty="0"/>
              <a:t> Rezultati REPF</a:t>
            </a:r>
            <a:endParaRPr lang="en-US" sz="3200" b="1" cap="none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type="pic" sz="quarter" idx="16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8544" b="-18544"/>
          <a:stretch>
            <a:fillRect/>
          </a:stretch>
        </p:blipFill>
        <p:spPr bwMode="auto">
          <a:xfrm>
            <a:off x="228600" y="4648200"/>
            <a:ext cx="3922543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4619625" y="3373688"/>
            <a:ext cx="4419600" cy="817312"/>
          </a:xfrm>
        </p:spPr>
        <p:txBody>
          <a:bodyPr/>
          <a:lstStyle/>
          <a:p>
            <a:pPr algn="l"/>
            <a:r>
              <a:rPr lang="sr-Latn-RS" altLang="en-US" sz="1200" b="1" dirty="0">
                <a:solidFill>
                  <a:schemeClr val="bg1"/>
                </a:solidFill>
                <a:latin typeface="Arial" charset="0"/>
                <a:cs typeface="Arial" charset="0"/>
              </a:rPr>
              <a:t>Vođe radnog tima</a:t>
            </a:r>
            <a:r>
              <a:rPr lang="en-US" altLang="en-US" sz="1200" b="1" dirty="0">
                <a:solidFill>
                  <a:schemeClr val="bg1"/>
                </a:solidFill>
                <a:latin typeface="Arial" charset="0"/>
                <a:cs typeface="Arial" charset="0"/>
              </a:rPr>
              <a:t>:  </a:t>
            </a:r>
          </a:p>
          <a:p>
            <a:pPr algn="l"/>
            <a:r>
              <a:rPr lang="en-US" altLang="en-US" sz="1200" b="1" dirty="0">
                <a:solidFill>
                  <a:schemeClr val="bg1"/>
                </a:solidFill>
                <a:latin typeface="Arial" charset="0"/>
                <a:cs typeface="Arial" charset="0"/>
              </a:rPr>
              <a:t>Iwona Warzecha, </a:t>
            </a:r>
            <a:r>
              <a:rPr lang="sr-Latn-RS" altLang="en-US" sz="1200" b="1" dirty="0">
                <a:solidFill>
                  <a:schemeClr val="bg1"/>
                </a:solidFill>
                <a:latin typeface="Arial" charset="0"/>
                <a:cs typeface="Arial" charset="0"/>
              </a:rPr>
              <a:t>sektorski lider za finansijsko upravljanje</a:t>
            </a:r>
            <a:endParaRPr lang="en-US" altLang="en-US" sz="1200" b="1" dirty="0">
              <a:solidFill>
                <a:schemeClr val="bg1"/>
              </a:solidFill>
              <a:latin typeface="Arial" charset="0"/>
              <a:cs typeface="Arial" charset="0"/>
            </a:endParaRPr>
          </a:p>
          <a:p>
            <a:pPr marL="0" indent="0" algn="l" eaLnBrk="1" hangingPunct="1">
              <a:buNone/>
            </a:pPr>
            <a:r>
              <a:rPr lang="en-US" altLang="en-US" sz="1200" b="1" dirty="0">
                <a:solidFill>
                  <a:schemeClr val="bg1"/>
                </a:solidFill>
                <a:latin typeface="Arial" charset="0"/>
                <a:cs typeface="Arial" charset="0"/>
              </a:rPr>
              <a:t>Aleksandar Crnomarkovic, </a:t>
            </a:r>
            <a:r>
              <a:rPr lang="sr-Latn-RS" altLang="en-US" sz="1200" b="1" dirty="0">
                <a:solidFill>
                  <a:schemeClr val="bg1"/>
                </a:solidFill>
                <a:latin typeface="Arial" charset="0"/>
                <a:cs typeface="Arial" charset="0"/>
              </a:rPr>
              <a:t>viši ekspert za finansijsko upravljanje</a:t>
            </a:r>
            <a:endParaRPr lang="en-US" altLang="en-US" sz="1200" b="1" dirty="0">
              <a:solidFill>
                <a:schemeClr val="bg1"/>
              </a:solidFill>
              <a:latin typeface="Arial" charset="0"/>
              <a:cs typeface="Arial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19200" y="5772150"/>
            <a:ext cx="2544836" cy="543045"/>
          </a:xfrm>
          <a:prstGeom prst="rect">
            <a:avLst/>
          </a:prstGeom>
        </p:spPr>
      </p:pic>
      <p:pic>
        <p:nvPicPr>
          <p:cNvPr id="8" name="Picture 5" descr="G:\Work\Partner Logos\Partner Logos\partner_swiss_bundeslogo_white_logo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5753100"/>
            <a:ext cx="2635277" cy="6456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681779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9067799" cy="645547"/>
          </a:xfrm>
        </p:spPr>
        <p:txBody>
          <a:bodyPr>
            <a:noAutofit/>
          </a:bodyPr>
          <a:lstStyle/>
          <a:p>
            <a:r>
              <a:rPr lang="pl-PL" sz="4000" b="1" dirty="0"/>
              <a:t>   REPF izveštaj – poruke 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305799" cy="5410200"/>
          </a:xfrm>
        </p:spPr>
        <p:txBody>
          <a:bodyPr>
            <a:normAutofit fontScale="85000" lnSpcReduction="20000"/>
          </a:bodyPr>
          <a:lstStyle/>
          <a:p>
            <a:r>
              <a:rPr lang="sr-Latn-RS" b="1" dirty="0">
                <a:solidFill>
                  <a:srgbClr val="6600CC"/>
                </a:solidFill>
              </a:rPr>
              <a:t>Odeljenje za finansijsko izveštavanje i metodologiju Uprave za trezor </a:t>
            </a:r>
            <a:r>
              <a:rPr lang="sr-Latn-RS" dirty="0"/>
              <a:t>ima operativnu odgovornost za računovodstvenu politiku kroz pripremanje nacrta relevantnih zakona, uredbi i pravilnika</a:t>
            </a:r>
            <a:r>
              <a:rPr lang="en-US" dirty="0"/>
              <a:t>. </a:t>
            </a:r>
          </a:p>
          <a:p>
            <a:r>
              <a:rPr lang="sr-Latn-RS" b="1" dirty="0">
                <a:solidFill>
                  <a:srgbClr val="6600CC"/>
                </a:solidFill>
              </a:rPr>
              <a:t>Konsultativni proces i saradnja sa svim interesnim stranama u reformi je potrebna</a:t>
            </a:r>
            <a:endParaRPr lang="en-US" b="1" dirty="0">
              <a:solidFill>
                <a:srgbClr val="6600CC"/>
              </a:solidFill>
            </a:endParaRPr>
          </a:p>
          <a:p>
            <a:r>
              <a:rPr lang="sr-Latn-RS" b="1" dirty="0">
                <a:solidFill>
                  <a:srgbClr val="6600CC"/>
                </a:solidFill>
              </a:rPr>
              <a:t>Predviđeno je da zvanična komisija za implementaciju MRS – JS </a:t>
            </a:r>
            <a:r>
              <a:rPr lang="sr-Latn-RS" dirty="0"/>
              <a:t>funkcioniše kao telo za utvrđivanje standarda</a:t>
            </a:r>
            <a:endParaRPr lang="pl-PL" dirty="0"/>
          </a:p>
          <a:p>
            <a:r>
              <a:rPr lang="sr-Latn-RS" b="1" dirty="0">
                <a:solidFill>
                  <a:srgbClr val="7030A0"/>
                </a:solidFill>
              </a:rPr>
              <a:t>Potreba za pregledom i redizajniranjem računovodstvenih procesa i optimizacijom broja računovodstvenih jedinica </a:t>
            </a:r>
            <a:r>
              <a:rPr lang="sr-Latn-RS" dirty="0"/>
              <a:t>u cilju uklapanja u institucionalno okruženje i upravljačku strukturu u javnom sektoru, koji su adekvatni veličini Srbije</a:t>
            </a:r>
            <a:r>
              <a:rPr lang="en-US" dirty="0"/>
              <a:t>. </a:t>
            </a:r>
            <a:endParaRPr lang="pl-PL" dirty="0"/>
          </a:p>
          <a:p>
            <a:r>
              <a:rPr lang="pl-PL" b="1" dirty="0">
                <a:solidFill>
                  <a:srgbClr val="6600CC"/>
                </a:solidFill>
              </a:rPr>
              <a:t>Veza sa budžetskim sistemom – Postoji potreba za sveobuhvatnim registrom </a:t>
            </a:r>
            <a:r>
              <a:rPr lang="sr-Latn-RS" dirty="0"/>
              <a:t>jedinica i institucija koje su deo opšte države i koje su korisnici budžetskih sredstava</a:t>
            </a:r>
            <a:endParaRPr lang="en-US" dirty="0"/>
          </a:p>
          <a:p>
            <a:r>
              <a:rPr lang="sr-Latn-RS" b="1" dirty="0">
                <a:solidFill>
                  <a:srgbClr val="6600CC"/>
                </a:solidFill>
              </a:rPr>
              <a:t>Zakonski okvir je složen, fragmentiran</a:t>
            </a:r>
            <a:r>
              <a:rPr lang="en-US" dirty="0">
                <a:solidFill>
                  <a:srgbClr val="6600CC"/>
                </a:solidFill>
              </a:rPr>
              <a:t> </a:t>
            </a:r>
            <a:r>
              <a:rPr lang="sr-Latn-RS" dirty="0"/>
              <a:t>i nejasan. Pojednostavljivanje i harmonizacija u cilju smanjenja broja propisa</a:t>
            </a:r>
            <a:endParaRPr lang="en-US" dirty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3730752" y="6356350"/>
            <a:ext cx="2057400" cy="365125"/>
          </a:xfrm>
        </p:spPr>
        <p:txBody>
          <a:bodyPr anchor="ctr" anchorCtr="1"/>
          <a:lstStyle/>
          <a:p>
            <a:fld id="{9F806604-BAFB-4462-912D-622867FA6046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246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/>
              <a:t>REPF </a:t>
            </a:r>
            <a:r>
              <a:rPr lang="sr-Latn-RS" b="1" dirty="0"/>
              <a:t>izveštaj – poruke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399" y="1066800"/>
            <a:ext cx="7981951" cy="5486400"/>
          </a:xfrm>
        </p:spPr>
        <p:txBody>
          <a:bodyPr>
            <a:normAutofit fontScale="92500"/>
          </a:bodyPr>
          <a:lstStyle/>
          <a:p>
            <a:r>
              <a:rPr lang="sr-Latn-RS" sz="3000" b="1" dirty="0">
                <a:solidFill>
                  <a:srgbClr val="6600CC"/>
                </a:solidFill>
              </a:rPr>
              <a:t>Postoji potreba za dobro dizajniranim i targetiranim pristupom za izgradnju profesionalnih kapaciteta, </a:t>
            </a:r>
            <a:r>
              <a:rPr lang="sr-Latn-RS" sz="3000" dirty="0"/>
              <a:t>za potrebe uvođenja koncepta obračunskog računovodstva i pogotovo MRS – JS</a:t>
            </a:r>
            <a:r>
              <a:rPr lang="en-US" sz="3000" dirty="0"/>
              <a:t>. </a:t>
            </a:r>
          </a:p>
          <a:p>
            <a:r>
              <a:rPr lang="sr-Latn-RS" sz="3000" b="1" dirty="0">
                <a:solidFill>
                  <a:srgbClr val="6600CC"/>
                </a:solidFill>
              </a:rPr>
              <a:t>Broj zaposlenih </a:t>
            </a:r>
            <a:r>
              <a:rPr lang="sr-Latn-RS" sz="3000" dirty="0"/>
              <a:t>na regulatornom nivou treba ojačati</a:t>
            </a:r>
            <a:endParaRPr lang="en-US" sz="3000" dirty="0"/>
          </a:p>
          <a:p>
            <a:r>
              <a:rPr lang="sr-Latn-RS" sz="3000" b="1" dirty="0">
                <a:solidFill>
                  <a:srgbClr val="6600CC"/>
                </a:solidFill>
              </a:rPr>
              <a:t>Poteškoće </a:t>
            </a:r>
            <a:r>
              <a:rPr lang="sr-Latn-RS" sz="3000" dirty="0"/>
              <a:t>u zapošljavanju saradnika i mlađih stručnih saradnika sa univerziteta</a:t>
            </a:r>
            <a:endParaRPr lang="pl-PL" sz="3000" dirty="0"/>
          </a:p>
          <a:p>
            <a:r>
              <a:rPr lang="sr-Latn-RS" sz="3000" b="1" dirty="0">
                <a:solidFill>
                  <a:srgbClr val="6600CC"/>
                </a:solidFill>
              </a:rPr>
              <a:t>Odsustvo jasnih i usklađenih zakonskih uslova </a:t>
            </a:r>
            <a:r>
              <a:rPr lang="sr-Latn-RS" sz="3000" dirty="0"/>
              <a:t>koji se odnose na stručno obrazovanje računovođa, glavnih računovođa i direktora računovodstvenih jedinica. Kao rezultat toga, korisnici budžetskih sredstava imaju tendenciju da definišu svoje zahteve za profesionalnim kvalifikacijama</a:t>
            </a:r>
            <a:r>
              <a:rPr lang="en-US" sz="3000" dirty="0"/>
              <a:t>. </a:t>
            </a:r>
          </a:p>
          <a:p>
            <a:endParaRPr lang="en-US" sz="3400" b="1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3730752" y="6356350"/>
            <a:ext cx="2057400" cy="365125"/>
          </a:xfrm>
        </p:spPr>
        <p:txBody>
          <a:bodyPr anchor="ctr" anchorCtr="1"/>
          <a:lstStyle/>
          <a:p>
            <a:fld id="{9F806604-BAFB-4462-912D-622867FA6046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70587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49" y="161186"/>
            <a:ext cx="7878387" cy="645547"/>
          </a:xfrm>
        </p:spPr>
        <p:txBody>
          <a:bodyPr>
            <a:normAutofit fontScale="90000"/>
          </a:bodyPr>
          <a:lstStyle/>
          <a:p>
            <a:r>
              <a:rPr lang="pl-PL" b="1" dirty="0"/>
              <a:t>REPF </a:t>
            </a:r>
            <a:r>
              <a:rPr lang="sr-Latn-RS" b="1" dirty="0"/>
              <a:t>izveštaj – poruke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r-Latn-RS" b="1" dirty="0">
                <a:solidFill>
                  <a:srgbClr val="6600CC"/>
                </a:solidFill>
              </a:rPr>
              <a:t>Kvalitet finansijskog izveštavanja</a:t>
            </a:r>
            <a:r>
              <a:rPr lang="pl-PL" b="1" dirty="0">
                <a:solidFill>
                  <a:srgbClr val="6600CC"/>
                </a:solidFill>
              </a:rPr>
              <a:t> </a:t>
            </a:r>
            <a:r>
              <a:rPr lang="pl-PL" dirty="0">
                <a:solidFill>
                  <a:srgbClr val="6600CC"/>
                </a:solidFill>
              </a:rPr>
              <a:t>– </a:t>
            </a:r>
            <a:r>
              <a:rPr lang="en-US" dirty="0" err="1"/>
              <a:t>Proces</a:t>
            </a:r>
            <a:r>
              <a:rPr lang="sr-Latn-RS" dirty="0"/>
              <a:t> izveštavanja je fragmentiran: gotovinske transakcije koje se izvode iz Glavne knjige Trezora (GKT), nefinansijska sredstva iz Republičke direkcije za imovinu, obaveze se prikupljaju u Excel tabelama</a:t>
            </a:r>
            <a:endParaRPr lang="en-US" dirty="0"/>
          </a:p>
          <a:p>
            <a:r>
              <a:rPr lang="en-US" dirty="0"/>
              <a:t> </a:t>
            </a:r>
            <a:r>
              <a:rPr lang="sr-Latn-RS" dirty="0"/>
              <a:t>Tačne, pravovremene i kompletne informacije o docnjama i obavezama prema dobavljačima nisu obezbeđene</a:t>
            </a:r>
            <a:endParaRPr lang="pl-PL" dirty="0"/>
          </a:p>
          <a:p>
            <a:r>
              <a:rPr lang="pl-PL" b="1" dirty="0">
                <a:solidFill>
                  <a:srgbClr val="6600CC"/>
                </a:solidFill>
              </a:rPr>
              <a:t>Revizija – </a:t>
            </a:r>
            <a:r>
              <a:rPr lang="en-US" dirty="0" err="1"/>
              <a:t>Modifi</a:t>
            </a:r>
            <a:r>
              <a:rPr lang="sr-Latn-RS" dirty="0"/>
              <a:t>kovana mišljenja su u većini</a:t>
            </a:r>
            <a:endParaRPr lang="pl-PL" dirty="0"/>
          </a:p>
          <a:p>
            <a:r>
              <a:rPr lang="sr-Latn-RS" dirty="0"/>
              <a:t>Ograničeni kapaciteti DRI da sprovodi reviziju finansijskih izveštaja svih lokalnih samouprava – stoga to može biti delegirano privatnim revizorima</a:t>
            </a:r>
            <a:endParaRPr lang="en-US" dirty="0"/>
          </a:p>
          <a:p>
            <a:r>
              <a:rPr lang="sr-Latn-RS" dirty="0"/>
              <a:t>DRI je potrebno ojačati kako bi sprovodila revizije u skladu sa MRS – JS, i kako bi bila uključena u reformski proces</a:t>
            </a:r>
            <a:endParaRPr lang="en-US" dirty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3730752" y="6356350"/>
            <a:ext cx="2057400" cy="365125"/>
          </a:xfrm>
        </p:spPr>
        <p:txBody>
          <a:bodyPr anchor="ctr" anchorCtr="1"/>
          <a:lstStyle/>
          <a:p>
            <a:fld id="{9F806604-BAFB-4462-912D-622867FA6046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50361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/>
              <a:t>REPF izveštaj - poruke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>
                <a:solidFill>
                  <a:srgbClr val="6600CC"/>
                </a:solidFill>
              </a:rPr>
              <a:t>I</a:t>
            </a:r>
            <a:r>
              <a:rPr lang="sr-Latn-RS" b="1" dirty="0">
                <a:solidFill>
                  <a:srgbClr val="6600CC"/>
                </a:solidFill>
              </a:rPr>
              <a:t>K</a:t>
            </a:r>
            <a:r>
              <a:rPr lang="en-US" b="1" dirty="0">
                <a:solidFill>
                  <a:srgbClr val="6600CC"/>
                </a:solidFill>
              </a:rPr>
              <a:t>T </a:t>
            </a:r>
            <a:endParaRPr lang="en-US" b="1" dirty="0"/>
          </a:p>
          <a:p>
            <a:r>
              <a:rPr lang="sr-Latn-RS" dirty="0"/>
              <a:t>Različiti IKT softveri za pojedinačne funkcije – plaćanja, izvršenje budžeta, računovodstvo, finansijsko izveštavanje, planiranje, obračun zarada</a:t>
            </a:r>
            <a:r>
              <a:rPr lang="en-US" dirty="0"/>
              <a:t>. </a:t>
            </a:r>
          </a:p>
          <a:p>
            <a:r>
              <a:rPr lang="sr-Latn-RS" dirty="0"/>
              <a:t>Dupliranje unosa, ručna konsolidacija, sravnjivanje, pitanja tačnosti i potpunosti podataka</a:t>
            </a:r>
            <a:endParaRPr lang="en-US" dirty="0"/>
          </a:p>
          <a:p>
            <a:r>
              <a:rPr lang="sr-Latn-RS" b="1" dirty="0">
                <a:solidFill>
                  <a:srgbClr val="7030A0"/>
                </a:solidFill>
              </a:rPr>
              <a:t>Potreban je master plan za </a:t>
            </a:r>
            <a:r>
              <a:rPr lang="en-US" b="1" dirty="0">
                <a:solidFill>
                  <a:srgbClr val="7030A0"/>
                </a:solidFill>
              </a:rPr>
              <a:t>I</a:t>
            </a:r>
            <a:r>
              <a:rPr lang="sr-Latn-RS" b="1" dirty="0">
                <a:solidFill>
                  <a:srgbClr val="7030A0"/>
                </a:solidFill>
              </a:rPr>
              <a:t>K</a:t>
            </a:r>
            <a:r>
              <a:rPr lang="en-US" b="1" dirty="0">
                <a:solidFill>
                  <a:srgbClr val="7030A0"/>
                </a:solidFill>
              </a:rPr>
              <a:t>T – </a:t>
            </a:r>
            <a:r>
              <a:rPr lang="en-US" dirty="0"/>
              <a:t>Integra</a:t>
            </a:r>
            <a:r>
              <a:rPr lang="sr-Latn-RS" dirty="0"/>
              <a:t>cija i centralizacija na centralnom nivou je opcija za razmatranje</a:t>
            </a:r>
            <a:endParaRPr lang="en-US" dirty="0"/>
          </a:p>
          <a:p>
            <a:r>
              <a:rPr lang="sr-Latn-RS" dirty="0"/>
              <a:t>Značajno smanjenje broja računovodstvenih softvera na nivou entiteta ili barem definisanje standardnih zahteva</a:t>
            </a:r>
            <a:endParaRPr lang="en-US" dirty="0"/>
          </a:p>
          <a:p>
            <a:r>
              <a:rPr lang="sr-Latn-RS" dirty="0"/>
              <a:t>Odabrana IKT rešenja će imati direktan uticaj na zahteve za zapošljavanje IT službenika</a:t>
            </a:r>
            <a:endParaRPr lang="en-US" dirty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3730752" y="6356350"/>
            <a:ext cx="2057400" cy="365125"/>
          </a:xfrm>
        </p:spPr>
        <p:txBody>
          <a:bodyPr anchor="ctr" anchorCtr="1"/>
          <a:lstStyle/>
          <a:p>
            <a:fld id="{9F806604-BAFB-4462-912D-622867FA6046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96172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b="1" dirty="0"/>
              <a:t>Strategija za implementaciju MRS – JS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066800"/>
            <a:ext cx="8153400" cy="5289550"/>
          </a:xfrm>
        </p:spPr>
        <p:txBody>
          <a:bodyPr>
            <a:normAutofit fontScale="85000" lnSpcReduction="10000"/>
          </a:bodyPr>
          <a:lstStyle/>
          <a:p>
            <a:r>
              <a:rPr lang="sr-Latn-RS" b="1" dirty="0">
                <a:solidFill>
                  <a:srgbClr val="6600CC"/>
                </a:solidFill>
              </a:rPr>
              <a:t>Delimično usvajanje MRS – JS </a:t>
            </a:r>
            <a:r>
              <a:rPr lang="sr-Latn-RS" dirty="0"/>
              <a:t>gde je nacionalno zakonodavstvo izmenjeno kako bi bilo dosledno sa izabranim delovima MRS – JS, pristup zahteva značajne resurse za održavanje mehanizama za utvrđivanje nacionalnih standarda</a:t>
            </a:r>
            <a:r>
              <a:rPr lang="en-US" dirty="0"/>
              <a:t>. </a:t>
            </a:r>
          </a:p>
          <a:p>
            <a:pPr lvl="0"/>
            <a:r>
              <a:rPr lang="sr-Latn-RS" b="1" dirty="0">
                <a:solidFill>
                  <a:srgbClr val="6600CC"/>
                </a:solidFill>
              </a:rPr>
              <a:t>Selekcija MRS – JS za usvajanje</a:t>
            </a:r>
            <a:r>
              <a:rPr lang="en-US" b="1" dirty="0">
                <a:solidFill>
                  <a:srgbClr val="6600CC"/>
                </a:solidFill>
              </a:rPr>
              <a:t>:  </a:t>
            </a:r>
          </a:p>
          <a:p>
            <a:pPr lvl="0"/>
            <a:r>
              <a:rPr lang="sr-Latn-RS" dirty="0"/>
              <a:t>je u velikoj meri dosledno sa postojećim srpskim OPRP za JS</a:t>
            </a:r>
            <a:r>
              <a:rPr lang="en-US" dirty="0"/>
              <a:t>; </a:t>
            </a:r>
          </a:p>
          <a:p>
            <a:pPr lvl="0"/>
            <a:r>
              <a:rPr lang="sr-Latn-RS" dirty="0"/>
              <a:t>rešava osnovna računovodstvena pitanja vezana za priznavanje, odmeravanje i prezentaciju koja su</a:t>
            </a:r>
            <a:r>
              <a:rPr lang="en-US" dirty="0"/>
              <a:t>: </a:t>
            </a:r>
            <a:r>
              <a:rPr lang="sr-Latn-RS" dirty="0"/>
              <a:t>trenutno slabo pokrivena u srpskim OPRP za JS</a:t>
            </a:r>
            <a:r>
              <a:rPr lang="en-US" dirty="0"/>
              <a:t>; </a:t>
            </a:r>
            <a:r>
              <a:rPr lang="sr-Latn-RS" dirty="0"/>
              <a:t>nisu kontroverzna po pitanju EPSAS</a:t>
            </a:r>
            <a:r>
              <a:rPr lang="en-US" dirty="0"/>
              <a:t>;</a:t>
            </a:r>
            <a:r>
              <a:rPr lang="sr-Latn-RS" dirty="0"/>
              <a:t> i ne očekuje se da će ih Odbor za međunarodne računovodstvene standarde za javni sektor (</a:t>
            </a:r>
            <a:r>
              <a:rPr lang="en-US" dirty="0"/>
              <a:t>IPSASB</a:t>
            </a:r>
            <a:r>
              <a:rPr lang="sr-Latn-RS" dirty="0"/>
              <a:t>) menjati u bliskoj budućnosti</a:t>
            </a:r>
            <a:r>
              <a:rPr lang="en-US" dirty="0"/>
              <a:t>.</a:t>
            </a:r>
          </a:p>
          <a:p>
            <a:pPr lvl="0"/>
            <a:r>
              <a:rPr lang="sr-Latn-RS" dirty="0"/>
              <a:t>Rešava zahteve za obelodanjivanjem koji neće zahtevati nepotrebne dodatne napore i troškove za dostizanje usklađenosti</a:t>
            </a:r>
            <a:r>
              <a:rPr lang="en-US" dirty="0"/>
              <a:t>.</a:t>
            </a:r>
          </a:p>
          <a:p>
            <a:endParaRPr lang="pl-PL" dirty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3730752" y="6356350"/>
            <a:ext cx="2057400" cy="365125"/>
          </a:xfrm>
        </p:spPr>
        <p:txBody>
          <a:bodyPr anchor="ctr" anchorCtr="1"/>
          <a:lstStyle/>
          <a:p>
            <a:fld id="{9F806604-BAFB-4462-912D-622867FA6046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30791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b="1" dirty="0"/>
              <a:t>Strategija za implementaciju MRS – JS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sr-Latn-RS" b="1" dirty="0">
                <a:solidFill>
                  <a:srgbClr val="FFC000"/>
                </a:solidFill>
              </a:rPr>
              <a:t>Normativni blok</a:t>
            </a:r>
            <a:r>
              <a:rPr lang="en-US" b="1" dirty="0">
                <a:solidFill>
                  <a:srgbClr val="FFC000"/>
                </a:solidFill>
              </a:rPr>
              <a:t>: </a:t>
            </a:r>
          </a:p>
          <a:p>
            <a:r>
              <a:rPr lang="sr-Latn-RS" dirty="0"/>
              <a:t>Strateško planiranje </a:t>
            </a:r>
            <a:r>
              <a:rPr lang="en-US" dirty="0"/>
              <a:t>– </a:t>
            </a:r>
            <a:r>
              <a:rPr lang="sr-Latn-RS" dirty="0"/>
              <a:t>celokupan dizajn organizacije računovodstva u javnom sektoru, veličina, izveštavanje i računovodstvene jedinice, hijerarhija, IKT model</a:t>
            </a:r>
            <a:endParaRPr lang="en-US" dirty="0"/>
          </a:p>
          <a:p>
            <a:r>
              <a:rPr lang="sr-Latn-RS" dirty="0"/>
              <a:t>Zakonodavni okvir</a:t>
            </a:r>
            <a:endParaRPr lang="en-US" dirty="0"/>
          </a:p>
          <a:p>
            <a:pPr lvl="0"/>
            <a:r>
              <a:rPr lang="sr-Latn-RS" b="1" dirty="0">
                <a:solidFill>
                  <a:srgbClr val="006600"/>
                </a:solidFill>
              </a:rPr>
              <a:t>Blok operativne implementacije</a:t>
            </a:r>
            <a:r>
              <a:rPr lang="en-US" b="1" dirty="0">
                <a:solidFill>
                  <a:srgbClr val="006600"/>
                </a:solidFill>
              </a:rPr>
              <a:t>: </a:t>
            </a:r>
            <a:r>
              <a:rPr lang="sr-Latn-RS" dirty="0"/>
              <a:t>praćenje i podrška viziji reforme</a:t>
            </a:r>
            <a:r>
              <a:rPr lang="en-US" dirty="0"/>
              <a:t>:</a:t>
            </a:r>
          </a:p>
          <a:p>
            <a:pPr lvl="0"/>
            <a:r>
              <a:rPr lang="sr-Latn-RS" dirty="0"/>
              <a:t>Vođstvo, uključujući snažnu političku podršku za reforme</a:t>
            </a:r>
            <a:endParaRPr lang="en-US" dirty="0"/>
          </a:p>
          <a:p>
            <a:pPr lvl="0"/>
            <a:r>
              <a:rPr lang="en-US" dirty="0" err="1"/>
              <a:t>Operativni</a:t>
            </a:r>
            <a:r>
              <a:rPr lang="en-US" dirty="0"/>
              <a:t> plan </a:t>
            </a:r>
            <a:r>
              <a:rPr lang="en-US" dirty="0" err="1"/>
              <a:t>projekta</a:t>
            </a:r>
            <a:r>
              <a:rPr lang="en-US" dirty="0"/>
              <a:t> </a:t>
            </a:r>
            <a:r>
              <a:rPr lang="sr-Latn-RS" dirty="0"/>
              <a:t>uključujući tehničku sadržinu</a:t>
            </a:r>
            <a:endParaRPr lang="en-US" dirty="0"/>
          </a:p>
          <a:p>
            <a:pPr lvl="0"/>
            <a:r>
              <a:rPr lang="sr-Latn-RS" dirty="0"/>
              <a:t>Vremenski okvir</a:t>
            </a:r>
            <a:endParaRPr lang="en-US" dirty="0"/>
          </a:p>
          <a:p>
            <a:pPr lvl="0"/>
            <a:r>
              <a:rPr lang="en-US" dirty="0"/>
              <a:t>Bud</a:t>
            </a:r>
            <a:r>
              <a:rPr lang="sr-Latn-RS" dirty="0"/>
              <a:t>žet</a:t>
            </a:r>
            <a:endParaRPr lang="en-US" dirty="0"/>
          </a:p>
          <a:p>
            <a:pPr lvl="0"/>
            <a:r>
              <a:rPr lang="sr-Latn-RS" dirty="0"/>
              <a:t>Upravljanje učinkom</a:t>
            </a:r>
            <a:endParaRPr lang="en-US" dirty="0"/>
          </a:p>
          <a:p>
            <a:pPr lvl="0"/>
            <a:r>
              <a:rPr lang="sr-Latn-RS" dirty="0"/>
              <a:t>Zaposleni</a:t>
            </a:r>
            <a:endParaRPr lang="en-US" dirty="0"/>
          </a:p>
          <a:p>
            <a:pPr lvl="0"/>
            <a:r>
              <a:rPr lang="sr-Latn-RS" dirty="0"/>
              <a:t>Komunikacija uključujući interne i eksterne interesne strane zajedno sa edukacijom i podizanjem svesti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3730752" y="6356350"/>
            <a:ext cx="2057400" cy="365125"/>
          </a:xfrm>
        </p:spPr>
        <p:txBody>
          <a:bodyPr anchor="ctr" anchorCtr="1"/>
          <a:lstStyle/>
          <a:p>
            <a:fld id="{9F806604-BAFB-4462-912D-622867FA6046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38991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b="1" dirty="0"/>
              <a:t>Strategija za implementaciju MRS – JS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r-Latn-RS" b="1" dirty="0">
                <a:solidFill>
                  <a:srgbClr val="FFC000"/>
                </a:solidFill>
              </a:rPr>
              <a:t>Normativni blok</a:t>
            </a:r>
            <a:r>
              <a:rPr lang="en-US" b="1" dirty="0">
                <a:solidFill>
                  <a:srgbClr val="FFC000"/>
                </a:solidFill>
              </a:rPr>
              <a:t>: </a:t>
            </a:r>
          </a:p>
          <a:p>
            <a:r>
              <a:rPr lang="sr-Latn-RS" dirty="0"/>
              <a:t>Pitanje institucionalnog okvira</a:t>
            </a:r>
            <a:r>
              <a:rPr lang="en-US" dirty="0"/>
              <a:t>: </a:t>
            </a:r>
          </a:p>
          <a:p>
            <a:pPr lvl="1"/>
            <a:r>
              <a:rPr lang="sr-Latn-RS" sz="2900" dirty="0"/>
              <a:t>Pojednostavljivanje i harmonizacija zakonodavnog okvira računovodstva</a:t>
            </a:r>
            <a:endParaRPr lang="en-US" sz="2900" dirty="0"/>
          </a:p>
          <a:p>
            <a:pPr lvl="1"/>
            <a:r>
              <a:rPr lang="sr-Latn-RS" sz="2900" dirty="0"/>
              <a:t>Definisanje sveukupnog dizajna organizacije računovodstva u javnom sektoru, veličine, izveštavanja i računovodstvenih jedinica, hijerarhije, IKT modela</a:t>
            </a:r>
            <a:r>
              <a:rPr lang="en-US" sz="2900" dirty="0"/>
              <a:t>, </a:t>
            </a:r>
          </a:p>
          <a:p>
            <a:pPr lvl="1"/>
            <a:r>
              <a:rPr lang="sr-Latn-RS" sz="2900" dirty="0"/>
              <a:t>Dodeljivanje odgovornosti za finansijsko izveštavanje i računovodstvo</a:t>
            </a:r>
            <a:endParaRPr lang="en-US" sz="2900" dirty="0"/>
          </a:p>
          <a:p>
            <a:pPr lvl="1"/>
            <a:r>
              <a:rPr lang="sr-Latn-RS" sz="2900" dirty="0"/>
              <a:t>Izgradnja kapaciteta računovodstvenih službenika</a:t>
            </a:r>
            <a:endParaRPr lang="en-US" sz="2900" dirty="0"/>
          </a:p>
          <a:p>
            <a:pPr lvl="1"/>
            <a:r>
              <a:rPr lang="sr-Latn-RS" sz="2900" dirty="0"/>
              <a:t>Formiranje tela za utvrđivanje standarda i procesa utvrđivanja standarda</a:t>
            </a:r>
            <a:endParaRPr lang="en-US" sz="2900" dirty="0"/>
          </a:p>
          <a:p>
            <a:r>
              <a:rPr lang="sr-Latn-RS" sz="2900" dirty="0"/>
              <a:t>Zakonodavni okvir</a:t>
            </a:r>
            <a:endParaRPr lang="en-US" sz="29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3730752" y="6356350"/>
            <a:ext cx="2057400" cy="365125"/>
          </a:xfrm>
        </p:spPr>
        <p:txBody>
          <a:bodyPr anchor="ctr" anchorCtr="1"/>
          <a:lstStyle/>
          <a:p>
            <a:fld id="{9F806604-BAFB-4462-912D-622867FA6046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67968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b="1" dirty="0"/>
              <a:t>Strategija za implementaciju MRS – JS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lvl="0" indent="0">
              <a:buNone/>
            </a:pPr>
            <a:r>
              <a:rPr lang="sr-Latn-RS" b="1" dirty="0">
                <a:solidFill>
                  <a:srgbClr val="006600"/>
                </a:solidFill>
              </a:rPr>
              <a:t>Blok operativne implementacije</a:t>
            </a:r>
            <a:r>
              <a:rPr lang="en-US" b="1" dirty="0">
                <a:solidFill>
                  <a:srgbClr val="006600"/>
                </a:solidFill>
              </a:rPr>
              <a:t>: </a:t>
            </a:r>
            <a:r>
              <a:rPr lang="sr-Latn-RS" dirty="0"/>
              <a:t>praćenje i pružanje podrške viziji reforme</a:t>
            </a:r>
            <a:r>
              <a:rPr lang="en-US" dirty="0"/>
              <a:t>:</a:t>
            </a:r>
          </a:p>
          <a:p>
            <a:r>
              <a:rPr lang="sr-Latn-RS" dirty="0"/>
              <a:t>Vođstvo, uključujući snažnu političku podršku za reformu – Sektor za budžetsko računovodstvo i izveštavanje – resursi uključeni potrebni zaposleni</a:t>
            </a:r>
            <a:endParaRPr lang="en-US" dirty="0"/>
          </a:p>
          <a:p>
            <a:r>
              <a:rPr lang="sr-Latn-RS" dirty="0"/>
              <a:t>Pregled IKT</a:t>
            </a:r>
            <a:endParaRPr lang="en-US" dirty="0"/>
          </a:p>
          <a:p>
            <a:r>
              <a:rPr lang="sr-Latn-RS" dirty="0"/>
              <a:t>Analiza različitih organizacionih oblika entiteta i njihova uloga u konsolidaciji finansijskog izveštavanja</a:t>
            </a:r>
            <a:endParaRPr lang="en-US" dirty="0"/>
          </a:p>
          <a:p>
            <a:r>
              <a:rPr lang="sr-Latn-RS" dirty="0"/>
              <a:t>Razvijanje metodologije i smernica za primenu na osnovu novog zakona</a:t>
            </a:r>
            <a:endParaRPr lang="en-US" dirty="0"/>
          </a:p>
          <a:p>
            <a:r>
              <a:rPr lang="sr-Latn-RS" dirty="0"/>
              <a:t>Ažuriranje kontnog okvira radi usklađivanja sa </a:t>
            </a:r>
            <a:r>
              <a:rPr lang="en-US" dirty="0"/>
              <a:t>ESA 2010 </a:t>
            </a:r>
            <a:r>
              <a:rPr lang="sr-Latn-RS" dirty="0"/>
              <a:t>i</a:t>
            </a:r>
            <a:r>
              <a:rPr lang="en-US" dirty="0"/>
              <a:t> GFSM 2014 </a:t>
            </a:r>
          </a:p>
          <a:p>
            <a:r>
              <a:rPr lang="sr-Latn-RS" dirty="0"/>
              <a:t>Razvijanje i objavljivanje prelaznih aranžmana – </a:t>
            </a:r>
            <a:r>
              <a:rPr lang="sr-Latn-RS"/>
              <a:t>početni bilansi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3730752" y="6356350"/>
            <a:ext cx="2057400" cy="365125"/>
          </a:xfrm>
        </p:spPr>
        <p:txBody>
          <a:bodyPr anchor="ctr" anchorCtr="1"/>
          <a:lstStyle/>
          <a:p>
            <a:fld id="{9F806604-BAFB-4462-912D-622867FA6046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913812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19733PHOTO" val="/9j/4AAQSkZJRgABAQAAAQABAAD/2wBDAAMCAgMCAgMDAwMEAwMEBQgFBQQEBQoHBwYIDAoMDAsKCwsNDhIQDQ4RDgsLEBYQERMUFRUVDA8XGBYUGBIUFRT/2wBDAQMEBAUEBQkFBQkUDQsNFBQUFBQUFBQUFBQUFBQUFBQUFBQUFBQUFBQUFBQUFBQUFBQUFBQUFBQUFBQUFBQUFBT/wAARCACgAJgDASIAAhEBAxEB/8QAHwAAAQUBAQEBAQEAAAAAAAAAAAECAwQFBgcICQoL/8QAtRAAAgEDAwIEAwUFBAQAAAF9AQIDAAQRBRIhMUEGE1FhByJxFDKBkaEII0KxwRVS0fAkM2JyggkKFhcYGRolJicoKSo0NTY3ODk6Q0RFRkdISUpTVFVWV1hZWmNkZWZnaGlqc3R1dnd4eXqDhIWGh4iJipKTlJWWl5iZmqKjpKWmp6ipqrKztLW2t7i5usLDxMXGx8jJytLT1NXW19jZ2uHi4+Tl5ufo6erx8vP09fb3+Pn6/8QAHwEAAwEBAQEBAQEBAQAAAAAAAAECAwQFBgcICQoL/8QAtREAAgECBAQDBAcFBAQAAQJ3AAECAxEEBSExBhJBUQdhcRMiMoEIFEKRobHBCSMzUvAVYnLRChYkNOEl8RcYGRomJygpKjU2Nzg5OkNERUZHSElKU1RVVldYWVpjZGVmZ2hpanN0dXZ3eHl6goOEhYaHiImKkpOUlZaXmJmaoqOkpaanqKmqsrO0tba3uLm6wsPExcbHyMnK0tPU1dbX2Nna4uPk5ebn6Onq8vP09fb3+Pn6/9oADAMBAAIRAxEAPwD9U6KKKACiiigAooooAKKKrXd1DYwPPO6xwoPmd6AJqN4QfM1fPHxb/aei8G2brpyw+a3+q85/nevj3x3+1R4l1y5d7vxL9i3/AHIbX79YSqwgdUMPOZ+pO/I+X5qU9RX5IaH+0n4o0O5SW08W6jB/tzI+yvtH9nP9py68cbLLxFLDNI6/JewfcohVhMidGcD6goqhp2q2mqQedZ3MVzH/AH4X31frcwPDPiJruqWXiu5it9QvYIUZPkiuHRKo2viPWNnz6rff+BD1N8S4P+KuuX/2qzLSOrOX7Ztf29qv/QSvv/Ah6qz+ItXj/wCYre/+BD0InyVSukoEeu/D26nvvDyS3E8s8hb78z7zRS/DdPL8NRf7xopI1R1tFFFSbBRRRQAUUUUAQSSpDGzs2xV5ZjXzV+0T8b7fwp4Y+0I++S5+TT7X/nr/ANNnr1P4oeKRbmHSInCIy+dfSf3Yf7n/AAPpXwn8cNRfx54tvdb3p/ZGnJ5KI/3LeuLET9z3DuwlLnn7x4j4x1/U/Ed5PqGq3r75fnd3/grh/t3zu+mWXn/9Nn+T/wAfq74q1yJ7/wCaL/rja/3P9t/9usSfWJXmRHeJJ/4N6b3/AO+K+ejGrzn09och0ejz67d/8vtjB/sJC716r8KNZvfDmqpcJ9knTfvf7K+zf/7JXlmh+CrvWXR9QuLi6g/uTvsT/vhK7/Tku/Cromn6VDBB9x3eHYj16FGrCB5lajOZ7j8Jfivf+AfF+o6vpt7Ne6VNcb7m1m/uf3HT+B0r728KeJbHxfoVrqmnyCS1uFyP9n/Zr81PCtq8GpJd/Z/Id5tjpv8A7/8AB/uV9Zfs3eIn0DWpvDssr/YrtPPtN9evCdzx5wsdN8SAr+KLn1xWRaR1tePY9/iu5/3qz7VK6jyydE+SqV0laiJVG6SgR6r8PP8AkWYPqaKPh9/yLVv/ALxooZqjqaKKKg2CiiigBD0qhrGrW+iaZc3102yCFN7mr38NeL/HfxhFoUENvcOEsbG3fVr3H8YT7kf/AAN6znLkjcuEed2PL/ib4xae21d3d/truiOn/Tab7if8ATZXyR8YvFyeEfI0fT5YXnT/AFzv9zf/ABu//oCV6h4g8T3Hh/wNBrGpvs1C436tLv8A+fmb7n/fCV4/8GvAeoeP9Y/4TvW9MmvdB87/AEeFHR3f/ptsryas5n0OHpFTwH+zDqvj9E1NXl0vSJfnd5/+Pn/9ivobwX+yp4U8Kwo6WiTz/wAc83zu9eyeDtZ0TUbNE0+VI3T5HhdNjpXVpYpIm5Puf+gV41WrNnvQhCHwHnOm/CvR7FNkVon/AHxV3WPhJp+q2DxPEm/Z9+vQ7XTv46upAyPUQj/OKdQ+OL7Q5fB2q6j4f1B/3Dpvt5/9j/7B69M+G2vv9m0jU0f/AErTL5PO/wBx/kf/AMfrL/a2sU0b+xNTT5Hd3hf/AL4rmvgRqv8AbiXsSP8A8fdi/wD32nz/APsle9h6vuHzeIh759XeONk/iF5f7+yqMCVa1Kf7dDZXH9+FKIEr2YfAfOT+Ikjj+Ss6+jrX2Vn3cHmPsqjI9J8Bf8i7B/vGin+CE8vw/br6UUkao6SiiipNgooooAaOtfGf7Rusf8Jr4jm8P2kv/IW1GHT32f8APGH53r7EvZ/stpNL/cRmr8+dK8VW7/FHVL27ffBoKaldTO//AABP/Z65cR8B2YWN5nz9+2Z40n1XxbZfD/RWf7VcOkL7P/H/APxz5P8AgFdPoH7O/jPUdKsnTxLq2nWVpabLey0+b7N8/wDtvXnn7Klj/wAL6/af8SeI9QfzksUedN/8G99if+OV+kUHhxLWH91sRK8ueInRlGx9HRoxq09T59+C3w98W+Eptmt3dxqLv9ya6mR/J/4HX0fJI9ppv2hJfnRPuVVjsVR0+ffW9Bp0U9m6fx15dWUq0+c7YQ9jA+c/iT+0DL4EvPNe41Z9LSbybh9PsfO+zv8A7deofBz4r6T8UNM/tPQfEqa7Aj7Hhmh8l0f+4/8Acq9qvwy0y6mf7bZRXSTP86P/AB1H4R+APhfwl4nk8ReH9P8A7LvriFIblEf5HT/cruh7Pk/vHDP2vP8A3Ty/9ve6+w+ANOu1+RIbjfXhf7D/AIq/tW5gilfe6fJ/7JXpP/BULxEvh34M2Oxv9KuLtIUr5S/YH8RvB4tuk/g2b67KMPc5jy8RP95yn6oabvn8PaWz/wAEOytGCP5KzvDEn2rw8/8Achu32f7j/OlbdpBvr2KXwHh1fjDyPMrO1L5PkT/gdbcieWmxKyL6OrOY9D8E/wDIAt6Kd4L/AOQBb0Ukao6Gimb6HkVOtSbD6KYj7qfQByPxLuXs/CN0kQ/fXLpbofd3Ar8wH8R/8W9+M97F/wAfT6o9kj/7/wA9fpf8VLlF0Ucf6hZrz/vzGxr8qHukg+BviGXf893rlzdOn/fCVwYiR6GFhzHO/wDBMi4e1+Mfiu3/AOetim9P9x6/SKe+lvr97R5fIRP4E++9fB/7Gvw/sPhR8VtO1PVbu4vZdYi+zNHDsSGH+NN9ffXxD0fTNc8PXVlp6P8Aatm+F7L76P8A79ceIpc9RHq4XEci5Impp1je2tt/x6RbET+N/neprTVnvrSaJLV/7j7/AJNlcp4Z8VRa/pSWmtyv4R1GJNkvkvv3v/fR6peLX03wXZ/bbXxLqDz3F2kNuk2+bzt/9+ieH/kO36xb3ah2Ph3V3gk/s+/ffPF91/79dfBPF5O5GrxnwI/iDxVollqfiDQreC986ZJvJmf5ER/k/wByur1HVYvCXgm9124uN6W+/wDc7/4Nn3P9+uKEJqfIKrVgz4j/AOCmGlax4+toPslvM9lpnz79/wAif36+Zv2MdR/sfxslw/yJ9x67H9or9oXxx8UPB+qaUsOg2tvazb9WTSbh5rxE/gR/9j+/srm/hJ4Du/BWm3uoahqGn2t19nSb+z3m/fbH/wDZ69iFKcKXLM8KdSFWrzRP1a+DWq/2x4euk37/ANyn/jj7K9AgSvHvgfdXFprHiH/REgst6PF/Bv3on3K9hRLiB/KfyXdE+4k3z110fgPLxHxlp/uVj30dXoIH2WrwvDvmh+477N/z1Vu53kTeiJAiPsd5n2fP/croOQ73wh/yA7eiqPh15ZLKBHbyfK2DZu+989FQao1p7t4Ll1qTe8kL76J4P3zvUH25NmxKsZoWXMdWcCsqyvk37KvvMEqB8x5j8b7tLXwj4ouG/wCWWiTJ/wB91+RviDxGlj4GTT7h0Se7e8mdH/gfe/8A8RX6rftNzNb+BdaGdkd3p00H/A6/DHx/rFxPbWsMtw+9N6J/v768qf72rynsUvcpc563+0HfXth4M8LvZTy2s/mwujo/8aJvSv0d/Zw+K/8Awtf4S6Jqdwnka2luiXECfxzf30/36/KXxH8SZfHfgzTtM1CLfe6e+x5k/wCWybP/AENK+8P2NJ5bHwNolxbvve3/APH60xenIXhv5z6w1zwlK9s97cMiP/HCif8As9M07wxaabc2tw8W94Zkfe6fcrB1/wCJWpv+6fT3S1R977H+d6xNS+M2oeT5UWnun+29ebOsevCrKceU7zz4rW5+0f2hFavv3v8AfR9m/wD8fr5m/bc+PVv4O8DQafafvJ5dZhuru1T76WddXdfEPU57yC3iT7Vqkv3E/ghT++9eCftieDtTg8N6Dqstl/aOnzecmrT/AMab9mx/++66sDh5z/fM8jF1YR9w+OBd+HPB994m1u08RWmsPq0M0NjZQI+/98+/99/c2V7JHBo/ifR9U8S2mt2ifaIYXeym3+cjp99K+fH+HllpT/vdQ/0p3+SFE+evV/DiJpXh6dHl8/zk/gr0MRVi4mFGlKMj9KP2ffF2n+KtSeW3l37NOTyZk+5Mn/xdfRM/lQak7+aj7H37E+/v2fcr5H/YYgR3ht0+5FoyI/8A33vr7Cgg8t3ffvd3+d6WH9+Bx4v4zL/5YwfJ/qYU3/7Hz1RvnSdHTekH76Z0eb7jo9dRJH8lZF9HXacB0Ph477aF/m8tkRIvl+9seitfw1/yCIfpRUGxdntvO53YrOk8OxO+9JXR62KKCuQqWumpB05qPUtTtdHtHur24itraNctJK20CsH4j+OrX4c+Er/W7qIzJbp8iBtu9/4Ur85fjv8AtBeL/irokiXN/aaBBc/IbLzd6W6f+z1hVmb0aXOeo/tF/tY+H/iDNq/hrQpd+maZF++1D+/M/wBxEr8q/HGlXGua8iWib0uJndNldn4x8Ry/2V/winhdZr26uH33N0n35n/vv/n5K6z4e/CHxBo+iQ3t6nnTRfwf30/jSlh6Pvc511ZwhDkPNNV0d/DNhBdbPndEmf8A26/QH9kb/RPh7pb7PLR03p/uV8afEaC31l9Isrf5HleFHR/4ET79fZf7Of7jwH9if/l3m2VnmHJyx5TXA8/vcx79qt3EltvrlL5H8l7h03yP9xKuyWs11s3vWDqPxX8FeDtYS31XUHur1PuWtlD53k/7b1wYfCTxMrROnEYuGGheR1/g7wJ9hd7i4TfqNx99/wC5/sV5z+3zrUPhD4DPKqKUl1Gztnf/AIH/APYV7d4A8Y+H/Hdml94f1OHUbVP9ds++n++n8FfLv/BUmd/+FG6Rb7v9drkP/A/kevq6NH2cOQ+UlW9vV5z83IP7QtNVnmuE3vv379m+vV7W+SfwxayxOmxE2PXl/hWfR7W3RdVuL6Z/4EtZtle2+DoPDUCQJcaUj2sv3P7Qvt7v/wAASvNxOHse3h8Qfcf/AATgvm1XQde1WVP40tYf9yvtmOPy3r85/hR+0Z4M/Z+hSye4sdOtZU2f2XA+999fc3wo+IVl8UPDEGu6fLE9rMn3Em3un+/WWHg4QOTFT56h2rp8nyVkXyVtf7lZ18n8ddRxHVeHv+QVD9KKXQP+QXD9KKSNjUooplSangv7Utx4b1TwxZ+FddtmvpNR864ii2b0iSFN7zP9Pk/77r84PiF4AtLvRLq9tftEkEX3/tT/ALlP+AJ9+vof9vT43614A+Nk9pYpDPZW/hNEeB1++8118n/oFfn/APEL4veJLu2mtzqDo80TwvsXYkSP99ESu6jl/tv3sjmlj/Zfuon0b+yxo3gXxHomoWWiwxT69pkv/Ezhf53f/psn99K9n1/Q0+zPFbp86J8iJX5i/Djxnrvwn8Q2vizRLg2t1ZSgc/cuFb78T/31Nfqx4H1vT/H3gzT/ABFprJPp+oQ+dE6f+gf76fcrr5OQ5qnvHyR8VPAFxa/EjQXZE8m7SZ/k/wB+voz4LeHP7G0133v+9m+471ieMdHt5/id4X+0J+4iS52f+OV67odj5jwRRJ5ab99fH42XPiOSB9jhP3eD55mR8TZ/Fc9zpGleFE8jzn332obEfyU/uVxvjHwXZWqXtw/lImz/AEi6f5P8pXX+LrRH8QpevrD2trb7HdP77/8AxFeAftZfE94fhpqlvZSzWwuHSFd6f67fX3GHpQowgon5/iKs8TUsfOHhz9pjWPhd+0DN4x8Nyu+mQy/Y5LH/AJY3lmn30f1/v19f/wDBR/XtN+IX7NHg3xfolx9q0m71SG5idP7jwvX5jGDJr1SP4167c/Av/hVVx/pOiJqyanbTO3z2/wAj70T/AGN776OT3+Y9FckYnl5eSV/k/cpVyCB4PnRn31djgR0+eo54/wDS0giT7i/NV8nKZ89wtYH87zXfe9eyfDL9oHxh8L7mC60LW7jTnT+4/wAj/wC/XlKQeXU0H7+52/wJVckTlnM/Tb4Jf8FKf7V8i08caVs/gfULJPuf7bpX2zpXiOy8R6Va6npl2l7ZXab4Zk+46V+FnhidIP8A2ev0s/YO8Yy33w91HQppfPSxuEmt3/2H/g/77rkxeHhCHPAeHxE5z5Jn3Pom3+z49vSimeHn36VCfaivHPYNWmU+mVBqfkv/AMFGNcW6+N+povzyJ9mtV/3ETf8A+hvXxZ4k0qW61fTtMiTfdXHzt/wOvqz9ou0Txb+034ul837VY219czO/9z5/uf8AjlfO2qXyadJ4k8WN9/f9i07/AH3/AI/+AJX2WHjyYaLPkZSviZJHB+IdMm8T+LNM8JaNtl2ypbRY/wCWsz/fev0k/ZR+Htz4F+Ep8OTSt56zPP8AP/BN/HXyf+xL8FH8Z+J38Valb77W2fZab/43/v1+iV9o0uh38Gq2kW9Jvku4E/8AQ65Pcn78juqzlHlhDoeF/GKe7sfHPhFLeL9/LcOmyvRb7VbuSH+zNMfyNn/H3dJ/G/8AcSsX476bv8eeBnt/ntU869mm/v8A8CJXUeFdKeeFN7797768ylgYe39tI9GvmE/q8aEDBj8D2+ovNcahLM8Kfwb/AL9fFH7bfia0fxRpfhjT4kggsYvtNxs/jd/uf+OV+ieuWlva2E7yv5Flbo80z/7Cffr8gPil4zfx/wDEHXfED/cvbt3iT+5D/An/AHxXtfZPJow9+5ykcdWYIKhSrsNQbzJ4/wB3VfTpF2PO/wB+V6TU5/Is3/vv8iVUnn2eTEv8CVnOfvmih7hqPPsSrNr+42LWY8/75P8AYq7A/wDfrQ5ZwOr0afZMj19s/sHeLU03XtU0x5fkuLfen/AHr4j0uTeiV7r+zfr76H8UdBdH+S4fY9GIjz0TCjPkqn7R+CLr7VoMD0VkfDmR/wCx7VaK+UPpo7HdHpTacelZetXUtlol9cwQvPNFA7rAg3MzbeF/lTRo9j8f/i3dI/jD4h6naRbHvtZmhhT/AIHXzJ8RrO48UeLtF8F6OnnPbP5LbP45n++9fVms/Cj4lf2Q+pP8P/E098nnX/kJolw7vM7/ACJs2VV/Yi/ZQ8dN461Pxf4y8FeINInhbZaQ6vpk1s5d/vyfOlfW1K9P2MYXPmsPRn7adU+kv2cfhivw/wDAWl6UsS+fFFsevZJI98L2iJvR/vv/AH6vx+FNRtYRFDpGoc/e/wBHerdj4T1RH81tNvfl/geJ68iVY7VSPn7456PL53g2yt32J50yP/ufJXa+HNOlgs0eue/sPxX41+NutXmoeFNbtdD02FLPTp5tMlSN/wC+6fJ/fr06Pwpr9kpH9kXsij7vl2j1q6qiZcnOfMn7bvxF/wCFe/BHUbS3l2ajrb/2fD/f2P8Af/8AHK/LWOSvuD9urwF8Vfij8TrPT9C+GfjXUdC0a32Lc2vh67mhlmf53dHRPn/h/Kvmdf2XPjP/ANEh8ef+Ezff/Ga29rDl3OqFPQ8+R6tRyV6Cn7MPxn/6JF47H/cs3f8A8Zp6fsx/GYf80j8ef+E3ff8Axml7Wn3I5Dy6+fzbuCD+78z1Wnm8y7f/AH69Mh/Zc+NTXrTv8IfHn/hMX3/xmq6/stfGwS7v+FPePv8AwmL7/wCM1z+0j3OrkOFtX33D/wDfFX0rsrb9lz40J974QePvvf8AQs33/wAZrT/4Zi+Mv/RI/Hf/AITd5/8AGa2hXgc84GF4fn8yF69J+G2pfYfGHh6V/wDn4T/0Oqmgfs3fF+AOs3wq8cx/7/hu7/8AiK67R/gD8VrTWtImf4ZeM0jimR3f/hHrv5Pn/wByuv21Pk3PMdGfOftL8Mvn0GB/9iinfDSzubPwzapdQywTeUm9Jk2v92ivmZbn0lP4Uf/Z"/>
  <p:tag name="MMPROD_19733LOGO" val=""/>
  <p:tag name="MMPROD_THEME_BG_IMAGE" val=""/>
  <p:tag name="MMPROD_UIDATA" val="&lt;database version=&quot;7.0&quot;&gt;&lt;object type=&quot;1&quot; unique_id=&quot;10001&quot;&gt;&lt;property id=&quot;20141&quot; value=&quot;Implementation Completion Reporting eL v6&quot;/&gt;&lt;property id=&quot;20144&quot; value=&quot;1&quot;/&gt;&lt;property id=&quot;20146&quot; value=&quot;0&quot;/&gt;&lt;property id=&quot;20147&quot; value=&quot;0&quot;/&gt;&lt;property id=&quot;20148&quot; value=&quot;5&quot;/&gt;&lt;property id=&quot;20180&quot; value=&quot;1&quot;/&gt;&lt;property id=&quot;20181&quot; value=&quot;1&quot;/&gt;&lt;property id=&quot;20182&quot; value=&quot;0&quot;/&gt;&lt;property id=&quot;20183&quot; value=&quot;1&quot;/&gt;&lt;property id=&quot;20184&quot; value=&quot;7&quot;/&gt;&lt;property id=&quot;20224&quot; value=&quot;L:\AM work\E-L work\eL drafts\ICR\Implementation completion v8&quot;/&gt;&lt;property id=&quot;20225&quot; value=&quot;C:\Documents and Settings\Arunjana Das\Desktop\AD\&quot;/&gt;&lt;property id=&quot;20226&quot; value=&quot;L:\AM work\E-L work\eL drafts\ICR\Implementation Completion v8.pptx&quot;/&gt;&lt;property id=&quot;20250&quot; value=&quot;0&quot;/&gt;&lt;property id=&quot;20251&quot; value=&quot;0&quot;/&gt;&lt;property id=&quot;20259&quot; value=&quot;0&quot;/&gt;&lt;object type=&quot;8&quot; unique_id=&quot;19682&quot;&gt;&lt;/object&gt;&lt;object type=&quot;2&quot; unique_id=&quot;19683&quot;&gt;&lt;object type=&quot;3&quot; unique_id=&quot;29394&quot;&gt;&lt;property id=&quot;20148&quot; value=&quot;5&quot;/&gt;&lt;property id=&quot;20300&quot; value=&quot;Slide 25 - &amp;quot;Welcome to Section 3 &amp;quot;&quot;/&gt;&lt;property id=&quot;20302&quot; value=&quot;1&quot;/&gt;&lt;property id=&quot;20303&quot; value=&quot;-1&quot;/&gt;&lt;property id=&quot;20307&quot; value=&quot;413&quot;/&gt;&lt;property id=&quot;20309&quot; value=&quot;-1&quot;/&gt;&lt;property id=&quot;20312&quot; value=&quot;0&quot;/&gt;&lt;/object&gt;&lt;object type=&quot;3&quot; unique_id=&quot;32219&quot;&gt;&lt;property id=&quot;20148&quot; value=&quot;5&quot;/&gt;&lt;property id=&quot;20300&quot; value=&quot;Slide 12 - &amp;quot;Welcome to Section 2 &amp;quot;&quot;/&gt;&lt;property id=&quot;20302&quot; value=&quot;1&quot;/&gt;&lt;property id=&quot;20303&quot; value=&quot;-1&quot;/&gt;&lt;property id=&quot;20307&quot; value=&quot;506&quot;/&gt;&lt;property id=&quot;20309&quot; value=&quot;-1&quot;/&gt;&lt;property id=&quot;20312&quot; value=&quot;0&quot;/&gt;&lt;/object&gt;&lt;object type=&quot;3&quot; unique_id=&quot;32220&quot;&gt;&lt;property id=&quot;20148&quot; value=&quot;5&quot;/&gt;&lt;property id=&quot;20300&quot; value=&quot;Slide 13 - &amp;quot;What is the scope of the evaluation? &amp;quot;&quot;/&gt;&lt;property id=&quot;20302&quot; value=&quot;1&quot;/&gt;&lt;property id=&quot;20303&quot; value=&quot;-1&quot;/&gt;&lt;property id=&quot;20307&quot; value=&quot;463&quot;/&gt;&lt;property id=&quot;20309&quot; value=&quot;-1&quot;/&gt;&lt;property id=&quot;20312&quot; value=&quot;0&quot;/&gt;&lt;/object&gt;&lt;object type=&quot;3&quot; unique_id=&quot;32221&quot;&gt;&lt;property id=&quot;20148&quot; value=&quot;5&quot;/&gt;&lt;property id=&quot;20300&quot; value=&quot;Slide 14 - &amp;quot;Projects are rated on four main dimensions&amp;quot;&quot;/&gt;&lt;property id=&quot;20302&quot; value=&quot;1&quot;/&gt;&lt;property id=&quot;20303&quot; value=&quot;-1&quot;/&gt;&lt;property id=&quot;20307&quot; value=&quot;523&quot;/&gt;&lt;property id=&quot;20309&quot; value=&quot;-1&quot;/&gt;&lt;property id=&quot;20312&quot; value=&quot;0&quot;/&gt;&lt;/object&gt;&lt;object type=&quot;3&quot; unique_id=&quot;32222&quot;&gt;&lt;property id=&quot;20148&quot; value=&quot;5&quot;/&gt;&lt;property id=&quot;20300&quot; value=&quot;Slide 15 - &amp;quot;There are 8 ratings to be provided under the 4 dimensions&amp;quot;&quot;/&gt;&lt;property id=&quot;20302&quot; value=&quot;1&quot;/&gt;&lt;property id=&quot;20303&quot; value=&quot;-1&quot;/&gt;&lt;property id=&quot;20307&quot; value=&quot;534&quot;/&gt;&lt;property id=&quot;20309&quot; value=&quot;-1&quot;/&gt;&lt;property id=&quot;20312&quot; value=&quot;0&quot;/&gt;&lt;/object&gt;&lt;object type=&quot;3&quot; unique_id=&quot;32223&quot;&gt;&lt;property id=&quot;20148&quot; value=&quot;5&quot;/&gt;&lt;property id=&quot;20300&quot; value=&quot;Slide 16 - &amp;quot;What are the criteria for determining each rating?&amp;quot;&quot;/&gt;&lt;property id=&quot;20302&quot; value=&quot;1&quot;/&gt;&lt;property id=&quot;20303&quot; value=&quot;-1&quot;/&gt;&lt;property id=&quot;20307&quot; value=&quot;512&quot;/&gt;&lt;property id=&quot;20309&quot; value=&quot;-1&quot;/&gt;&lt;property id=&quot;20312&quot; value=&quot;0&quot;/&gt;&lt;/object&gt;&lt;object type=&quot;3&quot; unique_id=&quot;32224&quot;&gt;&lt;property id=&quot;20148&quot; value=&quot;5&quot;/&gt;&lt;property id=&quot;20300&quot; value=&quot;Slide 17 - &amp;quot;Outcome&amp;quot;&quot;/&gt;&lt;property id=&quot;20302&quot; value=&quot;1&quot;/&gt;&lt;property id=&quot;20303&quot; value=&quot;-1&quot;/&gt;&lt;property id=&quot;20307&quot; value=&quot;513&quot;/&gt;&lt;property id=&quot;20309&quot; value=&quot;-1&quot;/&gt;&lt;property id=&quot;20312&quot; value=&quot;0&quot;/&gt;&lt;/object&gt;&lt;object type=&quot;3&quot; unique_id=&quot;32225&quot;&gt;&lt;property id=&quot;20148&quot; value=&quot;5&quot;/&gt;&lt;property id=&quot;20300&quot; value=&quot;Slide 18 - &amp;quot;Risk to Development Outcome&amp;quot;&quot;/&gt;&lt;property id=&quot;20302&quot; value=&quot;1&quot;/&gt;&lt;property id=&quot;20303&quot; value=&quot;-1&quot;/&gt;&lt;property id=&quot;20307&quot; value=&quot;514&quot;/&gt;&lt;property id=&quot;20309&quot; value=&quot;-1&quot;/&gt;&lt;property id=&quot;20312&quot; value=&quot;0&quot;/&gt;&lt;/object&gt;&lt;object type=&quot;3&quot; unique_id=&quot;32226&quot;&gt;&lt;property id=&quot;20148&quot; value=&quot;5&quot;/&gt;&lt;property id=&quot;20300&quot; value=&quot;Slide 19 - &amp;quot;Bank Performance &amp;quot;&quot;/&gt;&lt;property id=&quot;20302&quot; value=&quot;1&quot;/&gt;&lt;property id=&quot;20303&quot; value=&quot;-1&quot;/&gt;&lt;property id=&quot;20307&quot; value=&quot;515&quot;/&gt;&lt;property id=&quot;20309&quot; value=&quot;-1&quot;/&gt;&lt;property id=&quot;20312&quot; value=&quot;0&quot;/&gt;&lt;/object&gt;&lt;object type=&quot;3&quot; unique_id=&quot;32227&quot;&gt;&lt;property id=&quot;20148&quot; value=&quot;5&quot;/&gt;&lt;property id=&quot;20300&quot; value=&quot;Slide 20 - &amp;quot;Quality at Entry&amp;quot;&quot;/&gt;&lt;property id=&quot;20302&quot; value=&quot;1&quot;/&gt;&lt;property id=&quot;20303&quot; value=&quot;-1&quot;/&gt;&lt;property id=&quot;20307&quot; value=&quot;516&quot;/&gt;&lt;property id=&quot;20309&quot; value=&quot;-1&quot;/&gt;&lt;property id=&quot;20312&quot; value=&quot;0&quot;/&gt;&lt;/object&gt;&lt;object type=&quot;3&quot; unique_id=&quot;32228&quot;&gt;&lt;property id=&quot;20148&quot; value=&quot;5&quot;/&gt;&lt;property id=&quot;20300&quot; value=&quot;Slide 21 - &amp;quot;Quality of Bank Supervision&amp;quot;&quot;/&gt;&lt;property id=&quot;20302&quot; value=&quot;1&quot;/&gt;&lt;property id=&quot;20303&quot; value=&quot;-1&quot;/&gt;&lt;property id=&quot;20307&quot; value=&quot;517&quot;/&gt;&lt;property id=&quot;20309&quot; value=&quot;-1&quot;/&gt;&lt;property id=&quot;20312&quot; value=&quot;0&quot;/&gt;&lt;/object&gt;&lt;object type=&quot;3&quot; unique_id=&quot;32229&quot;&gt;&lt;property id=&quot;20148&quot; value=&quot;5&quot;/&gt;&lt;property id=&quot;20300&quot; value=&quot;Slide 22 - &amp;quot;Borrower Performance&amp;quot;&quot;/&gt;&lt;property id=&quot;20302&quot; value=&quot;1&quot;/&gt;&lt;property id=&quot;20303&quot; value=&quot;-1&quot;/&gt;&lt;property id=&quot;20307&quot; value=&quot;518&quot;/&gt;&lt;property id=&quot;20309&quot; value=&quot;-1&quot;/&gt;&lt;property id=&quot;20312&quot; value=&quot;0&quot;/&gt;&lt;/object&gt;&lt;object type=&quot;3&quot; unique_id=&quot;32230&quot;&gt;&lt;property id=&quot;20148&quot; value=&quot;5&quot;/&gt;&lt;property id=&quot;20300&quot; value=&quot;Slide 23 - &amp;quot;Government Performance&amp;quot;&quot;/&gt;&lt;property id=&quot;20302&quot; value=&quot;1&quot;/&gt;&lt;property id=&quot;20303&quot; value=&quot;-1&quot;/&gt;&lt;property id=&quot;20307&quot; value=&quot;519&quot;/&gt;&lt;property id=&quot;20309&quot; value=&quot;-1&quot;/&gt;&lt;property id=&quot;20312&quot; value=&quot;0&quot;/&gt;&lt;/object&gt;&lt;object type=&quot;3&quot; unique_id=&quot;32231&quot;&gt;&lt;property id=&quot;20148&quot; value=&quot;5&quot;/&gt;&lt;property id=&quot;20300&quot; value=&quot;Slide 24 - &amp;quot;Implementing Agency’s Performance&amp;quot;&quot;/&gt;&lt;property id=&quot;20302&quot; value=&quot;1&quot;/&gt;&lt;property id=&quot;20303&quot; value=&quot;-1&quot;/&gt;&lt;property id=&quot;20307&quot; value=&quot;520&quot;/&gt;&lt;property id=&quot;20309&quot; value=&quot;-1&quot;/&gt;&lt;property id=&quot;20312&quot; value=&quot;0&quot;/&gt;&lt;/object&gt;&lt;object type=&quot;3&quot; unique_id=&quot;32232&quot;&gt;&lt;property id=&quot;20148&quot; value=&quot;5&quot;/&gt;&lt;property id=&quot;20300&quot; value=&quot;Slide 26 - &amp;quot;Preparation of an ICR is a joint effort&amp;quot;&quot;/&gt;&lt;property id=&quot;20302&quot; value=&quot;1&quot;/&gt;&lt;property id=&quot;20303&quot; value=&quot;-1&quot;/&gt;&lt;property id=&quot;20307&quot; value=&quot;521&quot;/&gt;&lt;property id=&quot;20309&quot; value=&quot;-1&quot;/&gt;&lt;property id=&quot;20312&quot; value=&quot;0&quot;/&gt;&lt;/object&gt;&lt;object type=&quot;3&quot; unique_id=&quot;70342&quot;&gt;&lt;property id=&quot;20148&quot; value=&quot;5&quot;/&gt;&lt;property id=&quot;20300&quot; value=&quot;Slide 1 - &amp;quot;  Welcome to the e-Learning course on &amp;quot;&quot;/&gt;&lt;property id=&quot;20302&quot; value=&quot;1&quot;/&gt;&lt;property id=&quot;20303&quot; value=&quot;-1&quot;/&gt;&lt;property id=&quot;20307&quot; value=&quot;568&quot;/&gt;&lt;property id=&quot;20309&quot; value=&quot;-1&quot;/&gt;&lt;property id=&quot;20312&quot; value=&quot;0&quot;/&gt;&lt;/object&gt;&lt;object type=&quot;3&quot; unique_id=&quot;70343&quot;&gt;&lt;property id=&quot;20148&quot; value=&quot;5&quot;/&gt;&lt;property id=&quot;20300&quot; value=&quot;Slide 2 - &amp;quot;Learning objectives&amp;quot;&quot;/&gt;&lt;property id=&quot;20302&quot; value=&quot;1&quot;/&gt;&lt;property id=&quot;20303&quot; value=&quot;-1&quot;/&gt;&lt;property id=&quot;20307&quot; value=&quot;569&quot;/&gt;&lt;property id=&quot;20309&quot; value=&quot;-1&quot;/&gt;&lt;property id=&quot;20312&quot; value=&quot;0&quot;/&gt;&lt;/object&gt;&lt;object type=&quot;3&quot; unique_id=&quot;70344&quot;&gt;&lt;property id=&quot;20148&quot; value=&quot;5&quot;/&gt;&lt;property id=&quot;20300&quot; value=&quot;Slide 3 - &amp;quot;Navigation &amp;quot;&quot;/&gt;&lt;property id=&quot;20302&quot; value=&quot;1&quot;/&gt;&lt;property id=&quot;20303&quot; value=&quot;-1&quot;/&gt;&lt;property id=&quot;20307&quot; value=&quot;570&quot;/&gt;&lt;property id=&quot;20309&quot; value=&quot;-1&quot;/&gt;&lt;property id=&quot;20312&quot; value=&quot;0&quot;/&gt;&lt;/object&gt;&lt;object type=&quot;3&quot; unique_id=&quot;70345&quot;&gt;&lt;property id=&quot;20148&quot; value=&quot;5&quot;/&gt;&lt;property id=&quot;20300&quot; value=&quot;Slide 4 - &amp;quot;Which part of the project cycle is targeted by this e-learning module?&amp;quot;&quot;/&gt;&lt;property id=&quot;20302&quot; value=&quot;1&quot;/&gt;&lt;property id=&quot;20303&quot; value=&quot;-1&quot;/&gt;&lt;property id=&quot;20307&quot; value=&quot;571&quot;/&gt;&lt;property id=&quot;20309&quot; value=&quot;-1&quot;/&gt;&lt;property id=&quot;20312&quot; value=&quot;0&quot;/&gt;&lt;/object&gt;&lt;object type=&quot;3&quot; unique_id=&quot;70346&quot;&gt;&lt;property id=&quot;20148&quot; value=&quot;5&quot;/&gt;&lt;property id=&quot;20300&quot; value=&quot;Slide 5 - &amp;quot;Menu&amp;quot;&quot;/&gt;&lt;property id=&quot;20302&quot; value=&quot;1&quot;/&gt;&lt;property id=&quot;20303&quot; value=&quot;-1&quot;/&gt;&lt;property id=&quot;20307&quot; value=&quot;572&quot;/&gt;&lt;property id=&quot;20309&quot; value=&quot;-1&quot;/&gt;&lt;property id=&quot;20312&quot; value=&quot;0&quot;/&gt;&lt;/object&gt;&lt;object type=&quot;3&quot; unique_id=&quot;70347&quot;&gt;&lt;property id=&quot;20148&quot; value=&quot;5&quot;/&gt;&lt;property id=&quot;20300&quot; value=&quot;Slide 6 - &amp;quot;Welcome to Section 1 &amp;quot;&quot;/&gt;&lt;property id=&quot;20302&quot; value=&quot;1&quot;/&gt;&lt;property id=&quot;20303&quot; value=&quot;-1&quot;/&gt;&lt;property id=&quot;20307&quot; value=&quot;573&quot;/&gt;&lt;property id=&quot;20309&quot; value=&quot;-1&quot;/&gt;&lt;property id=&quot;20312&quot; value=&quot;0&quot;/&gt;&lt;/object&gt;&lt;object type=&quot;3&quot; unique_id=&quot;70348&quot;&gt;&lt;property id=&quot;20148&quot; value=&quot;5&quot;/&gt;&lt;property id=&quot;20300&quot; value=&quot;Slide 7 - &amp;quot;What is the objective of the ICR?&amp;quot;&quot;/&gt;&lt;property id=&quot;20302&quot; value=&quot;1&quot;/&gt;&lt;property id=&quot;20303&quot; value=&quot;-1&quot;/&gt;&lt;property id=&quot;20307&quot; value=&quot;574&quot;/&gt;&lt;property id=&quot;20309&quot; value=&quot;-1&quot;/&gt;&lt;property id=&quot;20312&quot; value=&quot;0&quot;/&gt;&lt;/object&gt;&lt;object type=&quot;3&quot; unique_id=&quot;70349&quot;&gt;&lt;property id=&quot;20148&quot; value=&quot;5&quot;/&gt;&lt;property id=&quot;20300&quot; value=&quot;Slide 8 - &amp;quot;ICRs and development effectiveness&amp;quot;&quot;/&gt;&lt;property id=&quot;20302&quot; value=&quot;1&quot;/&gt;&lt;property id=&quot;20303&quot; value=&quot;-1&quot;/&gt;&lt;property id=&quot;20307&quot; value=&quot;575&quot;/&gt;&lt;property id=&quot;20309&quot; value=&quot;-1&quot;/&gt;&lt;property id=&quot;20312&quot; value=&quot;0&quot;/&gt;&lt;/object&gt;&lt;object type=&quot;3&quot; unique_id=&quot;70350&quot;&gt;&lt;property id=&quot;20148&quot; value=&quot;5&quot;/&gt;&lt;property id=&quot;20300&quot; value=&quot;Slide 9 - &amp;quot;ICRs audiences&amp;quot;&quot;/&gt;&lt;property id=&quot;20302&quot; value=&quot;1&quot;/&gt;&lt;property id=&quot;20303&quot; value=&quot;-1&quot;/&gt;&lt;property id=&quot;20307&quot; value=&quot;576&quot;/&gt;&lt;property id=&quot;20309&quot; value=&quot;-1&quot;/&gt;&lt;property id=&quot;20312&quot; value=&quot;0&quot;/&gt;&lt;/object&gt;&lt;object type=&quot;3&quot; unique_id=&quot;70351&quot;&gt;&lt;property id=&quot;20148&quot; value=&quot;5&quot;/&gt;&lt;property id=&quot;20300&quot; value=&quot;Slide 10 - &amp;quot;Two types of ICRs&amp;quot;&quot;/&gt;&lt;property id=&quot;20302&quot; value=&quot;1&quot;/&gt;&lt;property id=&quot;20303&quot; value=&quot;-1&quot;/&gt;&lt;property id=&quot;20307&quot; value=&quot;577&quot;/&gt;&lt;property id=&quot;20309&quot; value=&quot;-1&quot;/&gt;&lt;property id=&quot;20312&quot; value=&quot;0&quot;/&gt;&lt;/object&gt;&lt;object type=&quot;3&quot; unique_id=&quot;70352&quot;&gt;&lt;property id=&quot;20148&quot; value=&quot;5&quot;/&gt;&lt;property id=&quot;20300&quot; value=&quot;Slide 11 - &amp;quot;When is an ICR required?&amp;quot;&quot;/&gt;&lt;property id=&quot;20302&quot; value=&quot;1&quot;/&gt;&lt;property id=&quot;20303&quot; value=&quot;-1&quot;/&gt;&lt;property id=&quot;20307&quot; value=&quot;578&quot;/&gt;&lt;property id=&quot;20309&quot; value=&quot;-1&quot;/&gt;&lt;property id=&quot;20312&quot; value=&quot;0&quot;/&gt;&lt;/object&gt;&lt;object type=&quot;3&quot; unique_id=&quot;70353&quot;&gt;&lt;property id=&quot;20148&quot; value=&quot;5&quot;/&gt;&lt;property id=&quot;20300&quot; value=&quot;Slide 27 - &amp;quot;Sections of the ICR&amp;quot;&quot;/&gt;&lt;property id=&quot;20302&quot; value=&quot;1&quot;/&gt;&lt;property id=&quot;20303&quot; value=&quot;-1&quot;/&gt;&lt;property id=&quot;20307&quot; value=&quot;541&quot;/&gt;&lt;property id=&quot;20309&quot; value=&quot;-1&quot;/&gt;&lt;property id=&quot;20312&quot; value=&quot;0&quot;/&gt;&lt;/object&gt;&lt;object type=&quot;3&quot; unique_id=&quot;70354&quot;&gt;&lt;property id=&quot;20148&quot; value=&quot;5&quot;/&gt;&lt;property id=&quot;20300&quot; value=&quot;Slide 28 - &amp;quot;Sections of the ICR&amp;quot;&quot;/&gt;&lt;property id=&quot;20302&quot; value=&quot;1&quot;/&gt;&lt;property id=&quot;20303&quot; value=&quot;-1&quot;/&gt;&lt;property id=&quot;20307&quot; value=&quot;542&quot;/&gt;&lt;property id=&quot;20309&quot; value=&quot;-1&quot;/&gt;&lt;property id=&quot;20312&quot; value=&quot;0&quot;/&gt;&lt;/object&gt;&lt;object type=&quot;3&quot; unique_id=&quot;70355&quot;&gt;&lt;property id=&quot;20148&quot; value=&quot;5&quot;/&gt;&lt;property id=&quot;20300&quot; value=&quot;Slide 29 - &amp;quot;Let’s pause for a second…&amp;quot;&quot;/&gt;&lt;property id=&quot;20302&quot; value=&quot;1&quot;/&gt;&lt;property id=&quot;20303&quot; value=&quot;-1&quot;/&gt;&lt;property id=&quot;20307&quot; value=&quot;543&quot;/&gt;&lt;property id=&quot;20309&quot; value=&quot;-1&quot;/&gt;&lt;property id=&quot;20312&quot; value=&quot;0&quot;/&gt;&lt;/object&gt;&lt;object type=&quot;3&quot; unique_id=&quot;70356&quot;&gt;&lt;property id=&quot;20148&quot; value=&quot;5&quot;/&gt;&lt;property id=&quot;20300&quot; value=&quot;Slide 30 - &amp;quot;What is the typical ICR drafting process? &amp;quot;&quot;/&gt;&lt;property id=&quot;20302&quot; value=&quot;1&quot;/&gt;&lt;property id=&quot;20303&quot; value=&quot;-1&quot;/&gt;&lt;property id=&quot;20307&quot; value=&quot;544&quot;/&gt;&lt;property id=&quot;20309&quot; value=&quot;-1&quot;/&gt;&lt;property id=&quot;20312&quot; value=&quot;0&quot;/&gt;&lt;/object&gt;&lt;object type=&quot;3&quot; unique_id=&quot;70357&quot;&gt;&lt;property id=&quot;20148&quot; value=&quot;5&quot;/&gt;&lt;property id=&quot;20300&quot; value=&quot;Slide 31 - &amp;quot;Which documents and data should be reviewed?&amp;quot;&quot;/&gt;&lt;property id=&quot;20302&quot; value=&quot;1&quot;/&gt;&lt;property id=&quot;20303&quot; value=&quot;-1&quot;/&gt;&lt;property id=&quot;20307&quot; value=&quot;545&quot;/&gt;&lt;property id=&quot;20309&quot; value=&quot;-1&quot;/&gt;&lt;property id=&quot;20312&quot; value=&quot;0&quot;/&gt;&lt;/object&gt;&lt;object type=&quot;3&quot; unique_id=&quot;70358&quot;&gt;&lt;property id=&quot;20148&quot; value=&quot;5&quot;/&gt;&lt;property id=&quot;20300&quot; value=&quot;Slide 32 - &amp;quot;Who to interview during the preparation of an ICR?&amp;quot;&quot;/&gt;&lt;property id=&quot;20302&quot; value=&quot;1&quot;/&gt;&lt;property id=&quot;20303&quot; value=&quot;-1&quot;/&gt;&lt;property id=&quot;20307&quot; value=&quot;546&quot;/&gt;&lt;property id=&quot;20309&quot; value=&quot;-1&quot;/&gt;&lt;property id=&quot;20312&quot; value=&quot;0&quot;/&gt;&lt;/object&gt;&lt;object type=&quot;3&quot; unique_id=&quot;70359&quot;&gt;&lt;property id=&quot;20148&quot; value=&quot;5&quot;/&gt;&lt;property id=&quot;20300&quot; value=&quot;Slide 33 - &amp;quot;What is the review process for an ICR?&amp;quot;&quot;/&gt;&lt;property id=&quot;20302&quot; value=&quot;1&quot;/&gt;&lt;property id=&quot;20303&quot; value=&quot;-1&quot;/&gt;&lt;property id=&quot;20307&quot; value=&quot;547&quot;/&gt;&lt;property id=&quot;20309&quot; value=&quot;-1&quot;/&gt;&lt;property id=&quot;20312&quot; value=&quot;0&quot;/&gt;&lt;/object&gt;&lt;object type=&quot;3&quot; unique_id=&quot;70360&quot;&gt;&lt;property id=&quot;20148&quot; value=&quot;5&quot;/&gt;&lt;property id=&quot;20300&quot; value=&quot;Slide 34 - &amp;quot;How is an ICR approved and disclosed?&amp;quot;&quot;/&gt;&lt;property id=&quot;20302&quot; value=&quot;1&quot;/&gt;&lt;property id=&quot;20303&quot; value=&quot;-1&quot;/&gt;&lt;property id=&quot;20307&quot; value=&quot;548&quot;/&gt;&lt;property id=&quot;20309&quot; value=&quot;-1&quot;/&gt;&lt;property id=&quot;20312&quot; value=&quot;0&quot;/&gt;&lt;/object&gt;&lt;object type=&quot;3&quot; unique_id=&quot;70361&quot;&gt;&lt;property id=&quot;20148&quot; value=&quot;5&quot;/&gt;&lt;property id=&quot;20300&quot; value=&quot;Slide 35 - &amp;quot;Following Management approval, all ICRs are reviewed by IEG&amp;quot;&quot;/&gt;&lt;property id=&quot;20302&quot; value=&quot;1&quot;/&gt;&lt;property id=&quot;20303&quot; value=&quot;-1&quot;/&gt;&lt;property id=&quot;20307&quot; value=&quot;549&quot;/&gt;&lt;property id=&quot;20309&quot; value=&quot;-1&quot;/&gt;&lt;property id=&quot;20312&quot; value=&quot;0&quot;/&gt;&lt;/object&gt;&lt;object type=&quot;3&quot; unique_id=&quot;70362&quot;&gt;&lt;property id=&quot;20148&quot; value=&quot;5&quot;/&gt;&lt;property id=&quot;20300&quot; value=&quot;Slide 36 - &amp;quot;Criteria used to validate the project ratings and rate ICR quality&amp;quot;&quot;/&gt;&lt;property id=&quot;20302&quot; value=&quot;1&quot;/&gt;&lt;property id=&quot;20303&quot; value=&quot;-1&quot;/&gt;&lt;property id=&quot;20307&quot; value=&quot;550&quot;/&gt;&lt;property id=&quot;20309&quot; value=&quot;-1&quot;/&gt;&lt;property id=&quot;20312&quot; value=&quot;0&quot;/&gt;&lt;/object&gt;&lt;object type=&quot;3&quot; unique_id=&quot;70363&quot;&gt;&lt;property id=&quot;20148&quot; value=&quot;5&quot;/&gt;&lt;property id=&quot;20300&quot; value=&quot;Slide 37 - &amp;quot;Finally, let’s review a few useful tips in drafting an ICR…&amp;quot;&quot;/&gt;&lt;property id=&quot;20302&quot; value=&quot;1&quot;/&gt;&lt;property id=&quot;20303&quot; value=&quot;-1&quot;/&gt;&lt;property id=&quot;20307&quot; value=&quot;551&quot;/&gt;&lt;property id=&quot;20309&quot; value=&quot;-1&quot;/&gt;&lt;property id=&quot;20312&quot; value=&quot;0&quot;/&gt;&lt;/object&gt;&lt;object type=&quot;3&quot; unique_id=&quot;70364&quot;&gt;&lt;property id=&quot;20148&quot; value=&quot;5&quot;/&gt;&lt;property id=&quot;20300&quot; value=&quot;Slide 38 - &amp;quot;Focus on achievement of project objectives&amp;quot;&quot;/&gt;&lt;property id=&quot;20302&quot; value=&quot;1&quot;/&gt;&lt;property id=&quot;20303&quot; value=&quot;-1&quot;/&gt;&lt;property id=&quot;20307&quot; value=&quot;552&quot;/&gt;&lt;property id=&quot;20309&quot; value=&quot;-1&quot;/&gt;&lt;property id=&quot;20312&quot; value=&quot;0&quot;/&gt;&lt;/object&gt;&lt;object type=&quot;3&quot; unique_id=&quot;70365&quot;&gt;&lt;property id=&quot;20148&quot; value=&quot;5&quot;/&gt;&lt;property id=&quot;20300&quot; value=&quot;Slide 39 - &amp;quot;Be candid&amp;quot;&quot;/&gt;&lt;property id=&quot;20302&quot; value=&quot;1&quot;/&gt;&lt;property id=&quot;20303&quot; value=&quot;-1&quot;/&gt;&lt;property id=&quot;20307&quot; value=&quot;553&quot;/&gt;&lt;property id=&quot;20309&quot; value=&quot;-1&quot;/&gt;&lt;property id=&quot;20312&quot; value=&quot;0&quot;/&gt;&lt;/object&gt;&lt;object type=&quot;3&quot; unique_id=&quot;70366&quot;&gt;&lt;property id=&quot;20148&quot; value=&quot;5&quot;/&gt;&lt;property id=&quot;20300&quot; value=&quot;Slide 40 - &amp;quot;Be clear and brief&amp;quot;&quot;/&gt;&lt;property id=&quot;20302&quot; value=&quot;1&quot;/&gt;&lt;property id=&quot;20303&quot; value=&quot;-1&quot;/&gt;&lt;property id=&quot;20307&quot; value=&quot;554&quot;/&gt;&lt;property id=&quot;20309&quot; value=&quot;-1&quot;/&gt;&lt;property id=&quot;20312&quot; value=&quot;0&quot;/&gt;&lt;/object&gt;&lt;object type=&quot;3&quot; unique_id=&quot;70367&quot;&gt;&lt;property id=&quot;20148&quot; value=&quot;5&quot;/&gt;&lt;property id=&quot;20300&quot; value=&quot;Slide 41 - &amp;quot;Provide straightforward attribution&amp;quot;&quot;/&gt;&lt;property id=&quot;20302&quot; value=&quot;1&quot;/&gt;&lt;property id=&quot;20303&quot; value=&quot;-1&quot;/&gt;&lt;property id=&quot;20307&quot; value=&quot;555&quot;/&gt;&lt;property id=&quot;20309&quot; value=&quot;-1&quot;/&gt;&lt;property id=&quot;20312&quot; value=&quot;0&quot;/&gt;&lt;/object&gt;&lt;object type=&quot;3&quot; unique_id=&quot;70368&quot;&gt;&lt;property id=&quot;20148&quot; value=&quot;5&quot;/&gt;&lt;property id=&quot;20300&quot; value=&quot;Slide 42 - &amp;quot;Quality Check List&amp;quot;&quot;/&gt;&lt;property id=&quot;20302&quot; value=&quot;1&quot;/&gt;&lt;property id=&quot;20303&quot; value=&quot;-1&quot;/&gt;&lt;property id=&quot;20307&quot; value=&quot;556&quot;/&gt;&lt;property id=&quot;20309&quot; value=&quot;-1&quot;/&gt;&lt;property id=&quot;20312&quot; value=&quot;0&quot;/&gt;&lt;/object&gt;&lt;object type=&quot;3&quot; unique_id=&quot;70369&quot;&gt;&lt;property id=&quot;20148&quot; value=&quot;5&quot;/&gt;&lt;property id=&quot;20300&quot; value=&quot;Slide 43 - &amp;quot;You have finished all sections.&amp;#x0D;&amp;#x0A; &amp;quot;&quot;/&gt;&lt;property id=&quot;20302&quot; value=&quot;1&quot;/&gt;&lt;property id=&quot;20303&quot; value=&quot;-1&quot;/&gt;&lt;property id=&quot;20307&quot; value=&quot;557&quot;/&gt;&lt;property id=&quot;20309&quot; value=&quot;-1&quot;/&gt;&lt;property id=&quot;20312&quot; value=&quot;0&quot;/&gt;&lt;/object&gt;&lt;object type=&quot;3&quot; unique_id=&quot;70370&quot;&gt;&lt;property id=&quot;20148&quot; value=&quot;5&quot;/&gt;&lt;property id=&quot;20300&quot; value=&quot;Slide 44 - &amp;quot;Resources &amp;quot;&quot;/&gt;&lt;property id=&quot;20302&quot; value=&quot;1&quot;/&gt;&lt;property id=&quot;20303&quot; value=&quot;-1&quot;/&gt;&lt;property id=&quot;20307&quot; value=&quot;558&quot;/&gt;&lt;property id=&quot;20309&quot; value=&quot;-1&quot;/&gt;&lt;property id=&quot;20312&quot; value=&quot;0&quot;/&gt;&lt;/object&gt;&lt;object type=&quot;3&quot; unique_id=&quot;70371&quot;&gt;&lt;property id=&quot;20148&quot; value=&quot;5&quot;/&gt;&lt;property id=&quot;20300&quot; value=&quot;Slide 46 - &amp;quot;Quiz Instructions &amp;quot;&quot;/&gt;&lt;property id=&quot;20302&quot; value=&quot;1&quot;/&gt;&lt;property id=&quot;20303&quot; value=&quot;-1&quot;/&gt;&lt;property id=&quot;20307&quot; value=&quot;559&quot;/&gt;&lt;property id=&quot;20309&quot; value=&quot;-1&quot;/&gt;&lt;property id=&quot;20312&quot; value=&quot;0&quot;/&gt;&lt;/object&gt;&lt;object type=&quot;3&quot; unique_id=&quot;70372&quot;&gt;&lt;property id=&quot;20148&quot; value=&quot;5&quot;/&gt;&lt;property id=&quot;20300&quot; value=&quot;Slide 47 - &amp;quot;Question 1: What is the first step in launching the preparation of an ICR?&amp;quot;&quot;/&gt;&lt;property id=&quot;20302&quot; value=&quot;1&quot;/&gt;&lt;property id=&quot;20303&quot; value=&quot;-1&quot;/&gt;&lt;property id=&quot;20307&quot; value=&quot;560&quot;/&gt;&lt;property id=&quot;20309&quot; value=&quot;-1&quot;/&gt;&lt;property id=&quot;20312&quot; value=&quot;0&quot;/&gt;&lt;/object&gt;&lt;object type=&quot;3&quot; unique_id=&quot;70373&quot;&gt;&lt;property id=&quot;20148&quot; value=&quot;5&quot;/&gt;&lt;property id=&quot;20300&quot; value=&quot;Slide 48 - &amp;quot;Question 2: Who approves the ICR?&amp;quot;&quot;/&gt;&lt;property id=&quot;20302&quot; value=&quot;1&quot;/&gt;&lt;property id=&quot;20303&quot; value=&quot;-1&quot;/&gt;&lt;property id=&quot;20307&quot; value=&quot;561&quot;/&gt;&lt;property id=&quot;20309&quot; value=&quot;-1&quot;/&gt;&lt;property id=&quot;20312&quot; value=&quot;0&quot;/&gt;&lt;/object&gt;&lt;object type=&quot;3&quot; unique_id=&quot;70374&quot;&gt;&lt;property id=&quot;20148&quot; value=&quot;5&quot;/&gt;&lt;property id=&quot;20300&quot; value=&quot;Slide 49 - &amp;quot;Question 3: What is the deadline for submission of an approved ICR to the Board?&amp;quot;&quot;/&gt;&lt;property id=&quot;20302&quot; value=&quot;1&quot;/&gt;&lt;property id=&quot;20303&quot; value=&quot;-1&quot;/&gt;&lt;property id=&quot;20307&quot; value=&quot;562&quot;/&gt;&lt;property id=&quot;20309&quot; value=&quot;-1&quot;/&gt;&lt;property id=&quot;20312&quot; value=&quot;0&quot;/&gt;&lt;/object&gt;&lt;object type=&quot;3&quot; unique_id=&quot;70375&quot;&gt;&lt;property id=&quot;20148&quot; value=&quot;5&quot;/&gt;&lt;property id=&quot;20300&quot; value=&quot;Slide 50 - &amp;quot;Question 4: As part of rating a project  ’s Outcome, how is efficiency to be evaluated?  &amp;quot;&quot;/&gt;&lt;property id=&quot;20302&quot; value=&quot;1&quot;/&gt;&lt;property id=&quot;20303&quot; value=&quot;-1&quot;/&gt;&lt;property id=&quot;20307&quot; value=&quot;563&quot;/&gt;&lt;property id=&quot;20309&quot; value=&quot;-1&quot;/&gt;&lt;property id=&quot;20312&quot; value=&quot;0&quot;/&gt;&lt;/object&gt;&lt;object type=&quot;3&quot; unique_id=&quot;70376&quot;&gt;&lt;property id=&quot;20148&quot; value=&quot;5&quot;/&gt;&lt;property id=&quot;20300&quot; value=&quot;Slide 51 - &amp;quot;Question 5: Who drafts or provides inputs to the ICR?  &amp;quot;&quot;/&gt;&lt;property id=&quot;20302&quot; value=&quot;1&quot;/&gt;&lt;property id=&quot;20303&quot; value=&quot;-1&quot;/&gt;&lt;property id=&quot;20307&quot; value=&quot;564&quot;/&gt;&lt;property id=&quot;20309&quot; value=&quot;-1&quot;/&gt;&lt;property id=&quot;20312&quot; value=&quot;0&quot;/&gt;&lt;/object&gt;&lt;object type=&quot;3&quot; unique_id=&quot;70377&quot;&gt;&lt;property id=&quot;20148&quot; value=&quot;5&quot;/&gt;&lt;property id=&quot;20300&quot; value=&quot;Slide 52 - &amp;quot;Quiz&amp;quot;&quot;/&gt;&lt;property id=&quot;20302&quot; value=&quot;1&quot;/&gt;&lt;property id=&quot;20303&quot; value=&quot;-1&quot;/&gt;&lt;property id=&quot;20307&quot; value=&quot;565&quot;/&gt;&lt;property id=&quot;20309&quot; value=&quot;-1&quot;/&gt;&lt;property id=&quot;20312&quot; value=&quot;0&quot;/&gt;&lt;/object&gt;&lt;object type=&quot;3&quot; unique_id=&quot;70378&quot;&gt;&lt;property id=&quot;20148&quot; value=&quot;5&quot;/&gt;&lt;property id=&quot;20300&quot; value=&quot;Slide 53 - &amp;quot;Sorry!&amp;quot;&quot;/&gt;&lt;property id=&quot;20302&quot; value=&quot;1&quot;/&gt;&lt;property id=&quot;20303&quot; value=&quot;-1&quot;/&gt;&lt;property id=&quot;20307&quot; value=&quot;566&quot;/&gt;&lt;property id=&quot;20309&quot; value=&quot;-1&quot;/&gt;&lt;property id=&quot;20312&quot; value=&quot;0&quot;/&gt;&lt;/object&gt;&lt;object type=&quot;3&quot; unique_id=&quot;70379&quot;&gt;&lt;property id=&quot;20148&quot; value=&quot;5&quot;/&gt;&lt;property id=&quot;20300&quot; value=&quot;Slide 54 - &amp;quot;Congratulations! &amp;quot;&quot;/&gt;&lt;property id=&quot;20302&quot; value=&quot;1&quot;/&gt;&lt;property id=&quot;20303&quot; value=&quot;-1&quot;/&gt;&lt;property id=&quot;20307&quot; value=&quot;567&quot;/&gt;&lt;property id=&quot;20309&quot; value=&quot;-1&quot;/&gt;&lt;property id=&quot;20312&quot; value=&quot;0&quot;/&gt;&lt;/object&gt;&lt;object type=&quot;3&quot; unique_id=&quot;617000&quot;&gt;&lt;property id=&quot;20148&quot; value=&quot;5&quot;/&gt;&lt;property id=&quot;20300&quot; value=&quot;Slide 45&quot;/&gt;&lt;property id=&quot;20302&quot; value=&quot;1&quot;/&gt;&lt;property id=&quot;20303&quot; value=&quot;-1&quot;/&gt;&lt;property id=&quot;20307&quot; value=&quot;579&quot;/&gt;&lt;property id=&quot;20309&quot; value=&quot;-1&quot;/&gt;&lt;property id=&quot;20312&quot; value=&quot;0&quot;/&gt;&lt;/object&gt;&lt;/object&gt;&lt;object type=&quot;10&quot; unique_id=&quot;19730&quot;&gt;&lt;object type=&quot;11&quot; unique_id=&quot;19731&quot;&gt;&lt;property id=&quot;20180&quot; value=&quot;1&quot;/&gt;&lt;property id=&quot;20181&quot; value=&quot;1&quot;/&gt;&lt;property id=&quot;20182&quot; value=&quot;0&quot;/&gt;&lt;property id=&quot;20183&quot; value=&quot;1&quot;/&gt;&lt;/object&gt;&lt;object type=&quot;12&quot; unique_id=&quot;19944&quot;&gt;&lt;/object&gt;&lt;/object&gt;&lt;object type=&quot;4&quot; unique_id=&quot;19732&quot;&gt;&lt;object type=&quot;5&quot; unique_id=&quot;19733&quot;&gt;&lt;property id=&quot;20149&quot; value=&quot;XYZ&quot;/&gt;&lt;property id=&quot;20151&quot; value=&quot;Picture1.jpg&quot;/&gt;&lt;/object&gt;&lt;/object&gt;&lt;/object&gt;&lt;/database&gt;"/>
  <p:tag name="MMPROD_DATA" val="&lt;object type=&quot;10002&quot; unique_id=&quot;901&quot;&gt;&lt;property id=&quot;10007&quot; value=&quot;Next&quot;/&gt;&lt;property id=&quot;10008&quot; value=&quot;Back&quot;/&gt;&lt;property id=&quot;10009&quot; value=&quot;Submit&quot;/&gt;&lt;property id=&quot;10012&quot; value=&quot;0&quot;/&gt;&lt;property id=&quot;10022&quot; value=&quot;Try again&quot;/&gt;&lt;property id=&quot;10068&quot; value=&quot;Correct - Click anywhere to continue&quot;/&gt;&lt;property id=&quot;10069&quot; value=&quot;Incorrect - Click anywhere to continue&quot;/&gt;&lt;property id=&quot;10124&quot; value=&quot;Click to continue&quot;/&gt;&lt;property id=&quot;10125&quot; value=&quot;Click to submit answer&quot;/&gt;&lt;property id=&quot;10126&quot; value=&quot;Click to go back&quot;/&gt;&lt;property id=&quot;10127&quot; value=&quot;Clear&quot;/&gt;&lt;property id=&quot;10128&quot; value=&quot;Click to clear&quot;/&gt;&lt;property id=&quot;10133&quot; value=&quot;6&quot;/&gt;&lt;property id=&quot;10134&quot; value=&quot;0&quot;/&gt;&lt;property id=&quot;10135&quot; value=&quot;,&quot;/&gt;&lt;property id=&quot;10136&quot; value=&quot;2&quot;/&gt;&lt;property id=&quot;10156&quot; value=&quot;1&quot;/&gt;&lt;property id=&quot;10157&quot; value=&quot;1&quot;/&gt;&lt;property id=&quot;10158&quot; value=&quot;1&quot;/&gt;&lt;property id=&quot;10177&quot; value=&quot;0&quot;/&gt;&lt;property id=&quot;10183&quot; value=&quot;You must answer the question before continuing&quot;/&gt;&lt;property id=&quot;10185&quot; value=&quot;1&quot;/&gt;&lt;property id=&quot;10188&quot; value=&quot;The time to answer this question has expired.&quot;/&gt;&lt;property id=&quot;10189&quot; value=&quot;1&quot;/&gt;&lt;property id=&quot;10194&quot; value=&quot;0&quot;/&gt;&lt;property id=&quot;10195&quot; value=&quot;1&quot;/&gt;&lt;property id=&quot;10196&quot; value=&quot;0&quot;/&gt;&lt;property id=&quot;10198&quot; value=&quot;100&quot;/&gt;&lt;property id=&quot;10200&quot; value=&quot;1&quot;/&gt;&lt;property id=&quot;10212&quot; value=&quot;1&quot;/&gt;&lt;property id=&quot;10213&quot; value=&quot;1&quot;/&gt;&lt;property id=&quot;10214&quot; value=&quot;1&quot;/&gt;&lt;property id=&quot;10215&quot; value=&quot;1&quot;/&gt;&lt;property id=&quot;10216&quot; value=&quot;1&quot;/&gt;&lt;property id=&quot;10217&quot; value=&quot;1&quot;/&gt;&lt;property id=&quot;10218&quot; value=&quot;1&quot;/&gt;&lt;property id=&quot;10219&quot; value=&quot;1&quot;/&gt;&lt;property id=&quot;10220&quot; value=&quot;&amp;lt;Format Name=&amp;quot;Current Profile&amp;quot;&amp;gt;&amp;lt;Question FontName=&amp;quot;Calibri&amp;quot; IsBold=&amp;quot;0&amp;quot; IsItalic=&amp;quot;0&amp;quot; IsUnderline=&amp;quot;0&amp;quot; FontSize=&amp;quot;20&amp;quot; UseDefFont=&amp;quot;0&amp;quot;/&amp;gt;&amp;lt;Answer FontName=&amp;quot;Calibri&amp;quot; IsBold=&amp;quot;0&amp;quot; IsItalic=&amp;quot;0&amp;quot; IsUnderline=&amp;quot;0&amp;quot; FontSize=&amp;quot;14&amp;quot;/&amp;gt;&amp;lt;Button FontName=&amp;quot;Calibri&amp;quot; IsBold=&amp;quot;0&amp;quot; IsItalic=&amp;quot;0&amp;quot; IsUnderline=&amp;quot;0&amp;quot; FontSize=&amp;quot;14&amp;quot;/&amp;gt;&amp;lt;Message FontName=&amp;quot;Calibri&amp;quot; IsBold=&amp;quot;0&amp;quot; IsItalic=&amp;quot;0&amp;quot; IsUnderline=&amp;quot;0&amp;quot; FontSize=&amp;quot;10&amp;quot;/&amp;gt;&amp;lt;ButtonPlacement Orientation=&amp;quot;Horizontal&amp;quot; Position=&amp;quot;0&amp;quot;/&amp;gt;&amp;lt;/Format&amp;gt;&quot;/&gt;&lt;property id=&quot;10221&quot; value=&quot;&amp;lt;Format Name=&amp;quot;Presentation Default&amp;quot;&amp;gt;&amp;lt;Question FontName=&amp;quot;Calibri&amp;quot; IsBold=&amp;quot;0&amp;quot; IsItalic=&amp;quot;0&amp;quot; IsUnderline=&amp;quot;0&amp;quot; FontSize=&amp;quot;24&amp;quot;/&amp;gt;&amp;lt;Answer FontName=&amp;quot;Calibri&amp;quot; IsBold=&amp;quot;0&amp;quot; IsItalic=&amp;quot;0&amp;quot; IsUnderline=&amp;quot;0&amp;quot; FontSize=&amp;quot;28&amp;quot;/&amp;gt;&amp;lt;Button FontName=&amp;quot;Calibri&amp;quot; IsBold=&amp;quot;0&amp;quot; IsItalic=&amp;quot;0&amp;quot; IsUnderline=&amp;quot;0&amp;quot; FontSize=&amp;quot;14&amp;quot;/&amp;gt;&amp;lt;Message FontName=&amp;quot;Calibri&amp;quot; IsBold=&amp;quot;0&amp;quot; IsItalic=&amp;quot;0&amp;quot; IsUnderline=&amp;quot;0&amp;quot; FontSize=&amp;quot;18&amp;quot;/&amp;gt;&amp;lt;ButtonPlacement Orientation=&amp;quot;Horizontal&amp;quot; Position=&amp;quot;0&amp;quot;/&amp;gt;&amp;lt;/Format&amp;gt; &quot;/&gt;&lt;property id=&quot;10227&quot; value=&quot;1&quot;/&gt;&lt;property id=&quot;10229&quot; value=&quot;0&quot;/&gt;&lt;object type=&quot;10054&quot; unique_id=&quot;10002&quot;&gt;&lt;property id=&quot;10139&quot; value=&quot;1.0&quot;/&gt;&lt;property id=&quot;10141&quot; value=&quot;80&quot;/&gt;&lt;property id=&quot;10143&quot; value=&quot;0&quot;/&gt;&lt;property id=&quot;10144&quot; value=&quot;0&quot;/&gt;&lt;property id=&quot;10145&quot; value=&quot;0&quot;/&gt;&lt;property id=&quot;10146&quot; value=&quot;1&quot;/&gt;&lt;property id=&quot;10147&quot; value=&quot;0&quot;/&gt;&lt;property id=&quot;10148&quot; value=&quot;0&quot;/&gt;&lt;property id=&quot;10149&quot; value=&quot;0&quot;/&gt;&lt;property id=&quot;10150&quot; value=&quot;0&quot;/&gt;&lt;/object&gt;&lt;object type=&quot;10042&quot; unique_id=&quot;903&quot;&gt;&lt;object type=&quot;10003&quot; unique_id=&quot;10324&quot;&gt;&lt;property id=&quot;10002&quot; value=&quot;Quiz&quot;/&gt;&lt;property id=&quot;10003&quot; value=&quot;0&quot;/&gt;&lt;property id=&quot;10004&quot; value=&quot;1&quot;/&gt;&lt;property id=&quot;10005&quot; value=&quot;1&quot;/&gt;&lt;property id=&quot;10006&quot; value=&quot;0&quot;/&gt;&lt;property id=&quot;10010&quot; value=&quot;1&quot;/&gt;&lt;property id=&quot;10014&quot; value=&quot;2&quot;/&gt;&lt;property id=&quot;10015&quot; value=&quot;1&quot;/&gt;&lt;property id=&quot;10016&quot; value=&quot;1&quot;/&gt;&lt;property id=&quot;10017&quot; value=&quot;1&quot;/&gt;&lt;property id=&quot;10018&quot; value=&quot;1&quot;/&gt;&lt;property id=&quot;10029&quot; value=&quot;2&quot;/&gt;&lt;property id=&quot;10072&quot; value=&quot;Quiz10324&quot;/&gt;&lt;property id=&quot;10123&quot; value=&quot;1&quot;/&gt;&lt;property id=&quot;10129&quot; value=&quot;1&quot;/&gt;&lt;property id=&quot;10130&quot; value=&quot;40&quot;/&gt;&lt;property id=&quot;10160&quot; value=&quot;1&quot;/&gt;&lt;property id=&quot;10161&quot; value=&quot;1&quot;/&gt;&lt;property id=&quot;10162&quot; value=&quot;1&quot;/&gt;&lt;property id=&quot;10163&quot; value=&quot;0&quot;/&gt;&lt;property id=&quot;10164&quot; value=&quot;0&quot;/&gt;&lt;property id=&quot;10165&quot; value=&quot;Passed&quot;/&gt;&lt;property id=&quot;10166&quot; value=&quot;Failed&quot;/&gt;&lt;property id=&quot;10167&quot; value=&quot;FFFFFFFF&quot;/&gt;&lt;property id=&quot;10169&quot; value=&quot;Question %d of %d&quot;/&gt;&lt;property id=&quot;10170&quot; value=&quot;Send E-mail&quot;/&gt;&lt;property id=&quot;10171&quot; value=&quot;You answered this correctly!&quot;/&gt;&lt;property id=&quot;10172&quot; value=&quot;You did not answer this question completely&quot;/&gt;&lt;property id=&quot;10173&quot; value=&quot;Your answer:&quot;/&gt;&lt;property id=&quot;10174&quot; value=&quot;The correct answer is:&quot;/&gt;&lt;property id=&quot;10208&quot; value=&quot;0&quot;/&gt;&lt;property id=&quot;10222&quot; value=&quot;1&quot;/&gt;&lt;property id=&quot;10223&quot; value=&quot;1&quot;/&gt;&lt;property id=&quot;10224&quot; value=&quot;1&quot;/&gt;&lt;property id=&quot;10225&quot; value=&quot;Instruction Slide Title&quot;/&gt;&lt;property id=&quot;10226&quot; value=&quot;Write instructions for quiz takers here...&quot;/&gt;&lt;property id=&quot;10228&quot; value=&quot;50&quot;/&gt;&lt;object type=&quot;10062&quot; unique_id=&quot;10325&quot;&gt;&lt;object type=&quot;10050&quot; unique_id=&quot;10326&quot;&gt;&lt;property id=&quot;10020&quot; value=&quot;3&quot;/&gt;&lt;property id=&quot;10021&quot; value=&quot;567&quot;/&gt;&lt;property id=&quot;10101&quot; value=&quot;[jumptoframe],Value=567,&quot;/&gt;&lt;property id=&quot;10191&quot; value=&quot;-1&quot;/&gt;&lt;/object&gt;&lt;object type=&quot;10051&quot; unique_id=&quot;10327&quot;&gt;&lt;property id=&quot;10020&quot; value=&quot;3&quot;/&gt;&lt;property id=&quot;10021&quot; value=&quot;566&quot;/&gt;&lt;property id=&quot;10101&quot; value=&quot;[jumptoframe],Value=566,&quot;/&gt;&lt;property id=&quot;10191&quot; value=&quot;-1&quot;/&gt;&lt;/object&gt;&lt;/object&gt;&lt;object type=&quot;10061&quot; unique_id=&quot;20000&quot;/&gt;&lt;/object&gt;&lt;/object&gt;&lt;/object&gt;"/>
  <p:tag name="MMPROD_NEXTUNIQUEID" val="10834"/>
  <p:tag name="MMPROD_TAG_VCONFIG" val="PD94bWwgdmVyc2lvbj0iMS4wIiBlbmNvZGluZz0iVVRGLTgiPz4NCjxjb25maWd1cmF0aW9uPg0KCTxicmFuZGluZz4NCgkJPHVpZm9udCBuYW1lPSJGT05UX05PVEVTX1RFWFQiIHZhbHVlPSJWZXJkYW5hLDksZmFsc2UsZmFsc2UsZmFsc2UiLz4NCgk8L2JyYW5kaW5nPg0KCTxjb2xvcnM+DQoJCTx1aWNvbG9yIG5hbWU9InByaW1hcnkiIHZhbHVlPSIweDZGODQ4OCIvPg0KCQk8dWljb2xvciBuYW1lPSJnbG93IiB2YWx1ZT0iMHgzNUQzMzQiLz4NCgkJPHVpY29sb3IgbmFtZT0idGV4dCIgdmFsdWU9IjB4RkZGRkZGIi8+DQoJCTx1aWNvbG9yIG5hbWU9ImxpZ2h0IiB2YWx1ZT0iMHg0RTVENjAiLz4NCgkJPHVpY29sb3IgbmFtZT0ic2hhZG93IiB2YWx1ZT0iMHgwMDAwMDAiLz4NCgkJPHVpY29sb3IgbmFtZT0iYmFja2dyb3VuZCIgdmFsdWU9IjB4NzI3OTcxIi8+DQoJPC9jb2xvcnM+DQoJPGxheW91dD4NCgkJPHVpc2hvdyBuYW1lPSJwcmVzZW50YXRpb250aXRsZSIgdmFsdWU9InRydWUiLz4NCgkJPHVpc2hvdyBuYW1lPSJwcmVzZW50ZXJwaG90byIgdmFsdWU9InRydWUiLz4NCgkJPHVpc2hvdyBuYW1lPSJwcmVzZW50ZXJuYW1lIiB2YWx1ZT0idHJ1ZSIvPg0KCQk8dWlzaG93IG5hbWU9InByZXNlbnRlcnRpdGxlIiB2YWx1ZT0idHJ1ZSIvPg0KCQk8dWlzaG93IG5hbWU9InByZXNlbnRlcmVtYWlsIiB2YWx1ZT0idHJ1ZSIvPg0KCQk8dWlzaG93IG5hbWU9InByZXNlbnRlcmJpbyIgdmFsdWU9InRydWUiLz4NCgkJPHVpc2hvdyBuYW1lPSJjb21wYW55bG9nbyIgdmFsdWU9InRydWUiLz4NCgkJPHVpc2hvdyBuYW1lPSJzaWRlYmFyIiB2YWx1ZT0idHJ1ZSIvPg0KCQk8dWlzaG93IG5hbWU9Im91dGxpbmUiIHZhbHVlPSJ0cnVlIi8+DQoJCTx1aXNob3cgbmFtZT0idGh1bWJuYWlsIiB2YWx1ZT0idHJ1ZSIvPg0KCQk8dWlzaG93IG5hbWU9Im5vdGVzIiB2YWx1ZT0idHJ1ZSIvPg0KCQk8dWlzaG93IG5hbWU9InNlYXJjaCIgdmFsdWU9InRydWUiLz4NCgkJPHVpc2hvdyBuYW1lPSJxdWl6IiB2YWx1ZT0idHJ1ZSIvPg0KCQk8dWlzaG93IG5hbWU9ImF0dGFjaG1lbnRzIiB2YWx1ZT0idHJ1ZSIvPg0KCQk8dWlzaG93IG5hbWU9InV0aWxzIiB2YWx1ZT0idHJ1ZSIvPg0KCQk8dWlzaG93IG5hbWU9InZvbHVtZSIgdmFsdWU9InRydWUiLz4NCgkJPHVpc2hvdyBuYW1lPSJwbGF5YmFyIiB2YWx1ZT0idHJ1ZSIvPg0KCQk8dWlzaG93IG5hbWU9InRhbGtpbmdoZWFkIiB2YWx1ZT0idHJ1ZSIvPg0KCQk8dWlzaG93IG5hbWU9InNpZGViYXJvbnJpZ2h0IiB2YWx1ZT0idHJ1ZSIvPg0KCQk8dWlzaG93IG5hbWU9InZpZXdjaGFuZ2UiIHZhbHVlPSJ0cnVlIi8+DQoJCTx1aXNob3cgbmFtZT0iYWx3YXlzU2NydW5jaCIgdmFsdWU9ImZhbHNlIi8+DQoJCTx1aXNob3cgbmFtZT0iaW5pdGlhbGRpc3BsYXltb2RlaXNub3JtYWwiIHZhbHVlPSJ0cnVlIi8+DQoJCTx1aXJlcGxhY2UgbmFtZT0ibG9nbyIgdmFsdWU9IiIvPg0KCQk8dWlyZXBsYWNlIG5hbWU9ImJnaW1hZ2UiIHZhbHVlPSIiLz4NCgkJPHVpcmVwbGFjZSBuYW1lPSJpbml0aWFsdGFiIiB2YWx1ZT0ib3V0bGluZSIvPg0KCTwvbGF5b3V0Pg0KCTxsYW5ndWFnZSBpZD0iZW4iPg0KCQk8IS0tIGZvcm1hdCBmb3IgdWlmb250IHZhbHVlIGlzICJmb250LHNpemUsaXNib2xkLGlzaXRhbGljLGlzc2hhZG93ZWQiIC0tPg0KCQk8dWlmb250IG5hbWU9IkZPTlRfUVVJWlpJTkciIHZhbHVlPSJWZXJkYW5hLDksZmFsc2UsZmFsc2UsZmFsc2UiLz4NCgkJPHVpZm9udCBuYW1lPSJGT05UX1NDUlVCU1RBVFVTIiB2YWx1ZT0iVmVyZGFuYSw5LHRydWUsZmFsc2UsdHJ1ZSIvPg0KCQk8dWlmb250IG5hbWU9IkZPTlRfU0NSVUJUSU1FIiB2YWx1ZT0iVmVyZGFuYSw5LGZhbHNlLGZhbHNlLHRydWUiLz4NCgkJPHVpZm9udCBuYW1lPSJGT05UX0VMQVBTRURUSU1FIiB2YWx1ZT0iVmVyZGFuYSw5LHRydWUsZmFsc2UsdHJ1ZSIvPg0KCQk8dWlmb250IG5hbWU9IkZPTlRfVVRJTFNNRU5VIiB2YWx1ZT0iVmVyZGFuYSw5LHRydWUsZmFsc2UsZmFsc2UiLz4NCgkJPHVpZm9udCBuYW1lPSJGT05UX1RBQlMiIHZhbHVlPSJWZXJkYW5hLDksdHJ1ZSxmYWxzZSx0cnVlIi8+DQoJCTx1aWZvbnQgbmFtZT0iRk9OVF9QUkVTRU5UQVRJT05OQU1FIiB2YWx1ZT0iVmVyZGFuYSwxNCxmYWxzZSxmYWxzZSx0cnVlIi8+DQoJCTx1aWZvbnQgbmFtZT0iRk9OVF9QUkVTRU5URVJOQU1FIiB2YWx1ZT0iVmVyZGFuYSwxMCx0cnVlLGZhbHNlLHRydWUiLz4NCgkJPHVpZm9udCBuYW1lPSJGT05UX1BSRVNFTlRFUlRJVExFIiB2YWx1ZT0iVmVyZGFuYSwxMCxmYWxzZSxmYWxzZSx0cnVlIi8+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+DQoJCTx1aWZvbnQgbmFtZT0iRk9OVF9USFVNQiIgdmFsdWU9IlZlcmRhbmEsOSxmYWxzZSxmYWxzZSx0cnVlIi8+DQoJCTx1aWZvbnQgbmFtZT0iRk9OVF9CSU9XSU4iIHZhbHVlPSJWZXJkYW5hLDExLGZhbHNlLGZhbHNlLGZhbHNlIi8+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XF1aXogcG9kIGFuZCBtZXNzYWdlIGJveCB0ZXh0IGZvbnRzLS0+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+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+DQoJCTx1aWZvbnQgbmFtZT0iRk9OVF9RVUlaUE9EX1FVRVNUSU9OX1NDT1JFIiB2YWx1ZT0iVmVyZGFuYSw5LGZhbHNlLGZhbHNlLHRydWUiLz4NCgkJPHVpZm9udCBuYW1lPSJGT05UX1FVSVpQT0RfUVVFU1RJT05fU0NPUkVfVkFMVUUiIHZhbHVlPSJWZXJkYW5hLDksdHJ1ZSxmYWxzZSx0cnVlIi8+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+DQoJCTx1aWZvbnQgbmFtZT0iRk9OVF9RVUlaUE9EX1FVSVpfTUFYU0NPUkVfVkFMVUUiIHZhbHVlPSJWZXJkYW5hLDksdHJ1ZSxmYWxzZSx0cnVlIi8+DQoJCTx1aWZvbnQgbmFtZT0iRk9OVF9RVUlaUE9EX1FVSVpfUEFTU1NDT1JFIiB2YWx1ZT0iVmVyZGFuYSw5LGZhbHNlLGZhbHNlLHRydWUiLz4NCgkJPHVpZm9udCBuYW1lPSJGT05UX1FVSVpQT0RfUVVJWl9QQVNTU0NPUkVfVkFMVUUiIHZhbHVlPSJWZXJkYW5hLDksdHJ1ZSxmYWxzZSx0cnVlIi8+DQoJCTwhLS0gdWl0ZXh0IC0tPg0KCQk8IS0tIHN1YnN0aXR1dGlvbjogJW4gPT0gc2xpZGUgbnVtYmVyIC0tPg0KCQk8dWl0ZXh0IG5hbWU9IlVOTkFNRURTTElERVRJVExFIiB2YWx1ZT0iU2xpZGUgJW4iLz4NCgkJPCEtLSBzdWJzdGl0dXRpb246ICVuID09IHNsaWRlIG51bWJlciAtLT4NCgkJPCEtLSBzdWJzdGl0dXRpb246ICV0ID09IHRvdGFsIHNsaWRlIGNvdW50IC0tPg0KCQk8dWl0ZXh0IG5hbWU9IlNDUlVCQkFSU1RBVFVTX1NMSURFSU5GTyIgdmFsdWU9IlNsaWRlICVuIC8gJXQgfCAiLz4NCgkJPHVpdGV4dCBuYW1lPSJTQ1JVQkJBUlNUQVRVU19TVE9QUEVEIiB2YWx1ZT0iU3RvcHBlZCIvPg0KCQk8dWl0ZXh0IG5hbWU9IlNDUlVCQkFSU1RBVFVTX1BMQVlJTkciIHZhbHVlPSJQbGF5aW5nIi8+DQoJCTx1aXRleHQgbmFtZT0iU0NSVUJCQVJTVEFUVVNfTk9BVURJTyIgdmFsdWU9Ik5vIEF1ZGlvIi8+DQoJCTx1aXRleHQgbmFtZT0iU0NSVUJCQVJTVEFUVVNfVklEUExBWUlORyIgdmFsdWU9IlZpZGVvIFBsYXlpbmciLz4NCgkJPHVpdGV4dCBuYW1lPSJTQ1JVQkJBUlNUQVRVU19MT0FESU5HIiB2YWx1ZT0iTG9hZGluZyIvPg0KCQk8dWl0ZXh0IG5hbWU9IlNDUlVCQkFSU1RBVFVTX0JVRkZFUklORyIgdmFsdWU9IkJ1ZmZlcmluZyIvPg0KCQk8dWl0ZXh0IG5hbWU9IlNDUlVCQkFSU1RBVFVTX1FVRVNUSU9OIiB2YWx1ZT0iQW5zd2VyIFF1ZXN0aW9uIi8+DQoJCTx1aXRleHQgbmFtZT0iU0NSVUJCQVJTVEFUVVNfUkVWSUVXUVVJWiIgdmFsdWU9IlJldmlld2luZyBRdWl6Ii8+DQoJCTwhLS0gc3Vic3RpdHV0aW9uOiAlbSA9PSBtaW51dGVzIHJlbWFpbmluZyAtLT4NCgkJPCEtLSBzdWJzdGl0dXRpb246ICVzID09IHNlY29uZHMgcmVtYWluaW5nIC0tPg0KCQk8dWl0ZXh0IG5hbWU9IkVMQVBTRUQiIHZhbHVlPSIlbSBNaW51dGVzICVzIFNlY29uZHMgUmVtYWluaW5nIi8+DQoJCTx1aXRleHQgbmFtZT0iTk9URk9VTkQiIHZhbHVlPSJOb3RoaW5nIEZvdW5kIi8+DQoJCTx1aXRleHQgbmFtZT0iQVRUQUNITUVOVFMiIHZhbHVlPSJBdHRhY2htZW50cyIvPg0KCQk8IS0tIHN1YnN0aXR1dGlvbjogJXAgPT0gY3VycmVudCBzcGVha2VyJ3MgdGl0bGUgLS0+DQoJCTx1aXRleHQgbmFtZT0iQklPV0lOX1RJVExFIiB2YWx1ZT0iQmlvOiAlcCIvPg0KCQk8dWl0ZXh0IG5hbWU9IkJJT0JUTl9USVRMRSIgdmFsdWU9IkJpbyIvPg0KCQk8dWl0ZXh0IG5hbWU9IkRJVklERVJCVE5fVElUTEUiIHZhbHVlPSJ8Ii8+DQoJCTx1aXRleHQgbmFtZT0iQ09OVEFDVEJUTl9USVRMRSIgdmFsdWU9IkNvbnRhY3QiLz4NCgkJPHVpdGV4dCBuYW1lPSJUQUJfUVVJWiIgdmFsdWU9IlF1aXoiLz4NCgkJPHVpdGV4dCBuYW1lPSJUQUJfT1VUTElORSIgdmFsdWU9Ik91dGxpbmUiLz4NCgkJPHVpdGV4dCBuYW1lPSJUQUJfVEhVTUIiIHZhbHVlPSJUaHVtYiIvPg0KCQk8dWl0ZXh0IG5hbWU9IlRBQl9OT1RFUyIgdmFsdWU9Ik5vdGVzIi8+DQoJCTx1aXRleHQgbmFtZT0iVEFCX1NFQVJDSCIgdmFsdWU9IlNlYXJjaCIvPg0KCQk8dWl0ZXh0IG5hbWU9IlNMSURFX0hFQURJTkciIHZhbHVlPSJTbGlkZSBUaXRsZSIvPg0KCQk8dWl0ZXh0IG5hbWU9IkRVUkFUSU9OX0hFQURJTkciIHZhbHVlPSJEdXJhdGlvbiIvPg0KCQk8dWl0ZXh0IG5hbWU9IlNFQVJDSF9IRUFESU5HIiB2YWx1ZT0iU2VhcmNoIGZvciB0ZXh0OiIvPg0KCQk8dWl0ZXh0IG5hbWU9IlRIVU1CX0hFQURJTkciIHZhbHVlPSJTbGlkZSIvPg0KCQk8dWl0ZXh0IG5hbWU9IlRIVU1CX0lORk8iIHZhbHVlPSJTbGlkZSBUaXRsZS9EdXJhdGlvbiIvPg0KCQk8dWl0ZXh0IG5hbWU9IkFUVEFDSE5BTUVfSEVBRElORyIgdmFsdWU9IkZpbGUgTmFtZSIvPg0KCQk8dWl0ZXh0IG5hbWU9IkFUVEFDSFNJWkVfSEVBRElORyIgdmFsdWU9IlNpemUiLz4NCgkJPHVpdGV4dCBuYW1lPSJTTElERV9OT1RFUyIgdmFsdWU9IlNsaWRlIE5vdGVzIi8+DQoJCTwhLS1xdWl6IHBvZCBhbmQgbWVzc2FnZSBib3ggdGV4dHMtLT4NCgkJPHVpdGV4dCBuYW1lPSJRVUlaUE9EX1FVSVpfQVRURU1QVCIgdmFsdWU9IlF1aXogQXR0ZW1wdDoiLz4NCgkJPHVpdGV4dCBuYW1lPSJRVUlaUE9EX1FVSVpfQVRURU1QVF9WQUxVRSIgdmFsdWU9IiVuIG9mICV0Ii8+DQoJCTx1aXRleHQgbmFtZT0iUVVJWlBPRF9RVUlaX1NDT1JFIiB2YWx1ZT0iU2NvcmVkOiIvPg0KCQk8dWl0ZXh0IG5hbWU9IlFVSVpQT0RfUVVJWl9QQVNTU0NPUkUiIHZhbHVlPSJQYXNzaW5nIFNjb3JlOiIvPg0KCQk8dWl0ZXh0IG5hbWU9IlFVSVpQT0RfUVVJWl9NQVhTQ09SRSIgdmFsdWU9Ik1heCBTY29yZToiLz4NCgkJPHVpdGV4dCBuYW1lPSJRVUlaUE9EX1FVRVNBVE1QVF9TVFIiIHZhbHVlPSJBdHRlbXB0OiAlbiBvZiAldCIvPg0KCQk8dWl0ZXh0IG5hbWU9IlFVSVpQT0RfUVVFU1RZUEVfU1RSIiB2YWx1ZT0iVHlwZTogJXMiLz4NCgkJPHVpdGV4dCBuYW1lPSJRVUlaUE9EX1FVRVNUWVBFX0dSRCIgdmFsdWU9IkdyYWRlZCIvPg0KCQk8dWl0ZXh0IG5hbWU9IlFVSVpQT0RfUVVFU1RZUEVfU1ZZIiB2YWx1ZT0iU3VydmV5Ii8+DQoJCTx1aXRleHQgbmFtZT0iUVVJWlBPRF9RVUlaQVRNUFRfSU5GIiB2YWx1ZT0iSW5maW5pdGUiLz4NCgkJPHVpdGV4dCBuYW1lPSJRVUlaUE9EX1FVRVNBVE1QVF9JTkYiIHZhbHVlPSJJbmZpbml0ZSIvPg0KCQk8dWl0ZXh0IG5hbWU9IldBUk5JTkdNU0dfWUVTU1RSSU5HIiB2YWx1ZT0iWWVzIi8+DQoJCTx1aXRleHQgbmFtZT0iV0FSTklOR01TR19OT1NUUklORyIgdmFsdWU9Ik5vIi8+DQoJCTx1aXRleHQgbmFtZT0iV0FSTklOR01TR19USVRMRVNUUklORyIgdmFsdWU9IlF1aXogTmF2aWdhdGlvbiBXYXJuaW5nIi8+DQoJCTx1aXRleHQgbmFtZT0iV0FSTklOR01TR19NU0dTVFJJTkciIHZhbHVlPSJUaGVyZSBhcmUgdW4tYXR0ZW1wdGVkIHF1ZXN0aW9ucyBpbiB0aGlzIFF1aXouJiN4QTsmI3hBO0NsaWNraW5nIFllcyB3aWxsIHRha2UgeW91IG91dCBvZiB0aGUgUXVpei4gQ2xpY2sgTm8gdG8gY29udGludWUgdGhlIFF1aXouIi8+DQoJCTx1aXRleHQgbmFtZT0iSU5GT1JNQVRJT05fSDI2NF9GTEFTSFBMQVlFUiIgdmFsdWU9IlRoZSBjdXJyZW50IHZlcnNpb24gb2YgRmxhc2ggUGxheWVyIGluc3RhbGxlZCBvbiB5b3VyIG1hY2hpbmUgZG9lcyBub3Qgc3VwcG9ydCB0aGlzIHZpZGVvLiBDbGljayBvbiB0aGUgdmlkZW8gYXJlYSB0byBkb3dubG9hZCB0aGUgbGF0ZXN0IEZsYXNoIFBsYXllci4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U2hvdyBzaWRlYmFyIHRvIHBhcnRpY2lwYW50cyIvPg0KCQk8dWl0ZXh0IG5hbWU9Ik1VVEUiIHZhbHVlPSJNdXRlIi8+DQoJCTx1aXRleHQgbmFtZT0iRE9DV1JBUF9USVRMRSIgdmFsdWU9IlByZXNlbnRlciBGaWxlIEF0dGFjaG1lbnQiLz4NCgkJPHVpdGV4dCBuYW1lPSJET0NXUkFQX01TRyIgdmFsdWU9IlNhdmUgdG8gTXkgQ29tcHV0ZXIiLz4NCgkJPHVpdGV4dCBuYW1lPSJET0NXUkFQX1BST01QVCIgdmFsdWU9IkNsaWNrIHRvIERvd25sb2FkIi8+DQoJPC9sYW5ndWFnZT4NCgk8bGFuZ3VhZ2UgaWQ9ImRlIj4NCgkJPCEtLSBmb3JtYXQgZm9yIHVpZm9udCB2YWx1ZSBpcyAiZm9udCxzaXplLGlzYm9sZCxpc2l0YWxpYyxpc3NoYWRvd2VkIiAtLT4NCgkJPHVpZm9udCBuYW1lPSJGT05UX1FVSVpaSU5HIiB2YWx1ZT0iVmVyZGFuYSw5LGZhbHNlLGZhbHNlLGZhbHNlIi8+DQoJCTx1aWZvbnQgbmFtZT0iRk9OVF9TQ1JVQlNUQVRVUyIgdmFsdWU9IlZlcmRhbmEsOSx0cnVlLGZhbHNlLHRydWUiLz4NCgkJPHVpZm9udCBuYW1lPSJGT05UX1NDUlVCVElNRSIgdmFsdWU9IlZlcmRhbmEsOSxmYWxzZSxmYWxzZSx0cnVlIi8+DQoJCTx1aWZvbnQgbmFtZT0iRk9OVF9FTEFQU0VEVElNRSIgdmFsdWU9IlZlcmRhbmEsOSx0cnVlLGZhbHNlLHRydWUiLz4NCgkJPHVpZm9udCBuYW1lPSJGT05UX1VUSUxTTUVOVSIgdmFsdWU9IlZlcmRhbmEsOSx0cnVlLGZhbHNlLGZhbHNlIi8+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+DQoJCTx1aWZvbnQgbmFtZT0iRk9OVF9QUkVTRU5URVJUSVRMRSIgdmFsdWU9IlZlcmRhbmEsMTAsZmFsc2UsZmFsc2UsdHJ1ZSIvPg0KCQk8dWlmb250IG5hbWU9IkZPTlRfQklPQlROIiB2YWx1ZT0iVmVyZGFuYSwxMCxmYWxzZSxmYWxzZSx0cnVlIi8+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+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+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+DQoJCTx1aWZvbnQgbmFtZT0iRk9OVF9RVUlaUE9EX1FVSVpfUVVFU1RJT05fQ09VTlRfVkFMVUUiIHZhbHVlPSJWZXJkYW5hLDksdHJ1ZSxmYWxzZSx0cnVlIi8+DQoJCTx1aWZvbnQgbmFtZT0iRk9OVF9RVUlaUE9EX1FVSVpfUVVFU1RJT05fQVRURU1QVEVEIiB2YWx1ZT0iVmVyZGFuYSw5LGZhbHNlLGZhbHNlLHRydWUiLz4NCgkJPHVpZm9udCBuYW1lPSJGT05UX1FVSVpQT0RfUVVJWl9RVUVTVElPTl9BVFRFTVBURURfVkFMVUUiIHZhbHVlPSJWZXJkYW5hLDksdHJ1ZSxmYWxzZSx0cnVlIi8+DQoJCTx1aWZvbnQgbmFtZT0iRk9OVF9RVUlaUE9EX1FVSVpfU0NPUkVfVEFHIiB2YWx1ZT0iVmVyZGFuYSwxMSx0cnVlLGZhbHNlLHRydWUiLz4NCgkJPHVpZm9udCBuYW1lPSJGT05UX1FVSVpQT0RfUVVJWl9TQ09SRSIgdmFsdWU9IlZlcmRhbmEsOSxmYWxzZSxmYWxzZSx0cnVlIi8+DQoJCTx1aWZvbnQgbmFtZT0iRk9OVF9RVUlaUE9EX1FVSVpfU0NPUkVfVkFMVUUiIHZhbHVlPSJWZXJkYW5hLDksdHJ1ZSxmYWxzZSx0cnVlIi8+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+DQoJCTx1aWZvbnQgbmFtZT0iRk9OVF9RVUlaUE9EX1FVSVpfUEFTU1NDT1JFX1ZBTFVFIiB2YWx1ZT0iVmVyZGFuYSw5LHRydWUsZmFsc2UsdHJ1ZSIvPg0KCQk8IS0tIHVpdGV4dCAtLT4NCgkJPCEtLSBzdWJzdGl0dXRpb246ICVuID09IHNsaWRlIG51bWJlciAtLT4NCgkJPHVpdGV4dCBuYW1lPSJVTk5BTUVEU0xJREVUSVRMRSIgdmFsdWU9IkZvbGllICVuIi8+DQoJCTwhLS0gc3Vic3RpdHV0aW9uOiAlbiA9PSBzbGlkZSBudW1iZXIgLS0+DQoJCTwhLS0gc3Vic3RpdHV0aW9uOiAldCA9PSB0b3RhbCBzbGlkZSBjb3VudCAtLT4NCgkJPHVpdGV4dCBuYW1lPSJTQ1JVQkJBUlNUQVRVU19TTElERUlORk8iIHZhbHVlPSJGb2xpZSAlbiAvICV0IHwgIi8+DQoJCTx1aXRleHQgbmFtZT0iU0NSVUJCQVJTVEFUVVNfU1RPUFBFRCIgdmFsdWU9IkJlZW5kZXQiLz4NCgkJPHVpdGV4dCBuYW1lPSJTQ1JVQkJBUlNUQVRVU19QTEFZSU5HIiB2YWx1ZT0iV2llZGVyZ2FiZSIvPg0KCQk8dWl0ZXh0IG5hbWU9IlNDUlVCQkFSU1RBVFVTX05PQVVESU8iIHZhbHVlPSJLZWluIEF1ZGlvIi8+DQoJCTx1aXRleHQgbmFtZT0iU0NSVUJCQVJTVEFUVVNfVklEUExBWUlORyIgdmFsdWU9IlZpZGVvIHdpcmQgYWJnZXNwaWVsdCIvPg0KCQk8dWl0ZXh0IG5hbWU9IlNDUlVCQkFSU1RBVFVTX0xPQURJTkciIHZhbHVlPSJMYWRlbiIvPg0KCQk8dWl0ZXh0IG5hbWU9IlNDUlVCQkFSU1RBVFVTX0JVRkZFUklORyIgdmFsdWU9IlB1ZmZlcm4iLz4NCgkJPHVpdGV4dCBuYW1lPSJTQ1JVQkJBUlNUQVRVU19RVUVTVElPTiIgdmFsdWU9IkZyYWdlIGJlYW50d29ydGVuIi8+DQoJCTx1aXRleHQgbmFtZT0iU0NSVUJCQVJTVEFUVVNfUkVWSUVXUVVJWiIgdmFsdWU9Ik5vY2htYWxzIGR1cmNoc2VoZW4iLz4NCgkJPCEtLSBzdWJzdGl0dXRpb246ICVtID09IG1pbnV0ZXMgcmVtYWluaW5nIC0tPg0KCQk8IS0tIHN1YnN0aXR1dGlvbjogJXMgPT0gc2Vjb25kcyByZW1haW5pbmcgLS0+DQoJCTx1aXRleHQgbmFtZT0iRUxBUFNFRCIgdmFsdWU9IlJlc3RkYXVlcjogJW0gTWludXRlbiAlcyBTZWt1bmRlbiIvPg0KCQk8dWl0ZXh0IG5hbWU9Ik5PVEZPVU5EIiB2YWx1ZT0iTmljaHRzIGdlZnVuZGVuIi8+DQoJCTx1aXRleHQgbmFtZT0iQVRUQUNITUVOVFMiIHZhbHVlPSJBbmxhZ2VuIi8+DQoJCTwhLS0gc3Vic3RpdHV0aW9uOiAlcCA9PSBjdXJyZW50IHNwZWFrZXIncyB0aXRsZSAtLT4NCgkJPHVpdGV4dCBuYW1lPSJCSU9XSU5fVElUTEUiIHZhbHVlPSJTcHJlY2hlcjogJXAiLz4NCgkJPHVpdGV4dCBuYW1lPSJCSU9CVE5fVElUTEUiIHZhbHVlPSJTcHJlY2hlciIvPg0KCQk8dWl0ZXh0IG5hbWU9IkRJVklERVJCVE5fVElUTEUiIHZhbHVlPSJ8Ii8+DQoJCTx1aXRleHQgbmFtZT0iQ09OVEFDVEJUTl9USVRMRSIgdmFsdWU9IktvbnRha3QiLz4NCgkJPHVpdGV4dCBuYW1lPSJUQUJfUVVJWiIgdmFsdWU9IlF1aXoiLz4NCgkJPHVpdGV4dCBuYW1lPSJUQUJfT1VUTElORSIgdmFsdWU9IlN0cnVrdHVyIi8+DQoJCTx1aXRleHQgbmFtZT0iVEFCX1RIVU1CIiB2YWx1ZT0iTWluaWF0dXIiLz4NCgkJPHVpdGV4dCBuYW1lPSJUQUJfTk9URVMiIHZhbHVlPSJOb3RpemVuIi8+DQoJCTx1aXRleHQgbmFtZT0iVEFCX1NFQVJDSCIgdmFsdWU9IlN1Y2hlbiIvPg0KCQk8dWl0ZXh0IG5hbWU9IlNMSURFX0hFQURJTkciIHZhbHVlPSJGb2xpZW50aXRlbCIvPg0KCQk8dWl0ZXh0IG5hbWU9IkRVUkFUSU9OX0hFQURJTkciIHZhbHVlPSJEYXVlciIvPg0KCQk8dWl0ZXh0IG5hbWU9IlNFQVJDSF9IRUFESU5HIiB2YWx1ZT0iVGV4dCBzdWNoZW46Ii8+DQoJCTx1aXRleHQgbmFtZT0iVEhVTUJfSEVBRElORyIgdmFsdWU9IkZvbGllIi8+DQoJCTx1aXRleHQgbmFtZT0iVEhVTUJfSU5GTyIgdmFsdWU9IkZvbGllbnRpdGVsL0RhdWVyIi8+DQoJCTx1aXRleHQgbmFtZT0iQVRUQUNITkFNRV9IRUFESU5HIiB2YWx1ZT0iRGF0ZWluYW1lIi8+DQoJCTx1aXRleHQgbmFtZT0iQVRUQUNIU0laRV9IRUFESU5HIiB2YWx1ZT0iR3LDtsOfZSIvPg0KCQk8dWl0ZXh0IG5hbWU9IlNMSURFX05PVEVTIiB2YWx1ZT0iRm9saWVubm90aXplbiIvPg0KCQk8IS0tcXVpeiBwb2QgYW5kIG1lc3NhZ2UgYm94IHRleHRzLS0+DQoJCTx1aXRleHQgbmFtZT0iUVVJWlBPRF9RVUlaX0FUVEVNUFQiIHZhbHVlPSJRdWl6dmVyc3VjaDoiLz4NCgkJPHVpdGV4dCBuYW1lPSJRVUlaUE9EX1FVSVpfQVRURU1QVF9WQUxVRSIgdmFsdWU9IiVuIHZvbiAldCIvPg0KCQk8dWl0ZXh0IG5hbWU9IlFVSVpQT0RfUVVJWl9TQ09SRSIgdmFsdWU9IkVycmVpY2h0OiIvPg0KCQk8dWl0ZXh0IG5hbWU9IlFVSVpQT0RfUVVJWl9QQVNTU0NPUkUiIHZhbHVlPSJNaW5kZXN0cHVua3R6YWhsOiIvPg0KCQk8dWl0ZXh0IG5hbWU9IlFVSVpQT0RfUVVJWl9NQVhTQ09SRSIgdmFsdWU9Ik1heGltYWxlIFB1bmt0emFobDoiLz4NCgkJPHVpdGV4dCBuYW1lPSJRVUlaUE9EX1FVRVNBVE1QVF9TVFIiIHZhbHVlPSJWZXJzdWNoOiAlbiB2b24gJXQiLz4NCgkJPHVpdGV4dCBuYW1lPSJRVUlaUE9EX1FVRVNUWVBFX1NUUiIgdmFsdWU9IlR5cDogJXMiLz4NCgkJPHVpdGV4dCBuYW1lPSJRVUlaUE9EX1FVRVNUWVBFX0dSRCIgdmFsdWU9IkJld2VydGV0Ii8+DQoJCTx1aXRleHQgbmFtZT0iUVVJWlBPRF9RVUVTVFlQRV9TVlkiIHZhbHVlPSJVbWZyYWdlIi8+DQoJCTx1aXRleHQgbmFtZT0iUVVJWlBPRF9RVUlaQVRNUFRfSU5GIiB2YWx1ZT0iVW5lbmRsaWNoIi8+DQoJCTx1aXRleHQgbmFtZT0iUVVJWlBPRF9RVUVTQVRNUFRfSU5GIiB2YWx1ZT0iVW5lbmRsaWNoIi8+DQoJCTx1aXRleHQgbmFtZT0iV0FSTklOR01TR19ZRVNTVFJJTkciIHZhbHVlPSJKYSIvPg0KCQk8dWl0ZXh0IG5hbWU9IldBUk5JTkdNU0dfTk9TVFJJTkciIHZhbHVlPSJOZWluIi8+DQoJCTx1aXRleHQgbmFtZT0iV0FSTklOR01TR19USVRMRVNUUklORyIgdmFsdWU9IlF1aXpuYXZpZ2F0aW9uc3dhcm51bmciLz4NCgkJPHVpdGV4dCBuYW1lPSJXQVJOSU5HTVNHX01TR1NUUklORyIgdmFsdWU9IkluIGRpZXNlbSBRdWl6IGdpYnQgZXMgdW5iZWFudHdvcnRldGUgRnJhZ2VuLiYjeEE7JiN4QTtXZW5uIFNpZSBhdWYgJnF1b3Q7SmEmcXVvdDsga2xpY2tlbiwgd2lyZCBkYXMgUXVpeiBiZWVuZGV0LiBLbGlja2VuIFNpZSBhdWYgJnF1b3Q7TmVpbiZxdW90OywgdW0gbWl0IGRlbSBRdWl6IGZvcnR6dWZhaHJlbi4iLz4NCgkJPHVpdGV4dCBuYW1lPSJJTkZPUk1BVElPTl9IMjY0X0ZMQVNIUExBWUVSIiB2YWx1ZT0iRGFzIFZpZGVvIHdpcmQgdm9uIGRlciBtb21lbnRhbiBhdWYgZGllc2VtIENvbXB1dGVyIGluc3RhbGxpZXJ0ZW4gVmVyc2lvbiB2b24gRmxhc2ggUGxheWVyIG5pY2h0IHVudGVyc3TDvHR6dC4gS2xpY2tlbiBTaWUgYXVmIGRlbiBWaWRlb2JlcmVpY2gsIHVtIGRpZSBha3R1ZWxsZSBWZXJzaW9uIHZvbiBGbGFzaCBQbGF5ZXIgaGVydW50ZXJ6dWxhZGVuLiIvPg0KCQk8IS0tIHN1YnN0aXR1dGlvbjogJXAgPT0gcHJlc2VudGF0aW9uIHRpdGxlIC0tPg0KCQk8IS0tIHN1YnN0aXR1dGlvbjogJXMgPT0gc2xpZGUgdGl0bGUgLS0+DQoJCTwhLS0gc3Vic3RpdHV0aW9uOiAlbiA9PSBzbGlkZSBudW1iZXIgLS0+DQoJCTx1aXRleHQgbmFtZT0iQk9PS01BUksiIHZhbHVlPSJBZG9iZSBQcmVzZW50ZXIgLSAlcCIvPg0KCQk8IS0tIHN1YnN0aXR1dGlvbjogJXAgPT0gcHJlc2VudGF0aW9uIHRpdGxlIC0tPg0KCQk8IS0tIHN1YnN0aXR1dGlvbjogJXMgPT0gc2xpZGUgdGl0bGUgLS0+DQoJCTwhLS0gc3Vic3RpdHV0aW9uOiAlbiA9PSBzbGlkZSBudW1iZXIgLS0+DQoJCTx1aXRleHQgbmFtZT0iQk9PS01BUktTTElERSIgdmFsdWU9IkFkb2JlIFByZXNlbnRlciAtICVwICVzIi8+DQoJCTx1aXRleHQgbmFtZT0iU0hPV1NJREVCQVIiIHZhbHVlPSJEZW4gVGVpbG5laG1lcm4gZGllIFNlaXRlbmxlaXN0ZSBhbnplaWdlbiIvPg0KCQk8dWl0ZXh0IG5hbWU9Ik1VVEUiIHZhbHVlPSJUb24gYXVzIi8+DQoJCTx1aXRleHQgbmFtZT0iRE9DV1JBUF9USVRMRSIgdmFsdWU9IlByZXNlbnRlci1BbmhhbmciLz4NCgkJPHVpdGV4dCBuYW1lPSJET0NXUkFQX01TRyIgdmFsdWU9IkF1ZiBtZWluZW0gQXJiZWl0c3BsYXR6IHNwZWljaGVybiIvPg0KCQk8dWl0ZXh0IG5hbWU9IkRPQ1dSQVBfUFJPTVBUIiB2YWx1ZT0iWnVtIEhlcnVudGVybGFkZW4ga2xpY2tlbiIvPg0KCTwvbGFuZ3VhZ2U+DQoJPGxhbmd1YWdlIGlkPSJmciI+DQoJCTwhLS0gZm9ybWF0IGZvciB1aWZvbnQgdmFsdWUgaXMgImZvbnQsc2l6ZSxpc2JvbGQsaXNpdGFsaWMsaXNzaGFkb3dlZCIgLS0+DQoJCTx1aWZvbnQgbmFtZT0iRk9OVF9RVUlaWklORyIgdmFsdWU9IlZlcmRhbmEsOSxmYWxzZSxmYWxzZSxmYWxzZSIvPg0KCQk8dWlmb250IG5hbWU9IkZPTlRfU0NSVUJTVEFUVVMiIHZhbHVlPSJWZXJkYW5hLDksdHJ1ZSxmYWxzZSx0cnVlIi8+DQoJCTx1aWZvbnQgbmFtZT0iRk9OVF9TQ1JVQlRJTUUiIHZhbHVlPSJWZXJkYW5hLDksZmFsc2UsZmFsc2UsdHJ1ZSIvPg0KCQk8dWlmb250IG5hbWU9IkZPTlRfRUxBUFNFRFRJTUUiIHZhbHVlPSJWZXJkYW5hLDksdHJ1ZSxmYWxzZSx0cnVlIi8+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+DQoJCTx1aWZvbnQgbmFtZT0iRk9OVF9PVVRMSU5FIiB2YWx1ZT0iVmVyZGFuYSwxMSxmYWxzZSxmYWxzZSx0cnVlIi8+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+DQoJCTx1aWZvbnQgbmFtZT0iRk9OVF9XSU5USVRMRSIgdmFsdWU9IlZlcmRhbmEsOSxmYWxzZSxmYWxzZSx0cnVlIi8+DQoJCTx1aWZvbnQgbmFtZT0iRk9OVF9BVFRBQ0hNRU5UUyIgdmFsdWU9IlZlcmRhbmEsMTEsZmFsc2UsZmFsc2UsdHJ1ZSIvPg0KCQk8IS0tcXVpeiBwb2QgYW5kIG1lc3NhZ2UgYm94IHRleHQgZm9udHMtLT4NCgkJPHVpZm9udCBuYW1lPSJGT05UX01TR0JPWF9XSU5USVRMRSIgdmFsdWU9IlZlcmRhbmEsMTEsdHJ1ZSxmYWxzZSx0cnVlIi8+DQoJCTx1aWZvbnQgbmFtZT0iRk9OVF9NU0dCT1hfTVNHIiB2YWx1ZT0iVmVyZGFuYSwxMSxmYWxzZSxmYWxzZSx0cnVlIi8+DQoJCTx1aWZvbnQgbmFtZT0iRk9OVF9NU0dCT1hfT1BUSU9OUyIgdmFsdWU9IlZlcmRhbmEsOSx0cnVlLGZhbHNlLHRydWUiLz4NCgkJPHVpZm9udCBuYW1lPSJGT05UX1FVSVpQT0RfUVVJWl9USVRMRSIgdmFsdWU9IlZlcmRhbmEsMTEsdHJ1ZSxmYWxzZSx0cnVlIi8+DQoJCTx1aWZvbnQgbmFtZT0iRk9OVF9RVUlaUE9EX1FVSVpfQVRURU1QVCIgdmFsdWU9IlZlcmRhbmEsOSxmYWxzZSxmYWxzZSx0cnVlIi8+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+DQoJCTx1aWZvbnQgbmFtZT0iRk9OVF9RVUlaUE9EX1FVRVNUSU9OX0FUVEVNUFRfVkFMVUUiIHZhbHVlPSJWZXJkYW5hLDksdHJ1ZSxmYWxzZSx0cnVlIi8+DQoJCTx1aWZvbnQgbmFtZT0iRk9OVF9RVUlaUE9EX1FVRVNUSU9OX1RBRyIgdmFsdWU9IlZlcmRhbmEsMTEsdHJ1ZSxmYWxzZSx0cnVlIi8+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+DQoJCTx1aWZvbnQgbmFtZT0iRk9OVF9RVUlaUE9EX1FVSVpfUVVFU1RJT05fQVRURU1QVEVEX1ZBTFVFIiB2YWx1ZT0iVmVyZGFuYSw5LHRydWUsZmFsc2UsdHJ1ZSIvPg0KCQk8dWlmb250IG5hbWU9IkZPTlRfUVVJWlBPRF9RVUlaX1NDT1JFX1RBRyIgdmFsdWU9IlZlcmRhbmEsMTEsdHJ1ZSxmYWxzZSx0cnVlIi8+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+DQoJCTwhLS0gc3Vic3RpdHV0aW9uOiAlbiA9PSBzbGlkZSBudW1iZXIgLS0+DQoJCTx1aXRleHQgbmFtZT0iVU5OQU1FRFNMSURFVElUTEUiIHZhbHVlPSJEaWFwb3NpdGl2ZSAlbiIvPg0KCQk8IS0tIHN1YnN0aXR1dGlvbjogJW4gPT0gc2xpZGUgbnVtYmVyIC0tPg0KCQk8IS0tIHN1YnN0aXR1dGlvbjogJXQgPT0gdG90YWwgc2xpZGUgY291bnQgLS0+DQoJCTx1aXRleHQgbmFtZT0iU0NSVUJCQVJTVEFUVVNfU0xJREVJTkZPIiB2YWx1ZT0iRGlhcG9zaXRpdmUgJW4gLyAldCB8ICIvPg0KCQk8dWl0ZXh0IG5hbWU9IlNDUlVCQkFSU1RBVFVTX1NUT1BQRUQiIHZhbHVlPSJBcnLDqnTDqWUiLz4NCgkJPHVpdGV4dCBuYW1lPSJTQ1JVQkJBUlNUQVRVU19QTEFZSU5HIiB2YWx1ZT0iTGVjdHVyZSIvPg0KCQk8dWl0ZXh0IG5hbWU9IlNDUlVCQkFSU1RBVFVTX05PQVVESU8iIHZhbHVlPSJQYXMgZGUgc29uIi8+DQoJCTx1aXRleHQgbmFtZT0iU0NSVUJCQVJTVEFUVVNfVklEUExBWUlORyIgdmFsdWU9IkxlY3R1cmUgdmlkw6lvIGVuIGNvdXJzIi8+DQoJCTx1aXRleHQgbmFtZT0iU0NSVUJCQVJTVEFUVVNfTE9BRElORyIgdmFsdWU9IkNoYXJnZW1lbnQgZW4gY291cnMiLz4NCgkJPHVpdGV4dCBuYW1lPSJTQ1JVQkJBUlNUQVRVU19CVUZGRVJJTkciIHZhbHVlPSJNaXNlIGVuIG3DqW1vaXJlIi8+DQoJCTx1aXRleHQgbmFtZT0iU0NSVUJCQVJTVEFUVVNfUVVFU1RJT04iIHZhbHVlPSJSw6lwb25kcmUgw6AgbGEgcXVlc3Rpb24iLz4NCgkJPHVpdGV4dCBuYW1lPSJTQ1JVQkJBUlNUQVRVU19SRVZJRVdRVUlaIiB2YWx1ZT0iUsOpdmlzaW9uIGR1IHF1ZXN0aW9ubmFpcmUiLz4NCgkJPCEtLSBzdWJzdGl0dXRpb246ICVtID09IG1pbnV0ZXMgcmVtYWluaW5nIC0tPg0KCQk8IS0tIHN1YnN0aXR1dGlvbjogJXMgPT0gc2Vjb25kcyByZW1haW5pbmcgLS0+DQoJCTx1aXRleHQgbmFtZT0iRUxBUFNFRCIgdmFsdWU9IiVtIG1pbnV0ZXMgJXMgc2Vjb25kZXMgcmVzdGFudGVzIi8+DQoJCTx1aXRleHQgbmFtZT0iTk9URk9VTkQiIHZhbHVlPSJSaWVuIHRyb3V2w6kiLz4NCgkJPHVpdGV4dCBuYW1lPSJBVFRBQ0hNRU5UUyIgdmFsdWU9IlBpw6hjZXMgam9pbnRlcyIvPg0KCQk8IS0tIHN1YnN0aXR1dGlvbjogJXAgPT0gY3VycmVudCBzcGVha2VyJ3MgdGl0bGUgLS0+DQoJCTx1aXRleHQgbmFtZT0iQklPV0lOX1RJVExFIiB2YWx1ZT0iQmlvIDogJXAiLz4NCgkJPHVpdGV4dCBuYW1lPSJCSU9CVE5fVElUTEUiIHZhbHVlPSJCaW8gOiIvPg0KCQk8dWl0ZXh0IG5hbWU9IkRJVklERVJCVE5fVElUTEUiIHZhbHVlPSJ8Ii8+DQoJCTx1aXRleHQgbmFtZT0iQ09OVEFDVEJUTl9USVRMRSIgdmFsdWU9IkNvbnRhY3QiLz4NCgkJPHVpdGV4dCBuYW1lPSJUQUJfUVVJWiIgdmFsdWU9IlF1aXoiLz4NCgkJPHVpdGV4dCBuYW1lPSJUQUJfT1VUTElORSIgdmFsdWU9IlBsYW4iLz4NCgkJPHVpdGV4dCBuYW1lPSJUQUJfVEhVTUIiIHZhbHVlPSJEaWFwb3MiLz4NCgkJPHVpdGV4dCBuYW1lPSJUQUJfTk9URVMiIHZhbHVlPSJOb3RlcyIvPg0KCQk8dWl0ZXh0IG5hbWU9IlRBQl9TRUFSQ0giIHZhbHVlPSJSZWNoZXJjaGUiLz4NCgkJPHVpdGV4dCBuYW1lPSJTTElERV9IRUFESU5HIiB2YWx1ZT0iVGl0cmUgZGUgbGEgZGlhcG9zaXRpdmUiLz4NCgkJPHVpdGV4dCBuYW1lPSJEVVJBVElPTl9IRUFESU5HIiB2YWx1ZT0iRHVyw6llIi8+DQoJCTx1aXRleHQgbmFtZT0iU0VBUkNIX0hFQURJTkciIHZhbHVlPSJSZWNoZXJjaGUgZGUgdGV4dGUgOiIvPg0KCQk8dWl0ZXh0IG5hbWU9IlRIVU1CX0hFQURJTkciIHZhbHVlPSJEaWFwb3NpdGl2ZSIvPg0KCQk8dWl0ZXh0IG5hbWU9IlRIVU1CX0lORk8iIHZhbHVlPSJUaXRyZS9kdXLDqWUiLz4NCgkJPHVpdGV4dCBuYW1lPSJBVFRBQ0hOQU1FX0hFQURJTkciIHZhbHVlPSJOb20gZGUgZmljaGllciIvPg0KCQk8dWl0ZXh0IG5hbWU9IkFUVEFDSFNJWkVfSEVBRElORyIgdmFsdWU9IlRhaWxsZSIvPg0KCQk8dWl0ZXh0IG5hbWU9IlNMSURFX05PVEVTIiB2YWx1ZT0iQ29tbWVudGFpcmVzIGRlcyBkaWFwb3NpdGl2ZXMiLz4NCgkJPCEtLXF1aXogcG9kIGFuZCBtZXNzYWdlIGJveCB0ZXh0cy0tPg0KCQk8dWl0ZXh0IG5hbWU9IlFVSVpQT0RfUVVJWl9BVFRFTVBUIiB2YWx1ZT0iVGVudGF0aXZlIGRlIHF1ZXN0aW9ubmFpcmUgOiIvPg0KCQk8dWl0ZXh0IG5hbWU9IlFVSVpQT0RfUVVJWl9BVFRFTVBUX1ZBTFVFIiB2YWx1ZT0iJW4gc3VyICV0Ii8+DQoJCTx1aXRleHQgbmFtZT0iUVVJWlBPRF9RVUlaX1NDT1JFIiB2YWx1ZT0iTm90ZSBvYnRlbnVlIDoiLz4NCgkJPHVpdGV4dCBuYW1lPSJRVUlaUE9EX1FVSVpfUEFTU1NDT1JFIiB2YWx1ZT0iTm90ZSBkJ2FkbWlzc2liaWxpdMOpwqA6Ii8+DQoJCTx1aXRleHQgbmFtZT0iUVVJWlBPRF9RVUlaX01BWFNDT1JFIiB2YWx1ZT0iTm90ZSBtYXhpbWFsZSA6Ii8+DQoJCTx1aXRleHQgbmFtZT0iUVVJWlBPRF9RVUVTQVRNUFRfU1RSIiB2YWx1ZT0iVGVudGF0aXZlIDogJW4gc3VyICV0Ii8+DQoJCTx1aXRleHQgbmFtZT0iUVVJWlBPRF9RVUVTVFlQRV9TVFIiIHZhbHVlPSJUeXBlOiAlcyIvPg0KCQk8dWl0ZXh0IG5hbWU9IlFVSVpQT0RfUVVFU1RZUEVfR1JEIiB2YWx1ZT0iTm90w6kiLz4NCgkJPHVpdGV4dCBuYW1lPSJRVUlaUE9EX1FVRVNUWVBFX1NWWSIgdmFsdWU9IkVucXXDqnRlIi8+DQoJCTx1aXRleHQgbmFtZT0iUVVJWlBPRF9RVUlaQVRNUFRfSU5GIiB2YWx1ZT0iSWxsaW1pdMOpIi8+DQoJCTx1aXRleHQgbmFtZT0iUVVJWlBPRF9RVUVTQVRNUFRfSU5GIiB2YWx1ZT0iSWxsaW1pdMOpIi8+DQoJCTx1aXRleHQgbmFtZT0iV0FSTklOR01TR19ZRVNTVFJJTkciIHZhbHVlPSJPdWkiLz4NCgkJPHVpdGV4dCBuYW1lPSJXQVJOSU5HTVNHX05PU1RSSU5HIiB2YWx1ZT0iTm9uIi8+DQoJCTx1aXRleHQgbmFtZT0iV0FSTklOR01TR19USVRMRVNUUklORyIgdmFsdWU9IkF2ZXJ0aXNzZW1lbnQgZGUgbmF2aWdhdGlvbiBkdSBxdWVzdGlvbm5haXJlIi8+DQoJCTx1aXRleHQgbmFtZT0iV0FSTklOR01TR19NU0dTVFJJTkciIHZhbHVlPSJWb3VzIG4nYXZleiBwYXMgcsOpcG9uZHUgw6AgY2VydGFpbmVzIHF1ZXN0aW9ucyBkZSBjZSBxdWVzdGlvbm5haXJlLiYjeEE7JiN4QTtTaSB2b3VzIGNsaXF1ZXogc3VyIE91aSwgdm91cyBxdWl0dGVyZXogbGUgcXVlc3Rpb25uYWlyZS4gQ2xpcXVleiBzdXIgTm9uIHBvdXIgY29udGludWVyIGxlIHF1ZXN0aW9ubmFpcmUuIi8+DQoJCTx1aXRleHQgbmFtZT0iSU5GT1JNQVRJT05fSDI2NF9GTEFTSFBMQVlFUiIgdmFsdWU9IkxhIHZlcnNpb24gZGUgRmxhc2ggUGxheWVyIGFjdHVlbGxlbWVudCBpbnN0YWxsw6llIHN1ciB2b3RyZSBtYWNoaW5lIG5lIHByZW5kIHBhcyBlbiBjaGFyZ2UgY2UgdHlwZSBkZSB2aWTDqW8uIENsaXF1ZXogc3VyIGxhIHpvbmUgdmlkw6lvIHBvdXIgdMOpbMOpY2hhcmdlciBsYSBkZXJuacOocmUgdmVyc2lvbiBkZSBGbGFzaCBQbGF5ZXIuIi8+DQoJCTwhLS0gc3Vic3RpdHV0aW9uOiAlcCA9PSBwcmVzZW50YXRpb24gdGl0bGUgLS0+DQoJCTwhLS0gc3Vic3RpdHV0aW9uOiAlcyA9PSBzbGlkZSB0aXRsZSAtLT4NCgkJPCEtLSBzdWJzdGl0dXRpb246ICVuID09IHNsaWRlIG51bWJlciAtLT4NCgkJPHVpdGV4dCBuYW1lPSJCT09LTUFSSyIgdmFsdWU9IkFkb2JlIFByZXNlbnRlciAtICVwIi8+DQoJCTwhLS0gc3Vic3RpdHV0aW9uOiAlcCA9PSBwcmVzZW50YXRpb24gdGl0bGUgLS0+DQoJCTwhLS0gc3Vic3RpdHV0aW9uOiAlcyA9PSBzbGlkZSB0aXRsZSAtLT4NCgkJPCEtLSBzdWJzdGl0dXRpb246ICVuID09IHNsaWRlIG51bWJlciAtLT4NCgkJPHVpdGV4dCBuYW1lPSJCT09LTUFSS1NMSURFIiB2YWx1ZT0iQWRvYmUgUHJlc2VudGVyIC0gJXAgJXMiLz4NCgkJPHVpdGV4dCBuYW1lPSJTSE9XU0lERUJBUiIgdmFsdWU9Ik1vbnRyZXIgbCdlbmNhZHLDqSBhdXggcGFydGljaXBhbnRzIi8+DQoJCTx1aXRleHQgbmFtZT0iTVVURSIgdmFsdWU9Ik11ZXQiLz4NCgkJPHVpdGV4dCBuYW1lPSJET0NXUkFQX1RJVExFIiB2YWx1ZT0iUGnDqGNlIGpvaW50ZSBQcmVzZW50ZXIiLz4NCgkJPHVpdGV4dCBuYW1lPSJET0NXUkFQX01TRyIgdmFsdWU9IkVucmVnaXN0cmVyIHN1ciBtb24gb3JkaW5hdGV1ciIvPg0KCQk8dWl0ZXh0IG5hbWU9IkRPQ1dSQVBfUFJPTVBUIiB2YWx1ZT0iQ2xpcXVlciBwb3VyIHTDqWzDqWNoYXJnZXIiLz4NCgk8L2xhbmd1YWdlPg0KCTxsYW5ndWFnZSBpZD0iamEiPg0KCQk8IS0tIGZvcm1hdCBmb3IgdWlmb250IHZhbHVlIGlzICJmb250LHNpemUsaXNib2xkLGlzaXRhbGljLGlzc2hhZG93ZWQiIC0tPg0KCQk8dWlmb250IG5hbWU9IkZPTlRfUVVJWlpJTkciIHZhbHVlPSJWZXJkYW5hLDksZmFsc2UsZmFsc2UsZmFsc2UiLz4NCgkJPHVpZm9udCBuYW1lPSJGT05UX1NDUlVCU1RBVFVTIiB2YWx1ZT0iVmVyZGFuYSwxMSxmYWxzZSxmYWxzZSx0cnVlIi8+DQoJCTx1aWZvbnQgbmFtZT0iRk9OVF9TQ1JVQlRJTUUiIHZhbHVlPSJWZXJkYW5hLDksZmFsc2UsZmFsc2UsdHJ1ZSIvPg0KCQk8dWlmb250IG5hbWU9IkZPTlRfRUxBUFNFRFRJTUUiIHZhbHVlPSJWZXJkYW5hLDExLHRydWUsZmFsc2UsZmFsc2UiLz4NCgkJPHVpZm9udCBuYW1lPSJGT05UX1VUSUxTTUVOVSIgdmFsdWU9IlZlcmRhbmEsOSx0cnVlLGZhbHNlLGZhbHNlIi8+DQoJCTx1aWZvbnQgbmFtZT0iRk9OVF9UQUJTIiB2YWx1ZT0iVmVyZGFuYSwxMCxmYWxzZSxmYWxzZSxmYWxzZSIvPg0KCQk8dWlmb250IG5hbWU9IkZPTlRfUFJFU0VOVEFUSU9OTkFNRSIgdmFsdWU9IlZlcmRhbmEsMTUsZmFsc2UsZmFsc2UsdHJ1ZSIvPg0KCQk8dWlmb250IG5hbWU9IkZPTlRfUFJFU0VOVEVSTkFNRSIgdmFsdWU9IlZlcmRhbmEsMTUsdHJ1ZSxmYWxzZSx0cnVlIi8+DQoJCTx1aWZvbnQgbmFtZT0iRk9OVF9QUkVTRU5URVJUSVRMRSIgdmFsdWU9IlZlcmRhbmEsMTEsZmFsc2UsZmFsc2UsdHJ1ZSIvPg0KCQk8dWlmb250IG5hbWU9IkZPTlRfQklPQlROIiB2YWx1ZT0iVmVyZGFuYSwxMCxmYWxzZSxmYWxzZSx0cnVlIi8+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ExLGZhbHNlLGZhbHNlLHRydWUiLz4NCgkJPHVpZm9udCBuYW1lPSJGT05UX0JJT1dJTiIgdmFsdWU9IlZlcmRhbmEsMTEsZmFsc2UsZmFsc2UsZmFsc2UiLz4NCgkJPHVpZm9udCBuYW1lPSJGT05UX0xJU1RIRUFESU5HIiB2YWx1ZT0iVmVyZGFuYSwxMSxmYWxzZSxmYWxzZSxmYWxzZSIvPg0KCQk8dWlmb250IG5hbWU9IkZPTlRfV0lOVElUTEUiIHZhbHVlPSJWZXJkYW5hLDExLGZhbHNlLGZhbHNlLHRydWUiLz4NCgkJPHVpZm9udCBuYW1lPSJGT05UX0FUVEFDSE1FTlRTIiB2YWx1ZT0iVmVyZGFuYSwxMSxmYWxzZSxmYWxzZSx0cnVlIi8+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+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+DQoJCTx1aWZvbnQgbmFtZT0iRk9OVF9RVUlaUE9EX1FVSVpfUVVFU1RJT05fQ09VTlRfVkFMVUUiIHZhbHVlPSJWZXJkYW5hLDksdHJ1ZSxmYWxzZSx0cnVlIi8+DQoJCTx1aWZvbnQgbmFtZT0iRk9OVF9RVUlaUE9EX1FVSVpfUVVFU1RJT05fQVRURU1QVEVEIiB2YWx1ZT0iVmVyZGFuYSw5LGZhbHNlLGZhbHNlLHRydWUiLz4NCgkJPHVpZm9udCBuYW1lPSJGT05UX1FVSVpQT0RfUVVJWl9RVUVTVElPTl9BVFRFTVBURURfVkFMVUUiIHZhbHVlPSJWZXJkYW5hLDksdHJ1ZSxmYWxzZSx0cnVlIi8+DQoJCTx1aWZvbnQgbmFtZT0iRk9OVF9RVUlaUE9EX1FVSVpfU0NPUkVfVEFHIiB2YWx1ZT0iVmVyZGFuYSwxMSx0cnVlLGZhbHNlLHRydWUiLz4NCgkJPHVpZm9udCBuYW1lPSJGT05UX1FVSVpQT0RfUVVJWl9TQ09SRSIgdmFsdWU9IlZlcmRhbmEsOSxmYWxzZSxmYWxzZSx0cnVlIi8+DQoJCTx1aWZvbnQgbmFtZT0iRk9OVF9RVUlaUE9EX1FVSVpfU0NPUkVfVkFMVUUiIHZhbHVlPSJWZXJkYW5hLDksdHJ1ZSxmYWxzZSx0cnVlIi8+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+DQoJCTx1aWZvbnQgbmFtZT0iRk9OVF9RVUlaUE9EX1FVSVpfUEFTU1NDT1JFX1ZBTFVFIiB2YWx1ZT0iVmVyZGFuYSw5LHRydWUsZmFsc2UsdHJ1ZSIvPg0KCQk8IS0tIHVpdGV4dCAtLT4NCgkJPCEtLSBzdWJzdGl0dXRpb246ICVuID09IHNsaWRlIG51bWJlciAtLT4NCgkJPHVpdGV4dCBuYW1lPSJVTk5BTUVEU0xJREVUSVRMRSIgdmFsdWU9IuOCueODqeOCpOODiSA6ICVuIi8+DQoJCTwhLS0gc3Vic3RpdHV0aW9uOiAlbiA9PSBzbGlkZSBudW1iZXIgLS0+DQoJCTwhLS0gc3Vic3RpdHV0aW9uOiAldCA9PSB0b3RhbCBzbGlkZSBjb3VudCAtLT4NCgkJPHVpdGV4dCBuYW1lPSJTQ1JVQkJBUlNUQVRVU19TTElERUlORk8iIHZhbHVlPSLjgrnjg6njgqTjg4kgOiAlbiAvICV0IHwgIi8+DQoJCTx1aXRleHQgbmFtZT0iU0NSVUJCQVJTVEFUVVNfU1RPUFBFRCIgdmFsdWU9IuWBnOatoiIvPg0KCQk8dWl0ZXh0IG5hbWU9IlNDUlVCQkFSU1RBVFVTX1BMQVlJTkciIHZhbHVlPSLlho3nlJ/kuK0iLz4NCgkJPHVpdGV4dCBuYW1lPSJTQ1JVQkJBUlNUQVRVU19OT0FVRElPIiB2YWx1ZT0i6Z+z5aOw44Gq44GXIi8+DQoJCTx1aXRleHQgbmFtZT0iU0NSVUJCQVJTVEFUVVNfVklEUExBWUlORyIgdmFsdWU9IuODk+ODh+OCquWGjeeUn+S4rSIvPg0KCQk8dWl0ZXh0IG5hbWU9IlNDUlVCQkFSU1RBVFVTX0xPQURJTkciIHZhbHVlPSLjg63jg7zjg4nkuK0iLz4NCgkJPHVpdGV4dCBuYW1lPSJTQ1JVQkJBUlNUQVRVU19CVUZGRVJJTkciIHZhbHVlPSLjg5Djg4Pjg5XjgqHkuK0iLz4NCgkJPHVpdGV4dCBuYW1lPSJTQ1JVQkJBUlNUQVRVU19RVUVTVElPTiIgdmFsdWU9IuizquWVj+OBq+etlOOBiOOBpuS4i+OBleOBhCIvPg0KCQk8dWl0ZXh0IG5hbWU9IlNDUlVCQkFSU1RBVFVTX1JFVklFV1FVSVoiIHZhbHVlPSLjgq/jgqTjgrrjgpLjg6zjg5Pjg6Xjg7zjgZfjgabjgYTjgb7jgZkiLz4NCgkJPCEtLSBzdWJzdGl0dXRpb246ICVtID09IG1pbnV0ZXMgcmVtYWluaW5nIC0tPg0KCQk8IS0tIHN1YnN0aXR1dGlvbjogJXMgPT0gc2Vjb25kcyByZW1haW5pbmcgLS0+DQoJCTx1aXRleHQgbmFtZT0iRUxBUFNFRCIgdmFsdWU9Iuaui+OCiiA6ICVtIOWIhiAlcyDnp5IiLz4NCgkJPHVpdGV4dCBuYW1lPSJOT1RGT1VORCIgdmFsdWU9IuS9leOCguimi+OBpOOBi+OCiuOBvuOBm+OCkyIvPg0KCQk8dWl0ZXh0IG5hbWU9IkFUVEFDSE1FTlRTIiB2YWx1ZT0i5re75LuYIi8+DQoJCTwhLS0gc3Vic3RpdHV0aW9uOiAlcCA9PSBjdXJyZW50IHNwZWFrZXIncyB0aXRsZSAtLT4NCgkJPHVpdGV4dCBuYW1lPSJCSU9XSU5fVElUTEUiIHZhbHVlPSLntYzmrbQgOiAlcCIvPg0KCQk8dWl0ZXh0IG5hbWU9IkJJT0JUTl9USVRMRSIgdmFsdWU9Iue1jOattCIvPg0KCQk8dWl0ZXh0IG5hbWU9IkRJVklERVJCVE5fVElUTEUiIHZhbHVlPSJ8Ii8+DQoJCTx1aXRleHQgbmFtZT0iQ09OVEFDVEJUTl9USVRMRSIgdmFsdWU9IuOBiuWVj+OBhOWQiOOCj+OBmyIvPg0KCQk8dWl0ZXh0IG5hbWU9IlRBQl9RVUlaIiB2YWx1ZT0i44Kv44Kk44K6Ii8+DQoJCTx1aXRleHQgbmFtZT0iVEFCX09VVExJTkUiIHZhbHVlPSLjgqLjgqbjg4jjg6njgqTjg7MiLz4NCgkJPHVpdGV4dCBuYW1lPSJUQUJfVEhVTUIiIHZhbHVlPSLjgrXjg6Djg43jg7zjg6siLz4NCgkJPHVpdGV4dCBuYW1lPSJUQUJfTk9URVMiIHZhbHVlPSLjg47jg7zjg4giLz4NCgkJPHVpdGV4dCBuYW1lPSJUQUJfU0VBUkNIIiB2YWx1ZT0i5qSc57SiIi8+DQoJCTx1aXRleHQgbmFtZT0iU0xJREVfSEVBRElORyIgdmFsdWU9IuOCueODqeOCpOODieOCv+OCpOODiOODqyIvPg0KCQk8dWl0ZXh0IG5hbWU9IkRVUkFUSU9OX0hFQURJTkciIHZhbHVlPSLplbfjgZUiLz4NCgkJPHVpdGV4dCBuYW1lPSJTRUFSQ0hfSEVBRElORyIgdmFsdWU9IuaknOe0ouOBmeOCi+ODhuOCreOCueODiCA6ICIvPg0KCQk8dWl0ZXh0IG5hbWU9IlRIVU1CX0hFQURJTkciIHZhbHVlPSLjgrnjg6njgqTjg4kiLz4NCgkJPHVpdGV4dCBuYW1lPSJUSFVNQl9JTkZPIiB2YWx1ZT0i44K544Op44Kk44OJ44K/44Kk44OI44OrIC8g6ZW344GVIi8+DQoJCTx1aXRleHQgbmFtZT0iQVRUQUNITkFNRV9IRUFESU5HIiB2YWx1ZT0i44OV44Kh44Kk44Or5ZCNIi8+DQoJCTx1aXRleHQgbmFtZT0iQVRUQUNIU0laRV9IRUFESU5HIiB2YWx1ZT0i44K144Kk44K6Ii8+DQoJCTx1aXRleHQgbmFtZT0iU0xJREVfTk9URVMiIHZhbHVlPSLjgrnjg6njgqTjg4njg47jg7zjg4giLz4NCgkJPCEtLXF1aXogcG9kIGFuZCBtZXNzYWdlIGJveCB0ZXh0cy0tPg0KCQk8dWl0ZXh0IG5hbWU9IlFVSVpQT0RfUVVJWl9BVFRFTVBUIiB2YWx1ZT0i44Kv44Kk44K66Kmm6KGM5Zue5pWwIDogIi8+DQoJCTx1aXRleHQgbmFtZT0iUVVJWlBPRF9RVUlaX0FUVEVNUFRfVkFMVUUiIHZhbHVlPSIlbiAvICV0Ii8+DQoJCTx1aXRleHQgbmFtZT0iUVVJWlBPRF9RVUlaX1NDT1JFIiB2YWx1ZT0i44K544Kz44KiIDogIi8+DQoJCTx1aXRleHQgbmFtZT0iUVVJWlBPRF9RVUlaX1BBU1NTQ09SRSIgdmFsdWU9IuWQiOagvOeCuSA6Ii8+DQoJCTx1aXRleHQgbmFtZT0iUVVJWlBPRF9RVUlaX01BWFNDT1JFIiB2YWx1ZT0i5pyA6auY5b6X54K5IDogIi8+DQoJCTx1aXRleHQgbmFtZT0iUVVJWlBPRF9RVUVTQVRNUFRfU1RSIiB2YWx1ZT0i6Kmm6KGM5Zue5pWwIDogJW4gLyAldCIvPg0KCQk8dWl0ZXh0IG5hbWU9IlFVSVpQT0RfUVVFU1RZUEVfU1RSIiB2YWx1ZT0i44K/44Kk44OXIDogJXMiLz4NCgkJPHVpdGV4dCBuYW1lPSJRVUlaUE9EX1FVRVNUWVBFX0dSRCIgdmFsdWU9IuipleS+oSIvPg0KCQk8dWl0ZXh0IG5hbWU9IlFVSVpQT0RfUVVFU1RZUEVfU1ZZIiB2YWx1ZT0i44Ki44Oz44Kx44O844OIIi8+DQoJCTx1aXRleHQgbmFtZT0iUVVJWlBPRF9RVUlaQVRNUFRfSU5GIiB2YWx1ZT0i54Sh5Yi26ZmQIi8+DQoJCTx1aXRleHQgbmFtZT0iUVVJWlBPRF9RVUVTQVRNUFRfSU5GIiB2YWx1ZT0i54Sh5Yi26ZmQIi8+DQoJCTx1aXRleHQgbmFtZT0iV0FSTklOR01TR19ZRVNTVFJJTkciIHZhbHVlPSLjga/jgYQiLz4NCgkJPHVpdGV4dCBuYW1lPSJXQVJOSU5HTVNHX05PU1RSSU5HIiB2YWx1ZT0i44GE44GE44GIIi8+DQoJCTx1aXRleHQgbmFtZT0iV0FSTklOR01TR19USVRMRVNUUklORyIgdmFsdWU9IuOCr+OCpOOCuuOBruODiuODk+OCsuODvOOCt+ODp+ODs+OBq+mWouOBmeOCi+itpuWRiiIvPg0KCQk8dWl0ZXh0IG5hbWU9IldBUk5JTkdNU0dfTVNHU1RSSU5HIiB2YWx1ZT0i44GT44Gu44Kv44Kk44K644Gr44Gv44CB44G+44Gg6Kej562U44GX44Gm44GE44Gq44GE6LOq5ZWP44GM44GC44KK44G+44GZ44CCJiN4QTsmI3hBOyDjgq/jgqTjgrrjgpLntYLkuobjgZnjgovjgavjga/jgIHjgIzjga/jgYTjgI3jgpLjgq/jg6rjg4Pjgq/jgZfjgb7jgZnjgILjgq/jgqTjgrrjgpLntprooYzjgZnjgovjgavjga/jgIHjgIzjgYTjgYTjgYjjgI3jgpLjgq/jg6rjg4Pjgq/jgZfjgb7jgZnjgIIiLz4NCgkJPHVpdGV4dCBuYW1lPSJJTkZPUk1BVElPTl9IMjY0X0ZMQVNIUExBWUVSIiB2YWx1ZT0i44GK5L2/44GE44Gu44Kz44Oz44OU44Ol44O844K/44Gr54++5Zyo44Kk44Oz44K544OI44O844Or44GV44KM44Gm44GE44KLIEZsYXNoIFBsYXllciDjga7jg5Djg7zjgrjjg6fjg7Pjga/jgIHjgZPjga7jg5Pjg4fjgqrjgpLjgrXjg53jg7zjg4jjgZfjgabjgYTjgb7jgZvjgpPjgILmnIDmlrDjga4gRmxhc2ggUGxheWVyIOOCkuODgOOCpuODs+ODreODvOODieOBmeOCi+OBq+OBr+OAgeODk+ODh+OCqumgmOWfn+OCkuOCr+ODquODg+OCr+OBl+OBpuOBj+OBoOOBleOBhOOAgiIvPg0KCQk8IS0tIHN1YnN0aXR1dGlvbjogJXAgPT0gcHJlc2VudGF0aW9uIHRpdGxlIC0tPg0KCQk8IS0tIHN1YnN0aXR1dGlvbjogJXMgPT0gc2xpZGUgdGl0bGUgLS0+DQoJCTwhLS0gc3Vic3RpdHV0aW9uOiAlbiA9PSBzbGlkZSBudW1iZXIgLS0+DQoJCTx1aXRleHQgbmFtZT0iQk9PS01BUksiIHZhbHVlPSJBZG9iZSBQcmVzZW50ZXIgLSAlcCIvPg0KCQk8IS0tIHN1YnN0aXR1dGlvbjogJXAgPT0gcHJlc2VudGF0aW9uIHRpdGxlIC0tPg0KCQk8IS0tIHN1YnN0aXR1dGlvbjogJXMgPT0gc2xpZGUgdGl0bGUgLS0+DQoJCTwhLS0gc3Vic3RpdHV0aW9uOiAlbiA9PSBzbGlkZSBudW1iZXIgLS0+DQoJCTx1aXRleHQgbmFtZT0iQk9PS01BUktTTElERSIgdmFsdWU9IkFkb2JlIFByZXNlbnRlciAtICVwICVzIi8+DQoJCTx1aXRleHQgbmFtZT0iU0hPV1NJREVCQVIiIHZhbHVlPSLjgrXjgqTjg4njg5Djg7zjgpLlj4LliqDogIXjgavopovjgZvjgosiLz4NCgkJPHVpdGV4dCBuYW1lPSJNVVRFIiB2YWx1ZT0i44Of44Ol44O844OIIi8+DQoJCTx1aXRleHQgbmFtZT0iRE9DV1JBUF9USVRMRSIgdmFsdWU9IlByZXNlbnRlciDmt7vku5jjg5XjgqHjgqTjg6siLz4NCgkJPHVpdGV4dCBuYW1lPSJET0NXUkFQX01TRyIgdmFsdWU9IuODnuOCpOOCs+ODs+ODlOODpeODvOOCv+OBq+S/neWtmCIvPg0KCQk8dWl0ZXh0IG5hbWU9IkRPQ1dSQVBfUFJPTVBUIiB2YWx1ZT0i44Kv44Oq44OD44Kv44GX44Gm44OA44Km44Oz44Ot44O844OJIi8+DQoJPC9sYW5ndWFnZT4NCgk8bGFuZ3VhZ2UgaWQ9ImtvIj4NCgkJPCEtLSBmb3JtYXQgZm9yIHVpZm9udCB2YWx1ZSBpcyAiZm9udCxzaXplLGlzYm9sZCxpc2l0YWxpYyxpc3NoYWRvd2VkIiAtLT4NCgkJPHVpZm9udCBuYW1lPSJGT05UX1FVSVpaSU5HIiB2YWx1ZT0iVmVyZGFuYSw5LGZhbHNlLGZhbHNlLGZhbHNlIi8+DQoJCTx1aWZvbnQgbmFtZT0iRk9OVF9TQ1JVQlNUQVRVUyIgdmFsdWU9IlZlcmRhbmEsMTEsZmFsc2UsZmFsc2UsdHJ1ZSIvPg0KCQk8dWlmb250IG5hbWU9IkZPTlRfU0NSVUJUSU1FIiB2YWx1ZT0iVmVyZGFuYSw5LGZhbHNlLGZhbHNlLHRydWUiLz4NCgkJPHVpZm9udCBuYW1lPSJGT05UX0VMQVBTRURUSU1FIiB2YWx1ZT0iVmVyZGFuYSwxMSx0cnVlLGZhbHNlLGZhbHNlIi8+DQoJCTx1aWZvbnQgbmFtZT0iRk9OVF9VVElMU01FTlUiIHZhbHVlPSJWZXJkYW5hLDksdHJ1ZSxmYWxzZSxmYWxzZSIvPg0KCQk8dWlmb250IG5hbWU9IkZPTlRfVEFCUyIgdmFsdWU9IlZlcmRhbmEsMTEsZmFsc2UsZmFsc2UsZmFsc2UiLz4NCgkJPHVpZm9udCBuYW1lPSJGT05UX1BSRVNFTlRBVElPTk5BTUUiIHZhbHVlPSJWZXJkYW5hLDE1LGZhbHNlLGZhbHNlLHRydWUiLz4NCgkJPHVpZm9udCBuYW1lPSJGT05UX1BSRVNFTlRFUk5BTUUiIHZhbHVlPSJWZXJkYW5hLDE1LHRydWUsZmFsc2UsdHJ1ZSIvPg0KCQk8dWlmb250IG5hbWU9IkZPTlRfUFJFU0VOVEVSVElUTEUiIHZhbHVlPSJWZXJkYW5hLDExLGZhbHNlLGZhbHNlLHRydWUiLz4NCgkJPHVpZm9udCBuYW1lPSJGT05UX0JJT0JUTiIgdmFsdWU9IlZlcmRhbmEsMTEsZmFsc2UsZmFsc2UsdHJ1ZSIvPg0KCQk8dWlmb250IG5hbWU9IkZPTlRfTk9URVMiIHZhbHVlPSJWZXJkYW5hLDExLGZhbHNlLGZhbHNlLGZhbHNlIi8+DQoJCTx1aWZvbnQgbmFtZT0iRk9OVF9PVVRMSU5FIiB2YWx1ZT0iVmVyZGFuYSwxMSxmYWxzZSxmYWxzZSx0cnVlIi8+DQoJCTx1aWZvbnQgbmFtZT0iRk9OVF9TRUFSQ0giIHZhbHVlPSJWZXJkYW5hLDExLGZhbHNlLGZhbHNlLHRydWUiLz4NCgkJPHVpZm9udCBuYW1lPSJGT05UX1RIVU1CIiB2YWx1ZT0iVmVyZGFuYSwxMSxmYWxzZSxmYWxzZSx0cnVlIi8+DQoJCTx1aWZvbnQgbmFtZT0iRk9OVF9CSU9XSU4iIHZhbHVlPSJWZXJkYW5hLDExLGZhbHNlLGZhbHNlLGZhbHNlIi8+DQoJCTx1aWZvbnQgbmFtZT0iRk9OVF9MSVNUSEVBRElORyIgdmFsdWU9IlZlcmRhbmEsMTEsZmFsc2UsZmFsc2UsZmFsc2UiLz4NCgkJPHVpZm9udCBuYW1lPSJGT05UX1dJTlRJVExFIiB2YWx1ZT0iVmVyZGFuYSwxMSxmYWxzZSxmYWxzZSx0cnVlIi8+DQoJCTx1aWZvbnQgbmFtZT0iRk9OVF9BVFRBQ0hNRU5UUyIgdmFsdWU9IlZlcmRhbmEsMTEsZmFsc2UsZmFsc2UsdHJ1ZSIvPg0KCQk8IS0tcXVpeiBwb2QgYW5kIG1lc3NhZ2UgYm94IHRleHQgZm9udHMtLT4NCgkJPHVpZm9udCBuYW1lPSJGT05UX01TR0JPWF9XSU5USVRMRSIgdmFsdWU9IlZlcmRhbmEsMTEsdHJ1ZSxmYWxzZSx0cnVlIi8+DQoJCTx1aWZvbnQgbmFtZT0iRk9OVF9NU0dCT1hfTVNHIiB2YWx1ZT0iVmVyZGFuYSwxMSxmYWxzZSxmYWxzZSx0cnVlIi8+DQoJCTx1aWZvbnQgbmFtZT0iRk9OVF9NU0dCT1hfT1BUSU9OUyIgdmFsdWU9IlZlcmRhbmEsOSx0cnVlLGZhbHNlLHRydWUiLz4NCgkJPHVpZm9udCBuYW1lPSJGT05UX1FVSVpQT0RfUVVJWl9USVRMRSIgdmFsdWU9IlZlcmRhbmEsMTEsdHJ1ZSxmYWxzZSx0cnVlIi8+DQoJCTx1aWZvbnQgbmFtZT0iRk9OVF9RVUlaUE9EX1FVSVpfQVRURU1QVCIgdmFsdWU9IlZlcmRhbmEsOSxmYWxzZSxmYWxzZSx0cnVlIi8+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+DQoJCTx1aWZvbnQgbmFtZT0iRk9OVF9RVUlaUE9EX1FVRVNUSU9OX0FUVEVNUFRfVkFMVUUiIHZhbHVlPSJWZXJkYW5hLDksdHJ1ZSxmYWxzZSx0cnVlIi8+DQoJCTx1aWZvbnQgbmFtZT0iRk9OVF9RVUlaUE9EX1FVRVNUSU9OX1RBRyIgdmFsdWU9IlZlcmRhbmEsMTEsdHJ1ZSxmYWxzZSx0cnVlIi8+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+DQoJCTx1aWZvbnQgbmFtZT0iRk9OVF9RVUlaUE9EX1FVSVpfUVVFU1RJT05fQVRURU1QVEVEX1ZBTFVFIiB2YWx1ZT0iVmVyZGFuYSw5LHRydWUsZmFsc2UsdHJ1ZSIvPg0KCQk8dWlmb250IG5hbWU9IkZPTlRfUVVJWlBPRF9RVUlaX1NDT1JFX1RBRyIgdmFsdWU9IlZlcmRhbmEsMTEsdHJ1ZSxmYWxzZSx0cnVlIi8+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+DQoJCTwhLS0gc3Vic3RpdHV0aW9uOiAlbiA9PSBzbGlkZSBudW1iZXIgLS0+DQoJCTx1aXRleHQgbmFtZT0iVU5OQU1FRFNMSURFVElUTEUiIHZhbHVlPSLsiqzrnbzsnbTrk5wgJW4iLz4NCgkJPCEtLSBzdWJzdGl0dXRpb246ICVuID09IHNsaWRlIG51bWJlciAtLT4NCgkJPCEtLSBzdWJzdGl0dXRpb246ICV0ID09IHRvdGFsIHNsaWRlIGNvdW50IC0tPg0KCQk8dWl0ZXh0IG5hbWU9IlNDUlVCQkFSU1RBVFVTX1NMSURFSU5GTyIgdmFsdWU9IuyKrOudvOydtOuTnCAlbiAvICV0IHwgIi8+DQoJCTx1aXRleHQgbmFtZT0iU0NSVUJCQVJTVEFUVVNfU1RPUFBFRCIgdmFsdWU9IuykkeyngOuQqCIvPg0KCQk8dWl0ZXh0IG5hbWU9IlNDUlVCQkFSU1RBVFVTX1BMQVlJTkciIHZhbHVlPSLsnqzsg50iLz4NCgkJPHVpdGV4dCBuYW1lPSJTQ1JVQkJBUlNUQVRVU19OT0FVRElPIiB2YWx1ZT0i7Jik65SU7JikIOyXhuydjCIvPg0KCQk8dWl0ZXh0IG5hbWU9IlNDUlVCQkFSU1RBVFVTX1ZJRFBMQVlJTkciIHZhbHVlPSLruYTrlJTsmKQg7J6s7IOdIOykkSIvPg0KCQk8dWl0ZXh0IG5hbWU9IlNDUlVCQkFSU1RBVFVTX0xPQURJTkciIHZhbHVlPSLroZzrlKkiLz4NCgkJPHVpdGV4dCBuYW1lPSJTQ1JVQkJBUlNUQVRVU19CVUZGRVJJTkciIHZhbHVlPSLrsoTtjbzrp4EiLz4NCgkJPHVpdGV4dCBuYW1lPSJTQ1JVQkJBUlNUQVRVU19RVUVTVElPTiIgdmFsdWU9IuyniOusuOyXkCDri7XtlZjquLAiLz4NCgkJPHVpdGV4dCBuYW1lPSJTQ1JVQkJBUlNUQVRVU19SRVZJRVdRVUlaIiB2YWx1ZT0i7KeI66y4IOuLpOyLnOuztOq4sCIvPg0KCQk8IS0tIHN1YnN0aXR1dGlvbjogJW0gPT0gbWludXRlcyByZW1haW5pbmcgLS0+DQoJCTwhLS0gc3Vic3RpdHV0aW9uOiAlcyA9PSBzZWNvbmRzIHJlbWFpbmluZyAtLT4NCgkJPHVpdGV4dCBuYW1lPSJFTEFQU0VEIiB2YWx1ZT0iJW3rtoQgJXPstIgg64Ko7J2MIi8+DQoJCTx1aXRleHQgbmFtZT0iTk9URk9VTkQiIHZhbHVlPSLsl4bsnYwiLz4NCgkJPHVpdGV4dCBuYW1lPSJBVFRBQ0hNRU5UUyIgdmFsdWU9IuyyqOu2gCDtjIzsnbwiLz4NCgkJPCEtLSBzdWJzdGl0dXRpb246ICVwID09IGN1cnJlbnQgc3BlYWtlcidzIHRpdGxlIC0tPg0KCQk8dWl0ZXh0IG5hbWU9IkJJT1dJTl9USVRMRSIgdmFsdWU9IuqyveugpSDshozqsJw6ICVwIi8+DQoJCTx1aXRleHQgbmFtZT0iQklPQlROX1RJVExFIiB2YWx1ZT0i6rK966ClIOyGjOqwnCIvPg0KCQk8dWl0ZXh0IG5hbWU9IkRJVklERVJCVE5fVElUTEUiIHZhbHVlPSJ8Ii8+DQoJCTx1aXRleHQgbmFtZT0iQ09OVEFDVEJUTl9USVRMRSIgdmFsdWU9IuyXsOudveyymCIvPg0KCQk8dWl0ZXh0IG5hbWU9IlRBQl9RVUlaIiB2YWx1ZT0i7YC07KaIIi8+DQoJCTx1aXRleHQgbmFtZT0iVEFCX09VVExJTkUiIHZhbHVlPSLqsJzsmpQiLz4NCgkJPHVpdGV4dCBuYW1lPSJUQUJfVEhVTUIiIHZhbHVlPSLstpXshoztjJAiLz4NCgkJPHVpdGV4dCBuYW1lPSJUQUJfTk9URVMiIHZhbHVlPSLrhbjtirgiLz4NCgkJPHVpdGV4dCBuYW1lPSJUQUJfU0VBUkNIIiB2YWx1ZT0i6rKA7IOJIi8+DQoJCTx1aXRleHQgbmFtZT0iU0xJREVfSEVBRElORyIgdmFsdWU9IuyKrOudvOydtOuTnCDsoJzrqqkiLz4NCgkJPHVpdGV4dCBuYW1lPSJEVVJBVElPTl9IRUFESU5HIiB2YWx1ZT0i7J6s7IOd7Iuc6rCEIi8+DQoJCTx1aXRleHQgbmFtZT0iU0VBUkNIX0hFQURJTkciIHZhbHVlPSLthY3siqTtirgg6rKA7IOJOiIvPg0KCQk8dWl0ZXh0IG5hbWU9IlRIVU1CX0hFQURJTkciIHZhbHVlPSLsiqzrnbzsnbTrk5wiLz4NCgkJPHVpdGV4dCBuYW1lPSJUSFVNQl9JTkZPIiB2YWx1ZT0i7KCc66qpL+yerOyDneyLnOqwhCIvPg0KCQk8dWl0ZXh0IG5hbWU9IkFUVEFDSE5BTUVfSEVBRElORyIgdmFsdWU9Iu2MjOydvCDsnbTrpoQiLz4NCgkJPHVpdGV4dCBuYW1lPSJBVFRBQ0hTSVpFX0hFQURJTkciIHZhbHVlPSLtgazquLAiLz4NCgkJPHVpdGV4dCBuYW1lPSJTTElERV9OT1RFUyIgdmFsdWU9IuyKrOudvOydtOuTnCDrhbjtirgiLz4NCgkJPCEtLXF1aXogcG9kIGFuZCBtZXNzYWdlIGJveCB0ZXh0cy0tPg0KCQk8dWl0ZXh0IG5hbWU9IlFVSVpQT0RfUVVJWl9BVFRFTVBUIiB2YWx1ZT0i7YC07KaIIOyLnOuPhCDtmp/siJg6Ii8+DQoJCTx1aXRleHQgbmFtZT0iUVVJWlBPRF9RVUlaX0FUVEVNUFRfVkFMVUUiIHZhbHVlPSIlbi8ldCIvPg0KCQk8dWl0ZXh0IG5hbWU9IlFVSVpQT0RfUVVJWl9TQ09SRSIgdmFsdWU9IuuTneygkDoiLz4NCgkJPHVpdGV4dCBuYW1lPSJRVUlaUE9EX1FVSVpfUEFTU1NDT1JFIiB2YWx1ZT0i7Ya16rO8IOygkOyImDoiLz4NCgkJPHVpdGV4dCBuYW1lPSJRVUlaUE9EX1FVSVpfTUFYU0NPUkUiIHZhbHVlPSLstZzqs6Ag7KCQ7IiYOiIvPg0KCQk8dWl0ZXh0IG5hbWU9IlFVSVpQT0RfUVVFU0FUTVBUX1NUUiIgdmFsdWU9IuyLnOuPhCDtmp/siJg6ICVuLyV0Ii8+DQoJCTx1aXRleHQgbmFtZT0iUVVJWlBPRF9RVUVTVFlQRV9TVFIiIHZhbHVlPSLsnKDtmJU6ICVzIi8+DQoJCTx1aXRleHQgbmFtZT0iUVVJWlBPRF9RVUVTVFlQRV9HUkQiIHZhbHVlPSLsoJDsiJgg66ek6riw6riwIOyZhOujjCIvPg0KCQk8dWl0ZXh0IG5hbWU9IlFVSVpQT0RfUVVFU1RZUEVfU1ZZIiB2YWx1ZT0i7ISk66y4IOyhsOyCrCIvPg0KCQk8dWl0ZXh0IG5hbWU9IlFVSVpQT0RfUVVJWkFUTVBUX0lORiIgdmFsdWU9IuustO2VnCIvPg0KCQk8dWl0ZXh0IG5hbWU9IlFVSVpQT0RfUVVFU0FUTVBUX0lORiIgdmFsdWU9IuustO2VnCIvPg0KCQk8dWl0ZXh0IG5hbWU9IldBUk5JTkdNU0dfWUVTU1RSSU5HIiB2YWx1ZT0i7JiIIi8+DQoJCTx1aXRleHQgbmFtZT0iV0FSTklOR01TR19OT1NUUklORyIgdmFsdWU9IuyVhOuLiOyYpCIvPg0KCQk8dWl0ZXh0IG5hbWU9IldBUk5JTkdNU0dfVElUTEVTVFJJTkciIHZhbHVlPSLtgLTspogg64K067mE6rKM7J207IWYIOqyveqzoCIvPg0KCQk8dWl0ZXh0IG5hbWU9IldBUk5JTkdNU0dfTVNHU1RSSU5HIiB2YWx1ZT0i7J20IO2AtOymiOyXkOyEnCDsi5zrj4TtlZjsp4Ag7JWK7J2AIOyniOusuOydtCDsnojsirXri4jri6QuJiN4QTsmI3hBO+2AtOymiOulvCDsooXro4ztlZjroKTrqbQgW+yYiF3rpbwg7YG066at7ZWY6rOgLCDtgLTspojrpbwg6rOE7IaN7ZWY66Ck66m0IFvslYTri4jsmKRd66W8IO2BtOumre2VmOyLreyLnOyYpC4iLz4NCgkJPHVpdGV4dCBuYW1lPSJJTkZPUk1BVElPTl9IMjY0X0ZMQVNIUExBWUVSIiB2YWx1ZT0i7Iuc7Iqk7YWc7JeQIOyEpOy5mOuQmOyWtCDsnojripQg7ZiE7J6sIOuyhOyghOydmCBGbGFzaCBQbGF5ZXLripQg7J20IOu5hOuUlOyYpOulvCDsp4Dsm5DtlZjsp4Ag7JWK7Iq164uI64ukLiDstZzsi6AgRmxhc2ggUGxheWVy66W8IOuLpOyatOuhnOuTnO2VmOugpOuptCDruYTrlJTsmKQg7JiB7Jet7J2EIO2BtOumre2VmOyLreyLnOyYpC4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7LC47Jes7J6Q7JeQ6rKMIOyEuOuhnCDrp4nrjIAg67O07J206riwIi8+DQoJCTx1aXRleHQgbmFtZT0iTVVURSIgdmFsdWU9IuydjOyGjOqxsCIvPg0KCQk8dWl0ZXh0IG5hbWU9IkRPQ1dSQVBfVElUTEUiIHZhbHVlPSJQcmVzZW50ZXIg7YyM7J28IOyyqOu2gCIvPg0KCQk8dWl0ZXh0IG5hbWU9IkRPQ1dSQVBfTVNHIiB2YWx1ZT0i64K0IOy7tO2TqO2EsOyXkCDsoIDsnqUiLz4NCgkJPHVpdGV4dCBuYW1lPSJET0NXUkFQX1BST01QVCIgdmFsdWU9Iu2BtOumre2VmOyXrCDri6TsmrTroZzrk5wiLz4NCgk8L2xhbmd1YWdlPg0KCTxsYW5ndWFnZSBpZD0iZXMiPg0KCQk8IS0tIGZvcm1hdCBmb3IgdWlmb250IHZhbHVlIGlzICJmb250LHNpemUsaXNib2xkLGlzaXRhbGljLGlzc2hhZG93ZWQiIC0tPg0KCQk8dWlmb250IG5hbWU9IkZPTlRfUVVJWlpJTkciIHZhbHVlPSJWZXJkYW5hLDksZmFsc2UsZmFsc2UsZmFsc2UiLz4NCgkJPHVpZm9udCBuYW1lPSJGT05UX1NDUlVCU1RBVFVTIiB2YWx1ZT0iVmVyZGFuYSw5LHRydWUsZmFsc2UsdHJ1ZSIvPg0KCQk8dWlmb250IG5hbWU9IkZPTlRfU0NSVUJUSU1FIiB2YWx1ZT0iVmVyZGFuYSw5LGZhbHNlLGZhbHNlLHRydWUiLz4NCgkJPHVpZm9udCBuYW1lPSJGT05UX0VMQVBTRURUSU1FIiB2YWx1ZT0iVmVyZGFuYSw5LHRydWUsZmFsc2UsdHJ1ZSIvPg0KCQk8dWlmb250IG5hbWU9IkZPTlRfVVRJTFNNRU5VIiB2YWx1ZT0iVmVyZGFuYSw5LHRydWUsZmFsc2UsZmFsc2UiLz4NCgkJPHVpZm9udCBuYW1lPSJGT05UX1RBQlMiIHZhbHVlPSJWZXJkYW5hLDksdHJ1ZSxmYWxzZSx0cnVlIi8+DQoJCTx1aWZvbnQgbmFtZT0iRk9OVF9QUkVTRU5UQVRJT05OQU1FIiB2YWx1ZT0iVmVyZGFuYSwxNCxmYWxzZSxmYWxzZSx0cnVlIi8+DQoJCTx1aWZvbnQgbmFtZT0iRk9OVF9QUkVTRU5URVJOQU1FIiB2YWx1ZT0iVmVyZGFuYSwxMCx0cnVlLGZhbHNlLHRydWUiLz4NCgkJPHVpZm9udCBuYW1lPSJGT05UX1BSRVNFTlRFUlRJVExFIiB2YWx1ZT0iVmVyZGFuYSwxMCxmYWxzZSxmYWxzZSx0cnVlIi8+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+DQoJCTx1aWZvbnQgbmFtZT0iRk9OVF9USFVNQiIgdmFsdWU9IlZlcmRhbmEsOSxmYWxzZSxmYWxzZSx0cnVlIi8+DQoJCTx1aWZvbnQgbmFtZT0iRk9OVF9CSU9XSU4iIHZhbHVlPSJWZXJkYW5hLDExLGZhbHNlLGZhbHNlLGZhbHNlIi8+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XF1aXogcG9kIGFuZCBtZXNzYWdlIGJveCB0ZXh0IGZvbnRzLS0+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+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+DQoJCTx1aWZvbnQgbmFtZT0iRk9OVF9RVUlaUE9EX1FVRVNUSU9OX1NDT1JFIiB2YWx1ZT0iVmVyZGFuYSw5LGZhbHNlLGZhbHNlLHRydWUiLz4NCgkJPHVpZm9udCBuYW1lPSJGT05UX1FVSVpQT0RfUVVFU1RJT05fU0NPUkVfVkFMVUUiIHZhbHVlPSJWZXJkYW5hLDksdHJ1ZSxmYWxzZSx0cnVlIi8+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+DQoJCTx1aWZvbnQgbmFtZT0iRk9OVF9RVUlaUE9EX1FVSVpfTUFYU0NPUkVfVkFMVUUiIHZhbHVlPSJWZXJkYW5hLDksdHJ1ZSxmYWxzZSx0cnVlIi8+DQoJCTx1aWZvbnQgbmFtZT0iRk9OVF9RVUlaUE9EX1FVSVpfUEFTU1NDT1JFIiB2YWx1ZT0iVmVyZGFuYSw5LGZhbHNlLGZhbHNlLHRydWUiLz4NCgkJPHVpZm9udCBuYW1lPSJGT05UX1FVSVpQT0RfUVVJWl9QQVNTU0NPUkVfVkFMVUUiIHZhbHVlPSJWZXJkYW5hLDksdHJ1ZSxmYWxzZSx0cnVlIi8+DQoJCTwhLS0gdWl0ZXh0IC0tPg0KCQk8IS0tIHN1YnN0aXR1dGlvbjogJW4gPT0gc2xpZGUgbnVtYmVyIC0tPg0KCQk8dWl0ZXh0IG5hbWU9IlVOTkFNRURTTElERVRJVExFIiB2YWx1ZT0iRGlhcG9zaXRpdmEgJW4iLz4NCgkJPCEtLSBzdWJzdGl0dXRpb246ICVuID09IHNsaWRlIG51bWJlciAtLT4NCgkJPCEtLSBzdWJzdGl0dXRpb246ICV0ID09IHRvdGFsIHNsaWRlIGNvdW50IC0tPg0KCQk8dWl0ZXh0IG5hbWU9IlNDUlVCQkFSU1RBVFVTX1NMSURFSU5GTyIgdmFsdWU9IkRpYXBvc2l0aXZhICVuIC8gJXQgfCAiLz4NCgkJPHVpdGV4dCBuYW1lPSJTQ1JVQkJBUlNUQVRVU19TVE9QUEVEIiB2YWx1ZT0iRGV0ZW5pZGEiLz4NCgkJPHVpdGV4dCBuYW1lPSJTQ1JVQkJBUlNUQVRVU19QTEFZSU5HIiB2YWx1ZT0iUmVwcm9kdWNpZW5kbyIvPg0KCQk8dWl0ZXh0IG5hbWU9IlNDUlVCQkFSU1RBVFVTX05PQVVESU8iIHZhbHVlPSJTaW4gc29uaWRvIi8+DQoJCTx1aXRleHQgbmFtZT0iU0NSVUJCQVJTVEFUVVNfVklEUExBWUlORyIgdmFsdWU9IlbDrWRlbyBlbiByZXByb2QuIi8+DQoJCTx1aXRleHQgbmFtZT0iU0NSVUJCQVJTVEFUVVNfTE9BRElORyIgdmFsdWU9IkNhcmdhbmRvIi8+DQoJCTx1aXRleHQgbmFtZT0iU0NSVUJCQVJTVEFUVVNfQlVGRkVSSU5HIiB2YWx1ZT0iQWxtYWNlbmFuZG8gZW4gYsO6ZmVyIi8+DQoJCTx1aXRleHQgbmFtZT0iU0NSVUJCQVJTVEFUVVNfUVVFU1RJT04iIHZhbHVlPSJDb250ZXN0YXIgcHJlZ3VudGEiLz4NCgkJPHVpdGV4dCBuYW1lPSJTQ1JVQkJBUlNUQVRVU19SRVZJRVdRVUlaIiB2YWx1ZT0iUmV2aXNhbmRvIHBydWViYSIvPg0KCQk8IS0tIHN1YnN0aXR1dGlvbjogJW0gPT0gbWludXRlcyByZW1haW5pbmcgLS0+DQoJCTwhLS0gc3Vic3RpdHV0aW9uOiAlcyA9PSBzZWNvbmRzIHJlbWFpbmluZyAtLT4NCgkJPHVpdGV4dCBuYW1lPSJFTEFQU0VEIiB2YWx1ZT0iJW0gbWludXRvcyAlcyBzZWd1bmRvcyByZXN0YW50ZXMiLz4NCgkJPHVpdGV4dCBuYW1lPSJOT1RGT1VORCIgdmFsdWU9Ik5vIHNlIGhhIGVuY29udHJhZG8gbmFkYSIvPg0KCQk8dWl0ZXh0IG5hbWU9IkFUVEFDSE1FTlRTIiB2YWx1ZT0iQXJjaGl2b3MgYWRqdW50b3MiLz4NCgkJPCEtLSBzdWJzdGl0dXRpb246ICVwID09IGN1cnJlbnQgc3BlYWtlcidzIHRpdGxlIC0tPg0KCQk8dWl0ZXh0IG5hbWU9IkJJT1dJTl9USVRMRSIgdmFsdWU9IkJpb2dyYWbDrWE6ICVwIi8+DQoJCTx1aXRleHQgbmFtZT0iQklPQlROX1RJVExFIiB2YWx1ZT0iQmlvZ3JhZsOtYSIvPg0KCQk8dWl0ZXh0IG5hbWU9IkRJVklERVJCVE5fVElUTEUiIHZhbHVlPSJ8Ii8+DQoJCTx1aXRleHQgbmFtZT0iQ09OVEFDVEJUTl9USVRMRSIgdmFsdWU9IkNvbnRhY3RvIi8+DQoJCTx1aXRleHQgbmFtZT0iVEFCX1FVSVoiIHZhbHVlPSJQcnVlYmEiLz4NCgkJPHVpdGV4dCBuYW1lPSJUQUJfT1VUTElORSIgdmFsdWU9IkNvbnRvcm5vIi8+DQoJCTx1aXRleHQgbmFtZT0iVEFCX1RIVU1CIiB2YWx1ZT0iTWluaWF0LiIvPg0KCQk8dWl0ZXh0IG5hbWU9IlRBQl9OT1RFUyIgdmFsdWU9Ik5vdGFzIi8+DQoJCTx1aXRleHQgbmFtZT0iVEFCX1NFQVJDSCIgdmFsdWU9IkJ1c2NhciIvPg0KCQk8dWl0ZXh0IG5hbWU9IlNMSURFX0hFQURJTkciIHZhbHVlPSJUw610dWxvIGRlIGRpYXBvc2l0aXZhIi8+DQoJCTx1aXRleHQgbmFtZT0iRFVSQVRJT05fSEVBRElORyIgdmFsdWU9IkR1cmFjLiIvPg0KCQk8dWl0ZXh0IG5hbWU9IlNFQVJDSF9IRUFESU5HIiB2YWx1ZT0iQnVzY2FyIHRleHRvOiIvPg0KCQk8dWl0ZXh0IG5hbWU9IlRIVU1CX0hFQURJTkciIHZhbHVlPSJEaWFwb3NpdGl2YSIvPg0KCQk8dWl0ZXh0IG5hbWU9IlRIVU1CX0lORk8iIHZhbHVlPSJEdXIuL1TDrXQuIGRpYXAuIi8+DQoJCTx1aXRleHQgbmFtZT0iQVRUQUNITkFNRV9IRUFESU5HIiB2YWx1ZT0iTm9tYnJlIGRlIGFyY2hpdm8iLz4NCgkJPHVpdGV4dCBuYW1lPSJBVFRBQ0hTSVpFX0hFQURJTkciIHZhbHVlPSJUYW1hw7FvIi8+DQoJCTx1aXRleHQgbmFtZT0iU0xJREVfTk9URVMiIHZhbHVlPSJOb3RhcyBkZSBkaWFwb3NpdGl2YSIvPg0KCQk8IS0tcXVpeiBwb2QgYW5kIG1lc3NhZ2UgYm94IHRleHRzLS0+DQoJCTx1aXRleHQgbmFtZT0iUVVJWlBPRF9RVUlaX0FUVEVNUFQiIHZhbHVlPSJJbnRlbnRvIGRlIHBydWViYToiLz4NCgkJPHVpdGV4dCBuYW1lPSJRVUlaUE9EX1FVSVpfQVRURU1QVF9WQUxVRSIgdmFsdWU9IiVuIGRlICV0Ii8+DQoJCTx1aXRleHQgbmFtZT0iUVVJWlBPRF9RVUlaX1NDT1JFIiB2YWx1ZT0iUHVudHVhY2nDs246Ii8+DQoJCTx1aXRleHQgbmFtZT0iUVVJWlBPRF9RVUlaX1BBU1NTQ09SRSIgdmFsdWU9IlB1bnR1YWNpw7NuIHBhcmEgYXByb2JhcjoiLz4NCgkJPHVpdGV4dCBuYW1lPSJRVUlaUE9EX1FVSVpfTUFYU0NPUkUiIHZhbHVlPSJQdW50dWFjacOzbiBtw6F4aW1hOiIvPg0KCQk8dWl0ZXh0IG5hbWU9IlFVSVpQT0RfUVVFU0FUTVBUX1NUUiIgdmFsdWU9IkludGVudG9zOiAlbiBkZSAldCIvPg0KCQk8dWl0ZXh0IG5hbWU9IlFVSVpQT0RfUVVFU1RZUEVfU1RSIiB2YWx1ZT0iVGlwbzogJXMiLz4NCgkJPHVpdGV4dCBuYW1lPSJRVUlaUE9EX1FVRVNUWVBFX0dSRCIgdmFsdWU9IkNvbiBwdW50dWFjacOzbiIvPg0KCQk8dWl0ZXh0IG5hbWU9IlFVSVpQT0RfUVVFU1RZUEVfU1ZZIiB2YWx1ZT0iRW5jdWVzdGEiLz4NCgkJPHVpdGV4dCBuYW1lPSJRVUlaUE9EX1FVSVpBVE1QVF9JTkYiIHZhbHVlPSJJbmZpbml0byIvPg0KCQk8dWl0ZXh0IG5hbWU9IlFVSVpQT0RfUVVFU0FUTVBUX0lORiIgdmFsdWU9IkluZmluaXRvIi8+DQoJCTx1aXRleHQgbmFtZT0iV0FSTklOR01TR19ZRVNTVFJJTkciIHZhbHVlPSJTw60iLz4NCgkJPHVpdGV4dCBuYW1lPSJXQVJOSU5HTVNHX05PU1RSSU5HIiB2YWx1ZT0iTm8iLz4NCgkJPHVpdGV4dCBuYW1lPSJXQVJOSU5HTVNHX1RJVExFU1RSSU5HIiB2YWx1ZT0iQXZpc28gZGUgbmF2ZWdhY2nDs24gZGUgcHJ1ZWJhIi8+DQoJCTx1aXRleHQgbmFtZT0iV0FSTklOR01TR19NU0dTVFJJTkciIHZhbHVlPSJIYXkgcHJlZ3VudGFzIHNpbiBpbnRlbnRvcyBlbiBlc3RhIHBydWViYS4mI3hBOyYjeEE7UGFyYSBzYWxpciBkZSBsYSBwcnVlYmEsIGhhZ2EgY2xpYyBlbiBTw60uIFBhcmEgY29udGludWFyLCBoYWdhIGNsaWMgZW4gTm8uIi8+DQoJCTx1aXRleHQgbmFtZT0iSU5GT1JNQVRJT05fSDI2NF9GTEFTSFBMQVlFUiIgdmFsdWU9IkxhIHZlcnNpw7NuIGFjdHVhbCBkZSBGbGFzaCBQbGF5ZXIgaW5zdGFsYWRhIGVuIGVsIG9yZGVuYWRvciBubyBlcyBjb21wYXRpYmxlIGNvbiBlc3RlIHbDrWRlby4gSGFnYSBjbGljIGVuIGVsIMOhcmVhIGRlIHbDrWRlbyBwYXJhIGRlc2NhcmdhciBsYSDDumx0aW1hIHZlcnNpw7NuIGRlIEZsYXNoIFBsYXllci4iLz4NCgkJPCEtLSBzdWJzdGl0dXRpb246ICVwID09IHByZXNlbnRhdGlvbiB0aXRsZSAtLT4NCgkJPCEtLSBzdWJzdGl0dXRpb246ICVzID09IHNsaWRlIHRpdGxlIC0tPg0KCQk8IS0tIHN1YnN0aXR1dGlvbjogJW4gPT0gc2xpZGUgbnVtYmVyIC0tPg0KCQk8dWl0ZXh0IG5hbWU9IkJPT0tNQVJLIiB2YWx1ZT0iQWRvYmUgUHJlc2VudGVyOiAlcCIvPg0KCQk8IS0tIHN1YnN0aXR1dGlvbjogJXAgPT0gcHJlc2VudGF0aW9uIHRpdGxlIC0tPg0KCQk8IS0tIHN1YnN0aXR1dGlvbjogJXMgPT0gc2xpZGUgdGl0bGUgLS0+DQoJCTwhLS0gc3Vic3RpdHV0aW9uOiAlbiA9PSBzbGlkZSBudW1iZXIgLS0+DQoJCTx1aXRleHQgbmFtZT0iQk9PS01BUktTTElERSIgdmFsdWU9IkFkb2JlIFByZXNlbnRlcjogJXAgJXMiLz4NCgkJPHVpdGV4dCBuYW1lPSJTSE9XU0lERUJBUiIgdmFsdWU9Ik1vc3RyYXIgYmFycmEgbGF0ZXJhbCBhIGxvcyBwYXJ0aWNpcGFudGVzIi8+DQoJCTx1aXRleHQgbmFtZT0iTVVURSIgdmFsdWU9IlNpbGVuY2lhciIvPg0KCQk8dWl0ZXh0IG5hbWU9IkRPQ1dSQVBfVElUTEUiIHZhbHVlPSJBcmNoaXZvIGFkanVudG8gZGUgUHJlc2VudGVyIi8+DQoJCTx1aXRleHQgbmFtZT0iRE9DV1JBUF9NU0ciIHZhbHVlPSJHdWFyZGFyIGVuIE1pIFBDIi8+DQoJCTx1aXRleHQgbmFtZT0iRE9DV1JBUF9QUk9NUFQiIHZhbHVlPSJIYWdhIGNsaWMgZW4gRGVzY2FyZ2FyIi8+DQoJPC9sYW5ndWFnZT4NCgk8bGFuZ3VhZ2UgaWQ9InB0Ij4NCgkJPCEtLSBmb3JtYXQgZm9yIHVpZm9udCB2YWx1ZSBpcyAiZm9udCxzaXplLGlzYm9sZCxpc2l0YWxpYyxpc3NoYWRvd2VkIiAtLT4NCgkJPHVpZm9udCBuYW1lPSJGT05UX1FVSVpaSU5HIiB2YWx1ZT0iVmVyZGFuYSw5LGZhbHNlLGZhbHNlLGZhbHNlIi8+DQoJCTx1aWZvbnQgbmFtZT0iRk9OVF9TQ1JVQlNUQVRVUyIgdmFsdWU9IlZlcmRhbmEsOSx0cnVlLGZhbHNlLHRydWUiLz4NCgkJPHVpZm9udCBuYW1lPSJGT05UX1NDUlVCVElNRSIgdmFsdWU9IlZlcmRhbmEsOSxmYWxzZSxmYWxzZSx0cnVlIi8+DQoJCTx1aWZvbnQgbmFtZT0iRk9OVF9FTEFQU0VEVElNRSIgdmFsdWU9IlZlcmRhbmEsOSx0cnVlLGZhbHNlLHRydWUiLz4NCgkJPHVpZm9udCBuYW1lPSJGT05UX1VUSUxTTUVOVSIgdmFsdWU9IlZlcmRhbmEsOSx0cnVlLGZhbHNlLGZhbHNlIi8+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+DQoJCTx1aWZvbnQgbmFtZT0iRk9OVF9QUkVTRU5URVJUSVRMRSIgdmFsdWU9IlZlcmRhbmEsMTAsZmFsc2UsZmFsc2UsdHJ1ZSIvPg0KCQk8dWlmb250IG5hbWU9IkZPTlRfQklPQlROIiB2YWx1ZT0iVmVyZGFuYSwxMCxmYWxzZSxmYWxzZSx0cnVlIi8+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+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+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+DQoJCTx1aWZvbnQgbmFtZT0iRk9OVF9RVUlaUE9EX1FVSVpfUVVFU1RJT05fQ09VTlRfVkFMVUUiIHZhbHVlPSJWZXJkYW5hLDksdHJ1ZSxmYWxzZSx0cnVlIi8+DQoJCTx1aWZvbnQgbmFtZT0iRk9OVF9RVUlaUE9EX1FVSVpfUVVFU1RJT05fQVRURU1QVEVEIiB2YWx1ZT0iVmVyZGFuYSw5LGZhbHNlLGZhbHNlLHRydWUiLz4NCgkJPHVpZm9udCBuYW1lPSJGT05UX1FVSVpQT0RfUVVJWl9RVUVTVElPTl9BVFRFTVBURURfVkFMVUUiIHZhbHVlPSJWZXJkYW5hLDksdHJ1ZSxmYWxzZSx0cnVlIi8+DQoJCTx1aWZvbnQgbmFtZT0iRk9OVF9RVUlaUE9EX1FVSVpfU0NPUkVfVEFHIiB2YWx1ZT0iVmVyZGFuYSwxMSx0cnVlLGZhbHNlLHRydWUiLz4NCgkJPHVpZm9udCBuYW1lPSJGT05UX1FVSVpQT0RfUVVJWl9TQ09SRSIgdmFsdWU9IlZlcmRhbmEsOSxmYWxzZSxmYWxzZSx0cnVlIi8+DQoJCTx1aWZvbnQgbmFtZT0iRk9OVF9RVUlaUE9EX1FVSVpfU0NPUkVfVkFMVUUiIHZhbHVlPSJWZXJkYW5hLDksdHJ1ZSxmYWxzZSx0cnVlIi8+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+DQoJCTx1aWZvbnQgbmFtZT0iRk9OVF9RVUlaUE9EX1FVSVpfUEFTU1NDT1JFX1ZBTFVFIiB2YWx1ZT0iVmVyZGFuYSw5LHRydWUsZmFsc2UsdHJ1ZSIvPg0KCQk8IS0tIHVpdGV4dCAtLT4NCgkJPCEtLSBzdWJzdGl0dXRpb246ICVuID09IHNsaWRlIG51bWJlciAtLT4NCgkJPHVpdGV4dCBuYW1lPSJVTk5BTUVEU0xJREVUSVRMRSIgdmFsdWU9IlNsaWRlICVuIi8+DQoJCTwhLS0gc3Vic3RpdHV0aW9uOiAlbiA9PSBzbGlkZSBudW1iZXIgLS0+DQoJCTwhLS0gc3Vic3RpdHV0aW9uOiAldCA9PSB0b3RhbCBzbGlkZSBjb3VudCAtLT4NCgkJPHVpdGV4dCBuYW1lPSJTQ1JVQkJBUlNUQVRVU19TTElERUlORk8iIHZhbHVlPSJTbGlkZSAlbiAvICV0IHwgIi8+DQoJCTx1aXRleHQgbmFtZT0iU0NSVUJCQVJTVEFUVVNfU1RPUFBFRCIgdmFsdWU9IlBhcmFkbyIvPg0KCQk8dWl0ZXh0IG5hbWU9IlNDUlVCQkFSU1RBVFVTX1BMQVlJTkciIHZhbHVlPSJSZXByb2R1emluZG8iLz4NCgkJPHVpdGV4dCBuYW1lPSJTQ1JVQkJBUlNUQVRVU19OT0FVRElPIiB2YWx1ZT0iU2VtIMOhdWRpbyIvPg0KCQk8dWl0ZXh0IG5hbWU9IlNDUlVCQkFSU1RBVFVTX1ZJRFBMQVlJTkciIHZhbHVlPSJWw61kZW8gZW0gcmVwcm9kdcOnw6NvIi8+DQoJCTx1aXRleHQgbmFtZT0iU0NSVUJCQVJTVEFUVVNfTE9BRElORyIgdmFsdWU9IkNhcnJlZ2FuZG8iLz4NCgkJPHVpdGV4dCBuYW1lPSJTQ1JVQkJBUlNUQVRVU19CVUZGRVJJTkciIHZhbHVlPSJBcm1hemVuYW5kbyBlbSBidWZmZXIiLz4NCgkJPHVpdGV4dCBuYW1lPSJTQ1JVQkJBUlNUQVRVU19RVUVTVElPTiIgdmFsdWU9IlJlc3BvbmRlciBwZXJndW50YSIvPg0KCQk8dWl0ZXh0IG5hbWU9IlNDUlVCQkFSU1RBVFVTX1JFVklFV1FVSVoiIHZhbHVlPSJSZXZpc2FuZG8gcXVlc3Rpb27DoXJpbyIvPg0KCQk8IS0tIHN1YnN0aXR1dGlvbjogJW0gPT0gbWludXRlcyByZW1haW5pbmcgLS0+DQoJCTwhLS0gc3Vic3RpdHV0aW9uOiAlcyA9PSBzZWNvbmRzIHJlbWFpbmluZyAtLT4NCgkJPHVpdGV4dCBuYW1lPSJFTEFQU0VEIiB2YWx1ZT0iJW0gbWludXRvcyAlcyBzZWd1bmRvcyByZXN0YW50ZXMiLz4NCgkJPHVpdGV4dCBuYW1lPSJOT1RGT1VORCIgdmFsdWU9Ik5hZGEgZW5jb250cmFkbyIvPg0KCQk8dWl0ZXh0IG5hbWU9IkFUVEFDSE1FTlRTIiB2YWx1ZT0iQW5leG9zIi8+DQoJCTwhLS0gc3Vic3RpdHV0aW9uOiAlcCA9PSBjdXJyZW50IHNwZWFrZXIncyB0aXRsZSAtLT4NCgkJPHVpdGV4dCBuYW1lPSJCSU9XSU5fVElUTEUiIHZhbHVlPSJCaW86ICVwIi8+DQoJCTx1aXRleHQgbmFtZT0iQklPQlROX1RJVExFIiB2YWx1ZT0iQmlvIi8+DQoJCTx1aXRleHQgbmFtZT0iRElWSURFUkJUTl9USVRMRSIgdmFsdWU9InwiLz4NCgkJPHVpdGV4dCBuYW1lPSJDT05UQUNUQlROX1RJVExFIiB2YWx1ZT0iQ29udGF0byIvPg0KCQk8dWl0ZXh0IG5hbWU9IlRBQl9RVUlaIiB2YWx1ZT0iUXVlc3QuIi8+DQoJCTx1aXRleHQgbmFtZT0iVEFCX09VVExJTkUiIHZhbHVlPSJFc3F1ZW1hIi8+DQoJCTx1aXRleHQgbmFtZT0iVEFCX1RIVU1CIiB2YWx1ZT0iTWluaSIvPg0KCQk8dWl0ZXh0IG5hbWU9IlRBQl9OT1RFUyIgdmFsdWU9Ik5vdGFzIi8+DQoJCTx1aXRleHQgbmFtZT0iVEFCX1NFQVJDSCIgdmFsdWU9IkJ1c2NhIi8+DQoJCTx1aXRleHQgbmFtZT0iU0xJREVfSEVBRElORyIgdmFsdWU9IlTDrXR1bG8gZG8gc2xpZGUiLz4NCgkJPHVpdGV4dCBuYW1lPSJEVVJBVElPTl9IRUFESU5HIiB2YWx1ZT0iRHVyYcOnw6NvIi8+DQoJCTx1aXRleHQgbmFtZT0iU0VBUkNIX0hFQURJTkciIHZhbHVlPSJQcm9jdXJhciB0ZXh0bzoiLz4NCgkJPHVpdGV4dCBuYW1lPSJUSFVNQl9IRUFESU5HIiB2YWx1ZT0iU2xpZGUiLz4NCgkJPHVpdGV4dCBuYW1lPSJUSFVNQl9JTkZPIiB2YWx1ZT0iVMOtdHVsby9EdXJhw6fDo28gZG8gc2xpZGUiLz4NCgkJPHVpdGV4dCBuYW1lPSJBVFRBQ0hOQU1FX0hFQURJTkciIHZhbHVlPSJOb21lIGRvIGFycXVpdm8iLz4NCgkJPHVpdGV4dCBuYW1lPSJBVFRBQ0hTSVpFX0hFQURJTkciIHZhbHVlPSJUYW1hbmhvIi8+DQoJCTx1aXRleHQgbmFtZT0iU0xJREVfTk9URVMiIHZhbHVlPSJBbm90YcOnw7VlcyBkbyBzbGlkZSIvPg0KCQk8IS0tcXVpeiBwb2QgYW5kIG1lc3NhZ2UgYm94IHRleHRzLS0+DQoJCTx1aXRleHQgbmFtZT0iUVVJWlBPRF9RVUlaX0FUVEVNUFQiIHZhbHVlPSJUZW50YXRpdmEgbm8gcXVlc3Rpb27DoXJpbzoiLz4NCgkJPHVpdGV4dCBuYW1lPSJRVUlaUE9EX1FVSVpfQVRURU1QVF9WQUxVRSIgdmFsdWU9IiVuIGRlICV0Ii8+DQoJCTx1aXRleHQgbmFtZT0iUVVJWlBPRF9RVUlaX1NDT1JFIiB2YWx1ZT0iUG9udHVhw6fDo286Ii8+DQoJCTx1aXRleHQgbmFtZT0iUVVJWlBPRF9RVUlaX1BBU1NTQ09SRSIgdmFsdWU9IlBvbnR1YcOnw6NvIGRlIGFwcm92YcOnw6NvOiIvPg0KCQk8dWl0ZXh0IG5hbWU9IlFVSVpQT0RfUVVJWl9NQVhTQ09SRSIgdmFsdWU9IlBvbnR1YcOnw6NvIG3DoXhpbWE6Ii8+DQoJCTx1aXRleHQgbmFtZT0iUVVJWlBPRF9RVUVTQVRNUFRfU1RSIiB2YWx1ZT0iVGVudGF0aXZhOiAlbiBkZSAldCIvPg0KCQk8dWl0ZXh0IG5hbWU9IlFVSVpQT0RfUVVFU1RZUEVfU1RSIiB2YWx1ZT0iVGlwbzogJXMiLz4NCgkJPHVpdGV4dCBuYW1lPSJRVUlaUE9EX1FVRVNUWVBFX0dSRCIgdmFsdWU9IkNsYXNzaWZpY2F0w7NyaWEiLz4NCgkJPHVpdGV4dCBuYW1lPSJRVUlaUE9EX1FVRVNUWVBFX1NWWSIgdmFsdWU9IlBlc3F1aXNhIi8+DQoJCTx1aXRleHQgbmFtZT0iUVVJWlBPRF9RVUlaQVRNUFRfSU5GIiB2YWx1ZT0iSW5maW5pdG8iLz4NCgkJPHVpdGV4dCBuYW1lPSJRVUlaUE9EX1FVRVNBVE1QVF9JTkYiIHZhbHVlPSJJbmZpbml0byIvPg0KCQk8dWl0ZXh0IG5hbWU9IldBUk5JTkdNU0dfWUVTU1RSSU5HIiB2YWx1ZT0iU2ltIi8+DQoJCTx1aXRleHQgbmFtZT0iV0FSTklOR01TR19OT1NUUklORyIgdmFsdWU9Ik7Do28iLz4NCgkJPHVpdGV4dCBuYW1lPSJXQVJOSU5HTVNHX1RJVExFU1RSSU5HIiB2YWx1ZT0iQWxlcnRhIGRlIG5hdmVnYcOnw6NvIGRvIHF1ZXN0aW9uw6FyaW8iLz4NCgkJPHVpdGV4dCBuYW1lPSJXQVJOSU5HTVNHX01TR1NUUklORyIgdmFsdWU9IkV4aXN0ZW0gcGVyZ3VudGFzIHF1ZSBuw6NvIGZvcmFtIHJlc3BvbmRpZGFzIG5lc3RlIHF1ZXN0aW9uw6FyaW8uJiN4QTsmI3hBO0NsaXF1ZSBlbSBTaW0gcGFyYSBzYWlyIGRvIHF1ZXN0aW9uw6FyaW8gb3UgZW0gTsOjbyBzZSBxdWlzZXIgY29udGludWFyLiIvPg0KCQk8dWl0ZXh0IG5hbWU9IklORk9STUFUSU9OX0gyNjRfRkxBU0hQTEFZRVIiIHZhbHVlPSJBIHZlcnPDo28gYXR1YWwgZG8gRmxhc2ggUGxheWVyIGluc3RhbGFkYSBubyBjb21wdXRhZG9yIG7Do28gb2ZlcmVjZSBzdXBvcnRlIGEgZXNzZSB2w61kZW8uIENsaXF1ZSBuYSDDoXJlYSBkbyB2w61kZW8gcGFyYSBiYWl4YXIgYSB2ZXJzw6NvIG1haXMgcmVjZW50ZSBkbyBGbGFzaCBQbGF5ZXIuIi8+DQoJCTwhLS0gc3Vic3RpdHV0aW9uOiAlcCA9PSBwcmVzZW50YXRpb24gdGl0bGUgLS0+DQoJCTwhLS0gc3Vic3RpdHV0aW9uOiAlcyA9PSBzbGlkZSB0aXRsZSAtLT4NCgkJPCEtLSBzdWJzdGl0dXRpb246ICVuID09IHNsaWRlIG51bWJlciAtLT4NCgkJPHVpdGV4dCBuYW1lPSJCT09LTUFSSyIgdmFsdWU9IkFkb2JlIFByZXNlbnRlciAtICVwIi8+DQoJCTwhLS0gc3Vic3RpdHV0aW9uOiAlcCA9PSBwcmVzZW50YXRpb24gdGl0bGUgLS0+DQoJCTwhLS0gc3Vic3RpdHV0aW9uOiAlcyA9PSBzbGlkZSB0aXRsZSAtLT4NCgkJPCEtLSBzdWJzdGl0dXRpb246ICVuID09IHNsaWRlIG51bWJlciAtLT4NCgkJPHVpdGV4dCBuYW1lPSJCT09LTUFSS1NMSURFIiB2YWx1ZT0iQWRvYmUgUHJlc2VudGVyIC0gJXAgJXMiLz4NCgkJPHVpdGV4dCBuYW1lPSJTSE9XU0lERUJBUiIgdmFsdWU9Ik1vc3RyYXIgYmFycmEgbGF0ZXJhbCBhbyBwYXJ0aWNpcGFudGVzIi8+DQoJCTx1aXRleHQgbmFtZT0iTVVURSIgdmFsdWU9Ik11ZG8iLz4NCgkJPHVpdGV4dCBuYW1lPSJET0NXUkFQX1RJVExFIiB2YWx1ZT0iQW5leG8gZGUgYXJxdWl2byBkbyBQcmVzZW50ZXIiLz4NCgkJPHVpdGV4dCBuYW1lPSJET0NXUkFQX01TRyIgdmFsdWU9IlNhbHZhciBlbSBNZXUgY29tcHV0YWRvciIvPg0KCQk8dWl0ZXh0IG5hbWU9IkRPQ1dSQVBfUFJPTVBUIiB2YWx1ZT0iQ2xpcXVlIHBhcmEgYmFpeGFyIi8+DQoJPC9sYW5ndWFnZT4NCgk8bGFuZ3VhZ2UgaWQ9Iml0Ij4NCgkJPCEtLSBmb3JtYXQgZm9yIHVpZm9udCB2YWx1ZSBpcyAiZm9udCxzaXplLGlzYm9sZCxpc2l0YWxpYyxpc3NoYWRvd2VkIiAtLT4NCgkJPHVpZm9udCBuYW1lPSJGT05UX1FVSVpaSU5HIiB2YWx1ZT0iVmVyZGFuYSw5LGZhbHNlLGZhbHNlLGZhbHNlIi8+DQoJCTx1aWZvbnQgbmFtZT0iRk9OVF9TQ1JVQlNUQVRVUyIgdmFsdWU9IlZlcmRhbmEsOSx0cnVlLGZhbHNlLHRydWUiLz4NCgkJPHVpZm9udCBuYW1lPSJGT05UX1NDUlVCVElNRSIgdmFsdWU9IlZlcmRhbmEsOSxmYWxzZSxmYWxzZSx0cnVlIi8+DQoJCTx1aWZvbnQgbmFtZT0iRk9OVF9FTEFQU0VEVElNRSIgdmFsdWU9IlZlcmRhbmEsOSx0cnVlLGZhbHNlLHRydWUiLz4NCgkJPHVpZm9udCBuYW1lPSJGT05UX1VUSUxTTUVOVSIgdmFsdWU9IlZlcmRhbmEsOSx0cnVlLGZhbHNlLGZhbHNlIi8+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+DQoJCTx1aWZvbnQgbmFtZT0iRk9OVF9QUkVTRU5URVJUSVRMRSIgdmFsdWU9IlZlcmRhbmEsMTAsZmFsc2UsZmFsc2UsdHJ1ZSIvPg0KCQk8dWlmb250IG5hbWU9IkZPTlRfQklPQlROIiB2YWx1ZT0iVmVyZGFuYSwxMCxmYWxzZSxmYWxzZSx0cnVlIi8+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+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+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+DQoJCTx1aWZvbnQgbmFtZT0iRk9OVF9RVUlaUE9EX1FVSVpfUVVFU1RJT05fQ09VTlRfVkFMVUUiIHZhbHVlPSJWZXJkYW5hLDksdHJ1ZSxmYWxzZSx0cnVlIi8+DQoJCTx1aWZvbnQgbmFtZT0iRk9OVF9RVUlaUE9EX1FVSVpfUVVFU1RJT05fQVRURU1QVEVEIiB2YWx1ZT0iVmVyZGFuYSw5LGZhbHNlLGZhbHNlLHRydWUiLz4NCgkJPHVpZm9udCBuYW1lPSJGT05UX1FVSVpQT0RfUVVJWl9RVUVTVElPTl9BVFRFTVBURURfVkFMVUUiIHZhbHVlPSJWZXJkYW5hLDksdHJ1ZSxmYWxzZSx0cnVlIi8+DQoJCTx1aWZvbnQgbmFtZT0iRk9OVF9RVUlaUE9EX1FVSVpfU0NPUkVfVEFHIiB2YWx1ZT0iVmVyZGFuYSwxMSx0cnVlLGZhbHNlLHRydWUiLz4NCgkJPHVpZm9udCBuYW1lPSJGT05UX1FVSVpQT0RfUVVJWl9TQ09SRSIgdmFsdWU9IlZlcmRhbmEsOSxmYWxzZSxmYWxzZSx0cnVlIi8+DQoJCTx1aWZvbnQgbmFtZT0iRk9OVF9RVUlaUE9EX1FVSVpfU0NPUkVfVkFMVUUiIHZhbHVlPSJWZXJkYW5hLDksdHJ1ZSxmYWxzZSx0cnVlIi8+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+DQoJCTx1aWZvbnQgbmFtZT0iRk9OVF9RVUlaUE9EX1FVSVpfUEFTU1NDT1JFX1ZBTFVFIiB2YWx1ZT0iVmVyZGFuYSw5LHRydWUsZmFsc2UsdHJ1ZSIvPg0KCQk8IS0tIHVpdGV4dCAtLT4NCgkJPCEtLSBzdWJzdGl0dXRpb246ICVuID09IHNsaWRlIG51bWJlciAtLT4NCgkJPHVpdGV4dCBuYW1lPSJVTk5BTUVEU0xJREVUSVRMRSIgdmFsdWU9IkRpYXBvc2l0aXZhICVuIi8+DQoJCTwhLS0gc3Vic3RpdHV0aW9uOiAlbiA9PSBzbGlkZSBudW1iZXIgLS0+DQoJCTwhLS0gc3Vic3RpdHV0aW9uOiAldCA9PSB0b3RhbCBzbGlkZSBjb3VudCAtLT4NCgkJPHVpdGV4dCBuYW1lPSJTQ1JVQkJBUlNUQVRVU19TTElERUlORk8iIHZhbHVlPSJEaWFwb3NpdGl2YSAlbiAvICV0IHwgIi8+DQoJCTx1aXRleHQgbmFtZT0iU0NSVUJCQVJTVEFUVVNfU1RPUFBFRCIgdmFsdWU9IkludGVycm90dG8iLz4NCgkJPHVpdGV4dCBuYW1lPSJTQ1JVQkJBUlNUQVRVU19QTEFZSU5HIiB2YWx1ZT0iUmlwcm9kdXppb25lIi8+DQoJCTx1aXRleHQgbmFtZT0iU0NSVUJCQVJTVEFUVVNfTk9BVURJTyIgdmFsdWU9IkF1ZGlvIGluYXR0LiIvPg0KCQk8dWl0ZXh0IG5hbWU9IlNDUlVCQkFSU1RBVFVTX1ZJRFBMQVlJTkciIHZhbHVlPSJWaWRlbyBpbiByaXByb2R1emlvbmUiLz4NCgkJPHVpdGV4dCBuYW1lPSJTQ1JVQkJBUlNUQVRVU19MT0FESU5HIiB2YWx1ZT0iQ2FyaWNhbWVudG8iLz4NCgkJPHVpdGV4dCBuYW1lPSJTQ1JVQkJBUlNUQVRVU19CVUZGRVJJTkciIHZhbHVlPSJCdWZmZXJpbmciLz4NCgkJPHVpdGV4dCBuYW1lPSJTQ1JVQkJBUlNUQVRVU19RVUVTVElPTiIgdmFsdWU9IlJpc3BvbmRpIGEgZG9tYW5kYSIvPg0KCQk8dWl0ZXh0IG5hbWU9IlNDUlVCQkFSU1RBVFVTX1JFVklFV1FVSVoiIHZhbHVlPSJSZXZpc2lvbmUgZGVsIHF1aXoiLz4NCgkJPCEtLSBzdWJzdGl0dXRpb246ICVtID09IG1pbnV0ZXMgcmVtYWluaW5nIC0tPg0KCQk8IS0tIHN1YnN0aXR1dGlvbjogJXMgPT0gc2Vjb25kcyByZW1haW5pbmcgLS0+DQoJCTx1aXRleHQgbmFtZT0iRUxBUFNFRCIgdmFsdWU9IiVtIE1pbnV0aSAlcyBTZWNvbmRpIHJpbWFuZW50aSIvPg0KCQk8dWl0ZXh0IG5hbWU9Ik5PVEZPVU5EIiB2YWx1ZT0iTmVzc3VuIGVsZW1lbnRvIHRyb3ZhdG8iLz4NCgkJPHVpdGV4dCBuYW1lPSJBVFRBQ0hNRU5UUyIgdmFsdWU9IkFsbGVnYXRpIi8+DQoJCTwhLS0gc3Vic3RpdHV0aW9uOiAlcCA9PSBjdXJyZW50IHNwZWFrZXIncyB0aXRsZSAtLT4NCgkJPHVpdGV4dCBuYW1lPSJCSU9XSU5fVElUTEUiIHZhbHVlPSJCaW86ICVwIi8+DQoJCTx1aXRleHQgbmFtZT0iQklPQlROX1RJVExFIiB2YWx1ZT0iQmlvIi8+DQoJCTx1aXRleHQgbmFtZT0iRElWSURFUkJUTl9USVRMRSIgdmFsdWU9InwiLz4NCgkJPHVpdGV4dCBuYW1lPSJDT05UQUNUQlROX1RJVExFIiB2YWx1ZT0iQ29udC4iLz4NCgkJPHVpdGV4dCBuYW1lPSJUQUJfUVVJWiIgdmFsdWU9IlF1aXoiLz4NCgkJPHVpdGV4dCBuYW1lPSJUQUJfT1VUTElORSIgdmFsdWU9IlN0cnV0dHVyYSIvPg0KCQk8dWl0ZXh0IG5hbWU9IlRBQl9USFVNQiIgdmFsdWU9Ik1pbmlhdHVyZSIvPg0KCQk8dWl0ZXh0IG5hbWU9IlRBQl9OT1RFUyIgdmFsdWU9Ik5vdGUiLz4NCgkJPHVpdGV4dCBuYW1lPSJUQUJfU0VBUkNIIiB2YWx1ZT0iQ2VyY2EiLz4NCgkJPHVpdGV4dCBuYW1lPSJTTElERV9IRUFESU5HIiB2YWx1ZT0iVGl0b2xvIGRpYXBvc2l0aXZhIi8+DQoJCTx1aXRleHQgbmFtZT0iRFVSQVRJT05fSEVBRElORyIgdmFsdWU9IkR1cmF0YSIvPg0KCQk8dWl0ZXh0IG5hbWU9IlNFQVJDSF9IRUFESU5HIiB2YWx1ZT0iQ2VyY2EgdGVzdG86Ii8+DQoJCTx1aXRleHQgbmFtZT0iVEhVTUJfSEVBRElORyIgdmFsdWU9IkRpYXBvc2l0aXZhIi8+DQoJCTx1aXRleHQgbmFtZT0iVEhVTUJfSU5GTyIgdmFsdWU9IlRpdG9sby9UZW1wbyIvPg0KCQk8dWl0ZXh0IG5hbWU9IkFUVEFDSE5BTUVfSEVBRElORyIgdmFsdWU9Ik5vbWUgZmlsZSIvPg0KCQk8dWl0ZXh0IG5hbWU9IkFUVEFDSFNJWkVfSEVBRElORyIgdmFsdWU9IkRpbWVuc2lvbmUiLz4NCgkJPHVpdGV4dCBuYW1lPSJTTElERV9OT1RFUyIgdmFsdWU9Ik5vdGUgZGlhcG9zaXRpdmEiLz4NCgkJPCEtLXF1aXogcG9kIGFuZCBtZXNzYWdlIGJveCB0ZXh0cy0tPg0KCQk8dWl0ZXh0IG5hbWU9IlFVSVpQT0RfUVVJWl9BVFRFTVBUIiB2YWx1ZT0iVGVudGF0aXZvIHF1aXo6Ii8+DQoJCTx1aXRleHQgbmFtZT0iUVVJWlBPRF9RVUlaX0FUVEVNUFRfVkFMVUUiIHZhbHVlPSIlbiBkaSAldCIvPg0KCQk8dWl0ZXh0IG5hbWU9IlFVSVpQT0RfUVVJWl9TQ09SRSIgdmFsdWU9IlB1bnRlZ2dpbzoiLz4NCgkJPHVpdGV4dCBuYW1lPSJRVUlaUE9EX1FVSVpfUEFTU1NDT1JFIiB2YWx1ZT0iUHVudGVnZ2lvIG1pbmltbzoiLz4NCgkJPHVpdGV4dCBuYW1lPSJRVUlaUE9EX1FVSVpfTUFYU0NPUkUiIHZhbHVlPSJQdW50ZWdnaW8gbWFzc2ltbzoiLz4NCgkJPHVpdGV4dCBuYW1lPSJRVUlaUE9EX1FVRVNBVE1QVF9TVFIiIHZhbHVlPSJUZW50YXRpdm86ICVuIGRpICV0Ii8+DQoJCTx1aXRleHQgbmFtZT0iUVVJWlBPRF9RVUVTVFlQRV9TVFIiIHZhbHVlPSJUaXBvOiAlcyIvPg0KCQk8dWl0ZXh0IG5hbWU9IlFVSVpQT0RfUVVFU1RZUEVfR1JEIiB2YWx1ZT0iQ29uIHZhbHV0YXppb25lIi8+DQoJCTx1aXRleHQgbmFtZT0iUVVJWlBPRF9RVUVTVFlQRV9TVlkiIHZhbHVlPSJJbmRhZ2luZSIvPg0KCQk8dWl0ZXh0IG5hbWU9IlFVSVpQT0RfUVVJWkFUTVBUX0lORiIgdmFsdWU9IkluZmluaXRpIi8+DQoJCTx1aXRleHQgbmFtZT0iUVVJWlBPRF9RVUVTQVRNUFRfSU5GIiB2YWx1ZT0iSW5maW5pdGkiLz4NCgkJPHVpdGV4dCBuYW1lPSJXQVJOSU5HTVNHX1lFU1NUUklORyIgdmFsdWU9IlPDrCIvPg0KCQk8dWl0ZXh0IG5hbWU9IldBUk5JTkdNU0dfTk9TVFJJTkciIHZhbHVlPSJObyIvPg0KCQk8dWl0ZXh0IG5hbWU9IldBUk5JTkdNU0dfVElUTEVTVFJJTkciIHZhbHVlPSJBdnZlcnRlbnphIG5hdmlnYXppb25lIHF1aXoiLz4NCgkJPHVpdGV4dCBuYW1lPSJXQVJOSU5HTVNHX01TR1NUUklORyIgdmFsdWU9Ik9jY29ycmUgYW5jb3JhIHJpc3BvbmRlcmUgYWQgYWxjdW5lIGRvbWFuZGUgZGVsIHF1aXouJiN4QTsmI3hBO1NlIGZhdGUgY2xpYyBzdSBTw6wsIHVzY2lyZXRlIGRhbCBxdWl6LiBGYXRlIGNsaWMgc3UgTm8gcGVyIGNvbnRpbnVhcmUgaWwgcXVpei4iLz4NCgkJPHVpdGV4dCBuYW1lPSJJTkZPUk1BVElPTl9IMjY0X0ZMQVNIUExBWUVSIiB2YWx1ZT0iTGEgdmVyc2lvbmUgZGkgRmxhc2ggUGxheWVyIGF0dHVhbG1lbnRlIGluc3RhbGxhdGEgbm9uIHN1cHBvcnRhIHF1ZXN0byB2aWRlby4gRmF0ZSBjbGljIHN1bGwnYXJlYSBkZWwgdmlkZW8gcGVyIHNjYXJpY2FyZSBsJ3VsdGltYSB2ZXJzaW9uZSBkaSBGbGFzaCBQbGF5ZXIuIi8+DQoJCTwhLS0gc3Vic3RpdHV0aW9uOiAlcCA9PSBwcmVzZW50YXRpb24gdGl0bGUgLS0+DQoJCTwhLS0gc3Vic3RpdHV0aW9uOiAlcyA9PSBzbGlkZSB0aXRsZSAtLT4NCgkJPCEtLSBzdWJzdGl0dXRpb246ICVuID09IHNsaWRlIG51bWJlciAtLT4NCgkJPHVpdGV4dCBuYW1lPSJCT09LTUFSSyIgdmFsdWU9IkFkb2JlIFByZXNlbnRlciAtICVwIi8+DQoJCTwhLS0gc3Vic3RpdHV0aW9uOiAlcCA9PSBwcmVzZW50YXRpb24gdGl0bGUgLS0+DQoJCTwhLS0gc3Vic3RpdHV0aW9uOiAlcyA9PSBzbGlkZSB0aXRsZSAtLT4NCgkJPCEtLSBzdWJzdGl0dXRpb246ICVuID09IHNsaWRlIG51bWJlciAtLT4NCgkJPHVpdGV4dCBuYW1lPSJCT09LTUFSS1NMSURFIiB2YWx1ZT0iQWRvYmUgUHJlc2VudGVyIC0gJXAgJXMiLz4NCgkJPHVpdGV4dCBuYW1lPSJTSE9XU0lERUJBUiIgdmFsdWU9Ik1vc3RyYSBiYXJyYSBsYXRlcmFsZSBhaSBwYXJ0ZWNpcGFudGkiLz4NCgkJPHVpdGV4dCBuYW1lPSJNVVRFIiB2YWx1ZT0iRGlzYXR0aXZhIGF1ZGlvIi8+DQoJCTx1aXRleHQgbmFtZT0iRE9DV1JBUF9USVRMRSIgdmFsdWU9IkFsbGVnYXRvIGZpbGUgUHJlc2VudGVyIi8+DQoJCTx1aXRleHQgbmFtZT0iRE9DV1JBUF9NU0ciIHZhbHVlPSJTYWx2YSBpbiBSaXNvcnNlIGRlbCBjb21wdXRlciIvPg0KCQk8dWl0ZXh0IG5hbWU9IkRPQ1dSQVBfUFJPTVBUIiB2YWx1ZT0iQ2xpYyBwZXIgc2NhcmljYXJlIi8+DQoJPC9sYW5ndWFnZT4NCgk8bGFuZ3VhZ2UgaWQ9Im5sIj4NCgkJPCEtLSBmb3JtYXQgZm9yIHVpZm9udCB2YWx1ZSBpcyAiZm9udCxzaXplLGlzYm9sZCxpc2l0YWxpYyxpc3NoYWRvd2VkIiAtLT4NCgkJPHVpZm9udCBuYW1lPSJGT05UX1FVSVpaSU5HIiB2YWx1ZT0iVmVyZGFuYSw5LGZhbHNlLGZhbHNlLGZhbHNlIi8+DQoJCTx1aWZvbnQgbmFtZT0iRk9OVF9TQ1JVQlNUQVRVUyIgdmFsdWU9IlZlcmRhbmEsOSx0cnVlLGZhbHNlLHRydWUiLz4NCgkJPHVpZm9udCBuYW1lPSJGT05UX1NDUlVCVElNRSIgdmFsdWU9IlZlcmRhbmEsOSxmYWxzZSxmYWxzZSx0cnVlIi8+DQoJCTx1aWZvbnQgbmFtZT0iRk9OVF9FTEFQU0VEVElNRSIgdmFsdWU9IlZlcmRhbmEsOSx0cnVlLGZhbHNlLHRydWUiLz4NCgkJPHVpZm9udCBuYW1lPSJGT05UX1VUSUxTTUVOVSIgdmFsdWU9IlZlcmRhbmEsOSx0cnVlLGZhbHNlLGZhbHNlIi8+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+DQoJCTx1aWZvbnQgbmFtZT0iRk9OVF9QUkVTRU5URVJUSVRMRSIgdmFsdWU9IlZlcmRhbmEsMTAsZmFsc2UsZmFsc2UsdHJ1ZSIvPg0KCQk8dWlmb250IG5hbWU9IkZPTlRfQklPQlROIiB2YWx1ZT0iVmVyZGFuYSwxMCxmYWxzZSxmYWxzZSx0cnVlIi8+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+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+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+DQoJCTx1aWZvbnQgbmFtZT0iRk9OVF9RVUlaUE9EX1FVSVpfUVVFU1RJT05fQ09VTlRfVkFMVUUiIHZhbHVlPSJWZXJkYW5hLDksdHJ1ZSxmYWxzZSx0cnVlIi8+DQoJCTx1aWZvbnQgbmFtZT0iRk9OVF9RVUlaUE9EX1FVSVpfUVVFU1RJT05fQVRURU1QVEVEIiB2YWx1ZT0iVmVyZGFuYSw5LGZhbHNlLGZhbHNlLHRydWUiLz4NCgkJPHVpZm9udCBuYW1lPSJGT05UX1FVSVpQT0RfUVVJWl9RVUVTVElPTl9BVFRFTVBURURfVkFMVUUiIHZhbHVlPSJWZXJkYW5hLDksdHJ1ZSxmYWxzZSx0cnVlIi8+DQoJCTx1aWZvbnQgbmFtZT0iRk9OVF9RVUlaUE9EX1FVSVpfU0NPUkVfVEFHIiB2YWx1ZT0iVmVyZGFuYSwxMSx0cnVlLGZhbHNlLHRydWUiLz4NCgkJPHVpZm9udCBuYW1lPSJGT05UX1FVSVpQT0RfUVVJWl9TQ09SRSIgdmFsdWU9IlZlcmRhbmEsOSxmYWxzZSxmYWxzZSx0cnVlIi8+DQoJCTx1aWZvbnQgbmFtZT0iRk9OVF9RVUlaUE9EX1FVSVpfU0NPUkVfVkFMVUUiIHZhbHVlPSJWZXJkYW5hLDksdHJ1ZSxmYWxzZSx0cnVlIi8+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+DQoJCTx1aWZvbnQgbmFtZT0iRk9OVF9RVUlaUE9EX1FVSVpfUEFTU1NDT1JFX1ZBTFVFIiB2YWx1ZT0iVmVyZGFuYSw5LHRydWUsZmFsc2UsdHJ1ZSIvPg0KCQk8IS0tIHVpdGV4dCAtLT4NCgkJPCEtLSBzdWJzdGl0dXRpb246ICVuID09IHNsaWRlIG51bWJlciAtLT4NCgkJPHVpdGV4dCBuYW1lPSJVTk5BTUVEU0xJREVUSVRMRSIgdmFsdWU9IkRpYSAlbiIvPg0KCQk8IS0tIHN1YnN0aXR1dGlvbjogJW4gPT0gc2xpZGUgbnVtYmVyIC0tPg0KCQk8IS0tIHN1YnN0aXR1dGlvbjogJXQgPT0gdG90YWwgc2xpZGUgY291bnQgLS0+DQoJCTx1aXRleHQgbmFtZT0iU0NSVUJCQVJTVEFUVVNfU0xJREVJTkZPIiB2YWx1ZT0iRGlhICVuIC8gJXQgfCAiLz4NCgkJPHVpdGV4dCBuYW1lPSJTQ1JVQkJBUlNUQVRVU19TVE9QUEVEIiB2YWx1ZT0iR2VzdG9wdCIvPg0KCQk8dWl0ZXh0IG5hbWU9IlNDUlVCQkFSU1RBVFVTX1BMQVlJTkciIHZhbHVlPSJBZnNwZWxlbiIvPg0KCQk8dWl0ZXh0IG5hbWU9IlNDUlVCQkFSU1RBVFVTX05PQVVESU8iIHZhbHVlPSJHZWVuIGF1ZGlvIi8+DQoJCTx1aXRleHQgbmFtZT0iU0NSVUJCQVJTVEFUVVNfVklEUExBWUlORyIgdmFsdWU9IlZpZGVvIGFmc3BlbGVuIi8+DQoJCTx1aXRleHQgbmFtZT0iU0NSVUJCQVJTVEFUVVNfTE9BRElORyIgdmFsdWU9IkxhZGVuIi8+DQoJCTx1aXRleHQgbmFtZT0iU0NSVUJCQVJTVEFUVVNfQlVGRkVSSU5HIiB2YWx1ZT0iQnVmZmVyZW4iLz4NCgkJPHVpdGV4dCBuYW1lPSJTQ1JVQkJBUlNUQVRVU19RVUVTVElPTiIgdmFsdWU9IlZyYWFnIG1ldCBhbnR3b29yZCIvPg0KCQk8dWl0ZXh0IG5hbWU9IlNDUlVCQkFSU1RBVFVTX1JFVklFV1FVSVoiIHZhbHVlPSJRdWl6IGNvbnRyb2xlcmVuIi8+DQoJCTwhLS0gc3Vic3RpdHV0aW9uOiAlbSA9PSBtaW51dGVzIHJlbWFpbmluZyAtLT4NCgkJPCEtLSBzdWJzdGl0dXRpb246ICVzID09IHNlY29uZHMgcmVtYWluaW5nIC0tPg0KCQk8dWl0ZXh0IG5hbWU9IkVMQVBTRUQiIHZhbHVlPSJFciByZXN0ZXJlbiAlbSBtaW51dGVuICVzIHNlY29uZGVuIi8+DQoJCTx1aXRleHQgbmFtZT0iTk9URk9VTkQiIHZhbHVlPSJOaWV0cyBnZXZvbmRlbiIvPg0KCQk8dWl0ZXh0IG5hbWU9IkFUVEFDSE1FTlRTIiB2YWx1ZT0iQmlqbGFnZW4iLz4NCgkJPCEtLSBzdWJzdGl0dXRpb246ICVwID09IGN1cnJlbnQgc3BlYWtlcidzIHRpdGxlIC0tPg0KCQk8dWl0ZXh0IG5hbWU9IkJJT1dJTl9USVRMRSIgdmFsdWU9IkJpb2dyYWZpZTogJXAiLz4NCgkJPHVpdGV4dCBuYW1lPSJCSU9CVE5fVElUTEUiIHZhbHVlPSJCaW9ncmFmaWUiLz4NCgkJPHVpdGV4dCBuYW1lPSJESVZJREVSQlROX1RJVExFIiB2YWx1ZT0ifCIvPg0KCQk8dWl0ZXh0IG5hbWU9IkNPTlRBQ1RCVE5fVElUTEUiIHZhbHVlPSJDb250YWN0Ii8+DQoJCTx1aXRleHQgbmFtZT0iVEFCX1FVSVoiIHZhbHVlPSJRdWl6Ii8+DQoJCTx1aXRleHQgbmFtZT0iVEFCX09VVExJTkUiIHZhbHVlPSJPdmVyemljaHQiLz4NCgkJPHVpdGV4dCBuYW1lPSJUQUJfVEhVTUIiIHZhbHVlPSJNaW5pYXR1dXIiLz4NCgkJPHVpdGV4dCBuYW1lPSJUQUJfTk9URVMiIHZhbHVlPSJOb3RpdGllcyIvPg0KCQk8dWl0ZXh0IG5hbWU9IlRBQl9TRUFSQ0giIHZhbHVlPSJab2VrZW4iLz4NCgkJPHVpdGV4dCBuYW1lPSJTTElERV9IRUFESU5HIiB2YWx1ZT0iVGl0ZWwgdmFuIGRpYSIvPg0KCQk8dWl0ZXh0IG5hbWU9IkRVUkFUSU9OX0hFQURJTkciIHZhbHVlPSJEdXVyIi8+DQoJCTx1aXRleHQgbmFtZT0iU0VBUkNIX0hFQURJTkciIHZhbHVlPSJab2VrZW4gbmFhciB0ZWtzdDoiLz4NCgkJPHVpdGV4dCBuYW1lPSJUSFVNQl9IRUFESU5HIiB2YWx1ZT0iRGlhIi8+DQoJCTx1aXRleHQgbmFtZT0iVEhVTUJfSU5GTyIgdmFsdWU9IlRpdGVsL2R1dXIgdmFuIGRpYSIvPg0KCQk8dWl0ZXh0IG5hbWU9IkFUVEFDSE5BTUVfSEVBRElORyIgdmFsdWU9IkJlc3RhbmRzbmFhbSIvPg0KCQk8dWl0ZXh0IG5hbWU9IkFUVEFDSFNJWkVfSEVBRElORyIgdmFsdWU9Ikdyb290dGUiLz4NCgkJPHVpdGV4dCBuYW1lPSJTTElERV9OT1RFUyIgdmFsdWU9IkRpYW5vdGl0aWVzIi8+DQoJCTwhLS1xdWl6IHBvZCBhbmQgbWVzc2FnZSBib3ggdGV4dHMtLT4NCgkJPHVpdGV4dCBuYW1lPSJRVUlaUE9EX1FVSVpfQVRURU1QVCIgdmFsdWU9IlF1aXpwb2dpbmc6Ii8+DQoJCTx1aXRleHQgbmFtZT0iUVVJWlBPRF9RVUlaX0FUVEVNUFRfVkFMVUUiIHZhbHVlPSIlbiB2YW4gJXQiLz4NCgkJPHVpdGV4dCBuYW1lPSJRVUlaUE9EX1FVSVpfU0NPUkUiIHZhbHVlPSJCZWhhYWxkZSBzY29yZToiLz4NCgkJPHVpdGV4dCBuYW1lPSJRVUlaUE9EX1FVSVpfUEFTU1NDT1JFIiB2YWx1ZT0iVm9sZG9lbmRlIHNjb3JlOiIvPg0KCQk8dWl0ZXh0IG5hbWU9IlFVSVpQT0RfUVVJWl9NQVhTQ09SRSIgdmFsdWU9Ik1heGltYWFsIGhhYWxiYXJlIHNjb3JlOiIvPg0KCQk8dWl0ZXh0IG5hbWU9IlFVSVpQT0RfUVVFU0FUTVBUX1NUUiIgdmFsdWU9IlBvZ2luZzogJW4gdmFuICV0Ii8+DQoJCTx1aXRleHQgbmFtZT0iUVVJWlBPRF9RVUVTVFlQRV9TVFIiIHZhbHVlPSJUeXBlOiAlcyIvPg0KCQk8dWl0ZXh0IG5hbWU9IlFVSVpQT0RfUVVFU1RZUEVfR1JEIiB2YWx1ZT0iVGVsdCB2b29yIHNjb3JlIi8+DQoJCTx1aXRleHQgbmFtZT0iUVVJWlBPRF9RVUVTVFlQRV9TVlkiIHZhbHVlPSJFbnF1w6p0ZSIvPg0KCQk8dWl0ZXh0IG5hbWU9IlFVSVpQT0RfUVVJWkFUTVBUX0lORiIgdmFsdWU9Ik9uYmVwZXJrdCIvPg0KCQk8dWl0ZXh0IG5hbWU9IlFVSVpQT0RfUVVFU0FUTVBUX0lORiIgdmFsdWU9Ik9uYmVwZXJrdCIvPg0KCQk8dWl0ZXh0IG5hbWU9IldBUk5JTkdNU0dfWUVTU1RSSU5HIiB2YWx1ZT0iSmEiLz4NCgkJPHVpdGV4dCBuYW1lPSJXQVJOSU5HTVNHX05PU1RSSU5HIiB2YWx1ZT0iTmVlIi8+DQoJCTx1aXRleHQgbmFtZT0iV0FSTklOR01TR19USVRMRVNUUklORyIgdmFsdWU9IldhYXJzY2h1d2luZyBtZXQgYmV0cmVra2luZyB0b3QgcXVpem5hdmlnYXRpZSIvPg0KCQk8dWl0ZXh0IG5hbWU9IldBUk5JTkdNU0dfTVNHU1RSSU5HIiB2YWx1ZT0iVSBoZWJ0IG5pZXQgYWxsZSB2cmFnZW4gaW4gZGV6ZSBxdWl6IGJlYW50d29vcmQuJiN4QTsmI3hBO0tsaWsgb3AgSmEgb20gZGUgcXVpeiBhZiB0ZSBzbHVpdGVuLiBLbGlrIG9wIE5lZSBvbSBkZSBxdWl6IHZvb3J0IHRlIHpldHRlbi4iLz4NCgkJPHVpdGV4dCBuYW1lPSJJTkZPUk1BVElPTl9IMjY0X0ZMQVNIUExBWUVSIiB2YWx1ZT0iRGV6ZSB2aWRlbyB3b3JkdCBuaWV0IG9uZGVyc3RldW5kIGRvb3IgZGUgdmVyc2llIHZhbiBGbGFzaCBQbGF5ZXIgZGllIG1vbWVudGVlbCBvcCB1dyBjb21wdXRlciBpcyBnZcOvbnN0YWxsZWVyZC4gS2xpayBpbiBkZSB2aWRlbyBvbSBkZSBuaWV1d3N0ZSBGbGFzaCBQbGF5ZXIgdGUgZG93bmxvYWRlbi4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WmlqcGFuZWVsIGFhbiBkZWVsbmVtZXJzIHdlZXJnZXZlbiIvPg0KCQk8dWl0ZXh0IG5hbWU9Ik1VVEUiIHZhbHVlPSJEZW1wZW4iLz4NCgkJPHVpdGV4dCBuYW1lPSJET0NXUkFQX1RJVExFIiB2YWx1ZT0iUHJlc2VudGVyLWJlc3RhbmRzYmlqbGFnZSIvPg0KCQk8dWl0ZXh0IG5hbWU9IkRPQ1dSQVBfTVNHIiB2YWx1ZT0iT3BzbGFhbiBpbiBEZXplIGNvbXB1dGVyIi8+DQoJCTx1aXRleHQgbmFtZT0iRE9DV1JBUF9QUk9NUFQiIHZhbHVlPSJLbGlrIG9tIHRlIGRvd25sb2FkZW4iLz4NCgk8L2xhbmd1YWdlPg0KCTxsYW5ndWFnZSBpZD0iY24iPg0KCQk8IS0tIGZvcm1hdCBmb3IgdWlmb250IHZhbHVlIGlzICJmb250LHNpemUsaXNib2xkLGlzaXRhbGljLGlzc2hhZG93ZWQiIC0tPg0KCQk8dWlmb250IG5hbWU9IkZPTlRfUVVJWlpJTkciIHZhbHVlPSLlrovkvZMtMTgwMzAsMTAsZmFsc2UsZmFsc2UsZmFsc2UiLz4NCgkJPHVpZm9udCBuYW1lPSJGT05UX1NDUlVCU1RBVFVTIiB2YWx1ZT0i5a6L5L2TLTE4MDMwLDEwLHRydWUsZmFsc2UsdHJ1ZSIvPg0KCQk8dWlmb250IG5hbWU9IkZPTlRfU0NSVUJUSU1FIiB2YWx1ZT0i5a6L5L2TLTE4MDMwLDEwLGZhbHNlLGZhbHNlLHRydWUiLz4NCgkJPHVpZm9udCBuYW1lPSJGT05UX0VMQVBTRURUSU1FIiB2YWx1ZT0i5a6L5L2TLTE4MDMwLDEwLHRydWUsZmFsc2UsdHJ1ZSIvPg0KCQk8dWlmb250IG5hbWU9IkZPTlRfVVRJTFNNRU5VIiB2YWx1ZT0i5a6L5L2TLTE4MDMwLDEwLHRydWUsZmFsc2UsZmFsc2UiLz4NCgkJPHVpZm9udCBuYW1lPSJGT05UX1RBQlMiIHZhbHVlPSLlrovkvZMtMTgwMzAsMTQsdHJ1ZSxmYWxzZSx0cnVlIi8+DQoJCTx1aWZvbnQgbmFtZT0iRk9OVF9QUkVTRU5UQVRJT05OQU1FIiB2YWx1ZT0i5a6L5L2TLTE4MDMwLDE0LGZhbHNlLGZhbHNlLHRydWUiLz4NCgkJPHVpZm9udCBuYW1lPSJGT05UX1BSRVNFTlRFUk5BTUUiIHZhbHVlPSLlrovkvZMtMTgwMzAsMTQsdHJ1ZSxmYWxzZSx0cnVlIi8+DQoJCTx1aWZvbnQgbmFtZT0iRk9OVF9QUkVTRU5URVJUSVRMRSIgdmFsdWU9IuWui+S9ky0xODAzMCwxMyxmYWxzZSxmYWxzZSx0cnVlIi8+DQoJCTx1aWZvbnQgbmFtZT0iRk9OVF9CSU9CVE4iIHZhbHVlPSLlrovkvZMtMTgwMzAsMTAsZmFsc2UsZmFsc2UsdHJ1ZSIvPg0KCQk8dWlmb250IG5hbWU9IkZPTlRfTk9URVMiIHZhbHVlPSLlrovkvZMtMTgwMzAsMTIsZmFsc2UsZmFsc2UsZmFsc2UiLz4NCgkJPHVpZm9udCBuYW1lPSJGT05UX09VVExJTkUiIHZhbHVlPSLlrovkvZMtMTgwMzAsMTIsZmFsc2UsZmFsc2UsdHJ1ZSIvPg0KCQk8dWlmb250IG5hbWU9IkZPTlRfU0VBUkNIIiB2YWx1ZT0i5a6L5L2TLTE4MDMwLDEyLGZhbHNlLGZhbHNlLHRydWUiLz4NCgkJPHVpZm9udCBuYW1lPSJGT05UX1RIVU1CIiB2YWx1ZT0i5a6L5L2TLTE4MDMwLDEwLGZhbHNlLGZhbHNlLHRydWUiLz4NCgkJPHVpZm9udCBuYW1lPSJGT05UX0JJT1dJTiIgdmFsdWU9IuWui+S9ky0xODAzMCwxMixmYWxzZSxmYWxzZSxmYWxzZSIvPg0KCQk8dWlmb250IG5hbWU9IkZPTlRfTElTVEhFQURJTkciIHZhbHVlPSLlrovkvZMtMTgwMzAsMTAsZmFsc2UsZmFsc2UsZmFsc2UiLz4NCgkJPHVpZm9udCBuYW1lPSJGT05UX1dJTlRJVExFIiB2YWx1ZT0i5a6L5L2TLTE4MDMwLDEwLGZhbHNlLGZhbHNlLHRydWUiLz4NCgkJPHVpZm9udCBuYW1lPSJGT05UX0FUVEFDSE1FTlRTIiB2YWx1ZT0i5a6L5L2TLTE4MDMwLDEyLGZhbHNlLGZhbHNlLHRydWUiLz4NCgkJPCEtLXF1aXogcG9kIGFuZCBtZXNzYWdlIGJveCB0ZXh0IGZvbnRzLS0+DQoJCTx1aWZvbnQgbmFtZT0iRk9OVF9NU0dCT1hfV0lOVElUTEUiIHZhbHVlPSLlrovkvZMtMTgwMzAsMTIsdHJ1ZSxmYWxzZSx0cnVlIi8+DQoJCTx1aWZvbnQgbmFtZT0iRk9OVF9NU0dCT1hfTVNHIiB2YWx1ZT0i5a6L5L2TLTE4MDMwLDEyLGZhbHNlLGZhbHNlLHRydWUiLz4NCgkJPHVpZm9udCBuYW1lPSJGT05UX01TR0JPWF9PUFRJT05TIiB2YWx1ZT0i5a6L5L2TLTE4MDMwLDEwLHRydWUsZmFsc2UsdHJ1ZSIvPg0KCQk8dWlmb250IG5hbWU9IkZPTlRfUVVJWlBPRF9RVUlaX1RJVExFIiB2YWx1ZT0i5a6L5L2TLTE4MDMwLDEyLHRydWUsZmFsc2UsdHJ1ZSIvPg0KCQk8dWlmb250IG5hbWU9IkZPTlRfUVVJWlBPRF9RVUlaX0FUVEVNUFQiIHZhbHVlPSLlrovkvZMtMTgwMzAsMTAsZmFsc2UsZmFsc2UsdHJ1ZSIvPg0KCQk8dWlmb250IG5hbWU9IkZPTlRfUVVJWlBPRF9RVUlaX0FUVEVNUFRfVkFMVUUiIHZhbHVlPSLlrovkvZMtMTgwMzAsMTAsdHJ1ZSxmYWxzZSx0cnVlIi8+DQoJCTx1aWZvbnQgbmFtZT0iRk9OVF9RVUlaUE9EX1FVRVNUSU9OX1NDT1JFIiB2YWx1ZT0i5a6L5L2TLTE4MDMwLDEwLGZhbHNlLGZhbHNlLHRydWUiLz4NCgkJPHVpZm9udCBuYW1lPSJGT05UX1FVSVpQT0RfUVVFU1RJT05fU0NPUkVfVkFMVUUiIHZhbHVlPSLlrovkvZMtMTgwMzAsMTAsdHJ1ZSxmYWxzZSx0cnVlIi8+DQoJCTx1aWZvbnQgbmFtZT0iRk9OVF9RVUlaUE9EX1FVRVNUSU9OX0FUVEVNUFQiIHZhbHVlPSLlrovkvZMtMTgwMzAsMTAsZmFsc2UsZmFsc2UsdHJ1ZSIvPg0KCQk8dWlmb250IG5hbWU9IkZPTlRfUVVJWlBPRF9RVUVTVElPTl9BVFRFTVBUX1ZBTFVFIiB2YWx1ZT0i5a6L5L2TLTE4MDMwLDEwLHRydWUsZmFsc2UsdHJ1ZSIvPg0KCQk8dWlmb250IG5hbWU9IkZPTlRfUVVJWlBPRF9RVUVTVElPTl9UQUciIHZhbHVlPSLlrovkvZMtMTgwMzAsMTIsdHJ1ZSxmYWxzZSx0cnVlIi8+DQoJCTx1aWZvbnQgbmFtZT0iRk9OVF9RVUlaUE9EX1FVSVpfUVVFU1RJT05fQ09VTlQiIHZhbHVlPSLlrovkvZMtMTgwMzAsMTAsZmFsc2UsZmFsc2UsdHJ1ZSIvPg0KCQk8dWlmb250IG5hbWU9IkZPTlRfUVVJWlBPRF9RVUlaX1FVRVNUSU9OX0NPVU5UX1ZBTFVFIiB2YWx1ZT0i5a6L5L2TLTE4MDMwLDEwLHRydWUsZmFsc2UsdHJ1ZSIvPg0KCQk8dWlmb250IG5hbWU9IkZPTlRfUVVJWlBPRF9RVUlaX1FVRVNUSU9OX0FUVEVNUFRFRCIgdmFsdWU9IuWui+S9ky0xODAzMCwxMCxmYWxzZSxmYWxzZSx0cnVlIi8+DQoJCTx1aWZvbnQgbmFtZT0iRk9OVF9RVUlaUE9EX1FVSVpfUVVFU1RJT05fQVRURU1QVEVEX1ZBTFVFIiB2YWx1ZT0i5a6L5L2TLTE4MDMwLDEwLHRydWUsZmFsc2UsdHJ1ZSIvPg0KCQk8dWlmb250IG5hbWU9IkZPTlRfUVVJWlBPRF9RVUlaX1NDT1JFX1RBRyIgdmFsdWU9IuWui+S9ky0xODAzMCwxMix0cnVlLGZhbHNlLHRydWUiLz4NCgkJPHVpZm9udCBuYW1lPSJGT05UX1FVSVpQT0RfUVVJWl9TQ09SRSIgdmFsdWU9IuWui+S9ky0xODAzMCwxMCxmYWxzZSxmYWxzZSx0cnVlIi8+DQoJCTx1aWZvbnQgbmFtZT0iRk9OVF9RVUlaUE9EX1FVSVpfU0NPUkVfVkFMVUUiIHZhbHVlPSLlrovkvZMtMTgwMzAsMTAsdHJ1ZSxmYWxzZSx0cnVlIi8+DQoJCTx1aWZvbnQgbmFtZT0iRk9OVF9RVUlaUE9EX1FVSVpfTUFYU0NPUkUiIHZhbHVlPSLlrovkvZMtMTgwMzAsMTAsZmFsc2UsZmFsc2UsdHJ1ZSIvPg0KCQk8dWlmb250IG5hbWU9IkZPTlRfUVVJWlBPRF9RVUlaX01BWFNDT1JFX1ZBTFVFIiB2YWx1ZT0i5a6L5L2TLTE4MDMwLDEwLHRydWUsZmFsc2UsdHJ1ZSIvPg0KCQk8dWlmb250IG5hbWU9IkZPTlRfUVVJWlBPRF9RVUlaX1BBU1NTQ09SRSIgdmFsdWU9IuWui+S9ky0xODAzMCwxMCxmYWxzZSxmYWxzZSx0cnVlIi8+DQoJCTx1aWZvbnQgbmFtZT0iRk9OVF9RVUlaUE9EX1FVSVpfUEFTU1NDT1JFX1ZBTFVFIiB2YWx1ZT0i5a6L5L2TLTE4MDMwLDEwLHRydWUsZmFsc2UsdHJ1ZSIvPg0KCQk8IS0tIHVpdGV4dCAtLT4NCgkJPCEtLSBzdWJzdGl0dXRpb246ICVuID09IHNsaWRlIG51bWJlciAtLT4NCgkJPHVpdGV4dCBuYW1lPSJVTk5BTUVEU0xJREVUSVRMRSIgdmFsdWU9IuW5u+eBr+eJhyAlbiIvPg0KCQk8IS0tIHN1YnN0aXR1dGlvbjogJW4gPT0gc2xpZGUgbnVtYmVyIC0tPg0KCQk8IS0tIHN1YnN0aXR1dGlvbjogJXQgPT0gdG90YWwgc2xpZGUgY291bnQgLS0+DQoJCTx1aXRleHQgbmFtZT0iU0NSVUJCQVJTVEFUVVNfU0xJREVJTkZPIiB2YWx1ZT0i5bm754Gv54mHICVuIC8gJXQgfCAiLz4NCgkJPHVpdGV4dCBuYW1lPSJTQ1JVQkJBUlNUQVRVU19TVE9QUEVEIiB2YWx1ZT0i5bey5YGc5q2iIi8+DQoJCTx1aXRleHQgbmFtZT0iU0NSVUJCQVJTVEFUVVNfUExBWUlORyIgdmFsdWU9Iuato+WcqOaSreaUviIvPg0KCQk8dWl0ZXh0IG5hbWU9IlNDUlVCQkFSU1RBVFVTX05PQVVESU8iIHZhbHVlPSLml6Dpn7PpopEiLz4NCgkJPHVpdGV4dCBuYW1lPSJTQ1JVQkJBUlNUQVRVU19WSURQTEFZSU5HIiB2YWx1ZT0i6KeG6aKR5pKt5pS+Ii8+DQoJCTx1aXRleHQgbmFtZT0iU0NSVUJCQVJTVEFUVVNfTE9BRElORyIgdmFsdWU9Iuato+WcqOi9veWFpSIvPg0KCQk8dWl0ZXh0IG5hbWU9IlNDUlVCQkFSU1RBVFVTX0JVRkZFUklORyIgdmFsdWU9Iuato+WcqOi/m+ihjOe8k+WGsuWkhOeQhiIvPg0KCQk8dWl0ZXh0IG5hbWU9IlNDUlVCQkFSU1RBVFVTX1FVRVNUSU9OIiB2YWx1ZT0i5Zue562U6Zeu6aKYIi8+DQoJCTx1aXRleHQgbmFtZT0iU0NSVUJCQVJTVEFUVVNfUkVWSUVXUVVJWiIgdmFsdWU9Iuato+WcqOWuoemYhea1i+mqjCIvPg0KCQk8IS0tIHN1YnN0aXR1dGlvbjogJW0gPT0gbWludXRlcyByZW1haW5pbmcgLS0+DQoJCTwhLS0gc3Vic3RpdHV0aW9uOiAlcyA9PSBzZWNvbmRzIHJlbWFpbmluZyAtLT4NCgkJPHVpdGV4dCBuYW1lPSJFTEFQU0VEIiB2YWx1ZT0i5Ymp5L2ZICVtIOWIhumSnyAlcyDnp5IiLz4NCgkJPHVpdGV4dCBuYW1lPSJOT1RGT1VORCIgdmFsdWU9IuacquaJvuWIsOS7u+S9leWGheWuuSIvPg0KCQk8dWl0ZXh0IG5hbWU9IkFUVEFDSE1FTlRTIiB2YWx1ZT0i6ZmE5Lu2Ii8+DQoJCTwhLS0gc3Vic3RpdHV0aW9uOiAlcCA9PSBjdXJyZW50IHNwZWFrZXIncyB0aXRsZSAtLT4NCgkJPHVpdGV4dCBuYW1lPSJCSU9XSU5fVElUTEUiIHZhbHVlPSLkuKrkurrnroDku4s6ICVwIi8+DQoJCTx1aXRleHQgbmFtZT0iQklPQlROX1RJVExFIiB2YWx1ZT0i5Liq5Lq6566A5LuLIi8+DQoJCTx1aXRleHQgbmFtZT0iRElWSURFUkJUTl9USVRMRSIgdmFsdWU9InwiLz4NCgkJPHVpdGV4dCBuYW1lPSJDT05UQUNUQlROX1RJVExFIiB2YWx1ZT0i6IGU57O75pa55byPIi8+DQoJCTx1aXRleHQgbmFtZT0iVEFCX1FVSVoiIHZhbHVlPSLmtYvpqowiLz4NCgkJPHVpdGV4dCBuYW1lPSJUQUJfT1VUTElORSIgdmFsdWU9IuWkp+e6siIvPg0KCQk8dWl0ZXh0IG5hbWU9IlRBQl9USFVNQiIgdmFsdWU9Iue8qeeVpeWbviIvPg0KCQk8dWl0ZXh0IG5hbWU9IlRBQl9OT1RFUyIgdmFsdWU9IuWkh+azqCIvPg0KCQk8dWl0ZXh0IG5hbWU9IlRBQl9TRUFSQ0giIHZhbHVlPSLmkJzntKIiLz4NCgkJPHVpdGV4dCBuYW1lPSJTTElERV9IRUFESU5HIiB2YWx1ZT0i5bm754Gv54mH5qCH6aKYIi8+DQoJCTx1aXRleHQgbmFtZT0iRFVSQVRJT05fSEVBRElORyIgdmFsdWU9IuaMgee7reaXtumXtCIvPg0KCQk8dWl0ZXh0IG5hbWU9IlNFQVJDSF9IRUFESU5HIiB2YWx1ZT0i5pCc57Si5paH5pysOiIvPg0KCQk8dWl0ZXh0IG5hbWU9IlRIVU1CX0hFQURJTkciIHZhbHVlPSLlubvnga/niYciLz4NCgkJPHVpdGV4dCBuYW1lPSJUSFVNQl9JTkZPIiB2YWx1ZT0i5bm754Gv54mH5qCH6aKYL+aMgee7reaXtumXtCIvPg0KCQk8dWl0ZXh0IG5hbWU9IkFUVEFDSE5BTUVfSEVBRElORyIgdmFsdWU9IuaWh+S7tuWQjSIvPg0KCQk8dWl0ZXh0IG5hbWU9IkFUVEFDSFNJWkVfSEVBRElORyIgdmFsdWU9IuWkp+WwjyIvPg0KCQk8dWl0ZXh0IG5hbWU9IlNMSURFX05PVEVTIiB2YWx1ZT0i5bm754Gv54mH5aSH5rOoIi8+DQoJCTwhLS1xdWl6IHBvZCBhbmQgbWVzc2FnZSBib3ggdGV4dHMtLT4NCgkJPHVpdGV4dCBuYW1lPSJRVUlaUE9EX1FVSVpfQVRURU1QVCIgdmFsdWU9Iua1i+mqjOWwneivleasoeaVsDoiLz4NCgkJPHVpdGV4dCBuYW1lPSJRVUlaUE9EX1FVSVpfQVRURU1QVF9WQUxVRSIgdmFsdWU9IuesrCAlbiDmrKHvvIzlhbEgJXQg5qyhIi8+DQoJCTx1aXRleHQgbmFtZT0iUVVJWlBPRF9RVUlaX1NDT1JFIiB2YWx1ZT0i5b6X5YiGOiIvPg0KCQk8dWl0ZXh0IG5hbWU9IlFVSVpQT0RfUVVJWl9QQVNTU0NPUkUiIHZhbHVlPSLlj4rmoLzliIbmlbA6Ii8+DQoJCTx1aXRleHQgbmFtZT0iUVVJWlBPRF9RVUlaX01BWFNDT1JFIiB2YWx1ZT0i5pyA6auY5YiG5pWwOiIvPg0KCQk8dWl0ZXh0IG5hbWU9IlFVSVpQT0RfUVVFU0FUTVBUX1NUUiIgdmFsdWU9IuWwneivleasoeaVsDog56ysICVuIOasoe+8jOWFsSAldCDmrKEiLz4NCgkJPHVpdGV4dCBuYW1lPSJRVUlaUE9EX1FVRVNUWVBFX1NUUiIgdmFsdWU9Iuexu+WeizogJXMiLz4NCgkJPHVpdGV4dCBuYW1lPSJRVUlaUE9EX1FVRVNUWVBFX0dSRCIgdmFsdWU9IuivhOe6pyIvPg0KCQk8dWl0ZXh0IG5hbWU9IlFVSVpQT0RfUVVFU1RZUEVfU1ZZIiB2YWx1ZT0i6LCD5p+lIi8+DQoJCTx1aXRleHQgbmFtZT0iUVVJWlBPRF9RVUlaQVRNUFRfSU5GIiB2YWx1ZT0i5peg6ZmQIi8+DQoJCTx1aXRleHQgbmFtZT0iUVVJWlBPRF9RVUVTQVRNUFRfSU5GIiB2YWx1ZT0i5peg6ZmQIi8+DQoJCTx1aXRleHQgbmFtZT0iV0FSTklOR01TR19ZRVNTVFJJTkciIHZhbHVlPSLmmK8iLz4NCgkJPHVpdGV4dCBuYW1lPSJXQVJOSU5HTVNHX05PU1RSSU5HIiB2YWx1ZT0i5ZCmIi8+DQoJCTx1aXRleHQgbmFtZT0iV0FSTklOR01TR19USVRMRVNUUklORyIgdmFsdWU9Iua1i+mqjOWvvOiIquitpuWRiiIvPg0KCQk8dWl0ZXh0IG5hbWU9IldBUk5JTkdNU0dfTVNHU1RSSU5HIiB2YWx1ZT0i5q2k5rWL6aqM5Lit5pyJ5pyq5bCd6K+V5L2c562U55qE6Zeu6aKY44CCJiN4QTsmI3hBO+WNleWHu+KAnOaYr+KAnemAgOWHuuatpOa1i+mqjOOAguWNleWHu+KAnOWQpuKAnee7p+e7rea1i+mqjOOAgiIvPg0KCQk8dWl0ZXh0IG5hbWU9IklORk9STUFUSU9OX0gyNjRfRkxBU0hQTEFZRVIiIHZhbHVlPSLlvZPliY3lronoo4XlnKjmgqjnmoTorqHnrpfmnLrkuIrnmoQgRmxhc2ggUGxheWVyIOeJiOacrOS4jeaUr+aMgeivpeinhumikeOAguWNleWHu+inhumikeWMuuWfn+S4i+i9veacgOaWsOeJiOacrOeahCBGbGFzaCBQbGF5ZXLjgII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5ZCR5Y+C5Yqg6ICF5pi+56S65o+Q6KaB5qCPIi8+DQoJCTx1aXRleHQgbmFtZT0iTVVURSIgdmFsdWU9IumdmemfsyIvPg0KCQk8dWl0ZXh0IG5hbWU9IkRPQ1dSQVBfVElUTEUiIHZhbHVlPSJQcmVzZW50ZXIg5paH5Lu26ZmE5Lu2Ii8+DQoJCTx1aXRleHQgbmFtZT0iRE9DV1JBUF9NU0ciIHZhbHVlPSLkv53lrZjliLDmiJHnmoTorqHnrpfmnLoiLz4NCgkJPHVpdGV4dCBuYW1lPSJET0NXUkFQX1BST01QVCIgdmFsdWU9IuWNleWHu+S7peS4i+i9vSIvPg0KCTwvbGFuZ3VhZ2U+DQo8L2NvbmZpZ3VyYXRpb24+DQo="/>
  <p:tag name="SECTOMILLISECCONVERTED" val="1"/>
  <p:tag name="ARTICULATE_PROJECT_OPEN" val="0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Agenda Slide">
  <a:themeElements>
    <a:clrScheme name="World Bank Approved">
      <a:dk1>
        <a:srgbClr val="021F43"/>
      </a:dk1>
      <a:lt1>
        <a:sysClr val="window" lastClr="FFFFFF"/>
      </a:lt1>
      <a:dk2>
        <a:srgbClr val="000000"/>
      </a:dk2>
      <a:lt2>
        <a:srgbClr val="139AF0"/>
      </a:lt2>
      <a:accent1>
        <a:srgbClr val="0A5157"/>
      </a:accent1>
      <a:accent2>
        <a:srgbClr val="18B844"/>
      </a:accent2>
      <a:accent3>
        <a:srgbClr val="E79B08"/>
      </a:accent3>
      <a:accent4>
        <a:srgbClr val="920016"/>
      </a:accent4>
      <a:accent5>
        <a:srgbClr val="532C63"/>
      </a:accent5>
      <a:accent6>
        <a:srgbClr val="128F9C"/>
      </a:accent6>
      <a:hlink>
        <a:srgbClr val="AF7B05"/>
      </a:hlink>
      <a:folHlink>
        <a:srgbClr val="0B5740"/>
      </a:folHlink>
    </a:clrScheme>
    <a:fontScheme name="World Bank Arial">
      <a:majorFont>
        <a:latin typeface="Arial Bold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115888" marR="0" indent="-115888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Char char="•"/>
          <a:tabLst/>
          <a:defRPr kumimoji="0" lang="en-US" sz="13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rebuchet MS" pitchFamily="34" charset="0"/>
            <a:cs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115888" marR="0" indent="-115888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Char char="•"/>
          <a:tabLst/>
          <a:defRPr kumimoji="0" lang="en-US" sz="13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rebuchet MS" pitchFamily="34" charset="0"/>
            <a:cs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PSAR #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90799169C454B44B94021DEFDCDED9D" ma:contentTypeVersion="0" ma:contentTypeDescription="Create a new document." ma:contentTypeScope="" ma:versionID="26edbed53922b718802fb316561fd53f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5E68670C-F363-4EFF-82C0-118DDAAE08AB}">
  <ds:schemaRefs>
    <ds:schemaRef ds:uri="http://www.w3.org/XML/1998/namespace"/>
    <ds:schemaRef ds:uri="http://purl.org/dc/elements/1.1/"/>
    <ds:schemaRef ds:uri="http://purl.org/dc/terms/"/>
    <ds:schemaRef ds:uri="http://schemas.microsoft.com/office/2006/metadata/properties"/>
    <ds:schemaRef ds:uri="http://purl.org/dc/dcmitype/"/>
    <ds:schemaRef ds:uri="http://schemas.microsoft.com/office/2006/documentManagement/types"/>
    <ds:schemaRef ds:uri="http://schemas.openxmlformats.org/package/2006/metadata/core-properties"/>
  </ds:schemaRefs>
</ds:datastoreItem>
</file>

<file path=customXml/itemProps2.xml><?xml version="1.0" encoding="utf-8"?>
<ds:datastoreItem xmlns:ds="http://schemas.openxmlformats.org/officeDocument/2006/customXml" ds:itemID="{608353C2-56E0-4DFA-8A85-1853C842C07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7EADED7-EA38-4006-9DC7-13BF5BF4312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26935</TotalTime>
  <Words>1333</Words>
  <Application>Microsoft Office PowerPoint</Application>
  <PresentationFormat>On-screen Show (4:3)</PresentationFormat>
  <Paragraphs>102</Paragraphs>
  <Slides>9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9</vt:i4>
      </vt:variant>
    </vt:vector>
  </HeadingPairs>
  <TitlesOfParts>
    <vt:vector size="24" baseType="lpstr">
      <vt:lpstr>ＭＳ Ｐゴシック</vt:lpstr>
      <vt:lpstr>ＭＳ Ｐゴシック</vt:lpstr>
      <vt:lpstr>Andes</vt:lpstr>
      <vt:lpstr>Andes ExtraLight</vt:lpstr>
      <vt:lpstr>Arial</vt:lpstr>
      <vt:lpstr>Calibri</vt:lpstr>
      <vt:lpstr>Calibri Light</vt:lpstr>
      <vt:lpstr>Times New Roman</vt:lpstr>
      <vt:lpstr>Trebuchet MS</vt:lpstr>
      <vt:lpstr>Wingdings</vt:lpstr>
      <vt:lpstr>Office Theme</vt:lpstr>
      <vt:lpstr>Agenda Slide</vt:lpstr>
      <vt:lpstr>PSAR #</vt:lpstr>
      <vt:lpstr>1_Custom Design</vt:lpstr>
      <vt:lpstr>Custom Design</vt:lpstr>
      <vt:lpstr>Srbija – Izveštaj o unapređenju finansijskog izveštavanja u javnom sektoru</vt:lpstr>
      <vt:lpstr>   REPF izveštaj – poruke </vt:lpstr>
      <vt:lpstr>REPF izveštaj – poruke </vt:lpstr>
      <vt:lpstr>REPF izveštaj – poruke </vt:lpstr>
      <vt:lpstr>REPF izveštaj - poruke</vt:lpstr>
      <vt:lpstr>Strategija za implementaciju MRS – JS </vt:lpstr>
      <vt:lpstr>Strategija za implementaciju MRS – JS </vt:lpstr>
      <vt:lpstr>Strategija za implementaciju MRS – JS </vt:lpstr>
      <vt:lpstr>Strategija za implementaciju MRS – JS </vt:lpstr>
    </vt:vector>
  </TitlesOfParts>
  <Company>The World Bank Group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the e-Learning course on   The Risk-Based Approach to Getting Results in IL</dc:title>
  <dc:creator>FAR ECA</dc:creator>
  <cp:lastModifiedBy>Iwona Warzecha</cp:lastModifiedBy>
  <cp:revision>2516</cp:revision>
  <cp:lastPrinted>2017-10-31T17:31:42Z</cp:lastPrinted>
  <dcterms:created xsi:type="dcterms:W3CDTF">2010-11-08T18:27:51Z</dcterms:created>
  <dcterms:modified xsi:type="dcterms:W3CDTF">2018-03-20T13:01:33Z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0x010100890799169C454B44B94021DEFDCDED9D</vt:lpwstr>
  </property>
</Properties>
</file>