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orbel"/>
        <a:ea typeface="Corbel"/>
        <a:cs typeface="Corbel"/>
        <a:sym typeface="Corbe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2F024C-811D-EFA4-AD51-D0D1EFAF5603}" v="129" dt="2019-10-21T14:38:39.52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CCACC"/>
          </a:solidFill>
        </a:fill>
      </a:tcStyle>
    </a:wholeTbl>
    <a:band2H>
      <a:tcTxStyle/>
      <a:tcStyle>
        <a:tcBdr/>
        <a:fill>
          <a:solidFill>
            <a:srgbClr val="F5E6E7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DCCACF"/>
          </a:solidFill>
        </a:fill>
      </a:tcStyle>
    </a:wholeTbl>
    <a:band2H>
      <a:tcTxStyle/>
      <a:tcStyle>
        <a:tcBdr/>
        <a:fill>
          <a:solidFill>
            <a:srgbClr val="EEE6E9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E7EDCA"/>
          </a:solidFill>
        </a:fill>
      </a:tcStyle>
    </a:wholeTbl>
    <a:band2H>
      <a:tcTxStyle/>
      <a:tcStyle>
        <a:tcBdr/>
        <a:fill>
          <a:solidFill>
            <a:srgbClr val="F3F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E6EFF3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FF3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38100" cap="flat">
              <a:solidFill>
                <a:srgbClr val="E6EFF3"/>
              </a:solidFill>
              <a:prstDash val="solid"/>
              <a:round/>
            </a:ln>
          </a:top>
          <a:bottom>
            <a:ln w="127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rbel"/>
          <a:ea typeface="Corbel"/>
          <a:cs typeface="Corbel"/>
        </a:font>
        <a:srgbClr val="E6EFF3"/>
      </a:tcTxStyle>
      <a:tcStyle>
        <a:tcBdr>
          <a:left>
            <a:ln w="12700" cap="flat">
              <a:solidFill>
                <a:srgbClr val="E6EFF3"/>
              </a:solidFill>
              <a:prstDash val="solid"/>
              <a:round/>
            </a:ln>
          </a:left>
          <a:right>
            <a:ln w="12700" cap="flat">
              <a:solidFill>
                <a:srgbClr val="E6EFF3"/>
              </a:solidFill>
              <a:prstDash val="solid"/>
              <a:round/>
            </a:ln>
          </a:right>
          <a:top>
            <a:ln w="12700" cap="flat">
              <a:solidFill>
                <a:srgbClr val="E6EFF3"/>
              </a:solidFill>
              <a:prstDash val="solid"/>
              <a:round/>
            </a:ln>
          </a:top>
          <a:bottom>
            <a:ln w="38100" cap="flat">
              <a:solidFill>
                <a:srgbClr val="E6EFF3"/>
              </a:solidFill>
              <a:prstDash val="solid"/>
              <a:round/>
            </a:ln>
          </a:bottom>
          <a:insideH>
            <a:ln w="12700" cap="flat">
              <a:solidFill>
                <a:srgbClr val="E6EFF3"/>
              </a:solidFill>
              <a:prstDash val="solid"/>
              <a:round/>
            </a:ln>
          </a:insideH>
          <a:insideV>
            <a:ln w="12700" cap="flat">
              <a:solidFill>
                <a:srgbClr val="E6EFF3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rbel"/>
          <a:ea typeface="Corbel"/>
          <a:cs typeface="Corbe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1584" y="6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sine Grigoryan" userId="S::lgrigoryan1@worldbank.org::fe6b5a77-451d-4d60-a030-c6d52b831832" providerId="AD" clId="Web-{1B2F024C-811D-EFA4-AD51-D0D1EFAF5603}"/>
    <pc:docChg chg="modSld">
      <pc:chgData name="Lusine Grigoryan" userId="S::lgrigoryan1@worldbank.org::fe6b5a77-451d-4d60-a030-c6d52b831832" providerId="AD" clId="Web-{1B2F024C-811D-EFA4-AD51-D0D1EFAF5603}" dt="2019-10-21T14:38:39.523" v="127" actId="20577"/>
      <pc:docMkLst>
        <pc:docMk/>
      </pc:docMkLst>
      <pc:sldChg chg="modSp">
        <pc:chgData name="Lusine Grigoryan" userId="S::lgrigoryan1@worldbank.org::fe6b5a77-451d-4d60-a030-c6d52b831832" providerId="AD" clId="Web-{1B2F024C-811D-EFA4-AD51-D0D1EFAF5603}" dt="2019-10-21T14:38:39.523" v="126" actId="20577"/>
        <pc:sldMkLst>
          <pc:docMk/>
          <pc:sldMk cId="0" sldId="256"/>
        </pc:sldMkLst>
        <pc:spChg chg="mod">
          <ac:chgData name="Lusine Grigoryan" userId="S::lgrigoryan1@worldbank.org::fe6b5a77-451d-4d60-a030-c6d52b831832" providerId="AD" clId="Web-{1B2F024C-811D-EFA4-AD51-D0D1EFAF5603}" dt="2019-10-21T14:38:33.929" v="124" actId="20577"/>
          <ac:spMkLst>
            <pc:docMk/>
            <pc:sldMk cId="0" sldId="256"/>
            <ac:spMk id="92" creationId="{00000000-0000-0000-0000-000000000000}"/>
          </ac:spMkLst>
        </pc:spChg>
        <pc:spChg chg="mod">
          <ac:chgData name="Lusine Grigoryan" userId="S::lgrigoryan1@worldbank.org::fe6b5a77-451d-4d60-a030-c6d52b831832" providerId="AD" clId="Web-{1B2F024C-811D-EFA4-AD51-D0D1EFAF5603}" dt="2019-10-21T14:38:39.523" v="126" actId="20577"/>
          <ac:spMkLst>
            <pc:docMk/>
            <pc:sldMk cId="0" sldId="256"/>
            <ac:spMk id="9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7209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2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2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Picture 2"/>
          <p:cNvPicPr>
            <a:picLocks noChangeAspect="1"/>
          </p:cNvPicPr>
          <p:nvPr/>
        </p:nvPicPr>
        <p:blipFill>
          <a:blip r:embed="rId2" cstate="print"/>
          <a:srcRect r="1597"/>
          <a:stretch>
            <a:fillRect/>
          </a:stretch>
        </p:blipFill>
        <p:spPr>
          <a:xfrm>
            <a:off x="5038725" y="-2"/>
            <a:ext cx="4105275" cy="51478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39750" y="4191000"/>
            <a:ext cx="3422650" cy="41552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16" name="Picture 2" descr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feld 12"/>
          <p:cNvSpPr txBox="1"/>
          <p:nvPr/>
        </p:nvSpPr>
        <p:spPr>
          <a:xfrm>
            <a:off x="65755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18" name="Titeltext"/>
          <p:cNvSpPr txBox="1">
            <a:spLocks noGrp="1"/>
          </p:cNvSpPr>
          <p:nvPr>
            <p:ph type="title"/>
          </p:nvPr>
        </p:nvSpPr>
        <p:spPr>
          <a:xfrm>
            <a:off x="539999" y="927100"/>
            <a:ext cx="7978527" cy="1058888"/>
          </a:xfrm>
          <a:prstGeom prst="rect">
            <a:avLst/>
          </a:prstGeom>
        </p:spPr>
        <p:txBody>
          <a:bodyPr anchor="b"/>
          <a:lstStyle>
            <a:lvl1pPr>
              <a:lnSpc>
                <a:spcPts val="4000"/>
              </a:lnSpc>
              <a:defRPr sz="360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1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27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idx="1"/>
          </p:nvPr>
        </p:nvSpPr>
        <p:spPr>
          <a:xfrm>
            <a:off x="539751" y="1557899"/>
            <a:ext cx="7978776" cy="294203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Bildplatzhalter 6"/>
          <p:cNvSpPr>
            <a:spLocks noGrp="1"/>
          </p:cNvSpPr>
          <p:nvPr>
            <p:ph type="pic" idx="13"/>
          </p:nvPr>
        </p:nvSpPr>
        <p:spPr>
          <a:xfrm>
            <a:off x="539751" y="1556735"/>
            <a:ext cx="7978776" cy="304979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49" name="Bildplatzhalter 6"/>
          <p:cNvSpPr>
            <a:spLocks noGrp="1"/>
          </p:cNvSpPr>
          <p:nvPr>
            <p:ph type="pic" sz="half" idx="13"/>
          </p:nvPr>
        </p:nvSpPr>
        <p:spPr>
          <a:xfrm>
            <a:off x="539750" y="1557899"/>
            <a:ext cx="3813175" cy="3048630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50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706125" y="1557899"/>
            <a:ext cx="3812400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5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539999" y="1557899"/>
            <a:ext cx="3838576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67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69" name="Titeltext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5" cy="622092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70" name="Textebene 1…"/>
          <p:cNvSpPr txBox="1">
            <a:spLocks noGrp="1"/>
          </p:cNvSpPr>
          <p:nvPr>
            <p:ph type="body" idx="1"/>
          </p:nvPr>
        </p:nvSpPr>
        <p:spPr>
          <a:xfrm>
            <a:off x="539751" y="1557899"/>
            <a:ext cx="7978776" cy="304863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79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81" name="Titeltext"/>
          <p:cNvSpPr txBox="1">
            <a:spLocks noGrp="1"/>
          </p:cNvSpPr>
          <p:nvPr>
            <p:ph type="title"/>
          </p:nvPr>
        </p:nvSpPr>
        <p:spPr>
          <a:xfrm>
            <a:off x="539999" y="949837"/>
            <a:ext cx="5389201" cy="838211"/>
          </a:xfrm>
          <a:prstGeom prst="rect">
            <a:avLst/>
          </a:prstGeo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rgbClr val="000000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447999" indent="-195999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2pPr>
            <a:lvl3pPr marL="699999" indent="-1960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3pPr>
            <a:lvl4pPr marL="15494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4pPr>
            <a:lvl5pPr marL="2006600" indent="-177800">
              <a:lnSpc>
                <a:spcPts val="1800"/>
              </a:lnSpc>
              <a:spcBef>
                <a:spcPts val="0"/>
              </a:spcBef>
              <a:buClrTx/>
              <a:buFontTx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3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3"/>
          <p:cNvSpPr/>
          <p:nvPr/>
        </p:nvSpPr>
        <p:spPr>
          <a:xfrm>
            <a:off x="5038252" y="0"/>
            <a:ext cx="4105748" cy="51464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6885" y="21594"/>
                </a:lnTo>
                <a:lnTo>
                  <a:pt x="0" y="0"/>
                </a:lnTo>
                <a:close/>
              </a:path>
            </a:pathLst>
          </a:custGeom>
          <a:solidFill>
            <a:srgbClr val="C6DBE4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E6EFF3"/>
                </a:solidFill>
              </a:defRPr>
            </a:pPr>
            <a:endParaRPr/>
          </a:p>
        </p:txBody>
      </p:sp>
      <p:pic>
        <p:nvPicPr>
          <p:cNvPr id="3" name="Picture 2" descr="Picture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9537" y="124435"/>
            <a:ext cx="2176463" cy="8048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feld 10"/>
          <p:cNvSpPr txBox="1"/>
          <p:nvPr/>
        </p:nvSpPr>
        <p:spPr>
          <a:xfrm>
            <a:off x="6651752" y="230400"/>
            <a:ext cx="2200275" cy="146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r">
              <a:defRPr sz="1200">
                <a:solidFill>
                  <a:srgbClr val="E6320F"/>
                </a:solidFill>
              </a:defRPr>
            </a:lvl1pPr>
          </a:lstStyle>
          <a:p>
            <a:r>
              <a:t>bmf.gv.at</a:t>
            </a:r>
          </a:p>
        </p:txBody>
      </p:sp>
      <p:sp>
        <p:nvSpPr>
          <p:cNvPr id="5" name="Titeltext"/>
          <p:cNvSpPr txBox="1">
            <a:spLocks noGrp="1"/>
          </p:cNvSpPr>
          <p:nvPr>
            <p:ph type="title"/>
          </p:nvPr>
        </p:nvSpPr>
        <p:spPr>
          <a:xfrm>
            <a:off x="540001" y="987035"/>
            <a:ext cx="7978525" cy="622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Titeltext</a:t>
            </a:r>
          </a:p>
        </p:txBody>
      </p:sp>
      <p:sp>
        <p:nvSpPr>
          <p:cNvPr id="6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334796" y="4800763"/>
            <a:ext cx="183730" cy="17900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7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ts val="3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1" i="0" u="none" strike="noStrike" cap="none" spc="0" baseline="0">
          <a:solidFill>
            <a:srgbClr val="E6320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51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1pPr>
      <a:lvl2pPr marL="503999" marR="0" indent="-25199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−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2pPr>
      <a:lvl3pPr marL="755999" marR="0" indent="-2520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3pPr>
      <a:lvl4pPr marL="16002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–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4pPr>
      <a:lvl5pPr marL="2057400" marR="0" indent="-22860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»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5pPr>
      <a:lvl6pPr marL="24917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6pPr>
      <a:lvl7pPr marL="2948939" marR="0" indent="-205739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7pPr>
      <a:lvl8pPr marL="34061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8pPr>
      <a:lvl9pPr marL="3863340" marR="0" indent="-205740" algn="l" defTabSz="914400" rtl="0" latinLnBrk="0">
        <a:lnSpc>
          <a:spcPts val="2400"/>
        </a:lnSpc>
        <a:spcBef>
          <a:spcPts val="1400"/>
        </a:spcBef>
        <a:spcAft>
          <a:spcPts val="0"/>
        </a:spcAft>
        <a:buClr>
          <a:srgbClr val="E6320F"/>
        </a:buClr>
        <a:buSzPct val="100000"/>
        <a:buFont typeface="Arial"/>
        <a:buChar char="•"/>
        <a:tabLst/>
        <a:defRPr sz="1800" b="0" i="0" u="none" strike="noStrike" cap="none" spc="0" baseline="0">
          <a:solidFill>
            <a:srgbClr val="0F1B20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 6"/>
          <p:cNvSpPr txBox="1">
            <a:spLocks noGrp="1"/>
          </p:cNvSpPr>
          <p:nvPr>
            <p:ph type="title"/>
          </p:nvPr>
        </p:nvSpPr>
        <p:spPr>
          <a:xfrm>
            <a:off x="539998" y="927100"/>
            <a:ext cx="7978528" cy="105888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3200"/>
            </a:pPr>
            <a:r>
              <a:rPr lang="ru-RU" dirty="0"/>
              <a:t>Внедрение и оценка управления рисками и контрольных мероприятий </a:t>
            </a:r>
            <a:endParaRPr dirty="0"/>
          </a:p>
        </p:txBody>
      </p:sp>
      <p:sp>
        <p:nvSpPr>
          <p:cNvPr id="93" name="Untertitel 7"/>
          <p:cNvSpPr txBox="1">
            <a:spLocks noGrp="1"/>
          </p:cNvSpPr>
          <p:nvPr>
            <p:ph type="body" sz="half" idx="1"/>
          </p:nvPr>
        </p:nvSpPr>
        <p:spPr>
          <a:xfrm>
            <a:off x="539998" y="2053750"/>
            <a:ext cx="7978528" cy="1390389"/>
          </a:xfrm>
          <a:prstGeom prst="rect">
            <a:avLst/>
          </a:prstGeom>
        </p:spPr>
        <p:txBody>
          <a:bodyPr anchor="t"/>
          <a:lstStyle>
            <a:lvl1pPr>
              <a:lnSpc>
                <a:spcPts val="4000"/>
              </a:lnSpc>
              <a:spcBef>
                <a:spcPts val="1400"/>
              </a:spcBef>
              <a:defRPr sz="2800">
                <a:solidFill>
                  <a:srgbClr val="000000"/>
                </a:solidFill>
              </a:defRPr>
            </a:lvl1pPr>
          </a:lstStyle>
          <a:p>
            <a:r>
              <a:rPr lang="ru-RU" dirty="0"/>
              <a:t>Подходы </a:t>
            </a:r>
            <a:r>
              <a:rPr lang="ru-RU"/>
              <a:t>к аудиту,</a:t>
            </a:r>
            <a:r>
              <a:rPr lang="ru-RU" dirty="0"/>
              <a:t> принятые в Министерстве финансов Австрии</a:t>
            </a:r>
            <a:endParaRPr dirty="0"/>
          </a:p>
        </p:txBody>
      </p:sp>
      <p:sp>
        <p:nvSpPr>
          <p:cNvPr id="94" name="Textplatzhalter 1"/>
          <p:cNvSpPr txBox="1"/>
          <p:nvPr/>
        </p:nvSpPr>
        <p:spPr>
          <a:xfrm>
            <a:off x="539750" y="3511901"/>
            <a:ext cx="3422650" cy="1094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 fontScale="85000" lnSpcReduction="10000"/>
          </a:bodyPr>
          <a:lstStyle/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Маркус </a:t>
            </a:r>
            <a:r>
              <a:rPr lang="ru-RU" dirty="0" err="1"/>
              <a:t>Эрлмозер</a:t>
            </a:r>
            <a:endParaRPr dirty="0"/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Департамент внутреннего аудита</a:t>
            </a:r>
            <a:endParaRPr dirty="0"/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Федеральное министерство финансов - Австрия</a:t>
            </a:r>
            <a:endParaRPr dirty="0"/>
          </a:p>
          <a:p>
            <a:pPr>
              <a:lnSpc>
                <a:spcPts val="1800"/>
              </a:lnSpc>
              <a:defRPr sz="1400">
                <a:solidFill>
                  <a:srgbClr val="0F1B20"/>
                </a:solidFill>
              </a:defRPr>
            </a:pPr>
            <a:r>
              <a:rPr lang="ru-RU" dirty="0"/>
              <a:t>Сочи, 31 октября</a:t>
            </a:r>
            <a:r>
              <a:rPr dirty="0"/>
              <a:t> 2019</a:t>
            </a:r>
            <a:r>
              <a:rPr lang="ru-RU" dirty="0"/>
              <a:t> г.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43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44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07504" y="1557899"/>
            <a:ext cx="8411023" cy="3048630"/>
          </a:xfrm>
          <a:prstGeom prst="rect">
            <a:avLst/>
          </a:prstGeom>
        </p:spPr>
        <p:txBody>
          <a:bodyPr/>
          <a:lstStyle>
            <a:lvl1pPr>
              <a:lnSpc>
                <a:spcPct val="145000"/>
              </a:lnSpc>
              <a:spcBef>
                <a:spcPts val="0"/>
              </a:spcBef>
              <a:defRPr b="1"/>
            </a:lvl1pPr>
            <a:lvl2pPr>
              <a:lnSpc>
                <a:spcPct val="145000"/>
              </a:lnSpc>
              <a:spcBef>
                <a:spcPts val="0"/>
              </a:spcBef>
              <a:buClrTx/>
              <a:buFont typeface="Corbel"/>
            </a:lvl2pPr>
          </a:lstStyle>
          <a:p>
            <a:r>
              <a:rPr lang="ru-RU" dirty="0"/>
              <a:t>Система управления риском</a:t>
            </a:r>
            <a:endParaRPr lang="en-US" dirty="0"/>
          </a:p>
          <a:p>
            <a:pPr lvl="1"/>
            <a:r>
              <a:rPr lang="ru-RU" dirty="0"/>
              <a:t>Результат оценки</a:t>
            </a:r>
            <a:endParaRPr lang="en-US" dirty="0"/>
          </a:p>
        </p:txBody>
      </p:sp>
      <p:sp>
        <p:nvSpPr>
          <p:cNvPr id="145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34796" y="4800763"/>
            <a:ext cx="183729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1344168"/>
            <a:ext cx="3648439" cy="34838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-1680000">
            <a:off x="4402472" y="1486758"/>
            <a:ext cx="504502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Information, Communication, &amp; Reporting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" name="TextBox 8"/>
          <p:cNvSpPr txBox="1"/>
          <p:nvPr/>
        </p:nvSpPr>
        <p:spPr>
          <a:xfrm rot="2880000">
            <a:off x="6264000" y="1980000"/>
            <a:ext cx="361479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Governance &amp; Culture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0" name="TextBox 9"/>
          <p:cNvSpPr txBox="1"/>
          <p:nvPr/>
        </p:nvSpPr>
        <p:spPr>
          <a:xfrm rot="-2820000">
            <a:off x="4130933" y="2088000"/>
            <a:ext cx="399585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Reporting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1" name="TextBox 10"/>
          <p:cNvSpPr txBox="1"/>
          <p:nvPr/>
        </p:nvSpPr>
        <p:spPr>
          <a:xfrm rot="-1680000">
            <a:off x="4428000" y="1793921"/>
            <a:ext cx="425058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Communicates</a:t>
            </a:r>
            <a:r>
              <a:rPr kumimoji="0" lang="en-US" sz="5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 Risk Information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" name="TextBox 11"/>
          <p:cNvSpPr txBox="1"/>
          <p:nvPr/>
        </p:nvSpPr>
        <p:spPr>
          <a:xfrm rot="-480000">
            <a:off x="4817332" y="1688376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Information  about risks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3" name="TextBox 12"/>
          <p:cNvSpPr txBox="1"/>
          <p:nvPr/>
        </p:nvSpPr>
        <p:spPr>
          <a:xfrm rot="480000">
            <a:off x="5256000" y="1692000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Exercises Board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">
            <a:off x="5660761" y="1808491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Operating Structures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" name="TextBox 16"/>
          <p:cNvSpPr txBox="1"/>
          <p:nvPr/>
        </p:nvSpPr>
        <p:spPr>
          <a:xfrm rot="2640000">
            <a:off x="5979237" y="2088000"/>
            <a:ext cx="425058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Risk culture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" name="TextBox 17"/>
          <p:cNvSpPr txBox="1"/>
          <p:nvPr/>
        </p:nvSpPr>
        <p:spPr>
          <a:xfrm rot="3780000">
            <a:off x="6267268" y="2448000"/>
            <a:ext cx="425058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Core Values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" name="TextBox 20"/>
          <p:cNvSpPr txBox="1"/>
          <p:nvPr/>
        </p:nvSpPr>
        <p:spPr>
          <a:xfrm rot="4920000">
            <a:off x="6372000" y="2808000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Human </a:t>
            </a:r>
            <a:r>
              <a:rPr lang="en-US" sz="500" b="1" dirty="0" err="1"/>
              <a:t>Ressources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" name="TextBox 21"/>
          <p:cNvSpPr txBox="1"/>
          <p:nvPr/>
        </p:nvSpPr>
        <p:spPr>
          <a:xfrm rot="-4620000">
            <a:off x="6372000" y="3204000"/>
            <a:ext cx="425058" cy="2308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Analyzes Business Context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TextBox 22"/>
          <p:cNvSpPr txBox="1"/>
          <p:nvPr/>
        </p:nvSpPr>
        <p:spPr>
          <a:xfrm rot="-3600000">
            <a:off x="6264000" y="3672000"/>
            <a:ext cx="425058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Risk Appetite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TextBox 23"/>
          <p:cNvSpPr txBox="1"/>
          <p:nvPr/>
        </p:nvSpPr>
        <p:spPr>
          <a:xfrm rot="-2760000">
            <a:off x="6002615" y="3960000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Alternative Strategies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" name="TextBox 24"/>
          <p:cNvSpPr txBox="1"/>
          <p:nvPr/>
        </p:nvSpPr>
        <p:spPr>
          <a:xfrm rot="-1740000">
            <a:off x="5652000" y="4213304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Business Objectives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" name="TextBox 25"/>
          <p:cNvSpPr txBox="1"/>
          <p:nvPr/>
        </p:nvSpPr>
        <p:spPr>
          <a:xfrm rot="-3180000">
            <a:off x="6341893" y="3883632"/>
            <a:ext cx="529337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-US" sz="500" b="1" dirty="0"/>
              <a:t>Strategy &amp; Objective-Setting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7" name="TextBox 26"/>
          <p:cNvSpPr txBox="1"/>
          <p:nvPr/>
        </p:nvSpPr>
        <p:spPr>
          <a:xfrm rot="-420000">
            <a:off x="5256000" y="4363742"/>
            <a:ext cx="425058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Identifies Risk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" name="TextBox 27"/>
          <p:cNvSpPr txBox="1"/>
          <p:nvPr/>
        </p:nvSpPr>
        <p:spPr>
          <a:xfrm rot="720000">
            <a:off x="4860000" y="4320000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Risk assessment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" name="TextBox 28"/>
          <p:cNvSpPr txBox="1"/>
          <p:nvPr/>
        </p:nvSpPr>
        <p:spPr>
          <a:xfrm rot="1560000">
            <a:off x="4439337" y="4198432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Prioritizes Risks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" name="TextBox 29"/>
          <p:cNvSpPr txBox="1"/>
          <p:nvPr/>
        </p:nvSpPr>
        <p:spPr>
          <a:xfrm rot="2460000">
            <a:off x="4104000" y="3960000"/>
            <a:ext cx="425058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Implements Risk Responses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" name="TextBox 30"/>
          <p:cNvSpPr txBox="1"/>
          <p:nvPr/>
        </p:nvSpPr>
        <p:spPr>
          <a:xfrm rot="3660000">
            <a:off x="3888000" y="3592463"/>
            <a:ext cx="345731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Portfolio View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TextBox 31"/>
          <p:cNvSpPr txBox="1"/>
          <p:nvPr/>
        </p:nvSpPr>
        <p:spPr>
          <a:xfrm rot="1560000">
            <a:off x="4464000" y="4500000"/>
            <a:ext cx="425058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-US" sz="500" b="1" dirty="0"/>
              <a:t>Performance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TextBox 32"/>
          <p:cNvSpPr txBox="1"/>
          <p:nvPr/>
        </p:nvSpPr>
        <p:spPr>
          <a:xfrm rot="4680000">
            <a:off x="3758150" y="3259365"/>
            <a:ext cx="345731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Rating changes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TextBox 33"/>
          <p:cNvSpPr txBox="1"/>
          <p:nvPr/>
        </p:nvSpPr>
        <p:spPr>
          <a:xfrm rot="-4920000">
            <a:off x="3711763" y="2824551"/>
            <a:ext cx="432024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Reviews Risk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TextBox 34"/>
          <p:cNvSpPr txBox="1"/>
          <p:nvPr/>
        </p:nvSpPr>
        <p:spPr>
          <a:xfrm rot="-3900000">
            <a:off x="3848085" y="2426038"/>
            <a:ext cx="432024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algn="ctr"/>
            <a:r>
              <a:rPr lang="en-US" sz="500" b="1" dirty="0"/>
              <a:t>Improvement ERM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6" name="TextBox 35"/>
          <p:cNvSpPr txBox="1"/>
          <p:nvPr/>
        </p:nvSpPr>
        <p:spPr>
          <a:xfrm rot="-4920000">
            <a:off x="3492000" y="2628000"/>
            <a:ext cx="432024" cy="153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r>
              <a:rPr lang="en-US" sz="500" b="1" dirty="0"/>
              <a:t>Review </a:t>
            </a:r>
            <a:br>
              <a:rPr lang="en-US" sz="500" b="1" dirty="0"/>
            </a:br>
            <a:r>
              <a:rPr lang="en-US" sz="500" b="1" dirty="0"/>
              <a:t>&amp; Revision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2000" y="3168000"/>
            <a:ext cx="251421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Initial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92080" y="3420000"/>
            <a:ext cx="251421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Basic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92080" y="3646934"/>
            <a:ext cx="288032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Evolved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92080" y="3924000"/>
            <a:ext cx="288032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Advanced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92080" y="4155926"/>
            <a:ext cx="288032" cy="76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rbel"/>
                <a:ea typeface="Corbel"/>
                <a:cs typeface="Corbel"/>
                <a:sym typeface="Corbel"/>
              </a:rPr>
              <a:t>Leading</a:t>
            </a:r>
            <a:endParaRPr kumimoji="0" lang="ru-RU" sz="5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49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50" name="Inhalts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45000"/>
              </a:lnSpc>
              <a:spcBef>
                <a:spcPts val="0"/>
              </a:spcBef>
              <a:defRPr b="1"/>
            </a:pPr>
            <a:r>
              <a:rPr lang="ru-RU" dirty="0"/>
              <a:t>Статус интеграции СВК и СУР</a:t>
            </a:r>
            <a:endParaRPr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Соображения, связанные с управлением, риском и обеспечением соответствия требованиям и положениям</a:t>
            </a:r>
            <a:r>
              <a:rPr dirty="0"/>
              <a:t> (GRC) </a:t>
            </a:r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dirty="0"/>
              <a:t>GRC</a:t>
            </a:r>
            <a:r>
              <a:rPr lang="ru-RU" dirty="0"/>
              <a:t> как комплексный и целостный подход</a:t>
            </a:r>
            <a:endParaRPr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Подходящие стратегия, процессы, технология, кадровое обеспечение и структуры, способствующие повышению действенности и эффективности </a:t>
            </a:r>
            <a:endParaRPr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Взаимное влияние СВК и СУР</a:t>
            </a:r>
            <a:endParaRPr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Сопоставление содержания результатов рассмотрения</a:t>
            </a:r>
            <a:endParaRPr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Устная оценка статуса интеграции</a:t>
            </a:r>
            <a:endParaRPr dirty="0"/>
          </a:p>
        </p:txBody>
      </p:sp>
      <p:sp>
        <p:nvSpPr>
          <p:cNvPr id="151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46430" y="4800763"/>
            <a:ext cx="172095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el 6"/>
          <p:cNvSpPr txBox="1">
            <a:spLocks noGrp="1"/>
          </p:cNvSpPr>
          <p:nvPr>
            <p:ph type="title"/>
          </p:nvPr>
        </p:nvSpPr>
        <p:spPr>
          <a:xfrm>
            <a:off x="539998" y="949837"/>
            <a:ext cx="5389202" cy="83821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49808">
              <a:lnSpc>
                <a:spcPts val="3200"/>
              </a:lnSpc>
              <a:defRPr sz="2460"/>
            </a:pPr>
            <a:br>
              <a:rPr dirty="0"/>
            </a:br>
            <a:r>
              <a:rPr lang="ru-RU" dirty="0"/>
              <a:t>Спасибо </a:t>
            </a:r>
            <a:r>
              <a:rPr lang="ru-RU"/>
              <a:t>за внимание</a:t>
            </a:r>
            <a:r>
              <a:t>!</a:t>
            </a:r>
            <a:endParaRPr dirty="0"/>
          </a:p>
        </p:txBody>
      </p:sp>
      <p:sp>
        <p:nvSpPr>
          <p:cNvPr id="154" name="Textplatzhalter 9"/>
          <p:cNvSpPr txBox="1">
            <a:spLocks noGrp="1"/>
          </p:cNvSpPr>
          <p:nvPr>
            <p:ph type="body" sz="quarter" idx="1"/>
          </p:nvPr>
        </p:nvSpPr>
        <p:spPr>
          <a:xfrm>
            <a:off x="539750" y="3643312"/>
            <a:ext cx="3423600" cy="963217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>
              <a:defRPr sz="1400">
                <a:solidFill>
                  <a:srgbClr val="0F1B20"/>
                </a:solidFill>
              </a:defRPr>
            </a:pPr>
            <a:r>
              <a:rPr lang="ru-RU" dirty="0"/>
              <a:t>Маркус </a:t>
            </a:r>
            <a:r>
              <a:rPr lang="ru-RU" dirty="0" err="1"/>
              <a:t>Эрлмозер</a:t>
            </a:r>
            <a:r>
              <a:rPr lang="ru-RU" dirty="0"/>
              <a:t> (</a:t>
            </a:r>
            <a:r>
              <a:rPr lang="en-US" dirty="0"/>
              <a:t>Markus </a:t>
            </a:r>
            <a:r>
              <a:rPr lang="en-US" dirty="0" err="1"/>
              <a:t>Erlmoser</a:t>
            </a:r>
            <a:r>
              <a:rPr lang="ru-RU" dirty="0"/>
              <a:t>)</a:t>
            </a:r>
          </a:p>
          <a:p>
            <a:pPr>
              <a:defRPr sz="1400">
                <a:solidFill>
                  <a:srgbClr val="0F1B20"/>
                </a:solidFill>
              </a:defRPr>
            </a:pPr>
            <a:r>
              <a:rPr lang="ru-RU" dirty="0"/>
              <a:t>Департамент внутреннего аудита</a:t>
            </a:r>
          </a:p>
          <a:p>
            <a:pPr>
              <a:defRPr sz="1400">
                <a:solidFill>
                  <a:srgbClr val="0F1B20"/>
                </a:solidFill>
              </a:defRPr>
            </a:pPr>
            <a:r>
              <a:rPr lang="ru-RU" dirty="0"/>
              <a:t>Федеральное министерство финансов - Австрия</a:t>
            </a:r>
          </a:p>
          <a:p>
            <a:r>
              <a:rPr dirty="0"/>
              <a:t>markus.erlmoser@bmf.gv.at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ußzeilenplatzhalter 3"/>
          <p:cNvSpPr txBox="1"/>
          <p:nvPr/>
        </p:nvSpPr>
        <p:spPr>
          <a:xfrm>
            <a:off x="107505" y="4782543"/>
            <a:ext cx="7308412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  <a:endParaRPr dirty="0"/>
          </a:p>
        </p:txBody>
      </p:sp>
      <p:sp>
        <p:nvSpPr>
          <p:cNvPr id="97" name="Titel 1"/>
          <p:cNvSpPr txBox="1">
            <a:spLocks noGrp="1"/>
          </p:cNvSpPr>
          <p:nvPr>
            <p:ph type="title"/>
          </p:nvPr>
        </p:nvSpPr>
        <p:spPr>
          <a:xfrm>
            <a:off x="467544" y="771550"/>
            <a:ext cx="8050981" cy="83876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Используемые международные </a:t>
            </a:r>
            <a:br>
              <a:rPr lang="ru-RU" dirty="0"/>
            </a:br>
            <a:r>
              <a:rPr lang="ru-RU" dirty="0"/>
              <a:t>стандарты</a:t>
            </a:r>
            <a:endParaRPr dirty="0"/>
          </a:p>
        </p:txBody>
      </p:sp>
      <p:sp>
        <p:nvSpPr>
          <p:cNvPr id="98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b="1"/>
            </a:pPr>
            <a:r>
              <a:rPr lang="ru-RU" dirty="0"/>
              <a:t>Система внутреннего контроля</a:t>
            </a:r>
            <a:endParaRPr dirty="0"/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ru-RU" dirty="0"/>
              <a:t>Внутренний контроль</a:t>
            </a:r>
            <a:r>
              <a:rPr dirty="0"/>
              <a:t> – </a:t>
            </a:r>
            <a:r>
              <a:rPr lang="ru-RU" dirty="0"/>
              <a:t>Интегрированная модель </a:t>
            </a:r>
            <a:r>
              <a:rPr lang="en-US" dirty="0"/>
              <a:t>COSO</a:t>
            </a:r>
            <a:endParaRPr lang="ru-RU" dirty="0"/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ru-RU" dirty="0"/>
              <a:t>Рамочный документ 1992 г.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ru-RU" dirty="0"/>
              <a:t>В обновлённой редакции</a:t>
            </a:r>
            <a:r>
              <a:rPr dirty="0"/>
              <a:t> 2013</a:t>
            </a:r>
            <a:r>
              <a:rPr lang="ru-RU" dirty="0"/>
              <a:t> г.</a:t>
            </a:r>
            <a:endParaRPr dirty="0"/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ru-RU" dirty="0"/>
              <a:t>Стандарты Института государственных </a:t>
            </a:r>
          </a:p>
          <a:p>
            <a:pPr marL="25200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dirty="0"/>
              <a:t>аудиторов  (</a:t>
            </a:r>
            <a:r>
              <a:rPr dirty="0"/>
              <a:t>IDW</a:t>
            </a:r>
            <a:r>
              <a:rPr lang="ru-RU" dirty="0"/>
              <a:t>)</a:t>
            </a:r>
            <a:r>
              <a:rPr dirty="0"/>
              <a:t> PS 261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ru-RU" dirty="0"/>
              <a:t>Институт государственных аудиторов в Германии</a:t>
            </a:r>
            <a:endParaRPr dirty="0"/>
          </a:p>
          <a:p>
            <a:pPr lvl="2">
              <a:lnSpc>
                <a:spcPct val="150000"/>
              </a:lnSpc>
              <a:spcBef>
                <a:spcPts val="0"/>
              </a:spcBef>
              <a:defRPr sz="1400"/>
            </a:pPr>
            <a:r>
              <a:rPr lang="ru-RU" dirty="0"/>
              <a:t>Базовый стандарт СВК для проведения аудитов в странах </a:t>
            </a:r>
          </a:p>
          <a:p>
            <a:pPr marL="503999" lvl="2" indent="0">
              <a:lnSpc>
                <a:spcPct val="150000"/>
              </a:lnSpc>
              <a:spcBef>
                <a:spcPts val="0"/>
              </a:spcBef>
              <a:buNone/>
              <a:defRPr sz="1400"/>
            </a:pPr>
            <a:r>
              <a:rPr lang="ru-RU" dirty="0"/>
              <a:t>Центральной Европы</a:t>
            </a:r>
            <a:endParaRPr dirty="0"/>
          </a:p>
        </p:txBody>
      </p:sp>
      <p:sp>
        <p:nvSpPr>
          <p:cNvPr id="99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pic>
        <p:nvPicPr>
          <p:cNvPr id="100" name="Grafik 5" descr="Grafik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3863" y="639134"/>
            <a:ext cx="1863360" cy="1837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Grafik 6" descr="Grafi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7274" y="2696063"/>
            <a:ext cx="3195656" cy="2294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04" name="Titel 1"/>
          <p:cNvSpPr txBox="1">
            <a:spLocks noGrp="1"/>
          </p:cNvSpPr>
          <p:nvPr>
            <p:ph type="title"/>
          </p:nvPr>
        </p:nvSpPr>
        <p:spPr>
          <a:xfrm>
            <a:off x="495759" y="843558"/>
            <a:ext cx="8022766" cy="76675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Используемые международные </a:t>
            </a:r>
            <a:br>
              <a:rPr lang="ru-RU" dirty="0"/>
            </a:br>
            <a:r>
              <a:rPr lang="ru-RU" dirty="0"/>
              <a:t>стандарты</a:t>
            </a:r>
            <a:endParaRPr dirty="0"/>
          </a:p>
        </p:txBody>
      </p:sp>
      <p:sp>
        <p:nvSpPr>
          <p:cNvPr id="105" name="Textplatzhalter 2"/>
          <p:cNvSpPr txBox="1">
            <a:spLocks noGrp="1"/>
          </p:cNvSpPr>
          <p:nvPr>
            <p:ph type="body" idx="1"/>
          </p:nvPr>
        </p:nvSpPr>
        <p:spPr>
          <a:xfrm>
            <a:off x="288372" y="1557899"/>
            <a:ext cx="6457404" cy="29420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 b="1"/>
            </a:pPr>
            <a:r>
              <a:rPr lang="ru-RU" dirty="0"/>
              <a:t>Система управления риском</a:t>
            </a:r>
            <a:endParaRPr dirty="0"/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ru-RU" sz="1600" dirty="0"/>
              <a:t>Управление рисками организации – Интегрированная </a:t>
            </a:r>
          </a:p>
          <a:p>
            <a:pPr marL="25200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sz="1600" dirty="0"/>
              <a:t>модель </a:t>
            </a:r>
            <a:r>
              <a:rPr sz="1600" dirty="0"/>
              <a:t>COSO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ru-RU" sz="1600" dirty="0"/>
              <a:t>Концепция </a:t>
            </a:r>
            <a:r>
              <a:rPr lang="en-US" sz="1600" dirty="0"/>
              <a:t>COSO </a:t>
            </a:r>
            <a:r>
              <a:rPr lang="ru-RU" sz="1600" dirty="0"/>
              <a:t>«Управление рисками организации:</a:t>
            </a:r>
            <a:r>
              <a:rPr sz="1600" dirty="0"/>
              <a:t> </a:t>
            </a:r>
            <a:r>
              <a:rPr lang="ru-RU" sz="1600" dirty="0"/>
              <a:t>интеграция со стратегией и эффективностью деятельности»</a:t>
            </a:r>
            <a:endParaRPr sz="1600" dirty="0"/>
          </a:p>
          <a:p>
            <a:pPr lvl="1">
              <a:lnSpc>
                <a:spcPct val="150000"/>
              </a:lnSpc>
              <a:spcBef>
                <a:spcPts val="0"/>
              </a:spcBef>
              <a:buClrTx/>
              <a:buFont typeface="Corbel"/>
            </a:pPr>
            <a:r>
              <a:rPr lang="ru-RU" sz="1600" dirty="0"/>
              <a:t>Институт внутренних аудиторов Германии (</a:t>
            </a:r>
            <a:r>
              <a:rPr sz="1600" dirty="0"/>
              <a:t>DIIR</a:t>
            </a:r>
            <a:r>
              <a:rPr lang="ru-RU" sz="1600" dirty="0"/>
              <a:t>)</a:t>
            </a:r>
            <a:r>
              <a:rPr sz="1600" dirty="0"/>
              <a:t>, </a:t>
            </a:r>
            <a:endParaRPr lang="ru-RU" sz="1600" dirty="0"/>
          </a:p>
          <a:p>
            <a:pPr marL="252000" lvl="1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ru-RU" sz="1600" dirty="0"/>
              <a:t>Стандарт аудита</a:t>
            </a:r>
            <a:r>
              <a:rPr sz="1600" dirty="0"/>
              <a:t> No. 2 – </a:t>
            </a:r>
            <a:r>
              <a:rPr lang="ru-RU" sz="1600" dirty="0"/>
              <a:t>Аудит систем управления риском</a:t>
            </a:r>
            <a:endParaRPr sz="1600" dirty="0"/>
          </a:p>
        </p:txBody>
      </p:sp>
      <p:sp>
        <p:nvSpPr>
          <p:cNvPr id="106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pic>
        <p:nvPicPr>
          <p:cNvPr id="107" name="Grafik 7" descr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5775" y="658814"/>
            <a:ext cx="1902466" cy="2048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Grafik 8" descr="Grafik 8"/>
          <p:cNvPicPr>
            <a:picLocks noChangeAspect="1"/>
          </p:cNvPicPr>
          <p:nvPr/>
        </p:nvPicPr>
        <p:blipFill>
          <a:blip r:embed="rId3" cstate="print"/>
          <a:srcRect t="7972"/>
          <a:stretch>
            <a:fillRect/>
          </a:stretch>
        </p:blipFill>
        <p:spPr>
          <a:xfrm>
            <a:off x="6300192" y="3147814"/>
            <a:ext cx="2843808" cy="1080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Fußzeilenplatzhalter 3"/>
          <p:cNvSpPr txBox="1"/>
          <p:nvPr/>
        </p:nvSpPr>
        <p:spPr>
          <a:xfrm>
            <a:off x="539751" y="4782543"/>
            <a:ext cx="6876165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11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12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/>
            </a:lvl1pPr>
            <a:lvl2pPr marL="504000" indent="-252000">
              <a:lnSpc>
                <a:spcPct val="150000"/>
              </a:lnSpc>
              <a:spcBef>
                <a:spcPts val="0"/>
              </a:spcBef>
              <a:buClrTx/>
              <a:buFont typeface="Corbel"/>
              <a:defRPr sz="1600"/>
            </a:lvl2pPr>
            <a:lvl3pPr marL="0" indent="504000">
              <a:lnSpc>
                <a:spcPct val="150000"/>
              </a:lnSpc>
              <a:spcBef>
                <a:spcPts val="0"/>
              </a:spcBef>
              <a:buSzTx/>
              <a:buNone/>
              <a:defRPr sz="1600" i="1"/>
            </a:lvl3pPr>
          </a:lstStyle>
          <a:p>
            <a:r>
              <a:rPr lang="ru-RU" dirty="0"/>
              <a:t>Система внутреннего контроля (СВК)</a:t>
            </a:r>
            <a:endParaRPr dirty="0"/>
          </a:p>
          <a:p>
            <a:pPr lvl="1"/>
            <a:r>
              <a:rPr lang="ru-RU" dirty="0"/>
              <a:t>Главный вопрос</a:t>
            </a:r>
            <a:r>
              <a:rPr dirty="0"/>
              <a:t>: </a:t>
            </a:r>
          </a:p>
          <a:p>
            <a:pPr lvl="2"/>
            <a:r>
              <a:rPr lang="ru-RU" dirty="0"/>
              <a:t>Насколько успешно работает система внутреннего контроля в отношении </a:t>
            </a:r>
            <a:r>
              <a:rPr dirty="0"/>
              <a:t>(...) </a:t>
            </a:r>
            <a:r>
              <a:rPr lang="ru-RU" dirty="0"/>
              <a:t>покрытия базовых принципов «прозрачности», «четырёх глаз», «разделения функций» и «минимального объёма информации», и насколько успешно разрабатывается СВК? </a:t>
            </a:r>
            <a:endParaRPr dirty="0"/>
          </a:p>
        </p:txBody>
      </p:sp>
      <p:sp>
        <p:nvSpPr>
          <p:cNvPr id="113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16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17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2000" indent="-252000">
              <a:lnSpc>
                <a:spcPct val="116000"/>
              </a:lnSpc>
              <a:spcBef>
                <a:spcPts val="0"/>
              </a:spcBef>
              <a:defRPr sz="1300" b="1"/>
            </a:pPr>
            <a:r>
              <a:rPr lang="ru-RU" dirty="0"/>
              <a:t>Система внутреннего контроля</a:t>
            </a:r>
            <a:endParaRPr lang="en-US" sz="1200" dirty="0"/>
          </a:p>
          <a:p>
            <a:pPr marL="504000" lvl="1" indent="-252000">
              <a:lnSpc>
                <a:spcPct val="116000"/>
              </a:lnSpc>
              <a:spcBef>
                <a:spcPts val="0"/>
              </a:spcBef>
              <a:buClrTx/>
              <a:buFont typeface="Corbel"/>
              <a:defRPr sz="1200"/>
            </a:pPr>
            <a:r>
              <a:rPr lang="ru-RU" dirty="0"/>
              <a:t>Методы проведения аудита</a:t>
            </a:r>
            <a:endParaRPr lang="en-US" dirty="0"/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ru-RU" dirty="0"/>
              <a:t>Направляемая беседа</a:t>
            </a:r>
            <a:endParaRPr dirty="0"/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ru-RU" dirty="0"/>
              <a:t>Ориентация на компоненты</a:t>
            </a:r>
            <a:r>
              <a:rPr dirty="0"/>
              <a:t> COSO-IC</a:t>
            </a:r>
            <a:endParaRPr sz="1200" dirty="0"/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dirty="0"/>
              <a:t>IDW PS 261 (</a:t>
            </a:r>
            <a:r>
              <a:rPr lang="ru-RU" dirty="0"/>
              <a:t>система мониторинга, интегрированная с процессом</a:t>
            </a:r>
            <a:r>
              <a:rPr sz="800" dirty="0"/>
              <a:t>)</a:t>
            </a:r>
            <a:endParaRPr sz="1200" dirty="0"/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ru-RU" dirty="0"/>
              <a:t>Анализ процесса</a:t>
            </a:r>
            <a:endParaRPr dirty="0"/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ru-RU" dirty="0"/>
              <a:t>Анализ документов</a:t>
            </a:r>
            <a:r>
              <a:rPr dirty="0"/>
              <a:t> (</a:t>
            </a:r>
            <a:r>
              <a:rPr lang="ru-RU" dirty="0"/>
              <a:t>анализ качественных данных исходя из тем аудита</a:t>
            </a:r>
            <a:r>
              <a:rPr dirty="0"/>
              <a:t>)</a:t>
            </a:r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ru-RU" dirty="0"/>
              <a:t>Наблюдение </a:t>
            </a:r>
            <a:endParaRPr dirty="0"/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ru-RU" dirty="0"/>
              <a:t>Разные иерархические уровни</a:t>
            </a:r>
            <a:endParaRPr sz="1200" dirty="0"/>
          </a:p>
          <a:p>
            <a:pPr marL="984250" lvl="3" indent="-177800">
              <a:lnSpc>
                <a:spcPct val="116000"/>
              </a:lnSpc>
              <a:spcBef>
                <a:spcPts val="600"/>
              </a:spcBef>
              <a:defRPr sz="900"/>
            </a:pPr>
            <a:r>
              <a:rPr lang="ru-RU" dirty="0"/>
              <a:t>Разные структурные подразделения в организации</a:t>
            </a:r>
            <a:endParaRPr sz="1200" dirty="0"/>
          </a:p>
          <a:p>
            <a:pPr lvl="2">
              <a:lnSpc>
                <a:spcPct val="116000"/>
              </a:lnSpc>
              <a:spcBef>
                <a:spcPts val="0"/>
              </a:spcBef>
              <a:defRPr sz="1200"/>
            </a:pPr>
            <a:r>
              <a:rPr lang="ru-RU" dirty="0"/>
              <a:t>Описательная статистика</a:t>
            </a:r>
            <a:endParaRPr dirty="0"/>
          </a:p>
        </p:txBody>
      </p:sp>
      <p:sp>
        <p:nvSpPr>
          <p:cNvPr id="118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21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22" name="Textplatzhalter 2"/>
          <p:cNvSpPr txBox="1">
            <a:spLocks noGrp="1"/>
          </p:cNvSpPr>
          <p:nvPr>
            <p:ph type="body" sz="half" idx="1"/>
          </p:nvPr>
        </p:nvSpPr>
        <p:spPr>
          <a:xfrm>
            <a:off x="0" y="1557899"/>
            <a:ext cx="4426785" cy="29420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52000" indent="-252000">
              <a:lnSpc>
                <a:spcPct val="145000"/>
              </a:lnSpc>
              <a:spcBef>
                <a:spcPts val="0"/>
              </a:spcBef>
              <a:defRPr sz="1700" b="1"/>
            </a:pPr>
            <a:r>
              <a:rPr lang="ru-RU" dirty="0"/>
              <a:t>Система внутреннего контроля</a:t>
            </a:r>
            <a:endParaRPr sz="1600"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Оценка СВК с применением Комплексной модели производительности и зрелости </a:t>
            </a:r>
            <a:r>
              <a:rPr dirty="0"/>
              <a:t>(CMMI)</a:t>
            </a:r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ru-RU" dirty="0"/>
              <a:t>справочная модель Суда аудиторов для оценки зрелости </a:t>
            </a:r>
            <a:endParaRPr dirty="0"/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ru-RU" dirty="0"/>
              <a:t>модель, включающая </a:t>
            </a:r>
            <a:r>
              <a:rPr dirty="0"/>
              <a:t>5</a:t>
            </a:r>
            <a:r>
              <a:rPr lang="ru-RU" dirty="0"/>
              <a:t> уровней, с пояснением по каждому</a:t>
            </a:r>
            <a:endParaRPr dirty="0"/>
          </a:p>
        </p:txBody>
      </p:sp>
      <p:sp>
        <p:nvSpPr>
          <p:cNvPr id="123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7" y="1347614"/>
            <a:ext cx="4605829" cy="342595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649904" y="1514856"/>
            <a:ext cx="2348744" cy="1889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n-US" sz="700" b="1" kern="0" dirty="0">
                <a:latin typeface="Arial"/>
              </a:rPr>
              <a:t>C</a:t>
            </a:r>
            <a:r>
              <a:rPr lang="ru-RU" sz="700" b="1" kern="0" dirty="0">
                <a:latin typeface="Arial"/>
              </a:rPr>
              <a:t>характеристики отдельных уровней зрелости СВК</a:t>
            </a:r>
            <a:endParaRPr lang="en-US" sz="700" b="1" kern="0" dirty="0">
              <a:latin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976" y="1478280"/>
            <a:ext cx="554736" cy="1280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/>
            <a:r>
              <a:rPr lang="ru-RU" sz="700" b="1" kern="0" dirty="0">
                <a:latin typeface="Arial"/>
              </a:rPr>
              <a:t>Зрелость СВК</a:t>
            </a:r>
            <a:endParaRPr lang="en-US" sz="700" b="1" kern="0" dirty="0"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04376" y="1987296"/>
            <a:ext cx="831720" cy="25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8100" marR="38100" indent="0" algn="ctr">
              <a:lnSpc>
                <a:spcPts val="960"/>
              </a:lnSpc>
            </a:pPr>
            <a:r>
              <a:rPr lang="ru-RU" sz="700" kern="0" dirty="0">
                <a:latin typeface="Arial"/>
              </a:rPr>
              <a:t>Уровень</a:t>
            </a:r>
            <a:r>
              <a:rPr lang="en-US" sz="700" kern="0" dirty="0">
                <a:latin typeface="Arial"/>
              </a:rPr>
              <a:t> </a:t>
            </a:r>
            <a:r>
              <a:rPr lang="ru" sz="700" kern="0" dirty="0">
                <a:latin typeface="Arial"/>
              </a:rPr>
              <a:t>5: </a:t>
            </a:r>
            <a:r>
              <a:rPr lang="ru-RU" sz="700" kern="0" dirty="0">
                <a:latin typeface="Arial"/>
              </a:rPr>
              <a:t>Оптимизирующий</a:t>
            </a:r>
            <a:endParaRPr lang="en-US" sz="700" kern="0" dirty="0"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59552" y="2033016"/>
            <a:ext cx="3116904" cy="4358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Чёткое ощущение к</a:t>
            </a:r>
            <a:r>
              <a:rPr lang="ru-RU" sz="700" dirty="0">
                <a:latin typeface="Arial"/>
              </a:rPr>
              <a:t>онтроля в </a:t>
            </a:r>
            <a:r>
              <a:rPr lang="ru-RU" sz="700" kern="0" dirty="0">
                <a:latin typeface="Arial"/>
              </a:rPr>
              <a:t>масштабах всей компании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Высокая степень автоматизации контрольных мероприятий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Чуткое реагирование на изменения посредством инструментов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Интегрированная система ВК, аудита и управления риском</a:t>
            </a:r>
            <a:endParaRPr lang="en-US" sz="700" kern="0" dirty="0">
              <a:latin typeface="Arial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52392" y="2404872"/>
            <a:ext cx="687704" cy="4389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84"/>
              </a:lnSpc>
            </a:pPr>
            <a:r>
              <a:rPr lang="ru-RU" sz="700" kern="0" dirty="0">
                <a:latin typeface="Arial"/>
              </a:rPr>
              <a:t>Уровень</a:t>
            </a:r>
            <a:r>
              <a:rPr lang="en-US" sz="700" kern="0" dirty="0">
                <a:latin typeface="Arial"/>
              </a:rPr>
              <a:t> </a:t>
            </a:r>
            <a:r>
              <a:rPr lang="ru" sz="700" kern="0" dirty="0">
                <a:latin typeface="Arial"/>
              </a:rPr>
              <a:t>4: </a:t>
            </a:r>
            <a:r>
              <a:rPr lang="ru-RU" sz="700" kern="0" dirty="0">
                <a:latin typeface="Arial"/>
              </a:rPr>
              <a:t>Управляемый количественно</a:t>
            </a:r>
            <a:endParaRPr lang="en-US" sz="700" kern="0" dirty="0">
              <a:latin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59552" y="2572512"/>
            <a:ext cx="3260920" cy="4389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Принципы и руководящие положения СВК детально отражены в документах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Регулярный мониторинг механизмов контроля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-RU" sz="700" kern="0" dirty="0">
                <a:latin typeface="Arial"/>
              </a:rPr>
              <a:t>Постоянное обновление механизмов контроля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Регулярная отчётность СВК</a:t>
            </a:r>
            <a:endParaRPr lang="en-US" sz="700" kern="0" dirty="0">
              <a:latin typeface="Arial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7218" y="3084576"/>
            <a:ext cx="646870" cy="2468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960"/>
              </a:lnSpc>
            </a:pPr>
            <a:r>
              <a:rPr lang="ru-RU" sz="700" kern="0" dirty="0">
                <a:latin typeface="Arial"/>
              </a:rPr>
              <a:t>Уровень</a:t>
            </a:r>
            <a:r>
              <a:rPr lang="en-US" sz="700" kern="0" dirty="0">
                <a:latin typeface="Arial"/>
              </a:rPr>
              <a:t> </a:t>
            </a:r>
            <a:r>
              <a:rPr lang="ru" sz="700" kern="0" dirty="0">
                <a:latin typeface="Arial"/>
              </a:rPr>
              <a:t>3: </a:t>
            </a:r>
            <a:r>
              <a:rPr lang="ru-RU" sz="700" kern="0" dirty="0">
                <a:latin typeface="Arial"/>
              </a:rPr>
              <a:t>Определённый</a:t>
            </a:r>
            <a:endParaRPr lang="en-US" sz="700" kern="0" dirty="0">
              <a:latin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59552" y="3121152"/>
            <a:ext cx="3330244" cy="43891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just">
              <a:lnSpc>
                <a:spcPts val="864"/>
              </a:lnSpc>
            </a:pPr>
            <a:r>
              <a:rPr lang="ru" sz="700" kern="0" dirty="0">
                <a:latin typeface="Arial"/>
              </a:rPr>
              <a:t>-</a:t>
            </a:r>
            <a:r>
              <a:rPr lang="ru-RU" sz="700" kern="0" dirty="0">
                <a:latin typeface="Arial"/>
              </a:rPr>
              <a:t>Принципы и руководящие положения СВК отражены в документах</a:t>
            </a:r>
            <a:endParaRPr lang="en-US" sz="700" kern="0" dirty="0">
              <a:latin typeface="Arial"/>
            </a:endParaRPr>
          </a:p>
          <a:p>
            <a:pPr algn="just">
              <a:lnSpc>
                <a:spcPts val="864"/>
              </a:lnSpc>
            </a:pPr>
            <a:r>
              <a:rPr lang="ru-RU" sz="700" dirty="0">
                <a:latin typeface="Arial"/>
              </a:rPr>
              <a:t>-Механизмы контроля интегрированы и документально отражены в процессах</a:t>
            </a:r>
          </a:p>
          <a:p>
            <a:pPr algn="just">
              <a:lnSpc>
                <a:spcPts val="864"/>
              </a:lnSpc>
            </a:pPr>
            <a:r>
              <a:rPr lang="en-US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Предусмотрена прослеживаемость механизмов контроля</a:t>
            </a:r>
            <a:endParaRPr lang="en-US" sz="700" kern="0" dirty="0">
              <a:latin typeface="Arial"/>
            </a:endParaRPr>
          </a:p>
          <a:p>
            <a:pPr indent="0" algn="just">
              <a:lnSpc>
                <a:spcPts val="864"/>
              </a:lnSpc>
            </a:pPr>
            <a:r>
              <a:rPr lang="ru" sz="700" kern="0" dirty="0">
                <a:latin typeface="Arial"/>
              </a:rPr>
              <a:t>-</a:t>
            </a:r>
            <a:r>
              <a:rPr lang="ru-RU" sz="700" kern="0" dirty="0">
                <a:latin typeface="Arial"/>
              </a:rPr>
              <a:t>Информация, коммуникация и подготовка присутствуют</a:t>
            </a:r>
            <a:endParaRPr lang="en-US" sz="700" kern="0" dirty="0"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6384" y="3645408"/>
            <a:ext cx="687704" cy="25603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400" marR="25400" indent="0" algn="ctr">
              <a:lnSpc>
                <a:spcPts val="960"/>
              </a:lnSpc>
            </a:pPr>
            <a:r>
              <a:rPr lang="ru-RU" sz="700" kern="0" dirty="0">
                <a:latin typeface="Arial"/>
              </a:rPr>
              <a:t>Уровень </a:t>
            </a:r>
            <a:r>
              <a:rPr lang="ru" sz="700" kern="0" dirty="0">
                <a:latin typeface="Arial"/>
              </a:rPr>
              <a:t>2: </a:t>
            </a:r>
            <a:r>
              <a:rPr lang="ru-RU" sz="700" kern="0" dirty="0">
                <a:latin typeface="Arial"/>
              </a:rPr>
              <a:t>Управляемый</a:t>
            </a:r>
            <a:endParaRPr lang="en-US" sz="700" kern="0" dirty="0"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59551" y="3660648"/>
            <a:ext cx="2958973" cy="4480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Механизмы контроля имеются , но </a:t>
            </a:r>
            <a:r>
              <a:rPr lang="ru-RU" sz="700" dirty="0">
                <a:latin typeface="Arial"/>
              </a:rPr>
              <a:t>они н</a:t>
            </a:r>
            <a:r>
              <a:rPr lang="ru-RU" sz="700" kern="0" dirty="0">
                <a:latin typeface="Arial"/>
              </a:rPr>
              <a:t>е стандартизированы</a:t>
            </a:r>
            <a:endParaRPr lang="en-US" sz="700" kern="0" dirty="0">
              <a:latin typeface="Arial"/>
            </a:endParaRPr>
          </a:p>
          <a:p>
            <a:pPr marR="25400"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dirty="0">
                <a:latin typeface="Arial"/>
              </a:rPr>
              <a:t>Нет прослеживаемости механизмов контроля</a:t>
            </a:r>
            <a:r>
              <a:rPr lang="en-US" sz="700" kern="0" dirty="0">
                <a:latin typeface="Arial"/>
              </a:rPr>
              <a:t>s</a:t>
            </a:r>
          </a:p>
          <a:p>
            <a:pPr marR="25400" indent="0">
              <a:lnSpc>
                <a:spcPts val="864"/>
              </a:lnSpc>
            </a:pPr>
            <a:r>
              <a:rPr lang="en-US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Механизмы контроля </a:t>
            </a:r>
            <a:r>
              <a:rPr lang="ru-RU" sz="700" dirty="0">
                <a:latin typeface="Arial"/>
              </a:rPr>
              <a:t>р</a:t>
            </a:r>
            <a:r>
              <a:rPr lang="ru-RU" sz="700" kern="0" dirty="0">
                <a:latin typeface="Arial"/>
              </a:rPr>
              <a:t>азрозненны не закреплены в документах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Отсутствие информации, коммуникации и подготовки</a:t>
            </a:r>
            <a:endParaRPr lang="en-US" sz="700" kern="0" dirty="0">
              <a:latin typeface="Arial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17218" y="4245864"/>
            <a:ext cx="502854" cy="29870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5400" marR="12700" indent="0" algn="ctr">
              <a:lnSpc>
                <a:spcPts val="1008"/>
              </a:lnSpc>
            </a:pPr>
            <a:r>
              <a:rPr lang="ru-RU" sz="700" kern="0" dirty="0">
                <a:latin typeface="Arial"/>
              </a:rPr>
              <a:t>Уровень</a:t>
            </a:r>
            <a:r>
              <a:rPr lang="en-US" sz="700" kern="0" dirty="0">
                <a:latin typeface="Arial"/>
              </a:rPr>
              <a:t> 1: </a:t>
            </a:r>
            <a:r>
              <a:rPr lang="ru-RU" sz="700" kern="0" dirty="0">
                <a:latin typeface="Arial"/>
              </a:rPr>
              <a:t>начальный</a:t>
            </a:r>
            <a:endParaRPr lang="en-US" sz="700" kern="0" dirty="0"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59552" y="4203192"/>
            <a:ext cx="2982472" cy="445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В компании отсутствует структура контрольной среды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Число механизмов ВК невелико, или оно вовсе отсутствуют 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Существующие контрольные мероприятия выполняются бессистемно</a:t>
            </a:r>
            <a:endParaRPr lang="en-US" sz="700" kern="0" dirty="0">
              <a:latin typeface="Arial"/>
            </a:endParaRPr>
          </a:p>
          <a:p>
            <a:pPr indent="0">
              <a:lnSpc>
                <a:spcPts val="864"/>
              </a:lnSpc>
            </a:pPr>
            <a:r>
              <a:rPr lang="ru" sz="700" kern="0" dirty="0">
                <a:latin typeface="Arial"/>
              </a:rPr>
              <a:t>- </a:t>
            </a:r>
            <a:r>
              <a:rPr lang="ru-RU" sz="700" kern="0" dirty="0">
                <a:latin typeface="Arial"/>
              </a:rPr>
              <a:t>Существующие механизмы контроля ненадёжны</a:t>
            </a:r>
            <a:endParaRPr lang="en-US" sz="700" kern="0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27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28" name="Textplatzhalt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b="1"/>
            </a:lvl1pPr>
            <a:lvl2pPr marL="504000" indent="-252000">
              <a:lnSpc>
                <a:spcPct val="150000"/>
              </a:lnSpc>
              <a:spcBef>
                <a:spcPts val="0"/>
              </a:spcBef>
              <a:buClrTx/>
              <a:buFont typeface="Corbel"/>
              <a:defRPr sz="1600"/>
            </a:lvl2pPr>
            <a:lvl3pPr marL="0" indent="504000">
              <a:lnSpc>
                <a:spcPct val="150000"/>
              </a:lnSpc>
              <a:spcBef>
                <a:spcPts val="0"/>
              </a:spcBef>
              <a:buSzTx/>
              <a:buNone/>
              <a:defRPr sz="1600" i="1"/>
            </a:lvl3pPr>
          </a:lstStyle>
          <a:p>
            <a:r>
              <a:rPr lang="ru-RU" dirty="0"/>
              <a:t>Система управления риском (СУР)</a:t>
            </a:r>
            <a:endParaRPr dirty="0"/>
          </a:p>
          <a:p>
            <a:pPr lvl="1"/>
            <a:r>
              <a:rPr lang="ru-RU" dirty="0"/>
              <a:t>Главный вопрос</a:t>
            </a:r>
            <a:r>
              <a:rPr dirty="0"/>
              <a:t>: </a:t>
            </a:r>
          </a:p>
          <a:p>
            <a:pPr lvl="2"/>
            <a:r>
              <a:rPr lang="ru-RU" dirty="0"/>
              <a:t>Каким образом система управления риском </a:t>
            </a:r>
            <a:r>
              <a:rPr dirty="0"/>
              <a:t>(...) </a:t>
            </a:r>
            <a:r>
              <a:rPr lang="ru-RU" dirty="0"/>
              <a:t>структурирована и как она строится на степени зрелости в сравнении с моделью </a:t>
            </a:r>
            <a:r>
              <a:rPr dirty="0"/>
              <a:t>COSO ERM2017?</a:t>
            </a:r>
          </a:p>
        </p:txBody>
      </p:sp>
      <p:sp>
        <p:nvSpPr>
          <p:cNvPr id="129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32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33" name="Textplatzhalter 2"/>
          <p:cNvSpPr txBox="1">
            <a:spLocks noGrp="1"/>
          </p:cNvSpPr>
          <p:nvPr>
            <p:ph type="body" idx="1"/>
          </p:nvPr>
        </p:nvSpPr>
        <p:spPr>
          <a:xfrm>
            <a:off x="539750" y="1557899"/>
            <a:ext cx="8426451" cy="310300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52000" indent="-252000">
              <a:lnSpc>
                <a:spcPct val="125000"/>
              </a:lnSpc>
              <a:spcBef>
                <a:spcPts val="0"/>
              </a:spcBef>
              <a:defRPr sz="1500" b="1"/>
            </a:pPr>
            <a:r>
              <a:rPr lang="ru-RU" dirty="0"/>
              <a:t>Система управления риском (СУР)</a:t>
            </a:r>
            <a:endParaRPr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400"/>
            </a:pPr>
            <a:r>
              <a:rPr lang="ru-RU" dirty="0"/>
              <a:t>Методы проведения аудита</a:t>
            </a:r>
            <a:endParaRPr dirty="0"/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ru-RU" dirty="0"/>
              <a:t>Направляемая беседа</a:t>
            </a:r>
            <a:endParaRPr dirty="0"/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ru-RU" dirty="0"/>
              <a:t>Ориентация на концепцию</a:t>
            </a:r>
            <a:r>
              <a:rPr dirty="0"/>
              <a:t> COSO</a:t>
            </a:r>
            <a:r>
              <a:rPr lang="ru-RU" dirty="0"/>
              <a:t> «Управление рисками организации:</a:t>
            </a:r>
            <a:r>
              <a:rPr dirty="0"/>
              <a:t> </a:t>
            </a:r>
            <a:r>
              <a:rPr lang="ru-RU" dirty="0"/>
              <a:t>интеграция со стратегией и эффективностью деятельности»</a:t>
            </a:r>
            <a:endParaRPr dirty="0"/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ru-RU" dirty="0"/>
              <a:t>На основании</a:t>
            </a:r>
            <a:r>
              <a:rPr dirty="0"/>
              <a:t> DIIR: </a:t>
            </a:r>
            <a:r>
              <a:rPr lang="ru-RU" dirty="0"/>
              <a:t>мониторинг и внутренний аудит в компании</a:t>
            </a:r>
            <a:endParaRPr dirty="0"/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ru-RU" dirty="0"/>
              <a:t>Анализ содержания в зависимости от компонентов и принципов модели </a:t>
            </a:r>
            <a:r>
              <a:rPr dirty="0"/>
              <a:t>COSO-ERM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ru-RU" dirty="0"/>
              <a:t>Анализ документов</a:t>
            </a:r>
            <a:r>
              <a:rPr dirty="0"/>
              <a:t> (</a:t>
            </a:r>
            <a:r>
              <a:rPr lang="ru-RU" dirty="0"/>
              <a:t>анализ качественных данных исходя из приоритетов аудита</a:t>
            </a:r>
            <a:r>
              <a:rPr dirty="0"/>
              <a:t>)</a:t>
            </a:r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ru-RU" dirty="0"/>
              <a:t>Описательная статистика</a:t>
            </a:r>
            <a:endParaRPr dirty="0"/>
          </a:p>
          <a:p>
            <a:pPr lvl="2">
              <a:lnSpc>
                <a:spcPct val="125000"/>
              </a:lnSpc>
              <a:spcBef>
                <a:spcPts val="0"/>
              </a:spcBef>
              <a:defRPr sz="1400"/>
            </a:pPr>
            <a:r>
              <a:rPr lang="ru-RU" dirty="0"/>
              <a:t>Разработка</a:t>
            </a:r>
            <a:r>
              <a:rPr dirty="0"/>
              <a:t> 200</a:t>
            </a:r>
            <a:r>
              <a:rPr lang="ru-RU" dirty="0"/>
              <a:t> контрольных вопросов для оценки системы управления риском</a:t>
            </a:r>
            <a:endParaRPr dirty="0"/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ru-RU" dirty="0"/>
              <a:t>На основе Руководства </a:t>
            </a:r>
            <a:r>
              <a:rPr dirty="0"/>
              <a:t>DIIR</a:t>
            </a:r>
            <a:r>
              <a:rPr lang="ru-RU" dirty="0"/>
              <a:t> по тестированию для тестирования Стандарта</a:t>
            </a:r>
            <a:r>
              <a:rPr dirty="0"/>
              <a:t> No. 2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ru-RU" dirty="0"/>
              <a:t>Резюме ИВА по концепции COSO «Управление рисками организации: интеграция со стратегией и эффективностью деятельности»</a:t>
            </a:r>
          </a:p>
          <a:p>
            <a:pPr marL="984250" lvl="3" indent="-177800">
              <a:lnSpc>
                <a:spcPct val="125000"/>
              </a:lnSpc>
              <a:spcBef>
                <a:spcPts val="0"/>
              </a:spcBef>
              <a:defRPr sz="1100"/>
            </a:pPr>
            <a:r>
              <a:rPr lang="ru-RU" dirty="0"/>
              <a:t>Исследование Университета прикладных наук Люцерна для оценки степени зрелости систем управления риском в швейцарских компаниях </a:t>
            </a:r>
            <a:endParaRPr dirty="0"/>
          </a:p>
        </p:txBody>
      </p:sp>
      <p:sp>
        <p:nvSpPr>
          <p:cNvPr id="134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ußzeilenplatzhalter 3"/>
          <p:cNvSpPr txBox="1"/>
          <p:nvPr/>
        </p:nvSpPr>
        <p:spPr>
          <a:xfrm>
            <a:off x="539999" y="4782543"/>
            <a:ext cx="6875917" cy="215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400"/>
            </a:lvl1pPr>
          </a:lstStyle>
          <a:p>
            <a:r>
              <a:rPr lang="ru-RU" dirty="0"/>
              <a:t>Мероприятия по управлению риском и борьбе с ним: реализация и оценка</a:t>
            </a:r>
          </a:p>
        </p:txBody>
      </p:sp>
      <p:sp>
        <p:nvSpPr>
          <p:cNvPr id="137" name="Titel 1"/>
          <p:cNvSpPr txBox="1">
            <a:spLocks noGrp="1"/>
          </p:cNvSpPr>
          <p:nvPr>
            <p:ph type="title"/>
          </p:nvPr>
        </p:nvSpPr>
        <p:spPr>
          <a:xfrm>
            <a:off x="540001" y="988219"/>
            <a:ext cx="7978524" cy="622092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Подходы к аудиту: СВК и СУР</a:t>
            </a:r>
            <a:endParaRPr dirty="0"/>
          </a:p>
        </p:txBody>
      </p:sp>
      <p:sp>
        <p:nvSpPr>
          <p:cNvPr id="139" name="Foliennummernplatzhalter 4"/>
          <p:cNvSpPr txBox="1">
            <a:spLocks noGrp="1"/>
          </p:cNvSpPr>
          <p:nvPr>
            <p:ph type="sldNum" sz="quarter" idx="2"/>
          </p:nvPr>
        </p:nvSpPr>
        <p:spPr>
          <a:xfrm>
            <a:off x="8391524" y="4800763"/>
            <a:ext cx="127001" cy="17900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2256" y="2407919"/>
            <a:ext cx="5392232" cy="2374623"/>
          </a:xfrm>
          <a:prstGeom prst="rect">
            <a:avLst/>
          </a:prstGeom>
        </p:spPr>
      </p:pic>
      <p:sp>
        <p:nvSpPr>
          <p:cNvPr id="138" name="Inhaltsplatzhalter 2"/>
          <p:cNvSpPr txBox="1">
            <a:spLocks noGrp="1"/>
          </p:cNvSpPr>
          <p:nvPr>
            <p:ph type="body" idx="1"/>
          </p:nvPr>
        </p:nvSpPr>
        <p:spPr>
          <a:xfrm>
            <a:off x="179512" y="1557899"/>
            <a:ext cx="8339015" cy="304863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45000"/>
              </a:lnSpc>
              <a:spcBef>
                <a:spcPts val="0"/>
              </a:spcBef>
              <a:defRPr b="1"/>
            </a:pPr>
            <a:r>
              <a:rPr lang="ru-RU" dirty="0"/>
              <a:t>Система управления риском</a:t>
            </a:r>
            <a:endParaRPr lang="en-US" dirty="0"/>
          </a:p>
          <a:p>
            <a:pPr marL="504000" lvl="1" indent="-252000">
              <a:lnSpc>
                <a:spcPct val="145000"/>
              </a:lnSpc>
              <a:spcBef>
                <a:spcPts val="0"/>
              </a:spcBef>
              <a:buClrTx/>
              <a:buFont typeface="Corbel"/>
              <a:defRPr sz="1600"/>
            </a:pPr>
            <a:r>
              <a:rPr lang="ru-RU" dirty="0"/>
              <a:t>Оценка СУР с применением модели оценки зрелости управления риском </a:t>
            </a:r>
            <a:r>
              <a:rPr lang="en-US" dirty="0"/>
              <a:t>– </a:t>
            </a:r>
            <a:r>
              <a:rPr lang="ru-RU" dirty="0"/>
              <a:t>интеграция управления риском, обеспечения соответствия и контроля</a:t>
            </a:r>
            <a:endParaRPr lang="en-US" dirty="0"/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ru-RU" sz="1400" dirty="0"/>
              <a:t>специально адаптирована к модели </a:t>
            </a:r>
          </a:p>
          <a:p>
            <a:pPr marL="503999" lvl="2" indent="0">
              <a:lnSpc>
                <a:spcPct val="145000"/>
              </a:lnSpc>
              <a:spcBef>
                <a:spcPts val="0"/>
              </a:spcBef>
              <a:buNone/>
              <a:defRPr sz="1600"/>
            </a:pPr>
            <a:r>
              <a:rPr lang="ru-RU" sz="1400" dirty="0"/>
              <a:t>оценки зрелости УР </a:t>
            </a:r>
          </a:p>
          <a:p>
            <a:pPr lvl="2">
              <a:lnSpc>
                <a:spcPct val="145000"/>
              </a:lnSpc>
              <a:spcBef>
                <a:spcPts val="0"/>
              </a:spcBef>
              <a:defRPr sz="1600"/>
            </a:pPr>
            <a:r>
              <a:rPr lang="ru-RU" sz="1400" dirty="0"/>
              <a:t>модель, включающая 5 уровней, </a:t>
            </a:r>
          </a:p>
          <a:p>
            <a:pPr marL="503999" lvl="2" indent="0">
              <a:lnSpc>
                <a:spcPct val="145000"/>
              </a:lnSpc>
              <a:spcBef>
                <a:spcPts val="0"/>
              </a:spcBef>
              <a:buNone/>
              <a:defRPr sz="1600"/>
            </a:pPr>
            <a:r>
              <a:rPr lang="ru-RU" sz="1400" dirty="0"/>
              <a:t>с пояснением по каждому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2464" y="3224784"/>
            <a:ext cx="787528" cy="16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kern="0" dirty="0">
                <a:solidFill>
                  <a:srgbClr val="FFFFFF"/>
                </a:solidFill>
                <a:latin typeface="Calibri"/>
              </a:rPr>
              <a:t>Начальный </a:t>
            </a:r>
            <a:endParaRPr lang="en-US" sz="10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2464" y="3392424"/>
            <a:ext cx="1003552" cy="9601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Р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еакция на требования нормативных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положений  </a:t>
            </a:r>
            <a:endParaRPr lang="en-US" sz="600" dirty="0">
              <a:solidFill>
                <a:srgbClr val="FFFFFF"/>
              </a:solidFill>
              <a:latin typeface="Calibri"/>
            </a:endParaRPr>
          </a:p>
          <a:p>
            <a:pPr marL="88900" marR="127000" indent="-63500">
              <a:lnSpc>
                <a:spcPts val="744"/>
              </a:lnSpc>
            </a:pPr>
            <a:r>
              <a:rPr lang="ru" sz="60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Отдельные риски фиксируются и отражаются в документах квалифицированным образом</a:t>
            </a:r>
            <a:endParaRPr lang="en-US" sz="600" dirty="0">
              <a:solidFill>
                <a:srgbClr val="FFFFFF"/>
              </a:solidFill>
              <a:latin typeface="Calibri"/>
            </a:endParaRPr>
          </a:p>
          <a:p>
            <a:pPr marL="88900" indent="-63500">
              <a:lnSpc>
                <a:spcPts val="744"/>
              </a:lnSpc>
            </a:pPr>
            <a:r>
              <a:rPr lang="ru" sz="60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Мало пользы с точки зрения руководства</a:t>
            </a:r>
          </a:p>
          <a:p>
            <a:pPr marL="88900" indent="-63500">
              <a:lnSpc>
                <a:spcPts val="744"/>
              </a:lnSpc>
            </a:pPr>
            <a:r>
              <a:rPr lang="ru" sz="600" dirty="0">
                <a:solidFill>
                  <a:srgbClr val="FFFFFF"/>
                </a:solidFill>
                <a:latin typeface="Calibri"/>
              </a:rPr>
              <a:t>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Управление риском – нештатная функция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22360" y="3046999"/>
            <a:ext cx="541728" cy="17473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kern="0" dirty="0">
                <a:solidFill>
                  <a:srgbClr val="FFFFFF"/>
                </a:solidFill>
                <a:latin typeface="Calibri"/>
              </a:rPr>
              <a:t>Базовый</a:t>
            </a:r>
            <a:endParaRPr lang="en-US" sz="10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68144" y="2863732"/>
            <a:ext cx="648072" cy="1476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kern="0" dirty="0">
                <a:solidFill>
                  <a:srgbClr val="FFFFFF"/>
                </a:solidFill>
                <a:latin typeface="Calibri"/>
              </a:rPr>
              <a:t>Развитой </a:t>
            </a:r>
            <a:endParaRPr lang="en-US" sz="10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48264" y="2689996"/>
            <a:ext cx="792088" cy="147691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kern="0" dirty="0">
                <a:solidFill>
                  <a:srgbClr val="FFFFFF"/>
                </a:solidFill>
                <a:latin typeface="Calibri"/>
              </a:rPr>
              <a:t>Продвинутый</a:t>
            </a:r>
            <a:endParaRPr lang="en-US" sz="10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028384" y="2499742"/>
            <a:ext cx="576064" cy="17640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ru-RU" sz="1000" b="1" kern="0" dirty="0">
                <a:solidFill>
                  <a:srgbClr val="FFFFFF"/>
                </a:solidFill>
                <a:latin typeface="Calibri"/>
              </a:rPr>
              <a:t>Ведущий</a:t>
            </a:r>
            <a:endParaRPr lang="en-US" sz="1000" b="1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72040" y="3297936"/>
            <a:ext cx="880080" cy="10576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УР главным образом для отчётности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508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Единообразный подход к оценке риска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Хорошее островное решение для УР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508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Регулярная отчётность перед руководством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508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Ограниченный интерес со стороны руководства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82057" y="3054096"/>
            <a:ext cx="990618" cy="129235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Единообразный подход к УР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2159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УР действует вместе с «1-й линией обороны» и поддерживает её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1143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Доминирующее положение аналитических методов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Непротиворечивая и полная оценка риска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1143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Эффективное сотрудничество между руководством и УР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8584" y="2931790"/>
            <a:ext cx="901768" cy="143294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marR="762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Р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иски/возможности рассматриваются как отклонения от плана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Обоснованное агрегирование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762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Отражение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 и описание зависимостей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762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УР - деловой партнёр с независимой точкой зрения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762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Чётко видно, «чьи» риски 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Интегрированная </a:t>
            </a:r>
            <a:r>
              <a:rPr lang="en-US" sz="600" kern="0" dirty="0">
                <a:solidFill>
                  <a:srgbClr val="FFFFFF"/>
                </a:solidFill>
                <a:latin typeface="Calibri"/>
              </a:rPr>
              <a:t>GRC </a:t>
            </a:r>
            <a:endParaRPr lang="ru-RU" sz="600" kern="0" dirty="0">
              <a:solidFill>
                <a:srgbClr val="FFFFFF"/>
              </a:solidFill>
              <a:latin typeface="Calibri"/>
            </a:endParaRPr>
          </a:p>
          <a:p>
            <a:pPr marL="88900" indent="-635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	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Хорошо отработанный и богатый инструментарий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924802" y="2643758"/>
            <a:ext cx="1010044" cy="173317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889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УМ – интегрированный инструмент стратегического управления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381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dirty="0">
                <a:solidFill>
                  <a:srgbClr val="FFFFFF"/>
                </a:solidFill>
                <a:latin typeface="Calibri"/>
              </a:rPr>
              <a:t>Акцент – на аналитических и творческих методах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381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Культура работы с риском внедрена на всех уровнях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381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Включение во все процессы в организации</a:t>
            </a:r>
          </a:p>
          <a:p>
            <a:pPr marL="88900" marR="381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Показатели эффективности для управления учитывают риск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381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Гибкое, эффективное, использующее надёжную методологию подразделение УР</a:t>
            </a:r>
            <a:r>
              <a:rPr lang="en-US" sz="600" kern="0" dirty="0">
                <a:solidFill>
                  <a:srgbClr val="FFFFFF"/>
                </a:solidFill>
                <a:latin typeface="Calibri"/>
              </a:rPr>
              <a:t>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как «2-я линия обороны»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  <a:p>
            <a:pPr marL="88900" marR="38100" indent="-50800">
              <a:lnSpc>
                <a:spcPts val="744"/>
              </a:lnSpc>
            </a:pPr>
            <a:r>
              <a:rPr lang="ru" sz="600" kern="0" dirty="0">
                <a:solidFill>
                  <a:srgbClr val="FFFFFF"/>
                </a:solidFill>
                <a:latin typeface="Calibri"/>
              </a:rPr>
              <a:t>• </a:t>
            </a:r>
            <a:r>
              <a:rPr lang="ru-RU" sz="600" kern="0" dirty="0">
                <a:solidFill>
                  <a:srgbClr val="FFFFFF"/>
                </a:solidFill>
                <a:latin typeface="Calibri"/>
              </a:rPr>
              <a:t>Внедрена система сигналов «раннего оповещения»</a:t>
            </a:r>
            <a:endParaRPr lang="en-US" sz="600" kern="0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Republik-AT-4x3">
  <a:themeElements>
    <a:clrScheme name="Republik-AT-4x3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0000FF"/>
      </a:hlink>
      <a:folHlink>
        <a:srgbClr val="FF00FF"/>
      </a:folHlink>
    </a:clrScheme>
    <a:fontScheme name="Republik-AT-4x3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Republik-AT-4x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FF3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orbel"/>
            <a:ea typeface="Corbel"/>
            <a:cs typeface="Corbel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1041</Words>
  <Application>Microsoft Office PowerPoint</Application>
  <PresentationFormat>On-screen Show (16:9)</PresentationFormat>
  <Paragraphs>194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Republik-AT-4x3</vt:lpstr>
      <vt:lpstr>Внедрение и оценка управления рисками и контрольных мероприятий </vt:lpstr>
      <vt:lpstr>Используемые международные  стандарты</vt:lpstr>
      <vt:lpstr>Используемые международные  стандарты</vt:lpstr>
      <vt:lpstr>Подходы к аудиту: СВК и СУР</vt:lpstr>
      <vt:lpstr>Подходы к аудиту: СВК и СУР</vt:lpstr>
      <vt:lpstr>Подходы к аудиту: СВК и СУР</vt:lpstr>
      <vt:lpstr>Подходы к аудиту: СВК и СУР</vt:lpstr>
      <vt:lpstr>Подходы к аудиту: СВК и СУР</vt:lpstr>
      <vt:lpstr>Подходы к аудиту: СВК и СУР</vt:lpstr>
      <vt:lpstr>Подходы к аудиту: СВК и СУР</vt:lpstr>
      <vt:lpstr>Подходы к аудиту: СВК и СУР</vt:lpstr>
      <vt:lpstr>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&amp; evaluating risk management and control activities</dc:title>
  <dc:creator>Andrei Nikolaevich Salnikov</dc:creator>
  <cp:lastModifiedBy>Andrei Nikolaevich Salnikov</cp:lastModifiedBy>
  <cp:revision>57</cp:revision>
  <dcterms:modified xsi:type="dcterms:W3CDTF">2019-10-21T14:38:39Z</dcterms:modified>
</cp:coreProperties>
</file>