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rgbClr val="ECCACC"/>
          </a:solidFill>
        </a:fill>
      </a:tcStyle>
    </a:wholeTbl>
    <a:band2H>
      <a:tcTxStyle/>
      <a:tcStyle>
        <a:tcBdr/>
        <a:fill>
          <a:solidFill>
            <a:srgbClr val="F5E6E7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381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381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rgbClr val="DCCACF"/>
          </a:solidFill>
        </a:fill>
      </a:tcStyle>
    </a:wholeTbl>
    <a:band2H>
      <a:tcTxStyle/>
      <a:tcStyle>
        <a:tcBdr/>
        <a:fill>
          <a:solidFill>
            <a:srgbClr val="EEE6E9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381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381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rgbClr val="E7EDCA"/>
          </a:solidFill>
        </a:fill>
      </a:tcStyle>
    </a:wholeTbl>
    <a:band2H>
      <a:tcTxStyle/>
      <a:tcStyle>
        <a:tcBdr/>
        <a:fill>
          <a:solidFill>
            <a:srgbClr val="F3F6E6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381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381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E6EFF3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FF3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381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381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90" y="-7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405364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2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2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2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2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2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2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2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2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2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r="1597"/>
          <a:stretch>
            <a:fillRect/>
          </a:stretch>
        </p:blipFill>
        <p:spPr>
          <a:xfrm>
            <a:off x="5038725" y="-2"/>
            <a:ext cx="4105275" cy="51478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539750" y="4191000"/>
            <a:ext cx="3422650" cy="4155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ClrTx/>
              <a:buSzTx/>
              <a:buFontTx/>
              <a:buNone/>
              <a:defRPr sz="1400"/>
            </a:lvl1pPr>
            <a:lvl2pPr marL="447999" indent="-195999">
              <a:lnSpc>
                <a:spcPts val="1800"/>
              </a:lnSpc>
              <a:spcBef>
                <a:spcPts val="0"/>
              </a:spcBef>
              <a:buClrTx/>
              <a:buFontTx/>
              <a:defRPr sz="1400"/>
            </a:lvl2pPr>
            <a:lvl3pPr marL="699999" indent="-196000">
              <a:lnSpc>
                <a:spcPts val="1800"/>
              </a:lnSpc>
              <a:spcBef>
                <a:spcPts val="0"/>
              </a:spcBef>
              <a:buClrTx/>
              <a:buFontTx/>
              <a:defRPr sz="1400"/>
            </a:lvl3pPr>
            <a:lvl4pPr marL="1549400" indent="-177800">
              <a:lnSpc>
                <a:spcPts val="1800"/>
              </a:lnSpc>
              <a:spcBef>
                <a:spcPts val="0"/>
              </a:spcBef>
              <a:buClrTx/>
              <a:buFontTx/>
              <a:defRPr sz="1400"/>
            </a:lvl4pPr>
            <a:lvl5pPr marL="2006600" indent="-177800">
              <a:lnSpc>
                <a:spcPts val="1800"/>
              </a:lnSpc>
              <a:spcBef>
                <a:spcPts val="0"/>
              </a:spcBef>
              <a:buClrTx/>
              <a:buFontTx/>
              <a:defRPr sz="1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1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537" y="124435"/>
            <a:ext cx="2176463" cy="804875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extfeld 12"/>
          <p:cNvSpPr txBox="1"/>
          <p:nvPr/>
        </p:nvSpPr>
        <p:spPr>
          <a:xfrm>
            <a:off x="6575552" y="230400"/>
            <a:ext cx="2200275" cy="146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1200">
                <a:solidFill>
                  <a:srgbClr val="E6320F"/>
                </a:solidFill>
              </a:defRPr>
            </a:lvl1pPr>
          </a:lstStyle>
          <a:p>
            <a:r>
              <a:t>bmf.gv.at</a:t>
            </a:r>
          </a:p>
        </p:txBody>
      </p:sp>
      <p:sp>
        <p:nvSpPr>
          <p:cNvPr id="18" name="Titeltext"/>
          <p:cNvSpPr txBox="1">
            <a:spLocks noGrp="1"/>
          </p:cNvSpPr>
          <p:nvPr>
            <p:ph type="title"/>
          </p:nvPr>
        </p:nvSpPr>
        <p:spPr>
          <a:xfrm>
            <a:off x="539999" y="927100"/>
            <a:ext cx="7978527" cy="1058888"/>
          </a:xfrm>
          <a:prstGeom prst="rect">
            <a:avLst/>
          </a:prstGeom>
        </p:spPr>
        <p:txBody>
          <a:bodyPr anchor="b"/>
          <a:lstStyle>
            <a:lvl1pPr>
              <a:lnSpc>
                <a:spcPts val="4000"/>
              </a:lnSpc>
              <a:defRPr sz="3600">
                <a:solidFill>
                  <a:srgbClr val="000000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1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3"/>
          <p:cNvSpPr/>
          <p:nvPr/>
        </p:nvSpPr>
        <p:spPr>
          <a:xfrm>
            <a:off x="5038252" y="0"/>
            <a:ext cx="4105748" cy="5146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6885" y="21594"/>
                </a:lnTo>
                <a:lnTo>
                  <a:pt x="0" y="0"/>
                </a:lnTo>
                <a:close/>
              </a:path>
            </a:pathLst>
          </a:custGeom>
          <a:solidFill>
            <a:srgbClr val="C6DBE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E6EFF3"/>
                </a:solidFill>
              </a:defRPr>
            </a:pPr>
            <a:endParaRPr/>
          </a:p>
        </p:txBody>
      </p:sp>
      <p:pic>
        <p:nvPicPr>
          <p:cNvPr id="2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537" y="124435"/>
            <a:ext cx="2176463" cy="804875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Textfeld 10"/>
          <p:cNvSpPr txBox="1"/>
          <p:nvPr/>
        </p:nvSpPr>
        <p:spPr>
          <a:xfrm>
            <a:off x="6651752" y="230400"/>
            <a:ext cx="2200275" cy="146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1200">
                <a:solidFill>
                  <a:srgbClr val="E6320F"/>
                </a:solidFill>
              </a:defRPr>
            </a:lvl1pPr>
          </a:lstStyle>
          <a:p>
            <a:r>
              <a:t>bmf.gv.at</a:t>
            </a:r>
          </a:p>
        </p:txBody>
      </p:sp>
      <p:sp>
        <p:nvSpPr>
          <p:cNvPr id="29" name="Titeltext"/>
          <p:cNvSpPr txBox="1">
            <a:spLocks noGrp="1"/>
          </p:cNvSpPr>
          <p:nvPr>
            <p:ph type="title"/>
          </p:nvPr>
        </p:nvSpPr>
        <p:spPr>
          <a:xfrm>
            <a:off x="540001" y="988219"/>
            <a:ext cx="7978525" cy="622092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0" name="Textebene 1…"/>
          <p:cNvSpPr txBox="1">
            <a:spLocks noGrp="1"/>
          </p:cNvSpPr>
          <p:nvPr>
            <p:ph type="body" idx="1"/>
          </p:nvPr>
        </p:nvSpPr>
        <p:spPr>
          <a:xfrm>
            <a:off x="539751" y="1557899"/>
            <a:ext cx="7978776" cy="29420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9" name="Bildplatzhalter 6"/>
          <p:cNvSpPr>
            <a:spLocks noGrp="1"/>
          </p:cNvSpPr>
          <p:nvPr>
            <p:ph type="pic" idx="13"/>
          </p:nvPr>
        </p:nvSpPr>
        <p:spPr>
          <a:xfrm>
            <a:off x="539751" y="1556735"/>
            <a:ext cx="7978776" cy="304979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4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 + Text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xt"/>
          <p:cNvSpPr txBox="1">
            <a:spLocks noGrp="1"/>
          </p:cNvSpPr>
          <p:nvPr>
            <p:ph type="title"/>
          </p:nvPr>
        </p:nvSpPr>
        <p:spPr>
          <a:xfrm>
            <a:off x="540001" y="988219"/>
            <a:ext cx="7978525" cy="622092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" name="Bildplatzhalter 6"/>
          <p:cNvSpPr>
            <a:spLocks noGrp="1"/>
          </p:cNvSpPr>
          <p:nvPr>
            <p:ph type="pic" sz="half" idx="13"/>
          </p:nvPr>
        </p:nvSpPr>
        <p:spPr>
          <a:xfrm>
            <a:off x="539750" y="1557899"/>
            <a:ext cx="3813175" cy="304863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0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4706125" y="1557899"/>
            <a:ext cx="3812400" cy="304863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Inhalte beliebig -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xt"/>
          <p:cNvSpPr txBox="1">
            <a:spLocks noGrp="1"/>
          </p:cNvSpPr>
          <p:nvPr>
            <p:ph type="title"/>
          </p:nvPr>
        </p:nvSpPr>
        <p:spPr>
          <a:xfrm>
            <a:off x="540001" y="988219"/>
            <a:ext cx="7978525" cy="622092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9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539999" y="1557899"/>
            <a:ext cx="3838576" cy="304863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-beliebig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hteck 3"/>
          <p:cNvSpPr/>
          <p:nvPr/>
        </p:nvSpPr>
        <p:spPr>
          <a:xfrm>
            <a:off x="5038252" y="0"/>
            <a:ext cx="4105748" cy="5146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6885" y="21594"/>
                </a:lnTo>
                <a:lnTo>
                  <a:pt x="0" y="0"/>
                </a:lnTo>
                <a:close/>
              </a:path>
            </a:pathLst>
          </a:custGeom>
          <a:solidFill>
            <a:srgbClr val="C6DBE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E6EFF3"/>
                </a:solidFill>
              </a:defRPr>
            </a:pPr>
            <a:endParaRPr/>
          </a:p>
        </p:txBody>
      </p:sp>
      <p:pic>
        <p:nvPicPr>
          <p:cNvPr id="6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537" y="124435"/>
            <a:ext cx="2176463" cy="804875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Textfeld 10"/>
          <p:cNvSpPr txBox="1"/>
          <p:nvPr/>
        </p:nvSpPr>
        <p:spPr>
          <a:xfrm>
            <a:off x="6651752" y="230400"/>
            <a:ext cx="2200275" cy="146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1200">
                <a:solidFill>
                  <a:srgbClr val="E6320F"/>
                </a:solidFill>
              </a:defRPr>
            </a:lvl1pPr>
          </a:lstStyle>
          <a:p>
            <a:r>
              <a:t>bmf.gv.at</a:t>
            </a:r>
          </a:p>
        </p:txBody>
      </p:sp>
      <p:sp>
        <p:nvSpPr>
          <p:cNvPr id="69" name="Titeltext"/>
          <p:cNvSpPr txBox="1">
            <a:spLocks noGrp="1"/>
          </p:cNvSpPr>
          <p:nvPr>
            <p:ph type="title"/>
          </p:nvPr>
        </p:nvSpPr>
        <p:spPr>
          <a:xfrm>
            <a:off x="540001" y="988219"/>
            <a:ext cx="7978525" cy="622092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70" name="Textebene 1…"/>
          <p:cNvSpPr txBox="1">
            <a:spLocks noGrp="1"/>
          </p:cNvSpPr>
          <p:nvPr>
            <p:ph type="body" idx="1"/>
          </p:nvPr>
        </p:nvSpPr>
        <p:spPr>
          <a:xfrm>
            <a:off x="539751" y="1557899"/>
            <a:ext cx="7978776" cy="304863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hteck 3"/>
          <p:cNvSpPr/>
          <p:nvPr/>
        </p:nvSpPr>
        <p:spPr>
          <a:xfrm>
            <a:off x="5038252" y="0"/>
            <a:ext cx="4105748" cy="5146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6885" y="21594"/>
                </a:lnTo>
                <a:lnTo>
                  <a:pt x="0" y="0"/>
                </a:lnTo>
                <a:close/>
              </a:path>
            </a:pathLst>
          </a:custGeom>
          <a:solidFill>
            <a:srgbClr val="C6DBE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E6EFF3"/>
                </a:solidFill>
              </a:defRPr>
            </a:pPr>
            <a:endParaRPr/>
          </a:p>
        </p:txBody>
      </p:sp>
      <p:pic>
        <p:nvPicPr>
          <p:cNvPr id="7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537" y="124435"/>
            <a:ext cx="2176463" cy="804875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Textfeld 10"/>
          <p:cNvSpPr txBox="1"/>
          <p:nvPr/>
        </p:nvSpPr>
        <p:spPr>
          <a:xfrm>
            <a:off x="6651752" y="230400"/>
            <a:ext cx="2200275" cy="146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1200">
                <a:solidFill>
                  <a:srgbClr val="E6320F"/>
                </a:solidFill>
              </a:defRPr>
            </a:lvl1pPr>
          </a:lstStyle>
          <a:p>
            <a:r>
              <a:t>bmf.gv.at</a:t>
            </a:r>
          </a:p>
        </p:txBody>
      </p:sp>
      <p:sp>
        <p:nvSpPr>
          <p:cNvPr id="81" name="Titeltext"/>
          <p:cNvSpPr txBox="1">
            <a:spLocks noGrp="1"/>
          </p:cNvSpPr>
          <p:nvPr>
            <p:ph type="title"/>
          </p:nvPr>
        </p:nvSpPr>
        <p:spPr>
          <a:xfrm>
            <a:off x="539999" y="949837"/>
            <a:ext cx="5389201" cy="838211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sz="3000" b="0">
                <a:solidFill>
                  <a:srgbClr val="000000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8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539750" y="3643312"/>
            <a:ext cx="3423600" cy="96321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ClrTx/>
              <a:buSzTx/>
              <a:buFontTx/>
              <a:buNone/>
              <a:defRPr sz="1400"/>
            </a:lvl1pPr>
            <a:lvl2pPr marL="447999" indent="-195999">
              <a:lnSpc>
                <a:spcPts val="1800"/>
              </a:lnSpc>
              <a:spcBef>
                <a:spcPts val="0"/>
              </a:spcBef>
              <a:buClrTx/>
              <a:buFontTx/>
              <a:defRPr sz="1400"/>
            </a:lvl2pPr>
            <a:lvl3pPr marL="699999" indent="-196000">
              <a:lnSpc>
                <a:spcPts val="1800"/>
              </a:lnSpc>
              <a:spcBef>
                <a:spcPts val="0"/>
              </a:spcBef>
              <a:buClrTx/>
              <a:buFontTx/>
              <a:defRPr sz="1400"/>
            </a:lvl3pPr>
            <a:lvl4pPr marL="1549400" indent="-177800">
              <a:lnSpc>
                <a:spcPts val="1800"/>
              </a:lnSpc>
              <a:spcBef>
                <a:spcPts val="0"/>
              </a:spcBef>
              <a:buClrTx/>
              <a:buFontTx/>
              <a:defRPr sz="1400"/>
            </a:lvl4pPr>
            <a:lvl5pPr marL="2006600" indent="-177800">
              <a:lnSpc>
                <a:spcPts val="1800"/>
              </a:lnSpc>
              <a:spcBef>
                <a:spcPts val="0"/>
              </a:spcBef>
              <a:buClrTx/>
              <a:buFontTx/>
              <a:defRPr sz="1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3"/>
          <p:cNvSpPr/>
          <p:nvPr/>
        </p:nvSpPr>
        <p:spPr>
          <a:xfrm>
            <a:off x="5038252" y="0"/>
            <a:ext cx="4105748" cy="5146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6885" y="21594"/>
                </a:lnTo>
                <a:lnTo>
                  <a:pt x="0" y="0"/>
                </a:lnTo>
                <a:close/>
              </a:path>
            </a:pathLst>
          </a:custGeom>
          <a:solidFill>
            <a:srgbClr val="C6DBE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E6EFF3"/>
                </a:solidFill>
              </a:defRPr>
            </a:pPr>
            <a:endParaRPr/>
          </a:p>
        </p:txBody>
      </p:sp>
      <p:pic>
        <p:nvPicPr>
          <p:cNvPr id="3" name="Picture 2" descr="Picture 2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9537" y="124435"/>
            <a:ext cx="2176463" cy="80487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feld 10"/>
          <p:cNvSpPr txBox="1"/>
          <p:nvPr/>
        </p:nvSpPr>
        <p:spPr>
          <a:xfrm>
            <a:off x="6651752" y="230400"/>
            <a:ext cx="2200275" cy="146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1200">
                <a:solidFill>
                  <a:srgbClr val="E6320F"/>
                </a:solidFill>
              </a:defRPr>
            </a:lvl1pPr>
          </a:lstStyle>
          <a:p>
            <a:r>
              <a:t>bmf.gv.at</a:t>
            </a:r>
          </a:p>
        </p:txBody>
      </p:sp>
      <p:sp>
        <p:nvSpPr>
          <p:cNvPr id="5" name="Titeltext"/>
          <p:cNvSpPr txBox="1">
            <a:spLocks noGrp="1"/>
          </p:cNvSpPr>
          <p:nvPr>
            <p:ph type="title"/>
          </p:nvPr>
        </p:nvSpPr>
        <p:spPr>
          <a:xfrm>
            <a:off x="540001" y="987035"/>
            <a:ext cx="7978525" cy="622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Titeltext</a:t>
            </a:r>
          </a:p>
        </p:txBody>
      </p:sp>
      <p:sp>
        <p:nvSpPr>
          <p:cNvPr id="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334796" y="4800763"/>
            <a:ext cx="183730" cy="17900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extebene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E6320F"/>
          </a:solidFill>
          <a:uFillTx/>
          <a:latin typeface="Corbel"/>
          <a:ea typeface="Corbel"/>
          <a:cs typeface="Corbel"/>
          <a:sym typeface="Corbel"/>
        </a:defRPr>
      </a:lvl1pPr>
      <a:lvl2pPr marL="0" marR="0" indent="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E6320F"/>
          </a:solidFill>
          <a:uFillTx/>
          <a:latin typeface="Corbel"/>
          <a:ea typeface="Corbel"/>
          <a:cs typeface="Corbel"/>
          <a:sym typeface="Corbel"/>
        </a:defRPr>
      </a:lvl2pPr>
      <a:lvl3pPr marL="0" marR="0" indent="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E6320F"/>
          </a:solidFill>
          <a:uFillTx/>
          <a:latin typeface="Corbel"/>
          <a:ea typeface="Corbel"/>
          <a:cs typeface="Corbel"/>
          <a:sym typeface="Corbel"/>
        </a:defRPr>
      </a:lvl3pPr>
      <a:lvl4pPr marL="0" marR="0" indent="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E6320F"/>
          </a:solidFill>
          <a:uFillTx/>
          <a:latin typeface="Corbel"/>
          <a:ea typeface="Corbel"/>
          <a:cs typeface="Corbel"/>
          <a:sym typeface="Corbel"/>
        </a:defRPr>
      </a:lvl4pPr>
      <a:lvl5pPr marL="0" marR="0" indent="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E6320F"/>
          </a:solidFill>
          <a:uFillTx/>
          <a:latin typeface="Corbel"/>
          <a:ea typeface="Corbel"/>
          <a:cs typeface="Corbel"/>
          <a:sym typeface="Corbel"/>
        </a:defRPr>
      </a:lvl5pPr>
      <a:lvl6pPr marL="0" marR="0" indent="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E6320F"/>
          </a:solidFill>
          <a:uFillTx/>
          <a:latin typeface="Corbel"/>
          <a:ea typeface="Corbel"/>
          <a:cs typeface="Corbel"/>
          <a:sym typeface="Corbel"/>
        </a:defRPr>
      </a:lvl6pPr>
      <a:lvl7pPr marL="0" marR="0" indent="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E6320F"/>
          </a:solidFill>
          <a:uFillTx/>
          <a:latin typeface="Corbel"/>
          <a:ea typeface="Corbel"/>
          <a:cs typeface="Corbel"/>
          <a:sym typeface="Corbel"/>
        </a:defRPr>
      </a:lvl7pPr>
      <a:lvl8pPr marL="0" marR="0" indent="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E6320F"/>
          </a:solidFill>
          <a:uFillTx/>
          <a:latin typeface="Corbel"/>
          <a:ea typeface="Corbel"/>
          <a:cs typeface="Corbel"/>
          <a:sym typeface="Corbel"/>
        </a:defRPr>
      </a:lvl8pPr>
      <a:lvl9pPr marL="0" marR="0" indent="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E6320F"/>
          </a:solidFill>
          <a:uFillTx/>
          <a:latin typeface="Corbel"/>
          <a:ea typeface="Corbel"/>
          <a:cs typeface="Corbel"/>
          <a:sym typeface="Corbel"/>
        </a:defRPr>
      </a:lvl9pPr>
    </p:titleStyle>
    <p:bodyStyle>
      <a:lvl1pPr marL="251999" marR="0" indent="-251999" algn="l" defTabSz="914400" rtl="0" latinLnBrk="0">
        <a:lnSpc>
          <a:spcPts val="2400"/>
        </a:lnSpc>
        <a:spcBef>
          <a:spcPts val="1400"/>
        </a:spcBef>
        <a:spcAft>
          <a:spcPts val="0"/>
        </a:spcAft>
        <a:buClr>
          <a:srgbClr val="E6320F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0F1B20"/>
          </a:solidFill>
          <a:uFillTx/>
          <a:latin typeface="Corbel"/>
          <a:ea typeface="Corbel"/>
          <a:cs typeface="Corbel"/>
          <a:sym typeface="Corbel"/>
        </a:defRPr>
      </a:lvl1pPr>
      <a:lvl2pPr marL="503999" marR="0" indent="-251999" algn="l" defTabSz="914400" rtl="0" latinLnBrk="0">
        <a:lnSpc>
          <a:spcPts val="2400"/>
        </a:lnSpc>
        <a:spcBef>
          <a:spcPts val="1400"/>
        </a:spcBef>
        <a:spcAft>
          <a:spcPts val="0"/>
        </a:spcAft>
        <a:buClr>
          <a:srgbClr val="E6320F"/>
        </a:buClr>
        <a:buSzPct val="100000"/>
        <a:buFont typeface="Arial"/>
        <a:buChar char="−"/>
        <a:tabLst/>
        <a:defRPr sz="1800" b="0" i="0" u="none" strike="noStrike" cap="none" spc="0" baseline="0">
          <a:solidFill>
            <a:srgbClr val="0F1B20"/>
          </a:solidFill>
          <a:uFillTx/>
          <a:latin typeface="Corbel"/>
          <a:ea typeface="Corbel"/>
          <a:cs typeface="Corbel"/>
          <a:sym typeface="Corbel"/>
        </a:defRPr>
      </a:lvl2pPr>
      <a:lvl3pPr marL="755999" marR="0" indent="-252000" algn="l" defTabSz="914400" rtl="0" latinLnBrk="0">
        <a:lnSpc>
          <a:spcPts val="2400"/>
        </a:lnSpc>
        <a:spcBef>
          <a:spcPts val="1400"/>
        </a:spcBef>
        <a:spcAft>
          <a:spcPts val="0"/>
        </a:spcAft>
        <a:buClr>
          <a:srgbClr val="E6320F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0F1B20"/>
          </a:solidFill>
          <a:uFillTx/>
          <a:latin typeface="Corbel"/>
          <a:ea typeface="Corbel"/>
          <a:cs typeface="Corbel"/>
          <a:sym typeface="Corbel"/>
        </a:defRPr>
      </a:lvl3pPr>
      <a:lvl4pPr marL="1600200" marR="0" indent="-228600" algn="l" defTabSz="914400" rtl="0" latinLnBrk="0">
        <a:lnSpc>
          <a:spcPts val="2400"/>
        </a:lnSpc>
        <a:spcBef>
          <a:spcPts val="1400"/>
        </a:spcBef>
        <a:spcAft>
          <a:spcPts val="0"/>
        </a:spcAft>
        <a:buClr>
          <a:srgbClr val="E6320F"/>
        </a:buClr>
        <a:buSzPct val="100000"/>
        <a:buFont typeface="Arial"/>
        <a:buChar char="–"/>
        <a:tabLst/>
        <a:defRPr sz="1800" b="0" i="0" u="none" strike="noStrike" cap="none" spc="0" baseline="0">
          <a:solidFill>
            <a:srgbClr val="0F1B20"/>
          </a:solidFill>
          <a:uFillTx/>
          <a:latin typeface="Corbel"/>
          <a:ea typeface="Corbel"/>
          <a:cs typeface="Corbel"/>
          <a:sym typeface="Corbel"/>
        </a:defRPr>
      </a:lvl4pPr>
      <a:lvl5pPr marL="2057400" marR="0" indent="-228600" algn="l" defTabSz="914400" rtl="0" latinLnBrk="0">
        <a:lnSpc>
          <a:spcPts val="2400"/>
        </a:lnSpc>
        <a:spcBef>
          <a:spcPts val="1400"/>
        </a:spcBef>
        <a:spcAft>
          <a:spcPts val="0"/>
        </a:spcAft>
        <a:buClr>
          <a:srgbClr val="E6320F"/>
        </a:buClr>
        <a:buSzPct val="100000"/>
        <a:buFont typeface="Arial"/>
        <a:buChar char="»"/>
        <a:tabLst/>
        <a:defRPr sz="1800" b="0" i="0" u="none" strike="noStrike" cap="none" spc="0" baseline="0">
          <a:solidFill>
            <a:srgbClr val="0F1B20"/>
          </a:solidFill>
          <a:uFillTx/>
          <a:latin typeface="Corbel"/>
          <a:ea typeface="Corbel"/>
          <a:cs typeface="Corbel"/>
          <a:sym typeface="Corbel"/>
        </a:defRPr>
      </a:lvl5pPr>
      <a:lvl6pPr marL="2491739" marR="0" indent="-205739" algn="l" defTabSz="914400" rtl="0" latinLnBrk="0">
        <a:lnSpc>
          <a:spcPts val="2400"/>
        </a:lnSpc>
        <a:spcBef>
          <a:spcPts val="1400"/>
        </a:spcBef>
        <a:spcAft>
          <a:spcPts val="0"/>
        </a:spcAft>
        <a:buClr>
          <a:srgbClr val="E6320F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0F1B20"/>
          </a:solidFill>
          <a:uFillTx/>
          <a:latin typeface="Corbel"/>
          <a:ea typeface="Corbel"/>
          <a:cs typeface="Corbel"/>
          <a:sym typeface="Corbel"/>
        </a:defRPr>
      </a:lvl6pPr>
      <a:lvl7pPr marL="2948939" marR="0" indent="-205739" algn="l" defTabSz="914400" rtl="0" latinLnBrk="0">
        <a:lnSpc>
          <a:spcPts val="2400"/>
        </a:lnSpc>
        <a:spcBef>
          <a:spcPts val="1400"/>
        </a:spcBef>
        <a:spcAft>
          <a:spcPts val="0"/>
        </a:spcAft>
        <a:buClr>
          <a:srgbClr val="E6320F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0F1B20"/>
          </a:solidFill>
          <a:uFillTx/>
          <a:latin typeface="Corbel"/>
          <a:ea typeface="Corbel"/>
          <a:cs typeface="Corbel"/>
          <a:sym typeface="Corbel"/>
        </a:defRPr>
      </a:lvl7pPr>
      <a:lvl8pPr marL="3406140" marR="0" indent="-205740" algn="l" defTabSz="914400" rtl="0" latinLnBrk="0">
        <a:lnSpc>
          <a:spcPts val="2400"/>
        </a:lnSpc>
        <a:spcBef>
          <a:spcPts val="1400"/>
        </a:spcBef>
        <a:spcAft>
          <a:spcPts val="0"/>
        </a:spcAft>
        <a:buClr>
          <a:srgbClr val="E6320F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0F1B20"/>
          </a:solidFill>
          <a:uFillTx/>
          <a:latin typeface="Corbel"/>
          <a:ea typeface="Corbel"/>
          <a:cs typeface="Corbel"/>
          <a:sym typeface="Corbel"/>
        </a:defRPr>
      </a:lvl8pPr>
      <a:lvl9pPr marL="3863340" marR="0" indent="-205740" algn="l" defTabSz="914400" rtl="0" latinLnBrk="0">
        <a:lnSpc>
          <a:spcPts val="2400"/>
        </a:lnSpc>
        <a:spcBef>
          <a:spcPts val="1400"/>
        </a:spcBef>
        <a:spcAft>
          <a:spcPts val="0"/>
        </a:spcAft>
        <a:buClr>
          <a:srgbClr val="E6320F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0F1B20"/>
          </a:solidFill>
          <a:uFillTx/>
          <a:latin typeface="Corbel"/>
          <a:ea typeface="Corbel"/>
          <a:cs typeface="Corbel"/>
          <a:sym typeface="Corbe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el 6"/>
          <p:cNvSpPr txBox="1">
            <a:spLocks noGrp="1"/>
          </p:cNvSpPr>
          <p:nvPr>
            <p:ph type="title"/>
          </p:nvPr>
        </p:nvSpPr>
        <p:spPr>
          <a:xfrm>
            <a:off x="539998" y="927100"/>
            <a:ext cx="7978528" cy="1058888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rPr lang="hr-HR"/>
              <a:t>Provedba i procjena upravljanja rizicima</a:t>
            </a:r>
            <a:br>
              <a:rPr lang="hr-HR"/>
            </a:br>
            <a:r>
              <a:rPr lang="hr-HR"/>
              <a:t>i kontrolnih aktivnosti </a:t>
            </a:r>
          </a:p>
        </p:txBody>
      </p:sp>
      <p:sp>
        <p:nvSpPr>
          <p:cNvPr id="93" name="Untertitel 7"/>
          <p:cNvSpPr txBox="1">
            <a:spLocks noGrp="1"/>
          </p:cNvSpPr>
          <p:nvPr>
            <p:ph type="body" sz="half" idx="1"/>
          </p:nvPr>
        </p:nvSpPr>
        <p:spPr>
          <a:xfrm>
            <a:off x="539998" y="2053750"/>
            <a:ext cx="7978528" cy="1390389"/>
          </a:xfrm>
          <a:prstGeom prst="rect">
            <a:avLst/>
          </a:prstGeom>
        </p:spPr>
        <p:txBody>
          <a:bodyPr anchor="t"/>
          <a:lstStyle>
            <a:lvl1pPr>
              <a:lnSpc>
                <a:spcPts val="4000"/>
              </a:lnSpc>
              <a:spcBef>
                <a:spcPts val="1400"/>
              </a:spcBef>
              <a:defRPr sz="2800">
                <a:solidFill>
                  <a:srgbClr val="000000"/>
                </a:solidFill>
              </a:defRPr>
            </a:lvl1pPr>
          </a:lstStyle>
          <a:p>
            <a:r>
              <a:rPr lang="hr-HR"/>
              <a:t>Pristupi reviziji u austrijskom MF-u</a:t>
            </a:r>
          </a:p>
        </p:txBody>
      </p:sp>
      <p:sp>
        <p:nvSpPr>
          <p:cNvPr id="94" name="Textplatzhalter 1"/>
          <p:cNvSpPr txBox="1"/>
          <p:nvPr/>
        </p:nvSpPr>
        <p:spPr>
          <a:xfrm>
            <a:off x="539750" y="3511901"/>
            <a:ext cx="3422650" cy="1094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rmAutofit/>
          </a:bodyPr>
          <a:lstStyle/>
          <a:p>
            <a:pPr>
              <a:lnSpc>
                <a:spcPts val="1800"/>
              </a:lnSpc>
              <a:defRPr sz="1400">
                <a:solidFill>
                  <a:srgbClr val="0F1B20"/>
                </a:solidFill>
              </a:defRPr>
            </a:pPr>
            <a:r>
              <a:rPr lang="hr-HR"/>
              <a:t>Markus Erlmoser</a:t>
            </a:r>
          </a:p>
          <a:p>
            <a:pPr>
              <a:lnSpc>
                <a:spcPts val="1800"/>
              </a:lnSpc>
              <a:defRPr sz="1400">
                <a:solidFill>
                  <a:srgbClr val="0F1B20"/>
                </a:solidFill>
              </a:defRPr>
            </a:pPr>
            <a:r>
              <a:rPr lang="hr-HR"/>
              <a:t>Odjel za unutarnju reviziju</a:t>
            </a:r>
          </a:p>
          <a:p>
            <a:pPr>
              <a:lnSpc>
                <a:spcPts val="1800"/>
              </a:lnSpc>
              <a:defRPr sz="1400">
                <a:solidFill>
                  <a:srgbClr val="0F1B20"/>
                </a:solidFill>
              </a:defRPr>
            </a:pPr>
            <a:r>
              <a:rPr lang="hr-HR"/>
              <a:t>Federalno ministarstvo financija – Austrija</a:t>
            </a:r>
          </a:p>
          <a:p>
            <a:pPr>
              <a:lnSpc>
                <a:spcPts val="1800"/>
              </a:lnSpc>
              <a:defRPr sz="1400">
                <a:solidFill>
                  <a:srgbClr val="0F1B20"/>
                </a:solidFill>
              </a:defRPr>
            </a:pPr>
            <a:r>
              <a:rPr lang="hr-HR"/>
              <a:t>Soči, 31. listopada 2019.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ußzeilenplatzhalter 3"/>
          <p:cNvSpPr txBox="1"/>
          <p:nvPr/>
        </p:nvSpPr>
        <p:spPr>
          <a:xfrm>
            <a:off x="539999" y="4800763"/>
            <a:ext cx="6875917" cy="179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/>
            </a:lvl1pPr>
          </a:lstStyle>
          <a:p>
            <a:r>
              <a:rPr lang="hr-HR"/>
              <a:t>Provedba i procjena upravljanja rizicima i kontrolnih aktivnosti </a:t>
            </a:r>
          </a:p>
        </p:txBody>
      </p:sp>
      <p:sp>
        <p:nvSpPr>
          <p:cNvPr id="143" name="Titel 1"/>
          <p:cNvSpPr txBox="1">
            <a:spLocks noGrp="1"/>
          </p:cNvSpPr>
          <p:nvPr>
            <p:ph type="title"/>
          </p:nvPr>
        </p:nvSpPr>
        <p:spPr>
          <a:xfrm>
            <a:off x="540001" y="988219"/>
            <a:ext cx="7978524" cy="622092"/>
          </a:xfrm>
          <a:prstGeom prst="rect">
            <a:avLst/>
          </a:prstGeom>
        </p:spPr>
        <p:txBody>
          <a:bodyPr/>
          <a:lstStyle/>
          <a:p>
            <a:r>
              <a:rPr lang="hr-HR"/>
              <a:t>Pristupi reviziji SUK-a i upravljanja rizicima</a:t>
            </a:r>
          </a:p>
        </p:txBody>
      </p:sp>
      <p:sp>
        <p:nvSpPr>
          <p:cNvPr id="144" name="Inhaltsplatzhalt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45000"/>
              </a:lnSpc>
              <a:spcBef>
                <a:spcPts val="0"/>
              </a:spcBef>
              <a:defRPr b="1"/>
            </a:lvl1pPr>
            <a:lvl2pPr>
              <a:lnSpc>
                <a:spcPct val="145000"/>
              </a:lnSpc>
              <a:spcBef>
                <a:spcPts val="0"/>
              </a:spcBef>
              <a:buClrTx/>
              <a:buFont typeface="Corbel"/>
            </a:lvl2pPr>
          </a:lstStyle>
          <a:p>
            <a:r>
              <a:rPr lang="hr-HR"/>
              <a:t>Sustav upravljanja rizicima</a:t>
            </a:r>
          </a:p>
          <a:p>
            <a:pPr lvl="1"/>
            <a:r>
              <a:rPr lang="hr-HR"/>
              <a:t>Rezultat procjene</a:t>
            </a:r>
          </a:p>
        </p:txBody>
      </p:sp>
      <p:sp>
        <p:nvSpPr>
          <p:cNvPr id="145" name="Foliennummernplatzhalter 4"/>
          <p:cNvSpPr txBox="1">
            <a:spLocks noGrp="1"/>
          </p:cNvSpPr>
          <p:nvPr>
            <p:ph type="sldNum" sz="quarter" idx="2"/>
          </p:nvPr>
        </p:nvSpPr>
        <p:spPr>
          <a:xfrm>
            <a:off x="8334796" y="4800763"/>
            <a:ext cx="183729" cy="1790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10767"/>
            <a:ext cx="3124554" cy="311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Fußzeilenplatzhalter 3"/>
          <p:cNvSpPr txBox="1"/>
          <p:nvPr/>
        </p:nvSpPr>
        <p:spPr>
          <a:xfrm>
            <a:off x="539999" y="4800763"/>
            <a:ext cx="6875917" cy="179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/>
            </a:lvl1pPr>
          </a:lstStyle>
          <a:p>
            <a:r>
              <a:rPr lang="hr-HR"/>
              <a:t>Provedba i procjena upravljanja rizicima i kontrolnih aktivnosti </a:t>
            </a:r>
          </a:p>
        </p:txBody>
      </p:sp>
      <p:sp>
        <p:nvSpPr>
          <p:cNvPr id="149" name="Titel 1"/>
          <p:cNvSpPr txBox="1">
            <a:spLocks noGrp="1"/>
          </p:cNvSpPr>
          <p:nvPr>
            <p:ph type="title"/>
          </p:nvPr>
        </p:nvSpPr>
        <p:spPr>
          <a:xfrm>
            <a:off x="540001" y="988219"/>
            <a:ext cx="7978524" cy="622092"/>
          </a:xfrm>
          <a:prstGeom prst="rect">
            <a:avLst/>
          </a:prstGeom>
        </p:spPr>
        <p:txBody>
          <a:bodyPr/>
          <a:lstStyle/>
          <a:p>
            <a:r>
              <a:rPr lang="hr-HR"/>
              <a:t>Pristupi reviziji SUK-a i upravljanja rizicima</a:t>
            </a:r>
          </a:p>
        </p:txBody>
      </p:sp>
      <p:sp>
        <p:nvSpPr>
          <p:cNvPr id="150" name="Inhaltsplatzhalt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45000"/>
              </a:lnSpc>
              <a:spcBef>
                <a:spcPts val="0"/>
              </a:spcBef>
              <a:defRPr b="1"/>
            </a:pPr>
            <a:r>
              <a:rPr lang="hr-HR"/>
              <a:t>Status integracije SUK-a i RMS-a</a:t>
            </a:r>
          </a:p>
          <a:p>
            <a:pPr marL="504000" lvl="1" indent="-252000">
              <a:lnSpc>
                <a:spcPct val="145000"/>
              </a:lnSpc>
              <a:spcBef>
                <a:spcPts val="0"/>
              </a:spcBef>
              <a:buClrTx/>
              <a:buFont typeface="Corbel"/>
              <a:defRPr sz="1600"/>
            </a:pPr>
            <a:r>
              <a:rPr lang="hr-HR"/>
              <a:t>Razmatranja upravljanja, rizika i usklađenosti (GRC)</a:t>
            </a:r>
          </a:p>
          <a:p>
            <a:pPr marL="504000" lvl="1" indent="-252000">
              <a:lnSpc>
                <a:spcPct val="145000"/>
              </a:lnSpc>
              <a:spcBef>
                <a:spcPts val="0"/>
              </a:spcBef>
              <a:buClrTx/>
              <a:buFont typeface="Corbel"/>
              <a:defRPr sz="1600"/>
            </a:pPr>
            <a:r>
              <a:rPr lang="hr-HR"/>
              <a:t>GRC kao integrirani i holistički pristup</a:t>
            </a:r>
          </a:p>
          <a:p>
            <a:pPr marL="504000" lvl="1" indent="-252000">
              <a:lnSpc>
                <a:spcPct val="145000"/>
              </a:lnSpc>
              <a:spcBef>
                <a:spcPts val="0"/>
              </a:spcBef>
              <a:buClrTx/>
              <a:buFont typeface="Corbel"/>
              <a:defRPr sz="1600"/>
            </a:pPr>
            <a:r>
              <a:rPr lang="hr-HR"/>
              <a:t>Usklađena strategija, procesi, tehnologija, ljudski resursi i strukture poboljšavaju učinkovitost i efikasnost</a:t>
            </a:r>
          </a:p>
          <a:p>
            <a:pPr marL="504000" lvl="1" indent="-252000">
              <a:lnSpc>
                <a:spcPct val="145000"/>
              </a:lnSpc>
              <a:spcBef>
                <a:spcPts val="0"/>
              </a:spcBef>
              <a:buClrTx/>
              <a:buFont typeface="Corbel"/>
              <a:defRPr sz="1600"/>
            </a:pPr>
            <a:r>
              <a:rPr lang="hr-HR"/>
              <a:t>Međusoban utjecaj SUK-a i RMS-a</a:t>
            </a:r>
          </a:p>
          <a:p>
            <a:pPr marL="504000" lvl="1" indent="-252000">
              <a:lnSpc>
                <a:spcPct val="145000"/>
              </a:lnSpc>
              <a:spcBef>
                <a:spcPts val="0"/>
              </a:spcBef>
              <a:buClrTx/>
              <a:buFont typeface="Corbel"/>
              <a:defRPr sz="1600"/>
            </a:pPr>
            <a:r>
              <a:rPr lang="hr-HR"/>
              <a:t>Usporedba sadržaja rezultata analize</a:t>
            </a:r>
          </a:p>
          <a:p>
            <a:pPr marL="504000" lvl="1" indent="-252000">
              <a:lnSpc>
                <a:spcPct val="145000"/>
              </a:lnSpc>
              <a:spcBef>
                <a:spcPts val="0"/>
              </a:spcBef>
              <a:buClrTx/>
              <a:buFont typeface="Corbel"/>
              <a:defRPr sz="1600"/>
            </a:pPr>
            <a:r>
              <a:rPr lang="hr-HR"/>
              <a:t>Usmena ocjena statusa integracije</a:t>
            </a:r>
          </a:p>
        </p:txBody>
      </p:sp>
      <p:sp>
        <p:nvSpPr>
          <p:cNvPr id="151" name="Foliennummernplatzhalter 4"/>
          <p:cNvSpPr txBox="1">
            <a:spLocks noGrp="1"/>
          </p:cNvSpPr>
          <p:nvPr>
            <p:ph type="sldNum" sz="quarter" idx="2"/>
          </p:nvPr>
        </p:nvSpPr>
        <p:spPr>
          <a:xfrm>
            <a:off x="8346430" y="4800763"/>
            <a:ext cx="172095" cy="1790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el 6"/>
          <p:cNvSpPr txBox="1">
            <a:spLocks noGrp="1"/>
          </p:cNvSpPr>
          <p:nvPr>
            <p:ph type="title"/>
          </p:nvPr>
        </p:nvSpPr>
        <p:spPr>
          <a:xfrm>
            <a:off x="539998" y="949837"/>
            <a:ext cx="5389202" cy="838211"/>
          </a:xfrm>
          <a:prstGeom prst="rect">
            <a:avLst/>
          </a:prstGeom>
        </p:spPr>
        <p:txBody>
          <a:bodyPr/>
          <a:lstStyle/>
          <a:p>
            <a:pPr defTabSz="749808">
              <a:lnSpc>
                <a:spcPts val="3200"/>
              </a:lnSpc>
              <a:defRPr sz="2460"/>
            </a:pPr>
            <a:r>
              <a:rPr lang="hr-HR"/>
              <a:t/>
            </a:r>
            <a:br>
              <a:rPr lang="hr-HR"/>
            </a:br>
            <a:r>
              <a:rPr lang="hr-HR"/>
              <a:t>Hvala na pozornosti!</a:t>
            </a:r>
          </a:p>
        </p:txBody>
      </p:sp>
      <p:sp>
        <p:nvSpPr>
          <p:cNvPr id="154" name="Textplatzhalter 9"/>
          <p:cNvSpPr txBox="1">
            <a:spLocks noGrp="1"/>
          </p:cNvSpPr>
          <p:nvPr>
            <p:ph type="body" sz="quarter" idx="1"/>
          </p:nvPr>
        </p:nvSpPr>
        <p:spPr>
          <a:xfrm>
            <a:off x="539750" y="3643312"/>
            <a:ext cx="3423600" cy="963217"/>
          </a:xfrm>
          <a:prstGeom prst="rect">
            <a:avLst/>
          </a:prstGeom>
        </p:spPr>
        <p:txBody>
          <a:bodyPr/>
          <a:lstStyle/>
          <a:p>
            <a:r>
              <a:rPr lang="hr-HR"/>
              <a:t>Markus Erlmoser</a:t>
            </a:r>
          </a:p>
          <a:p>
            <a:r>
              <a:rPr lang="hr-HR"/>
              <a:t>Odjel za unutarnju reviziju</a:t>
            </a:r>
          </a:p>
          <a:p>
            <a:r>
              <a:rPr lang="hr-HR"/>
              <a:t>Federalno ministarstvo financija – Austrija</a:t>
            </a:r>
          </a:p>
          <a:p>
            <a:r>
              <a:rPr lang="hr-HR"/>
              <a:t>markus.erlmoser@bmf.gv.at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ußzeilenplatzhalter 3"/>
          <p:cNvSpPr txBox="1"/>
          <p:nvPr/>
        </p:nvSpPr>
        <p:spPr>
          <a:xfrm>
            <a:off x="539999" y="4800763"/>
            <a:ext cx="6875917" cy="179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/>
            </a:lvl1pPr>
          </a:lstStyle>
          <a:p>
            <a:r>
              <a:rPr lang="hr-HR"/>
              <a:t>Provedba i procjena upravljanja rizicima i kontrolnih aktivnosti </a:t>
            </a:r>
          </a:p>
        </p:txBody>
      </p:sp>
      <p:sp>
        <p:nvSpPr>
          <p:cNvPr id="97" name="Titel 1"/>
          <p:cNvSpPr txBox="1">
            <a:spLocks noGrp="1"/>
          </p:cNvSpPr>
          <p:nvPr>
            <p:ph type="title"/>
          </p:nvPr>
        </p:nvSpPr>
        <p:spPr>
          <a:xfrm>
            <a:off x="540001" y="988219"/>
            <a:ext cx="7978524" cy="622092"/>
          </a:xfrm>
          <a:prstGeom prst="rect">
            <a:avLst/>
          </a:prstGeom>
        </p:spPr>
        <p:txBody>
          <a:bodyPr/>
          <a:lstStyle/>
          <a:p>
            <a:r>
              <a:rPr lang="hr-HR"/>
              <a:t>Primijenjeni međunarodni standardi</a:t>
            </a:r>
          </a:p>
        </p:txBody>
      </p:sp>
      <p:sp>
        <p:nvSpPr>
          <p:cNvPr id="98" name="Textplatzhalt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defRPr b="1"/>
            </a:pPr>
            <a:r>
              <a:rPr lang="hr-HR"/>
              <a:t>Sustav unutarnje kontrole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Tx/>
              <a:buFont typeface="Corbel"/>
            </a:pPr>
            <a:r>
              <a:rPr lang="hr-HR"/>
              <a:t>Unutarnja kontrola COSO-a – integrirani okvir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defRPr sz="1400"/>
            </a:pPr>
            <a:r>
              <a:rPr lang="hr-HR"/>
              <a:t>Okvir iz 1992.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defRPr sz="1400"/>
            </a:pPr>
            <a:r>
              <a:rPr lang="hr-HR"/>
              <a:t>Ažuriranje iz 2013.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Tx/>
              <a:buFont typeface="Corbel"/>
            </a:pPr>
            <a:r>
              <a:rPr lang="hr-HR"/>
              <a:t>Standard revizije IDW-a P 261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defRPr sz="1400"/>
            </a:pPr>
            <a:r>
              <a:rPr lang="hr-HR"/>
              <a:t>Institut javnih revizora u Njemačkoj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defRPr sz="1400"/>
            </a:pPr>
            <a:r>
              <a:rPr lang="hr-HR"/>
              <a:t>Osnovni standard SUK-a za izvještavanje u središnjoj Europi</a:t>
            </a:r>
          </a:p>
        </p:txBody>
      </p:sp>
      <p:sp>
        <p:nvSpPr>
          <p:cNvPr id="99" name="Foliennummernplatzhalter 4"/>
          <p:cNvSpPr txBox="1">
            <a:spLocks noGrp="1"/>
          </p:cNvSpPr>
          <p:nvPr>
            <p:ph type="sldNum" sz="quarter" idx="2"/>
          </p:nvPr>
        </p:nvSpPr>
        <p:spPr>
          <a:xfrm>
            <a:off x="8391524" y="4800763"/>
            <a:ext cx="127001" cy="1790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100" name="Grafik 5" descr="Grafik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83863" y="639134"/>
            <a:ext cx="1863360" cy="1837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Grafik 6" descr="Grafi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87274" y="2696063"/>
            <a:ext cx="3195656" cy="22942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ußzeilenplatzhalter 3"/>
          <p:cNvSpPr txBox="1"/>
          <p:nvPr/>
        </p:nvSpPr>
        <p:spPr>
          <a:xfrm>
            <a:off x="539999" y="4800763"/>
            <a:ext cx="6875917" cy="179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/>
            </a:lvl1pPr>
          </a:lstStyle>
          <a:p>
            <a:r>
              <a:rPr lang="hr-HR"/>
              <a:t>Provedba i procjena upravljanja rizicima i kontrolnih aktivnosti </a:t>
            </a:r>
          </a:p>
        </p:txBody>
      </p:sp>
      <p:sp>
        <p:nvSpPr>
          <p:cNvPr id="104" name="Titel 1"/>
          <p:cNvSpPr txBox="1">
            <a:spLocks noGrp="1"/>
          </p:cNvSpPr>
          <p:nvPr>
            <p:ph type="title"/>
          </p:nvPr>
        </p:nvSpPr>
        <p:spPr>
          <a:xfrm>
            <a:off x="540001" y="988219"/>
            <a:ext cx="7978524" cy="622092"/>
          </a:xfrm>
          <a:prstGeom prst="rect">
            <a:avLst/>
          </a:prstGeom>
        </p:spPr>
        <p:txBody>
          <a:bodyPr/>
          <a:lstStyle/>
          <a:p>
            <a:r>
              <a:rPr lang="hr-HR"/>
              <a:t>Primijenjeni međunarodni standardi</a:t>
            </a:r>
          </a:p>
        </p:txBody>
      </p:sp>
      <p:sp>
        <p:nvSpPr>
          <p:cNvPr id="105" name="Textplatzhalt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defRPr b="1"/>
            </a:pPr>
            <a:r>
              <a:rPr lang="hr-HR" dirty="0"/>
              <a:t>Sustav upravljanja rizicima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Tx/>
              <a:buFont typeface="Corbel"/>
            </a:pPr>
            <a:r>
              <a:rPr lang="hr-HR" dirty="0"/>
              <a:t>COSO-</a:t>
            </a:r>
            <a:r>
              <a:rPr lang="hr-HR" dirty="0" err="1"/>
              <a:t>ov</a:t>
            </a:r>
            <a:r>
              <a:rPr lang="hr-HR" dirty="0"/>
              <a:t> integrirani okvir za upravljanje rizicima u poduzeću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Tx/>
              <a:buFont typeface="Corbel"/>
            </a:pPr>
            <a:r>
              <a:rPr lang="hr-HR" dirty="0"/>
              <a:t>COSO-</a:t>
            </a:r>
            <a:r>
              <a:rPr lang="hr-HR" dirty="0" err="1"/>
              <a:t>ov</a:t>
            </a:r>
            <a:r>
              <a:rPr lang="hr-HR" dirty="0"/>
              <a:t> integrirani okvir za upravljanje rizicima u poduzeću – Integracija sa </a:t>
            </a:r>
            <a:br>
              <a:rPr lang="hr-HR" dirty="0"/>
            </a:br>
            <a:r>
              <a:rPr lang="hr-HR" dirty="0"/>
              <a:t>strategijom i učinkom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Tx/>
              <a:buFont typeface="Corbel"/>
            </a:pPr>
            <a:r>
              <a:rPr lang="hr-HR" dirty="0"/>
              <a:t>Njemački institut za unutarnju reviziju </a:t>
            </a:r>
            <a:endParaRPr lang="hr-HR" dirty="0" smtClean="0"/>
          </a:p>
          <a:p>
            <a:pPr marL="252000" lvl="1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hr-HR" dirty="0" smtClean="0"/>
              <a:t>(</a:t>
            </a:r>
            <a:r>
              <a:rPr lang="hr-HR" dirty="0"/>
              <a:t>DIIR), Standard revizije br. 2 – Revizija</a:t>
            </a:r>
            <a:br>
              <a:rPr lang="hr-HR" dirty="0"/>
            </a:br>
            <a:r>
              <a:rPr lang="hr-HR" dirty="0"/>
              <a:t>RMS-a</a:t>
            </a:r>
          </a:p>
        </p:txBody>
      </p:sp>
      <p:sp>
        <p:nvSpPr>
          <p:cNvPr id="106" name="Foliennummernplatzhalter 4"/>
          <p:cNvSpPr txBox="1">
            <a:spLocks noGrp="1"/>
          </p:cNvSpPr>
          <p:nvPr>
            <p:ph type="sldNum" sz="quarter" idx="2"/>
          </p:nvPr>
        </p:nvSpPr>
        <p:spPr>
          <a:xfrm>
            <a:off x="8391524" y="4800763"/>
            <a:ext cx="127001" cy="1790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107" name="Grafik 7" descr="Grafik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5775" y="483518"/>
            <a:ext cx="1902466" cy="2048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Grafik 8" descr="Grafik 8"/>
          <p:cNvPicPr>
            <a:picLocks noChangeAspect="1"/>
          </p:cNvPicPr>
          <p:nvPr/>
        </p:nvPicPr>
        <p:blipFill>
          <a:blip r:embed="rId3">
            <a:extLst/>
          </a:blip>
          <a:srcRect t="7972"/>
          <a:stretch>
            <a:fillRect/>
          </a:stretch>
        </p:blipFill>
        <p:spPr>
          <a:xfrm>
            <a:off x="5014314" y="3075806"/>
            <a:ext cx="3912096" cy="12067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ußzeilenplatzhalter 3"/>
          <p:cNvSpPr txBox="1"/>
          <p:nvPr/>
        </p:nvSpPr>
        <p:spPr>
          <a:xfrm>
            <a:off x="539999" y="4800763"/>
            <a:ext cx="6875917" cy="179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/>
            </a:lvl1pPr>
          </a:lstStyle>
          <a:p>
            <a:r>
              <a:rPr lang="hr-HR"/>
              <a:t>Provedba i procjena upravljanja rizicima i kontrolnih aktivnosti </a:t>
            </a:r>
          </a:p>
        </p:txBody>
      </p:sp>
      <p:sp>
        <p:nvSpPr>
          <p:cNvPr id="111" name="Titel 1"/>
          <p:cNvSpPr txBox="1">
            <a:spLocks noGrp="1"/>
          </p:cNvSpPr>
          <p:nvPr>
            <p:ph type="title"/>
          </p:nvPr>
        </p:nvSpPr>
        <p:spPr>
          <a:xfrm>
            <a:off x="540001" y="988219"/>
            <a:ext cx="7978524" cy="622092"/>
          </a:xfrm>
          <a:prstGeom prst="rect">
            <a:avLst/>
          </a:prstGeom>
        </p:spPr>
        <p:txBody>
          <a:bodyPr/>
          <a:lstStyle/>
          <a:p>
            <a:r>
              <a:rPr lang="hr-HR"/>
              <a:t>Pristupi reviziji SUK-a i sustava upravljanja rizicima</a:t>
            </a:r>
          </a:p>
        </p:txBody>
      </p:sp>
      <p:sp>
        <p:nvSpPr>
          <p:cNvPr id="112" name="Textplatzhalt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b="1"/>
            </a:lvl1pPr>
            <a:lvl2pPr marL="504000" indent="-252000">
              <a:lnSpc>
                <a:spcPct val="150000"/>
              </a:lnSpc>
              <a:spcBef>
                <a:spcPts val="0"/>
              </a:spcBef>
              <a:buClrTx/>
              <a:buFont typeface="Corbel"/>
              <a:defRPr sz="1600"/>
            </a:lvl2pPr>
            <a:lvl3pPr marL="0" indent="504000">
              <a:lnSpc>
                <a:spcPct val="150000"/>
              </a:lnSpc>
              <a:spcBef>
                <a:spcPts val="0"/>
              </a:spcBef>
              <a:buSzTx/>
              <a:buNone/>
              <a:defRPr sz="1600" i="1"/>
            </a:lvl3pPr>
          </a:lstStyle>
          <a:p>
            <a:r>
              <a:rPr lang="hr-HR"/>
              <a:t>Sustav unutarnjih kontrola</a:t>
            </a:r>
          </a:p>
          <a:p>
            <a:pPr lvl="1"/>
            <a:r>
              <a:rPr lang="hr-HR"/>
              <a:t>Glavno pitanje: </a:t>
            </a:r>
          </a:p>
          <a:p>
            <a:pPr lvl="2"/>
            <a:r>
              <a:rPr lang="hr-HR"/>
              <a:t>Koliko dobro sustav unutarnjih kontrola u odnosu na (...) obuhvaća osnovna načela „transparentnosti”, „četiri oka”, „razdiobe funkcija” i „minimalnih informacija” i koliko se dobro SUK razvija?</a:t>
            </a:r>
          </a:p>
        </p:txBody>
      </p:sp>
      <p:sp>
        <p:nvSpPr>
          <p:cNvPr id="113" name="Foliennummernplatzhalter 4"/>
          <p:cNvSpPr txBox="1">
            <a:spLocks noGrp="1"/>
          </p:cNvSpPr>
          <p:nvPr>
            <p:ph type="sldNum" sz="quarter" idx="2"/>
          </p:nvPr>
        </p:nvSpPr>
        <p:spPr>
          <a:xfrm>
            <a:off x="8391524" y="4800763"/>
            <a:ext cx="127001" cy="1790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ußzeilenplatzhalter 3"/>
          <p:cNvSpPr txBox="1"/>
          <p:nvPr/>
        </p:nvSpPr>
        <p:spPr>
          <a:xfrm>
            <a:off x="539999" y="4800763"/>
            <a:ext cx="6875917" cy="179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/>
            </a:lvl1pPr>
          </a:lstStyle>
          <a:p>
            <a:r>
              <a:rPr lang="hr-HR"/>
              <a:t>Provedba i procjena upravljanja rizicima i kontrolnih aktivnosti </a:t>
            </a:r>
          </a:p>
        </p:txBody>
      </p:sp>
      <p:sp>
        <p:nvSpPr>
          <p:cNvPr id="116" name="Titel 1"/>
          <p:cNvSpPr txBox="1">
            <a:spLocks noGrp="1"/>
          </p:cNvSpPr>
          <p:nvPr>
            <p:ph type="title"/>
          </p:nvPr>
        </p:nvSpPr>
        <p:spPr>
          <a:xfrm>
            <a:off x="540001" y="988219"/>
            <a:ext cx="7978524" cy="622092"/>
          </a:xfrm>
          <a:prstGeom prst="rect">
            <a:avLst/>
          </a:prstGeom>
        </p:spPr>
        <p:txBody>
          <a:bodyPr/>
          <a:lstStyle/>
          <a:p>
            <a:r>
              <a:rPr lang="hr-HR"/>
              <a:t>Pristupi reviziji SUK-a i upravljanja rizicima</a:t>
            </a:r>
          </a:p>
        </p:txBody>
      </p:sp>
      <p:sp>
        <p:nvSpPr>
          <p:cNvPr id="117" name="Textplatzhalt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52000" indent="-252000">
              <a:lnSpc>
                <a:spcPct val="116000"/>
              </a:lnSpc>
              <a:spcBef>
                <a:spcPts val="0"/>
              </a:spcBef>
              <a:defRPr sz="1300" b="1"/>
            </a:pPr>
            <a:r>
              <a:rPr lang="hr-HR"/>
              <a:t>Sustav unutarnjih kontrola</a:t>
            </a:r>
          </a:p>
          <a:p>
            <a:pPr marL="504000" lvl="1" indent="-252000">
              <a:lnSpc>
                <a:spcPct val="116000"/>
              </a:lnSpc>
              <a:spcBef>
                <a:spcPts val="0"/>
              </a:spcBef>
              <a:buClrTx/>
              <a:buFont typeface="Corbel"/>
              <a:defRPr sz="1200"/>
            </a:pPr>
            <a:r>
              <a:rPr lang="hr-HR"/>
              <a:t>Revizijske metode</a:t>
            </a:r>
          </a:p>
          <a:p>
            <a:pPr lvl="2">
              <a:lnSpc>
                <a:spcPct val="116000"/>
              </a:lnSpc>
              <a:spcBef>
                <a:spcPts val="0"/>
              </a:spcBef>
              <a:defRPr sz="1200"/>
            </a:pPr>
            <a:r>
              <a:rPr lang="hr-HR"/>
              <a:t>Vođeni intervju</a:t>
            </a:r>
          </a:p>
          <a:p>
            <a:pPr marL="984250" lvl="3" indent="-177800">
              <a:lnSpc>
                <a:spcPct val="116000"/>
              </a:lnSpc>
              <a:spcBef>
                <a:spcPts val="600"/>
              </a:spcBef>
              <a:defRPr sz="900"/>
            </a:pPr>
            <a:r>
              <a:rPr lang="hr-HR"/>
              <a:t>Usmjerenost na komponente COSO-IC-a</a:t>
            </a:r>
          </a:p>
          <a:p>
            <a:pPr marL="984250" lvl="3" indent="-177800">
              <a:lnSpc>
                <a:spcPct val="116000"/>
              </a:lnSpc>
              <a:spcBef>
                <a:spcPts val="600"/>
              </a:spcBef>
              <a:defRPr sz="900"/>
            </a:pPr>
            <a:r>
              <a:rPr lang="hr-HR"/>
              <a:t>PS 261 IDW-a (sustav praćenja integriran u proces)</a:t>
            </a:r>
          </a:p>
          <a:p>
            <a:pPr lvl="2">
              <a:lnSpc>
                <a:spcPct val="116000"/>
              </a:lnSpc>
              <a:spcBef>
                <a:spcPts val="0"/>
              </a:spcBef>
              <a:defRPr sz="1200"/>
            </a:pPr>
            <a:r>
              <a:rPr lang="hr-HR"/>
              <a:t>Analiza procesa</a:t>
            </a:r>
          </a:p>
          <a:p>
            <a:pPr lvl="2">
              <a:lnSpc>
                <a:spcPct val="116000"/>
              </a:lnSpc>
              <a:spcBef>
                <a:spcPts val="0"/>
              </a:spcBef>
              <a:defRPr sz="1200"/>
            </a:pPr>
            <a:r>
              <a:rPr lang="hr-HR"/>
              <a:t>Analiza dokumenta (analiza kvalitativnih podataka na temelju tema revizije)</a:t>
            </a:r>
          </a:p>
          <a:p>
            <a:pPr lvl="2">
              <a:lnSpc>
                <a:spcPct val="116000"/>
              </a:lnSpc>
              <a:spcBef>
                <a:spcPts val="0"/>
              </a:spcBef>
              <a:defRPr sz="1200"/>
            </a:pPr>
            <a:r>
              <a:rPr lang="hr-HR"/>
              <a:t>Promatranje</a:t>
            </a:r>
          </a:p>
          <a:p>
            <a:pPr marL="984250" lvl="3" indent="-177800">
              <a:lnSpc>
                <a:spcPct val="116000"/>
              </a:lnSpc>
              <a:spcBef>
                <a:spcPts val="600"/>
              </a:spcBef>
              <a:defRPr sz="900"/>
            </a:pPr>
            <a:r>
              <a:rPr lang="hr-HR"/>
              <a:t>Različite hijerarhijske razine</a:t>
            </a:r>
          </a:p>
          <a:p>
            <a:pPr marL="984250" lvl="3" indent="-177800">
              <a:lnSpc>
                <a:spcPct val="116000"/>
              </a:lnSpc>
              <a:spcBef>
                <a:spcPts val="600"/>
              </a:spcBef>
              <a:defRPr sz="900"/>
            </a:pPr>
            <a:r>
              <a:rPr lang="hr-HR"/>
              <a:t>Različite organizacijske jedinice</a:t>
            </a:r>
          </a:p>
          <a:p>
            <a:pPr lvl="2">
              <a:lnSpc>
                <a:spcPct val="116000"/>
              </a:lnSpc>
              <a:spcBef>
                <a:spcPts val="0"/>
              </a:spcBef>
              <a:defRPr sz="1200"/>
            </a:pPr>
            <a:r>
              <a:rPr lang="hr-HR"/>
              <a:t>Opisna statistika</a:t>
            </a:r>
          </a:p>
        </p:txBody>
      </p:sp>
      <p:sp>
        <p:nvSpPr>
          <p:cNvPr id="118" name="Foliennummernplatzhalter 4"/>
          <p:cNvSpPr txBox="1">
            <a:spLocks noGrp="1"/>
          </p:cNvSpPr>
          <p:nvPr>
            <p:ph type="sldNum" sz="quarter" idx="2"/>
          </p:nvPr>
        </p:nvSpPr>
        <p:spPr>
          <a:xfrm>
            <a:off x="8391524" y="4800763"/>
            <a:ext cx="127001" cy="1790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ußzeilenplatzhalter 3"/>
          <p:cNvSpPr txBox="1"/>
          <p:nvPr/>
        </p:nvSpPr>
        <p:spPr>
          <a:xfrm>
            <a:off x="539999" y="4800763"/>
            <a:ext cx="6875917" cy="179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/>
            </a:lvl1pPr>
          </a:lstStyle>
          <a:p>
            <a:r>
              <a:rPr lang="hr-HR"/>
              <a:t>Provedba i procjena upravljanja rizicima i kontrolnih aktivnosti </a:t>
            </a:r>
          </a:p>
        </p:txBody>
      </p:sp>
      <p:sp>
        <p:nvSpPr>
          <p:cNvPr id="121" name="Titel 1"/>
          <p:cNvSpPr txBox="1">
            <a:spLocks noGrp="1"/>
          </p:cNvSpPr>
          <p:nvPr>
            <p:ph type="title"/>
          </p:nvPr>
        </p:nvSpPr>
        <p:spPr>
          <a:xfrm>
            <a:off x="540001" y="988219"/>
            <a:ext cx="7978524" cy="622092"/>
          </a:xfrm>
          <a:prstGeom prst="rect">
            <a:avLst/>
          </a:prstGeom>
        </p:spPr>
        <p:txBody>
          <a:bodyPr/>
          <a:lstStyle/>
          <a:p>
            <a:r>
              <a:rPr lang="hr-HR"/>
              <a:t>Pristupi reviziji SUK-a i sustava upravljanja rizicima</a:t>
            </a:r>
          </a:p>
        </p:txBody>
      </p:sp>
      <p:sp>
        <p:nvSpPr>
          <p:cNvPr id="122" name="Textplatzhalter 2"/>
          <p:cNvSpPr txBox="1">
            <a:spLocks noGrp="1"/>
          </p:cNvSpPr>
          <p:nvPr>
            <p:ph type="body" sz="half" idx="1"/>
          </p:nvPr>
        </p:nvSpPr>
        <p:spPr>
          <a:xfrm>
            <a:off x="539751" y="1557899"/>
            <a:ext cx="3855979" cy="2942036"/>
          </a:xfrm>
          <a:prstGeom prst="rect">
            <a:avLst/>
          </a:prstGeom>
        </p:spPr>
        <p:txBody>
          <a:bodyPr/>
          <a:lstStyle/>
          <a:p>
            <a:pPr marL="252000" indent="-252000">
              <a:lnSpc>
                <a:spcPct val="145000"/>
              </a:lnSpc>
              <a:spcBef>
                <a:spcPts val="0"/>
              </a:spcBef>
              <a:defRPr sz="1700" b="1"/>
            </a:pPr>
            <a:r>
              <a:rPr lang="hr-HR" dirty="0"/>
              <a:t>Sustav unutarnjih kontrola</a:t>
            </a:r>
          </a:p>
          <a:p>
            <a:pPr marL="504000" lvl="1" indent="-252000">
              <a:lnSpc>
                <a:spcPct val="145000"/>
              </a:lnSpc>
              <a:spcBef>
                <a:spcPts val="0"/>
              </a:spcBef>
              <a:buClrTx/>
              <a:buFont typeface="Corbel"/>
              <a:defRPr sz="1600"/>
            </a:pPr>
            <a:r>
              <a:rPr lang="hr-HR" dirty="0"/>
              <a:t>Procjena SUK-a Integracijom modela zrelosti postupaka (CMMI)</a:t>
            </a:r>
          </a:p>
          <a:p>
            <a:pPr lvl="2">
              <a:lnSpc>
                <a:spcPct val="145000"/>
              </a:lnSpc>
              <a:spcBef>
                <a:spcPts val="0"/>
              </a:spcBef>
              <a:defRPr sz="1600"/>
            </a:pPr>
            <a:r>
              <a:rPr lang="hr-HR" dirty="0"/>
              <a:t>Referentni model Revizorskog suda za ocjenu zrelosti</a:t>
            </a:r>
          </a:p>
          <a:p>
            <a:pPr lvl="2">
              <a:lnSpc>
                <a:spcPct val="145000"/>
              </a:lnSpc>
              <a:spcBef>
                <a:spcPts val="0"/>
              </a:spcBef>
              <a:defRPr sz="1600"/>
            </a:pPr>
            <a:r>
              <a:rPr lang="hr-HR" dirty="0"/>
              <a:t>Model u pet koraka s bilješkama o svakom koraku</a:t>
            </a:r>
          </a:p>
        </p:txBody>
      </p:sp>
      <p:sp>
        <p:nvSpPr>
          <p:cNvPr id="123" name="Foliennummernplatzhalter 4"/>
          <p:cNvSpPr txBox="1">
            <a:spLocks noGrp="1"/>
          </p:cNvSpPr>
          <p:nvPr>
            <p:ph type="sldNum" sz="quarter" idx="2"/>
          </p:nvPr>
        </p:nvSpPr>
        <p:spPr>
          <a:xfrm>
            <a:off x="8391524" y="4800763"/>
            <a:ext cx="127001" cy="1790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7613"/>
            <a:ext cx="3866206" cy="337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ußzeilenplatzhalter 3"/>
          <p:cNvSpPr txBox="1"/>
          <p:nvPr/>
        </p:nvSpPr>
        <p:spPr>
          <a:xfrm>
            <a:off x="539999" y="4800763"/>
            <a:ext cx="6875917" cy="179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/>
            </a:lvl1pPr>
          </a:lstStyle>
          <a:p>
            <a:r>
              <a:rPr lang="hr-HR"/>
              <a:t>Provedba i procjena upravljanja rizicima i kontrolnih aktivnosti </a:t>
            </a:r>
          </a:p>
        </p:txBody>
      </p:sp>
      <p:sp>
        <p:nvSpPr>
          <p:cNvPr id="127" name="Titel 1"/>
          <p:cNvSpPr txBox="1">
            <a:spLocks noGrp="1"/>
          </p:cNvSpPr>
          <p:nvPr>
            <p:ph type="title"/>
          </p:nvPr>
        </p:nvSpPr>
        <p:spPr>
          <a:xfrm>
            <a:off x="540001" y="988219"/>
            <a:ext cx="7978524" cy="622092"/>
          </a:xfrm>
          <a:prstGeom prst="rect">
            <a:avLst/>
          </a:prstGeom>
        </p:spPr>
        <p:txBody>
          <a:bodyPr/>
          <a:lstStyle/>
          <a:p>
            <a:r>
              <a:rPr lang="hr-HR"/>
              <a:t>Pristupi reviziji SUK-a i sustava upravljanja rizicima</a:t>
            </a:r>
          </a:p>
        </p:txBody>
      </p:sp>
      <p:sp>
        <p:nvSpPr>
          <p:cNvPr id="128" name="Textplatzhalt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b="1"/>
            </a:lvl1pPr>
            <a:lvl2pPr marL="504000" indent="-252000">
              <a:lnSpc>
                <a:spcPct val="150000"/>
              </a:lnSpc>
              <a:spcBef>
                <a:spcPts val="0"/>
              </a:spcBef>
              <a:buClrTx/>
              <a:buFont typeface="Corbel"/>
              <a:defRPr sz="1600"/>
            </a:lvl2pPr>
            <a:lvl3pPr marL="0" indent="504000">
              <a:lnSpc>
                <a:spcPct val="150000"/>
              </a:lnSpc>
              <a:spcBef>
                <a:spcPts val="0"/>
              </a:spcBef>
              <a:buSzTx/>
              <a:buNone/>
              <a:defRPr sz="1600" i="1"/>
            </a:lvl3pPr>
          </a:lstStyle>
          <a:p>
            <a:r>
              <a:rPr lang="hr-HR"/>
              <a:t>Sustav upravljanja rizicima</a:t>
            </a:r>
          </a:p>
          <a:p>
            <a:pPr lvl="1"/>
            <a:r>
              <a:rPr lang="hr-HR"/>
              <a:t>Glavno pitanje: </a:t>
            </a:r>
          </a:p>
          <a:p>
            <a:pPr lvl="2"/>
            <a:r>
              <a:rPr lang="hr-HR"/>
              <a:t>Kako je sustav upravljanja rizicima (...) strukturiran i kakav je u odnosu na model COSO ERM iz 2017. kad je riječ o stupnju njegove zrelosti?</a:t>
            </a:r>
          </a:p>
        </p:txBody>
      </p:sp>
      <p:sp>
        <p:nvSpPr>
          <p:cNvPr id="129" name="Foliennummernplatzhalter 4"/>
          <p:cNvSpPr txBox="1">
            <a:spLocks noGrp="1"/>
          </p:cNvSpPr>
          <p:nvPr>
            <p:ph type="sldNum" sz="quarter" idx="2"/>
          </p:nvPr>
        </p:nvSpPr>
        <p:spPr>
          <a:xfrm>
            <a:off x="8391524" y="4800763"/>
            <a:ext cx="127001" cy="1790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Fußzeilenplatzhalter 3"/>
          <p:cNvSpPr txBox="1"/>
          <p:nvPr/>
        </p:nvSpPr>
        <p:spPr>
          <a:xfrm>
            <a:off x="539999" y="4800763"/>
            <a:ext cx="6875917" cy="179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/>
            </a:lvl1pPr>
          </a:lstStyle>
          <a:p>
            <a:r>
              <a:rPr lang="hr-HR"/>
              <a:t>Provedba i procjena upravljanja rizicima i kontrolnih aktivnosti </a:t>
            </a:r>
          </a:p>
        </p:txBody>
      </p:sp>
      <p:sp>
        <p:nvSpPr>
          <p:cNvPr id="132" name="Titel 1"/>
          <p:cNvSpPr txBox="1">
            <a:spLocks noGrp="1"/>
          </p:cNvSpPr>
          <p:nvPr>
            <p:ph type="title"/>
          </p:nvPr>
        </p:nvSpPr>
        <p:spPr>
          <a:xfrm>
            <a:off x="540001" y="988219"/>
            <a:ext cx="7978524" cy="622092"/>
          </a:xfrm>
          <a:prstGeom prst="rect">
            <a:avLst/>
          </a:prstGeom>
        </p:spPr>
        <p:txBody>
          <a:bodyPr/>
          <a:lstStyle/>
          <a:p>
            <a:r>
              <a:rPr lang="hr-HR"/>
              <a:t>Pristupi reviziji SUK-a i upravljanja rizicima</a:t>
            </a:r>
          </a:p>
        </p:txBody>
      </p:sp>
      <p:sp>
        <p:nvSpPr>
          <p:cNvPr id="133" name="Textplatzhalter 2"/>
          <p:cNvSpPr txBox="1">
            <a:spLocks noGrp="1"/>
          </p:cNvSpPr>
          <p:nvPr>
            <p:ph type="body" idx="1"/>
          </p:nvPr>
        </p:nvSpPr>
        <p:spPr>
          <a:xfrm>
            <a:off x="539750" y="1557899"/>
            <a:ext cx="8426451" cy="310300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52000" indent="-252000">
              <a:lnSpc>
                <a:spcPct val="125000"/>
              </a:lnSpc>
              <a:spcBef>
                <a:spcPts val="0"/>
              </a:spcBef>
              <a:defRPr sz="1500" b="1"/>
            </a:pPr>
            <a:r>
              <a:rPr lang="hr-HR"/>
              <a:t>Sustav upravljanja rizicima</a:t>
            </a:r>
          </a:p>
          <a:p>
            <a:pPr marL="504000" lvl="1" indent="-252000">
              <a:lnSpc>
                <a:spcPct val="145000"/>
              </a:lnSpc>
              <a:spcBef>
                <a:spcPts val="0"/>
              </a:spcBef>
              <a:buClrTx/>
              <a:buFont typeface="Corbel"/>
              <a:defRPr sz="1400"/>
            </a:pPr>
            <a:r>
              <a:rPr lang="hr-HR"/>
              <a:t>Revizijske metode</a:t>
            </a:r>
          </a:p>
          <a:p>
            <a:pPr lvl="2">
              <a:lnSpc>
                <a:spcPct val="125000"/>
              </a:lnSpc>
              <a:spcBef>
                <a:spcPts val="0"/>
              </a:spcBef>
              <a:defRPr sz="1400"/>
            </a:pPr>
            <a:r>
              <a:rPr lang="hr-HR"/>
              <a:t>Vođeni intervju</a:t>
            </a:r>
          </a:p>
          <a:p>
            <a:pPr marL="984250" lvl="3" indent="-177800">
              <a:lnSpc>
                <a:spcPct val="125000"/>
              </a:lnSpc>
              <a:spcBef>
                <a:spcPts val="0"/>
              </a:spcBef>
              <a:defRPr sz="1100"/>
            </a:pPr>
            <a:r>
              <a:rPr lang="hr-HR"/>
              <a:t>Usmjerenost na model COSO ERM – Integracija sa strategijom i učinkom</a:t>
            </a:r>
          </a:p>
          <a:p>
            <a:pPr marL="984250" lvl="3" indent="-177800">
              <a:lnSpc>
                <a:spcPct val="125000"/>
              </a:lnSpc>
              <a:spcBef>
                <a:spcPts val="0"/>
              </a:spcBef>
              <a:defRPr sz="1100"/>
            </a:pPr>
            <a:r>
              <a:rPr lang="hr-HR"/>
              <a:t>Na temelju DIIR-a: praćenje poduzeća i unutarnja revizija</a:t>
            </a:r>
          </a:p>
          <a:p>
            <a:pPr lvl="2">
              <a:lnSpc>
                <a:spcPct val="125000"/>
              </a:lnSpc>
              <a:spcBef>
                <a:spcPts val="0"/>
              </a:spcBef>
              <a:defRPr sz="1400"/>
            </a:pPr>
            <a:r>
              <a:rPr lang="hr-HR"/>
              <a:t>Analiza sadržaja vođena komponentama i načelima modela COSO-ERM</a:t>
            </a:r>
          </a:p>
          <a:p>
            <a:pPr lvl="2">
              <a:lnSpc>
                <a:spcPct val="125000"/>
              </a:lnSpc>
              <a:spcBef>
                <a:spcPts val="0"/>
              </a:spcBef>
              <a:defRPr sz="1400"/>
            </a:pPr>
            <a:r>
              <a:rPr lang="hr-HR"/>
              <a:t>Analiza dokumenta (analiza kvalitativnih podataka na temelju prioriteta revizije)</a:t>
            </a:r>
          </a:p>
          <a:p>
            <a:pPr lvl="2">
              <a:lnSpc>
                <a:spcPct val="125000"/>
              </a:lnSpc>
              <a:spcBef>
                <a:spcPts val="0"/>
              </a:spcBef>
              <a:defRPr sz="1400"/>
            </a:pPr>
            <a:r>
              <a:rPr lang="hr-HR"/>
              <a:t>Opisna statistika</a:t>
            </a:r>
          </a:p>
          <a:p>
            <a:pPr lvl="2">
              <a:lnSpc>
                <a:spcPct val="125000"/>
              </a:lnSpc>
              <a:spcBef>
                <a:spcPts val="0"/>
              </a:spcBef>
              <a:defRPr sz="1400"/>
            </a:pPr>
            <a:r>
              <a:rPr lang="hr-HR"/>
              <a:t>Sastavljanje 200 kontrolnih pitanja za ocjenu sustava upravljanja rizicima</a:t>
            </a:r>
          </a:p>
          <a:p>
            <a:pPr marL="984250" lvl="3" indent="-177800">
              <a:lnSpc>
                <a:spcPct val="125000"/>
              </a:lnSpc>
              <a:spcBef>
                <a:spcPts val="0"/>
              </a:spcBef>
              <a:defRPr sz="1100"/>
            </a:pPr>
            <a:r>
              <a:rPr lang="hr-HR"/>
              <a:t>na temelju ispitnih smjernica DIIR-a za ispitni standard br.2</a:t>
            </a:r>
          </a:p>
          <a:p>
            <a:pPr marL="984250" lvl="3" indent="-177800">
              <a:lnSpc>
                <a:spcPct val="125000"/>
              </a:lnSpc>
              <a:spcBef>
                <a:spcPts val="0"/>
              </a:spcBef>
              <a:defRPr sz="1100"/>
            </a:pPr>
            <a:r>
              <a:rPr lang="hr-HR"/>
              <a:t>Sažetak Instituta internih revizora o COSO-ovom okviru za upravljanje rizicima u poduzeću – Integracija sa </a:t>
            </a:r>
            <a:br>
              <a:rPr lang="hr-HR"/>
            </a:br>
            <a:r>
              <a:rPr lang="hr-HR"/>
              <a:t>strategijom i učinkom</a:t>
            </a:r>
          </a:p>
          <a:p>
            <a:pPr marL="984250" lvl="3" indent="-177800">
              <a:lnSpc>
                <a:spcPct val="125000"/>
              </a:lnSpc>
              <a:spcBef>
                <a:spcPts val="0"/>
              </a:spcBef>
              <a:defRPr sz="1100"/>
            </a:pPr>
            <a:r>
              <a:rPr lang="hr-HR"/>
              <a:t>Analiza Sveučilišta primijenjenih znanosti i umjetnosti u Luzernu u svrhu ocjene stupnja zrelosti upravljanja rizicima u švicarskim poduzećima</a:t>
            </a:r>
          </a:p>
        </p:txBody>
      </p:sp>
      <p:sp>
        <p:nvSpPr>
          <p:cNvPr id="134" name="Foliennummernplatzhalter 4"/>
          <p:cNvSpPr txBox="1">
            <a:spLocks noGrp="1"/>
          </p:cNvSpPr>
          <p:nvPr>
            <p:ph type="sldNum" sz="quarter" idx="2"/>
          </p:nvPr>
        </p:nvSpPr>
        <p:spPr>
          <a:xfrm>
            <a:off x="8391524" y="4800763"/>
            <a:ext cx="127001" cy="1790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35" y="2283719"/>
            <a:ext cx="481412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" name="Fußzeilenplatzhalter 3"/>
          <p:cNvSpPr txBox="1"/>
          <p:nvPr/>
        </p:nvSpPr>
        <p:spPr>
          <a:xfrm>
            <a:off x="539999" y="4800763"/>
            <a:ext cx="6875917" cy="179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/>
            </a:lvl1pPr>
          </a:lstStyle>
          <a:p>
            <a:r>
              <a:rPr lang="hr-HR"/>
              <a:t>Provedba i procjena upravljanja rizicima i kontrolnih aktivnosti </a:t>
            </a:r>
          </a:p>
        </p:txBody>
      </p:sp>
      <p:sp>
        <p:nvSpPr>
          <p:cNvPr id="137" name="Titel 1"/>
          <p:cNvSpPr txBox="1">
            <a:spLocks noGrp="1"/>
          </p:cNvSpPr>
          <p:nvPr>
            <p:ph type="title"/>
          </p:nvPr>
        </p:nvSpPr>
        <p:spPr>
          <a:xfrm>
            <a:off x="540001" y="988219"/>
            <a:ext cx="7978524" cy="622092"/>
          </a:xfrm>
          <a:prstGeom prst="rect">
            <a:avLst/>
          </a:prstGeom>
        </p:spPr>
        <p:txBody>
          <a:bodyPr/>
          <a:lstStyle/>
          <a:p>
            <a:r>
              <a:rPr lang="hr-HR" dirty="0"/>
              <a:t>Pristupi reviziji SUK-a i upravljanja rizicima</a:t>
            </a:r>
          </a:p>
        </p:txBody>
      </p:sp>
      <p:sp>
        <p:nvSpPr>
          <p:cNvPr id="138" name="Inhaltsplatzhalt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45000"/>
              </a:lnSpc>
              <a:spcBef>
                <a:spcPts val="0"/>
              </a:spcBef>
              <a:defRPr b="1"/>
            </a:pPr>
            <a:r>
              <a:rPr lang="hr-HR" dirty="0"/>
              <a:t>Sustav upravljanja rizicima</a:t>
            </a:r>
          </a:p>
          <a:p>
            <a:pPr marL="504000" lvl="1" indent="-252000">
              <a:lnSpc>
                <a:spcPct val="145000"/>
              </a:lnSpc>
              <a:spcBef>
                <a:spcPts val="0"/>
              </a:spcBef>
              <a:buClrTx/>
              <a:buFont typeface="Corbel"/>
              <a:defRPr sz="1600"/>
            </a:pPr>
            <a:r>
              <a:rPr lang="hr-HR" dirty="0"/>
              <a:t>Ocjena RMS-a s pomoću Modela zrelosti rizika – Integracija upravljanja rizicima, usklađenosti i kontrole</a:t>
            </a:r>
          </a:p>
          <a:p>
            <a:pPr lvl="2">
              <a:lnSpc>
                <a:spcPct val="145000"/>
              </a:lnSpc>
              <a:spcBef>
                <a:spcPts val="0"/>
              </a:spcBef>
              <a:defRPr sz="1600"/>
            </a:pPr>
            <a:r>
              <a:rPr lang="hr-HR" dirty="0"/>
              <a:t>Posebno prilagođeno modelu zrelosti </a:t>
            </a:r>
            <a:br>
              <a:rPr lang="hr-HR" dirty="0"/>
            </a:br>
            <a:r>
              <a:rPr lang="hr-HR" dirty="0"/>
              <a:t>upravljanja rizicima</a:t>
            </a:r>
          </a:p>
          <a:p>
            <a:pPr lvl="2">
              <a:lnSpc>
                <a:spcPct val="145000"/>
              </a:lnSpc>
              <a:spcBef>
                <a:spcPts val="0"/>
              </a:spcBef>
              <a:defRPr sz="1600"/>
            </a:pPr>
            <a:r>
              <a:rPr lang="hr-HR" dirty="0"/>
              <a:t>Model u pet koraka s </a:t>
            </a:r>
            <a:r>
              <a:rPr lang="hr-HR" dirty="0" smtClean="0"/>
              <a:t>bilješkama </a:t>
            </a: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o svakom </a:t>
            </a:r>
            <a:r>
              <a:rPr lang="hr-HR" dirty="0"/>
              <a:t>koraku</a:t>
            </a:r>
          </a:p>
        </p:txBody>
      </p:sp>
      <p:sp>
        <p:nvSpPr>
          <p:cNvPr id="139" name="Foliennummernplatzhalter 4"/>
          <p:cNvSpPr txBox="1">
            <a:spLocks noGrp="1"/>
          </p:cNvSpPr>
          <p:nvPr>
            <p:ph type="sldNum" sz="quarter" idx="2"/>
          </p:nvPr>
        </p:nvSpPr>
        <p:spPr>
          <a:xfrm>
            <a:off x="8391524" y="4800763"/>
            <a:ext cx="127001" cy="1790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publik-AT-4x3">
  <a:themeElements>
    <a:clrScheme name="Republik-AT-4x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A0237"/>
      </a:accent1>
      <a:accent2>
        <a:srgbClr val="5FB564"/>
      </a:accent2>
      <a:accent3>
        <a:srgbClr val="950F53"/>
      </a:accent3>
      <a:accent4>
        <a:srgbClr val="F59C00"/>
      </a:accent4>
      <a:accent5>
        <a:srgbClr val="3BACBE"/>
      </a:accent5>
      <a:accent6>
        <a:srgbClr val="BCCF00"/>
      </a:accent6>
      <a:hlink>
        <a:srgbClr val="0000FF"/>
      </a:hlink>
      <a:folHlink>
        <a:srgbClr val="FF00FF"/>
      </a:folHlink>
    </a:clrScheme>
    <a:fontScheme name="Republik-AT-4x3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Republik-AT-4x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FF3"/>
        </a:solidFill>
        <a:ln w="2642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64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epublik-AT-4x3">
  <a:themeElements>
    <a:clrScheme name="Republik-AT-4x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A0237"/>
      </a:accent1>
      <a:accent2>
        <a:srgbClr val="5FB564"/>
      </a:accent2>
      <a:accent3>
        <a:srgbClr val="950F53"/>
      </a:accent3>
      <a:accent4>
        <a:srgbClr val="F59C00"/>
      </a:accent4>
      <a:accent5>
        <a:srgbClr val="3BACBE"/>
      </a:accent5>
      <a:accent6>
        <a:srgbClr val="BCCF00"/>
      </a:accent6>
      <a:hlink>
        <a:srgbClr val="0000FF"/>
      </a:hlink>
      <a:folHlink>
        <a:srgbClr val="FF00FF"/>
      </a:folHlink>
    </a:clrScheme>
    <a:fontScheme name="Republik-AT-4x3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Republik-AT-4x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FF3"/>
        </a:solidFill>
        <a:ln w="2642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64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531</Words>
  <Application>Microsoft Office PowerPoint</Application>
  <PresentationFormat>On-screen Show (16:9)</PresentationFormat>
  <Paragraphs>99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Republik-AT-4x3</vt:lpstr>
      <vt:lpstr>Provedba i procjena upravljanja rizicima i kontrolnih aktivnosti </vt:lpstr>
      <vt:lpstr>Primijenjeni međunarodni standardi</vt:lpstr>
      <vt:lpstr>Primijenjeni međunarodni standardi</vt:lpstr>
      <vt:lpstr>Pristupi reviziji SUK-a i sustava upravljanja rizicima</vt:lpstr>
      <vt:lpstr>Pristupi reviziji SUK-a i upravljanja rizicima</vt:lpstr>
      <vt:lpstr>Pristupi reviziji SUK-a i sustava upravljanja rizicima</vt:lpstr>
      <vt:lpstr>Pristupi reviziji SUK-a i sustava upravljanja rizicima</vt:lpstr>
      <vt:lpstr>Pristupi reviziji SUK-a i upravljanja rizicima</vt:lpstr>
      <vt:lpstr>Pristupi reviziji SUK-a i upravljanja rizicima</vt:lpstr>
      <vt:lpstr>Pristupi reviziji SUK-a i upravljanja rizicima</vt:lpstr>
      <vt:lpstr>Pristupi reviziji SUK-a i upravljanja rizicima</vt:lpstr>
      <vt:lpstr> Hvala na pozornosti!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Provedba i procjena upravljanja rizicima i kontrolnih aktivnosti </dc:title>
  <cp:lastModifiedBy>Željka</cp:lastModifiedBy>
  <cp:revision>2</cp:revision>
  <dcterms:modified xsi:type="dcterms:W3CDTF">2019-10-14T09:51:14Z</dcterms:modified>
</cp:coreProperties>
</file>