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00" r:id="rId1"/>
  </p:sldMasterIdLst>
  <p:notesMasterIdLst>
    <p:notesMasterId r:id="rId11"/>
  </p:notesMasterIdLst>
  <p:handoutMasterIdLst>
    <p:handoutMasterId r:id="rId12"/>
  </p:handoutMasterIdLst>
  <p:sldIdLst>
    <p:sldId id="886" r:id="rId2"/>
    <p:sldId id="887" r:id="rId3"/>
    <p:sldId id="888" r:id="rId4"/>
    <p:sldId id="881" r:id="rId5"/>
    <p:sldId id="864" r:id="rId6"/>
    <p:sldId id="884" r:id="rId7"/>
    <p:sldId id="876" r:id="rId8"/>
    <p:sldId id="885" r:id="rId9"/>
    <p:sldId id="874" r:id="rId1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2F64"/>
    <a:srgbClr val="538ED5"/>
    <a:srgbClr val="5461A2"/>
    <a:srgbClr val="BFCADF"/>
    <a:srgbClr val="58699A"/>
    <a:srgbClr val="E9EDF4"/>
    <a:srgbClr val="D0D8E8"/>
    <a:srgbClr val="BED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16" autoAdjust="0"/>
  </p:normalViewPr>
  <p:slideViewPr>
    <p:cSldViewPr>
      <p:cViewPr>
        <p:scale>
          <a:sx n="77" d="100"/>
          <a:sy n="77" d="100"/>
        </p:scale>
        <p:origin x="-1926" y="-48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36" y="-102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FA840-0B16-4989-B27A-92ED708BC7A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ru-RU"/>
        </a:p>
      </dgm:t>
    </dgm:pt>
    <dgm:pt modelId="{213C3B97-69B9-43D5-82D4-B624FE8B8EE0}">
      <dgm:prSet phldrT="[Текст]"/>
      <dgm:spPr/>
      <dgm:t>
        <a:bodyPr rtlCol="0"/>
        <a:lstStyle/>
        <a:p>
          <a:pPr rtl="0"/>
          <a:endParaRPr lang="ru-RU" dirty="0"/>
        </a:p>
      </dgm:t>
    </dgm:pt>
    <dgm:pt modelId="{1EC38E4F-7CCB-4500-8728-E9DE5F64951F}" type="parTrans" cxnId="{E467B28B-2C31-4220-A6AC-DF1A18DC2268}">
      <dgm:prSet/>
      <dgm:spPr/>
      <dgm:t>
        <a:bodyPr rtlCol="0"/>
        <a:lstStyle/>
        <a:p>
          <a:pPr rtl="0"/>
          <a:endParaRPr lang="ru-RU"/>
        </a:p>
      </dgm:t>
    </dgm:pt>
    <dgm:pt modelId="{19123395-CFE2-43AA-8A34-1A9DFAF4803D}" type="sibTrans" cxnId="{E467B28B-2C31-4220-A6AC-DF1A18DC2268}">
      <dgm:prSet/>
      <dgm:spPr/>
      <dgm:t>
        <a:bodyPr rtlCol="0"/>
        <a:lstStyle/>
        <a:p>
          <a:pPr rtl="0"/>
          <a:endParaRPr lang="ru-RU"/>
        </a:p>
      </dgm:t>
    </dgm:pt>
    <dgm:pt modelId="{7A978807-34B7-421D-B4EB-3E7D08B9D717}">
      <dgm:prSet phldrT="[Текст]"/>
      <dgm:spPr/>
      <dgm:t>
        <a:bodyPr rtlCol="0"/>
        <a:lstStyle/>
        <a:p>
          <a:pPr rtl="0"/>
          <a:endParaRPr lang="ru-RU" dirty="0"/>
        </a:p>
      </dgm:t>
    </dgm:pt>
    <dgm:pt modelId="{E9E9DACE-EC9D-44FF-92CA-392D95CA7C3E}" type="parTrans" cxnId="{1A3ADD40-87F5-4FD7-886C-BC106096DDE1}">
      <dgm:prSet/>
      <dgm:spPr/>
      <dgm:t>
        <a:bodyPr rtlCol="0"/>
        <a:lstStyle/>
        <a:p>
          <a:pPr rtl="0"/>
          <a:endParaRPr lang="ru-RU"/>
        </a:p>
      </dgm:t>
    </dgm:pt>
    <dgm:pt modelId="{8BCAC4AF-E5C7-4EB1-BB9B-B91F66FEE3F9}" type="sibTrans" cxnId="{1A3ADD40-87F5-4FD7-886C-BC106096DDE1}">
      <dgm:prSet/>
      <dgm:spPr/>
      <dgm:t>
        <a:bodyPr rtlCol="0"/>
        <a:lstStyle/>
        <a:p>
          <a:pPr rtl="0"/>
          <a:endParaRPr lang="ru-RU"/>
        </a:p>
      </dgm:t>
    </dgm:pt>
    <dgm:pt modelId="{3DF58D4D-67E9-483C-9930-DDD93F93497E}">
      <dgm:prSet phldrT="[Текст]"/>
      <dgm:spPr/>
      <dgm:t>
        <a:bodyPr rtlCol="0"/>
        <a:lstStyle/>
        <a:p>
          <a:pPr rtl="0"/>
          <a:endParaRPr lang="ru-RU" dirty="0"/>
        </a:p>
      </dgm:t>
    </dgm:pt>
    <dgm:pt modelId="{2020043B-EF76-4BE0-812D-766AEE737C8B}" type="parTrans" cxnId="{CE87EC86-1996-484C-9471-289780BA38CB}">
      <dgm:prSet/>
      <dgm:spPr/>
      <dgm:t>
        <a:bodyPr rtlCol="0"/>
        <a:lstStyle/>
        <a:p>
          <a:pPr rtl="0"/>
          <a:endParaRPr lang="ru-RU"/>
        </a:p>
      </dgm:t>
    </dgm:pt>
    <dgm:pt modelId="{0C0DCACA-530B-48BE-9AF9-038931EA84CA}" type="sibTrans" cxnId="{CE87EC86-1996-484C-9471-289780BA38CB}">
      <dgm:prSet/>
      <dgm:spPr/>
      <dgm:t>
        <a:bodyPr rtlCol="0"/>
        <a:lstStyle/>
        <a:p>
          <a:pPr rtl="0"/>
          <a:endParaRPr lang="ru-RU"/>
        </a:p>
      </dgm:t>
    </dgm:pt>
    <dgm:pt modelId="{AC726D25-F64D-476B-A913-968BA2DDC356}">
      <dgm:prSet phldrT="[Текст]"/>
      <dgm:spPr/>
      <dgm:t>
        <a:bodyPr rtlCol="0"/>
        <a:lstStyle/>
        <a:p>
          <a:pPr rtl="0"/>
          <a:endParaRPr lang="ru-RU" dirty="0"/>
        </a:p>
      </dgm:t>
    </dgm:pt>
    <dgm:pt modelId="{86C64221-CD82-4CD8-AC07-65969DAF421A}" type="parTrans" cxnId="{A9C66798-C839-4AFD-8774-4E71B155CD3B}">
      <dgm:prSet/>
      <dgm:spPr/>
      <dgm:t>
        <a:bodyPr rtlCol="0"/>
        <a:lstStyle/>
        <a:p>
          <a:pPr rtl="0"/>
          <a:endParaRPr lang="ru-RU"/>
        </a:p>
      </dgm:t>
    </dgm:pt>
    <dgm:pt modelId="{22ADAB2F-9F94-43E5-A911-2B22A6F6D8EB}" type="sibTrans" cxnId="{A9C66798-C839-4AFD-8774-4E71B155CD3B}">
      <dgm:prSet/>
      <dgm:spPr/>
      <dgm:t>
        <a:bodyPr rtlCol="0"/>
        <a:lstStyle/>
        <a:p>
          <a:pPr rtl="0"/>
          <a:endParaRPr lang="ru-RU"/>
        </a:p>
      </dgm:t>
    </dgm:pt>
    <dgm:pt modelId="{5627FF63-CE2A-41BA-999C-6A00A2904840}" type="pres">
      <dgm:prSet presAssocID="{38DFA840-0B16-4989-B27A-92ED708BC7AB}" presName="Name0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6A641224-0147-40AA-BFA3-EB7CF8CA29D7}" type="pres">
      <dgm:prSet presAssocID="{AC726D25-F64D-476B-A913-968BA2DDC356}" presName="Name8" presStyleCnt="0"/>
      <dgm:spPr/>
      <dgm:t>
        <a:bodyPr rtlCol="0"/>
        <a:lstStyle/>
        <a:p>
          <a:pPr rtl="0"/>
          <a:endParaRPr lang="ru-RU"/>
        </a:p>
      </dgm:t>
    </dgm:pt>
    <dgm:pt modelId="{33999979-8D30-42AE-9FA3-083DA102B06F}" type="pres">
      <dgm:prSet presAssocID="{AC726D25-F64D-476B-A913-968BA2DDC356}" presName="level" presStyleLbl="node1" presStyleIdx="0" presStyleCnt="4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B04CB86D-17D5-4874-BFB7-DC54DE3ECC24}" type="pres">
      <dgm:prSet presAssocID="{AC726D25-F64D-476B-A913-968BA2DDC356}" presName="levelTx" presStyleLbl="revTx" presStyleIdx="0" presStyleCnt="0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8790A467-244B-4A83-8286-BC712E9CB746}" type="pres">
      <dgm:prSet presAssocID="{7A978807-34B7-421D-B4EB-3E7D08B9D717}" presName="Name8" presStyleCnt="0"/>
      <dgm:spPr/>
      <dgm:t>
        <a:bodyPr rtlCol="0"/>
        <a:lstStyle/>
        <a:p>
          <a:pPr rtl="0"/>
          <a:endParaRPr lang="ru-RU"/>
        </a:p>
      </dgm:t>
    </dgm:pt>
    <dgm:pt modelId="{AD6B755C-42A5-4325-8D94-48A72CA59747}" type="pres">
      <dgm:prSet presAssocID="{7A978807-34B7-421D-B4EB-3E7D08B9D717}" presName="level" presStyleLbl="node1" presStyleIdx="1" presStyleCnt="4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53FB10EA-F5F6-4E82-95F6-FF7BFED82459}" type="pres">
      <dgm:prSet presAssocID="{7A978807-34B7-421D-B4EB-3E7D08B9D717}" presName="levelTx" presStyleLbl="revTx" presStyleIdx="0" presStyleCnt="0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21DC3A56-EE71-4BD3-9169-7F1AFAFA60A6}" type="pres">
      <dgm:prSet presAssocID="{3DF58D4D-67E9-483C-9930-DDD93F93497E}" presName="Name8" presStyleCnt="0"/>
      <dgm:spPr/>
      <dgm:t>
        <a:bodyPr rtlCol="0"/>
        <a:lstStyle/>
        <a:p>
          <a:pPr rtl="0"/>
          <a:endParaRPr lang="ru-RU"/>
        </a:p>
      </dgm:t>
    </dgm:pt>
    <dgm:pt modelId="{E8A0A8AA-D18B-46F8-B4E7-D3E78EC8768D}" type="pres">
      <dgm:prSet presAssocID="{3DF58D4D-67E9-483C-9930-DDD93F93497E}" presName="level" presStyleLbl="node1" presStyleIdx="2" presStyleCnt="4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F6BD032D-5BA9-4A55-A592-33302CC71802}" type="pres">
      <dgm:prSet presAssocID="{3DF58D4D-67E9-483C-9930-DDD93F93497E}" presName="levelTx" presStyleLbl="revTx" presStyleIdx="0" presStyleCnt="0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A2D0E9EF-4381-47D7-A08D-EA6DB2C19539}" type="pres">
      <dgm:prSet presAssocID="{213C3B97-69B9-43D5-82D4-B624FE8B8EE0}" presName="Name8" presStyleCnt="0"/>
      <dgm:spPr/>
      <dgm:t>
        <a:bodyPr rtlCol="0"/>
        <a:lstStyle/>
        <a:p>
          <a:pPr rtl="0"/>
          <a:endParaRPr lang="ru-RU"/>
        </a:p>
      </dgm:t>
    </dgm:pt>
    <dgm:pt modelId="{39872229-FB1B-4256-8254-28C016A0998F}" type="pres">
      <dgm:prSet presAssocID="{213C3B97-69B9-43D5-82D4-B624FE8B8EE0}" presName="level" presStyleLbl="node1" presStyleIdx="3" presStyleCnt="4" custLinFactNeighborX="1575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  <dgm:pt modelId="{4669D04B-6FCD-4789-93AA-C7D8119665DD}" type="pres">
      <dgm:prSet presAssocID="{213C3B97-69B9-43D5-82D4-B624FE8B8EE0}" presName="levelTx" presStyleLbl="revTx" presStyleIdx="0" presStyleCnt="0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ru-RU"/>
        </a:p>
      </dgm:t>
    </dgm:pt>
  </dgm:ptLst>
  <dgm:cxnLst>
    <dgm:cxn modelId="{9F5A9359-BDD7-43D5-9E0A-8387A3A6F6CA}" type="presOf" srcId="{7A978807-34B7-421D-B4EB-3E7D08B9D717}" destId="{AD6B755C-42A5-4325-8D94-48A72CA59747}" srcOrd="0" destOrd="0" presId="urn:microsoft.com/office/officeart/2005/8/layout/pyramid1"/>
    <dgm:cxn modelId="{E467B28B-2C31-4220-A6AC-DF1A18DC2268}" srcId="{38DFA840-0B16-4989-B27A-92ED708BC7AB}" destId="{213C3B97-69B9-43D5-82D4-B624FE8B8EE0}" srcOrd="3" destOrd="0" parTransId="{1EC38E4F-7CCB-4500-8728-E9DE5F64951F}" sibTransId="{19123395-CFE2-43AA-8A34-1A9DFAF4803D}"/>
    <dgm:cxn modelId="{99BFD882-960A-4319-90E0-7DE62F8CD088}" type="presOf" srcId="{3DF58D4D-67E9-483C-9930-DDD93F93497E}" destId="{E8A0A8AA-D18B-46F8-B4E7-D3E78EC8768D}" srcOrd="0" destOrd="0" presId="urn:microsoft.com/office/officeart/2005/8/layout/pyramid1"/>
    <dgm:cxn modelId="{E4DCB448-CCE6-4247-AF03-40B00FB3F5C7}" type="presOf" srcId="{7A978807-34B7-421D-B4EB-3E7D08B9D717}" destId="{53FB10EA-F5F6-4E82-95F6-FF7BFED82459}" srcOrd="1" destOrd="0" presId="urn:microsoft.com/office/officeart/2005/8/layout/pyramid1"/>
    <dgm:cxn modelId="{CE87EC86-1996-484C-9471-289780BA38CB}" srcId="{38DFA840-0B16-4989-B27A-92ED708BC7AB}" destId="{3DF58D4D-67E9-483C-9930-DDD93F93497E}" srcOrd="2" destOrd="0" parTransId="{2020043B-EF76-4BE0-812D-766AEE737C8B}" sibTransId="{0C0DCACA-530B-48BE-9AF9-038931EA84CA}"/>
    <dgm:cxn modelId="{3CA58795-8442-404E-A901-82EB8F6C84EC}" type="presOf" srcId="{AC726D25-F64D-476B-A913-968BA2DDC356}" destId="{33999979-8D30-42AE-9FA3-083DA102B06F}" srcOrd="0" destOrd="0" presId="urn:microsoft.com/office/officeart/2005/8/layout/pyramid1"/>
    <dgm:cxn modelId="{D9DAD847-2E65-4347-B9FE-7322E6A6DC2B}" type="presOf" srcId="{3DF58D4D-67E9-483C-9930-DDD93F93497E}" destId="{F6BD032D-5BA9-4A55-A592-33302CC71802}" srcOrd="1" destOrd="0" presId="urn:microsoft.com/office/officeart/2005/8/layout/pyramid1"/>
    <dgm:cxn modelId="{B981AA57-88B5-4AE0-9AA1-8F506342B6A4}" type="presOf" srcId="{38DFA840-0B16-4989-B27A-92ED708BC7AB}" destId="{5627FF63-CE2A-41BA-999C-6A00A2904840}" srcOrd="0" destOrd="0" presId="urn:microsoft.com/office/officeart/2005/8/layout/pyramid1"/>
    <dgm:cxn modelId="{A9C66798-C839-4AFD-8774-4E71B155CD3B}" srcId="{38DFA840-0B16-4989-B27A-92ED708BC7AB}" destId="{AC726D25-F64D-476B-A913-968BA2DDC356}" srcOrd="0" destOrd="0" parTransId="{86C64221-CD82-4CD8-AC07-65969DAF421A}" sibTransId="{22ADAB2F-9F94-43E5-A911-2B22A6F6D8EB}"/>
    <dgm:cxn modelId="{1A3ADD40-87F5-4FD7-886C-BC106096DDE1}" srcId="{38DFA840-0B16-4989-B27A-92ED708BC7AB}" destId="{7A978807-34B7-421D-B4EB-3E7D08B9D717}" srcOrd="1" destOrd="0" parTransId="{E9E9DACE-EC9D-44FF-92CA-392D95CA7C3E}" sibTransId="{8BCAC4AF-E5C7-4EB1-BB9B-B91F66FEE3F9}"/>
    <dgm:cxn modelId="{F813F499-C303-4D26-881E-24C46211844B}" type="presOf" srcId="{AC726D25-F64D-476B-A913-968BA2DDC356}" destId="{B04CB86D-17D5-4874-BFB7-DC54DE3ECC24}" srcOrd="1" destOrd="0" presId="urn:microsoft.com/office/officeart/2005/8/layout/pyramid1"/>
    <dgm:cxn modelId="{591A206C-D36F-4DFF-8E28-12A07EACA0CD}" type="presOf" srcId="{213C3B97-69B9-43D5-82D4-B624FE8B8EE0}" destId="{39872229-FB1B-4256-8254-28C016A0998F}" srcOrd="0" destOrd="0" presId="urn:microsoft.com/office/officeart/2005/8/layout/pyramid1"/>
    <dgm:cxn modelId="{0CAB3EDF-4A44-4B7F-85AC-62A3D274EDFE}" type="presOf" srcId="{213C3B97-69B9-43D5-82D4-B624FE8B8EE0}" destId="{4669D04B-6FCD-4789-93AA-C7D8119665DD}" srcOrd="1" destOrd="0" presId="urn:microsoft.com/office/officeart/2005/8/layout/pyramid1"/>
    <dgm:cxn modelId="{A84DA2BF-4E8A-42AF-8A46-6DCD5E42724C}" type="presParOf" srcId="{5627FF63-CE2A-41BA-999C-6A00A2904840}" destId="{6A641224-0147-40AA-BFA3-EB7CF8CA29D7}" srcOrd="0" destOrd="0" presId="urn:microsoft.com/office/officeart/2005/8/layout/pyramid1"/>
    <dgm:cxn modelId="{2885450C-1BF0-4502-A4EB-1ED344325ED2}" type="presParOf" srcId="{6A641224-0147-40AA-BFA3-EB7CF8CA29D7}" destId="{33999979-8D30-42AE-9FA3-083DA102B06F}" srcOrd="0" destOrd="0" presId="urn:microsoft.com/office/officeart/2005/8/layout/pyramid1"/>
    <dgm:cxn modelId="{64F542A9-8FD1-4B25-BA76-8FF0D972CB47}" type="presParOf" srcId="{6A641224-0147-40AA-BFA3-EB7CF8CA29D7}" destId="{B04CB86D-17D5-4874-BFB7-DC54DE3ECC24}" srcOrd="1" destOrd="0" presId="urn:microsoft.com/office/officeart/2005/8/layout/pyramid1"/>
    <dgm:cxn modelId="{65BFF0DD-3B8B-4A3D-A542-3C8A12825209}" type="presParOf" srcId="{5627FF63-CE2A-41BA-999C-6A00A2904840}" destId="{8790A467-244B-4A83-8286-BC712E9CB746}" srcOrd="1" destOrd="0" presId="urn:microsoft.com/office/officeart/2005/8/layout/pyramid1"/>
    <dgm:cxn modelId="{1AB77A34-ABFE-4148-9187-A51413759504}" type="presParOf" srcId="{8790A467-244B-4A83-8286-BC712E9CB746}" destId="{AD6B755C-42A5-4325-8D94-48A72CA59747}" srcOrd="0" destOrd="0" presId="urn:microsoft.com/office/officeart/2005/8/layout/pyramid1"/>
    <dgm:cxn modelId="{041151C2-CF6D-46C5-9DC4-A6368AB5C3A0}" type="presParOf" srcId="{8790A467-244B-4A83-8286-BC712E9CB746}" destId="{53FB10EA-F5F6-4E82-95F6-FF7BFED82459}" srcOrd="1" destOrd="0" presId="urn:microsoft.com/office/officeart/2005/8/layout/pyramid1"/>
    <dgm:cxn modelId="{66625174-DA14-45A8-835E-FBB3A9E70E00}" type="presParOf" srcId="{5627FF63-CE2A-41BA-999C-6A00A2904840}" destId="{21DC3A56-EE71-4BD3-9169-7F1AFAFA60A6}" srcOrd="2" destOrd="0" presId="urn:microsoft.com/office/officeart/2005/8/layout/pyramid1"/>
    <dgm:cxn modelId="{D72E1CCF-A133-4756-B006-0B5A1263C2F8}" type="presParOf" srcId="{21DC3A56-EE71-4BD3-9169-7F1AFAFA60A6}" destId="{E8A0A8AA-D18B-46F8-B4E7-D3E78EC8768D}" srcOrd="0" destOrd="0" presId="urn:microsoft.com/office/officeart/2005/8/layout/pyramid1"/>
    <dgm:cxn modelId="{4A8932B8-5920-4921-B4DF-484E9F04E834}" type="presParOf" srcId="{21DC3A56-EE71-4BD3-9169-7F1AFAFA60A6}" destId="{F6BD032D-5BA9-4A55-A592-33302CC71802}" srcOrd="1" destOrd="0" presId="urn:microsoft.com/office/officeart/2005/8/layout/pyramid1"/>
    <dgm:cxn modelId="{F2FDF862-CBD3-4133-B27B-A42A0E2ABBE9}" type="presParOf" srcId="{5627FF63-CE2A-41BA-999C-6A00A2904840}" destId="{A2D0E9EF-4381-47D7-A08D-EA6DB2C19539}" srcOrd="3" destOrd="0" presId="urn:microsoft.com/office/officeart/2005/8/layout/pyramid1"/>
    <dgm:cxn modelId="{D7AA9F7A-69C1-4DB6-9F41-3326064EDBB8}" type="presParOf" srcId="{A2D0E9EF-4381-47D7-A08D-EA6DB2C19539}" destId="{39872229-FB1B-4256-8254-28C016A0998F}" srcOrd="0" destOrd="0" presId="urn:microsoft.com/office/officeart/2005/8/layout/pyramid1"/>
    <dgm:cxn modelId="{AFFF7F91-36D8-4FCA-970B-86936A6AB3A7}" type="presParOf" srcId="{A2D0E9EF-4381-47D7-A08D-EA6DB2C19539}" destId="{4669D04B-6FCD-4789-93AA-C7D8119665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9979-8D30-42AE-9FA3-083DA102B06F}">
      <dsp:nvSpPr>
        <dsp:cNvPr id="0" name=""/>
        <dsp:cNvSpPr/>
      </dsp:nvSpPr>
      <dsp:spPr>
        <a:xfrm>
          <a:off x="1660326" y="0"/>
          <a:ext cx="1106884" cy="1196577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660326" y="0"/>
        <a:ext cx="1106884" cy="1196577"/>
      </dsp:txXfrm>
    </dsp:sp>
    <dsp:sp modelId="{AD6B755C-42A5-4325-8D94-48A72CA59747}">
      <dsp:nvSpPr>
        <dsp:cNvPr id="0" name=""/>
        <dsp:cNvSpPr/>
      </dsp:nvSpPr>
      <dsp:spPr>
        <a:xfrm>
          <a:off x="1106884" y="1196578"/>
          <a:ext cx="2213769" cy="1196577"/>
        </a:xfrm>
        <a:prstGeom prst="trapezoid">
          <a:avLst>
            <a:gd name="adj" fmla="val 462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494294" y="1196578"/>
        <a:ext cx="1438949" cy="1196577"/>
      </dsp:txXfrm>
    </dsp:sp>
    <dsp:sp modelId="{E8A0A8AA-D18B-46F8-B4E7-D3E78EC8768D}">
      <dsp:nvSpPr>
        <dsp:cNvPr id="0" name=""/>
        <dsp:cNvSpPr/>
      </dsp:nvSpPr>
      <dsp:spPr>
        <a:xfrm>
          <a:off x="553442" y="2393156"/>
          <a:ext cx="3320653" cy="1196577"/>
        </a:xfrm>
        <a:prstGeom prst="trapezoid">
          <a:avLst>
            <a:gd name="adj" fmla="val 462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134556" y="2393156"/>
        <a:ext cx="2158424" cy="1196577"/>
      </dsp:txXfrm>
    </dsp:sp>
    <dsp:sp modelId="{39872229-FB1B-4256-8254-28C016A0998F}">
      <dsp:nvSpPr>
        <dsp:cNvPr id="0" name=""/>
        <dsp:cNvSpPr/>
      </dsp:nvSpPr>
      <dsp:spPr>
        <a:xfrm>
          <a:off x="0" y="3589734"/>
          <a:ext cx="4427538" cy="1196577"/>
        </a:xfrm>
        <a:prstGeom prst="trapezoid">
          <a:avLst>
            <a:gd name="adj" fmla="val 462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rtlCol="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74819" y="3589734"/>
        <a:ext cx="2877899" cy="119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/>
            </a:lvl1pPr>
          </a:lstStyle>
          <a:p>
            <a:pPr>
              <a:defRPr/>
            </a:pPr>
            <a:fld id="{7CEB8E92-714B-401A-832B-EF56CD64732A}" type="slidenum">
              <a:rPr lang="ru-RU" altLang="ru-RU"/>
              <a:pPr>
                <a:defRPr/>
              </a:pPr>
              <a:t>‹#›</a:t>
            </a:fld>
            <a:endParaRPr lang="hr-HR" altLang="ru-RU"/>
          </a:p>
        </p:txBody>
      </p:sp>
    </p:spTree>
    <p:extLst>
      <p:ext uri="{BB962C8B-B14F-4D97-AF65-F5344CB8AC3E}">
        <p14:creationId xmlns:p14="http://schemas.microsoft.com/office/powerpoint/2010/main" val="55175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/>
            </a:lvl1pPr>
          </a:lstStyle>
          <a:p>
            <a:pPr>
              <a:defRPr/>
            </a:pPr>
            <a:fld id="{4BFA043F-E185-40AA-A760-F016D16745DA}" type="slidenum">
              <a:rPr lang="ru-RU" altLang="ru-RU"/>
              <a:pPr>
                <a:defRPr/>
              </a:pPr>
              <a:t>‹#›</a:t>
            </a:fld>
            <a:endParaRPr lang="hr-HR" altLang="ru-RU"/>
          </a:p>
        </p:txBody>
      </p:sp>
    </p:spTree>
    <p:extLst>
      <p:ext uri="{BB962C8B-B14F-4D97-AF65-F5344CB8AC3E}">
        <p14:creationId xmlns:p14="http://schemas.microsoft.com/office/powerpoint/2010/main" val="20103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C4746-F3C1-4B99-98CD-964D5D416DEF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/>
              <a:t>Ali ovisit će o polazištu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15BDEA-A06D-45AD-8B6B-C7727F4BE4A8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B37554BE-F634-4298-A208-BFA80B8E1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69115302"/>
      </p:ext>
    </p:extLst>
  </p:cSld>
  <p:clrMapOvr>
    <a:masterClrMapping/>
  </p:clrMapOvr>
  <p:transition spd="slow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1806471E-4850-4943-B929-711E884A2CC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16934410"/>
      </p:ext>
    </p:extLst>
  </p:cSld>
  <p:clrMapOvr>
    <a:masterClrMapping/>
  </p:clrMapOvr>
  <p:transition spd="slow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872BF19E-F988-47F2-A7B8-059B96EB4AB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7485707"/>
      </p:ext>
    </p:extLst>
  </p:cSld>
  <p:clrMapOvr>
    <a:masterClrMapping/>
  </p:clrMapOvr>
  <p:transition spd="slow" advTm="1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rtlCol="0"/>
          <a:lstStyle>
            <a:lvl1pPr algn="l" rtl="0"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 rtlCol="0"/>
          <a:lstStyle>
            <a:lvl1pPr algn="l" rtl="0"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400" y="6324600"/>
            <a:ext cx="5257800" cy="1524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7388225" y="6477000"/>
            <a:ext cx="1524000" cy="1524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0">
                <a:solidFill>
                  <a:srgbClr val="000000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388225" y="6629400"/>
            <a:ext cx="1527175" cy="152400"/>
          </a:xfrm>
        </p:spPr>
        <p:txBody>
          <a:bodyPr/>
          <a:lstStyle>
            <a:lvl1pPr algn="l" rtl="0"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D050DA6-3F0B-4A52-91F6-7C02219A382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52337361"/>
      </p:ext>
    </p:extLst>
  </p:cSld>
  <p:clrMapOvr>
    <a:masterClrMapping/>
  </p:clrMapOvr>
  <p:transition spd="slow" advTm="15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6477000"/>
            <a:ext cx="2590800" cy="152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b="0">
                <a:solidFill>
                  <a:srgbClr val="FFFFFF"/>
                </a:solidFill>
              </a:rPr>
              <a:t>PwC</a:t>
            </a:r>
          </a:p>
        </p:txBody>
      </p:sp>
      <p:cxnSp>
        <p:nvCxnSpPr>
          <p:cNvPr id="4" name="Shape 7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14400"/>
          </a:xfrm>
        </p:spPr>
        <p:txBody>
          <a:bodyPr rtlCol="0"/>
          <a:lstStyle>
            <a:lvl1pPr algn="l" rtl="0"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5257800" cy="1524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rtl="0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20E5E7-C81B-44E3-9764-F9DBDAE2CC2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219887"/>
      </p:ext>
    </p:extLst>
  </p:cSld>
  <p:clrMapOvr>
    <a:masterClrMapping/>
  </p:clrMapOvr>
  <p:transition spd="slow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D3D86DE5-31BF-497C-9513-FEDF6D81061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97718687"/>
      </p:ext>
    </p:extLst>
  </p:cSld>
  <p:clrMapOvr>
    <a:masterClrMapping/>
  </p:clrMapOvr>
  <p:transition spd="slow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D34FBC6C-66CE-4948-A8E0-9A99B63F0CE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22507048"/>
      </p:ext>
    </p:extLst>
  </p:cSld>
  <p:clrMapOvr>
    <a:masterClrMapping/>
  </p:clrMapOvr>
  <p:transition spd="slow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D483B653-4350-4325-B5C1-EABDC1B817E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2566169"/>
      </p:ext>
    </p:extLst>
  </p:cSld>
  <p:clrMapOvr>
    <a:masterClrMapping/>
  </p:clrMapOvr>
  <p:transition spd="slow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3E7C203A-B460-4607-9865-361372FD35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10257417"/>
      </p:ext>
    </p:extLst>
  </p:cSld>
  <p:clrMapOvr>
    <a:masterClrMapping/>
  </p:clrMapOvr>
  <p:transition spd="slow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A19CE4FB-53AA-42E8-923B-0B104B9B71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478650"/>
      </p:ext>
    </p:extLst>
  </p:cSld>
  <p:clrMapOvr>
    <a:masterClrMapping/>
  </p:clrMapOvr>
  <p:transition spd="slow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53A843BE-89DC-427F-AA84-ABCAA782811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46205849"/>
      </p:ext>
    </p:extLst>
  </p:cSld>
  <p:clrMapOvr>
    <a:masterClrMapping/>
  </p:clrMapOvr>
  <p:transition spd="slow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A95A53E3-DB4B-4E28-9A89-999D02ED055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6265706"/>
      </p:ext>
    </p:extLst>
  </p:cSld>
  <p:clrMapOvr>
    <a:masterClrMapping/>
  </p:clrMapOvr>
  <p:transition spd="slow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D06C86F-6D04-4B26-BCE4-5A9969E1B94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59268400"/>
      </p:ext>
    </p:extLst>
  </p:cSld>
  <p:clrMapOvr>
    <a:masterClrMapping/>
  </p:clrMapOvr>
  <p:transition spd="slow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1A2E47-BC92-4AED-8601-6C08137096B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4" r:id="rId1"/>
    <p:sldLayoutId id="2147487775" r:id="rId2"/>
    <p:sldLayoutId id="2147487776" r:id="rId3"/>
    <p:sldLayoutId id="2147487777" r:id="rId4"/>
    <p:sldLayoutId id="2147487778" r:id="rId5"/>
    <p:sldLayoutId id="2147487779" r:id="rId6"/>
    <p:sldLayoutId id="2147487780" r:id="rId7"/>
    <p:sldLayoutId id="2147487781" r:id="rId8"/>
    <p:sldLayoutId id="2147487782" r:id="rId9"/>
    <p:sldLayoutId id="2147487783" r:id="rId10"/>
    <p:sldLayoutId id="2147487784" r:id="rId11"/>
    <p:sldLayoutId id="2147487785" r:id="rId12"/>
    <p:sldLayoutId id="2147487786" r:id="rId13"/>
  </p:sldLayoutIdLst>
  <p:transition spd="slow" advTm="15000">
    <p:wedg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All Users\Документы\Мои рисунки\Образцы рисунков\Для слайдов (инфографика)\300px-Kazakhstan_on_the_globe_(Eurasia_centered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5038"/>
            <a:ext cx="45354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2339975" y="2492375"/>
            <a:ext cx="1223963" cy="1223963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427538" y="2678112"/>
            <a:ext cx="4681537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n-US" sz="1600" dirty="0">
                <a:solidFill>
                  <a:srgbClr val="0B2F64"/>
                </a:solidFill>
              </a:rPr>
              <a:t>PROVEDBA JAVNE REVIZIJE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1900" spc="300" dirty="0">
                <a:solidFill>
                  <a:srgbClr val="0B2F64"/>
                </a:solidFill>
              </a:rPr>
              <a:t>U REPUBLICI KAZAHSTANU</a:t>
            </a:r>
            <a:endParaRPr lang="hr-HR" sz="1900" spc="300" dirty="0">
              <a:solidFill>
                <a:srgbClr val="0B2F64"/>
              </a:solidFill>
              <a:ea typeface="+mj-ea"/>
              <a:cs typeface="+mj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572000" y="3573463"/>
            <a:ext cx="4427538" cy="0"/>
          </a:xfrm>
          <a:prstGeom prst="line">
            <a:avLst/>
          </a:prstGeom>
          <a:ln w="38100">
            <a:solidFill>
              <a:srgbClr val="0B2F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6" name="Группа 28"/>
          <p:cNvGrpSpPr>
            <a:grpSpLocks/>
          </p:cNvGrpSpPr>
          <p:nvPr/>
        </p:nvGrpSpPr>
        <p:grpSpPr bwMode="auto">
          <a:xfrm>
            <a:off x="2133600" y="3051175"/>
            <a:ext cx="638175" cy="738188"/>
            <a:chOff x="544209" y="730660"/>
            <a:chExt cx="638706" cy="737107"/>
          </a:xfrm>
        </p:grpSpPr>
        <p:pic>
          <p:nvPicPr>
            <p:cNvPr id="15368" name="Picture 3" descr="C:\Documents and Settings\AUrustenov\Рабочий стол\АНАУ-МЫНАУ\РАЗНОЕ\ТРЕТЬЯКОВСКАЯ ГАЛЛЕРЕЯ\KOICA\Country Report\Kazakhstan-240-animated-flag-gifs.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0817">
              <a:off x="544209" y="730660"/>
              <a:ext cx="638706" cy="47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>
              <a:off x="645894" y="809919"/>
              <a:ext cx="0" cy="65784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7" name="Picture 6" descr="C:\Documents and Settings\All Users\Документы\Мои рисунки\Образцы рисунков\Для слайдов (инфографика)\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0"/>
            <a:ext cx="59626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Documents and Settings\AUrustenov\Рабочий стол\СЛАЙДЫ БУГУ\Слайды БАКУ (Ерназарова)\Для Слайдов\gmapkz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1518" y="1196752"/>
            <a:ext cx="8304539" cy="5184575"/>
          </a:xfrm>
          <a:prstGeom prst="rect">
            <a:avLst/>
          </a:prstGeom>
          <a:noFill/>
        </p:spPr>
      </p:pic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1150938" y="3645024"/>
            <a:ext cx="76327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GLAVNI GRAD</a:t>
            </a:r>
            <a:r>
              <a:rPr dirty="0" smtClean="0"/>
              <a:t> – Astana (od 10. prosinca 1997.).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Stanovništvo – 852.985 stanovnika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(od 1.1.2015.). </a:t>
            </a:r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>
            <a:off x="107950" y="1125538"/>
            <a:ext cx="1008063" cy="647700"/>
          </a:xfrm>
          <a:prstGeom prst="right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88101" name="AutoShape 5"/>
          <p:cNvSpPr>
            <a:spLocks noChangeArrowheads="1"/>
          </p:cNvSpPr>
          <p:nvPr/>
        </p:nvSpPr>
        <p:spPr bwMode="auto">
          <a:xfrm>
            <a:off x="107950" y="1989138"/>
            <a:ext cx="1008063" cy="647700"/>
          </a:xfrm>
          <a:prstGeom prst="right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88102" name="AutoShape 6"/>
          <p:cNvSpPr>
            <a:spLocks noChangeArrowheads="1"/>
          </p:cNvSpPr>
          <p:nvPr/>
        </p:nvSpPr>
        <p:spPr bwMode="auto">
          <a:xfrm>
            <a:off x="107950" y="3068638"/>
            <a:ext cx="1008063" cy="647700"/>
          </a:xfrm>
          <a:prstGeom prst="right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88103" name="AutoShape 7"/>
          <p:cNvSpPr>
            <a:spLocks noChangeArrowheads="1"/>
          </p:cNvSpPr>
          <p:nvPr/>
        </p:nvSpPr>
        <p:spPr bwMode="auto">
          <a:xfrm>
            <a:off x="179388" y="3862388"/>
            <a:ext cx="1008062" cy="647700"/>
          </a:xfrm>
          <a:prstGeom prst="rightArrow">
            <a:avLst>
              <a:gd name="adj1" fmla="val 50000"/>
              <a:gd name="adj2" fmla="val 3881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187450" y="1125538"/>
            <a:ext cx="7561263" cy="6302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ZEMLJOPISNI POLOŽAJ </a:t>
            </a:r>
            <a:r>
              <a:rPr dirty="0" smtClean="0"/>
              <a:t>– Kazahstan je smješten u srednjoj Aziji, u unutrašnjosti Euroazije</a:t>
            </a: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1177925" y="1855788"/>
            <a:ext cx="7596188" cy="11382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TERITORIJ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dirty="0" smtClean="0"/>
              <a:t>– 2.724.900 km</a:t>
            </a:r>
            <a:r>
              <a:rPr baseline="30000" dirty="0" smtClean="0"/>
              <a:t>2</a:t>
            </a:r>
            <a:r>
              <a:rPr dirty="0" smtClean="0"/>
              <a:t> (1.049.150 kvadratnih milja).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Prema površini je Kazahstan deveta najveća zemlja na svijetu, nakon Rusije, Kine, SAD-a, Argentine, Brazila, Kanade, Indije i Australije. Zemlja je s drugom najvećom površinom unutar Zajednice neovisnih država.</a:t>
            </a:r>
          </a:p>
        </p:txBody>
      </p:sp>
      <p:sp>
        <p:nvSpPr>
          <p:cNvPr id="388106" name="Text Box 10"/>
          <p:cNvSpPr txBox="1">
            <a:spLocks noChangeArrowheads="1"/>
          </p:cNvSpPr>
          <p:nvPr/>
        </p:nvSpPr>
        <p:spPr bwMode="auto">
          <a:xfrm>
            <a:off x="1187450" y="3182938"/>
            <a:ext cx="7596188" cy="5413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STANOVNIŠTVO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dirty="0" smtClean="0"/>
              <a:t>– 17.584.000 stanovnika.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Gustoća naseljenosti: 6,5 osoba po 1 km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88107" name="Text Box 11"/>
          <p:cNvSpPr txBox="1">
            <a:spLocks noChangeArrowheads="1"/>
          </p:cNvSpPr>
          <p:nvPr/>
        </p:nvSpPr>
        <p:spPr bwMode="auto">
          <a:xfrm>
            <a:off x="1200684" y="4652963"/>
            <a:ext cx="76327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SLUŽBENI JEZIK </a:t>
            </a:r>
            <a:r>
              <a:rPr dirty="0" smtClean="0"/>
              <a:t>– kazaški, u javnim ustanovama i tijelima lokalne samouprave; ruski se jezik također upotrebljava kao službeni i ravnopravan je s kazaškim jezikom</a:t>
            </a: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107950" y="4652963"/>
            <a:ext cx="1008063" cy="647700"/>
          </a:xfrm>
          <a:prstGeom prst="right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88109" name="Text Box 13"/>
          <p:cNvSpPr txBox="1">
            <a:spLocks noChangeArrowheads="1"/>
          </p:cNvSpPr>
          <p:nvPr/>
        </p:nvSpPr>
        <p:spPr bwMode="auto">
          <a:xfrm>
            <a:off x="1179513" y="5424488"/>
            <a:ext cx="76676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POLITIČKI SUSTAV </a:t>
            </a:r>
            <a:r>
              <a:rPr dirty="0" smtClean="0"/>
              <a:t>– Republika Kazahstan unitarna je država s predsjedničkim sustavom vlasti.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dirty="0" smtClean="0"/>
              <a:t>Predsjednik države je Nursultan Nazarbayev (od 1991.)</a:t>
            </a:r>
          </a:p>
        </p:txBody>
      </p:sp>
      <p:sp>
        <p:nvSpPr>
          <p:cNvPr id="388110" name="AutoShape 14"/>
          <p:cNvSpPr>
            <a:spLocks noChangeArrowheads="1"/>
          </p:cNvSpPr>
          <p:nvPr/>
        </p:nvSpPr>
        <p:spPr bwMode="auto">
          <a:xfrm>
            <a:off x="107950" y="5389563"/>
            <a:ext cx="1008063" cy="647700"/>
          </a:xfrm>
          <a:prstGeom prst="right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Нашивка 15"/>
          <p:cNvSpPr/>
          <p:nvPr/>
        </p:nvSpPr>
        <p:spPr>
          <a:xfrm>
            <a:off x="1119582" y="116632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OPĆE INFORMACIJE O REPUBLICI KAZAHSTANU</a:t>
            </a:r>
          </a:p>
        </p:txBody>
      </p:sp>
      <p:sp>
        <p:nvSpPr>
          <p:cNvPr id="16402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2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/>
      <p:bldP spid="388100" grpId="0" animBg="1"/>
      <p:bldP spid="388101" grpId="0" animBg="1"/>
      <p:bldP spid="388102" grpId="0" animBg="1"/>
      <p:bldP spid="388103" grpId="0" animBg="1"/>
      <p:bldP spid="388104" grpId="0"/>
      <p:bldP spid="388105" grpId="0"/>
      <p:bldP spid="388106" grpId="0"/>
      <p:bldP spid="388107" grpId="0"/>
      <p:bldP spid="388108" grpId="0" animBg="1"/>
      <p:bldP spid="388109" grpId="0"/>
      <p:bldP spid="388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C:\Documents and Settings\AUrustenov\Рабочий стол\СЛАЙДЫ БУГУ\Слайды БАКУ (Ерназарова)\Для Слайдов\gmapkz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052736"/>
            <a:ext cx="8445536" cy="5429273"/>
          </a:xfrm>
          <a:prstGeom prst="rect">
            <a:avLst/>
          </a:prstGeom>
          <a:noFill/>
        </p:spPr>
      </p:pic>
      <p:grpSp>
        <p:nvGrpSpPr>
          <p:cNvPr id="17411" name="Группа 45"/>
          <p:cNvGrpSpPr>
            <a:grpSpLocks/>
          </p:cNvGrpSpPr>
          <p:nvPr/>
        </p:nvGrpSpPr>
        <p:grpSpPr bwMode="auto">
          <a:xfrm>
            <a:off x="1652588" y="1196975"/>
            <a:ext cx="5737225" cy="1830388"/>
            <a:chOff x="3269545" y="2148989"/>
            <a:chExt cx="2949654" cy="2798414"/>
          </a:xfrm>
        </p:grpSpPr>
        <p:grpSp>
          <p:nvGrpSpPr>
            <p:cNvPr id="17436" name="Группа 35"/>
            <p:cNvGrpSpPr>
              <a:grpSpLocks/>
            </p:cNvGrpSpPr>
            <p:nvPr/>
          </p:nvGrpSpPr>
          <p:grpSpPr bwMode="auto">
            <a:xfrm>
              <a:off x="3269545" y="2148989"/>
              <a:ext cx="2949654" cy="2798414"/>
              <a:chOff x="3338506" y="1592646"/>
              <a:chExt cx="2805769" cy="2639141"/>
            </a:xfrm>
          </p:grpSpPr>
          <p:sp>
            <p:nvSpPr>
              <p:cNvPr id="17438" name="WordArt 78"/>
              <p:cNvSpPr>
                <a:spLocks noChangeArrowheads="1" noChangeShapeType="1" noTextEdit="1"/>
              </p:cNvSpPr>
              <p:nvPr/>
            </p:nvSpPr>
            <p:spPr bwMode="gray">
              <a:xfrm>
                <a:off x="3406461" y="1633000"/>
                <a:ext cx="2703757" cy="25987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074068"/>
                  </a:avLst>
                </a:prstTxWarp>
              </a:bodyPr>
              <a:lstStyle/>
              <a:p>
                <a:pPr algn="ctr"/>
                <a:r>
                  <a:rPr lang="en-US" sz="1200" kern="10">
                    <a:solidFill>
                      <a:srgbClr val="0B2F64"/>
                    </a:solidFill>
                    <a:latin typeface="Arial"/>
                  </a:rPr>
                  <a:t>PROCJENA UPRAVLJANJA USMJERENA NA UNAPRJEĐENJE I  </a:t>
                </a:r>
              </a:p>
              <a:p>
                <a:pPr algn="ctr"/>
                <a:r>
                  <a:rPr lang="en-US" sz="1200" kern="10">
                    <a:solidFill>
                      <a:srgbClr val="0B2F64"/>
                    </a:solidFill>
                    <a:latin typeface="Arial"/>
                  </a:rPr>
                  <a:t>POBOLJŠANJE UČINKOVITOSTI RADA SUBJEKTA REVIZIJE</a:t>
                </a:r>
                <a:endParaRPr lang="hr-HR" sz="1200" kern="10">
                  <a:solidFill>
                    <a:srgbClr val="0B2F64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39" name="WordArt 79"/>
              <p:cNvSpPr>
                <a:spLocks noChangeArrowheads="1" noChangeShapeType="1" noTextEdit="1"/>
              </p:cNvSpPr>
              <p:nvPr/>
            </p:nvSpPr>
            <p:spPr bwMode="gray">
              <a:xfrm>
                <a:off x="3338506" y="1592646"/>
                <a:ext cx="2805769" cy="172857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1627387"/>
                  </a:avLst>
                </a:prstTxWarp>
              </a:bodyPr>
              <a:lstStyle/>
              <a:p>
                <a:pPr algn="ctr"/>
                <a:r>
                  <a:rPr lang="en-US" sz="1400" kern="10">
                    <a:solidFill>
                      <a:srgbClr val="0B2F64"/>
                    </a:solidFill>
                    <a:latin typeface="Arial"/>
                  </a:rPr>
                  <a:t>PREPOZNAVANJE POVREDA I REAGIRANJE NA NJIH</a:t>
                </a:r>
                <a:endParaRPr lang="hr-HR" sz="1400" kern="10">
                  <a:solidFill>
                    <a:srgbClr val="0B2F64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" name="Прямоугольник 37"/>
            <p:cNvSpPr>
              <a:spLocks noChangeArrowheads="1"/>
            </p:cNvSpPr>
            <p:nvPr/>
          </p:nvSpPr>
          <p:spPr bwMode="auto">
            <a:xfrm>
              <a:off x="3770676" y="2610133"/>
              <a:ext cx="1962899" cy="85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000">
                  <a:solidFill>
                    <a:srgbClr val="0B2F64"/>
                  </a:solidFill>
                </a:rPr>
                <a:t>JAVNA REVIZIJA </a:t>
              </a:r>
            </a:p>
            <a:p>
              <a:pPr algn="ctr" eaLnBrk="0" hangingPunct="0">
                <a:defRPr/>
              </a:pPr>
              <a:endParaRPr lang="hr-HR" altLang="ru-RU" sz="1000" dirty="0">
                <a:solidFill>
                  <a:srgbClr val="0B2F64"/>
                </a:solidFill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en-US" sz="1050">
                  <a:solidFill>
                    <a:srgbClr val="0B2F64"/>
                  </a:solidFill>
                </a:rPr>
                <a:t>DRŽAVNA FINANCIJSKA KONTROLA</a:t>
              </a:r>
              <a:endParaRPr lang="hr-HR" altLang="ru-RU" sz="1050" dirty="0">
                <a:solidFill>
                  <a:srgbClr val="0B2F64"/>
                </a:solidFill>
              </a:endParaRPr>
            </a:p>
          </p:txBody>
        </p:sp>
      </p:grpSp>
      <p:sp>
        <p:nvSpPr>
          <p:cNvPr id="17412" name="WordArt 78"/>
          <p:cNvSpPr>
            <a:spLocks noChangeArrowheads="1" noChangeShapeType="1" noTextEdit="1"/>
          </p:cNvSpPr>
          <p:nvPr/>
        </p:nvSpPr>
        <p:spPr bwMode="gray">
          <a:xfrm>
            <a:off x="5180013" y="1728788"/>
            <a:ext cx="1593850" cy="1528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742124"/>
              </a:avLst>
            </a:prstTxWarp>
          </a:bodyPr>
          <a:lstStyle/>
          <a:p>
            <a:pPr algn="ctr"/>
            <a:endParaRPr lang="hr-HR" sz="1200" kern="10">
              <a:solidFill>
                <a:srgbClr val="0B2F64"/>
              </a:solidFill>
              <a:latin typeface="Arial"/>
              <a:cs typeface="Arial"/>
            </a:endParaRPr>
          </a:p>
        </p:txBody>
      </p:sp>
      <p:pic>
        <p:nvPicPr>
          <p:cNvPr id="65" name="Picture 2" descr="C:\Documents and Settings\AUrustenov\Рабочий стол\СЛАЙДЫ БУГУ\Слайды БАКУ (Ерназарова)\Для Слайдов\red-34254_64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7614" y="2304901"/>
            <a:ext cx="1224136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414" name="Прямоугольник 34"/>
          <p:cNvSpPr>
            <a:spLocks noChangeArrowheads="1"/>
          </p:cNvSpPr>
          <p:nvPr/>
        </p:nvSpPr>
        <p:spPr bwMode="auto">
          <a:xfrm>
            <a:off x="1042988" y="2679700"/>
            <a:ext cx="1500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FF0000"/>
                </a:solidFill>
                <a:latin typeface="Arial" charset="0"/>
              </a:rPr>
              <a:t>VANJSKA</a:t>
            </a:r>
            <a:r>
              <a:rPr lang="en-US" altLang="ru-RU" sz="1200" dirty="0">
                <a:latin typeface="Arial" charset="0"/>
              </a:rPr>
              <a:t> </a:t>
            </a:r>
            <a:r>
              <a:rPr sz="1600" dirty="0" smtClean="0"/>
              <a:t>REVIZIJA</a:t>
            </a: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129381" y="4991939"/>
            <a:ext cx="2813050" cy="1477328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900" dirty="0">
                <a:solidFill>
                  <a:srgbClr val="FF0000"/>
                </a:solidFill>
              </a:rPr>
              <a:t>SELEKTIVNA</a:t>
            </a:r>
            <a:r>
              <a:rPr lang="en-US" sz="900" dirty="0"/>
              <a:t>  </a:t>
            </a:r>
            <a:r>
              <a:rPr sz="900" dirty="0" smtClean="0"/>
              <a:t>KONTROLA UTEMELJENA NA RMS-u</a:t>
            </a:r>
          </a:p>
          <a:p>
            <a:pPr algn="just" eaLnBrk="0" hangingPunct="0">
              <a:defRPr/>
            </a:pPr>
            <a:endParaRPr lang="hr-HR" altLang="ru-RU" sz="900" dirty="0"/>
          </a:p>
          <a:p>
            <a:pPr marL="174625" indent="-174625" algn="just" eaLnBrk="0" hangingPunct="0">
              <a:buFont typeface="Arial" charset="0"/>
              <a:buChar char="•"/>
              <a:defRPr/>
            </a:pPr>
            <a:r>
              <a:rPr lang="en-US" sz="900" dirty="0"/>
              <a:t>ANALIZA, OCJENA, VALIDACIJA UČINKOVITOG I ZAKONITOG UPRAVLJANJA NACIONALNIM SREDSTVIMA ZA OSIGURANJE DINAMIČNOG PORASTA KVALITETE ŽIVOTNIH UVJETA STANOVNIŠTVA I DOMOVINSKE SIGURNOSTI ZEMLJE  </a:t>
            </a:r>
            <a:endParaRPr lang="hr-HR" altLang="ru-RU" sz="900" dirty="0">
              <a:solidFill>
                <a:srgbClr val="0B2F64"/>
              </a:solidFill>
            </a:endParaRPr>
          </a:p>
          <a:p>
            <a:pPr marL="174625" indent="-174625" algn="just" eaLnBrk="0" hangingPunct="0">
              <a:buFont typeface="Arial" charset="0"/>
              <a:buChar char="•"/>
              <a:defRPr/>
            </a:pPr>
            <a:r>
              <a:rPr sz="900" dirty="0" smtClean="0"/>
              <a:t>PREPOZNAVANJE </a:t>
            </a: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UZROKA, REZERVI I KAPACITETA</a:t>
            </a:r>
            <a:r>
              <a:rPr lang="en-US" sz="900" dirty="0"/>
              <a:t> </a:t>
            </a:r>
            <a:r>
              <a:rPr sz="900" dirty="0" smtClean="0"/>
              <a:t>UPRAVLJANJA DRŽAVNOM IMOVINOM</a:t>
            </a: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6208713" y="4638664"/>
            <a:ext cx="2646362" cy="803297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sz="1200" dirty="0" smtClean="0"/>
              <a:t>KONTINUIRANA</a:t>
            </a:r>
            <a:r>
              <a:rPr lang="en-US" sz="1200" dirty="0">
                <a:solidFill>
                  <a:srgbClr val="002060"/>
                </a:solidFill>
              </a:rPr>
              <a:t> (</a:t>
            </a:r>
            <a:r>
              <a:rPr lang="en-US" sz="1200" dirty="0" err="1"/>
              <a:t>operativna</a:t>
            </a:r>
            <a:r>
              <a:rPr lang="en-US" sz="1200" dirty="0"/>
              <a:t>) KONTROLA</a:t>
            </a:r>
          </a:p>
          <a:p>
            <a:pPr algn="ctr">
              <a:lnSpc>
                <a:spcPct val="110000"/>
              </a:lnSpc>
              <a:defRPr/>
            </a:pPr>
            <a:endParaRPr lang="hr-HR" altLang="ru-RU" sz="900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900" dirty="0">
                <a:solidFill>
                  <a:srgbClr val="FF0000"/>
                </a:solidFill>
              </a:rPr>
              <a:t>TEMELJ VANJSKE JAVNE REVIZIJE</a:t>
            </a:r>
          </a:p>
        </p:txBody>
      </p:sp>
      <p:pic>
        <p:nvPicPr>
          <p:cNvPr id="69" name="Picture 2" descr="C:\Documents and Settings\AUrustenov\Рабочий стол\СЛАЙДЫ БУГУ\Слайды БАКУ (Ерназарова)\Для Слайдов\red-34254_64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92230" y="2376909"/>
            <a:ext cx="1224136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8" name="Прямоугольник 35"/>
          <p:cNvSpPr>
            <a:spLocks noChangeArrowheads="1"/>
          </p:cNvSpPr>
          <p:nvPr/>
        </p:nvSpPr>
        <p:spPr bwMode="auto">
          <a:xfrm>
            <a:off x="6592888" y="2708275"/>
            <a:ext cx="142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FF0000"/>
                </a:solidFill>
                <a:latin typeface="Arial" charset="0"/>
              </a:rPr>
              <a:t>UNUTARNJA</a:t>
            </a:r>
            <a:r>
              <a:rPr lang="en-US" altLang="ru-RU" sz="1200" dirty="0">
                <a:latin typeface="Arial" charset="0"/>
              </a:rPr>
              <a:t> </a:t>
            </a:r>
            <a:r>
              <a:rPr sz="1600" dirty="0" smtClean="0"/>
              <a:t>REVIZIJA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876550" y="2592388"/>
            <a:ext cx="3311525" cy="11128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rgbClr val="FF0000"/>
                </a:solidFill>
              </a:rPr>
              <a:t>JEDINSTVENI STANDARD</a:t>
            </a:r>
            <a:r>
              <a:rPr lang="en-US" sz="1600" dirty="0">
                <a:solidFill>
                  <a:srgbClr val="FF0000"/>
                </a:solidFill>
              </a:rPr>
              <a:t>I </a:t>
            </a:r>
            <a:r>
              <a:rPr sz="1600" dirty="0" smtClean="0"/>
              <a:t>JAVNE REVIZIJE</a:t>
            </a:r>
          </a:p>
          <a:p>
            <a:pPr algn="ctr" eaLnBrk="0" hangingPunct="0">
              <a:defRPr/>
            </a:pPr>
            <a:endParaRPr lang="hr-HR" sz="5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100" dirty="0" err="1">
                <a:solidFill>
                  <a:srgbClr val="FF0000"/>
                </a:solidFill>
              </a:rPr>
              <a:t>Jedinstvena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baza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podataka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javne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revizije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i="1" dirty="0">
                <a:solidFill>
                  <a:schemeClr val="tx1"/>
                </a:solidFill>
              </a:rPr>
              <a:t>(</a:t>
            </a:r>
            <a:r>
              <a:rPr lang="en-US" sz="900" i="1" dirty="0" err="1">
                <a:solidFill>
                  <a:schemeClr val="tx1"/>
                </a:solidFill>
              </a:rPr>
              <a:t>odgovornost</a:t>
            </a:r>
            <a:r>
              <a:rPr lang="en-US" sz="900" i="1" dirty="0">
                <a:solidFill>
                  <a:schemeClr val="tx1"/>
                </a:solidFill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za</a:t>
            </a:r>
            <a:r>
              <a:rPr lang="en-US" sz="900" i="1" dirty="0">
                <a:solidFill>
                  <a:schemeClr val="tx1"/>
                </a:solidFill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preciznost</a:t>
            </a:r>
            <a:r>
              <a:rPr lang="en-US" sz="900" i="1" dirty="0">
                <a:solidFill>
                  <a:schemeClr val="tx1"/>
                </a:solidFill>
              </a:rPr>
              <a:t>, </a:t>
            </a:r>
            <a:r>
              <a:rPr lang="en-US" sz="900" i="1" dirty="0" err="1">
                <a:solidFill>
                  <a:schemeClr val="tx1"/>
                </a:solidFill>
              </a:rPr>
              <a:t>cjelovitost</a:t>
            </a:r>
            <a:r>
              <a:rPr lang="en-US" sz="900" i="1" dirty="0">
                <a:solidFill>
                  <a:schemeClr val="tx1"/>
                </a:solidFill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i</a:t>
            </a:r>
            <a:r>
              <a:rPr lang="en-US" sz="900" i="1" dirty="0">
                <a:solidFill>
                  <a:schemeClr val="tx1"/>
                </a:solidFill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pravovremenost</a:t>
            </a:r>
            <a:r>
              <a:rPr lang="en-US" sz="900" i="1" dirty="0">
                <a:solidFill>
                  <a:schemeClr val="tx1"/>
                </a:solidFill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unesenih</a:t>
            </a:r>
            <a:r>
              <a:rPr lang="en-US" sz="900" i="1" dirty="0">
                <a:solidFill>
                  <a:schemeClr val="tx1"/>
                </a:solidFill>
              </a:rPr>
              <a:t> </a:t>
            </a:r>
            <a:r>
              <a:rPr lang="en-US" sz="900" i="1" dirty="0" err="1">
                <a:solidFill>
                  <a:schemeClr val="tx1"/>
                </a:solidFill>
              </a:rPr>
              <a:t>podataka</a:t>
            </a:r>
            <a:r>
              <a:rPr lang="en-US" sz="900" i="1" dirty="0">
                <a:solidFill>
                  <a:schemeClr val="tx1"/>
                </a:solidFill>
              </a:rPr>
              <a:t>)</a:t>
            </a:r>
          </a:p>
          <a:p>
            <a:pPr algn="ctr" eaLnBrk="0" hangingPunct="0">
              <a:defRPr/>
            </a:pPr>
            <a:endParaRPr lang="hr-HR" sz="5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100" dirty="0" err="1">
                <a:solidFill>
                  <a:schemeClr val="tx1"/>
                </a:solidFill>
              </a:rPr>
              <a:t>Koordiniranje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aktivnosti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uz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vrhovno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tijelo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javne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revizije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kroz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Koordinacijsko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vijeće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28625" y="3930265"/>
            <a:ext cx="2214563" cy="500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tx1"/>
                </a:solidFill>
              </a:rPr>
              <a:t>NEOVISNA </a:t>
            </a:r>
          </a:p>
          <a:p>
            <a:pPr algn="ctr" eaLnBrk="0" hangingPunct="0">
              <a:defRPr/>
            </a:pPr>
            <a:r>
              <a:rPr lang="en-US" sz="1000" dirty="0">
                <a:solidFill>
                  <a:srgbClr val="FF0000"/>
                </a:solidFill>
              </a:rPr>
              <a:t>VANJSKA</a:t>
            </a:r>
            <a:r>
              <a:rPr dirty="0" smtClean="0"/>
              <a:t> OCJENA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0300" y="3889375"/>
            <a:ext cx="2643188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hr-HR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0" hangingPunct="0">
              <a:defRPr/>
            </a:pPr>
            <a:endParaRPr lang="hr-HR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1000" dirty="0">
                <a:solidFill>
                  <a:srgbClr val="FF0000"/>
                </a:solidFill>
              </a:rPr>
              <a:t>SAMOOCJENJIVANJE </a:t>
            </a:r>
            <a:r>
              <a:rPr lang="en-US" sz="1000" dirty="0">
                <a:solidFill>
                  <a:schemeClr val="tx1"/>
                </a:solidFill>
              </a:rPr>
              <a:t>KOJE OMOGUĆUJE VLADI DA NA VRIJEME ISPRAVI POGREŠKE</a:t>
            </a:r>
          </a:p>
          <a:p>
            <a:pPr algn="ctr" eaLnBrk="0" hangingPunct="0">
              <a:defRPr/>
            </a:pPr>
            <a:endParaRPr lang="hr-HR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flipH="1">
            <a:off x="2268538" y="2060575"/>
            <a:ext cx="574675" cy="476250"/>
          </a:xfrm>
          <a:prstGeom prst="straightConnector1">
            <a:avLst/>
          </a:prstGeom>
          <a:ln>
            <a:solidFill>
              <a:srgbClr val="0B2F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373813" y="1989138"/>
            <a:ext cx="574675" cy="496887"/>
          </a:xfrm>
          <a:prstGeom prst="straightConnector1">
            <a:avLst/>
          </a:prstGeom>
          <a:ln>
            <a:solidFill>
              <a:srgbClr val="0B2F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371725" y="2997200"/>
            <a:ext cx="471488" cy="0"/>
          </a:xfrm>
          <a:prstGeom prst="line">
            <a:avLst/>
          </a:prstGeom>
          <a:ln>
            <a:solidFill>
              <a:srgbClr val="0B2F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6186488" y="2997200"/>
            <a:ext cx="503237" cy="0"/>
          </a:xfrm>
          <a:prstGeom prst="line">
            <a:avLst/>
          </a:prstGeom>
          <a:ln>
            <a:solidFill>
              <a:srgbClr val="0B2F6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Documents and Settings\AUrustenov\Рабочий стол\СЛАЙДЫ БУГУ\Слайды БАКУ (Ерназарова)\Для Слайдов\red-34254_64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926" y="4033093"/>
            <a:ext cx="112083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27" name="Прямоугольник 35"/>
          <p:cNvSpPr>
            <a:spLocks noChangeArrowheads="1"/>
          </p:cNvSpPr>
          <p:nvPr/>
        </p:nvSpPr>
        <p:spPr bwMode="auto">
          <a:xfrm>
            <a:off x="3954463" y="4386263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FF0000"/>
                </a:solidFill>
                <a:latin typeface="Arial" charset="0"/>
              </a:rPr>
              <a:t>SUBJEKT REVIZIJE</a:t>
            </a:r>
            <a:r>
              <a:rPr dirty="0" smtClean="0"/>
              <a:t>  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2228850" y="3313113"/>
            <a:ext cx="1727200" cy="1223962"/>
          </a:xfrm>
          <a:prstGeom prst="straightConnector1">
            <a:avLst/>
          </a:prstGeom>
          <a:ln>
            <a:solidFill>
              <a:srgbClr val="0B2F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5076825" y="3241675"/>
            <a:ext cx="1758950" cy="1339850"/>
          </a:xfrm>
          <a:prstGeom prst="straightConnector1">
            <a:avLst/>
          </a:prstGeom>
          <a:ln>
            <a:solidFill>
              <a:srgbClr val="0B2F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9" name="Прямоугольник 11"/>
          <p:cNvSpPr>
            <a:spLocks noChangeArrowheads="1"/>
          </p:cNvSpPr>
          <p:nvPr/>
        </p:nvSpPr>
        <p:spPr bwMode="auto">
          <a:xfrm>
            <a:off x="3236913" y="5351463"/>
            <a:ext cx="2735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>
                <a:solidFill>
                  <a:srgbClr val="FF0000"/>
                </a:solidFill>
                <a:latin typeface="+mn-lt"/>
              </a:rPr>
              <a:t>POVRATNE INFORMACIJE</a:t>
            </a:r>
          </a:p>
          <a:p>
            <a:pPr algn="ctr" eaLnBrk="0" hangingPunct="0">
              <a:defRPr/>
            </a:pPr>
            <a:r>
              <a:rPr lang="en-US" sz="1000">
                <a:latin typeface="+mn-lt"/>
              </a:rPr>
              <a:t>(PRITUŽBE, ODGOVORI, PRIJEDLOZI UTEMELJENI NA REZULTATIMA JAVNE REVIZIJE)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1119582" y="116632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pitchFamily="34" charset="0"/>
              </a:rPr>
              <a:t>OPSEG JAVNE REVIZIJE I FINANCIJSKE KONTROLE</a:t>
            </a:r>
          </a:p>
        </p:txBody>
      </p:sp>
      <p:sp>
        <p:nvSpPr>
          <p:cNvPr id="17434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9" name="Овал 38"/>
          <p:cNvSpPr/>
          <p:nvPr/>
        </p:nvSpPr>
        <p:spPr>
          <a:xfrm>
            <a:off x="2640013" y="1319213"/>
            <a:ext cx="3816350" cy="10080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:\Documents and Settings\AUrustenov\Рабочий стол\СЛАЙДЫ БУГУ\Слайды БАКУ (Ерназарова)\Для Слайдов\gmapkz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7784" y="1857365"/>
            <a:ext cx="6064675" cy="3786214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242888" y="1000125"/>
            <a:ext cx="2087562" cy="557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ODBOR ZA PRORAČUN</a:t>
            </a:r>
          </a:p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(141 jedinica)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22250" y="3500438"/>
            <a:ext cx="2087563" cy="649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REVIZIJSKE KOMISIJE (654 JEDINICE)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36538" y="1701800"/>
            <a:ext cx="2087562" cy="574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REVIZIJKSI ODBOR MINISTARSTVA FINANCIJA (86 JEDINICA)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22250" y="4221163"/>
            <a:ext cx="2087563" cy="9286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/>
              <a:t>REGIONALNI ODJELI REVIZIJSKE KOMISIJE MINISTARSTVA FINANCIJA (655 JEDINICA)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22250" y="5229225"/>
            <a:ext cx="2087563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B2F64"/>
                </a:solidFill>
              </a:rPr>
              <a:t>USLUGE UNUTARNJE REVIZIJE LOKALNIH</a:t>
            </a:r>
          </a:p>
          <a:p>
            <a:pPr algn="ctr">
              <a:defRPr/>
            </a:pPr>
            <a:r>
              <a:rPr lang="en-US" sz="1200" dirty="0">
                <a:solidFill>
                  <a:srgbClr val="0B2F64"/>
                </a:solidFill>
              </a:rPr>
              <a:t>JAVNIH TIJELA (254 JEDINICE)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268538" y="1412875"/>
            <a:ext cx="1295400" cy="863600"/>
          </a:xfrm>
          <a:prstGeom prst="straightConnector1">
            <a:avLst/>
          </a:prstGeom>
          <a:ln w="19050">
            <a:solidFill>
              <a:srgbClr val="538E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5" idx="3"/>
          </p:cNvCxnSpPr>
          <p:nvPr/>
        </p:nvCxnSpPr>
        <p:spPr>
          <a:xfrm>
            <a:off x="2324100" y="1989138"/>
            <a:ext cx="1182688" cy="360362"/>
          </a:xfrm>
          <a:prstGeom prst="straightConnector1">
            <a:avLst/>
          </a:prstGeom>
          <a:ln w="19050">
            <a:solidFill>
              <a:srgbClr val="538E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268538" y="2492375"/>
            <a:ext cx="1150937" cy="136525"/>
          </a:xfrm>
          <a:prstGeom prst="straightConnector1">
            <a:avLst/>
          </a:prstGeom>
          <a:ln w="19050">
            <a:solidFill>
              <a:srgbClr val="538E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68538" y="3933825"/>
            <a:ext cx="1439862" cy="0"/>
          </a:xfrm>
          <a:prstGeom prst="straightConnector1">
            <a:avLst/>
          </a:prstGeom>
          <a:ln w="19050">
            <a:solidFill>
              <a:srgbClr val="538E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78" idx="3"/>
          </p:cNvCxnSpPr>
          <p:nvPr/>
        </p:nvCxnSpPr>
        <p:spPr>
          <a:xfrm flipV="1">
            <a:off x="2309813" y="4292600"/>
            <a:ext cx="1541462" cy="1296988"/>
          </a:xfrm>
          <a:prstGeom prst="straightConnector1">
            <a:avLst/>
          </a:prstGeom>
          <a:ln w="19050">
            <a:solidFill>
              <a:srgbClr val="538E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77" idx="3"/>
          </p:cNvCxnSpPr>
          <p:nvPr/>
        </p:nvCxnSpPr>
        <p:spPr>
          <a:xfrm flipV="1">
            <a:off x="2309813" y="4076700"/>
            <a:ext cx="1398587" cy="609600"/>
          </a:xfrm>
          <a:prstGeom prst="straightConnector1">
            <a:avLst/>
          </a:prstGeom>
          <a:ln w="19050">
            <a:solidFill>
              <a:srgbClr val="538E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268538" y="1125538"/>
            <a:ext cx="2374900" cy="0"/>
          </a:xfrm>
          <a:prstGeom prst="line">
            <a:avLst/>
          </a:prstGeom>
          <a:ln w="19050">
            <a:solidFill>
              <a:srgbClr val="538E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624388" y="1116013"/>
            <a:ext cx="0" cy="1187450"/>
          </a:xfrm>
          <a:prstGeom prst="line">
            <a:avLst/>
          </a:prstGeom>
          <a:ln w="19050">
            <a:solidFill>
              <a:srgbClr val="538E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925" y="1989138"/>
            <a:ext cx="144463" cy="0"/>
          </a:xfrm>
          <a:prstGeom prst="line">
            <a:avLst/>
          </a:prstGeom>
          <a:ln w="19050">
            <a:solidFill>
              <a:srgbClr val="538E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4925" y="1989138"/>
            <a:ext cx="0" cy="1439862"/>
          </a:xfrm>
          <a:prstGeom prst="line">
            <a:avLst/>
          </a:prstGeom>
          <a:ln w="19050">
            <a:solidFill>
              <a:srgbClr val="538E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84650" y="3413125"/>
            <a:ext cx="0" cy="341313"/>
          </a:xfrm>
          <a:prstGeom prst="straightConnector1">
            <a:avLst/>
          </a:prstGeom>
          <a:ln w="19050">
            <a:solidFill>
              <a:srgbClr val="538ED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43438" y="2781300"/>
            <a:ext cx="0" cy="971550"/>
          </a:xfrm>
          <a:prstGeom prst="straightConnector1">
            <a:avLst/>
          </a:prstGeom>
          <a:ln w="19050">
            <a:solidFill>
              <a:srgbClr val="538ED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ашивка 35"/>
          <p:cNvSpPr/>
          <p:nvPr/>
        </p:nvSpPr>
        <p:spPr>
          <a:xfrm>
            <a:off x="1119582" y="264641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pitchFamily="34" charset="0"/>
              </a:rPr>
              <a:t>TRENUTAČNI SUSTAV DRŽAVNE</a:t>
            </a:r>
          </a:p>
          <a:p>
            <a:pPr algn="ctr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pitchFamily="34" charset="0"/>
              </a:rPr>
              <a:t>FINANCIJSKE KONTROLE   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4925" y="3429000"/>
            <a:ext cx="4105275" cy="0"/>
          </a:xfrm>
          <a:prstGeom prst="line">
            <a:avLst/>
          </a:prstGeom>
          <a:ln w="19050">
            <a:solidFill>
              <a:srgbClr val="538E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75" idx="3"/>
          </p:cNvCxnSpPr>
          <p:nvPr/>
        </p:nvCxnSpPr>
        <p:spPr>
          <a:xfrm>
            <a:off x="2324100" y="1989138"/>
            <a:ext cx="2016125" cy="0"/>
          </a:xfrm>
          <a:prstGeom prst="line">
            <a:avLst/>
          </a:prstGeom>
          <a:ln w="19050">
            <a:solidFill>
              <a:srgbClr val="538E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356100" y="2781300"/>
            <a:ext cx="0" cy="971550"/>
          </a:xfrm>
          <a:prstGeom prst="straightConnector1">
            <a:avLst/>
          </a:prstGeom>
          <a:ln w="19050">
            <a:solidFill>
              <a:srgbClr val="538ED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Прямоугольник 43"/>
          <p:cNvSpPr>
            <a:spLocks noChangeArrowheads="1"/>
          </p:cNvSpPr>
          <p:nvPr/>
        </p:nvSpPr>
        <p:spPr bwMode="auto">
          <a:xfrm>
            <a:off x="2894013" y="1270000"/>
            <a:ext cx="2376487" cy="430213"/>
          </a:xfrm>
          <a:prstGeom prst="rect">
            <a:avLst/>
          </a:prstGeom>
          <a:solidFill>
            <a:srgbClr val="FFFFFF"/>
          </a:solidFill>
          <a:ln w="9525">
            <a:solidFill>
              <a:srgbClr val="538ED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100" i="1">
                <a:latin typeface="Arial" charset="0"/>
              </a:rPr>
              <a:t>U skladu s BC-om - </a:t>
            </a:r>
            <a:r>
              <a:rPr lang="en-US" altLang="ru-RU" sz="1100" i="1">
                <a:solidFill>
                  <a:srgbClr val="FF0000"/>
                </a:solidFill>
                <a:latin typeface="Arial" charset="0"/>
              </a:rPr>
              <a:t>Vrhovna ustanova za reviziju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356100" y="1974850"/>
            <a:ext cx="0" cy="323850"/>
          </a:xfrm>
          <a:prstGeom prst="line">
            <a:avLst/>
          </a:prstGeom>
          <a:ln w="19050">
            <a:solidFill>
              <a:srgbClr val="538ED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5651500" y="1357313"/>
            <a:ext cx="0" cy="2376487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3419872" y="2318736"/>
            <a:ext cx="1800200" cy="6001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latin typeface="Arial" pitchFamily="34" charset="0"/>
              </a:rPr>
              <a:t>PRORAČUN </a:t>
            </a:r>
          </a:p>
          <a:p>
            <a:pPr algn="ctr">
              <a:defRPr/>
            </a:pPr>
            <a:r>
              <a:rPr lang="en-US" sz="1100" dirty="0">
                <a:latin typeface="Arial" pitchFamily="34" charset="0"/>
              </a:rPr>
              <a:t>SREDIŠNJE DRŽAVE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779912" y="3789040"/>
            <a:ext cx="13681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latin typeface="Arial" pitchFamily="34" charset="0"/>
              </a:rPr>
              <a:t>LOKALNI </a:t>
            </a:r>
          </a:p>
          <a:p>
            <a:pPr algn="ctr">
              <a:defRPr/>
            </a:pPr>
            <a:r>
              <a:rPr lang="en-US" sz="1200">
                <a:latin typeface="Arial" pitchFamily="34" charset="0"/>
              </a:rPr>
              <a:t>PRORAČUN</a:t>
            </a:r>
          </a:p>
        </p:txBody>
      </p:sp>
      <p:sp>
        <p:nvSpPr>
          <p:cNvPr id="110" name="Прямоугольник 3"/>
          <p:cNvSpPr>
            <a:spLocks noChangeArrowheads="1"/>
          </p:cNvSpPr>
          <p:nvPr/>
        </p:nvSpPr>
        <p:spPr bwMode="auto">
          <a:xfrm>
            <a:off x="5795963" y="1341438"/>
            <a:ext cx="3168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1200" b="0" dirty="0">
                <a:solidFill>
                  <a:srgbClr val="0B2F64"/>
                </a:solidFill>
              </a:rPr>
              <a:t>AKTIVNOSTI KONTROLE REVIZIJSKOG ODBORA U 2015.:</a:t>
            </a:r>
          </a:p>
          <a:p>
            <a:pPr indent="180975" algn="just" eaLnBrk="0" hangingPunct="0">
              <a:buFontTx/>
              <a:buChar char="-"/>
              <a:defRPr/>
            </a:pPr>
            <a:r>
              <a:rPr sz="1200" dirty="0" smtClean="0"/>
              <a:t>pokriva približno 30 % ili 2.4 bilijuna KZT potrošnje državnog proračuna;</a:t>
            </a:r>
            <a:r>
              <a:rPr lang="en-US" sz="1200" b="0" dirty="0">
                <a:solidFill>
                  <a:srgbClr val="0B2F64"/>
                </a:solidFill>
              </a:rPr>
              <a:t> </a:t>
            </a:r>
          </a:p>
          <a:p>
            <a:pPr indent="180975" algn="just" eaLnBrk="0" hangingPunct="0">
              <a:buFontTx/>
              <a:buChar char="-"/>
              <a:defRPr/>
            </a:pPr>
            <a:r>
              <a:rPr sz="1200" dirty="0" smtClean="0"/>
              <a:t>proveo je 6.168 revizija koje su otkrile povrede u iznosu od 718 milijardi KZT (među njima - povrede zakona o javnoj nabavi vrijednog 287 milijardi KZT).</a:t>
            </a:r>
            <a:endParaRPr lang="hr-HR" sz="1200" b="0" dirty="0">
              <a:solidFill>
                <a:srgbClr val="0B2F64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657850" y="2170113"/>
            <a:ext cx="179388" cy="0"/>
          </a:xfrm>
          <a:prstGeom prst="line">
            <a:avLst/>
          </a:prstGeom>
          <a:ln w="12700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838825" y="1350963"/>
            <a:ext cx="0" cy="1547812"/>
          </a:xfrm>
          <a:prstGeom prst="line">
            <a:avLst/>
          </a:prstGeom>
          <a:ln w="12700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849938" y="2895600"/>
            <a:ext cx="3043237" cy="0"/>
          </a:xfrm>
          <a:prstGeom prst="line">
            <a:avLst/>
          </a:prstGeom>
          <a:ln w="12700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662613" y="3332163"/>
            <a:ext cx="179387" cy="0"/>
          </a:xfrm>
          <a:prstGeom prst="line">
            <a:avLst/>
          </a:prstGeom>
          <a:ln w="12700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5842000" y="3030538"/>
            <a:ext cx="0" cy="539750"/>
          </a:xfrm>
          <a:prstGeom prst="line">
            <a:avLst/>
          </a:prstGeom>
          <a:ln w="12700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853113" y="3571875"/>
            <a:ext cx="3043237" cy="0"/>
          </a:xfrm>
          <a:prstGeom prst="line">
            <a:avLst/>
          </a:prstGeom>
          <a:ln w="12700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4" name="Прямоугольник 20"/>
          <p:cNvSpPr>
            <a:spLocks noChangeArrowheads="1"/>
          </p:cNvSpPr>
          <p:nvPr/>
        </p:nvSpPr>
        <p:spPr bwMode="auto">
          <a:xfrm>
            <a:off x="5795963" y="3003550"/>
            <a:ext cx="3168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100" b="0">
                <a:solidFill>
                  <a:srgbClr val="0B2F64"/>
                </a:solidFill>
                <a:latin typeface="Arial" charset="0"/>
              </a:rPr>
              <a:t>Prema rezultatima razmatranja prijava i kontrola utemeljenih na RMS-u, zaštićeno je 381 pravo dobavljača.</a:t>
            </a:r>
            <a:endParaRPr lang="hr-HR" altLang="ru-RU" sz="500" b="0">
              <a:solidFill>
                <a:srgbClr val="0B2F64"/>
              </a:solidFill>
              <a:latin typeface="Arial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36538" y="2420938"/>
            <a:ext cx="2087562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B2F64"/>
                </a:solidFill>
              </a:rPr>
              <a:t>USLUGE UNUTARNJE REVIZIJE SREDIŠNJIH JAVNIH TIJELA (169 JEDINICA) </a:t>
            </a:r>
          </a:p>
        </p:txBody>
      </p:sp>
      <p:sp>
        <p:nvSpPr>
          <p:cNvPr id="18476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AUrustenov\Рабочий стол\СЛАЙДЫ БУГУ\Слайды БАКУ (Ерназарова)\Для Слайдов\gmapkz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23528" y="1052736"/>
            <a:ext cx="8445536" cy="5429273"/>
          </a:xfrm>
          <a:prstGeom prst="rect">
            <a:avLst/>
          </a:prstGeom>
          <a:noFill/>
        </p:spPr>
      </p:pic>
      <p:pic>
        <p:nvPicPr>
          <p:cNvPr id="44037" name="Picture 5" descr="C:\Documents and Settings\ENurkeev\Мои документы\Мои рисунки\621_b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 r="6935" b="7317"/>
          <a:stretch>
            <a:fillRect/>
          </a:stretch>
        </p:blipFill>
        <p:spPr bwMode="auto">
          <a:xfrm>
            <a:off x="6444208" y="1556792"/>
            <a:ext cx="2664296" cy="2059924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>
            <a:off x="1119582" y="264641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0">
                <a:solidFill>
                  <a:schemeClr val="bg1"/>
                </a:solidFill>
              </a:rPr>
              <a:t>PRAVNA PODRŠKA</a:t>
            </a:r>
            <a:endParaRPr lang="hr-HR" sz="20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323850" y="1195388"/>
            <a:ext cx="6048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ru-RU" sz="1600" b="0">
                <a:solidFill>
                  <a:srgbClr val="0B2F64"/>
                </a:solidFill>
                <a:latin typeface="Arial" charset="0"/>
              </a:rPr>
              <a:t>  12. STUDENOGA 2015. PREDSJEDNIK JE POTPISAO ZAKON „O REVIZIJI U JAVNOM SEKTORU I FINANCIJSKOJ KONTROLI” I „O IZMJENAMA I DOPUNAMA NEKIH ZAKONSKIH AKATA REPUBLIKE KAZAHSTANA O REVIZIJI U JAVNOM SEKTORU I FINANCIJSKOJ KONTROLI”;</a:t>
            </a:r>
          </a:p>
        </p:txBody>
      </p:sp>
      <p:sp>
        <p:nvSpPr>
          <p:cNvPr id="19464" name="Rectangle 6"/>
          <p:cNvSpPr txBox="1">
            <a:spLocks noGrp="1" noChangeArrowheads="1"/>
          </p:cNvSpPr>
          <p:nvPr/>
        </p:nvSpPr>
        <p:spPr bwMode="auto">
          <a:xfrm>
            <a:off x="8667750" y="6511925"/>
            <a:ext cx="393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baseline="-25000">
              <a:solidFill>
                <a:schemeClr val="tx2"/>
              </a:solidFill>
            </a:endParaRPr>
          </a:p>
        </p:txBody>
      </p:sp>
      <p:sp>
        <p:nvSpPr>
          <p:cNvPr id="19465" name="Прямоугольник 5"/>
          <p:cNvSpPr>
            <a:spLocks noChangeArrowheads="1"/>
          </p:cNvSpPr>
          <p:nvPr/>
        </p:nvSpPr>
        <p:spPr bwMode="auto">
          <a:xfrm>
            <a:off x="4284663" y="4697413"/>
            <a:ext cx="417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ru-RU" sz="1600" b="0">
                <a:solidFill>
                  <a:srgbClr val="0B2F64"/>
                </a:solidFill>
                <a:latin typeface="Arial" charset="0"/>
              </a:rPr>
              <a:t>   DONESENO JE I ODOBRENO 30 UREDBI; </a:t>
            </a:r>
          </a:p>
        </p:txBody>
      </p:sp>
      <p:sp>
        <p:nvSpPr>
          <p:cNvPr id="19466" name="AutoShape 2" descr="http://investkostroma.ru/uploads/news/621_b.jpg"/>
          <p:cNvSpPr>
            <a:spLocks noChangeAspect="1" noChangeArrowheads="1"/>
          </p:cNvSpPr>
          <p:nvPr/>
        </p:nvSpPr>
        <p:spPr bwMode="auto">
          <a:xfrm>
            <a:off x="169863" y="-1379538"/>
            <a:ext cx="3705225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ru-RU" sz="2200">
              <a:latin typeface="Arial" charset="0"/>
            </a:endParaRPr>
          </a:p>
        </p:txBody>
      </p:sp>
      <p:sp>
        <p:nvSpPr>
          <p:cNvPr id="19467" name="AutoShape 4" descr="http://investkostroma.ru/uploads/news/621_b.jpg"/>
          <p:cNvSpPr>
            <a:spLocks noChangeAspect="1" noChangeArrowheads="1"/>
          </p:cNvSpPr>
          <p:nvPr/>
        </p:nvSpPr>
        <p:spPr bwMode="auto">
          <a:xfrm>
            <a:off x="169863" y="-1379538"/>
            <a:ext cx="3705225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ru-RU" sz="2200">
              <a:latin typeface="Arial" charset="0"/>
            </a:endParaRPr>
          </a:p>
        </p:txBody>
      </p:sp>
      <p:pic>
        <p:nvPicPr>
          <p:cNvPr id="44038" name="Picture 6" descr="C:\Documents and Settings\ENurkeev\Мои документы\Мои рисунки\index.jpe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69963" y="3762374"/>
            <a:ext cx="3025973" cy="2590133"/>
          </a:xfrm>
          <a:prstGeom prst="rect">
            <a:avLst/>
          </a:prstGeom>
          <a:noFill/>
        </p:spPr>
      </p:pic>
      <p:sp>
        <p:nvSpPr>
          <p:cNvPr id="19469" name="Прямоугольник 4"/>
          <p:cNvSpPr>
            <a:spLocks noChangeArrowheads="1"/>
          </p:cNvSpPr>
          <p:nvPr/>
        </p:nvSpPr>
        <p:spPr bwMode="auto">
          <a:xfrm>
            <a:off x="468313" y="6035675"/>
            <a:ext cx="842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ru-RU" sz="1600" b="0">
                <a:solidFill>
                  <a:srgbClr val="0B2F64"/>
                </a:solidFill>
                <a:latin typeface="Arial" charset="0"/>
              </a:rPr>
              <a:t>    KAKO BI SE IZBJEGLO PONAVLJANJE, POPIS SUBJEKATA REVIZIJE USUGLAŠEN JE S ODBOROM ZA PRORAČUN I REVIZIJSKIM KOMISIJAMA. </a:t>
            </a:r>
            <a:endParaRPr lang="hr-HR" altLang="ru-RU" sz="1600" b="0">
              <a:solidFill>
                <a:srgbClr val="0B2F64"/>
              </a:solidFill>
              <a:latin typeface="Arial" charset="0"/>
            </a:endParaRPr>
          </a:p>
        </p:txBody>
      </p:sp>
      <p:sp>
        <p:nvSpPr>
          <p:cNvPr id="19470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5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C:\Documents and Settings\AUrustenov\Рабочий стол\СЛАЙДЫ БУГУ\Слайды БАКУ (Ерназарова)\Для Слайдов\gmapkz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23528" y="1052736"/>
            <a:ext cx="8445536" cy="5429273"/>
          </a:xfrm>
          <a:prstGeom prst="rect">
            <a:avLst/>
          </a:prstGeom>
          <a:noFill/>
        </p:spPr>
      </p:pic>
      <p:grpSp>
        <p:nvGrpSpPr>
          <p:cNvPr id="20483" name="Группа 1"/>
          <p:cNvGrpSpPr>
            <a:grpSpLocks/>
          </p:cNvGrpSpPr>
          <p:nvPr/>
        </p:nvGrpSpPr>
        <p:grpSpPr bwMode="auto">
          <a:xfrm>
            <a:off x="107950" y="1379538"/>
            <a:ext cx="4427538" cy="4786312"/>
            <a:chOff x="72008" y="1378958"/>
            <a:chExt cx="4572000" cy="4786346"/>
          </a:xfrm>
        </p:grpSpPr>
        <p:graphicFrame>
          <p:nvGraphicFramePr>
            <p:cNvPr id="38" name="Схема 37"/>
            <p:cNvGraphicFramePr/>
            <p:nvPr/>
          </p:nvGraphicFramePr>
          <p:xfrm>
            <a:off x="72008" y="1378958"/>
            <a:ext cx="4572000" cy="4786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495" name="Прямоугольник 45"/>
            <p:cNvSpPr>
              <a:spLocks noChangeArrowheads="1"/>
            </p:cNvSpPr>
            <p:nvPr/>
          </p:nvSpPr>
          <p:spPr bwMode="auto">
            <a:xfrm>
              <a:off x="1940074" y="2072700"/>
              <a:ext cx="903287" cy="46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latin typeface="Arial" charset="0"/>
                </a:rPr>
                <a:t>Odbor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latin typeface="Arial" charset="0"/>
                </a:rPr>
                <a:t>za proračun</a:t>
              </a:r>
            </a:p>
          </p:txBody>
        </p:sp>
        <p:sp>
          <p:nvSpPr>
            <p:cNvPr id="20496" name="Прямоугольник 46"/>
            <p:cNvSpPr>
              <a:spLocks noChangeArrowheads="1"/>
            </p:cNvSpPr>
            <p:nvPr/>
          </p:nvSpPr>
          <p:spPr bwMode="auto">
            <a:xfrm>
              <a:off x="1539701" y="3001395"/>
              <a:ext cx="1663700" cy="61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700">
                  <a:latin typeface="Arial" charset="0"/>
                </a:rPr>
                <a:t>Komisije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700">
                  <a:latin typeface="Arial" charset="0"/>
                </a:rPr>
                <a:t>za reviziju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91654" y="4001527"/>
              <a:ext cx="2695004" cy="8302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Ovlašteno</a:t>
              </a:r>
            </a:p>
            <a:p>
              <a:pPr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tijelo za </a:t>
              </a:r>
            </a:p>
            <a:p>
              <a:pPr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unutarnju reviziju</a:t>
              </a:r>
            </a:p>
          </p:txBody>
        </p:sp>
        <p:sp>
          <p:nvSpPr>
            <p:cNvPr id="18457" name="Прямоугольник 51"/>
            <p:cNvSpPr>
              <a:spLocks noChangeArrowheads="1"/>
            </p:cNvSpPr>
            <p:nvPr/>
          </p:nvSpPr>
          <p:spPr bwMode="auto">
            <a:xfrm>
              <a:off x="419539" y="5215972"/>
              <a:ext cx="3744154" cy="830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Usluge unutarnje revizije državnih i lokalnih javnih tijela</a:t>
              </a:r>
            </a:p>
          </p:txBody>
        </p:sp>
        <p:sp>
          <p:nvSpPr>
            <p:cNvPr id="53" name="Стрелка вниз 52"/>
            <p:cNvSpPr/>
            <p:nvPr/>
          </p:nvSpPr>
          <p:spPr>
            <a:xfrm>
              <a:off x="2206373" y="2572766"/>
              <a:ext cx="393431" cy="32067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Стрелка вниз 53"/>
            <p:cNvSpPr/>
            <p:nvPr/>
          </p:nvSpPr>
          <p:spPr>
            <a:xfrm>
              <a:off x="2134244" y="3764987"/>
              <a:ext cx="431136" cy="31115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Стрелка вниз 54"/>
            <p:cNvSpPr/>
            <p:nvPr/>
          </p:nvSpPr>
          <p:spPr>
            <a:xfrm>
              <a:off x="2134244" y="4952445"/>
              <a:ext cx="431136" cy="32702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484" name="Rectangle 6"/>
          <p:cNvSpPr txBox="1">
            <a:spLocks noGrp="1" noChangeArrowheads="1"/>
          </p:cNvSpPr>
          <p:nvPr/>
        </p:nvSpPr>
        <p:spPr bwMode="auto">
          <a:xfrm>
            <a:off x="8675688" y="6511925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baseline="-25000">
              <a:solidFill>
                <a:schemeClr val="tx2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119582" y="264641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bg1"/>
                </a:solidFill>
              </a:rPr>
              <a:t>FUNKCIJE REVIZIJE U JAVNOM SEKTORU </a:t>
            </a:r>
          </a:p>
          <a:p>
            <a:pPr algn="ctr">
              <a:defRPr/>
            </a:pPr>
            <a:r>
              <a:rPr lang="en-US" sz="1600">
                <a:solidFill>
                  <a:schemeClr val="bg1"/>
                </a:solidFill>
              </a:rPr>
              <a:t>TIJELA FINANCIJSKE KONTROLE</a:t>
            </a:r>
          </a:p>
        </p:txBody>
      </p:sp>
      <p:sp>
        <p:nvSpPr>
          <p:cNvPr id="19473" name="Прямоугольник 25"/>
          <p:cNvSpPr>
            <a:spLocks noChangeArrowheads="1"/>
          </p:cNvSpPr>
          <p:nvPr/>
        </p:nvSpPr>
        <p:spPr bwMode="auto">
          <a:xfrm>
            <a:off x="4659313" y="1052513"/>
            <a:ext cx="4310062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 dirty="0" err="1">
                <a:solidFill>
                  <a:srgbClr val="FF0000"/>
                </a:solidFill>
              </a:rPr>
              <a:t>Odbor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za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proračun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/>
              <a:t>za</a:t>
            </a:r>
            <a:r>
              <a:rPr lang="en-US" sz="1100" dirty="0"/>
              <a:t> </a:t>
            </a:r>
            <a:r>
              <a:rPr lang="en-US" sz="1100" dirty="0" err="1"/>
              <a:t>kontrolu</a:t>
            </a:r>
            <a:r>
              <a:rPr lang="en-US" sz="1100" dirty="0"/>
              <a:t> </a:t>
            </a:r>
            <a:r>
              <a:rPr lang="en-US" sz="1100" dirty="0" err="1"/>
              <a:t>provedbe</a:t>
            </a:r>
            <a:r>
              <a:rPr lang="en-US" sz="1100" dirty="0"/>
              <a:t> </a:t>
            </a:r>
            <a:r>
              <a:rPr lang="en-US" sz="1100" dirty="0" err="1"/>
              <a:t>državnog</a:t>
            </a:r>
            <a:r>
              <a:rPr lang="en-US" sz="1100" dirty="0"/>
              <a:t> </a:t>
            </a:r>
            <a:r>
              <a:rPr lang="en-US" sz="1100" dirty="0" err="1"/>
              <a:t>proračuna</a:t>
            </a:r>
            <a:r>
              <a:rPr lang="en-US" sz="1100" dirty="0"/>
              <a:t>:</a:t>
            </a:r>
          </a:p>
          <a:p>
            <a:pPr algn="just">
              <a:defRPr/>
            </a:pP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konsolidiranih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financijskih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izvještaja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i="1" dirty="0"/>
              <a:t>(</a:t>
            </a:r>
            <a:r>
              <a:rPr lang="en-US" sz="1100" b="0" i="1" dirty="0" err="1"/>
              <a:t>Državni</a:t>
            </a:r>
            <a:r>
              <a:rPr lang="en-US" sz="1100" b="0" i="1" dirty="0"/>
              <a:t> </a:t>
            </a:r>
            <a:r>
              <a:rPr lang="en-US" sz="1100" b="0" i="1" dirty="0" err="1"/>
              <a:t>proračun</a:t>
            </a:r>
            <a:r>
              <a:rPr lang="en-US" sz="1100" b="0" i="1" dirty="0"/>
              <a:t>)</a:t>
            </a:r>
            <a:endParaRPr lang="hr-HR" altLang="ru-RU" sz="1100" b="0" dirty="0"/>
          </a:p>
          <a:p>
            <a:pPr algn="just">
              <a:defRPr/>
            </a:pP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učinkovitosti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</a:p>
          <a:p>
            <a:pPr algn="just">
              <a:defRPr/>
            </a:pP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usklađenost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sz="1100" dirty="0" smtClean="0"/>
              <a:t>(u slučaju da tijela unutarnje revizije ne provode reviziju usklađenosti ili je loše provode)</a:t>
            </a:r>
          </a:p>
          <a:p>
            <a:pPr algn="just">
              <a:defRPr/>
            </a:pPr>
            <a:r>
              <a:rPr lang="en-US" sz="1100" b="0" dirty="0" err="1"/>
              <a:t>Kontrola</a:t>
            </a:r>
            <a:r>
              <a:rPr lang="en-US" sz="1100" b="0" dirty="0"/>
              <a:t> </a:t>
            </a:r>
            <a:r>
              <a:rPr lang="en-US" sz="1100" b="0" dirty="0" err="1"/>
              <a:t>usklađenosti</a:t>
            </a:r>
            <a:r>
              <a:rPr lang="en-US" sz="1100" b="0" dirty="0"/>
              <a:t> </a:t>
            </a:r>
            <a:r>
              <a:rPr lang="en-US" sz="1100" b="0" dirty="0" err="1"/>
              <a:t>javnih</a:t>
            </a:r>
            <a:r>
              <a:rPr lang="en-US" sz="1100" b="0" dirty="0"/>
              <a:t> </a:t>
            </a:r>
            <a:r>
              <a:rPr lang="en-US" sz="1100" b="0" dirty="0" err="1"/>
              <a:t>tijela</a:t>
            </a:r>
            <a:r>
              <a:rPr lang="en-US" sz="1100" b="0" dirty="0"/>
              <a:t> </a:t>
            </a:r>
            <a:r>
              <a:rPr lang="en-US" sz="1100" b="0" dirty="0" err="1"/>
              <a:t>za</a:t>
            </a:r>
            <a:r>
              <a:rPr lang="en-US" sz="1100" b="0" dirty="0"/>
              <a:t> </a:t>
            </a:r>
            <a:r>
              <a:rPr lang="en-US" sz="1100" b="0" dirty="0" err="1"/>
              <a:t>reviziju</a:t>
            </a:r>
            <a:r>
              <a:rPr lang="en-US" sz="1100" b="0" dirty="0"/>
              <a:t> </a:t>
            </a:r>
            <a:r>
              <a:rPr lang="en-US" sz="1100" b="0" dirty="0" err="1"/>
              <a:t>sa</a:t>
            </a:r>
            <a:r>
              <a:rPr lang="en-US" sz="1100" b="0" dirty="0"/>
              <a:t> </a:t>
            </a:r>
            <a:r>
              <a:rPr lang="en-US" sz="1100" b="0" dirty="0" err="1"/>
              <a:t>standardima</a:t>
            </a:r>
            <a:endParaRPr lang="en-US" sz="1100" b="0" dirty="0"/>
          </a:p>
          <a:p>
            <a:pPr algn="just">
              <a:defRPr/>
            </a:pPr>
            <a:endParaRPr lang="hr-HR" altLang="ru-RU" sz="1100" dirty="0"/>
          </a:p>
          <a:p>
            <a:pPr algn="just">
              <a:defRPr/>
            </a:pPr>
            <a:r>
              <a:rPr lang="en-US" sz="1100" dirty="0" err="1"/>
              <a:t>Revizijske</a:t>
            </a:r>
            <a:r>
              <a:rPr lang="en-US" sz="1100" dirty="0"/>
              <a:t> </a:t>
            </a:r>
            <a:r>
              <a:rPr lang="en-US" sz="1100" dirty="0" err="1"/>
              <a:t>komisije</a:t>
            </a:r>
            <a:r>
              <a:rPr lang="en-US" sz="1100" dirty="0"/>
              <a:t>: </a:t>
            </a:r>
            <a:r>
              <a:rPr lang="en-US" sz="1100" dirty="0" err="1"/>
              <a:t>Revizija</a:t>
            </a:r>
            <a:r>
              <a:rPr lang="en-US" sz="1100" dirty="0"/>
              <a:t> </a:t>
            </a:r>
            <a:r>
              <a:rPr lang="en-US" sz="1100" dirty="0" err="1"/>
              <a:t>konsolidiranih</a:t>
            </a:r>
            <a:r>
              <a:rPr lang="en-US" sz="1100" dirty="0"/>
              <a:t> </a:t>
            </a:r>
            <a:r>
              <a:rPr lang="en-US" sz="1100" dirty="0" err="1"/>
              <a:t>financijskih</a:t>
            </a:r>
            <a:r>
              <a:rPr lang="en-US" sz="1100" dirty="0"/>
              <a:t> </a:t>
            </a:r>
            <a:r>
              <a:rPr lang="en-US" sz="1100" dirty="0" err="1"/>
              <a:t>izvještaja</a:t>
            </a:r>
            <a:r>
              <a:rPr lang="en-US" sz="1100" dirty="0"/>
              <a:t> (</a:t>
            </a:r>
            <a:r>
              <a:rPr lang="en-US" sz="1100" i="1" dirty="0" err="1"/>
              <a:t>lokalni</a:t>
            </a:r>
            <a:r>
              <a:rPr lang="en-US" sz="1100" i="1" dirty="0"/>
              <a:t> </a:t>
            </a:r>
            <a:r>
              <a:rPr lang="en-US" sz="1100" i="1" dirty="0" err="1"/>
              <a:t>proračun</a:t>
            </a:r>
            <a:r>
              <a:rPr lang="en-US" sz="1100" i="1" dirty="0"/>
              <a:t>)</a:t>
            </a:r>
          </a:p>
          <a:p>
            <a:pPr algn="just">
              <a:defRPr/>
            </a:pPr>
            <a:r>
              <a:rPr lang="en-US" sz="1100" b="0" dirty="0" err="1">
                <a:solidFill>
                  <a:srgbClr val="FF0000"/>
                </a:solidFill>
              </a:rPr>
              <a:t>Jednake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funkcijama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Odbora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za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proračun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sz="1100" dirty="0" smtClean="0"/>
              <a:t>na razini lokalnog proračuna osim za prethodnu ocjenu nacrta proračuna</a:t>
            </a:r>
          </a:p>
          <a:p>
            <a:pPr algn="just">
              <a:defRPr/>
            </a:pPr>
            <a:endParaRPr lang="hr-HR" altLang="ru-RU" sz="1100" dirty="0"/>
          </a:p>
          <a:p>
            <a:pPr algn="just">
              <a:defRPr/>
            </a:pPr>
            <a:r>
              <a:rPr lang="en-US" sz="1100" dirty="0" err="1"/>
              <a:t>Ovlaštena</a:t>
            </a:r>
            <a:r>
              <a:rPr lang="en-US" sz="1100" dirty="0"/>
              <a:t> </a:t>
            </a:r>
            <a:r>
              <a:rPr lang="en-US" sz="1100" dirty="0" err="1"/>
              <a:t>agencija</a:t>
            </a:r>
            <a:r>
              <a:rPr lang="en-US" sz="1100" dirty="0"/>
              <a:t> </a:t>
            </a:r>
            <a:r>
              <a:rPr lang="en-US" sz="1100" dirty="0" err="1"/>
              <a:t>za</a:t>
            </a:r>
            <a:r>
              <a:rPr lang="en-US" sz="1100" dirty="0"/>
              <a:t> </a:t>
            </a:r>
            <a:r>
              <a:rPr lang="en-US" sz="1100" dirty="0" err="1"/>
              <a:t>unutarnju</a:t>
            </a:r>
            <a:r>
              <a:rPr lang="en-US" sz="1100" dirty="0"/>
              <a:t> </a:t>
            </a:r>
            <a:r>
              <a:rPr lang="en-US" sz="1100" dirty="0" err="1"/>
              <a:t>reviziju</a:t>
            </a:r>
            <a:r>
              <a:rPr lang="en-US" sz="1100" dirty="0"/>
              <a:t> (CFC): </a:t>
            </a:r>
            <a:r>
              <a:rPr lang="en-US" sz="1100" b="0" dirty="0" err="1"/>
              <a:t>Obvezna</a:t>
            </a:r>
            <a:r>
              <a:rPr lang="en-US" sz="1100" b="0" dirty="0"/>
              <a:t> </a:t>
            </a:r>
            <a:r>
              <a:rPr lang="en-US" sz="1100" b="0" dirty="0" err="1"/>
              <a:t>godišnja</a:t>
            </a:r>
            <a:r>
              <a:rPr lang="en-US" sz="1100" b="0" dirty="0"/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financijskih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izvještaja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/>
              <a:t>državnih</a:t>
            </a:r>
            <a:r>
              <a:rPr lang="en-US" sz="1100" b="0" dirty="0"/>
              <a:t> </a:t>
            </a:r>
            <a:r>
              <a:rPr lang="en-US" sz="1100" b="0" dirty="0" err="1"/>
              <a:t>i</a:t>
            </a:r>
            <a:r>
              <a:rPr lang="en-US" sz="1100" b="0" dirty="0"/>
              <a:t> </a:t>
            </a:r>
            <a:r>
              <a:rPr lang="en-US" sz="1100" b="0" dirty="0" err="1"/>
              <a:t>lokalnih</a:t>
            </a:r>
            <a:r>
              <a:rPr lang="en-US" sz="1100" b="0" dirty="0"/>
              <a:t> </a:t>
            </a:r>
            <a:r>
              <a:rPr lang="en-US" sz="1100" b="0" dirty="0" err="1"/>
              <a:t>javnih</a:t>
            </a:r>
            <a:r>
              <a:rPr lang="en-US" sz="1100" b="0" dirty="0"/>
              <a:t> </a:t>
            </a:r>
            <a:r>
              <a:rPr lang="en-US" sz="1100" b="0" dirty="0" err="1"/>
              <a:t>tijela</a:t>
            </a:r>
            <a:r>
              <a:rPr lang="en-US" sz="1100" b="0" dirty="0"/>
              <a:t>; </a:t>
            </a:r>
          </a:p>
          <a:p>
            <a:pPr algn="just">
              <a:defRPr/>
            </a:pPr>
            <a:r>
              <a:rPr lang="en-US" sz="1100" b="0" dirty="0"/>
              <a:t> </a:t>
            </a:r>
            <a:r>
              <a:rPr lang="en-US" sz="1100" b="0" dirty="0" err="1"/>
              <a:t>Odbačena</a:t>
            </a:r>
            <a:r>
              <a:rPr lang="en-US" sz="1100" b="0" dirty="0"/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usklađenosti</a:t>
            </a:r>
            <a:r>
              <a:rPr lang="en-US" sz="1100" b="0" dirty="0">
                <a:solidFill>
                  <a:srgbClr val="FF0000"/>
                </a:solidFill>
              </a:rPr>
              <a:t> s </a:t>
            </a:r>
            <a:r>
              <a:rPr lang="en-US" sz="1100" b="0" dirty="0" err="1">
                <a:solidFill>
                  <a:srgbClr val="FF0000"/>
                </a:solidFill>
              </a:rPr>
              <a:t>propisima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i="1" dirty="0"/>
              <a:t>(</a:t>
            </a:r>
            <a:r>
              <a:rPr lang="en-US" sz="1100" b="0" i="1" dirty="0" err="1"/>
              <a:t>prema</a:t>
            </a:r>
            <a:r>
              <a:rPr lang="en-US" sz="1100" b="0" i="1" dirty="0"/>
              <a:t> </a:t>
            </a:r>
            <a:r>
              <a:rPr lang="en-US" sz="1100" b="0" i="1" dirty="0" err="1"/>
              <a:t>odluci</a:t>
            </a:r>
            <a:r>
              <a:rPr lang="en-US" sz="1100" b="0" i="1" dirty="0"/>
              <a:t> </a:t>
            </a:r>
            <a:r>
              <a:rPr lang="en-US" sz="1100" b="0" i="1" dirty="0" err="1"/>
              <a:t>Predsjednika</a:t>
            </a:r>
            <a:r>
              <a:rPr lang="en-US" sz="1100" b="0" i="1" dirty="0"/>
              <a:t>, </a:t>
            </a:r>
            <a:r>
              <a:rPr lang="en-US" sz="1100" b="0" i="1" dirty="0" err="1"/>
              <a:t>Vlade</a:t>
            </a:r>
            <a:r>
              <a:rPr lang="en-US" sz="1100" b="0" i="1" dirty="0"/>
              <a:t> </a:t>
            </a:r>
            <a:r>
              <a:rPr lang="en-US" sz="1100" b="0" i="1" dirty="0" err="1"/>
              <a:t>i</a:t>
            </a:r>
            <a:r>
              <a:rPr lang="en-US" sz="1100" b="0" i="1" dirty="0"/>
              <a:t> </a:t>
            </a:r>
            <a:r>
              <a:rPr lang="en-US" sz="1100" b="0" i="1" dirty="0" err="1"/>
              <a:t>parlamentarnim</a:t>
            </a:r>
            <a:r>
              <a:rPr lang="en-US" sz="1100" b="0" i="1" dirty="0"/>
              <a:t> </a:t>
            </a:r>
            <a:r>
              <a:rPr lang="en-US" sz="1100" b="0" i="1" dirty="0" err="1"/>
              <a:t>pitanjima</a:t>
            </a:r>
            <a:r>
              <a:rPr lang="en-US" sz="1100" b="0" i="1" dirty="0"/>
              <a:t>, </a:t>
            </a:r>
            <a:r>
              <a:rPr lang="en-US" sz="1100" b="0" i="1" dirty="0" err="1"/>
              <a:t>kontrola</a:t>
            </a:r>
            <a:r>
              <a:rPr lang="en-US" sz="1100" b="0" i="1" dirty="0"/>
              <a:t> </a:t>
            </a:r>
            <a:r>
              <a:rPr lang="en-US" sz="1100" b="0" i="1" dirty="0" err="1"/>
              <a:t>upotrebe</a:t>
            </a:r>
            <a:r>
              <a:rPr lang="en-US" sz="1100" b="0" i="1" dirty="0"/>
              <a:t> </a:t>
            </a:r>
            <a:r>
              <a:rPr lang="en-US" sz="1100" b="0" i="1" dirty="0" err="1"/>
              <a:t>odredbe</a:t>
            </a:r>
            <a:r>
              <a:rPr lang="en-US" sz="1100" b="0" i="1" dirty="0"/>
              <a:t>, </a:t>
            </a:r>
            <a:r>
              <a:rPr lang="en-US" sz="1100" b="0" i="1" dirty="0" err="1"/>
              <a:t>troškovi</a:t>
            </a:r>
            <a:r>
              <a:rPr lang="en-US" sz="1100" b="0" i="1" dirty="0"/>
              <a:t> </a:t>
            </a:r>
            <a:r>
              <a:rPr lang="en-US" sz="1100" b="0" i="1" dirty="0" err="1"/>
              <a:t>povezani</a:t>
            </a:r>
            <a:r>
              <a:rPr lang="en-US" sz="1100" b="0" i="1" dirty="0"/>
              <a:t> s </a:t>
            </a:r>
            <a:r>
              <a:rPr lang="en-US" sz="1100" b="0" i="1" dirty="0" err="1"/>
              <a:t>povećanim</a:t>
            </a:r>
            <a:r>
              <a:rPr lang="en-US" sz="1100" b="0" i="1" dirty="0"/>
              <a:t> </a:t>
            </a:r>
            <a:r>
              <a:rPr lang="en-US" sz="1100" b="0" i="1" dirty="0" err="1"/>
              <a:t>brojem</a:t>
            </a:r>
            <a:r>
              <a:rPr lang="en-US" sz="1100" b="0" i="1" dirty="0"/>
              <a:t> </a:t>
            </a:r>
            <a:r>
              <a:rPr lang="en-US" sz="1100" b="0" i="1" dirty="0" err="1"/>
              <a:t>projekata</a:t>
            </a:r>
            <a:r>
              <a:rPr lang="en-US" sz="1100" b="0" i="1" dirty="0"/>
              <a:t> </a:t>
            </a:r>
            <a:r>
              <a:rPr lang="en-US" sz="1100" b="0" i="1" dirty="0" err="1"/>
              <a:t>za</a:t>
            </a:r>
            <a:r>
              <a:rPr lang="en-US" sz="1100" b="0" i="1" dirty="0"/>
              <a:t> </a:t>
            </a:r>
            <a:r>
              <a:rPr lang="en-US" sz="1100" b="0" i="1" dirty="0" err="1"/>
              <a:t>proračunska</a:t>
            </a:r>
            <a:r>
              <a:rPr lang="en-US" sz="1100" b="0" i="1" dirty="0"/>
              <a:t> </a:t>
            </a:r>
            <a:r>
              <a:rPr lang="en-US" sz="1100" b="0" i="1" dirty="0" err="1"/>
              <a:t>ulaganja</a:t>
            </a:r>
            <a:r>
              <a:rPr lang="en-US" sz="1100" b="0" i="1" dirty="0"/>
              <a:t>, </a:t>
            </a:r>
            <a:r>
              <a:rPr lang="en-US" sz="1100" b="0" i="1" dirty="0" err="1"/>
              <a:t>usklađenost</a:t>
            </a:r>
            <a:r>
              <a:rPr lang="en-US" sz="1100" b="0" i="1" dirty="0"/>
              <a:t> </a:t>
            </a:r>
            <a:r>
              <a:rPr lang="en-US" sz="1100" b="0" i="1" dirty="0" err="1"/>
              <a:t>sa</a:t>
            </a:r>
            <a:r>
              <a:rPr lang="en-US" sz="1100" b="0" i="1" dirty="0"/>
              <a:t> </a:t>
            </a:r>
            <a:r>
              <a:rPr lang="en-US" sz="1100" b="0" i="1" dirty="0" err="1"/>
              <a:t>zakonima</a:t>
            </a:r>
            <a:r>
              <a:rPr lang="en-US" sz="1100" b="0" i="1" dirty="0"/>
              <a:t> o </a:t>
            </a:r>
            <a:r>
              <a:rPr lang="en-US" sz="1100" b="0" i="1" dirty="0" err="1"/>
              <a:t>državnoj</a:t>
            </a:r>
            <a:r>
              <a:rPr lang="en-US" sz="1100" b="0" i="1" dirty="0"/>
              <a:t> </a:t>
            </a:r>
            <a:r>
              <a:rPr lang="en-US" sz="1100" b="0" i="1" dirty="0" err="1"/>
              <a:t>imovini</a:t>
            </a:r>
            <a:r>
              <a:rPr lang="en-US" sz="1100" b="0" i="1" dirty="0"/>
              <a:t>, </a:t>
            </a:r>
            <a:r>
              <a:rPr lang="en-US" sz="1100" b="0" i="1" dirty="0" err="1"/>
              <a:t>javna</a:t>
            </a:r>
            <a:r>
              <a:rPr lang="en-US" sz="1100" b="0" i="1" dirty="0"/>
              <a:t> </a:t>
            </a:r>
            <a:r>
              <a:rPr lang="en-US" sz="1100" b="0" i="1" dirty="0" err="1"/>
              <a:t>nabava</a:t>
            </a:r>
            <a:r>
              <a:rPr lang="en-US" sz="1100" b="0" i="1" dirty="0"/>
              <a:t>, </a:t>
            </a:r>
            <a:r>
              <a:rPr lang="en-US" sz="1100" b="0" i="1" dirty="0" err="1"/>
              <a:t>računovodstvo</a:t>
            </a:r>
            <a:r>
              <a:rPr lang="en-US" sz="1100" b="0" i="1" dirty="0"/>
              <a:t> </a:t>
            </a:r>
            <a:r>
              <a:rPr lang="en-US" sz="1100" b="0" i="1" dirty="0" err="1"/>
              <a:t>i</a:t>
            </a:r>
            <a:r>
              <a:rPr lang="en-US" sz="1100" b="0" i="1" dirty="0"/>
              <a:t> </a:t>
            </a:r>
            <a:r>
              <a:rPr lang="en-US" sz="1100" b="0" i="1" dirty="0" err="1"/>
              <a:t>revizija</a:t>
            </a:r>
            <a:r>
              <a:rPr lang="en-US" sz="1100" b="0" i="1" dirty="0"/>
              <a:t>, </a:t>
            </a:r>
            <a:r>
              <a:rPr lang="en-US" sz="1100" b="0" i="1" dirty="0" err="1"/>
              <a:t>operativna</a:t>
            </a:r>
            <a:r>
              <a:rPr lang="en-US" sz="1100" b="0" i="1" dirty="0"/>
              <a:t> </a:t>
            </a:r>
            <a:r>
              <a:rPr lang="en-US" sz="1100" b="0" i="1" dirty="0" err="1"/>
              <a:t>kontrola</a:t>
            </a:r>
            <a:r>
              <a:rPr lang="en-US" sz="1100" b="0" i="1" dirty="0"/>
              <a:t> </a:t>
            </a:r>
            <a:r>
              <a:rPr lang="en-US" sz="1100" b="0" i="1" dirty="0" err="1"/>
              <a:t>pritužbi</a:t>
            </a:r>
            <a:r>
              <a:rPr lang="en-US" sz="1100" b="0" i="1" dirty="0"/>
              <a:t> </a:t>
            </a:r>
            <a:r>
              <a:rPr lang="en-US" sz="1100" b="0" i="1" dirty="0" err="1"/>
              <a:t>i</a:t>
            </a:r>
            <a:r>
              <a:rPr lang="en-US" sz="1100" b="0" i="1" dirty="0"/>
              <a:t> </a:t>
            </a:r>
            <a:r>
              <a:rPr lang="en-US" sz="1100" b="0" i="1" dirty="0" err="1"/>
              <a:t>prigovora</a:t>
            </a:r>
            <a:r>
              <a:rPr lang="en-US" sz="1100" b="0" i="1" dirty="0"/>
              <a:t> </a:t>
            </a:r>
            <a:r>
              <a:rPr lang="en-US" sz="1100" b="0" i="1" dirty="0" err="1"/>
              <a:t>pravnih</a:t>
            </a:r>
            <a:r>
              <a:rPr lang="en-US" sz="1100" b="0" i="1" dirty="0"/>
              <a:t> </a:t>
            </a:r>
            <a:r>
              <a:rPr lang="en-US" sz="1100" b="0" i="1" dirty="0" err="1"/>
              <a:t>i</a:t>
            </a:r>
            <a:r>
              <a:rPr lang="en-US" sz="1100" b="0" i="1" dirty="0"/>
              <a:t> </a:t>
            </a:r>
            <a:r>
              <a:rPr lang="en-US" sz="1100" b="0" i="1" dirty="0" err="1"/>
              <a:t>fizičkih</a:t>
            </a:r>
            <a:r>
              <a:rPr lang="en-US" sz="1100" b="0" i="1" dirty="0"/>
              <a:t> </a:t>
            </a:r>
            <a:r>
              <a:rPr lang="en-US" sz="1100" b="0" i="1" dirty="0" err="1"/>
              <a:t>osoba</a:t>
            </a:r>
            <a:r>
              <a:rPr lang="en-US" sz="1100" b="0" i="1" dirty="0"/>
              <a:t>)</a:t>
            </a:r>
            <a:r>
              <a:rPr lang="en-US" sz="1100" b="0" dirty="0"/>
              <a:t>;</a:t>
            </a:r>
          </a:p>
          <a:p>
            <a:pPr algn="just">
              <a:defRPr/>
            </a:pPr>
            <a:r>
              <a:rPr lang="en-US" sz="1100" b="0" dirty="0" err="1"/>
              <a:t>Interna</a:t>
            </a:r>
            <a:r>
              <a:rPr lang="en-US" sz="1100" b="0" dirty="0"/>
              <a:t> </a:t>
            </a:r>
            <a:r>
              <a:rPr lang="en-US" sz="1100" b="0" dirty="0" err="1"/>
              <a:t>revizija</a:t>
            </a:r>
            <a:r>
              <a:rPr lang="en-US" sz="1100" b="0" dirty="0"/>
              <a:t>;</a:t>
            </a:r>
          </a:p>
          <a:p>
            <a:pPr algn="just">
              <a:defRPr/>
            </a:pPr>
            <a:r>
              <a:rPr lang="en-US" sz="1100" b="0" dirty="0" err="1"/>
              <a:t>Koordinacija</a:t>
            </a:r>
            <a:r>
              <a:rPr lang="en-US" sz="1100" b="0" dirty="0"/>
              <a:t> </a:t>
            </a:r>
            <a:r>
              <a:rPr lang="en-US" sz="1100" b="0" dirty="0" err="1"/>
              <a:t>aktivnosti</a:t>
            </a:r>
            <a:r>
              <a:rPr lang="en-US" sz="1100" b="0" dirty="0"/>
              <a:t> IAS-a (</a:t>
            </a:r>
            <a:r>
              <a:rPr lang="en-US" sz="1100" b="0" dirty="0" err="1"/>
              <a:t>Međunarodnih</a:t>
            </a:r>
            <a:r>
              <a:rPr lang="en-US" sz="1100" b="0" dirty="0"/>
              <a:t> </a:t>
            </a:r>
            <a:r>
              <a:rPr lang="en-US" sz="1100" b="0" dirty="0" err="1"/>
              <a:t>računovodstvenih</a:t>
            </a:r>
            <a:r>
              <a:rPr lang="en-US" sz="1100" b="0" dirty="0"/>
              <a:t> </a:t>
            </a:r>
            <a:r>
              <a:rPr lang="en-US" sz="1100" b="0" dirty="0" err="1"/>
              <a:t>standarda</a:t>
            </a:r>
            <a:r>
              <a:rPr lang="en-US" sz="1100" b="0" dirty="0"/>
              <a:t>).</a:t>
            </a:r>
          </a:p>
          <a:p>
            <a:pPr algn="just">
              <a:defRPr/>
            </a:pPr>
            <a:endParaRPr lang="hr-HR" altLang="ru-RU" sz="1100" b="0" dirty="0"/>
          </a:p>
          <a:p>
            <a:pPr algn="just">
              <a:defRPr/>
            </a:pPr>
            <a:r>
              <a:rPr lang="en-US" sz="1100" dirty="0"/>
              <a:t>IAS: </a:t>
            </a: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usklađenosti</a:t>
            </a:r>
            <a:r>
              <a:rPr lang="en-US" sz="1100" b="0" dirty="0">
                <a:solidFill>
                  <a:srgbClr val="FF0000"/>
                </a:solidFill>
              </a:rPr>
              <a:t> s </a:t>
            </a:r>
            <a:r>
              <a:rPr lang="en-US" sz="1100" b="0" dirty="0" err="1">
                <a:solidFill>
                  <a:srgbClr val="FF0000"/>
                </a:solidFill>
              </a:rPr>
              <a:t>propisima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dirty="0" err="1"/>
              <a:t>kontinuirano</a:t>
            </a:r>
            <a:r>
              <a:rPr lang="en-US" sz="1100" dirty="0"/>
              <a:t> u </a:t>
            </a:r>
            <a:r>
              <a:rPr lang="en-US" sz="1100" dirty="0" err="1"/>
              <a:t>svim</a:t>
            </a:r>
            <a:r>
              <a:rPr lang="en-US" sz="1100" dirty="0"/>
              <a:t> </a:t>
            </a:r>
            <a:r>
              <a:rPr lang="en-US" sz="1100" dirty="0" err="1"/>
              <a:t>smjerovima</a:t>
            </a:r>
            <a:r>
              <a:rPr lang="en-US" sz="1100" dirty="0"/>
              <a:t> u </a:t>
            </a:r>
            <a:r>
              <a:rPr lang="en-US" sz="1100" dirty="0" err="1"/>
              <a:t>skladu</a:t>
            </a:r>
            <a:r>
              <a:rPr lang="en-US" sz="1100" dirty="0"/>
              <a:t> </a:t>
            </a:r>
            <a:r>
              <a:rPr lang="en-US" sz="1100" dirty="0" err="1"/>
              <a:t>sa</a:t>
            </a:r>
            <a:r>
              <a:rPr lang="en-US" sz="1100" dirty="0"/>
              <a:t> </a:t>
            </a:r>
            <a:r>
              <a:rPr lang="en-US" sz="1100" dirty="0" err="1"/>
              <a:t>Sustavom</a:t>
            </a:r>
            <a:r>
              <a:rPr lang="en-US" sz="1100" dirty="0"/>
              <a:t> </a:t>
            </a:r>
            <a:r>
              <a:rPr lang="en-US" sz="1100" dirty="0" err="1"/>
              <a:t>upravljanja</a:t>
            </a:r>
            <a:r>
              <a:rPr lang="en-US" sz="1100" dirty="0"/>
              <a:t> </a:t>
            </a:r>
            <a:r>
              <a:rPr lang="en-US" sz="1100" dirty="0" err="1"/>
              <a:t>rizicima</a:t>
            </a:r>
            <a:r>
              <a:rPr lang="en-US" sz="1100" dirty="0"/>
              <a:t>;</a:t>
            </a:r>
          </a:p>
          <a:p>
            <a:pPr algn="just">
              <a:defRPr/>
            </a:pPr>
            <a:r>
              <a:rPr lang="en-US" sz="1100" b="0" dirty="0" err="1">
                <a:solidFill>
                  <a:srgbClr val="FF0000"/>
                </a:solidFill>
              </a:rPr>
              <a:t>Revizija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rezultata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lang="en-US" sz="1100" b="0" dirty="0" err="1">
                <a:solidFill>
                  <a:srgbClr val="FF0000"/>
                </a:solidFill>
              </a:rPr>
              <a:t>rada</a:t>
            </a:r>
            <a:r>
              <a:rPr lang="en-US" sz="1100" b="0" dirty="0">
                <a:solidFill>
                  <a:srgbClr val="FF0000"/>
                </a:solidFill>
              </a:rPr>
              <a:t> </a:t>
            </a:r>
            <a:r>
              <a:rPr sz="1100" dirty="0" smtClean="0"/>
              <a:t>u svim smjerovima.</a:t>
            </a:r>
          </a:p>
        </p:txBody>
      </p:sp>
      <p:pic>
        <p:nvPicPr>
          <p:cNvPr id="20489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112395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56540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50043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815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6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 descr="C:\Users\User\Desktop\PENPAL\Для слайдов\socialnaya-set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</p:spPr>
      </p:pic>
      <p:pic>
        <p:nvPicPr>
          <p:cNvPr id="14355" name="Picture 19" descr="C:\Users\User\Desktop\PENPAL\Для слайдов\big_virt-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6016" y="5522050"/>
            <a:ext cx="1721768" cy="1291326"/>
          </a:xfrm>
          <a:prstGeom prst="rect">
            <a:avLst/>
          </a:prstGeom>
          <a:noFill/>
        </p:spPr>
      </p:pic>
      <p:sp>
        <p:nvSpPr>
          <p:cNvPr id="21" name="Нашивка 20"/>
          <p:cNvSpPr/>
          <p:nvPr/>
        </p:nvSpPr>
        <p:spPr>
          <a:xfrm>
            <a:off x="1119582" y="120625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11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0" y="746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JEDINSTVENA BAZA PODATAKA</a:t>
            </a:r>
            <a:r>
              <a:t/>
            </a:r>
            <a:br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REVIZIJI U JAVNOM SEKTORU I FINANCIJSKOJ KONTROLI </a:t>
            </a:r>
          </a:p>
        </p:txBody>
      </p:sp>
      <p:pic>
        <p:nvPicPr>
          <p:cNvPr id="14349" name="Picture 13" descr="C:\Users\User\Desktop\PENPAL\Для слайдов\software-testing-company-00027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9089" y="1208782"/>
            <a:ext cx="4580223" cy="4020418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3063" y="2327275"/>
            <a:ext cx="3436937" cy="0"/>
          </a:xfrm>
          <a:prstGeom prst="line">
            <a:avLst/>
          </a:prstGeom>
          <a:ln w="12700">
            <a:solidFill>
              <a:srgbClr val="5869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1187450" y="5281613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0B2F64"/>
                </a:solidFill>
                <a:latin typeface="Arial" charset="0"/>
              </a:rPr>
              <a:t>INTEGRACIJA SA SUSTAVOM „E-VLADE” </a:t>
            </a:r>
            <a:r>
              <a:t/>
            </a:r>
            <a:br/>
            <a:r>
              <a:rPr lang="en-US" altLang="ru-RU" sz="1400">
                <a:solidFill>
                  <a:srgbClr val="0B2F64"/>
                </a:solidFill>
                <a:latin typeface="Arial" charset="0"/>
              </a:rPr>
              <a:t>I INFORMACIJSKI SUSTAV JAVNIH VLASTI</a:t>
            </a:r>
          </a:p>
        </p:txBody>
      </p:sp>
      <p:sp>
        <p:nvSpPr>
          <p:cNvPr id="21516" name="Прямоугольник 15"/>
          <p:cNvSpPr>
            <a:spLocks noChangeArrowheads="1"/>
          </p:cNvSpPr>
          <p:nvPr/>
        </p:nvSpPr>
        <p:spPr bwMode="auto">
          <a:xfrm>
            <a:off x="323850" y="1857375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OPTIMIZACIJA</a:t>
            </a:r>
            <a:r>
              <a:t/>
            </a:r>
            <a:br/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PROCESA UPRAVLJANJA </a:t>
            </a:r>
            <a:endParaRPr lang="hr-HR" altLang="ru-RU" sz="1200">
              <a:latin typeface="Arial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3063" y="3362325"/>
            <a:ext cx="3462337" cy="0"/>
          </a:xfrm>
          <a:prstGeom prst="line">
            <a:avLst/>
          </a:prstGeom>
          <a:ln w="12700">
            <a:solidFill>
              <a:srgbClr val="5869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Прямоугольник 18"/>
          <p:cNvSpPr>
            <a:spLocks noChangeArrowheads="1"/>
          </p:cNvSpPr>
          <p:nvPr/>
        </p:nvSpPr>
        <p:spPr bwMode="auto">
          <a:xfrm>
            <a:off x="323850" y="4027488"/>
            <a:ext cx="287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MINIMIZIRANJE PONAVLJANJA</a:t>
            </a:r>
            <a:endParaRPr lang="hr-HR" altLang="ru-RU" sz="1200">
              <a:latin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73063" y="4324350"/>
            <a:ext cx="3494087" cy="1588"/>
          </a:xfrm>
          <a:prstGeom prst="line">
            <a:avLst/>
          </a:prstGeom>
          <a:ln w="12700">
            <a:solidFill>
              <a:srgbClr val="5869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Прямоугольник 21"/>
          <p:cNvSpPr>
            <a:spLocks noChangeArrowheads="1"/>
          </p:cNvSpPr>
          <p:nvPr/>
        </p:nvSpPr>
        <p:spPr bwMode="auto">
          <a:xfrm>
            <a:off x="323850" y="2720975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OSIGURANJE</a:t>
            </a:r>
            <a:r>
              <a:t/>
            </a:r>
            <a:br/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PREPOZNAVANJA REZULTATA JAVNE REVIZIJE</a:t>
            </a:r>
            <a:endParaRPr lang="hr-HR" altLang="ru-RU" sz="1200">
              <a:latin typeface="Arial" charset="0"/>
            </a:endParaRPr>
          </a:p>
        </p:txBody>
      </p:sp>
      <p:pic>
        <p:nvPicPr>
          <p:cNvPr id="21521" name="Picture 17" descr="C:\Users\User\Desktop\PENPAL\Для слайдов\images (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 b="27161"/>
          <a:stretch>
            <a:fillRect/>
          </a:stretch>
        </p:blipFill>
        <p:spPr bwMode="auto">
          <a:xfrm>
            <a:off x="2771775" y="5805488"/>
            <a:ext cx="18716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C:\Users\User\Desktop\PENPAL\Для слайдов\window_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86" t="3437" r="2682" b="4295"/>
          <a:stretch>
            <a:fillRect/>
          </a:stretch>
        </p:blipFill>
        <p:spPr bwMode="auto">
          <a:xfrm>
            <a:off x="6356195" y="1561894"/>
            <a:ext cx="2464277" cy="2371162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>
            <a:endCxn id="14357" idx="1"/>
          </p:cNvCxnSpPr>
          <p:nvPr/>
        </p:nvCxnSpPr>
        <p:spPr>
          <a:xfrm flipV="1">
            <a:off x="5404689" y="2747475"/>
            <a:ext cx="951506" cy="630850"/>
          </a:xfrm>
          <a:prstGeom prst="straightConnector1">
            <a:avLst/>
          </a:prstGeom>
          <a:ln w="3175">
            <a:solidFill>
              <a:srgbClr val="0B2F64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Прямоугольник 43"/>
          <p:cNvSpPr>
            <a:spLocks noChangeArrowheads="1"/>
          </p:cNvSpPr>
          <p:nvPr/>
        </p:nvSpPr>
        <p:spPr bwMode="auto">
          <a:xfrm>
            <a:off x="6372225" y="1700213"/>
            <a:ext cx="2447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sz="1000" dirty="0" smtClean="0"/>
              <a:t>ZA FUNKCIONIRANJE JEDINSTVENE BAZE PODATAKA REVIZIJE U JAVNOM SEKTORU PRIPREMLJEN JE PRAVNI OKVIR (REGULATORNA ODLUKA BR.</a:t>
            </a:r>
            <a:r>
              <a:rPr lang="en-US" sz="1000" dirty="0">
                <a:solidFill>
                  <a:srgbClr val="0B2F64"/>
                </a:solidFill>
                <a:latin typeface="Arial" panose="020B0604020202020204" pitchFamily="34" charset="0"/>
              </a:rPr>
              <a:t> </a:t>
            </a:r>
            <a:r>
              <a:rPr sz="1000" dirty="0" smtClean="0"/>
              <a:t>7-NK ODBORA ZA PRORAČUN OD 28. STUDENOGA 2015.).</a:t>
            </a:r>
            <a:r>
              <a:rPr sz="1000" dirty="0"/>
              <a:t/>
            </a:r>
            <a:br>
              <a:rPr sz="1000" dirty="0"/>
            </a:br>
            <a:r>
              <a:rPr lang="en-US" sz="1000" dirty="0">
                <a:solidFill>
                  <a:srgbClr val="0B2F64"/>
                </a:solidFill>
                <a:latin typeface="Arial" panose="020B0604020202020204" pitchFamily="34" charset="0"/>
              </a:rPr>
              <a:t>RAD NA OSPOSOBLJAVANJU I INTEGRACIJI BAZE PODATAKA S OSTALIM DRŽAVNIM INFORMACIJSKIM SUSTAVIMA TRENUTAČNO JE U TIJEKU.</a:t>
            </a:r>
          </a:p>
        </p:txBody>
      </p:sp>
      <p:pic>
        <p:nvPicPr>
          <p:cNvPr id="14358" name="Picture 22" descr="C:\Users\User\Desktop\ДЛЯ ЗАКОНА О ГОСАУДИТЕ\Слайды МСФООС\СЛАЙДЫ БУГУ\Слайды БАКУ (Ерназарова)\Для Слайдов\collection-of-vector-computer-network-communications-icons--d8ec0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143" t="7999" r="33333" b="81810"/>
          <a:stretch>
            <a:fillRect/>
          </a:stretch>
        </p:blipFill>
        <p:spPr bwMode="auto">
          <a:xfrm>
            <a:off x="4139952" y="598387"/>
            <a:ext cx="720080" cy="810090"/>
          </a:xfrm>
          <a:prstGeom prst="rect">
            <a:avLst/>
          </a:prstGeom>
          <a:noFill/>
        </p:spPr>
      </p:pic>
      <p:sp>
        <p:nvSpPr>
          <p:cNvPr id="21526" name="Прямоугольник 51"/>
          <p:cNvSpPr>
            <a:spLocks noChangeArrowheads="1"/>
          </p:cNvSpPr>
          <p:nvPr/>
        </p:nvSpPr>
        <p:spPr bwMode="auto">
          <a:xfrm>
            <a:off x="3203575" y="1382713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kojom upravlja </a:t>
            </a:r>
            <a:r>
              <a:t/>
            </a:r>
            <a:br/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ODBOR ZA PRORAČUN</a:t>
            </a:r>
          </a:p>
        </p:txBody>
      </p:sp>
      <p:sp>
        <p:nvSpPr>
          <p:cNvPr id="21527" name="Прямоугольник 18"/>
          <p:cNvSpPr>
            <a:spLocks noChangeArrowheads="1"/>
          </p:cNvSpPr>
          <p:nvPr/>
        </p:nvSpPr>
        <p:spPr bwMode="auto">
          <a:xfrm>
            <a:off x="323850" y="4498975"/>
            <a:ext cx="417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TEMELJ ELEKTRONIČKE REVIZIJE</a:t>
            </a:r>
            <a:endParaRPr lang="hr-HR" altLang="ru-RU" sz="1200">
              <a:latin typeface="Arial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73063" y="4795838"/>
            <a:ext cx="3494087" cy="1587"/>
          </a:xfrm>
          <a:prstGeom prst="line">
            <a:avLst/>
          </a:prstGeom>
          <a:ln w="12700">
            <a:solidFill>
              <a:srgbClr val="5869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Прямоугольник 18"/>
          <p:cNvSpPr>
            <a:spLocks noChangeArrowheads="1"/>
          </p:cNvSpPr>
          <p:nvPr/>
        </p:nvSpPr>
        <p:spPr bwMode="auto">
          <a:xfrm>
            <a:off x="323850" y="3562350"/>
            <a:ext cx="417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ARHIVIRANJE REVIZIJA I PREPORUKA</a:t>
            </a:r>
            <a:endParaRPr lang="hr-HR" altLang="ru-RU" sz="1200">
              <a:latin typeface="Arial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73063" y="3859213"/>
            <a:ext cx="3494087" cy="1587"/>
          </a:xfrm>
          <a:prstGeom prst="line">
            <a:avLst/>
          </a:prstGeom>
          <a:ln w="12700">
            <a:solidFill>
              <a:srgbClr val="5869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C:\Documents and Settings\AUrustenov\Рабочий стол\СЛАЙДЫ БУГУ\Слайды БАКУ (Ерназарова)\Для Слайдов\gmapkz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23528" y="836712"/>
            <a:ext cx="8445536" cy="5429273"/>
          </a:xfrm>
          <a:prstGeom prst="rect">
            <a:avLst/>
          </a:prstGeom>
          <a:noFill/>
        </p:spPr>
      </p:pic>
      <p:sp>
        <p:nvSpPr>
          <p:cNvPr id="22531" name="Прямоугольник 23"/>
          <p:cNvSpPr>
            <a:spLocks noChangeArrowheads="1"/>
          </p:cNvSpPr>
          <p:nvPr/>
        </p:nvSpPr>
        <p:spPr bwMode="auto">
          <a:xfrm>
            <a:off x="684213" y="2089150"/>
            <a:ext cx="799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INTERNE REVIZIJE PROVEDENE PROŠLE GODINE OMOGUĆILE SU SPRJEČAVANJE NEOPRAVDANE UPOTREBE PRORAČUNSKIH SREDSTAVA U IZNOSU OD 2,7 MILIJARDI KZT I UŠTEDU 8800 REVIZIJSKIH DANA</a:t>
            </a: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4213" y="1470025"/>
            <a:ext cx="799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INTERNE REVIZIJE OMOGUĆILE SU OTKRIVANJE POVREDA U RADNOJ FAZI, PRIJE SKLAPANJA SPORAZUMA;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539750" y="5300663"/>
            <a:ext cx="4175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   OSPOSOBLJENO JE 3000 ZAPOSLENIKA UKLJUČENIH U OPERATIVNI SUSTAV 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1119582" y="264641"/>
            <a:ext cx="7398842" cy="500063"/>
          </a:xfrm>
          <a:prstGeom prst="chevron">
            <a:avLst/>
          </a:prstGeom>
          <a:solidFill>
            <a:srgbClr val="538ED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0">
                <a:solidFill>
                  <a:schemeClr val="bg1"/>
                </a:solidFill>
              </a:rPr>
              <a:t>PODUZETE MJERE</a:t>
            </a:r>
            <a:endParaRPr lang="hr-HR" sz="20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836712"/>
            <a:ext cx="539552" cy="539552"/>
          </a:xfrm>
          <a:prstGeom prst="rect">
            <a:avLst/>
          </a:prstGeom>
          <a:noFill/>
        </p:spPr>
      </p:pic>
      <p:pic>
        <p:nvPicPr>
          <p:cNvPr id="13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7552" y="2817440"/>
            <a:ext cx="539552" cy="539552"/>
          </a:xfrm>
          <a:prstGeom prst="rect">
            <a:avLst/>
          </a:prstGeom>
          <a:noFill/>
        </p:spPr>
      </p:pic>
      <p:sp>
        <p:nvSpPr>
          <p:cNvPr id="22539" name="Прямоугольник 2"/>
          <p:cNvSpPr>
            <a:spLocks noChangeArrowheads="1"/>
          </p:cNvSpPr>
          <p:nvPr/>
        </p:nvSpPr>
        <p:spPr bwMode="auto">
          <a:xfrm>
            <a:off x="654050" y="2852738"/>
            <a:ext cx="795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POSLANO JE VIŠE OD 300 PISAMA S POJAŠNJENJIMA STATUSA IAS-A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(UPOZNATIH S PRIPREMOM MODELA ZA IAS PREMA NOVOM FORMATU);</a:t>
            </a:r>
          </a:p>
        </p:txBody>
      </p:sp>
      <p:pic>
        <p:nvPicPr>
          <p:cNvPr id="15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2169368"/>
            <a:ext cx="539552" cy="539552"/>
          </a:xfrm>
          <a:prstGeom prst="rect">
            <a:avLst/>
          </a:prstGeom>
          <a:noFill/>
        </p:spPr>
      </p:pic>
      <p:pic>
        <p:nvPicPr>
          <p:cNvPr id="16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600" y="3465512"/>
            <a:ext cx="539552" cy="539552"/>
          </a:xfrm>
          <a:prstGeom prst="rect">
            <a:avLst/>
          </a:prstGeom>
          <a:noFill/>
        </p:spPr>
      </p:pic>
      <p:sp>
        <p:nvSpPr>
          <p:cNvPr id="22542" name="Прямоугольник 2"/>
          <p:cNvSpPr>
            <a:spLocks noChangeArrowheads="1"/>
          </p:cNvSpPr>
          <p:nvPr/>
        </p:nvSpPr>
        <p:spPr bwMode="auto">
          <a:xfrm>
            <a:off x="684213" y="3538538"/>
            <a:ext cx="572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U JAVNIM TIJELIMA OSNIVAJU SE VIJEĆA ZA REVIZIJU I RIZIKE;</a:t>
            </a:r>
          </a:p>
        </p:txBody>
      </p:sp>
      <p:sp>
        <p:nvSpPr>
          <p:cNvPr id="22543" name="Прямоугольник 3"/>
          <p:cNvSpPr>
            <a:spLocks noChangeArrowheads="1"/>
          </p:cNvSpPr>
          <p:nvPr/>
        </p:nvSpPr>
        <p:spPr bwMode="auto">
          <a:xfrm>
            <a:off x="611188" y="411480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600" b="0">
                <a:solidFill>
                  <a:srgbClr val="0B2F64"/>
                </a:solidFill>
                <a:latin typeface="Arial" charset="0"/>
              </a:rPr>
              <a:t>STRUKTURA MINISTARSTVA SE REVIDIRA.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U TIJEKU JE RAD NA REDISTRIBUCIJI BROJA OSOBLJA MEĐU ODJELIMA KOJA JE POTREBNA ZA OSIGURAVANJE NOVE FUNKCIJE - </a:t>
            </a:r>
            <a:r>
              <a:rPr lang="en-US" altLang="ru-RU" sz="1200">
                <a:solidFill>
                  <a:srgbClr val="0B2F64"/>
                </a:solidFill>
                <a:latin typeface="Arial" charset="0"/>
              </a:rPr>
              <a:t>REVIZIJU FINANCIJSKIH IZVJEŠTAJA I INTERNU REVIZIJU</a:t>
            </a: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hr-HR" altLang="ru-RU" sz="800" b="0">
              <a:solidFill>
                <a:srgbClr val="0B2F64"/>
              </a:solidFill>
              <a:latin typeface="Arial" charset="0"/>
            </a:endParaRPr>
          </a:p>
        </p:txBody>
      </p:sp>
      <p:pic>
        <p:nvPicPr>
          <p:cNvPr id="19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4185592"/>
            <a:ext cx="539552" cy="539552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405438" y="4783138"/>
            <a:ext cx="226853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658100" y="4783138"/>
            <a:ext cx="0" cy="22542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07025" y="4783138"/>
            <a:ext cx="0" cy="22542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Прямоугольник 5"/>
          <p:cNvSpPr>
            <a:spLocks noChangeArrowheads="1"/>
          </p:cNvSpPr>
          <p:nvPr/>
        </p:nvSpPr>
        <p:spPr bwMode="auto">
          <a:xfrm>
            <a:off x="4737100" y="5021263"/>
            <a:ext cx="180022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0">
                <a:solidFill>
                  <a:srgbClr val="0B2F64"/>
                </a:solidFill>
                <a:latin typeface="Arial" charset="0"/>
              </a:rPr>
              <a:t>AUTOMATIZIRANO RAČUNOVODSTVO</a:t>
            </a:r>
            <a:endParaRPr lang="hr-HR" altLang="ru-RU" sz="900" b="0">
              <a:solidFill>
                <a:srgbClr val="0B2F64"/>
              </a:solidFill>
              <a:latin typeface="Arial" charset="0"/>
            </a:endParaRPr>
          </a:p>
        </p:txBody>
      </p:sp>
      <p:sp>
        <p:nvSpPr>
          <p:cNvPr id="22549" name="Прямоугольник 5"/>
          <p:cNvSpPr>
            <a:spLocks noChangeArrowheads="1"/>
          </p:cNvSpPr>
          <p:nvPr/>
        </p:nvSpPr>
        <p:spPr bwMode="auto">
          <a:xfrm>
            <a:off x="7092950" y="5008563"/>
            <a:ext cx="180022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0">
                <a:solidFill>
                  <a:srgbClr val="0B2F64"/>
                </a:solidFill>
                <a:latin typeface="Arial" charset="0"/>
              </a:rPr>
              <a:t>USPOREDBA S PODACIMA REGISTRA DRŽAVNE IMOVINE</a:t>
            </a:r>
            <a:endParaRPr lang="hr-HR" altLang="ru-RU" sz="900" b="0">
              <a:solidFill>
                <a:srgbClr val="0B2F64"/>
              </a:solidFill>
              <a:latin typeface="Arial" charset="0"/>
            </a:endParaRPr>
          </a:p>
        </p:txBody>
      </p:sp>
      <p:sp>
        <p:nvSpPr>
          <p:cNvPr id="22550" name="Прямоугольник 6"/>
          <p:cNvSpPr>
            <a:spLocks noChangeArrowheads="1"/>
          </p:cNvSpPr>
          <p:nvPr/>
        </p:nvSpPr>
        <p:spPr bwMode="auto">
          <a:xfrm>
            <a:off x="684213" y="981075"/>
            <a:ext cx="7343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rgbClr val="0B2F64"/>
                </a:solidFill>
                <a:latin typeface="Arial" charset="0"/>
              </a:rPr>
              <a:t>TIJEKOM DVA MJESECA U 2016. PROVEDENA JE REVIZIJA NA 34.000 PREDMETA JAVNE NABAVE I SPRIJEČENE SU POVREDE U VRIJEDNOSTI OD 66 MILIJARDI KZT</a:t>
            </a:r>
            <a:endParaRPr lang="hr-HR" altLang="ru-RU" sz="1200" b="0">
              <a:solidFill>
                <a:srgbClr val="0B2F64"/>
              </a:solidFill>
              <a:latin typeface="Arial" charset="0"/>
            </a:endParaRPr>
          </a:p>
        </p:txBody>
      </p:sp>
      <p:pic>
        <p:nvPicPr>
          <p:cNvPr id="26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484784"/>
            <a:ext cx="539552" cy="539552"/>
          </a:xfrm>
          <a:prstGeom prst="rect">
            <a:avLst/>
          </a:prstGeom>
          <a:noFill/>
        </p:spPr>
      </p:pic>
      <p:pic>
        <p:nvPicPr>
          <p:cNvPr id="27" name="Picture 2" descr="C:\Documents and Settings\ENurkeev\Мои документы\Мои рисунки\g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5157192"/>
            <a:ext cx="539552" cy="539552"/>
          </a:xfrm>
          <a:prstGeom prst="rect">
            <a:avLst/>
          </a:prstGeom>
          <a:noFill/>
        </p:spPr>
      </p:pic>
      <p:sp>
        <p:nvSpPr>
          <p:cNvPr id="22553" name="Rectangle 6"/>
          <p:cNvSpPr txBox="1">
            <a:spLocks noGrp="1" noChangeArrowheads="1"/>
          </p:cNvSpPr>
          <p:nvPr/>
        </p:nvSpPr>
        <p:spPr bwMode="auto">
          <a:xfrm>
            <a:off x="8715375" y="6511925"/>
            <a:ext cx="346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aseline="-25000">
                <a:solidFill>
                  <a:schemeClr val="tx2"/>
                </a:solidFill>
              </a:rPr>
              <a:t>8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:\Documents and Settings\AUrustenov\Рабочий стол\АНАУ-МЫНАУ\РАЗНОЕ\ТРЕТЬЯКОВСКАЯ ГАЛЛЕРЕЯ\KOICA\Country Report\127977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2561"/>
          <a:stretch>
            <a:fillRect/>
          </a:stretch>
        </p:blipFill>
        <p:spPr bwMode="auto">
          <a:xfrm>
            <a:off x="-36512" y="-27384"/>
            <a:ext cx="9144000" cy="68853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3555" name="Picture 3" descr="C:\Documents and Settings\AUrustenov\Рабочий стол\АНАУ-МЫНАУ\РАЗНОЕ\ТРЕТЬЯКОВСКАЯ ГАЛЛЕРЕЯ\KOICA\Country Report\Kazakhstan-240-animated-flag-gif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817">
            <a:off x="4214813" y="3168650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8"/>
          <p:cNvSpPr txBox="1">
            <a:spLocks noChangeArrowheads="1"/>
          </p:cNvSpPr>
          <p:nvPr/>
        </p:nvSpPr>
        <p:spPr bwMode="auto">
          <a:xfrm>
            <a:off x="-258763" y="5111750"/>
            <a:ext cx="91440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B2F64"/>
                </a:solidFill>
                <a:latin typeface="Arial" charset="0"/>
              </a:rPr>
              <a:t>ZAHVALJUJEM VAM NA PAŽNJI!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40132</TotalTime>
  <Words>806</Words>
  <Application>Microsoft Office PowerPoint</Application>
  <PresentationFormat>On-screen Show (4:3)</PresentationFormat>
  <Paragraphs>120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Национальные информационные технологии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государственных органов</dc:title>
  <dc:creator>Юрий Афонин</dc:creator>
  <dc:description>Translated by TechInput, LLC</dc:description>
  <cp:lastModifiedBy>Assia</cp:lastModifiedBy>
  <cp:revision>3051</cp:revision>
  <cp:lastPrinted>2016-01-22T10:43:24Z</cp:lastPrinted>
  <dcterms:created xsi:type="dcterms:W3CDTF">2006-04-19T05:53:40Z</dcterms:created>
  <dcterms:modified xsi:type="dcterms:W3CDTF">2016-03-18T11:42:41Z</dcterms:modified>
</cp:coreProperties>
</file>