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8" r:id="rId2"/>
    <p:sldId id="371" r:id="rId3"/>
    <p:sldId id="373" r:id="rId4"/>
    <p:sldId id="383" r:id="rId5"/>
    <p:sldId id="379" r:id="rId6"/>
    <p:sldId id="385" r:id="rId7"/>
    <p:sldId id="386" r:id="rId8"/>
    <p:sldId id="384" r:id="rId9"/>
    <p:sldId id="350" r:id="rId10"/>
    <p:sldId id="370" r:id="rId11"/>
    <p:sldId id="380" r:id="rId12"/>
    <p:sldId id="376" r:id="rId13"/>
    <p:sldId id="360" r:id="rId14"/>
    <p:sldId id="363" r:id="rId15"/>
    <p:sldId id="382" r:id="rId16"/>
    <p:sldId id="381" r:id="rId17"/>
    <p:sldId id="368" r:id="rId18"/>
    <p:sldId id="377" r:id="rId19"/>
    <p:sldId id="341" r:id="rId20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8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7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5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4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305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166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027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2888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EF"/>
    <a:srgbClr val="0000AC"/>
    <a:srgbClr val="14314C"/>
    <a:srgbClr val="111B0B"/>
    <a:srgbClr val="6C121F"/>
    <a:srgbClr val="93192A"/>
    <a:srgbClr val="183D5E"/>
    <a:srgbClr val="760000"/>
    <a:srgbClr val="21109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9398" autoAdjust="0"/>
  </p:normalViewPr>
  <p:slideViewPr>
    <p:cSldViewPr snapToGrid="0">
      <p:cViewPr>
        <p:scale>
          <a:sx n="100" d="100"/>
          <a:sy n="100" d="100"/>
        </p:scale>
        <p:origin x="-931" y="-36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15.03.2016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61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22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83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44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05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166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027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888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61" indent="0" algn="ctr">
              <a:buNone/>
              <a:defRPr sz="1500"/>
            </a:lvl2pPr>
            <a:lvl3pPr marL="685722" indent="0" algn="ctr">
              <a:buNone/>
              <a:defRPr sz="1400"/>
            </a:lvl3pPr>
            <a:lvl4pPr marL="1028583" indent="0" algn="ctr">
              <a:buNone/>
              <a:defRPr sz="1200"/>
            </a:lvl4pPr>
            <a:lvl5pPr marL="1371444" indent="0" algn="ctr">
              <a:buNone/>
              <a:defRPr sz="1200"/>
            </a:lvl5pPr>
            <a:lvl6pPr marL="1714305" indent="0" algn="ctr">
              <a:buNone/>
              <a:defRPr sz="1200"/>
            </a:lvl6pPr>
            <a:lvl7pPr marL="2057166" indent="0" algn="ctr">
              <a:buNone/>
              <a:defRPr sz="1200"/>
            </a:lvl7pPr>
            <a:lvl8pPr marL="2400027" indent="0" algn="ctr">
              <a:buNone/>
              <a:defRPr sz="1200"/>
            </a:lvl8pPr>
            <a:lvl9pPr marL="2742888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5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8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t>15.03.2016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t>15.03.2016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t>15.03.2016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2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2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61" indent="0">
              <a:buNone/>
              <a:defRPr sz="2100"/>
            </a:lvl2pPr>
            <a:lvl3pPr marL="685722" indent="0">
              <a:buNone/>
              <a:defRPr sz="1800"/>
            </a:lvl3pPr>
            <a:lvl4pPr marL="1028583" indent="0">
              <a:buNone/>
              <a:defRPr sz="1500"/>
            </a:lvl4pPr>
            <a:lvl5pPr marL="1371444" indent="0">
              <a:buNone/>
              <a:defRPr sz="1500"/>
            </a:lvl5pPr>
            <a:lvl6pPr marL="1714305" indent="0">
              <a:buNone/>
              <a:defRPr sz="1500"/>
            </a:lvl6pPr>
            <a:lvl7pPr marL="2057166" indent="0">
              <a:buNone/>
              <a:defRPr sz="1500"/>
            </a:lvl7pPr>
            <a:lvl8pPr marL="2400027" indent="0">
              <a:buNone/>
              <a:defRPr sz="1500"/>
            </a:lvl8pPr>
            <a:lvl9pPr marL="2742888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t>15.03.2016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1" y="273847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1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t>15.03.2016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86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72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583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444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30" indent="-17143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75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35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9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5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19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1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2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83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44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05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66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27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88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25302" y="3966985"/>
            <a:ext cx="4572000" cy="807905"/>
          </a:xfrm>
          <a:prstGeom prst="rect">
            <a:avLst/>
          </a:prstGeom>
        </p:spPr>
        <p:txBody>
          <a:bodyPr lIns="68572" tIns="34286" rIns="68572" bIns="34286">
            <a:spAutoFit/>
          </a:bodyPr>
          <a:lstStyle/>
          <a:p>
            <a:pPr marL="134985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руководителя </a:t>
            </a:r>
          </a:p>
          <a:p>
            <a:pPr marL="134985" algn="r">
              <a:spcBef>
                <a:spcPts val="0"/>
              </a:spcBef>
            </a:pPr>
            <a:r>
              <a:rPr lang="ru-RU" sz="1200" kern="1300" dirty="0">
                <a:latin typeface="Arial" panose="020B0604020202020204" pitchFamily="34" charset="0"/>
                <a:cs typeface="Arial" panose="020B0604020202020204" pitchFamily="34" charset="0"/>
              </a:rPr>
              <a:t>Федерального казначейства</a:t>
            </a:r>
          </a:p>
          <a:p>
            <a:pPr marL="134985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4985" algn="r">
              <a:spcBef>
                <a:spcPts val="0"/>
              </a:spcBef>
            </a:pPr>
            <a:r>
              <a:rPr lang="ru-RU" sz="12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А. Демидов</a:t>
            </a: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46948" y="1943981"/>
            <a:ext cx="6897052" cy="807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развития контрольных полномочий Федерального казначейства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/>
          <p:cNvSpPr txBox="1"/>
          <p:nvPr/>
        </p:nvSpPr>
        <p:spPr>
          <a:xfrm>
            <a:off x="2343254" y="4262650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324203" y="2944210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336904" y="3608601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акт, отчет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5747" y="3566698"/>
            <a:ext cx="1456166" cy="30776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разрешительная </a:t>
            </a:r>
          </a:p>
          <a:p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надпись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184482" y="234133"/>
            <a:ext cx="6840146" cy="428314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Полномочия федерального казначейства </a:t>
            </a:r>
          </a:p>
          <a:p>
            <a:pPr algn="r">
              <a:lnSpc>
                <a:spcPts val="1350"/>
              </a:lnSpc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государственному финансовому контролю (аудиту)</a:t>
            </a: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10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832754" y="1125052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3921091" y="1144203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</a:t>
            </a:r>
          </a:p>
        </p:txBody>
      </p:sp>
      <p:sp>
        <p:nvSpPr>
          <p:cNvPr id="26" name="Полилиния 25"/>
          <p:cNvSpPr/>
          <p:nvPr/>
        </p:nvSpPr>
        <p:spPr>
          <a:xfrm>
            <a:off x="6957329" y="1144252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1619251" y="999118"/>
            <a:ext cx="6073628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621342" y="999118"/>
            <a:ext cx="0" cy="125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656065" y="1008748"/>
            <a:ext cx="0" cy="13545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692879" y="999119"/>
            <a:ext cx="0" cy="14508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188125" y="768287"/>
            <a:ext cx="2955756" cy="26160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</a:p>
        </p:txBody>
      </p:sp>
      <p:sp>
        <p:nvSpPr>
          <p:cNvPr id="35" name="Полилиния 34"/>
          <p:cNvSpPr/>
          <p:nvPr/>
        </p:nvSpPr>
        <p:spPr>
          <a:xfrm>
            <a:off x="97205" y="1610874"/>
            <a:ext cx="1175455" cy="71422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предварительный контроль</a:t>
            </a:r>
          </a:p>
        </p:txBody>
      </p:sp>
      <p:sp>
        <p:nvSpPr>
          <p:cNvPr id="36" name="Полилиния 35"/>
          <p:cNvSpPr/>
          <p:nvPr/>
        </p:nvSpPr>
        <p:spPr>
          <a:xfrm>
            <a:off x="1708712" y="1629927"/>
            <a:ext cx="1175455" cy="69517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последующий контроль</a:t>
            </a:r>
          </a:p>
        </p:txBody>
      </p:sp>
      <p:sp>
        <p:nvSpPr>
          <p:cNvPr id="37" name="Полилиния 36"/>
          <p:cNvSpPr/>
          <p:nvPr/>
        </p:nvSpPr>
        <p:spPr>
          <a:xfrm>
            <a:off x="3286017" y="1639503"/>
            <a:ext cx="1282839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аудит финансово-хозяйственной деятельности</a:t>
            </a:r>
          </a:p>
        </p:txBody>
      </p:sp>
      <p:sp>
        <p:nvSpPr>
          <p:cNvPr id="38" name="Полилиния 37"/>
          <p:cNvSpPr/>
          <p:nvPr/>
        </p:nvSpPr>
        <p:spPr>
          <a:xfrm>
            <a:off x="4810017" y="1639503"/>
            <a:ext cx="1175455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аудит контроля</a:t>
            </a:r>
          </a:p>
        </p:txBody>
      </p:sp>
      <p:sp>
        <p:nvSpPr>
          <p:cNvPr id="39" name="Полилиния 38"/>
          <p:cNvSpPr/>
          <p:nvPr/>
        </p:nvSpPr>
        <p:spPr>
          <a:xfrm>
            <a:off x="6301958" y="1639503"/>
            <a:ext cx="1257748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федеральной государственной информационной системы</a:t>
            </a:r>
          </a:p>
        </p:txBody>
      </p:sp>
      <p:sp>
        <p:nvSpPr>
          <p:cNvPr id="40" name="Полилиния 39"/>
          <p:cNvSpPr/>
          <p:nvPr/>
        </p:nvSpPr>
        <p:spPr>
          <a:xfrm>
            <a:off x="7771915" y="1646052"/>
            <a:ext cx="1278894" cy="6856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информационных систем в ведении объекта контроля (аудита)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H="1">
            <a:off x="3873746" y="1532518"/>
            <a:ext cx="158884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6898458" y="1532518"/>
            <a:ext cx="158884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773883" y="1516221"/>
            <a:ext cx="158884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608066" y="1410703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81748" y="1516222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361066" y="1521356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876848" y="1528499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462588" y="1524479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656065" y="1422980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6898457" y="1533983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487300" y="1532519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692879" y="1429853"/>
            <a:ext cx="0" cy="10551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82588" y="1352805"/>
            <a:ext cx="590071" cy="2308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76353" y="1369771"/>
            <a:ext cx="582388" cy="2308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98306" y="1354446"/>
            <a:ext cx="557637" cy="2308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</a:p>
        </p:txBody>
      </p:sp>
      <p:sp>
        <p:nvSpPr>
          <p:cNvPr id="59" name="Полилиния 58"/>
          <p:cNvSpPr/>
          <p:nvPr/>
        </p:nvSpPr>
        <p:spPr>
          <a:xfrm>
            <a:off x="293081" y="2532894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предметов контроля (аудита, мониторинга)</a:t>
            </a: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 flipH="1">
            <a:off x="739540" y="3125098"/>
            <a:ext cx="868527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46025" y="2972802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82571" y="2953752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учетные регистры</a:t>
            </a:r>
          </a:p>
        </p:txBody>
      </p:sp>
      <p:sp>
        <p:nvSpPr>
          <p:cNvPr id="65" name="Полилиния 64"/>
          <p:cNvSpPr/>
          <p:nvPr/>
        </p:nvSpPr>
        <p:spPr>
          <a:xfrm>
            <a:off x="293081" y="3184584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документарный контроль (санкционирование)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H="1">
            <a:off x="761766" y="3808540"/>
            <a:ext cx="806538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758590" y="3637192"/>
            <a:ext cx="136" cy="17134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Полилиния 69"/>
          <p:cNvSpPr/>
          <p:nvPr/>
        </p:nvSpPr>
        <p:spPr>
          <a:xfrm>
            <a:off x="299431" y="3838634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контроль (осмотр)</a:t>
            </a:r>
          </a:p>
        </p:txBody>
      </p:sp>
      <p:cxnSp>
        <p:nvCxnSpPr>
          <p:cNvPr id="71" name="Прямая соединительная линия 70"/>
          <p:cNvCxnSpPr/>
          <p:nvPr/>
        </p:nvCxnSpPr>
        <p:spPr>
          <a:xfrm flipH="1">
            <a:off x="761766" y="4455044"/>
            <a:ext cx="806537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765076" y="4291242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93031" y="4272192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165100" y="2331654"/>
            <a:ext cx="0" cy="168415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165101" y="268230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H="1">
            <a:off x="165101" y="3326831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H="1">
            <a:off x="165100" y="401580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олилиния 82"/>
          <p:cNvSpPr/>
          <p:nvPr/>
        </p:nvSpPr>
        <p:spPr>
          <a:xfrm>
            <a:off x="1909296" y="252335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ревизия</a:t>
            </a: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flipH="1">
            <a:off x="2355756" y="3115556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362241" y="296326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олилиния 86"/>
          <p:cNvSpPr/>
          <p:nvPr/>
        </p:nvSpPr>
        <p:spPr>
          <a:xfrm>
            <a:off x="1909296" y="317504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 flipH="1">
            <a:off x="2368458" y="3779946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2374942" y="362765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олилиния 90"/>
          <p:cNvSpPr/>
          <p:nvPr/>
        </p:nvSpPr>
        <p:spPr>
          <a:xfrm>
            <a:off x="1915647" y="382909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</a:t>
            </a: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flipH="1">
            <a:off x="2374806" y="4433996"/>
            <a:ext cx="82559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2381292" y="428170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H="1">
            <a:off x="1774966" y="267244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H="1">
            <a:off x="1775597" y="331728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1782297" y="399959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1775596" y="2317578"/>
            <a:ext cx="0" cy="168415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904867" y="2935258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917568" y="3599649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sp>
        <p:nvSpPr>
          <p:cNvPr id="115" name="Полилиния 114"/>
          <p:cNvSpPr/>
          <p:nvPr/>
        </p:nvSpPr>
        <p:spPr>
          <a:xfrm>
            <a:off x="3489960" y="2514400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 flipH="1">
            <a:off x="3936420" y="3106604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3942905" y="2954309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Полилиния 117"/>
          <p:cNvSpPr/>
          <p:nvPr/>
        </p:nvSpPr>
        <p:spPr>
          <a:xfrm>
            <a:off x="3489960" y="3166090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 flipH="1">
            <a:off x="3949122" y="3770994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3955606" y="3618699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flipH="1">
            <a:off x="3355630" y="2663494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H="1">
            <a:off x="3356261" y="3308337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3356260" y="2327119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5413819" y="2950210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426520" y="3614601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sp>
        <p:nvSpPr>
          <p:cNvPr id="131" name="Полилиния 130"/>
          <p:cNvSpPr/>
          <p:nvPr/>
        </p:nvSpPr>
        <p:spPr>
          <a:xfrm>
            <a:off x="4998912" y="252935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</p:txBody>
      </p:sp>
      <p:cxnSp>
        <p:nvCxnSpPr>
          <p:cNvPr id="132" name="Прямая соединительная линия 131"/>
          <p:cNvCxnSpPr/>
          <p:nvPr/>
        </p:nvCxnSpPr>
        <p:spPr>
          <a:xfrm flipH="1">
            <a:off x="5445372" y="3121556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5451857" y="296926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Полилиния 133"/>
          <p:cNvSpPr/>
          <p:nvPr/>
        </p:nvSpPr>
        <p:spPr>
          <a:xfrm>
            <a:off x="4998912" y="318104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</a:p>
        </p:txBody>
      </p:sp>
      <p:cxnSp>
        <p:nvCxnSpPr>
          <p:cNvPr id="135" name="Прямая соединительная линия 134"/>
          <p:cNvCxnSpPr/>
          <p:nvPr/>
        </p:nvCxnSpPr>
        <p:spPr>
          <a:xfrm flipH="1">
            <a:off x="5458074" y="3785946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>
            <a:off x="5464558" y="363365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flipH="1">
            <a:off x="4864582" y="267844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flipH="1">
            <a:off x="4865213" y="332328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>
            <a:off x="4865212" y="2342071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6895718" y="2931160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908419" y="3595551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sp>
        <p:nvSpPr>
          <p:cNvPr id="143" name="Полилиния 142"/>
          <p:cNvSpPr/>
          <p:nvPr/>
        </p:nvSpPr>
        <p:spPr>
          <a:xfrm>
            <a:off x="6480811" y="251030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</a:p>
        </p:txBody>
      </p:sp>
      <p:cxnSp>
        <p:nvCxnSpPr>
          <p:cNvPr id="144" name="Прямая соединительная линия 143"/>
          <p:cNvCxnSpPr/>
          <p:nvPr/>
        </p:nvCxnSpPr>
        <p:spPr>
          <a:xfrm flipH="1">
            <a:off x="6927270" y="3102506"/>
            <a:ext cx="84464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>
            <a:off x="6933755" y="295021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Полилиния 145"/>
          <p:cNvSpPr/>
          <p:nvPr/>
        </p:nvSpPr>
        <p:spPr>
          <a:xfrm>
            <a:off x="6480811" y="316199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 flipH="1">
            <a:off x="6939973" y="3766896"/>
            <a:ext cx="8319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6946456" y="3614601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 flipH="1">
            <a:off x="6346480" y="2659396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flipH="1">
            <a:off x="6347111" y="330423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6347110" y="2323021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8494713" y="3557034"/>
            <a:ext cx="1327979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8463081" y="2935864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</a:p>
        </p:txBody>
      </p:sp>
      <p:sp>
        <p:nvSpPr>
          <p:cNvPr id="154" name="Полилиния 153"/>
          <p:cNvSpPr/>
          <p:nvPr/>
        </p:nvSpPr>
        <p:spPr>
          <a:xfrm>
            <a:off x="8079807" y="2519957"/>
            <a:ext cx="971002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</a:t>
            </a:r>
          </a:p>
        </p:txBody>
      </p:sp>
      <p:cxnSp>
        <p:nvCxnSpPr>
          <p:cNvPr id="155" name="Прямая соединительная линия 154"/>
          <p:cNvCxnSpPr/>
          <p:nvPr/>
        </p:nvCxnSpPr>
        <p:spPr>
          <a:xfrm flipH="1">
            <a:off x="8526266" y="3112161"/>
            <a:ext cx="52454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>
            <a:off x="8532751" y="2959866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Полилиния 156"/>
          <p:cNvSpPr/>
          <p:nvPr/>
        </p:nvSpPr>
        <p:spPr>
          <a:xfrm>
            <a:off x="8079807" y="3171647"/>
            <a:ext cx="971003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</a:p>
        </p:txBody>
      </p:sp>
      <p:cxnSp>
        <p:nvCxnSpPr>
          <p:cNvPr id="158" name="Прямая соединительная линия 157"/>
          <p:cNvCxnSpPr/>
          <p:nvPr/>
        </p:nvCxnSpPr>
        <p:spPr>
          <a:xfrm flipH="1">
            <a:off x="8538968" y="3776551"/>
            <a:ext cx="51184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>
            <a:off x="8545452" y="3624255"/>
            <a:ext cx="0" cy="15229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 flipH="1">
            <a:off x="7945476" y="2669051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flipH="1">
            <a:off x="7946107" y="3313894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>
            <a:off x="7946106" y="2332677"/>
            <a:ext cx="0" cy="99017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-69669" y="2536797"/>
            <a:ext cx="333726" cy="1186070"/>
          </a:xfrm>
          <a:prstGeom prst="rect">
            <a:avLst/>
          </a:prstGeom>
          <a:noFill/>
        </p:spPr>
        <p:txBody>
          <a:bodyPr vert="wordArtVert" wrap="square" lIns="91430" tIns="45715" rIns="91430" bIns="45715" rtlCol="0">
            <a:spAutoFit/>
          </a:bodyPr>
          <a:lstStyle/>
          <a:p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</a:p>
        </p:txBody>
      </p:sp>
      <p:sp>
        <p:nvSpPr>
          <p:cNvPr id="2" name="Правая фигурная скобка 1"/>
          <p:cNvSpPr/>
          <p:nvPr/>
        </p:nvSpPr>
        <p:spPr>
          <a:xfrm rot="5400000">
            <a:off x="1570009" y="3195726"/>
            <a:ext cx="217714" cy="2801533"/>
          </a:xfrm>
          <a:prstGeom prst="rightBrace">
            <a:avLst/>
          </a:prstGeom>
          <a:ln w="19050">
            <a:solidFill>
              <a:srgbClr val="6C12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5" rIns="91430" bIns="45715" rtlCol="0" anchor="ctr"/>
          <a:lstStyle/>
          <a:p>
            <a:pPr algn="ctr"/>
            <a:endParaRPr lang="ru-RU"/>
          </a:p>
        </p:txBody>
      </p:sp>
      <p:sp>
        <p:nvSpPr>
          <p:cNvPr id="121" name="TextBox 120"/>
          <p:cNvSpPr txBox="1"/>
          <p:nvPr/>
        </p:nvSpPr>
        <p:spPr>
          <a:xfrm>
            <a:off x="264078" y="4761167"/>
            <a:ext cx="2827024" cy="26160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1100" b="1" dirty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</a:t>
            </a:r>
          </a:p>
        </p:txBody>
      </p:sp>
    </p:spTree>
    <p:extLst>
      <p:ext uri="{BB962C8B-B14F-4D97-AF65-F5344CB8AC3E}">
        <p14:creationId xmlns:p14="http://schemas.microsoft.com/office/powerpoint/2010/main" val="616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2848" y="1425120"/>
            <a:ext cx="8363492" cy="13619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r>
              <a:rPr lang="ru-RU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КАЗНАЧЕЙСКОЕ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– АКТУАЛЬНАЯ ФОРМА ГОСУДАРСТВЕННОГО ФИНАНСОВОГО КОНТРОЛЯ (АУДИТА)</a:t>
            </a: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 flipH="1">
            <a:off x="1302007" y="1823409"/>
            <a:ext cx="6636543" cy="1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9" idx="2"/>
          </p:cNvCxnSpPr>
          <p:nvPr/>
        </p:nvCxnSpPr>
        <p:spPr>
          <a:xfrm>
            <a:off x="4632735" y="1377082"/>
            <a:ext cx="0" cy="74556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938550" y="1823409"/>
            <a:ext cx="0" cy="28720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96246" y="753843"/>
            <a:ext cx="4672978" cy="62323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ДЕНЕЖНЫХ СРЕДСТВ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3593470" y="2122648"/>
            <a:ext cx="2078519" cy="92535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соглашениям о предоставлении субсидий (целевых средств) юридическим лицам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7217004" y="2109504"/>
            <a:ext cx="1471100" cy="93849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соглашениям о предоставлении межбюджетных трансфертов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566457" y="2122650"/>
            <a:ext cx="1471100" cy="92535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государственным контрактам, контрактам (договорам)</a:t>
            </a: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302007" y="1822294"/>
            <a:ext cx="0" cy="28720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66456" y="3128772"/>
            <a:ext cx="3895815" cy="1915668"/>
          </a:xfrm>
          <a:prstGeom prst="rect">
            <a:avLst/>
          </a:prstGeom>
          <a:solidFill>
            <a:schemeClr val="accent3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ОСОБЕННОСТИ:                 </a:t>
            </a:r>
          </a:p>
          <a:p>
            <a:pPr algn="ctr"/>
            <a:r>
              <a:rPr lang="ru-RU" sz="1000" b="1" dirty="0">
                <a:solidFill>
                  <a:srgbClr val="6C121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ДЕНЕЖНЫХ СРЕДСТВ ПОД ПОТРЕБНОСТЬ</a:t>
            </a:r>
          </a:p>
          <a:p>
            <a:pPr algn="just"/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Федеральном казначействе открываются счета получателям средств из бюджета – юридическим лицам-исполнителям по государственным контрактам и получателям целевых средств.</a:t>
            </a:r>
          </a:p>
          <a:p>
            <a:pPr marL="228574" indent="-228574" algn="just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 осуществляет санкционирование операций</a:t>
            </a:r>
          </a:p>
          <a:p>
            <a:pPr marL="228574" indent="-228574" algn="just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отчетности</a:t>
            </a:r>
          </a:p>
          <a:p>
            <a:pPr marL="228574" indent="-228574" algn="just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62628" y="3128772"/>
            <a:ext cx="3895815" cy="1915668"/>
          </a:xfrm>
          <a:prstGeom prst="rect">
            <a:avLst/>
          </a:prstGeom>
          <a:solidFill>
            <a:schemeClr val="accent3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ЭФФЕКТ:</a:t>
            </a:r>
          </a:p>
          <a:p>
            <a:pPr marL="228574" indent="-228574" algn="just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средств в экономику</a:t>
            </a:r>
          </a:p>
          <a:p>
            <a:pPr marL="228574" indent="-228574" algn="just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целевого использования денежных средств</a:t>
            </a:r>
          </a:p>
          <a:p>
            <a:pPr marL="228574" indent="-228574" algn="just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«Окрашивание» денежных потоков</a:t>
            </a:r>
          </a:p>
          <a:p>
            <a:pPr marL="228574" indent="-228574" algn="just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ликвидности ЕКС</a:t>
            </a:r>
          </a:p>
          <a:p>
            <a:pPr marL="228574" indent="-228574" algn="just">
              <a:buAutoNum type="arabicPeriod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5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/>
          <p:cNvSpPr/>
          <p:nvPr/>
        </p:nvSpPr>
        <p:spPr>
          <a:xfrm>
            <a:off x="226222" y="3866673"/>
            <a:ext cx="8772917" cy="1083947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26223" y="2286736"/>
            <a:ext cx="8772917" cy="1496330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2020097" y="121444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226222" y="2905916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226222" y="4175600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5720560" y="1203649"/>
            <a:ext cx="1216023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1-го уровня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7485066" y="1193061"/>
            <a:ext cx="1216023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2-го уровня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2020097" y="2568411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(03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3870328" y="257540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(41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5706272" y="2568411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7470779" y="257540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(41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6926271" y="2826434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114925" y="2828180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50408" y="2837071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805155" y="853662"/>
            <a:ext cx="81528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057527" y="2318126"/>
            <a:ext cx="907256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19102" y="2375483"/>
            <a:ext cx="907256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907755" y="2375582"/>
            <a:ext cx="907256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3898903" y="4018436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5746255" y="4007798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7485067" y="399716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4930975" y="3307556"/>
            <a:ext cx="676869" cy="689604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644856" y="3278898"/>
            <a:ext cx="678383" cy="650165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4878294" y="838926"/>
            <a:ext cx="99278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</a:t>
            </a: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26222" y="2286736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95263" y="3783066"/>
            <a:ext cx="8803876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964781" y="3307555"/>
            <a:ext cx="0" cy="621507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4021975" y="3811905"/>
            <a:ext cx="718840" cy="145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926016" y="3814763"/>
            <a:ext cx="718840" cy="145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638370" y="3814762"/>
            <a:ext cx="718840" cy="145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5871074" y="3278897"/>
            <a:ext cx="0" cy="621507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7638369" y="3278897"/>
            <a:ext cx="0" cy="621507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016247" y="152325"/>
            <a:ext cx="5982893" cy="512440"/>
          </a:xfrm>
          <a:prstGeom prst="rect">
            <a:avLst/>
          </a:prstGeom>
          <a:noFill/>
          <a:ln>
            <a:noFill/>
          </a:ln>
        </p:spPr>
        <p:txBody>
          <a:bodyPr wrap="square" lIns="68572" tIns="34286" rIns="68572" bIns="34286" rtlCol="0">
            <a:spAutoFit/>
          </a:bodyPr>
          <a:lstStyle/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сопровождение государственных контрактов, контрактов (договоров)</a:t>
            </a:r>
          </a:p>
        </p:txBody>
      </p:sp>
      <p:sp>
        <p:nvSpPr>
          <p:cNvPr id="57" name="Полилиния 56"/>
          <p:cNvSpPr/>
          <p:nvPr/>
        </p:nvSpPr>
        <p:spPr>
          <a:xfrm>
            <a:off x="3898902" y="1214440"/>
            <a:ext cx="1216023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исполнитель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016245" y="875239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</a:t>
            </a: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3091660" y="3357715"/>
            <a:ext cx="676869" cy="689604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3063086" y="3307711"/>
            <a:ext cx="915985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</a:t>
            </a:r>
          </a:p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4930975" y="3300482"/>
            <a:ext cx="995041" cy="196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 (окончательные)</a:t>
            </a:r>
          </a:p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6714736" y="3298915"/>
            <a:ext cx="996118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(окончательные) </a:t>
            </a:r>
          </a:p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</a:p>
        </p:txBody>
      </p:sp>
      <p:sp>
        <p:nvSpPr>
          <p:cNvPr id="4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 flipH="1">
            <a:off x="3328989" y="1606958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3057526" y="1700003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7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ТОВАРЫ, </a:t>
            </a:r>
          </a:p>
          <a:p>
            <a:pPr algn="ctr"/>
            <a:r>
              <a:rPr lang="ru-RU" sz="7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</a:t>
            </a:r>
          </a:p>
          <a:p>
            <a:pPr algn="ctr"/>
            <a:r>
              <a:rPr lang="ru-RU" sz="7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(ТРУ)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 flipH="1">
            <a:off x="5133796" y="1597854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4862334" y="1507173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</a:t>
            </a:r>
          </a:p>
        </p:txBody>
      </p:sp>
      <p:cxnSp>
        <p:nvCxnSpPr>
          <p:cNvPr id="63" name="Прямая со стрелкой 62"/>
          <p:cNvCxnSpPr/>
          <p:nvPr/>
        </p:nvCxnSpPr>
        <p:spPr>
          <a:xfrm flipH="1">
            <a:off x="6931841" y="1623682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6660379" y="1533001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</a:t>
            </a: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3327856" y="1396682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5149571" y="139128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6971989" y="1396682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391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 59"/>
          <p:cNvSpPr/>
          <p:nvPr/>
        </p:nvSpPr>
        <p:spPr>
          <a:xfrm>
            <a:off x="195265" y="2350777"/>
            <a:ext cx="8772917" cy="146398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26222" y="3866673"/>
            <a:ext cx="8772917" cy="1083947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26222" y="2264401"/>
            <a:ext cx="8772917" cy="1550363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81068" y="151157"/>
            <a:ext cx="6118071" cy="734039"/>
          </a:xfrm>
          <a:prstGeom prst="rect">
            <a:avLst/>
          </a:prstGeom>
          <a:noFill/>
          <a:ln>
            <a:noFill/>
          </a:ln>
        </p:spPr>
        <p:txBody>
          <a:bodyPr wrap="square" lIns="68572" tIns="34286" rIns="68572" bIns="34286" rtlCol="0">
            <a:spAutoFit/>
          </a:bodyPr>
          <a:lstStyle/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сопровождение соглашений (договоров) о предоставлении юридическим лицам субсидий  (целевых средств)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226221" y="3127216"/>
            <a:ext cx="147399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212730" y="3910619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3649664" y="1399006"/>
            <a:ext cx="1097359" cy="63564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ТОФК,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которому переданы полномочия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5140130" y="1382819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лицо,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7534382" y="1382820"/>
            <a:ext cx="146475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(соисполнитель)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1762921" y="2980976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(03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3648872" y="2997244"/>
            <a:ext cx="105886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лицевого счета по переданным полномочиям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5140131" y="3002356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7515225" y="2997244"/>
            <a:ext cx="141763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(41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121819" y="162750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955337" y="162750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943726" y="3193334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707733" y="3521947"/>
            <a:ext cx="421481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993231" y="3184370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425302" y="893446"/>
            <a:ext cx="1885950" cy="489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 о передаче полномочий получателя бюджетных средств  по перечислению субсидии юридическому лицу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814262" y="1014054"/>
            <a:ext cx="807692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032522" y="2773525"/>
            <a:ext cx="453628" cy="35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ЛБО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27001" y="2874796"/>
            <a:ext cx="582217" cy="212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446213" y="2616695"/>
            <a:ext cx="944519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</a:t>
            </a:r>
          </a:p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заявка на подкрепление</a:t>
            </a:r>
          </a:p>
        </p:txBody>
      </p:sp>
      <p:sp>
        <p:nvSpPr>
          <p:cNvPr id="33" name="Полилиния 32"/>
          <p:cNvSpPr/>
          <p:nvPr/>
        </p:nvSpPr>
        <p:spPr>
          <a:xfrm>
            <a:off x="5154417" y="4104085"/>
            <a:ext cx="1800919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7534382" y="4084557"/>
            <a:ext cx="141763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6796832" y="3648789"/>
            <a:ext cx="608113" cy="435769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4747024" y="3184370"/>
            <a:ext cx="393107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87884" y="2222081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4308" y="381476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5225651" y="2264401"/>
            <a:ext cx="1952030" cy="554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направлениях расходования целевых средств, платежное поручение,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(договор), документы, подтверждающие возникновение денежного обязательства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606625" y="3193336"/>
            <a:ext cx="643929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Платежное поручение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5323089" y="3840718"/>
            <a:ext cx="718840" cy="145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7404944" y="3852580"/>
            <a:ext cx="1527911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(окончательные) расчеты</a:t>
            </a:r>
          </a:p>
        </p:txBody>
      </p:sp>
      <p:cxnSp>
        <p:nvCxnSpPr>
          <p:cNvPr id="55" name="Прямая со стрелкой 54"/>
          <p:cNvCxnSpPr/>
          <p:nvPr/>
        </p:nvCxnSpPr>
        <p:spPr>
          <a:xfrm>
            <a:off x="5254123" y="2034649"/>
            <a:ext cx="0" cy="459505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5250553" y="3648789"/>
            <a:ext cx="0" cy="407585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олилиния 60"/>
          <p:cNvSpPr/>
          <p:nvPr/>
        </p:nvSpPr>
        <p:spPr>
          <a:xfrm>
            <a:off x="1762921" y="1393611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распорядитель бюджетных средств</a:t>
            </a:r>
          </a:p>
        </p:txBody>
      </p:sp>
      <p:sp>
        <p:nvSpPr>
          <p:cNvPr id="4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6986589" y="1789942"/>
            <a:ext cx="49292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715126" y="1836421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7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ТОВАРЫ, </a:t>
            </a:r>
          </a:p>
          <a:p>
            <a:pPr algn="ctr"/>
            <a:r>
              <a:rPr lang="ru-RU" sz="7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</a:t>
            </a:r>
          </a:p>
          <a:p>
            <a:pPr algn="ctr"/>
            <a:r>
              <a:rPr lang="ru-RU" sz="7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(ТРУ</a:t>
            </a:r>
            <a:r>
              <a:rPr lang="ru-RU" sz="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4719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226222" y="3814764"/>
            <a:ext cx="8772917" cy="1083947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26221" y="2133601"/>
            <a:ext cx="8772917" cy="1688783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406140" y="151405"/>
            <a:ext cx="5592998" cy="734039"/>
          </a:xfrm>
          <a:prstGeom prst="rect">
            <a:avLst/>
          </a:prstGeom>
          <a:noFill/>
          <a:ln>
            <a:noFill/>
          </a:ln>
        </p:spPr>
        <p:txBody>
          <a:bodyPr wrap="square" lIns="68572" tIns="34286" rIns="68572" bIns="34286" rtlCol="0">
            <a:spAutoFit/>
          </a:bodyPr>
          <a:lstStyle/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Казначейское сопровождение соглашений (договоров) о предоставлении </a:t>
            </a:r>
          </a:p>
          <a:p>
            <a:pPr algn="r" defTabSz="533339">
              <a:lnSpc>
                <a:spcPct val="90000"/>
              </a:lnSpc>
              <a:spcAft>
                <a:spcPts val="0"/>
              </a:spcAft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межбюджетных трансфертов </a:t>
            </a:r>
          </a:p>
        </p:txBody>
      </p:sp>
      <p:sp>
        <p:nvSpPr>
          <p:cNvPr id="6" name="Полилиния 5"/>
          <p:cNvSpPr/>
          <p:nvPr/>
        </p:nvSpPr>
        <p:spPr>
          <a:xfrm>
            <a:off x="226221" y="3127216"/>
            <a:ext cx="147399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226221" y="4161159"/>
            <a:ext cx="1473991" cy="73215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3527429" y="1383766"/>
            <a:ext cx="1268807" cy="63564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ТОФК,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которому переданы полномочия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6961786" y="1361045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1727993" y="265776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(01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3486151" y="2671474"/>
            <a:ext cx="1303735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лицевого счета по переданным полномочиям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6961786" y="2679140"/>
            <a:ext cx="18035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(41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993231" y="1612265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789885" y="3127215"/>
            <a:ext cx="417512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993231" y="3184370"/>
            <a:ext cx="492919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169676" y="871671"/>
            <a:ext cx="2179320" cy="4893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ГРБС о передаче полномочий получателя бюджетных средств  по перечислению межбюджетных трансфертов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032522" y="2773525"/>
            <a:ext cx="453628" cy="35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ЛБО</a:t>
            </a:r>
          </a:p>
          <a:p>
            <a:pPr algn="ctr"/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56734" y="2318571"/>
            <a:ext cx="785704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Сводная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заявка на подкрепление</a:t>
            </a:r>
          </a:p>
        </p:txBody>
      </p:sp>
      <p:sp>
        <p:nvSpPr>
          <p:cNvPr id="33" name="Полилиния 32"/>
          <p:cNvSpPr/>
          <p:nvPr/>
        </p:nvSpPr>
        <p:spPr>
          <a:xfrm>
            <a:off x="6964464" y="4070345"/>
            <a:ext cx="1800919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 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7122215" y="3327653"/>
            <a:ext cx="0" cy="665704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4796236" y="2814628"/>
            <a:ext cx="504428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80935" y="2125980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4308" y="381476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7200109" y="3457576"/>
            <a:ext cx="915985" cy="19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</a:t>
            </a:r>
          </a:p>
        </p:txBody>
      </p:sp>
      <p:sp>
        <p:nvSpPr>
          <p:cNvPr id="47" name="Полилиния 46"/>
          <p:cNvSpPr/>
          <p:nvPr/>
        </p:nvSpPr>
        <p:spPr>
          <a:xfrm>
            <a:off x="5207398" y="1367629"/>
            <a:ext cx="1268807" cy="64988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Уполномоченный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 власти –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РФ</a:t>
            </a:r>
          </a:p>
        </p:txBody>
      </p:sp>
      <p:sp>
        <p:nvSpPr>
          <p:cNvPr id="48" name="Полилиния 47"/>
          <p:cNvSpPr/>
          <p:nvPr/>
        </p:nvSpPr>
        <p:spPr>
          <a:xfrm>
            <a:off x="5215532" y="2679140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(03 л/</a:t>
            </a:r>
            <a:r>
              <a:rPr lang="ru-RU" sz="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9" name="Полилиния 48"/>
          <p:cNvSpPr/>
          <p:nvPr/>
        </p:nvSpPr>
        <p:spPr>
          <a:xfrm>
            <a:off x="1727993" y="1372976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распорядитель бюджетных средств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667394" y="3327653"/>
            <a:ext cx="775045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Платежное поручение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6445842" y="3127215"/>
            <a:ext cx="515943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6198578" y="3317907"/>
            <a:ext cx="8440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средств</a:t>
            </a:r>
          </a:p>
        </p:txBody>
      </p:sp>
      <p:sp>
        <p:nvSpPr>
          <p:cNvPr id="3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6476204" y="1684260"/>
            <a:ext cx="488260" cy="0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216172" y="937308"/>
            <a:ext cx="1167608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</a:p>
          <a:p>
            <a:pPr algn="ctr"/>
            <a:r>
              <a:rPr lang="ru-RU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средств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343148" y="2007478"/>
            <a:ext cx="0" cy="237463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5841801" y="2017509"/>
            <a:ext cx="0" cy="237463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343148" y="2244941"/>
            <a:ext cx="3498653" cy="10031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3445071" y="2136288"/>
            <a:ext cx="1167608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r>
              <a:rPr lang="ru-RU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</a:t>
            </a:r>
          </a:p>
          <a:p>
            <a:pPr algn="ctr"/>
            <a:r>
              <a:rPr lang="ru-RU" sz="9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предоставлении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1208808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2848" y="1425120"/>
            <a:ext cx="8363492" cy="13619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НЕПРЕРЫВНЫЙ ГОСУДАРСТВЕННЫЙ ФИНАНСОВЫЙ КОНТРОЛЬ (АУДИТ) – ПЕРПЕКТИВНАЯ ФОРМА ОСУЩЕСТВЛЕНИЯ КОНТРОЛЬНЫХ ПОЛНОМОЧИЙ</a:t>
            </a:r>
          </a:p>
          <a:p>
            <a:endParaRPr lang="ru-RU" sz="1400" b="1" dirty="0">
              <a:solidFill>
                <a:schemeClr val="bg1"/>
              </a:solidFill>
            </a:endParaRP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6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356074" y="147904"/>
            <a:ext cx="5634382" cy="1054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НЕПРЕРЫВНЫЙ ГОСУДАРСТВЕННЫЙ ФИНАНСОВЫЙ КОНТРОЛЬ (АУДИТ)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СРЕДСТВАМИ, ПРЕДОСТАВЛЯЕМЫМИ ИЗ БЮДЖЕТОВ БЮДЖЕТНОЙ СИСТЕМЫ РОССИЙСКОЙ ФЕДЕРАЦИИ </a:t>
            </a:r>
            <a:endParaRPr lang="ru-RU" sz="16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222" y="1343835"/>
            <a:ext cx="8772917" cy="195928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sz="1100" dirty="0"/>
          </a:p>
        </p:txBody>
      </p:sp>
      <p:sp>
        <p:nvSpPr>
          <p:cNvPr id="14" name="Полилиния 13"/>
          <p:cNvSpPr/>
          <p:nvPr/>
        </p:nvSpPr>
        <p:spPr>
          <a:xfrm>
            <a:off x="3825764" y="3852631"/>
            <a:ext cx="1800919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товары, работы, услуги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(контроль факта поставки, выполнения, оказания)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837498" y="3871339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бюджетных средств – государственный заказчик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7131034" y="3876724"/>
            <a:ext cx="146475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(соисполнитель)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279561" y="1343835"/>
            <a:ext cx="147399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 КАЗНАЧЕЙСТВО</a:t>
            </a:r>
          </a:p>
        </p:txBody>
      </p:sp>
      <p:sp>
        <p:nvSpPr>
          <p:cNvPr id="18" name="Стрелка влево 17"/>
          <p:cNvSpPr/>
          <p:nvPr/>
        </p:nvSpPr>
        <p:spPr>
          <a:xfrm>
            <a:off x="5898017" y="3995826"/>
            <a:ext cx="936104" cy="360040"/>
          </a:xfrm>
          <a:prstGeom prst="lef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/>
          </a:p>
        </p:txBody>
      </p:sp>
      <p:sp>
        <p:nvSpPr>
          <p:cNvPr id="19" name="Стрелка влево 18"/>
          <p:cNvSpPr/>
          <p:nvPr/>
        </p:nvSpPr>
        <p:spPr>
          <a:xfrm>
            <a:off x="2339752" y="3995826"/>
            <a:ext cx="936104" cy="360040"/>
          </a:xfrm>
          <a:prstGeom prst="leftArrow">
            <a:avLst/>
          </a:prstGeom>
          <a:pattFill prst="ltDn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3167104" y="2303077"/>
            <a:ext cx="744066" cy="3373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543368" y="2303076"/>
            <a:ext cx="629897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855893" y="2629188"/>
            <a:ext cx="0" cy="1247536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139" y="2968398"/>
            <a:ext cx="1910154" cy="861764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Заявка на получение (перевод) средств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Контракт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Документы-основания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перечисления средств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2067809" y="2629186"/>
            <a:ext cx="2199393" cy="136664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65683" y="2768342"/>
            <a:ext cx="1591454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о наличии/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отсутствии нарушений</a:t>
            </a: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4731656" y="2626316"/>
            <a:ext cx="0" cy="1226315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73296" y="3102274"/>
            <a:ext cx="160597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на объект 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380312" y="3348485"/>
            <a:ext cx="0" cy="547291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34944" y="3472735"/>
            <a:ext cx="1701552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перечисление средств</a:t>
            </a:r>
          </a:p>
        </p:txBody>
      </p:sp>
      <p:sp>
        <p:nvSpPr>
          <p:cNvPr id="41" name="Полилиния 40"/>
          <p:cNvSpPr/>
          <p:nvPr/>
        </p:nvSpPr>
        <p:spPr>
          <a:xfrm>
            <a:off x="1105648" y="1982754"/>
            <a:ext cx="206145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документов</a:t>
            </a:r>
          </a:p>
        </p:txBody>
      </p:sp>
      <p:sp>
        <p:nvSpPr>
          <p:cNvPr id="43" name="Полилиния 42"/>
          <p:cNvSpPr/>
          <p:nvPr/>
        </p:nvSpPr>
        <p:spPr>
          <a:xfrm>
            <a:off x="3911172" y="1974950"/>
            <a:ext cx="1632197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визуальная проверка </a:t>
            </a:r>
          </a:p>
          <a:p>
            <a:pPr algn="ctr"/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необходимости)</a:t>
            </a:r>
            <a:endParaRPr lang="ru-RU" sz="11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олилиния 43"/>
          <p:cNvSpPr/>
          <p:nvPr/>
        </p:nvSpPr>
        <p:spPr>
          <a:xfrm>
            <a:off x="6173265" y="1979883"/>
            <a:ext cx="2199770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803331" y="3308917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37386" y="2051228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12565" y="3331003"/>
            <a:ext cx="450372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60084" y="3213536"/>
            <a:ext cx="450372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03225" y="2043530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131441" y="3479533"/>
            <a:ext cx="310184" cy="24621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60343" y="1574851"/>
            <a:ext cx="1591454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отсутствии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347412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2979420" y="151130"/>
            <a:ext cx="6005733" cy="8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buNone/>
            </a:pPr>
            <a:r>
              <a:rPr lang="ru-RU" sz="1600" dirty="0">
                <a:solidFill>
                  <a:srgbClr val="9319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ИТОГ: </a:t>
            </a:r>
          </a:p>
          <a:p>
            <a:pPr algn="r">
              <a:buNone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ЭФФЕКТ ОТ ВНЕДРЕНИЯ НОВОЙ МОДЕЛИ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ФИНАНСОВОГО КОНТРОЛЯ (АУДИТА)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21080" y="1369136"/>
            <a:ext cx="4282440" cy="3019985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marL="228574" indent="-228574"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</a:t>
            </a: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Смещение акцента на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предварительную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стадию контроля</a:t>
            </a: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только документарный, но и физический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«Окрашивание» движения денежных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себестоимости товаров, работ,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marL="228574" indent="-228574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рассмотрения результатов</a:t>
            </a: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16768" y="475250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82640" y="1744151"/>
            <a:ext cx="2273808" cy="2164081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algn="ctr"/>
            <a:endParaRPr lang="ru-RU" sz="1400" b="1" dirty="0" smtClean="0">
              <a:solidFill>
                <a:srgbClr val="9319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1400" b="1" dirty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предварительного контроля</a:t>
            </a:r>
          </a:p>
          <a:p>
            <a:pPr algn="ctr"/>
            <a:endParaRPr lang="ru-RU" sz="1400" dirty="0">
              <a:solidFill>
                <a:srgbClr val="93192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(источник для определения объектов последующего контроля)</a:t>
            </a: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5303520" y="1562100"/>
            <a:ext cx="579120" cy="2528184"/>
          </a:xfrm>
          <a:prstGeom prst="rightBrace">
            <a:avLst/>
          </a:prstGeom>
          <a:ln w="158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1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845711" y="2091838"/>
            <a:ext cx="7886700" cy="588169"/>
          </a:xfrm>
        </p:spPr>
        <p:txBody>
          <a:bodyPr/>
          <a:lstStyle/>
          <a:p>
            <a:pPr marL="0" indent="0" algn="ctr">
              <a:buNone/>
            </a:pPr>
            <a:r>
              <a:rPr lang="ru-RU" sz="3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52862" y="3966985"/>
            <a:ext cx="4572000" cy="561684"/>
          </a:xfrm>
          <a:prstGeom prst="rect">
            <a:avLst/>
          </a:prstGeom>
        </p:spPr>
        <p:txBody>
          <a:bodyPr lIns="68572" tIns="34286" rIns="68572" bIns="34286">
            <a:spAutoFit/>
          </a:bodyPr>
          <a:lstStyle/>
          <a:p>
            <a:pPr marL="134985" algn="r">
              <a:spcBef>
                <a:spcPts val="0"/>
              </a:spcBef>
            </a:pPr>
            <a:endParaRPr lang="ru-RU" sz="1200" kern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4985" algn="r">
              <a:spcBef>
                <a:spcPts val="0"/>
              </a:spcBef>
            </a:pPr>
            <a:r>
              <a:rPr lang="ru-RU" sz="2000" kern="1300" dirty="0" smtClean="0">
                <a:latin typeface="Arial" panose="020B0604020202020204" pitchFamily="34" charset="0"/>
                <a:cs typeface="Arial" panose="020B0604020202020204" pitchFamily="34" charset="0"/>
              </a:rPr>
              <a:t>А. Демидов</a:t>
            </a:r>
            <a:endParaRPr lang="ru-RU" sz="2000" kern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5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642915" y="185188"/>
            <a:ext cx="6318206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ВЫСТУПЛЕНИЯ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72612" y="1174164"/>
            <a:ext cx="7992208" cy="2039020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marL="257145" indent="-257145"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ФЕДЕРАЛЬНОГО КАЗНАЧЕЙСТВА ПО ГОСУДАРСТВЕННОМУ ФИНАНСОВОМУ КОНТРОЛЮ (АУДИТУ)</a:t>
            </a:r>
          </a:p>
          <a:p>
            <a:pPr marL="257145" indent="-257145"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– АКТУАЛЬНАЯ ФОРМА ГОСУДАРСТВЕННОГО ФИНАНСОВОГО КОНТРОЛЯ (АУДИТА)</a:t>
            </a:r>
          </a:p>
          <a:p>
            <a:pPr marL="257145" indent="-257145"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НЕПРЕРЫВНЫЙ ГОСУДАРСТВЕННЫЙ ФИНАНСОВЫЙ КОНТРОЛЬ (АУДИТ) – ПЕРПЕКТИВНАЯ ФОРМА ОСУЩЕСТВЛЕНИЯ КОНТРОЛЬНЫХ ПОЛНОМОЧИЙ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0553" y="3563241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8752" y="3510190"/>
            <a:ext cx="1330935" cy="312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ctr" defTabSz="336909">
              <a:defRPr/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ГЛОССАРИЙ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9712" y="3777093"/>
            <a:ext cx="8456148" cy="1238793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marL="257145" indent="-257145" algn="just">
              <a:buFont typeface="+mj-lt"/>
              <a:buAutoNum type="arabicPeriod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средств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(муниципальный) орган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казенное учреждение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право на принятие и (или) исполнение расходных обязательств от имени публично-правового образования за счет средств соответствующего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45" indent="-257145" algn="just">
              <a:buFont typeface="+mj-lt"/>
              <a:buAutoNum type="arabicPeriod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предприниматель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лицо-производитель товаров (работ и услуг)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которым в соответствии с законом (решением) о бюджете предоставляются средства из бюджета </a:t>
            </a:r>
          </a:p>
        </p:txBody>
      </p:sp>
    </p:spTree>
    <p:extLst>
      <p:ext uri="{BB962C8B-B14F-4D97-AF65-F5344CB8AC3E}">
        <p14:creationId xmlns:p14="http://schemas.microsoft.com/office/powerpoint/2010/main" val="19234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2848" y="1425120"/>
            <a:ext cx="8363492" cy="136190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ФЕДЕРАЛЬНОГО КАЗНАЧЕЙСТВА </a:t>
            </a:r>
          </a:p>
          <a:p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ПО ГОСУДАРСТВЕННОМУ ФИНАНСОВОМУ КОНТРОЛЮ (АУДИТУ)</a:t>
            </a: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  <a:p>
            <a:pPr marL="257145" indent="-257145">
              <a:buFont typeface="+mj-lt"/>
              <a:buAutoNum type="arabicPeriod"/>
            </a:pP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13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147060" y="173989"/>
            <a:ext cx="5860953" cy="561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buNone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РАЗВИТИЯ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КОНТРОЛЬНЫХ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ПОЛНОМОЧИЙ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22254" y="1590116"/>
            <a:ext cx="7490460" cy="2280845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/>
          <a:lstStyle/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Программно-целевой метод государственного управления</a:t>
            </a:r>
          </a:p>
          <a:p>
            <a:pPr marL="228574" indent="-228574" algn="just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законности и эффективности в сфере контрактных отношений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 algn="just"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Федеральному казначейству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упраздняемой Федеральной службы финансово-бюджетного надзора: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контролю и надзору в финансово-бюджетной сфере, </a:t>
            </a:r>
          </a:p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по внешнему контролю качества работы аудиторских организаций</a:t>
            </a: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FontTx/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74" indent="-228574">
              <a:buAutoNum type="arabicPeriod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Скругленный прямоугольник 37"/>
          <p:cNvSpPr/>
          <p:nvPr/>
        </p:nvSpPr>
        <p:spPr>
          <a:xfrm>
            <a:off x="1743456" y="1477740"/>
            <a:ext cx="1645920" cy="3581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/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117565" y="25211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государственного (муниципального) финансового контроля (аудита)</a:t>
            </a:r>
          </a:p>
          <a:p>
            <a:pPr algn="r" defTabSz="336909">
              <a:defRPr/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российской федерации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81147" y="2138792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9913" y="351593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148" y="1368910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689" y="2174161"/>
            <a:ext cx="1350645" cy="55398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147" y="3594807"/>
            <a:ext cx="1350645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62734" y="950172"/>
            <a:ext cx="4835432" cy="484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 РФ – </a:t>
            </a:r>
          </a:p>
          <a:p>
            <a:pPr algn="ctr" defTabSz="500006">
              <a:spcAft>
                <a:spcPts val="0"/>
              </a:spcAft>
            </a:pPr>
            <a:r>
              <a:rPr lang="ru-RU" sz="1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высший орган государственного финансового контроля 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1837277" y="1568964"/>
            <a:ext cx="1471100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6007921" y="1577496"/>
            <a:ext cx="1390244" cy="50613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финансово-бюджетного надзора</a:t>
            </a:r>
          </a:p>
        </p:txBody>
      </p:sp>
      <p:sp>
        <p:nvSpPr>
          <p:cNvPr id="15" name="Стрелка влево 14"/>
          <p:cNvSpPr/>
          <p:nvPr/>
        </p:nvSpPr>
        <p:spPr>
          <a:xfrm>
            <a:off x="3593207" y="1568964"/>
            <a:ext cx="2176529" cy="506137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ru-RU" sz="1000" dirty="0">
                <a:solidFill>
                  <a:schemeClr val="accent3">
                    <a:lumMod val="75000"/>
                  </a:schemeClr>
                </a:solidFill>
              </a:rPr>
              <a:t>передача полномочий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6298056" y="1489932"/>
            <a:ext cx="910465" cy="624952"/>
          </a:xfrm>
          <a:prstGeom prst="line">
            <a:avLst/>
          </a:prstGeom>
          <a:ln w="95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6360343" y="1477740"/>
            <a:ext cx="810726" cy="624952"/>
          </a:xfrm>
          <a:prstGeom prst="line">
            <a:avLst/>
          </a:prstGeom>
          <a:ln w="95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13760" y="2170089"/>
            <a:ext cx="2474976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Контрольно-счетный орган </a:t>
            </a:r>
          </a:p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РФ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1827183" y="2696724"/>
            <a:ext cx="1471100" cy="65242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Федерального казначейства</a:t>
            </a:r>
          </a:p>
        </p:txBody>
      </p:sp>
      <p:sp>
        <p:nvSpPr>
          <p:cNvPr id="28" name="Полилиния 27"/>
          <p:cNvSpPr/>
          <p:nvPr/>
        </p:nvSpPr>
        <p:spPr>
          <a:xfrm>
            <a:off x="7479021" y="2705850"/>
            <a:ext cx="1568866" cy="71855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государственного финансового контроля субъекта РФ</a:t>
            </a:r>
          </a:p>
        </p:txBody>
      </p:sp>
      <p:sp>
        <p:nvSpPr>
          <p:cNvPr id="29" name="Полилиния 28"/>
          <p:cNvSpPr/>
          <p:nvPr/>
        </p:nvSpPr>
        <p:spPr>
          <a:xfrm>
            <a:off x="1845471" y="4060704"/>
            <a:ext cx="1471100" cy="884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отдел территориального органа Федерального казначейства</a:t>
            </a:r>
          </a:p>
        </p:txBody>
      </p:sp>
      <p:sp>
        <p:nvSpPr>
          <p:cNvPr id="30" name="Полилиния 29"/>
          <p:cNvSpPr/>
          <p:nvPr/>
        </p:nvSpPr>
        <p:spPr>
          <a:xfrm>
            <a:off x="7482965" y="3704593"/>
            <a:ext cx="1564922" cy="79844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муниципального финансового контроля субъекта РФ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413760" y="3594807"/>
            <a:ext cx="2474976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Контрольно-счетный орган </a:t>
            </a:r>
          </a:p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2569359" y="2075102"/>
            <a:ext cx="11662" cy="63074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581021" y="3348484"/>
            <a:ext cx="0" cy="71221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 23"/>
          <p:cNvSpPr/>
          <p:nvPr/>
        </p:nvSpPr>
        <p:spPr>
          <a:xfrm>
            <a:off x="6007921" y="2705851"/>
            <a:ext cx="1390244" cy="7185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Федеральной службы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финансово-бюджетного надзора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6247622" y="2637242"/>
            <a:ext cx="910841" cy="771386"/>
          </a:xfrm>
          <a:prstGeom prst="line">
            <a:avLst/>
          </a:prstGeom>
          <a:ln w="95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176917" y="2637242"/>
            <a:ext cx="1052252" cy="771386"/>
          </a:xfrm>
          <a:prstGeom prst="line">
            <a:avLst/>
          </a:prstGeom>
          <a:ln w="95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трелка влево 33"/>
          <p:cNvSpPr/>
          <p:nvPr/>
        </p:nvSpPr>
        <p:spPr>
          <a:xfrm>
            <a:off x="3646547" y="2812057"/>
            <a:ext cx="2176529" cy="506137"/>
          </a:xfrm>
          <a:prstGeom prst="lef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ru-RU" sz="1000" dirty="0">
                <a:solidFill>
                  <a:schemeClr val="accent3">
                    <a:lumMod val="75000"/>
                  </a:schemeClr>
                </a:solidFill>
              </a:rPr>
              <a:t>передача полномочий</a:t>
            </a:r>
          </a:p>
        </p:txBody>
      </p:sp>
    </p:spTree>
    <p:extLst>
      <p:ext uri="{BB962C8B-B14F-4D97-AF65-F5344CB8AC3E}">
        <p14:creationId xmlns:p14="http://schemas.microsoft.com/office/powerpoint/2010/main" val="24452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74314" y="193947"/>
            <a:ext cx="6840146" cy="428314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Контроль (АУДИТ) федерального казначейства </a:t>
            </a:r>
          </a:p>
          <a:p>
            <a:pPr algn="r">
              <a:lnSpc>
                <a:spcPts val="1350"/>
              </a:lnSpc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сфере закупок товаров, работ, услуг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72573"/>
              </p:ext>
            </p:extLst>
          </p:nvPr>
        </p:nvGraphicFramePr>
        <p:xfrm>
          <a:off x="853439" y="784860"/>
          <a:ext cx="8161021" cy="378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73"/>
                <a:gridCol w="1187899"/>
                <a:gridCol w="1033626"/>
                <a:gridCol w="1430083"/>
                <a:gridCol w="2835554"/>
                <a:gridCol w="1180186"/>
              </a:tblGrid>
              <a:tr h="452081"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ЗАКУПКИ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КОНТРАКТА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ЗАКУПКИ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8479"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закупок</a:t>
                      </a:r>
                      <a:endParaRPr lang="ru-RU" sz="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План-график</a:t>
                      </a:r>
                      <a:endParaRPr lang="ru-RU" sz="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7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Извещение,</a:t>
                      </a:r>
                      <a:r>
                        <a:rPr lang="ru-RU" sz="7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7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7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 о закупке,</a:t>
                      </a:r>
                    </a:p>
                    <a:p>
                      <a:pPr algn="ctr">
                        <a:defRPr/>
                      </a:pPr>
                      <a:r>
                        <a:rPr lang="ru-RU" sz="7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поставщика (исполнителя, подрядчика) (работа комиссии, протокол)</a:t>
                      </a:r>
                      <a:endParaRPr lang="ru-RU" sz="7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Реестр контрактов, </a:t>
                      </a:r>
                    </a:p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подтверждающие документы </a:t>
                      </a:r>
                    </a:p>
                    <a:p>
                      <a:pPr algn="ctr"/>
                      <a:r>
                        <a:rPr lang="ru-RU" sz="7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(счет, счет-фактура и др. ) </a:t>
                      </a:r>
                    </a:p>
                    <a:p>
                      <a:pPr algn="ctr"/>
                      <a:endParaRPr lang="ru-RU" sz="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Поставленный товар, выполненная</a:t>
                      </a:r>
                      <a:r>
                        <a:rPr lang="ru-RU" sz="7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работа, оказанная услуга</a:t>
                      </a:r>
                      <a:endParaRPr lang="ru-RU" sz="7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3425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Предварительный контроль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соблюдение требований  к обоснованию бюджетных ассигнований;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контроль</a:t>
                      </a:r>
                      <a:b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соответствия плана закупок лимитам бюджетных обязательств</a:t>
                      </a:r>
                      <a:endParaRPr lang="ru-RU" sz="80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информации об идентификационном коде закупки и объеме финансового обеспечения данным плана закупок</a:t>
                      </a:r>
                      <a:endParaRPr lang="ru-RU" sz="800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информации об идентификационном коде закупки  и объеме финансового обеспечения  в извещении, документации, протоколах, проекте контракта – плану-графику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информации об идентификационном коде закупки  и объеме финансового обеспечения  в  реестре контрактов - условиям контракта </a:t>
                      </a:r>
                      <a:b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80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/>
                </a:tc>
              </a:tr>
              <a:tr h="71609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Последующий контроль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соблюдение требований к обоснованию закупок;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ru-RU" sz="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соблюдение правил нормирования в сфере </a:t>
                      </a: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закупок</a:t>
                      </a:r>
                    </a:p>
                    <a:p>
                      <a:pPr algn="ctr"/>
                      <a:endParaRPr lang="ru-RU" sz="8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обоснование начальной максимальной цены контракта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22" indent="-285722" algn="ctr">
                        <a:buFontTx/>
                        <a:buChar char="-"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реестра контрактов;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санкционирование расходов и оплата контракта;</a:t>
                      </a:r>
                    </a:p>
                    <a:p>
                      <a:pPr marL="171450" lvl="0" indent="-171450" algn="ctr">
                        <a:buFontTx/>
                        <a:buChar char="-"/>
                      </a:pPr>
                      <a:r>
                        <a:rPr lang="ru-RU" sz="8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поставленного товара, выполненной работы (ее результата) или оказанной услуги условиям контракта;</a:t>
                      </a:r>
                    </a:p>
                    <a:p>
                      <a:pPr marL="171450" indent="-171450" algn="ctr">
                        <a:buFontTx/>
                        <a:buChar char="-"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 заказчиком мер ответственности в случае нарушения условий контракта;</a:t>
                      </a:r>
                    </a:p>
                    <a:p>
                      <a:pPr lvl="0" algn="ctr"/>
                      <a:r>
                        <a:rPr lang="ru-RU" sz="80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своевременность, полнота и достоверность отражения в документах учета поставленного товара, выполненной работы (ее результата) или оказанной услуги </a:t>
                      </a: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использования поставленного товара, выполненной работы (ее результата) или оказанной услуги целям осуществления закупки </a:t>
                      </a:r>
                      <a:endParaRPr lang="ru-RU" sz="8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852403" y="4400104"/>
            <a:ext cx="7704857" cy="69005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defTabSz="533339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533339">
              <a:lnSpc>
                <a:spcPct val="90000"/>
              </a:lnSpc>
              <a:spcAft>
                <a:spcPts val="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БЮДЖЕТА НА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ТОВАРОВ, РАБОТ, УСЛУГ; БЮДЖЕТНЫЕ ИНВЕСТИЦИИ, МЕЖБЮДЖЕТНЫЕ ТРАНСФЕРТЫ И СУБСИДИИ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2015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74%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74314" y="193947"/>
            <a:ext cx="6840146" cy="607851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ПЕРСПЕКТИВЫ Контроля </a:t>
            </a: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</a:t>
            </a: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АУДИТА) </a:t>
            </a:r>
          </a:p>
          <a:p>
            <a:pPr algn="r">
              <a:lnSpc>
                <a:spcPts val="1350"/>
              </a:lnSpc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федерального </a:t>
            </a: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казначейства </a:t>
            </a:r>
          </a:p>
          <a:p>
            <a:pPr algn="r">
              <a:lnSpc>
                <a:spcPts val="1350"/>
              </a:lnSpc>
            </a:pPr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сфере закупок товаров, работ, услуг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592260"/>
              </p:ext>
            </p:extLst>
          </p:nvPr>
        </p:nvGraphicFramePr>
        <p:xfrm>
          <a:off x="853439" y="937260"/>
          <a:ext cx="8161021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673"/>
                <a:gridCol w="1187899"/>
                <a:gridCol w="1214029"/>
                <a:gridCol w="1493520"/>
                <a:gridCol w="2591714"/>
                <a:gridCol w="1180186"/>
              </a:tblGrid>
              <a:tr h="325081">
                <a:tc>
                  <a:txBody>
                    <a:bodyPr/>
                    <a:lstStyle/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ЗАКУПКИ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КОНТРАКТА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ЗАКУПКИ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08479"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закупок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План-график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Извещение,</a:t>
                      </a: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Документация о закупке,</a:t>
                      </a:r>
                    </a:p>
                    <a:p>
                      <a:pPr algn="ctr">
                        <a:defRPr/>
                      </a:pPr>
                      <a:r>
                        <a:rPr lang="ru-RU" sz="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поставщика (исполнителя, подрядчика) (работа комиссии, протокол)</a:t>
                      </a:r>
                      <a:endParaRPr lang="ru-RU" sz="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Реестр контрактов, </a:t>
                      </a:r>
                    </a:p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подтверждающие документы </a:t>
                      </a:r>
                    </a:p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(счет, счет-фактура и др. ) </a:t>
                      </a:r>
                    </a:p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Поставленный товар, выполненная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работа, оказанная услуга</a:t>
                      </a:r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247719">
                <a:tc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vert="vert270"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Каталог товаров, работ, услуг (наименование объекта закупки, часть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идентификационно-го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кода закупки, о структуре себестоимости цены);</a:t>
                      </a:r>
                    </a:p>
                    <a:p>
                      <a:pPr algn="ctr"/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информация о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референтных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ценах;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формирование объективной начальной (максимальной) цены контракта</a:t>
                      </a:r>
                    </a:p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Каталог товаров, работ, услуг (наименование объекта закупки, часть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идентификационно-го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кода закупки, о структуре себестоимости цены);</a:t>
                      </a:r>
                    </a:p>
                    <a:p>
                      <a:pPr algn="ctr"/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информация о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референтных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ценах;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формирование объективной начальной (максимальной) цены контракта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Реестр членов комиссий по осуществлению закупок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(Ф.И.О., должность члена конкурсной комиссии, период работы в конкурсной комиссии и др. реквизиты):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ыявление случаев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аффилированности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поставщиками</a:t>
                      </a:r>
                    </a:p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Реестр кооперации исполнителей (соисполнителей) по государственным контрактам (информация о юридическом лице: наименование, ОПФ, учредитель, иная информация):</a:t>
                      </a:r>
                    </a:p>
                    <a:p>
                      <a:pPr marL="0" marR="0" indent="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аффилированных исполнителей;</a:t>
                      </a:r>
                    </a:p>
                    <a:p>
                      <a:pPr marL="171450" marR="0" indent="-17145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 algn="ctr" defTabSz="12798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прозрачности процесса исполнения государственных контрактов (в том числе недопущение вывода средств бюджета в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оффшоры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противодействие исполнения контрактов фирмами –однодневками)</a:t>
                      </a:r>
                    </a:p>
                    <a:p>
                      <a:pPr lvl="0" algn="ctr"/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EF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Эффективность осуществления закупки товара, работ, услуг</a:t>
                      </a:r>
                    </a:p>
                    <a:p>
                      <a:pPr algn="ctr"/>
                      <a:endParaRPr lang="ru-RU" sz="900" b="1" dirty="0"/>
                    </a:p>
                  </a:txBody>
                  <a:tcPr>
                    <a:solidFill>
                      <a:srgbClr val="FFEFEF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399" y="2129084"/>
            <a:ext cx="353923" cy="2216008"/>
          </a:xfrm>
          <a:prstGeom prst="rect">
            <a:avLst/>
          </a:prstGeom>
          <a:noFill/>
        </p:spPr>
        <p:txBody>
          <a:bodyPr vert="vert270" wrap="square" lIns="91430" tIns="45715" rIns="91430" bIns="45715" rtlCol="0">
            <a:spAutoFit/>
          </a:bodyPr>
          <a:lstStyle/>
          <a:p>
            <a:pPr algn="ctr"/>
            <a:r>
              <a:rPr lang="ru-RU" sz="1100" b="1" dirty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</a:t>
            </a:r>
          </a:p>
        </p:txBody>
      </p:sp>
    </p:spTree>
    <p:extLst>
      <p:ext uri="{BB962C8B-B14F-4D97-AF65-F5344CB8AC3E}">
        <p14:creationId xmlns:p14="http://schemas.microsoft.com/office/powerpoint/2010/main" val="13212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894814" y="238526"/>
            <a:ext cx="6101055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600" cap="all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потоки, подлежащие государственному финансовому контролю (аудиту)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308" y="2036647"/>
            <a:ext cx="8882613" cy="77227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0965" y="2052691"/>
            <a:ext cx="8893105" cy="6096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9" y="2824968"/>
            <a:ext cx="8940822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202" y="1226014"/>
            <a:ext cx="1007570" cy="67709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поток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(ЗАКАЗЧИКИ И ИСПОЛНИТЕЛИ)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5" y="2026116"/>
            <a:ext cx="1350645" cy="78482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поток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(ОРГАНЫ ФЕДЕРАЛЬНОГО КАЗНАЧЕЙСТВА</a:t>
            </a:r>
            <a:r>
              <a:rPr lang="ru-RU" sz="7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202" y="2851917"/>
            <a:ext cx="1350645" cy="67709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поток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(КРЕДИТНЫЕ ОРГАНИЗАЦИИ)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1011937" y="1214442"/>
            <a:ext cx="1002636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БЮДЖЕТНЫХ СРЕДСТВ - ЗАКАЗЧИК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2802043" y="1214442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ГОЛОВНОЙ ИСПОЛНИТЕЛЬ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5006016" y="1214442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</a:t>
            </a:r>
          </a:p>
          <a:p>
            <a:pPr algn="ctr" defTabSz="533339">
              <a:lnSpc>
                <a:spcPct val="90000"/>
              </a:lnSpc>
            </a:pPr>
            <a:r>
              <a:rPr lang="ru-RU" sz="9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1-ГО УРОВНЯ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7133524" y="1214442"/>
            <a:ext cx="1230311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</a:t>
            </a:r>
          </a:p>
          <a:p>
            <a:pPr algn="ctr" defTabSz="533339">
              <a:lnSpc>
                <a:spcPct val="90000"/>
              </a:lnSpc>
            </a:pPr>
            <a:r>
              <a:rPr lang="ru-RU" sz="9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2-ГО УРОВНЯ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060448" y="1368909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114800" y="1366220"/>
            <a:ext cx="786384" cy="269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303264" y="1363527"/>
            <a:ext cx="75590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842149" y="902777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980234" y="911653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(ДОГОВОР)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107910" y="902779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(ДОГОВОР)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2073092" y="1584506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114806" y="1599292"/>
            <a:ext cx="786383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6272789" y="1629014"/>
            <a:ext cx="786383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1862042" y="1616201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ТОВАРЫ,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(ТРУ)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950486" y="1584509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129242" y="1585357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solidFill>
                  <a:srgbClr val="111B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</a:t>
            </a:r>
          </a:p>
        </p:txBody>
      </p:sp>
      <p:sp>
        <p:nvSpPr>
          <p:cNvPr id="35" name="Полилиния 34"/>
          <p:cNvSpPr/>
          <p:nvPr/>
        </p:nvSpPr>
        <p:spPr>
          <a:xfrm>
            <a:off x="1011937" y="2210813"/>
            <a:ext cx="994886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получателя бюджетных средств </a:t>
            </a:r>
          </a:p>
        </p:txBody>
      </p:sp>
      <p:sp>
        <p:nvSpPr>
          <p:cNvPr id="36" name="Полилиния 35"/>
          <p:cNvSpPr/>
          <p:nvPr/>
        </p:nvSpPr>
        <p:spPr>
          <a:xfrm>
            <a:off x="2802043" y="2166890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</p:txBody>
      </p:sp>
      <p:sp>
        <p:nvSpPr>
          <p:cNvPr id="39" name="Полилиния 38"/>
          <p:cNvSpPr/>
          <p:nvPr/>
        </p:nvSpPr>
        <p:spPr>
          <a:xfrm>
            <a:off x="5021105" y="2166890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</p:txBody>
      </p:sp>
      <p:sp>
        <p:nvSpPr>
          <p:cNvPr id="40" name="Полилиния 39"/>
          <p:cNvSpPr/>
          <p:nvPr/>
        </p:nvSpPr>
        <p:spPr>
          <a:xfrm>
            <a:off x="7133524" y="2166890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для учета операций получателя средств из бюджета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045040" y="2093680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145676" y="2059668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295211" y="2059668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60964" y="3731207"/>
            <a:ext cx="8919665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олилиния 49"/>
          <p:cNvSpPr/>
          <p:nvPr/>
        </p:nvSpPr>
        <p:spPr>
          <a:xfrm>
            <a:off x="2802043" y="3154277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</a:t>
            </a:r>
          </a:p>
        </p:txBody>
      </p:sp>
      <p:sp>
        <p:nvSpPr>
          <p:cNvPr id="51" name="Полилиния 50"/>
          <p:cNvSpPr/>
          <p:nvPr/>
        </p:nvSpPr>
        <p:spPr>
          <a:xfrm>
            <a:off x="5045140" y="3156919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</a:t>
            </a:r>
          </a:p>
        </p:txBody>
      </p:sp>
      <p:sp>
        <p:nvSpPr>
          <p:cNvPr id="52" name="Полилиния 51"/>
          <p:cNvSpPr/>
          <p:nvPr/>
        </p:nvSpPr>
        <p:spPr>
          <a:xfrm>
            <a:off x="7133524" y="3155123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расчетный счет</a:t>
            </a:r>
          </a:p>
        </p:txBody>
      </p:sp>
      <p:cxnSp>
        <p:nvCxnSpPr>
          <p:cNvPr id="57" name="Прямая со стрелкой 56"/>
          <p:cNvCxnSpPr/>
          <p:nvPr/>
        </p:nvCxnSpPr>
        <p:spPr>
          <a:xfrm flipV="1">
            <a:off x="3405385" y="2603284"/>
            <a:ext cx="0" cy="497264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2615302" y="2735390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5650895" y="2629090"/>
            <a:ext cx="0" cy="497264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4859140" y="2742053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</p:txBody>
      </p:sp>
      <p:cxnSp>
        <p:nvCxnSpPr>
          <p:cNvPr id="63" name="Прямая со стрелкой 62"/>
          <p:cNvCxnSpPr/>
          <p:nvPr/>
        </p:nvCxnSpPr>
        <p:spPr>
          <a:xfrm flipV="1">
            <a:off x="7753896" y="2622277"/>
            <a:ext cx="0" cy="497264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7097917" y="2750299"/>
            <a:ext cx="725760" cy="393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4199" y="3826457"/>
            <a:ext cx="1036316" cy="67709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1" u="sng" dirty="0">
                <a:solidFill>
                  <a:srgbClr val="0000A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поток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(НАЛОГОВЫЕ ОРГАНЫ)</a:t>
            </a:r>
          </a:p>
        </p:txBody>
      </p:sp>
      <p:sp>
        <p:nvSpPr>
          <p:cNvPr id="66" name="Полилиния 65"/>
          <p:cNvSpPr/>
          <p:nvPr/>
        </p:nvSpPr>
        <p:spPr>
          <a:xfrm>
            <a:off x="1011942" y="3942421"/>
            <a:ext cx="994885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налогоплательщика</a:t>
            </a:r>
          </a:p>
        </p:txBody>
      </p:sp>
      <p:sp>
        <p:nvSpPr>
          <p:cNvPr id="67" name="Полилиния 66"/>
          <p:cNvSpPr/>
          <p:nvPr/>
        </p:nvSpPr>
        <p:spPr>
          <a:xfrm>
            <a:off x="2802042" y="3948517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налогоплательщика</a:t>
            </a:r>
          </a:p>
        </p:txBody>
      </p:sp>
      <p:sp>
        <p:nvSpPr>
          <p:cNvPr id="68" name="Полилиния 67"/>
          <p:cNvSpPr/>
          <p:nvPr/>
        </p:nvSpPr>
        <p:spPr>
          <a:xfrm>
            <a:off x="5037317" y="3948517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налогоплательщика</a:t>
            </a:r>
          </a:p>
        </p:txBody>
      </p:sp>
      <p:sp>
        <p:nvSpPr>
          <p:cNvPr id="69" name="Полилиния 68"/>
          <p:cNvSpPr/>
          <p:nvPr/>
        </p:nvSpPr>
        <p:spPr>
          <a:xfrm>
            <a:off x="7169789" y="3942421"/>
            <a:ext cx="1230311" cy="440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налогоплательщика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2066544" y="3786360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СЧЕТ-ФАКТУРА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ТРУ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4175424" y="3802815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СЧЕТ-ФАКТУРА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ТРУ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6344147" y="3803676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СЧЕТ-ФАКТУРА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ТРУ</a:t>
            </a: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2066544" y="2388849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H="1">
            <a:off x="2086889" y="2479340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V="1">
            <a:off x="3635896" y="2607565"/>
            <a:ext cx="0" cy="475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V="1">
            <a:off x="5868144" y="2625364"/>
            <a:ext cx="0" cy="475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7956376" y="2622277"/>
            <a:ext cx="0" cy="475184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4145676" y="2375242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6344147" y="2368104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H="1">
            <a:off x="4187486" y="2479340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flipH="1">
            <a:off x="6364493" y="2485470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1115616" y="1860874"/>
            <a:ext cx="0" cy="34994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2911999" y="1861677"/>
            <a:ext cx="0" cy="305213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5148064" y="1860874"/>
            <a:ext cx="0" cy="306015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7251219" y="1870313"/>
            <a:ext cx="0" cy="29657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V="1">
            <a:off x="3950486" y="3613028"/>
            <a:ext cx="1" cy="335489"/>
          </a:xfrm>
          <a:prstGeom prst="straightConnector1">
            <a:avLst/>
          </a:prstGeom>
          <a:ln w="12700" cmpd="sng">
            <a:solidFill>
              <a:srgbClr val="70B073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 flipV="1">
            <a:off x="6129244" y="3594953"/>
            <a:ext cx="1" cy="335489"/>
          </a:xfrm>
          <a:prstGeom prst="straightConnector1">
            <a:avLst/>
          </a:prstGeom>
          <a:ln w="12700" cmpd="sng">
            <a:solidFill>
              <a:srgbClr val="70B073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 flipV="1">
            <a:off x="8244410" y="3613028"/>
            <a:ext cx="1" cy="335489"/>
          </a:xfrm>
          <a:prstGeom prst="straightConnector1">
            <a:avLst/>
          </a:prstGeom>
          <a:ln w="12700" cmpd="sng">
            <a:solidFill>
              <a:srgbClr val="70B073"/>
            </a:solidFill>
            <a:prstDash val="sysDot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H="1">
            <a:off x="2086889" y="4162758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flipH="1">
            <a:off x="4236257" y="4162758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 flipH="1">
            <a:off x="6404915" y="4162758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рямоугольник 105"/>
          <p:cNvSpPr/>
          <p:nvPr/>
        </p:nvSpPr>
        <p:spPr>
          <a:xfrm>
            <a:off x="2051136" y="2453915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ПРИЕМКЕ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4175424" y="2477296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ПРИЕМКЕ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3635896" y="2763234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ПРИЕМКЕ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6364492" y="2466256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ПРИЕМКЕ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5868144" y="2769462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ПРИЕМКЕ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7956376" y="2771908"/>
            <a:ext cx="72576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ПРИЕМКЕ</a:t>
            </a:r>
          </a:p>
        </p:txBody>
      </p:sp>
    </p:spTree>
    <p:extLst>
      <p:ext uri="{BB962C8B-B14F-4D97-AF65-F5344CB8AC3E}">
        <p14:creationId xmlns:p14="http://schemas.microsoft.com/office/powerpoint/2010/main" val="9015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1" y="1064432"/>
            <a:ext cx="9015413" cy="396478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2371726" y="245267"/>
            <a:ext cx="6643687" cy="442913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1" tIns="34261" rIns="68521" bIns="34261" rtlCol="0" anchor="ctr"/>
          <a:lstStyle/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СРЕДА МЕЖВЕДОМСТВЕННОГО ВЗАИМОДЕЙСТВИЯ ПРИ ОСУЩЕСТВЛЕНИИ КОНТРОЛЯ (АУДИТА)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64319" y="1093008"/>
            <a:ext cx="2700338" cy="60007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lvl="0" algn="ctr"/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ФНС России</a:t>
            </a: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3145178" y="1066645"/>
            <a:ext cx="2807494" cy="652796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lvl="0" algn="ctr"/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</p:txBody>
      </p:sp>
      <p:sp>
        <p:nvSpPr>
          <p:cNvPr id="7" name="Стрелка влево 6"/>
          <p:cNvSpPr/>
          <p:nvPr/>
        </p:nvSpPr>
        <p:spPr>
          <a:xfrm>
            <a:off x="6122200" y="1066645"/>
            <a:ext cx="2700881" cy="652796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algn="ctr"/>
            <a:r>
              <a:rPr lang="ru-RU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Росфинмониторинг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1091350" y="4543594"/>
            <a:ext cx="6915150" cy="485618"/>
          </a:xfrm>
          <a:prstGeom prst="ellipseRibbon">
            <a:avLst/>
          </a:prstGeom>
          <a:solidFill>
            <a:schemeClr val="tx2">
              <a:lumMod val="75000"/>
              <a:alpha val="26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algn="ctr"/>
            <a:r>
              <a:rPr lang="en-US" sz="19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ID</a:t>
            </a:r>
            <a:r>
              <a:rPr lang="ru-RU" sz="1900" b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9713" y="2620660"/>
            <a:ext cx="2551967" cy="204589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endParaRPr lang="ru-RU" sz="500" b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b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 счетах-фактурах;</a:t>
            </a:r>
            <a:endParaRPr lang="en-US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endParaRPr lang="ru-RU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организациях и физических лицах, относящихся к «группе риска», в отношении которых имеются сведения:</a:t>
            </a: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 об уклонении от уплаты налогов;</a:t>
            </a: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 об имеющейся дебиторской задолженности;</a:t>
            </a: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 о нахождении в реестре недобросовестных поставщиков;</a:t>
            </a: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- иная информация (реестр жалоб, результаты контроля);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информация, поступающая из территориальных органов;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ЕГРЮЛ, ЕГРИП, единый государственный реестр налогоплательщиков.</a:t>
            </a:r>
          </a:p>
          <a:p>
            <a:pPr marL="214288" indent="-214288">
              <a:buFont typeface="Calibri" panose="020F0502020204030204" pitchFamily="34" charset="0"/>
              <a:buChar char="-"/>
            </a:pPr>
            <a:endParaRPr lang="ru-RU" sz="11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4320" y="1744395"/>
            <a:ext cx="2700338" cy="41163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АИС «Налог»</a:t>
            </a:r>
            <a:endParaRPr lang="ru-RU" sz="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5526" y="2211539"/>
            <a:ext cx="2700338" cy="38272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АСК НДС</a:t>
            </a:r>
            <a:endParaRPr lang="ru-RU" sz="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37743" y="1756652"/>
            <a:ext cx="3004220" cy="39937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endParaRPr lang="ru-RU" sz="500" b="1" dirty="0">
              <a:solidFill>
                <a:srgbClr val="76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Официальный сайт ЕИС www.zakupki.gov.ru</a:t>
            </a:r>
          </a:p>
          <a:p>
            <a:pPr marL="128476" indent="-128476" algn="ctr">
              <a:buFont typeface="Arial" panose="020B0604020202020204" pitchFamily="34" charset="0"/>
              <a:buChar char="•"/>
            </a:pPr>
            <a:endParaRPr lang="ru-RU" sz="800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029235" y="2189898"/>
            <a:ext cx="3004220" cy="4147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endParaRPr lang="ru-RU" sz="300" b="1" dirty="0">
              <a:solidFill>
                <a:srgbClr val="76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ГИС «Электронный бюджет»</a:t>
            </a:r>
            <a:endParaRPr lang="ru-RU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011370" y="2638441"/>
            <a:ext cx="3004220" cy="40387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ППО «АСФК»</a:t>
            </a:r>
            <a:endParaRPr lang="ru-RU" sz="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22201" y="1756652"/>
            <a:ext cx="2700881" cy="76510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72" tIns="34286" rIns="68572" bIns="34286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Единая информационная система об операциях (сделках) с денежными средствами или иным имуществом</a:t>
            </a:r>
            <a:endParaRPr lang="ru-RU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14314C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33375" y="3130062"/>
            <a:ext cx="2631098" cy="1525678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b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операциях на лицевых счетах;</a:t>
            </a:r>
            <a:endParaRPr lang="en-US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endParaRPr lang="ru-RU" sz="800" b="1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реестр контрактов (Федеральный закон № 44-ФЗ);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реестр договоров (Федеральный закон № 223-ФЗ);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реестр соглашений (договоров); 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каталог ТРУ с информацией о структуре образования цены с расчетом себестоимости по элементам затрат;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система </a:t>
            </a:r>
            <a:r>
              <a:rPr lang="ru-RU" sz="800" i="1" dirty="0" err="1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референтных</a:t>
            </a: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 цен товаров, работ, услуг;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информация, поступающая из территориальных органов.</a:t>
            </a:r>
          </a:p>
          <a:p>
            <a:pPr marL="214288" indent="-214288">
              <a:buFont typeface="Calibri" panose="020F0502020204030204" pitchFamily="34" charset="0"/>
              <a:buChar char="-"/>
            </a:pPr>
            <a:endParaRPr lang="ru-RU" sz="11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14378" y="3130062"/>
            <a:ext cx="2544562" cy="150461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b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операциях на расчетных счетах</a:t>
            </a:r>
            <a:r>
              <a:rPr lang="ru-RU" sz="800" b="1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;</a:t>
            </a:r>
            <a:endParaRPr lang="en-US" sz="800" b="1" i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endParaRPr lang="ru-RU" sz="800" b="1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 об организациях и физических лицах, относящихся к «группе риска», в отношении которых имеются сведения об их причастности к экстремистской деятельности или терроризму;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иная информация (межведомственное взаимодействие, результаты контроля);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800" i="1" dirty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информация, поступающая из территориальных органов.</a:t>
            </a:r>
          </a:p>
        </p:txBody>
      </p:sp>
      <p:sp>
        <p:nvSpPr>
          <p:cNvPr id="5" name="Волна 4"/>
          <p:cNvSpPr/>
          <p:nvPr/>
        </p:nvSpPr>
        <p:spPr>
          <a:xfrm>
            <a:off x="6426364" y="2569525"/>
            <a:ext cx="2396718" cy="472793"/>
          </a:xfrm>
          <a:prstGeom prst="wave">
            <a:avLst/>
          </a:prstGeom>
          <a:solidFill>
            <a:srgbClr val="9319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/>
            <a:endParaRPr lang="ru-RU" b="1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Кредитные организации</a:t>
            </a:r>
          </a:p>
          <a:p>
            <a:pPr algn="ctr"/>
            <a:endParaRPr lang="ru-RU" dirty="0"/>
          </a:p>
        </p:txBody>
      </p:sp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24407</TotalTime>
  <Words>1767</Words>
  <Application>Microsoft Office PowerPoint</Application>
  <PresentationFormat>Экран (16:9)</PresentationFormat>
  <Paragraphs>478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Лабурцева Елена Юрьевна</cp:lastModifiedBy>
  <cp:revision>781</cp:revision>
  <cp:lastPrinted>2016-03-15T10:08:20Z</cp:lastPrinted>
  <dcterms:created xsi:type="dcterms:W3CDTF">2015-03-03T16:27:21Z</dcterms:created>
  <dcterms:modified xsi:type="dcterms:W3CDTF">2016-03-15T10:10:14Z</dcterms:modified>
</cp:coreProperties>
</file>