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8" r:id="rId2"/>
    <p:sldId id="371" r:id="rId3"/>
    <p:sldId id="373" r:id="rId4"/>
    <p:sldId id="379" r:id="rId5"/>
    <p:sldId id="383" r:id="rId6"/>
    <p:sldId id="385" r:id="rId7"/>
    <p:sldId id="386" r:id="rId8"/>
    <p:sldId id="384" r:id="rId9"/>
    <p:sldId id="350" r:id="rId10"/>
    <p:sldId id="370" r:id="rId11"/>
    <p:sldId id="380" r:id="rId12"/>
    <p:sldId id="376" r:id="rId13"/>
    <p:sldId id="360" r:id="rId14"/>
    <p:sldId id="363" r:id="rId15"/>
    <p:sldId id="382" r:id="rId16"/>
    <p:sldId id="381" r:id="rId17"/>
    <p:sldId id="368" r:id="rId18"/>
    <p:sldId id="377" r:id="rId19"/>
    <p:sldId id="341" r:id="rId20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8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7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5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4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305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166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027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2888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EFEF"/>
    <a:srgbClr val="0000AC"/>
    <a:srgbClr val="14314C"/>
    <a:srgbClr val="111B0B"/>
    <a:srgbClr val="6C121F"/>
    <a:srgbClr val="93192A"/>
    <a:srgbClr val="183D5E"/>
    <a:srgbClr val="760000"/>
    <a:srgbClr val="21109C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23" autoAdjust="0"/>
    <p:restoredTop sz="99398" autoAdjust="0"/>
  </p:normalViewPr>
  <p:slideViewPr>
    <p:cSldViewPr snapToGrid="0">
      <p:cViewPr varScale="1">
        <p:scale>
          <a:sx n="155" d="100"/>
          <a:sy n="155" d="100"/>
        </p:scale>
        <p:origin x="-122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61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22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83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44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05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166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027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888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61" indent="0" algn="ctr">
              <a:buNone/>
              <a:defRPr sz="1500"/>
            </a:lvl2pPr>
            <a:lvl3pPr marL="685722" indent="0" algn="ctr">
              <a:buNone/>
              <a:defRPr sz="1400"/>
            </a:lvl3pPr>
            <a:lvl4pPr marL="1028583" indent="0" algn="ctr">
              <a:buNone/>
              <a:defRPr sz="1200"/>
            </a:lvl4pPr>
            <a:lvl5pPr marL="1371444" indent="0" algn="ctr">
              <a:buNone/>
              <a:defRPr sz="1200"/>
            </a:lvl5pPr>
            <a:lvl6pPr marL="1714305" indent="0" algn="ctr">
              <a:buNone/>
              <a:defRPr sz="1200"/>
            </a:lvl6pPr>
            <a:lvl7pPr marL="2057166" indent="0" algn="ctr">
              <a:buNone/>
              <a:defRPr sz="1200"/>
            </a:lvl7pPr>
            <a:lvl8pPr marL="2400027" indent="0" algn="ctr">
              <a:buNone/>
              <a:defRPr sz="1200"/>
            </a:lvl8pPr>
            <a:lvl9pPr marL="2742888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5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8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2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2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61" indent="0">
              <a:buNone/>
              <a:defRPr sz="2100"/>
            </a:lvl2pPr>
            <a:lvl3pPr marL="685722" indent="0">
              <a:buNone/>
              <a:defRPr sz="1800"/>
            </a:lvl3pPr>
            <a:lvl4pPr marL="1028583" indent="0">
              <a:buNone/>
              <a:defRPr sz="1500"/>
            </a:lvl4pPr>
            <a:lvl5pPr marL="1371444" indent="0">
              <a:buNone/>
              <a:defRPr sz="1500"/>
            </a:lvl5pPr>
            <a:lvl6pPr marL="1714305" indent="0">
              <a:buNone/>
              <a:defRPr sz="1500"/>
            </a:lvl6pPr>
            <a:lvl7pPr marL="2057166" indent="0">
              <a:buNone/>
              <a:defRPr sz="1500"/>
            </a:lvl7pPr>
            <a:lvl8pPr marL="2400027" indent="0">
              <a:buNone/>
              <a:defRPr sz="1500"/>
            </a:lvl8pPr>
            <a:lvl9pPr marL="2742888" indent="0">
              <a:buNone/>
              <a:defRPr sz="15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1" y="273847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1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pPr>
                <a:defRPr/>
              </a:pPr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86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72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583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444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30" indent="-17143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75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35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9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5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19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1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2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83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44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05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66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27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88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25302" y="3966985"/>
            <a:ext cx="4572000" cy="807905"/>
          </a:xfrm>
          <a:prstGeom prst="rect">
            <a:avLst/>
          </a:prstGeom>
        </p:spPr>
        <p:txBody>
          <a:bodyPr lIns="68572" tIns="34286" rIns="68572" bIns="34286">
            <a:spAutoFit/>
          </a:bodyPr>
          <a:lstStyle/>
          <a:p>
            <a:pPr marL="134985" algn="r">
              <a:spcBef>
                <a:spcPts val="0"/>
              </a:spcBef>
            </a:pPr>
            <a:r>
              <a:rPr lang="en-US" sz="12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Federal Treasury</a:t>
            </a:r>
          </a:p>
          <a:p>
            <a:pPr marL="134985" algn="r">
              <a:spcBef>
                <a:spcPts val="0"/>
              </a:spcBef>
            </a:pPr>
            <a:r>
              <a:rPr lang="en-US" sz="12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Deputy Head</a:t>
            </a: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4985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4985" algn="r">
              <a:spcBef>
                <a:spcPts val="0"/>
              </a:spcBef>
            </a:pPr>
            <a:r>
              <a:rPr lang="en-US" sz="12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2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Demidov</a:t>
            </a: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46948" y="1943981"/>
            <a:ext cx="6897052" cy="807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Prospects for Development of the Federal Treasury Control Powers</a:t>
            </a:r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/>
          <p:cNvSpPr txBox="1"/>
          <p:nvPr/>
        </p:nvSpPr>
        <p:spPr>
          <a:xfrm>
            <a:off x="2343254" y="4262650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GB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324203" y="2944210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336904" y="3608601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85747" y="3566698"/>
            <a:ext cx="1456166" cy="20004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permissive resolution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84482" y="234133"/>
            <a:ext cx="6840146" cy="431520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State financial control (audit)</a:t>
            </a:r>
          </a:p>
          <a:p>
            <a:pPr algn="r">
              <a:lnSpc>
                <a:spcPts val="1350"/>
              </a:lnSpc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powers of the federal treasury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10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832754" y="1125052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3921091" y="1144203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6957329" y="1144252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1619251" y="999118"/>
            <a:ext cx="6073628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621342" y="999118"/>
            <a:ext cx="0" cy="125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656065" y="1008748"/>
            <a:ext cx="0" cy="13545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692879" y="999119"/>
            <a:ext cx="0" cy="14508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188125" y="768287"/>
            <a:ext cx="2955756" cy="26160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олилиния 34"/>
          <p:cNvSpPr/>
          <p:nvPr/>
        </p:nvSpPr>
        <p:spPr>
          <a:xfrm>
            <a:off x="97205" y="1610874"/>
            <a:ext cx="1175455" cy="71422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Preliminary control</a:t>
            </a:r>
            <a:endParaRPr lang="ru-RU" sz="1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1708712" y="1629927"/>
            <a:ext cx="1175455" cy="69517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Follow-up control</a:t>
            </a:r>
            <a:endParaRPr lang="ru-RU" sz="1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олилиния 36"/>
          <p:cNvSpPr/>
          <p:nvPr/>
        </p:nvSpPr>
        <p:spPr>
          <a:xfrm>
            <a:off x="3286017" y="1639503"/>
            <a:ext cx="1282839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Operational and financial audit</a:t>
            </a:r>
            <a:endParaRPr lang="ru-RU" sz="1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4810017" y="1639503"/>
            <a:ext cx="1175455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Control audit</a:t>
            </a:r>
            <a:endParaRPr lang="ru-RU" sz="1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6301958" y="1639503"/>
            <a:ext cx="1257748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Monitoring of the federal state information system</a:t>
            </a:r>
            <a:endParaRPr lang="ru-RU" sz="1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олилиния 39"/>
          <p:cNvSpPr/>
          <p:nvPr/>
        </p:nvSpPr>
        <p:spPr>
          <a:xfrm>
            <a:off x="7771915" y="1646052"/>
            <a:ext cx="1278894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Monitoring of information systems managed by the controlled (audited) entity</a:t>
            </a:r>
            <a:endParaRPr lang="ru-RU" sz="1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3873746" y="1532518"/>
            <a:ext cx="158884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6898458" y="1532518"/>
            <a:ext cx="158884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773883" y="1516221"/>
            <a:ext cx="158884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608066" y="1410703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81748" y="1516222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361066" y="1521356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876848" y="1528499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462588" y="1524479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56065" y="1422980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898457" y="1533983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487300" y="1532519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692879" y="1429853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2588" y="1352805"/>
            <a:ext cx="590071" cy="2308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776353" y="1369771"/>
            <a:ext cx="582388" cy="2308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98306" y="1354446"/>
            <a:ext cx="557637" cy="2308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олилиния 58"/>
          <p:cNvSpPr/>
          <p:nvPr/>
        </p:nvSpPr>
        <p:spPr>
          <a:xfrm>
            <a:off x="293081" y="2532894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 for items subject to control (audit, monitoring) 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H="1">
            <a:off x="739540" y="3125098"/>
            <a:ext cx="868527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46025" y="2972802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82571" y="2953752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ccounting records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Полилиния 64"/>
          <p:cNvSpPr/>
          <p:nvPr/>
        </p:nvSpPr>
        <p:spPr>
          <a:xfrm>
            <a:off x="293081" y="3184584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Documentary control</a:t>
            </a: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authorization</a:t>
            </a: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H="1">
            <a:off x="761766" y="3808540"/>
            <a:ext cx="806538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758590" y="3637192"/>
            <a:ext cx="136" cy="17134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олилиния 69"/>
          <p:cNvSpPr/>
          <p:nvPr/>
        </p:nvSpPr>
        <p:spPr>
          <a:xfrm>
            <a:off x="299431" y="3838634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контроль (осмотр)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H="1">
            <a:off x="761766" y="4455044"/>
            <a:ext cx="806537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65076" y="4291242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93031" y="4272192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GB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165100" y="2331654"/>
            <a:ext cx="0" cy="168415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165101" y="268230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H="1">
            <a:off x="165101" y="3326831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H="1">
            <a:off x="165100" y="401580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олилиния 82"/>
          <p:cNvSpPr/>
          <p:nvPr/>
        </p:nvSpPr>
        <p:spPr>
          <a:xfrm>
            <a:off x="1909296" y="252335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flipH="1">
            <a:off x="2355756" y="3115556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362241" y="296326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олилиния 86"/>
          <p:cNvSpPr/>
          <p:nvPr/>
        </p:nvSpPr>
        <p:spPr>
          <a:xfrm>
            <a:off x="1909296" y="317504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2368458" y="3779946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2374942" y="362765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олилиния 90"/>
          <p:cNvSpPr/>
          <p:nvPr/>
        </p:nvSpPr>
        <p:spPr>
          <a:xfrm>
            <a:off x="1915647" y="382909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</a:t>
            </a: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flipH="1">
            <a:off x="2374806" y="4433996"/>
            <a:ext cx="82559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2381292" y="428170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H="1">
            <a:off x="1774966" y="267244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H="1">
            <a:off x="1775597" y="331728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1782297" y="399959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1775596" y="2317578"/>
            <a:ext cx="0" cy="168415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904867" y="2935258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opinion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917568" y="3599649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GB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Полилиния 114"/>
          <p:cNvSpPr/>
          <p:nvPr/>
        </p:nvSpPr>
        <p:spPr>
          <a:xfrm>
            <a:off x="3489960" y="2514400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 flipH="1">
            <a:off x="3936420" y="3106604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942905" y="2954309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Полилиния 117"/>
          <p:cNvSpPr/>
          <p:nvPr/>
        </p:nvSpPr>
        <p:spPr>
          <a:xfrm>
            <a:off x="3489960" y="3166090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 flipH="1">
            <a:off x="3949122" y="3770994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3955606" y="3618699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>
            <a:off x="3355630" y="2663494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H="1">
            <a:off x="3356261" y="3308337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3356260" y="2327119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5413819" y="2950210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opinion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426520" y="3614601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GB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олилиния 130"/>
          <p:cNvSpPr/>
          <p:nvPr/>
        </p:nvSpPr>
        <p:spPr>
          <a:xfrm>
            <a:off x="4998912" y="252935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единительная линия 131"/>
          <p:cNvCxnSpPr/>
          <p:nvPr/>
        </p:nvCxnSpPr>
        <p:spPr>
          <a:xfrm flipH="1">
            <a:off x="5445372" y="3121556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5451857" y="296926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Полилиния 133"/>
          <p:cNvSpPr/>
          <p:nvPr/>
        </p:nvSpPr>
        <p:spPr>
          <a:xfrm>
            <a:off x="4998912" y="318104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 flipH="1">
            <a:off x="5458074" y="3785946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5464558" y="363365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H="1">
            <a:off x="4864582" y="267844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H="1">
            <a:off x="4865213" y="332328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>
            <a:off x="4865212" y="2342071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6895718" y="2931160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908419" y="3595551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GB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Полилиния 142"/>
          <p:cNvSpPr/>
          <p:nvPr/>
        </p:nvSpPr>
        <p:spPr>
          <a:xfrm>
            <a:off x="6480811" y="251030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4" name="Прямая соединительная линия 143"/>
          <p:cNvCxnSpPr/>
          <p:nvPr/>
        </p:nvCxnSpPr>
        <p:spPr>
          <a:xfrm flipH="1">
            <a:off x="6927270" y="3102506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6933755" y="295021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Полилиния 145"/>
          <p:cNvSpPr/>
          <p:nvPr/>
        </p:nvSpPr>
        <p:spPr>
          <a:xfrm>
            <a:off x="6480811" y="316199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 flipH="1">
            <a:off x="6939973" y="3766896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6946456" y="361460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 flipH="1">
            <a:off x="6346480" y="265939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flipH="1">
            <a:off x="6347111" y="330423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6347110" y="2323021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8494713" y="3557034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GB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8463081" y="2935864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Полилиния 153"/>
          <p:cNvSpPr/>
          <p:nvPr/>
        </p:nvSpPr>
        <p:spPr>
          <a:xfrm>
            <a:off x="8079807" y="2519957"/>
            <a:ext cx="971002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5" name="Прямая соединительная линия 154"/>
          <p:cNvCxnSpPr/>
          <p:nvPr/>
        </p:nvCxnSpPr>
        <p:spPr>
          <a:xfrm flipH="1">
            <a:off x="8526266" y="3112161"/>
            <a:ext cx="5245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>
            <a:off x="8532751" y="2959866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Полилиния 156"/>
          <p:cNvSpPr/>
          <p:nvPr/>
        </p:nvSpPr>
        <p:spPr>
          <a:xfrm>
            <a:off x="8079807" y="3171647"/>
            <a:ext cx="971003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8" name="Прямая соединительная линия 157"/>
          <p:cNvCxnSpPr/>
          <p:nvPr/>
        </p:nvCxnSpPr>
        <p:spPr>
          <a:xfrm flipH="1">
            <a:off x="8538968" y="3776551"/>
            <a:ext cx="51184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8545452" y="3624255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 flipH="1">
            <a:off x="7945476" y="2669051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flipH="1">
            <a:off x="7946107" y="3313894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>
            <a:off x="7946106" y="2332677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-69669" y="2536797"/>
            <a:ext cx="333726" cy="1186070"/>
          </a:xfrm>
          <a:prstGeom prst="rect">
            <a:avLst/>
          </a:prstGeom>
          <a:noFill/>
        </p:spPr>
        <p:txBody>
          <a:bodyPr vert="wordArtVert" wrap="square" lIns="91430" tIns="45715" rIns="91430" bIns="45715" rtlCol="0">
            <a:spAutoFit/>
          </a:bodyPr>
          <a:lstStyle/>
          <a:p>
            <a:r>
              <a:rPr lang="en-US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 rot="5400000">
            <a:off x="1570009" y="3195726"/>
            <a:ext cx="217714" cy="2801533"/>
          </a:xfrm>
          <a:prstGeom prst="rightBrace">
            <a:avLst/>
          </a:prstGeom>
          <a:ln w="19050">
            <a:solidFill>
              <a:srgbClr val="6C12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5" rIns="91430" bIns="45715" rtlCol="0" anchor="ctr"/>
          <a:lstStyle/>
          <a:p>
            <a:pPr algn="ctr"/>
            <a:endParaRPr lang="ru-RU" dirty="0"/>
          </a:p>
        </p:txBody>
      </p:sp>
      <p:sp>
        <p:nvSpPr>
          <p:cNvPr id="121" name="TextBox 120"/>
          <p:cNvSpPr txBox="1"/>
          <p:nvPr/>
        </p:nvSpPr>
        <p:spPr>
          <a:xfrm>
            <a:off x="264078" y="4761167"/>
            <a:ext cx="2827024" cy="26160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TREASURY SUPPORT</a:t>
            </a:r>
            <a:endParaRPr lang="ru-RU" sz="1100" b="1" dirty="0">
              <a:solidFill>
                <a:srgbClr val="9319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Полилиния 121"/>
          <p:cNvSpPr/>
          <p:nvPr/>
        </p:nvSpPr>
        <p:spPr>
          <a:xfrm>
            <a:off x="3466063" y="4133404"/>
            <a:ext cx="5030285" cy="69005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defTabSz="533339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533339">
              <a:lnSpc>
                <a:spcPct val="90000"/>
              </a:lnSpc>
              <a:spcAft>
                <a:spcPts val="0"/>
              </a:spcAft>
            </a:pP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ON PROCUREMENT OF GOODS, WORKS AND SERVICES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2015, BUDGET INVESTMENT, INTERGOVERNMENTAL TRANSFERS AND SUBSIDIES ACCOUNTED FOR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TOTAL FEDERAL BUDGET EXPENDITURES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6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2848" y="1425120"/>
            <a:ext cx="8363492" cy="7155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TREASURY SUPPORT AS A RELEVANT FORM OF STATE FINANCIAL CONTROL (AUDIT)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11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 flipH="1">
            <a:off x="1302007" y="1823409"/>
            <a:ext cx="6636543" cy="1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9" idx="2"/>
          </p:cNvCxnSpPr>
          <p:nvPr/>
        </p:nvCxnSpPr>
        <p:spPr>
          <a:xfrm>
            <a:off x="4632735" y="1100084"/>
            <a:ext cx="0" cy="102256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938550" y="1823409"/>
            <a:ext cx="0" cy="28720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96246" y="753843"/>
            <a:ext cx="4672978" cy="34624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TREASURY SUPPORT OF FUNDS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3593470" y="2122648"/>
            <a:ext cx="2078519" cy="92535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agreements on provision of subsidies (earmarked funds) to legal entities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7217004" y="2109504"/>
            <a:ext cx="1471100" cy="93849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agreements on provision of intergovernmental transfers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566457" y="2122650"/>
            <a:ext cx="1471100" cy="92535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public contracts and contracts/agreements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302007" y="1822294"/>
            <a:ext cx="0" cy="28720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66456" y="3128772"/>
            <a:ext cx="3895815" cy="1915668"/>
          </a:xfrm>
          <a:prstGeom prst="rect">
            <a:avLst/>
          </a:prstGeom>
          <a:solidFill>
            <a:schemeClr val="accent3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PECULIARITIES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 smtClean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ALLOCATION OF FUNDS FOR SPECIFIC NEEDS</a:t>
            </a:r>
            <a:endParaRPr lang="ru-RU" sz="1000" b="1" dirty="0">
              <a:solidFill>
                <a:srgbClr val="6C12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Federal Treasury opens accounts for budget users, i.e. legal entities implementing public contracts and recipients of earmarked funds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Federal Treasury authorizes transactions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of reporting documents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62628" y="3128772"/>
            <a:ext cx="3895815" cy="1915668"/>
          </a:xfrm>
          <a:prstGeom prst="rect">
            <a:avLst/>
          </a:prstGeom>
          <a:solidFill>
            <a:schemeClr val="accent3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 channeled to the economy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of eligible use of funds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“Coloring” of cash flows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liquidity of the Unified Control System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55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226222" y="3866673"/>
            <a:ext cx="8772917" cy="1083947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26223" y="2268325"/>
            <a:ext cx="8772917" cy="1496330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2020097" y="121444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Client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226222" y="2905916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TREASURY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226222" y="4175600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LENDING INSTITUTIONS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5720560" y="1203649"/>
            <a:ext cx="1216023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1 implementing entity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7485066" y="1193061"/>
            <a:ext cx="1216023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2 implementing entity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020097" y="2568411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account of the spending unit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(03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870328" y="257540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the budget user’s transactions are recorded</a:t>
            </a: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5706272" y="2568411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the budget user’s transactions are recorded</a:t>
            </a: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7470779" y="257540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the budget user’s transactions are recorded</a:t>
            </a: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6926271" y="2826434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114925" y="2828180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50408" y="2837071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443758" y="853662"/>
            <a:ext cx="1607872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CONTRACT/AGREEMENT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35254" y="2244483"/>
            <a:ext cx="1282614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 PAYMENT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511266" y="2234334"/>
            <a:ext cx="1276476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 PAYMENT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86793" y="2252843"/>
            <a:ext cx="1178286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 PAYMENT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3898903" y="4018436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5746255" y="4007798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7485067" y="399716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4930975" y="3307556"/>
            <a:ext cx="676869" cy="689604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644856" y="3278898"/>
            <a:ext cx="678383" cy="650165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4479946" y="838926"/>
            <a:ext cx="1589461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CONTRACT/AGREEMENT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26222" y="2286736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95263" y="3783066"/>
            <a:ext cx="8803876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964781" y="3307555"/>
            <a:ext cx="0" cy="621507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4021975" y="3823297"/>
            <a:ext cx="869144" cy="134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926015" y="3814763"/>
            <a:ext cx="830725" cy="125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638369" y="3814763"/>
            <a:ext cx="867391" cy="137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5871074" y="3278897"/>
            <a:ext cx="0" cy="621507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7638369" y="3278897"/>
            <a:ext cx="0" cy="621507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016247" y="152325"/>
            <a:ext cx="5982893" cy="512440"/>
          </a:xfrm>
          <a:prstGeom prst="rect">
            <a:avLst/>
          </a:prstGeom>
          <a:noFill/>
          <a:ln>
            <a:noFill/>
          </a:ln>
        </p:spPr>
        <p:txBody>
          <a:bodyPr wrap="square" lIns="68572" tIns="34286" rIns="68572" bIns="34286" rtlCol="0">
            <a:spAutoFit/>
          </a:bodyPr>
          <a:lstStyle/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TREASURY SUPPORT OF PUBLIC CONTRACTS AND CONTRACTS/AGREEMENTS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7" name="Полилиния 56"/>
          <p:cNvSpPr/>
          <p:nvPr/>
        </p:nvSpPr>
        <p:spPr>
          <a:xfrm>
            <a:off x="3898902" y="1214440"/>
            <a:ext cx="1216023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 implementing entity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016245" y="875239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CONTRACT</a:t>
            </a:r>
            <a:endParaRPr lang="ru-RU" sz="9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3091660" y="3357715"/>
            <a:ext cx="676869" cy="689604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3063086" y="3307711"/>
            <a:ext cx="915985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transactions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930975" y="3300482"/>
            <a:ext cx="995041" cy="196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 transactions (final settlement)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714736" y="3298915"/>
            <a:ext cx="996118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 transactions (final settlement)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3328989" y="1606958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3051389" y="1792057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GOODS, WORKS, SERVICES </a:t>
            </a:r>
            <a:r>
              <a:rPr lang="ru-RU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GWS</a:t>
            </a:r>
            <a:r>
              <a:rPr lang="ru-RU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7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H="1">
            <a:off x="5133796" y="1597854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4862334" y="1507173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GWS</a:t>
            </a:r>
            <a:endParaRPr lang="ru-RU" sz="9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flipH="1">
            <a:off x="6931841" y="1623682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6660379" y="1533001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GWS</a:t>
            </a:r>
            <a:endParaRPr lang="ru-RU" sz="9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3327856" y="1396682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5149571" y="139128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6971989" y="1396682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343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 59"/>
          <p:cNvSpPr/>
          <p:nvPr/>
        </p:nvSpPr>
        <p:spPr>
          <a:xfrm>
            <a:off x="195265" y="2350777"/>
            <a:ext cx="8772917" cy="146398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26222" y="3866673"/>
            <a:ext cx="8772917" cy="1083947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6222" y="2264401"/>
            <a:ext cx="8772917" cy="1550363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81068" y="151157"/>
            <a:ext cx="6118071" cy="734039"/>
          </a:xfrm>
          <a:prstGeom prst="rect">
            <a:avLst/>
          </a:prstGeom>
          <a:noFill/>
          <a:ln>
            <a:noFill/>
          </a:ln>
        </p:spPr>
        <p:txBody>
          <a:bodyPr wrap="square" lIns="68572" tIns="34286" rIns="68572" bIns="34286" rtlCol="0">
            <a:spAutoFit/>
          </a:bodyPr>
          <a:lstStyle/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treasury support of contracts/agreements on provision of subsidies (earmarked funds) to legal entities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226221" y="3127216"/>
            <a:ext cx="147399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TREASURY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212730" y="3910619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LENDING INSTITUTIONS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649664" y="1399006"/>
            <a:ext cx="1097359" cy="63564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Treasury Office to which the authority was delegated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5140130" y="1382819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legal  entity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7534382" y="1382820"/>
            <a:ext cx="146475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(co-implementing) entity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762921" y="2980976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account of the spending unit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(03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648872" y="2997244"/>
            <a:ext cx="105886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 of account for the purposes of delegated authority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5140131" y="3002356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</a:t>
            </a: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budget user’s transactions are recorded</a:t>
            </a: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7515225" y="2997244"/>
            <a:ext cx="141763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</a:t>
            </a: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budget user’s transactions are recorded</a:t>
            </a: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121819" y="162750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955337" y="162750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943726" y="3193334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707733" y="3521947"/>
            <a:ext cx="421481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993231" y="3184370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425302" y="893446"/>
            <a:ext cx="1885950" cy="489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by the Chief Administrator of Budget Funds to delegate the spending unit’s authority to transfer subsidy to the legal entity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400800" y="1014054"/>
            <a:ext cx="1638556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CONTRACT/AGREEMENT</a:t>
            </a:r>
            <a:endParaRPr lang="ru-RU" sz="9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16842" y="2571366"/>
            <a:ext cx="853031" cy="555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commitment limit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27001" y="2874796"/>
            <a:ext cx="582217" cy="212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446213" y="2616695"/>
            <a:ext cx="944519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</a:t>
            </a:r>
          </a:p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заявка на подкрепление</a:t>
            </a:r>
          </a:p>
        </p:txBody>
      </p:sp>
      <p:sp>
        <p:nvSpPr>
          <p:cNvPr id="33" name="Полилиния 32"/>
          <p:cNvSpPr/>
          <p:nvPr/>
        </p:nvSpPr>
        <p:spPr>
          <a:xfrm>
            <a:off x="5154417" y="4104085"/>
            <a:ext cx="1800919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7534382" y="4084557"/>
            <a:ext cx="141763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6796832" y="3648789"/>
            <a:ext cx="608113" cy="435769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4747024" y="3184370"/>
            <a:ext cx="393107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87884" y="2222081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4308" y="381476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5225651" y="2264401"/>
            <a:ext cx="1952030" cy="554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on the uses of earmarked funds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 order,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contract/agreement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documentary evidence of financial obligation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606625" y="3193336"/>
            <a:ext cx="643929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Платежное поручение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323088" y="3840719"/>
            <a:ext cx="850645" cy="142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404944" y="3852580"/>
            <a:ext cx="1527911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transactions (final settlement)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5254123" y="2034649"/>
            <a:ext cx="0" cy="459505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5250553" y="3648789"/>
            <a:ext cx="0" cy="407585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олилиния 60"/>
          <p:cNvSpPr/>
          <p:nvPr/>
        </p:nvSpPr>
        <p:spPr>
          <a:xfrm>
            <a:off x="1762921" y="1393611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 Administrator of Budget Funds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6986589" y="1789942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715126" y="1836421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ru-RU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7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WORKS,</a:t>
            </a:r>
            <a:r>
              <a:rPr lang="ru-RU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ru-RU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7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GWS</a:t>
            </a:r>
            <a:r>
              <a:rPr lang="ru-RU" sz="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471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226222" y="3814764"/>
            <a:ext cx="8772917" cy="1083947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6221" y="2133601"/>
            <a:ext cx="8772917" cy="1688783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06140" y="151405"/>
            <a:ext cx="5592998" cy="734039"/>
          </a:xfrm>
          <a:prstGeom prst="rect">
            <a:avLst/>
          </a:prstGeom>
          <a:noFill/>
          <a:ln>
            <a:noFill/>
          </a:ln>
        </p:spPr>
        <p:txBody>
          <a:bodyPr wrap="square" lIns="68572" tIns="34286" rIns="68572" bIns="34286" rtlCol="0">
            <a:spAutoFit/>
          </a:bodyPr>
          <a:lstStyle/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сопровождение соглашений (договоров) о предоставлении </a:t>
            </a:r>
          </a:p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межбюджетных трансфертов 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226221" y="3127216"/>
            <a:ext cx="147399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TREASURY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226221" y="4161159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LENDING INSTITUTIONS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527429" y="1383766"/>
            <a:ext cx="1268807" cy="63564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Treasury Office to which the authority was delegated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6961786" y="1361045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 entity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727993" y="265776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account of the spending unit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(01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486151" y="2671474"/>
            <a:ext cx="1303735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 of account for the purposes of delegated authority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6961786" y="2679140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</a:t>
            </a: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budget user’s transactions are recorded</a:t>
            </a: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993231" y="161226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789885" y="3127215"/>
            <a:ext cx="417512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993231" y="3184370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169676" y="871671"/>
            <a:ext cx="2179320" cy="489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by the Chief Administrator of Budget Funds to delegate the spending unit’s authority to transfer subsidy to the legal entity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82540" y="2773525"/>
            <a:ext cx="503610" cy="35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commitment limit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56734" y="2318571"/>
            <a:ext cx="785704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Consolidated request for support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6964464" y="4070345"/>
            <a:ext cx="1800919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7122215" y="3327653"/>
            <a:ext cx="0" cy="665704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4796236" y="2814628"/>
            <a:ext cx="504428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80935" y="2125980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4308" y="381476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7200109" y="3457576"/>
            <a:ext cx="915985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settlements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олилиния 46"/>
          <p:cNvSpPr/>
          <p:nvPr/>
        </p:nvSpPr>
        <p:spPr>
          <a:xfrm>
            <a:off x="5207398" y="1367629"/>
            <a:ext cx="1268807" cy="64988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Designated authority – Russian region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олилиния 47"/>
          <p:cNvSpPr/>
          <p:nvPr/>
        </p:nvSpPr>
        <p:spPr>
          <a:xfrm>
            <a:off x="5215532" y="267914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account of the spending unit</a:t>
            </a:r>
            <a:endParaRPr lang="ru-RU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олилиния 48"/>
          <p:cNvSpPr/>
          <p:nvPr/>
        </p:nvSpPr>
        <p:spPr>
          <a:xfrm>
            <a:off x="1727993" y="1372976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 Administrator of Budget Funds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667394" y="3327653"/>
            <a:ext cx="775045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 order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6445842" y="3127215"/>
            <a:ext cx="515943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6198578" y="3317907"/>
            <a:ext cx="8440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of funds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6476204" y="1684260"/>
            <a:ext cx="488260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216172" y="937308"/>
            <a:ext cx="1167608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 on</a:t>
            </a:r>
            <a:endParaRPr lang="ru-RU" sz="9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rovision of funds</a:t>
            </a:r>
            <a:endParaRPr lang="ru-RU" sz="9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343148" y="2007478"/>
            <a:ext cx="0" cy="237463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5841801" y="2017509"/>
            <a:ext cx="0" cy="237463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43148" y="2244941"/>
            <a:ext cx="3498653" cy="10031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3451208" y="2093329"/>
            <a:ext cx="1167608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 on</a:t>
            </a:r>
            <a:endParaRPr lang="ru-RU" sz="9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provision of funds</a:t>
            </a:r>
            <a:endParaRPr lang="ru-RU" sz="9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880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2848" y="1425120"/>
            <a:ext cx="8363492" cy="13619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STATE FINANCIAL CONTROL (AUDIT) AS A VIABLE FORMAT FOR EXERCISING CONTROL POWERS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>
              <a:solidFill>
                <a:schemeClr val="bg1"/>
              </a:solidFill>
            </a:endParaRP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27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356074" y="147904"/>
            <a:ext cx="5634382" cy="80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CONTINUOUS STATE FINANCIAL CONTROL (AUDIT) OF FUNDS ALLOCATED FROM THE BUDGETS OF THE BUDGET SYSTEM OF THE RUSSIAN FEDERATION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222" y="1343835"/>
            <a:ext cx="8772917" cy="195928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sz="1100" dirty="0"/>
          </a:p>
        </p:txBody>
      </p:sp>
      <p:sp>
        <p:nvSpPr>
          <p:cNvPr id="14" name="Полилиния 13"/>
          <p:cNvSpPr/>
          <p:nvPr/>
        </p:nvSpPr>
        <p:spPr>
          <a:xfrm>
            <a:off x="3825764" y="3852631"/>
            <a:ext cx="1800919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Goods, works, services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controlling the fact of procurement )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837498" y="3871339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 unit/Public Client</a:t>
            </a:r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7131034" y="3876724"/>
            <a:ext cx="146475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(co-implementing) entity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279561" y="1343835"/>
            <a:ext cx="147399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TREASURY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лево 17"/>
          <p:cNvSpPr/>
          <p:nvPr/>
        </p:nvSpPr>
        <p:spPr>
          <a:xfrm>
            <a:off x="5898017" y="3995826"/>
            <a:ext cx="936104" cy="360040"/>
          </a:xfrm>
          <a:prstGeom prst="lef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2339752" y="3995826"/>
            <a:ext cx="936104" cy="360040"/>
          </a:xfrm>
          <a:prstGeom prst="leftArrow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3167104" y="2303077"/>
            <a:ext cx="744066" cy="3373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543368" y="2303076"/>
            <a:ext cx="629897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855893" y="2629188"/>
            <a:ext cx="0" cy="1247536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139" y="2968398"/>
            <a:ext cx="1910154" cy="861764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 for provision/transfer of funds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documents for transfer of funds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2067809" y="2629186"/>
            <a:ext cx="2199393" cy="136664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65683" y="2768342"/>
            <a:ext cx="1591454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‘Violations Found/Not Found’ opinion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4731656" y="2626316"/>
            <a:ext cx="0" cy="1226315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73296" y="3102274"/>
            <a:ext cx="1605974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reaching items under review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380312" y="3348485"/>
            <a:ext cx="0" cy="54729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34944" y="3472735"/>
            <a:ext cx="1701552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ransfer of funds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олилиния 40"/>
          <p:cNvSpPr/>
          <p:nvPr/>
        </p:nvSpPr>
        <p:spPr>
          <a:xfrm>
            <a:off x="1105648" y="1982754"/>
            <a:ext cx="206145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documents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олилиния 42"/>
          <p:cNvSpPr/>
          <p:nvPr/>
        </p:nvSpPr>
        <p:spPr>
          <a:xfrm>
            <a:off x="3911172" y="1974950"/>
            <a:ext cx="16321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review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necessary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олилиния 43"/>
          <p:cNvSpPr/>
          <p:nvPr/>
        </p:nvSpPr>
        <p:spPr>
          <a:xfrm>
            <a:off x="6173265" y="1979883"/>
            <a:ext cx="2199770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authorization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03331" y="3308917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37386" y="2051228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12565" y="3331003"/>
            <a:ext cx="450372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60084" y="3213536"/>
            <a:ext cx="450372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03225" y="2043530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1441" y="3479533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60343" y="1574851"/>
            <a:ext cx="1591454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‘Violations Not Found’ opinion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41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979420" y="151130"/>
            <a:ext cx="6005733" cy="8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buNone/>
            </a:pPr>
            <a:r>
              <a:rPr lang="en-US" sz="1600" cap="all" dirty="0" smtClean="0">
                <a:solidFill>
                  <a:srgbClr val="9319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Summing up</a:t>
            </a:r>
            <a:r>
              <a:rPr lang="ru-RU" sz="1600" dirty="0" smtClean="0">
                <a:solidFill>
                  <a:srgbClr val="9319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>
              <a:solidFill>
                <a:srgbClr val="9319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EXPECTED IMPACT OF THE NEW MODEL OF STATE FINANCIAL CONTROL (AUDIT)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21080" y="1369136"/>
            <a:ext cx="4282440" cy="3019985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marL="228574" indent="-228574">
              <a:buFontTx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violations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Shifting emphasis to the preliminary control stage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control in addition to documentary control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“Coloring” of cash flows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the cost of goods, works and services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of the result review process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16768" y="475250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82640" y="1744151"/>
            <a:ext cx="2273808" cy="2164081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algn="ctr"/>
            <a:endParaRPr lang="ru-RU" sz="1400" b="1" dirty="0" smtClean="0">
              <a:solidFill>
                <a:srgbClr val="9319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 smtClean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of preliminary control</a:t>
            </a:r>
            <a:endParaRPr lang="ru-RU" sz="1400" b="1" dirty="0">
              <a:solidFill>
                <a:srgbClr val="9319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rgbClr val="9319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source to identify items to be subject to follow-up control)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5303520" y="1562100"/>
            <a:ext cx="579120" cy="2528184"/>
          </a:xfrm>
          <a:prstGeom prst="rightBrace">
            <a:avLst/>
          </a:prstGeom>
          <a:ln w="158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11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845711" y="2091838"/>
            <a:ext cx="7886700" cy="588169"/>
          </a:xfrm>
        </p:spPr>
        <p:txBody>
          <a:bodyPr/>
          <a:lstStyle/>
          <a:p>
            <a:pPr marL="0" indent="0" algn="ctr">
              <a:buNone/>
            </a:pPr>
            <a:r>
              <a:rPr lang="en-US" sz="3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ru-RU" sz="3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2862" y="3966985"/>
            <a:ext cx="4572000" cy="561684"/>
          </a:xfrm>
          <a:prstGeom prst="rect">
            <a:avLst/>
          </a:prstGeom>
        </p:spPr>
        <p:txBody>
          <a:bodyPr lIns="68572" tIns="34286" rIns="68572" bIns="34286">
            <a:spAutoFit/>
          </a:bodyPr>
          <a:lstStyle/>
          <a:p>
            <a:pPr marL="134985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4985" algn="r">
              <a:spcBef>
                <a:spcPts val="0"/>
              </a:spcBef>
            </a:pPr>
            <a:r>
              <a:rPr lang="en-US" sz="20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20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Demidov</a:t>
            </a:r>
            <a:endParaRPr lang="ru-RU" sz="2000" kern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25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642915" y="185188"/>
            <a:ext cx="6318206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PRESENTATION OUTLINE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2612" y="1174164"/>
            <a:ext cx="7992208" cy="1792790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marL="257145" indent="-257145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FINANCIAL CONTROL (AUDIT) POWERS OF THE FEDERAL TREASURY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TREASURY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RELEVANT FORM OF STATE FINANCIAL CONTROL (AUDIT)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STATE FINANCIAL CONTROL (AUDIT) AS A VIABLE FORMAT FOR EXERCISING CONTROL POWERS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0553" y="3563241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8752" y="3510190"/>
            <a:ext cx="1330935" cy="312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ctr" defTabSz="336909">
              <a:defRPr/>
            </a:pPr>
            <a:r>
              <a:rPr lang="en-US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GLOSSARY</a:t>
            </a:r>
            <a:endParaRPr lang="ru-RU" sz="14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9712" y="3777093"/>
            <a:ext cx="8456148" cy="869461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marL="257145" indent="-257145" algn="just">
              <a:buFont typeface="+mj-lt"/>
              <a:buAutoNum type="arabicPeriod"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spending unit: </a:t>
            </a:r>
            <a:r>
              <a:rPr lang="en-US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public/municipal body or a state institution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entitled to make and/or meet expenditure commitments on behalf of a public law entity using funds from the respective budget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 algn="just">
              <a:buFont typeface="+mj-lt"/>
              <a:buAutoNum type="arabicPeriod"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budget user: </a:t>
            </a:r>
            <a:r>
              <a:rPr lang="en-US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legal entity, a sole proprietor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engaged in the production of goods/performance of works/ provision of services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receives funds from the budget on the basis of legislation (decision)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34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2848" y="1425120"/>
            <a:ext cx="8363492" cy="11464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FINANCIAL CONTROL (AUDIT) POWERS OF THE FEDERAL TREASURY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613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Скругленный прямоугольник 37"/>
          <p:cNvSpPr/>
          <p:nvPr/>
        </p:nvSpPr>
        <p:spPr>
          <a:xfrm>
            <a:off x="1743456" y="1477740"/>
            <a:ext cx="1645920" cy="3581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dirty="0"/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117565" y="25211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PUBLIC/MUNICIPAL FINANCIAL CONTROL (AUDIT) SYSTEM IN THE RUSSIAN FEDERATION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81147" y="2138792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9913" y="351593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148" y="1368910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Russian Federation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689" y="2174161"/>
            <a:ext cx="1350645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Russian regions</a:t>
            </a:r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147" y="3594807"/>
            <a:ext cx="1350645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Municipalities</a:t>
            </a:r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2734" y="950172"/>
            <a:ext cx="4835432" cy="484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Accounts Chamber: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00006">
              <a:spcAft>
                <a:spcPts val="0"/>
              </a:spcAft>
            </a:pPr>
            <a:r>
              <a:rPr lang="en-US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supreme state financial control authority</a:t>
            </a:r>
            <a:endParaRPr lang="ru-RU" sz="1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837277" y="1568964"/>
            <a:ext cx="1471100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Treasury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6007921" y="1568964"/>
            <a:ext cx="1471100" cy="50613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Service for Financial and Budget Oversight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лево 14"/>
          <p:cNvSpPr/>
          <p:nvPr/>
        </p:nvSpPr>
        <p:spPr>
          <a:xfrm>
            <a:off x="3593207" y="1568964"/>
            <a:ext cx="2176529" cy="506137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delegation of authority</a:t>
            </a:r>
            <a:endParaRPr lang="ru-RU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298056" y="1489932"/>
            <a:ext cx="910465" cy="624952"/>
          </a:xfrm>
          <a:prstGeom prst="line">
            <a:avLst/>
          </a:prstGeom>
          <a:ln w="95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6360160" y="1489932"/>
            <a:ext cx="810726" cy="624952"/>
          </a:xfrm>
          <a:prstGeom prst="line">
            <a:avLst/>
          </a:prstGeom>
          <a:ln w="95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13760" y="2170089"/>
            <a:ext cx="2474976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control and accounts authority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1827183" y="2696724"/>
            <a:ext cx="1471100" cy="65242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Office of the Federal Treasury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6029973" y="2705850"/>
            <a:ext cx="1471100" cy="64329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internal state financial control authority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1845471" y="4060704"/>
            <a:ext cx="1471100" cy="884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Unit of the Regional Office of the Federal Treasury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6083313" y="4060703"/>
            <a:ext cx="1471100" cy="884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 internal municipal financial control authority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13760" y="3594807"/>
            <a:ext cx="2474976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Municipal control and accounts authority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2569359" y="2075102"/>
            <a:ext cx="11662" cy="63074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581021" y="3348484"/>
            <a:ext cx="0" cy="71221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452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826764" y="173989"/>
            <a:ext cx="5181249" cy="561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FEDERAL TREASURY CONTROL POWER DEVELOPMENT FACTORS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22254" y="1590116"/>
            <a:ext cx="7490460" cy="2280845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Programmatic approach to governance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Securing the rule of law and efficiency in contractual relations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Delegation of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abolished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Service for Financial and Budget Oversight to the Federal Treasury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 control and oversight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 quality control of auditors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19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74314" y="193947"/>
            <a:ext cx="6840146" cy="431520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FEDERAL TREASURY CONTROL (AUDIT) IN PROCUREMENT OF GOODS, WORKS AND SERVICES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2320357"/>
              </p:ext>
            </p:extLst>
          </p:nvPr>
        </p:nvGraphicFramePr>
        <p:xfrm>
          <a:off x="853439" y="784860"/>
          <a:ext cx="8161021" cy="3522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73"/>
                <a:gridCol w="1187899"/>
                <a:gridCol w="1033626"/>
                <a:gridCol w="1463631"/>
                <a:gridCol w="2718653"/>
                <a:gridCol w="1263539"/>
              </a:tblGrid>
              <a:tr h="452081"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PLANNING</a:t>
                      </a:r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PROCESS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 EXECUTION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RESULTS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8479"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plan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plan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Notice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documents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>
                        <a:defRPr/>
                      </a:pP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supplier/provider/contractor selection 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the committee, minutes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Register of Contracts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supporting documents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bill,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invoice, etc.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) </a:t>
                      </a:r>
                    </a:p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Procured goods/works/services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342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Preliminary control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Compliance with requirements to justification of budgetary allocations</a:t>
                      </a:r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ctr"/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r>
                        <a:rPr lang="en-US" sz="8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procurement plan alignment with budget commitment limits</a:t>
                      </a:r>
                      <a:endParaRPr lang="ru-RU" sz="85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Consistency  of information on procurement identification code and level financial support with procurement plan data</a:t>
                      </a:r>
                      <a:endParaRPr lang="ru-RU" sz="85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Consistency  of information on procurement identification</a:t>
                      </a:r>
                      <a:r>
                        <a:rPr lang="en-US" sz="8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code</a:t>
                      </a: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level financial support given in the Procurement Notice, procurement documents, minutes, and draft contract with the time plan</a:t>
                      </a:r>
                      <a:endParaRPr lang="ru-RU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Consistency  of information on procurement identification code and level financial support given in the Register of Contracts with contract terms and conditions</a:t>
                      </a:r>
                      <a:endParaRPr lang="ru-RU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50" b="1" dirty="0"/>
                    </a:p>
                  </a:txBody>
                  <a:tcPr/>
                </a:tc>
              </a:tr>
              <a:tr h="71609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Follow-up control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Compliance with requirements to procurement justification</a:t>
                      </a:r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ru-RU" sz="8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Compliance</a:t>
                      </a:r>
                      <a:r>
                        <a:rPr lang="en-US" sz="8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with norm setting rules in procurement </a:t>
                      </a:r>
                      <a:endParaRPr lang="ru-RU" sz="85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Justification of the initial contract price  (price ceiling)</a:t>
                      </a:r>
                      <a:endParaRPr lang="ru-RU" sz="8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5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22" indent="-285722" algn="ctr">
                        <a:buFontTx/>
                        <a:buChar char="-"/>
                      </a:pP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 of the Register of Contracts</a:t>
                      </a:r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Authorization of expenses and contract payment</a:t>
                      </a:r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lvl="0" indent="-171450" algn="ctr">
                        <a:buFontTx/>
                        <a:buChar char="-"/>
                      </a:pPr>
                      <a:r>
                        <a:rPr lang="en-US" sz="85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Consistency of procured goods /works/services with  contract terms and conditions</a:t>
                      </a:r>
                      <a:r>
                        <a:rPr lang="ru-RU" sz="85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of penalties by the client in case of contract breach</a:t>
                      </a:r>
                      <a:r>
                        <a:rPr lang="ru-RU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lvl="0" algn="ctr"/>
                      <a:r>
                        <a:rPr lang="ru-RU" sz="85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85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Timeliness, completeness</a:t>
                      </a:r>
                      <a:r>
                        <a:rPr lang="ru-RU" sz="85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reliability of records on procured goods/works/services in  books and accounts</a:t>
                      </a:r>
                      <a:endParaRPr lang="ru-RU" sz="8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Consistency of procured goods/works/services with procurement objectives</a:t>
                      </a:r>
                      <a:endParaRPr lang="ru-RU" sz="85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6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74314" y="193947"/>
            <a:ext cx="6840146" cy="431520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en-US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Prospects for federal treasury control (audit) in procurement of goods, works and services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2592260"/>
              </p:ext>
            </p:extLst>
          </p:nvPr>
        </p:nvGraphicFramePr>
        <p:xfrm>
          <a:off x="853439" y="937260"/>
          <a:ext cx="8161021" cy="339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73"/>
                <a:gridCol w="1187899"/>
                <a:gridCol w="1214029"/>
                <a:gridCol w="1493520"/>
                <a:gridCol w="2545182"/>
                <a:gridCol w="1226718"/>
              </a:tblGrid>
              <a:tr h="325081"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PLANNING</a:t>
                      </a:r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PROCESS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 EXECUTION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RESULTS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8479"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plan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plan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Notice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procurement documents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>
                        <a:defRPr/>
                      </a:pP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supplier/provider/contractor selection 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the committee, minutes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Register of Contracts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supporting documents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bill,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invoice, etc.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)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Procured goods/works/services</a:t>
                      </a:r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47719"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vert="vert270"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Catalog of goods/works/services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name of procured items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part of procurement identification code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cost structure,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price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ctr"/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Information on reference prices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Establishment of an objective initial contract price (price ceiling)</a:t>
                      </a:r>
                      <a:endParaRPr lang="ru-RU" sz="900" b="1" dirty="0"/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Catalog of goods/works/services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name of procured items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part of procurement identification code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cost structure,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price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ctr"/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Information on reference prices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Establishment of an objective initial contract price (price ceiling)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List of procurement committee members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name, position, length of service in the committee, and other details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):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Identifying cases of affiliation with suppliers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Register of cooperation of public contract implementing/co-implementing entities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information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on legal entities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name, legal status, founder, other data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):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Identifying affiliated implementing entities;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Providing for transparency of public contract implementation, including prevention of movement of budget funds to tax havens,  and combating contract implementation by fly—by-night companies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lvl="0" algn="ctr"/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Efficiency of procurement of goods/works/services</a:t>
                      </a:r>
                      <a:endParaRPr lang="ru-RU" sz="900" b="1" dirty="0"/>
                    </a:p>
                  </a:txBody>
                  <a:tcPr>
                    <a:solidFill>
                      <a:srgbClr val="FFEFEF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399" y="2129084"/>
            <a:ext cx="353923" cy="2216008"/>
          </a:xfrm>
          <a:prstGeom prst="rect">
            <a:avLst/>
          </a:prstGeom>
          <a:noFill/>
        </p:spPr>
        <p:txBody>
          <a:bodyPr vert="vert270" wrap="square" lIns="91430" tIns="45715" rIns="91430" bIns="45715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endParaRPr lang="ru-RU" sz="1100" b="1" dirty="0">
              <a:solidFill>
                <a:srgbClr val="9319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12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894814" y="238526"/>
            <a:ext cx="6101055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en-US" sz="1600" cap="all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MAIN flows to be subject to state financial control (audit)</a:t>
            </a:r>
            <a:endParaRPr lang="ru-RU" sz="1600" cap="all" dirty="0">
              <a:solidFill>
                <a:srgbClr val="5B9B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308" y="2036647"/>
            <a:ext cx="8882613" cy="77227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0965" y="2052691"/>
            <a:ext cx="8893105" cy="609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9" y="2824968"/>
            <a:ext cx="894082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202" y="1226014"/>
            <a:ext cx="1007570" cy="78482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</a:t>
            </a:r>
            <a:r>
              <a:rPr lang="ru-RU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CLIENTS AND IMPLEMENTING ENTITIES</a:t>
            </a:r>
            <a:r>
              <a:rPr lang="ru-RU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5" y="2026116"/>
            <a:ext cx="1350645" cy="67709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</a:t>
            </a:r>
            <a:r>
              <a:rPr lang="ru-RU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1400" b="1" i="1" u="sng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TREASURY BODIES</a:t>
            </a:r>
            <a:r>
              <a:rPr lang="ru-RU" sz="7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7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02" y="2851917"/>
            <a:ext cx="1350645" cy="569377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</a:t>
            </a:r>
            <a:r>
              <a:rPr lang="ru-RU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400" b="1" i="1" u="sng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LENDING INSTITUTIONS</a:t>
            </a:r>
            <a:r>
              <a:rPr lang="ru-RU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011937" y="1214442"/>
            <a:ext cx="1002636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 </a:t>
            </a:r>
            <a:r>
              <a:rPr lang="en-US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UNIT/ </a:t>
            </a:r>
            <a:r>
              <a:rPr lang="en-US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</a:t>
            </a:r>
            <a:endParaRPr lang="ru-RU" sz="9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2802043" y="1214442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 IMPLEMENTING ENTITY</a:t>
            </a:r>
            <a:endParaRPr lang="ru-RU" sz="9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5006016" y="1214442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900" b="1" cap="all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1 implementing entity</a:t>
            </a:r>
            <a:endParaRPr lang="ru-RU" sz="900" b="1" cap="all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7133524" y="1214442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2 IMPLEMENTING ENTITY</a:t>
            </a:r>
            <a:endParaRPr lang="ru-RU" sz="9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060448" y="1368909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114800" y="1366220"/>
            <a:ext cx="786384" cy="269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303264" y="1363527"/>
            <a:ext cx="75590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842149" y="902777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CONTRACT</a:t>
            </a:r>
            <a:endParaRPr lang="ru-RU" sz="800" b="1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37380" y="911653"/>
            <a:ext cx="1478996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CONTRACT/AGREEMENT</a:t>
            </a:r>
            <a:endParaRPr lang="ru-RU" sz="800" b="1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891436" y="902779"/>
            <a:ext cx="1485133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8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CONTRACT/AGREEMENT</a:t>
            </a:r>
            <a:endParaRPr lang="ru-RU" sz="800" b="1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2073092" y="1584506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114806" y="1599292"/>
            <a:ext cx="786383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6272789" y="1629014"/>
            <a:ext cx="786383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1862042" y="1616201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ru-RU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8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ru-RU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8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 </a:t>
            </a:r>
            <a:r>
              <a:rPr lang="ru-RU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GWS</a:t>
            </a:r>
            <a:r>
              <a:rPr lang="ru-RU" sz="8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950486" y="1584509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GWS</a:t>
            </a:r>
            <a:endParaRPr lang="ru-RU" sz="9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29242" y="1585357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GWS</a:t>
            </a:r>
            <a:endParaRPr lang="ru-RU" sz="900" b="1" dirty="0">
              <a:solidFill>
                <a:srgbClr val="111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олилиния 34"/>
          <p:cNvSpPr/>
          <p:nvPr/>
        </p:nvSpPr>
        <p:spPr>
          <a:xfrm>
            <a:off x="1011937" y="2210813"/>
            <a:ext cx="994886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account of the spending unit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2802043" y="2166890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the budget user’s transactions are recorded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5021105" y="2166890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the budget user’s transactions are recorded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олилиния 39"/>
          <p:cNvSpPr/>
          <p:nvPr/>
        </p:nvSpPr>
        <p:spPr>
          <a:xfrm>
            <a:off x="7133524" y="2166890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where the budget user’s transactions are recorded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45040" y="2093680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145676" y="2059668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295211" y="2059668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60964" y="3731207"/>
            <a:ext cx="8919665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олилиния 49"/>
          <p:cNvSpPr/>
          <p:nvPr/>
        </p:nvSpPr>
        <p:spPr>
          <a:xfrm>
            <a:off x="2802043" y="3154277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олилиния 50"/>
          <p:cNvSpPr/>
          <p:nvPr/>
        </p:nvSpPr>
        <p:spPr>
          <a:xfrm>
            <a:off x="5045140" y="3156919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олилиния 51"/>
          <p:cNvSpPr/>
          <p:nvPr/>
        </p:nvSpPr>
        <p:spPr>
          <a:xfrm>
            <a:off x="7133524" y="3155123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Settlement account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 flipV="1">
            <a:off x="3405385" y="2603284"/>
            <a:ext cx="0" cy="497264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2615302" y="2735390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5650895" y="2629090"/>
            <a:ext cx="0" cy="497264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4859140" y="2742053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flipV="1">
            <a:off x="7753896" y="2622277"/>
            <a:ext cx="0" cy="497264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7097917" y="2750299"/>
            <a:ext cx="725760" cy="393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199" y="3826457"/>
            <a:ext cx="1036316" cy="67709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</a:t>
            </a:r>
            <a:r>
              <a:rPr lang="ru-RU" sz="1400" b="1" i="1" u="sng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400" b="1" i="1" u="sng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AUTHORITIES</a:t>
            </a:r>
            <a:r>
              <a:rPr lang="ru-RU" sz="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Полилиния 65"/>
          <p:cNvSpPr/>
          <p:nvPr/>
        </p:nvSpPr>
        <p:spPr>
          <a:xfrm>
            <a:off x="1011942" y="3942421"/>
            <a:ext cx="994885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Taxpayer  account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олилиния 66"/>
          <p:cNvSpPr/>
          <p:nvPr/>
        </p:nvSpPr>
        <p:spPr>
          <a:xfrm>
            <a:off x="2802042" y="3948517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Taxpayer account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олилиния 67"/>
          <p:cNvSpPr/>
          <p:nvPr/>
        </p:nvSpPr>
        <p:spPr>
          <a:xfrm>
            <a:off x="5037317" y="3948517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Taxpayer  account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олилиния 68"/>
          <p:cNvSpPr/>
          <p:nvPr/>
        </p:nvSpPr>
        <p:spPr>
          <a:xfrm>
            <a:off x="7169789" y="3942421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en-US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Taxpayer account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66544" y="3786360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INVOICE FOR GWS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4175424" y="3802815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INVOICE FOR GWS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6344147" y="3803676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INVOICE FOR GWS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2066544" y="2388849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H="1">
            <a:off x="2086889" y="2479340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V="1">
            <a:off x="3635896" y="2607565"/>
            <a:ext cx="0" cy="475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5868144" y="2625364"/>
            <a:ext cx="0" cy="475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7956376" y="2622277"/>
            <a:ext cx="0" cy="475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4145676" y="2375242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6344147" y="2368104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H="1">
            <a:off x="4187486" y="2479340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flipH="1">
            <a:off x="6364493" y="2485470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1115616" y="1860874"/>
            <a:ext cx="0" cy="34994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2911999" y="1861677"/>
            <a:ext cx="0" cy="305213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5148064" y="1860874"/>
            <a:ext cx="0" cy="306015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7251219" y="1870313"/>
            <a:ext cx="0" cy="29657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V="1">
            <a:off x="3950486" y="3613028"/>
            <a:ext cx="1" cy="335489"/>
          </a:xfrm>
          <a:prstGeom prst="straightConnector1">
            <a:avLst/>
          </a:prstGeom>
          <a:ln w="12700" cmpd="sng">
            <a:solidFill>
              <a:srgbClr val="70B073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flipV="1">
            <a:off x="6129244" y="3594953"/>
            <a:ext cx="1" cy="335489"/>
          </a:xfrm>
          <a:prstGeom prst="straightConnector1">
            <a:avLst/>
          </a:prstGeom>
          <a:ln w="12700" cmpd="sng">
            <a:solidFill>
              <a:srgbClr val="70B073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 flipV="1">
            <a:off x="8244410" y="3613028"/>
            <a:ext cx="1" cy="335489"/>
          </a:xfrm>
          <a:prstGeom prst="straightConnector1">
            <a:avLst/>
          </a:prstGeom>
          <a:ln w="12700" cmpd="sng">
            <a:solidFill>
              <a:srgbClr val="70B073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H="1">
            <a:off x="2086889" y="4162758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flipH="1">
            <a:off x="4236257" y="4162758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 flipH="1">
            <a:off x="6404915" y="4162758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2051136" y="2453915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DOCUMENTS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4157014" y="2495707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DOCUMENTS</a:t>
            </a:r>
            <a:endParaRPr lang="ru-RU" sz="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635896" y="2763234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DOCUMENTS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6364492" y="2466256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DOCUMENTS</a:t>
            </a:r>
            <a:endParaRPr lang="ru-RU" sz="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5868144" y="2769462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DOCUMENTS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7956376" y="2771908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en-US" sz="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DOCUMENTS</a:t>
            </a:r>
            <a:endParaRPr lang="ru-RU" sz="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5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1" y="1064432"/>
            <a:ext cx="9015413" cy="396478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algn="ctr"/>
            <a:endParaRPr lang="ru-RU" dirty="0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2371726" y="245267"/>
            <a:ext cx="6643687" cy="442913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1" tIns="34261" rIns="68521" bIns="34261" rtlCol="0" anchor="ctr"/>
          <a:lstStyle/>
          <a:p>
            <a:pPr algn="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 ENVIRONMENT OF INTER-AGENCY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COOPERATION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THE COURSE OF CONTROL (AUDIT)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64319" y="1093008"/>
            <a:ext cx="2700338" cy="60007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lvl="0" algn="ctr"/>
            <a:r>
              <a:rPr lang="en-US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Tax Service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145178" y="1066645"/>
            <a:ext cx="2807494" cy="652796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lvl="0" algn="ctr"/>
            <a:r>
              <a:rPr lang="en-US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Treasury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6122200" y="895989"/>
            <a:ext cx="2700881" cy="823452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algn="ctr"/>
            <a:r>
              <a:rPr lang="en-US" sz="17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Financial Monitoring Service</a:t>
            </a:r>
            <a:endParaRPr lang="ru-RU" sz="17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1091350" y="4543594"/>
            <a:ext cx="6915150" cy="485618"/>
          </a:xfrm>
          <a:prstGeom prst="ellipseRibbon">
            <a:avLst/>
          </a:prstGeom>
          <a:solidFill>
            <a:schemeClr val="tx2">
              <a:lumMod val="75000"/>
              <a:alpha val="2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algn="ctr"/>
            <a:r>
              <a:rPr lang="en-US" sz="19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Contract ID</a:t>
            </a:r>
            <a:endParaRPr lang="ru-RU" sz="19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9713" y="2620660"/>
            <a:ext cx="2551967" cy="204589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endParaRPr lang="ru-RU" sz="500" b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b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Information on invoices</a:t>
            </a:r>
            <a:r>
              <a:rPr lang="ru-RU" sz="800" b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en-US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endParaRPr lang="ru-RU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</a:t>
            </a: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formation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on ‘high risk’ legal entities and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individuals in respect of which/whom there are data on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: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 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Tax evasion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Availability of receivables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Registration in the List of Mala Fide Suppliers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 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Other information 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(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Register of Complaints, control findings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);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Information submitted by regional offices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Unified State Register of Legal Entities, Unified State Register of Sole Proprietors, Unified State Register of Taxpayers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.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marL="214288" indent="-214288">
              <a:buFont typeface="Calibri" panose="020F0502020204030204" pitchFamily="34" charset="0"/>
              <a:buChar char="-"/>
            </a:pPr>
            <a:endParaRPr lang="ru-RU" sz="11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4320" y="1744395"/>
            <a:ext cx="2700338" cy="41163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Automated Tax Information System</a:t>
            </a: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5526" y="2211539"/>
            <a:ext cx="2700338" cy="38272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Automated VAT Control System</a:t>
            </a:r>
            <a:endParaRPr lang="ru-RU" sz="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37743" y="1756652"/>
            <a:ext cx="3004220" cy="39937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endParaRPr lang="ru-RU" sz="500" b="1" dirty="0">
              <a:solidFill>
                <a:srgbClr val="76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Official website of the Unified Information System </a:t>
            </a:r>
            <a:r>
              <a:rPr lang="ru-RU" sz="1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www.zakupki.gov.ru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28476" indent="-128476" algn="ctr">
              <a:buFont typeface="Arial" panose="020B0604020202020204" pitchFamily="34" charset="0"/>
              <a:buChar char="•"/>
            </a:pPr>
            <a:endParaRPr lang="ru-RU" sz="8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029235" y="2189898"/>
            <a:ext cx="3004220" cy="4147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endParaRPr lang="ru-RU" sz="300" b="1" dirty="0">
              <a:solidFill>
                <a:srgbClr val="76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GIS E-Budget</a:t>
            </a:r>
            <a:endParaRPr lang="ru-RU" sz="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011370" y="2638441"/>
            <a:ext cx="3004220" cy="40387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Application SW ‘Automated System of the Federal Treasury’  </a:t>
            </a:r>
            <a:endParaRPr lang="ru-RU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22201" y="1756652"/>
            <a:ext cx="2700881" cy="76510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en-US" sz="11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Unified Information System for operations (transactions) involving money or other property</a:t>
            </a:r>
            <a:endParaRPr lang="ru-RU" sz="1100" b="1" dirty="0">
              <a:solidFill>
                <a:srgbClr val="14314C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33375" y="3130062"/>
            <a:ext cx="2631098" cy="152567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b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Information on individual account transactions</a:t>
            </a:r>
            <a:r>
              <a:rPr lang="ru-RU" sz="800" b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en-US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endParaRPr lang="ru-RU" sz="800" b="1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Register of Contracts 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(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Federal Law # 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44-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FZ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);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Register of Deeds 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(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Federal Law # 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223-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FZ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);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Register of Agreements 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 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GWS Catalog containing information on pricing structure, including costing by cost element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System of reference prices for goods, works and services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</a:t>
            </a: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nformation submitted by regional offices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.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marL="214288" indent="-214288">
              <a:buFont typeface="Calibri" panose="020F0502020204030204" pitchFamily="34" charset="0"/>
              <a:buChar char="-"/>
            </a:pPr>
            <a:endParaRPr lang="ru-RU" sz="11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14378" y="3130062"/>
            <a:ext cx="2544562" cy="150461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b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Information on settlement account transactions</a:t>
            </a:r>
            <a:r>
              <a:rPr lang="ru-RU" sz="800" b="1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en-US" sz="800" b="1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endParaRPr lang="ru-RU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</a:t>
            </a: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nformation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on ‘high risk’ legal entities and individuals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 respect of which/whom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there are data 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indicating their involvement in extremism or terrorism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Other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information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(</a:t>
            </a:r>
            <a:r>
              <a:rPr lang="en-US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inter-agency cooperation, control findings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);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I</a:t>
            </a:r>
            <a:r>
              <a:rPr lang="en-GB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nformation submitted by regional offices</a:t>
            </a:r>
            <a:r>
              <a:rPr lang="ru-RU" sz="800" i="1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.</a:t>
            </a:r>
            <a:endParaRPr lang="ru-RU" sz="800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6426364" y="2569525"/>
            <a:ext cx="2396718" cy="472793"/>
          </a:xfrm>
          <a:prstGeom prst="wave">
            <a:avLst/>
          </a:prstGeom>
          <a:solidFill>
            <a:srgbClr val="9319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b="1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Lending institutions</a:t>
            </a:r>
            <a:endParaRPr lang="ru-RU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24945</TotalTime>
  <Words>1902</Words>
  <Application>Microsoft Office PowerPoint</Application>
  <PresentationFormat>Экран (16:9)</PresentationFormat>
  <Paragraphs>434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Елена</cp:lastModifiedBy>
  <cp:revision>830</cp:revision>
  <cp:lastPrinted>2016-03-14T15:51:14Z</cp:lastPrinted>
  <dcterms:created xsi:type="dcterms:W3CDTF">2015-03-03T16:27:21Z</dcterms:created>
  <dcterms:modified xsi:type="dcterms:W3CDTF">2016-03-15T18:41:17Z</dcterms:modified>
</cp:coreProperties>
</file>