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8" r:id="rId2"/>
    <p:sldId id="371" r:id="rId3"/>
    <p:sldId id="373" r:id="rId4"/>
    <p:sldId id="379" r:id="rId5"/>
    <p:sldId id="383" r:id="rId6"/>
    <p:sldId id="385" r:id="rId7"/>
    <p:sldId id="386" r:id="rId8"/>
    <p:sldId id="384" r:id="rId9"/>
    <p:sldId id="350" r:id="rId10"/>
    <p:sldId id="370" r:id="rId11"/>
    <p:sldId id="380" r:id="rId12"/>
    <p:sldId id="376" r:id="rId13"/>
    <p:sldId id="360" r:id="rId14"/>
    <p:sldId id="363" r:id="rId15"/>
    <p:sldId id="382" r:id="rId16"/>
    <p:sldId id="381" r:id="rId17"/>
    <p:sldId id="368" r:id="rId18"/>
    <p:sldId id="377" r:id="rId19"/>
    <p:sldId id="341" r:id="rId20"/>
  </p:sldIdLst>
  <p:sldSz cx="9144000" cy="5143500" type="screen16x9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34286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68572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02858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37144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1714305" algn="l" defTabSz="685722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057166" algn="l" defTabSz="685722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2400027" algn="l" defTabSz="685722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2742888" algn="l" defTabSz="685722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EFEF"/>
    <a:srgbClr val="0000AC"/>
    <a:srgbClr val="14314C"/>
    <a:srgbClr val="111B0B"/>
    <a:srgbClr val="6C121F"/>
    <a:srgbClr val="93192A"/>
    <a:srgbClr val="183D5E"/>
    <a:srgbClr val="760000"/>
    <a:srgbClr val="21109C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723" autoAdjust="0"/>
    <p:restoredTop sz="99398" autoAdjust="0"/>
  </p:normalViewPr>
  <p:slideViewPr>
    <p:cSldViewPr snapToGrid="0">
      <p:cViewPr varScale="1">
        <p:scale>
          <a:sx n="155" d="100"/>
          <a:sy n="155" d="100"/>
        </p:scale>
        <p:origin x="-122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33649-2060-4460-A5CD-17F1CCE9A9AE}" type="datetimeFigureOut">
              <a:rPr lang="ru-RU" smtClean="0"/>
              <a:pPr/>
              <a:t>15.03.2016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DEA95-66EA-47A1-AFBD-284DB76734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30597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61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22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583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444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305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166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027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2888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61" indent="0" algn="ctr">
              <a:buNone/>
              <a:defRPr sz="1500"/>
            </a:lvl2pPr>
            <a:lvl3pPr marL="685722" indent="0" algn="ctr">
              <a:buNone/>
              <a:defRPr sz="1400"/>
            </a:lvl3pPr>
            <a:lvl4pPr marL="1028583" indent="0" algn="ctr">
              <a:buNone/>
              <a:defRPr sz="1200"/>
            </a:lvl4pPr>
            <a:lvl5pPr marL="1371444" indent="0" algn="ctr">
              <a:buNone/>
              <a:defRPr sz="1200"/>
            </a:lvl5pPr>
            <a:lvl6pPr marL="1714305" indent="0" algn="ctr">
              <a:buNone/>
              <a:defRPr sz="1200"/>
            </a:lvl6pPr>
            <a:lvl7pPr marL="2057166" indent="0" algn="ctr">
              <a:buNone/>
              <a:defRPr sz="1200"/>
            </a:lvl7pPr>
            <a:lvl8pPr marL="2400027" indent="0" algn="ctr">
              <a:buNone/>
              <a:defRPr sz="1200"/>
            </a:lvl8pPr>
            <a:lvl9pPr marL="2742888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61524-2EEF-4D35-9BA2-419B27F5948A}" type="datetime1">
              <a:rPr lang="ru-RU" smtClean="0"/>
              <a:pPr>
                <a:defRPr/>
              </a:pPr>
              <a:t>15.03.2016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228ED-B2EE-4F15-A0C7-6C0A4540E0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85873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6BBEE-396A-4F11-9E30-03ECE3C0A057}" type="datetime1">
              <a:rPr lang="ru-RU" smtClean="0"/>
              <a:pPr>
                <a:defRPr/>
              </a:pPr>
              <a:t>15.03.2016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EBDE8-C4F5-46D8-A81D-B6AF711C3B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0463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7" y="273845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2" y="273845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B238A-AF06-4133-88AA-19E1582B82FC}" type="datetime1">
              <a:rPr lang="ru-RU" smtClean="0"/>
              <a:pPr>
                <a:defRPr/>
              </a:pPr>
              <a:t>15.03.2016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F1A9-CE99-4E9B-9B96-ACE372EA20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2342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EC480-DF72-4FB8-A0BE-8F7547C4F866}" type="datetime1">
              <a:rPr lang="ru-RU" smtClean="0"/>
              <a:pPr>
                <a:defRPr/>
              </a:pPr>
              <a:t>15.03.2016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CD68-0AFD-4048-852E-53B764BC6EE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9118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9" y="1282306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9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5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44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0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1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02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88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AD432-F635-43B8-A888-21BD53375DB4}" type="datetime1">
              <a:rPr lang="ru-RU" smtClean="0"/>
              <a:pPr>
                <a:defRPr/>
              </a:pPr>
              <a:t>15.03.2016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2171C-80CF-4EB9-A959-3CDAA13E4B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3537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DE62D-5E43-4F1E-85C8-42A1316882D8}" type="datetime1">
              <a:rPr lang="ru-RU" smtClean="0"/>
              <a:pPr>
                <a:defRPr/>
              </a:pPr>
              <a:t>15.03.2016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7E1EA-8D70-4860-BF45-409C57149FC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5593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273847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61" indent="0">
              <a:buNone/>
              <a:defRPr sz="1500" b="1"/>
            </a:lvl2pPr>
            <a:lvl3pPr marL="685722" indent="0">
              <a:buNone/>
              <a:defRPr sz="1400" b="1"/>
            </a:lvl3pPr>
            <a:lvl4pPr marL="1028583" indent="0">
              <a:buNone/>
              <a:defRPr sz="1200" b="1"/>
            </a:lvl4pPr>
            <a:lvl5pPr marL="1371444" indent="0">
              <a:buNone/>
              <a:defRPr sz="1200" b="1"/>
            </a:lvl5pPr>
            <a:lvl6pPr marL="1714305" indent="0">
              <a:buNone/>
              <a:defRPr sz="1200" b="1"/>
            </a:lvl6pPr>
            <a:lvl7pPr marL="2057166" indent="0">
              <a:buNone/>
              <a:defRPr sz="1200" b="1"/>
            </a:lvl7pPr>
            <a:lvl8pPr marL="2400027" indent="0">
              <a:buNone/>
              <a:defRPr sz="1200" b="1"/>
            </a:lvl8pPr>
            <a:lvl9pPr marL="2742888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61" indent="0">
              <a:buNone/>
              <a:defRPr sz="1500" b="1"/>
            </a:lvl2pPr>
            <a:lvl3pPr marL="685722" indent="0">
              <a:buNone/>
              <a:defRPr sz="1400" b="1"/>
            </a:lvl3pPr>
            <a:lvl4pPr marL="1028583" indent="0">
              <a:buNone/>
              <a:defRPr sz="1200" b="1"/>
            </a:lvl4pPr>
            <a:lvl5pPr marL="1371444" indent="0">
              <a:buNone/>
              <a:defRPr sz="1200" b="1"/>
            </a:lvl5pPr>
            <a:lvl6pPr marL="1714305" indent="0">
              <a:buNone/>
              <a:defRPr sz="1200" b="1"/>
            </a:lvl6pPr>
            <a:lvl7pPr marL="2057166" indent="0">
              <a:buNone/>
              <a:defRPr sz="1200" b="1"/>
            </a:lvl7pPr>
            <a:lvl8pPr marL="2400027" indent="0">
              <a:buNone/>
              <a:defRPr sz="1200" b="1"/>
            </a:lvl8pPr>
            <a:lvl9pPr marL="2742888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D41DF-A042-45FC-9757-DE835BFF8AA7}" type="datetime1">
              <a:rPr lang="ru-RU" smtClean="0"/>
              <a:pPr>
                <a:defRPr/>
              </a:pPr>
              <a:t>15.03.2016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C3CE3-15E3-41B9-AE14-EA2B846D9B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7806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99EFF-3BAF-42CC-9F2B-88892EA97E23}" type="datetime1">
              <a:rPr lang="ru-RU" smtClean="0"/>
              <a:pPr>
                <a:defRPr/>
              </a:pPr>
              <a:t>15.03.2016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D3E9E-ECEF-4AC7-BCA9-85B732FA39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2231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15736-C094-4AC9-B4EA-AC43E29B276C}" type="datetime1">
              <a:rPr lang="ru-RU" smtClean="0"/>
              <a:pPr>
                <a:defRPr/>
              </a:pPr>
              <a:t>15.03.2016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A9584-6FC9-446B-89E9-C9D48C4D16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9426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72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2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61" indent="0">
              <a:buNone/>
              <a:defRPr sz="1100"/>
            </a:lvl2pPr>
            <a:lvl3pPr marL="685722" indent="0">
              <a:buNone/>
              <a:defRPr sz="900"/>
            </a:lvl3pPr>
            <a:lvl4pPr marL="1028583" indent="0">
              <a:buNone/>
              <a:defRPr sz="800"/>
            </a:lvl4pPr>
            <a:lvl5pPr marL="1371444" indent="0">
              <a:buNone/>
              <a:defRPr sz="800"/>
            </a:lvl5pPr>
            <a:lvl6pPr marL="1714305" indent="0">
              <a:buNone/>
              <a:defRPr sz="800"/>
            </a:lvl6pPr>
            <a:lvl7pPr marL="2057166" indent="0">
              <a:buNone/>
              <a:defRPr sz="800"/>
            </a:lvl7pPr>
            <a:lvl8pPr marL="2400027" indent="0">
              <a:buNone/>
              <a:defRPr sz="800"/>
            </a:lvl8pPr>
            <a:lvl9pPr marL="2742888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01795-C144-478F-BD5D-C08F1117CDDD}" type="datetime1">
              <a:rPr lang="ru-RU" smtClean="0"/>
              <a:pPr>
                <a:defRPr/>
              </a:pPr>
              <a:t>15.03.2016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EB9F3-39CE-44E7-B9F9-66414ECE55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0587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72"/>
            <a:ext cx="4629150" cy="365521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861" indent="0">
              <a:buNone/>
              <a:defRPr sz="2100"/>
            </a:lvl2pPr>
            <a:lvl3pPr marL="685722" indent="0">
              <a:buNone/>
              <a:defRPr sz="1800"/>
            </a:lvl3pPr>
            <a:lvl4pPr marL="1028583" indent="0">
              <a:buNone/>
              <a:defRPr sz="1500"/>
            </a:lvl4pPr>
            <a:lvl5pPr marL="1371444" indent="0">
              <a:buNone/>
              <a:defRPr sz="1500"/>
            </a:lvl5pPr>
            <a:lvl6pPr marL="1714305" indent="0">
              <a:buNone/>
              <a:defRPr sz="1500"/>
            </a:lvl6pPr>
            <a:lvl7pPr marL="2057166" indent="0">
              <a:buNone/>
              <a:defRPr sz="1500"/>
            </a:lvl7pPr>
            <a:lvl8pPr marL="2400027" indent="0">
              <a:buNone/>
              <a:defRPr sz="1500"/>
            </a:lvl8pPr>
            <a:lvl9pPr marL="2742888" indent="0">
              <a:buNone/>
              <a:defRPr sz="15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2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61" indent="0">
              <a:buNone/>
              <a:defRPr sz="1100"/>
            </a:lvl2pPr>
            <a:lvl3pPr marL="685722" indent="0">
              <a:buNone/>
              <a:defRPr sz="900"/>
            </a:lvl3pPr>
            <a:lvl4pPr marL="1028583" indent="0">
              <a:buNone/>
              <a:defRPr sz="800"/>
            </a:lvl4pPr>
            <a:lvl5pPr marL="1371444" indent="0">
              <a:buNone/>
              <a:defRPr sz="800"/>
            </a:lvl5pPr>
            <a:lvl6pPr marL="1714305" indent="0">
              <a:buNone/>
              <a:defRPr sz="800"/>
            </a:lvl6pPr>
            <a:lvl7pPr marL="2057166" indent="0">
              <a:buNone/>
              <a:defRPr sz="800"/>
            </a:lvl7pPr>
            <a:lvl8pPr marL="2400027" indent="0">
              <a:buNone/>
              <a:defRPr sz="800"/>
            </a:lvl8pPr>
            <a:lvl9pPr marL="2742888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4FFCF-C78E-40DD-BECB-82779D5F05F0}" type="datetime1">
              <a:rPr lang="ru-RU" smtClean="0"/>
              <a:pPr>
                <a:defRPr/>
              </a:pPr>
              <a:t>15.03.2016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B362C-59B7-4224-B209-68A5E34A71C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9101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1" y="273847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72" tIns="34286" rIns="68572" bIns="3428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1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72" tIns="34286" rIns="68572" bIns="342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72" tIns="34286" rIns="68572" bIns="34286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5AB894-143D-463C-90B4-F5AE23A5B760}" type="datetime1">
              <a:rPr lang="ru-RU" smtClean="0"/>
              <a:pPr>
                <a:defRPr/>
              </a:pPr>
              <a:t>15.03.2016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1" y="4767264"/>
            <a:ext cx="3086100" cy="273844"/>
          </a:xfrm>
          <a:prstGeom prst="rect">
            <a:avLst/>
          </a:prstGeom>
        </p:spPr>
        <p:txBody>
          <a:bodyPr vert="horz" lIns="68572" tIns="34286" rIns="68572" bIns="34286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72" tIns="34286" rIns="68572" bIns="34286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F6D111-74A9-45D9-ADCC-62D41ADA5A7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342861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685722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028583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371444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30" indent="-17143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292" indent="-17143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52" indent="-17143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13" indent="-17143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75" indent="-17143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35" indent="-171430" algn="l" defTabSz="68572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597" indent="-171430" algn="l" defTabSz="68572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57" indent="-171430" algn="l" defTabSz="68572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319" indent="-171430" algn="l" defTabSz="68572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61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22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83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44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05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66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27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888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325302" y="3966985"/>
            <a:ext cx="4572000" cy="807905"/>
          </a:xfrm>
          <a:prstGeom prst="rect">
            <a:avLst/>
          </a:prstGeom>
        </p:spPr>
        <p:txBody>
          <a:bodyPr lIns="68572" tIns="34286" rIns="68572" bIns="34286">
            <a:spAutoFit/>
          </a:bodyPr>
          <a:lstStyle/>
          <a:p>
            <a:pPr marL="134985" algn="r">
              <a:spcBef>
                <a:spcPts val="0"/>
              </a:spcBef>
            </a:pPr>
            <a:r>
              <a:rPr lang="en-US" sz="1200" kern="1300" dirty="0" smtClean="0">
                <a:latin typeface="Arial" panose="020B0604020202020204" pitchFamily="34" charset="0"/>
                <a:cs typeface="Arial" panose="020B0604020202020204" pitchFamily="34" charset="0"/>
              </a:rPr>
              <a:t>Federal Treasury</a:t>
            </a:r>
          </a:p>
          <a:p>
            <a:pPr marL="134985" algn="r">
              <a:spcBef>
                <a:spcPts val="0"/>
              </a:spcBef>
            </a:pPr>
            <a:r>
              <a:rPr lang="en-US" sz="1200" kern="1300" dirty="0" smtClean="0">
                <a:latin typeface="Arial" panose="020B0604020202020204" pitchFamily="34" charset="0"/>
                <a:cs typeface="Arial" panose="020B0604020202020204" pitchFamily="34" charset="0"/>
              </a:rPr>
              <a:t>Deputy Head</a:t>
            </a:r>
            <a:endParaRPr lang="ru-RU" sz="1200" kern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4985" algn="r">
              <a:spcBef>
                <a:spcPts val="0"/>
              </a:spcBef>
            </a:pPr>
            <a:endParaRPr lang="ru-RU" sz="1200" kern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4985" algn="r">
              <a:spcBef>
                <a:spcPts val="0"/>
              </a:spcBef>
            </a:pPr>
            <a:r>
              <a:rPr lang="en-US" sz="1200" kern="13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1200" kern="13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200" kern="1300" dirty="0" smtClean="0">
                <a:latin typeface="Arial" panose="020B0604020202020204" pitchFamily="34" charset="0"/>
                <a:cs typeface="Arial" panose="020B0604020202020204" pitchFamily="34" charset="0"/>
              </a:rPr>
              <a:t>Demidov</a:t>
            </a:r>
            <a:endParaRPr lang="ru-RU" sz="1200" kern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246948" y="1943981"/>
            <a:ext cx="6897052" cy="807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Prospects for Development of the Federal Treasury Control Powers</a:t>
            </a:r>
            <a:endParaRPr lang="ru-RU" sz="24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Box 93"/>
          <p:cNvSpPr txBox="1"/>
          <p:nvPr/>
        </p:nvSpPr>
        <p:spPr>
          <a:xfrm>
            <a:off x="2343254" y="4262650"/>
            <a:ext cx="1456166" cy="21543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GB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certificate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324203" y="2944210"/>
            <a:ext cx="1327979" cy="21543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2336904" y="3608601"/>
            <a:ext cx="1456166" cy="21543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</a:t>
            </a:r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85747" y="3566698"/>
            <a:ext cx="1456166" cy="200045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permissive resolution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184482" y="234133"/>
            <a:ext cx="6840146" cy="431520"/>
          </a:xfrm>
          <a:prstGeom prst="rect">
            <a:avLst/>
          </a:prstGeom>
        </p:spPr>
        <p:txBody>
          <a:bodyPr wrap="square" lIns="68572" tIns="34286" rIns="68572" bIns="34286">
            <a:spAutoFit/>
          </a:bodyPr>
          <a:lstStyle/>
          <a:p>
            <a:pPr algn="r">
              <a:lnSpc>
                <a:spcPts val="1350"/>
              </a:lnSpc>
            </a:pPr>
            <a:r>
              <a:rPr lang="en-US" sz="1600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State financial control (audit)</a:t>
            </a:r>
          </a:p>
          <a:p>
            <a:pPr algn="r">
              <a:lnSpc>
                <a:spcPts val="1350"/>
              </a:lnSpc>
            </a:pPr>
            <a:r>
              <a:rPr lang="en-US" sz="1600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powers of the federal treasury</a:t>
            </a:r>
            <a:endParaRPr lang="ru-RU" sz="1600" cap="all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10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олилиния 21"/>
          <p:cNvSpPr/>
          <p:nvPr/>
        </p:nvSpPr>
        <p:spPr>
          <a:xfrm>
            <a:off x="832754" y="1125052"/>
            <a:ext cx="1471100" cy="28565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endParaRPr lang="ru-RU" sz="12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олилиния 23"/>
          <p:cNvSpPr/>
          <p:nvPr/>
        </p:nvSpPr>
        <p:spPr>
          <a:xfrm>
            <a:off x="3921091" y="1144203"/>
            <a:ext cx="1471100" cy="28565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AUDIT</a:t>
            </a:r>
            <a:endParaRPr lang="ru-RU" sz="12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олилиния 25"/>
          <p:cNvSpPr/>
          <p:nvPr/>
        </p:nvSpPr>
        <p:spPr>
          <a:xfrm>
            <a:off x="6957329" y="1144252"/>
            <a:ext cx="1471100" cy="28565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MONITORING</a:t>
            </a:r>
            <a:endParaRPr lang="ru-RU" sz="12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H="1">
            <a:off x="1619251" y="999118"/>
            <a:ext cx="6073628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621342" y="999118"/>
            <a:ext cx="0" cy="125934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656065" y="1008748"/>
            <a:ext cx="0" cy="135455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7692879" y="999119"/>
            <a:ext cx="0" cy="145084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188125" y="768287"/>
            <a:ext cx="2955756" cy="261600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ctr"/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Forms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Полилиния 34"/>
          <p:cNvSpPr/>
          <p:nvPr/>
        </p:nvSpPr>
        <p:spPr>
          <a:xfrm>
            <a:off x="97205" y="1610874"/>
            <a:ext cx="1175455" cy="71422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Preliminary control</a:t>
            </a:r>
            <a:endParaRPr lang="ru-RU" sz="1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Полилиния 35"/>
          <p:cNvSpPr/>
          <p:nvPr/>
        </p:nvSpPr>
        <p:spPr>
          <a:xfrm>
            <a:off x="1708712" y="1629927"/>
            <a:ext cx="1175455" cy="695176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Follow-up control</a:t>
            </a:r>
            <a:endParaRPr lang="ru-RU" sz="1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олилиния 36"/>
          <p:cNvSpPr/>
          <p:nvPr/>
        </p:nvSpPr>
        <p:spPr>
          <a:xfrm>
            <a:off x="3286017" y="1639503"/>
            <a:ext cx="1282839" cy="68560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Operational and financial audit</a:t>
            </a:r>
            <a:endParaRPr lang="ru-RU" sz="1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Полилиния 37"/>
          <p:cNvSpPr/>
          <p:nvPr/>
        </p:nvSpPr>
        <p:spPr>
          <a:xfrm>
            <a:off x="4810017" y="1639503"/>
            <a:ext cx="1175455" cy="68560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Control audit</a:t>
            </a:r>
            <a:endParaRPr lang="ru-RU" sz="1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Полилиния 38"/>
          <p:cNvSpPr/>
          <p:nvPr/>
        </p:nvSpPr>
        <p:spPr>
          <a:xfrm>
            <a:off x="6301958" y="1639503"/>
            <a:ext cx="1257748" cy="68560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Monitoring of the federal state information system</a:t>
            </a:r>
            <a:endParaRPr lang="ru-RU" sz="10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Полилиния 39"/>
          <p:cNvSpPr/>
          <p:nvPr/>
        </p:nvSpPr>
        <p:spPr>
          <a:xfrm>
            <a:off x="7771915" y="1646052"/>
            <a:ext cx="1278894" cy="68560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Monitoring of information systems managed by the controlled (audited) entity</a:t>
            </a:r>
            <a:endParaRPr lang="ru-RU" sz="10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flipH="1">
            <a:off x="3873746" y="1532518"/>
            <a:ext cx="1588843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6898458" y="1532518"/>
            <a:ext cx="1588843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>
            <a:off x="773883" y="1516221"/>
            <a:ext cx="1588843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1608066" y="1410703"/>
            <a:ext cx="0" cy="105519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781748" y="1516222"/>
            <a:ext cx="0" cy="105519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2361066" y="1521356"/>
            <a:ext cx="0" cy="105519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3876848" y="1528499"/>
            <a:ext cx="0" cy="105519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5462588" y="1524479"/>
            <a:ext cx="0" cy="105519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4656065" y="1422980"/>
            <a:ext cx="0" cy="105519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6898457" y="1533983"/>
            <a:ext cx="0" cy="105519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8487300" y="1532519"/>
            <a:ext cx="0" cy="105519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7692879" y="1429853"/>
            <a:ext cx="0" cy="105519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82588" y="1352805"/>
            <a:ext cx="590071" cy="230822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endParaRPr lang="ru-RU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776353" y="1369771"/>
            <a:ext cx="582388" cy="230822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endParaRPr lang="ru-RU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798306" y="1354446"/>
            <a:ext cx="557637" cy="230822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endParaRPr lang="ru-RU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Полилиния 58"/>
          <p:cNvSpPr/>
          <p:nvPr/>
        </p:nvSpPr>
        <p:spPr>
          <a:xfrm>
            <a:off x="293081" y="2532894"/>
            <a:ext cx="1175455" cy="43990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 for items subject to control (audit, monitoring) </a:t>
            </a:r>
            <a:endParaRPr lang="ru-RU" sz="9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 flipH="1">
            <a:off x="739540" y="3125098"/>
            <a:ext cx="868527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746025" y="2972802"/>
            <a:ext cx="0" cy="15229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82571" y="2953752"/>
            <a:ext cx="1327979" cy="21543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ccounting records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Полилиния 64"/>
          <p:cNvSpPr/>
          <p:nvPr/>
        </p:nvSpPr>
        <p:spPr>
          <a:xfrm>
            <a:off x="293081" y="3184584"/>
            <a:ext cx="1175455" cy="43990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Documentary control</a:t>
            </a:r>
            <a:r>
              <a:rPr lang="ru-RU" sz="9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authorization</a:t>
            </a:r>
            <a:r>
              <a:rPr lang="ru-RU" sz="9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9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 flipH="1">
            <a:off x="761766" y="3808540"/>
            <a:ext cx="806538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H="1">
            <a:off x="758590" y="3637192"/>
            <a:ext cx="136" cy="171348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Полилиния 69"/>
          <p:cNvSpPr/>
          <p:nvPr/>
        </p:nvSpPr>
        <p:spPr>
          <a:xfrm>
            <a:off x="299431" y="3838634"/>
            <a:ext cx="1175455" cy="43990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ru-RU" sz="9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фактический контроль (осмотр)</a:t>
            </a:r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 flipH="1">
            <a:off x="761766" y="4455044"/>
            <a:ext cx="806537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765076" y="4291242"/>
            <a:ext cx="0" cy="15229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93031" y="4272192"/>
            <a:ext cx="1456166" cy="21543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GB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certificate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>
            <a:off x="165100" y="2331654"/>
            <a:ext cx="0" cy="1684153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flipH="1">
            <a:off x="165101" y="2682306"/>
            <a:ext cx="13433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flipH="1">
            <a:off x="165101" y="3326831"/>
            <a:ext cx="13433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flipH="1">
            <a:off x="165100" y="4015806"/>
            <a:ext cx="13433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Полилиния 82"/>
          <p:cNvSpPr/>
          <p:nvPr/>
        </p:nvSpPr>
        <p:spPr>
          <a:xfrm>
            <a:off x="1909296" y="2523352"/>
            <a:ext cx="1175455" cy="43990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Examination</a:t>
            </a:r>
            <a:endParaRPr lang="ru-RU" sz="9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4" name="Прямая соединительная линия 83"/>
          <p:cNvCxnSpPr/>
          <p:nvPr/>
        </p:nvCxnSpPr>
        <p:spPr>
          <a:xfrm flipH="1">
            <a:off x="2355756" y="3115556"/>
            <a:ext cx="844645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2362241" y="2963261"/>
            <a:ext cx="0" cy="15229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Полилиния 86"/>
          <p:cNvSpPr/>
          <p:nvPr/>
        </p:nvSpPr>
        <p:spPr>
          <a:xfrm>
            <a:off x="1909296" y="3175042"/>
            <a:ext cx="1175455" cy="43990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  <a:endParaRPr lang="ru-RU" sz="9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8" name="Прямая соединительная линия 87"/>
          <p:cNvCxnSpPr/>
          <p:nvPr/>
        </p:nvCxnSpPr>
        <p:spPr>
          <a:xfrm flipH="1">
            <a:off x="2368458" y="3779946"/>
            <a:ext cx="831942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2374942" y="3627651"/>
            <a:ext cx="0" cy="15229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Полилиния 90"/>
          <p:cNvSpPr/>
          <p:nvPr/>
        </p:nvSpPr>
        <p:spPr>
          <a:xfrm>
            <a:off x="1915647" y="3829092"/>
            <a:ext cx="1175455" cy="43990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ru-RU" sz="9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обследование</a:t>
            </a:r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 flipH="1">
            <a:off x="2374806" y="4433996"/>
            <a:ext cx="825594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>
            <a:off x="2381292" y="4281701"/>
            <a:ext cx="0" cy="15229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flipH="1">
            <a:off x="1774966" y="2672446"/>
            <a:ext cx="13433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 flipH="1">
            <a:off x="1775597" y="3317289"/>
            <a:ext cx="13433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flipH="1">
            <a:off x="1782297" y="3999596"/>
            <a:ext cx="13433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1775596" y="2317578"/>
            <a:ext cx="0" cy="1684153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3904867" y="2935258"/>
            <a:ext cx="1327979" cy="21543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opinion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917568" y="3599649"/>
            <a:ext cx="1456166" cy="21543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GB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certificate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" name="Полилиния 114"/>
          <p:cNvSpPr/>
          <p:nvPr/>
        </p:nvSpPr>
        <p:spPr>
          <a:xfrm>
            <a:off x="3489960" y="2514400"/>
            <a:ext cx="1175455" cy="43990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  <a:endParaRPr lang="ru-RU" sz="9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6" name="Прямая соединительная линия 115"/>
          <p:cNvCxnSpPr/>
          <p:nvPr/>
        </p:nvCxnSpPr>
        <p:spPr>
          <a:xfrm flipH="1">
            <a:off x="3936420" y="3106604"/>
            <a:ext cx="844645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3942905" y="2954309"/>
            <a:ext cx="0" cy="15229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Полилиния 117"/>
          <p:cNvSpPr/>
          <p:nvPr/>
        </p:nvSpPr>
        <p:spPr>
          <a:xfrm>
            <a:off x="3489960" y="3166090"/>
            <a:ext cx="1175455" cy="43990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endParaRPr lang="ru-RU" sz="9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9" name="Прямая соединительная линия 118"/>
          <p:cNvCxnSpPr/>
          <p:nvPr/>
        </p:nvCxnSpPr>
        <p:spPr>
          <a:xfrm flipH="1">
            <a:off x="3949122" y="3770994"/>
            <a:ext cx="831942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3955606" y="3618699"/>
            <a:ext cx="0" cy="15229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 flipH="1">
            <a:off x="3355630" y="2663494"/>
            <a:ext cx="13433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 flipH="1">
            <a:off x="3356261" y="3308337"/>
            <a:ext cx="13433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>
            <a:off x="3356260" y="2327119"/>
            <a:ext cx="0" cy="99017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5413819" y="2950210"/>
            <a:ext cx="1327979" cy="21543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opinion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426520" y="3614601"/>
            <a:ext cx="1456166" cy="21543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GB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certificate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1" name="Полилиния 130"/>
          <p:cNvSpPr/>
          <p:nvPr/>
        </p:nvSpPr>
        <p:spPr>
          <a:xfrm>
            <a:off x="4998912" y="2529352"/>
            <a:ext cx="1175455" cy="43990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  <a:endParaRPr lang="ru-RU" sz="9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2" name="Прямая соединительная линия 131"/>
          <p:cNvCxnSpPr/>
          <p:nvPr/>
        </p:nvCxnSpPr>
        <p:spPr>
          <a:xfrm flipH="1">
            <a:off x="5445372" y="3121556"/>
            <a:ext cx="844645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/>
          <p:nvPr/>
        </p:nvCxnSpPr>
        <p:spPr>
          <a:xfrm>
            <a:off x="5451857" y="2969261"/>
            <a:ext cx="0" cy="15229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Полилиния 133"/>
          <p:cNvSpPr/>
          <p:nvPr/>
        </p:nvSpPr>
        <p:spPr>
          <a:xfrm>
            <a:off x="4998912" y="3181042"/>
            <a:ext cx="1175455" cy="43990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endParaRPr lang="ru-RU" sz="9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5" name="Прямая соединительная линия 134"/>
          <p:cNvCxnSpPr/>
          <p:nvPr/>
        </p:nvCxnSpPr>
        <p:spPr>
          <a:xfrm flipH="1">
            <a:off x="5458074" y="3785946"/>
            <a:ext cx="831942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/>
          <p:nvPr/>
        </p:nvCxnSpPr>
        <p:spPr>
          <a:xfrm>
            <a:off x="5464558" y="3633651"/>
            <a:ext cx="0" cy="15229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единительная линия 136"/>
          <p:cNvCxnSpPr/>
          <p:nvPr/>
        </p:nvCxnSpPr>
        <p:spPr>
          <a:xfrm flipH="1">
            <a:off x="4864582" y="2678446"/>
            <a:ext cx="13433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/>
          <p:nvPr/>
        </p:nvCxnSpPr>
        <p:spPr>
          <a:xfrm flipH="1">
            <a:off x="4865213" y="3323289"/>
            <a:ext cx="13433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единительная линия 138"/>
          <p:cNvCxnSpPr/>
          <p:nvPr/>
        </p:nvCxnSpPr>
        <p:spPr>
          <a:xfrm>
            <a:off x="4865212" y="2342071"/>
            <a:ext cx="0" cy="99017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6895718" y="2931160"/>
            <a:ext cx="1327979" cy="21543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certificate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6908419" y="3595551"/>
            <a:ext cx="1456166" cy="21543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GB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certificate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" name="Полилиния 142"/>
          <p:cNvSpPr/>
          <p:nvPr/>
        </p:nvSpPr>
        <p:spPr>
          <a:xfrm>
            <a:off x="6480811" y="2510302"/>
            <a:ext cx="1175455" cy="43990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Observation</a:t>
            </a:r>
            <a:endParaRPr lang="ru-RU" sz="9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4" name="Прямая соединительная линия 143"/>
          <p:cNvCxnSpPr/>
          <p:nvPr/>
        </p:nvCxnSpPr>
        <p:spPr>
          <a:xfrm flipH="1">
            <a:off x="6927270" y="3102506"/>
            <a:ext cx="844645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единительная линия 144"/>
          <p:cNvCxnSpPr/>
          <p:nvPr/>
        </p:nvCxnSpPr>
        <p:spPr>
          <a:xfrm>
            <a:off x="6933755" y="2950211"/>
            <a:ext cx="0" cy="15229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Полилиния 145"/>
          <p:cNvSpPr/>
          <p:nvPr/>
        </p:nvSpPr>
        <p:spPr>
          <a:xfrm>
            <a:off x="6480811" y="3161992"/>
            <a:ext cx="1175455" cy="43990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endParaRPr lang="ru-RU" sz="9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7" name="Прямая соединительная линия 146"/>
          <p:cNvCxnSpPr/>
          <p:nvPr/>
        </p:nvCxnSpPr>
        <p:spPr>
          <a:xfrm flipH="1">
            <a:off x="6939973" y="3766896"/>
            <a:ext cx="831942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Прямая соединительная линия 147"/>
          <p:cNvCxnSpPr/>
          <p:nvPr/>
        </p:nvCxnSpPr>
        <p:spPr>
          <a:xfrm>
            <a:off x="6946456" y="3614601"/>
            <a:ext cx="0" cy="15229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Прямая соединительная линия 148"/>
          <p:cNvCxnSpPr/>
          <p:nvPr/>
        </p:nvCxnSpPr>
        <p:spPr>
          <a:xfrm flipH="1">
            <a:off x="6346480" y="2659396"/>
            <a:ext cx="13433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Прямая соединительная линия 149"/>
          <p:cNvCxnSpPr/>
          <p:nvPr/>
        </p:nvCxnSpPr>
        <p:spPr>
          <a:xfrm flipH="1">
            <a:off x="6347111" y="3304239"/>
            <a:ext cx="13433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Прямая соединительная линия 150"/>
          <p:cNvCxnSpPr/>
          <p:nvPr/>
        </p:nvCxnSpPr>
        <p:spPr>
          <a:xfrm>
            <a:off x="6347110" y="2323021"/>
            <a:ext cx="0" cy="99017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8494713" y="3557034"/>
            <a:ext cx="1327979" cy="21543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GB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certificate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8463081" y="2935864"/>
            <a:ext cx="1456166" cy="21543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certificate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" name="Полилиния 153"/>
          <p:cNvSpPr/>
          <p:nvPr/>
        </p:nvSpPr>
        <p:spPr>
          <a:xfrm>
            <a:off x="8079807" y="2519957"/>
            <a:ext cx="971002" cy="43990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Observation</a:t>
            </a:r>
            <a:endParaRPr lang="ru-RU" sz="9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5" name="Прямая соединительная линия 154"/>
          <p:cNvCxnSpPr/>
          <p:nvPr/>
        </p:nvCxnSpPr>
        <p:spPr>
          <a:xfrm flipH="1">
            <a:off x="8526266" y="3112161"/>
            <a:ext cx="524542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единительная линия 155"/>
          <p:cNvCxnSpPr/>
          <p:nvPr/>
        </p:nvCxnSpPr>
        <p:spPr>
          <a:xfrm>
            <a:off x="8532751" y="2959866"/>
            <a:ext cx="0" cy="15229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Полилиния 156"/>
          <p:cNvSpPr/>
          <p:nvPr/>
        </p:nvSpPr>
        <p:spPr>
          <a:xfrm>
            <a:off x="8079807" y="3171647"/>
            <a:ext cx="971003" cy="43990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endParaRPr lang="ru-RU" sz="9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8" name="Прямая соединительная линия 157"/>
          <p:cNvCxnSpPr/>
          <p:nvPr/>
        </p:nvCxnSpPr>
        <p:spPr>
          <a:xfrm flipH="1">
            <a:off x="8538968" y="3776551"/>
            <a:ext cx="51184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/>
          <p:cNvCxnSpPr/>
          <p:nvPr/>
        </p:nvCxnSpPr>
        <p:spPr>
          <a:xfrm>
            <a:off x="8545452" y="3624255"/>
            <a:ext cx="0" cy="15229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Прямая соединительная линия 159"/>
          <p:cNvCxnSpPr/>
          <p:nvPr/>
        </p:nvCxnSpPr>
        <p:spPr>
          <a:xfrm flipH="1">
            <a:off x="7945476" y="2669051"/>
            <a:ext cx="13433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/>
          <p:cNvCxnSpPr/>
          <p:nvPr/>
        </p:nvCxnSpPr>
        <p:spPr>
          <a:xfrm flipH="1">
            <a:off x="7946107" y="3313894"/>
            <a:ext cx="13433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Прямая соединительная линия 161"/>
          <p:cNvCxnSpPr/>
          <p:nvPr/>
        </p:nvCxnSpPr>
        <p:spPr>
          <a:xfrm>
            <a:off x="7946106" y="2332677"/>
            <a:ext cx="0" cy="99017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-69669" y="2536797"/>
            <a:ext cx="333726" cy="1186070"/>
          </a:xfrm>
          <a:prstGeom prst="rect">
            <a:avLst/>
          </a:prstGeom>
          <a:noFill/>
        </p:spPr>
        <p:txBody>
          <a:bodyPr vert="wordArtVert" wrap="square" lIns="91430" tIns="45715" rIns="91430" bIns="45715" rtlCol="0">
            <a:spAutoFit/>
          </a:bodyPr>
          <a:lstStyle/>
          <a:p>
            <a:r>
              <a:rPr lang="en-US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endParaRPr lang="ru-RU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авая фигурная скобка 1"/>
          <p:cNvSpPr/>
          <p:nvPr/>
        </p:nvSpPr>
        <p:spPr>
          <a:xfrm rot="5400000">
            <a:off x="1570009" y="3195726"/>
            <a:ext cx="217714" cy="2801533"/>
          </a:xfrm>
          <a:prstGeom prst="rightBrace">
            <a:avLst/>
          </a:prstGeom>
          <a:ln w="19050">
            <a:solidFill>
              <a:srgbClr val="6C12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0" tIns="45715" rIns="91430" bIns="45715" rtlCol="0" anchor="ctr"/>
          <a:lstStyle/>
          <a:p>
            <a:pPr algn="ctr"/>
            <a:endParaRPr lang="ru-RU" dirty="0"/>
          </a:p>
        </p:txBody>
      </p:sp>
      <p:sp>
        <p:nvSpPr>
          <p:cNvPr id="121" name="TextBox 120"/>
          <p:cNvSpPr txBox="1"/>
          <p:nvPr/>
        </p:nvSpPr>
        <p:spPr>
          <a:xfrm>
            <a:off x="264078" y="4761167"/>
            <a:ext cx="2827024" cy="261600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93192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TREASURY SUPPORT</a:t>
            </a:r>
            <a:endParaRPr lang="ru-RU" sz="1100" b="1" dirty="0">
              <a:solidFill>
                <a:srgbClr val="93192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" name="Полилиния 121"/>
          <p:cNvSpPr/>
          <p:nvPr/>
        </p:nvSpPr>
        <p:spPr>
          <a:xfrm>
            <a:off x="3466063" y="4133404"/>
            <a:ext cx="5030285" cy="690056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defTabSz="533339">
              <a:lnSpc>
                <a:spcPct val="90000"/>
              </a:lnSpc>
              <a:spcAft>
                <a:spcPts val="0"/>
              </a:spcAft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533339">
              <a:lnSpc>
                <a:spcPct val="90000"/>
              </a:lnSpc>
              <a:spcAft>
                <a:spcPts val="0"/>
              </a:spcAft>
            </a:pPr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EXPENDITURES ON PROCUREMENT OF GOODS, WORKS AND SERVICES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2015, BUDGET INVESTMENT, INTERGOVERNMENTAL TRANSFERS AND SUBSIDIES ACCOUNTED FOR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74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TOTAL FEDERAL BUDGET EXPENDITURES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61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11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52848" y="1425120"/>
            <a:ext cx="8363492" cy="71557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lIns="68572" tIns="34286" rIns="68572" bIns="34286" rtlCol="0">
            <a:spAutoFit/>
          </a:bodyPr>
          <a:lstStyle/>
          <a:p>
            <a:pPr marL="257145" indent="-257145">
              <a:buFont typeface="+mj-lt"/>
              <a:buAutoNum type="arabicPeriod"/>
            </a:pPr>
            <a:endParaRPr lang="ru-RU" sz="1400" b="1" dirty="0">
              <a:solidFill>
                <a:schemeClr val="bg1"/>
              </a:solidFill>
            </a:endParaRPr>
          </a:p>
          <a:p>
            <a:pPr marL="257145" indent="-257145">
              <a:buFont typeface="+mj-lt"/>
              <a:buAutoNum type="arabicPeriod"/>
            </a:pPr>
            <a:endParaRPr lang="ru-RU" sz="1400" b="1" dirty="0">
              <a:solidFill>
                <a:schemeClr val="bg1"/>
              </a:solidFill>
            </a:endParaRPr>
          </a:p>
          <a:p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TREASURY SUPPORT AS A RELEVANT FORM OF STATE FINANCIAL CONTROL (AUDIT)</a:t>
            </a:r>
            <a:endParaRPr lang="ru-RU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119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Прямая соединительная линия 19"/>
          <p:cNvCxnSpPr/>
          <p:nvPr/>
        </p:nvCxnSpPr>
        <p:spPr>
          <a:xfrm flipH="1">
            <a:off x="1302007" y="1823409"/>
            <a:ext cx="6636543" cy="1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19" idx="2"/>
          </p:cNvCxnSpPr>
          <p:nvPr/>
        </p:nvCxnSpPr>
        <p:spPr>
          <a:xfrm>
            <a:off x="4632735" y="1100084"/>
            <a:ext cx="0" cy="102256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7938550" y="1823409"/>
            <a:ext cx="0" cy="287209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296246" y="753843"/>
            <a:ext cx="4672978" cy="34624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lIns="68572" tIns="34286" rIns="68572" bIns="34286" rtlCol="0">
            <a:spAutoFit/>
          </a:bodyPr>
          <a:lstStyle/>
          <a:p>
            <a:pPr algn="ctr" defTabSz="500006">
              <a:spcAft>
                <a:spcPts val="0"/>
              </a:spcAft>
            </a:pP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TREASURY SUPPORT OF FUNDS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3593470" y="2122648"/>
            <a:ext cx="2078519" cy="92535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 agreements on provision of subsidies (earmarked funds) to legal entities</a:t>
            </a:r>
            <a:endParaRPr lang="ru-RU" sz="1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олилиния 13"/>
          <p:cNvSpPr/>
          <p:nvPr/>
        </p:nvSpPr>
        <p:spPr>
          <a:xfrm>
            <a:off x="7217004" y="2109504"/>
            <a:ext cx="1471100" cy="93849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 agreements on provision of intergovernmental transfers</a:t>
            </a:r>
            <a:endParaRPr lang="ru-RU" sz="1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олилиния 9"/>
          <p:cNvSpPr/>
          <p:nvPr/>
        </p:nvSpPr>
        <p:spPr>
          <a:xfrm>
            <a:off x="566457" y="2122650"/>
            <a:ext cx="1471100" cy="925351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 public contracts and contracts/agreements</a:t>
            </a:r>
            <a:endParaRPr lang="ru-RU" sz="1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12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302007" y="1822294"/>
            <a:ext cx="0" cy="287209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566456" y="3128772"/>
            <a:ext cx="3895815" cy="1915668"/>
          </a:xfrm>
          <a:prstGeom prst="rect">
            <a:avLst/>
          </a:prstGeom>
          <a:solidFill>
            <a:schemeClr val="accent3">
              <a:lumMod val="20000"/>
              <a:lumOff val="80000"/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t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PECULIARITIES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000" b="1" dirty="0" smtClean="0">
                <a:solidFill>
                  <a:srgbClr val="6C12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ALLOCATION OF FUNDS FOR SPECIFIC NEEDS</a:t>
            </a:r>
            <a:endParaRPr lang="ru-RU" sz="1000" b="1" dirty="0">
              <a:solidFill>
                <a:srgbClr val="6C121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AutoNum type="arabicPeriod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Federal Treasury opens accounts for budget users, i.e. legal entities implementing public contracts and recipients of earmarked funds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AutoNum type="arabicPeriod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Federal Treasury authorizes transactions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AutoNum type="arabicPeriod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 of reporting documents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762628" y="3128772"/>
            <a:ext cx="3895815" cy="1915668"/>
          </a:xfrm>
          <a:prstGeom prst="rect">
            <a:avLst/>
          </a:prstGeom>
          <a:solidFill>
            <a:schemeClr val="accent3">
              <a:lumMod val="20000"/>
              <a:lumOff val="80000"/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t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AutoNum type="arabicPeriod"/>
            </a:pP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AutoNum type="arabicPeriod"/>
            </a:pP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AutoNum type="arabicPeriod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Funds channeled to the economy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AutoNum type="arabicPeriod"/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AutoNum type="arabicPeriod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 of eligible use of funds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AutoNum type="arabicPeriod"/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AutoNum type="arabicPeriod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“Coloring” of cash flows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AutoNum type="arabicPeriod"/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AutoNum type="arabicPeriod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Improved liquidity of the Unified Control System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355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рямоугольник 42"/>
          <p:cNvSpPr/>
          <p:nvPr/>
        </p:nvSpPr>
        <p:spPr>
          <a:xfrm>
            <a:off x="226222" y="3866673"/>
            <a:ext cx="8772917" cy="1083947"/>
          </a:xfrm>
          <a:prstGeom prst="rect">
            <a:avLst/>
          </a:prstGeom>
          <a:solidFill>
            <a:schemeClr val="accent6">
              <a:lumMod val="20000"/>
              <a:lumOff val="80000"/>
              <a:alpha val="12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26223" y="2268325"/>
            <a:ext cx="8772917" cy="1496330"/>
          </a:xfrm>
          <a:prstGeom prst="rect">
            <a:avLst/>
          </a:prstGeom>
          <a:solidFill>
            <a:schemeClr val="accent6">
              <a:lumMod val="20000"/>
              <a:lumOff val="80000"/>
              <a:alpha val="45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endParaRPr lang="ru-RU" dirty="0"/>
          </a:p>
        </p:txBody>
      </p:sp>
      <p:sp>
        <p:nvSpPr>
          <p:cNvPr id="5" name="Полилиния 4"/>
          <p:cNvSpPr/>
          <p:nvPr/>
        </p:nvSpPr>
        <p:spPr>
          <a:xfrm>
            <a:off x="2020097" y="1214440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9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 Client</a:t>
            </a:r>
            <a:endParaRPr lang="ru-RU" sz="9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лилиния 5"/>
          <p:cNvSpPr/>
          <p:nvPr/>
        </p:nvSpPr>
        <p:spPr>
          <a:xfrm>
            <a:off x="226222" y="2905916"/>
            <a:ext cx="1473991" cy="73215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TREASURY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226222" y="4175600"/>
            <a:ext cx="1473991" cy="73215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LENDING INSTITUTIONS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олилиния 8"/>
          <p:cNvSpPr/>
          <p:nvPr/>
        </p:nvSpPr>
        <p:spPr>
          <a:xfrm>
            <a:off x="5720560" y="1203649"/>
            <a:ext cx="1216023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 1 implementing entity</a:t>
            </a:r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олилиния 9"/>
          <p:cNvSpPr/>
          <p:nvPr/>
        </p:nvSpPr>
        <p:spPr>
          <a:xfrm>
            <a:off x="7485066" y="1193061"/>
            <a:ext cx="1216023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 2 implementing entity</a:t>
            </a:r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2020097" y="2568411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 account of the spending unit</a:t>
            </a: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(03 </a:t>
            </a:r>
            <a:r>
              <a:rPr lang="en-US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3870328" y="2575400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 where the budget user’s transactions are recorded</a:t>
            </a:r>
            <a:endParaRPr lang="ru-RU" sz="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(41 </a:t>
            </a:r>
            <a:r>
              <a:rPr lang="en-US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олилиния 13"/>
          <p:cNvSpPr/>
          <p:nvPr/>
        </p:nvSpPr>
        <p:spPr>
          <a:xfrm>
            <a:off x="5706272" y="2568411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 where the budget user’s transactions are recorded</a:t>
            </a:r>
            <a:endParaRPr lang="ru-RU" sz="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(41 </a:t>
            </a:r>
            <a:r>
              <a:rPr lang="en-US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7470779" y="2575400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en-US" sz="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 where the budget user’s transactions are recorded</a:t>
            </a:r>
            <a:endParaRPr lang="ru-RU" sz="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(41 </a:t>
            </a:r>
            <a:r>
              <a:rPr lang="en-US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6926271" y="2826434"/>
            <a:ext cx="492919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114925" y="2828180"/>
            <a:ext cx="492919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3250408" y="2837071"/>
            <a:ext cx="492919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6443758" y="853662"/>
            <a:ext cx="1607872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9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CONTRACT/AGREEMENT</a:t>
            </a:r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835254" y="2244483"/>
            <a:ext cx="1282614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ADVANCE PAYMENT</a:t>
            </a:r>
            <a:endParaRPr lang="ru-RU" sz="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511266" y="2234334"/>
            <a:ext cx="1276476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ADVANCE PAYMENT</a:t>
            </a:r>
            <a:endParaRPr lang="ru-RU" sz="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786793" y="2252843"/>
            <a:ext cx="1178286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ADVANCE PAYMENT</a:t>
            </a:r>
            <a:endParaRPr lang="ru-RU" sz="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олилиния 29"/>
          <p:cNvSpPr/>
          <p:nvPr/>
        </p:nvSpPr>
        <p:spPr>
          <a:xfrm>
            <a:off x="3898903" y="4018436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settlement account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олилиния 32"/>
          <p:cNvSpPr/>
          <p:nvPr/>
        </p:nvSpPr>
        <p:spPr>
          <a:xfrm>
            <a:off x="5746255" y="4007798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settlement account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Полилиния 33"/>
          <p:cNvSpPr/>
          <p:nvPr/>
        </p:nvSpPr>
        <p:spPr>
          <a:xfrm>
            <a:off x="7485067" y="3997160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settlement account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8" name="Прямая со стрелкой 37"/>
          <p:cNvCxnSpPr/>
          <p:nvPr/>
        </p:nvCxnSpPr>
        <p:spPr>
          <a:xfrm>
            <a:off x="4930975" y="3307556"/>
            <a:ext cx="676869" cy="689604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6644856" y="3278898"/>
            <a:ext cx="678383" cy="650165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4479946" y="838926"/>
            <a:ext cx="1589461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9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CONTRACT/AGREEMENT</a:t>
            </a:r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226222" y="2286736"/>
            <a:ext cx="8772918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95263" y="3783066"/>
            <a:ext cx="8803876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3964781" y="3307555"/>
            <a:ext cx="0" cy="621507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4021975" y="3823297"/>
            <a:ext cx="869144" cy="1346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reimbursement</a:t>
            </a:r>
            <a:endParaRPr lang="ru-RU" sz="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926015" y="3814763"/>
            <a:ext cx="830725" cy="125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reimbursement</a:t>
            </a:r>
            <a:endParaRPr lang="ru-RU" sz="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638369" y="3814763"/>
            <a:ext cx="867391" cy="1374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reimbursement</a:t>
            </a:r>
            <a:endParaRPr lang="ru-RU" sz="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1" name="Прямая со стрелкой 50"/>
          <p:cNvCxnSpPr/>
          <p:nvPr/>
        </p:nvCxnSpPr>
        <p:spPr>
          <a:xfrm>
            <a:off x="5871074" y="3278897"/>
            <a:ext cx="0" cy="621507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7638369" y="3278897"/>
            <a:ext cx="0" cy="621507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016247" y="152325"/>
            <a:ext cx="5982893" cy="512440"/>
          </a:xfrm>
          <a:prstGeom prst="rect">
            <a:avLst/>
          </a:prstGeom>
          <a:noFill/>
          <a:ln>
            <a:noFill/>
          </a:ln>
        </p:spPr>
        <p:txBody>
          <a:bodyPr wrap="square" lIns="68572" tIns="34286" rIns="68572" bIns="34286" rtlCol="0">
            <a:spAutoFit/>
          </a:bodyPr>
          <a:lstStyle/>
          <a:p>
            <a:pPr algn="r" defTabSz="533339">
              <a:lnSpc>
                <a:spcPct val="90000"/>
              </a:lnSpc>
              <a:spcAft>
                <a:spcPts val="0"/>
              </a:spcAft>
            </a:pPr>
            <a:r>
              <a:rPr lang="en-US" sz="1600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TREASURY SUPPORT OF PUBLIC CONTRACTS AND CONTRACTS/AGREEMENTS</a:t>
            </a:r>
            <a:endParaRPr lang="ru-RU" sz="1600" cap="all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7" name="Полилиния 56"/>
          <p:cNvSpPr/>
          <p:nvPr/>
        </p:nvSpPr>
        <p:spPr>
          <a:xfrm>
            <a:off x="3898902" y="1214440"/>
            <a:ext cx="1216023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9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 implementing entity</a:t>
            </a:r>
            <a:endParaRPr lang="ru-RU" sz="9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016245" y="875239"/>
            <a:ext cx="111614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9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 CONTRACT</a:t>
            </a:r>
            <a:endParaRPr lang="ru-RU" sz="9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9" name="Прямая со стрелкой 58"/>
          <p:cNvCxnSpPr/>
          <p:nvPr/>
        </p:nvCxnSpPr>
        <p:spPr>
          <a:xfrm>
            <a:off x="3091660" y="3357715"/>
            <a:ext cx="676869" cy="689604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3063086" y="3307711"/>
            <a:ext cx="915985" cy="1979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transactions</a:t>
            </a:r>
            <a:endParaRPr lang="ru-RU" sz="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4930975" y="3300482"/>
            <a:ext cx="995041" cy="1963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 transactions (final settlement)</a:t>
            </a:r>
            <a:endParaRPr lang="ru-RU" sz="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714736" y="3298915"/>
            <a:ext cx="996118" cy="1979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 transactions (final settlement)</a:t>
            </a:r>
            <a:endParaRPr lang="ru-RU" sz="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13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8" name="Прямая со стрелкой 47"/>
          <p:cNvCxnSpPr/>
          <p:nvPr/>
        </p:nvCxnSpPr>
        <p:spPr>
          <a:xfrm flipH="1">
            <a:off x="3328989" y="1606958"/>
            <a:ext cx="492920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3051389" y="1792057"/>
            <a:ext cx="111614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700" b="1" dirty="0" smtClean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GOODS, WORKS, SERVICES </a:t>
            </a:r>
            <a:r>
              <a:rPr lang="ru-RU" sz="700" b="1" dirty="0" smtClean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700" b="1" dirty="0" smtClean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GWS</a:t>
            </a:r>
            <a:r>
              <a:rPr lang="ru-RU" sz="700" b="1" dirty="0" smtClean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700" b="1" dirty="0">
              <a:solidFill>
                <a:srgbClr val="111B0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4" name="Прямая со стрелкой 53"/>
          <p:cNvCxnSpPr/>
          <p:nvPr/>
        </p:nvCxnSpPr>
        <p:spPr>
          <a:xfrm flipH="1">
            <a:off x="5133796" y="1597854"/>
            <a:ext cx="492920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4862334" y="1507173"/>
            <a:ext cx="111614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900" b="1" dirty="0" smtClean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GWS</a:t>
            </a:r>
            <a:endParaRPr lang="ru-RU" sz="900" b="1" dirty="0">
              <a:solidFill>
                <a:srgbClr val="111B0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3" name="Прямая со стрелкой 62"/>
          <p:cNvCxnSpPr/>
          <p:nvPr/>
        </p:nvCxnSpPr>
        <p:spPr>
          <a:xfrm flipH="1">
            <a:off x="6931841" y="1623682"/>
            <a:ext cx="492920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Прямоугольник 63"/>
          <p:cNvSpPr/>
          <p:nvPr/>
        </p:nvSpPr>
        <p:spPr>
          <a:xfrm>
            <a:off x="6660379" y="1533001"/>
            <a:ext cx="111614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900" b="1" dirty="0" smtClean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GWS</a:t>
            </a:r>
            <a:endParaRPr lang="ru-RU" sz="900" b="1" dirty="0">
              <a:solidFill>
                <a:srgbClr val="111B0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5" name="Прямая со стрелкой 64"/>
          <p:cNvCxnSpPr/>
          <p:nvPr/>
        </p:nvCxnSpPr>
        <p:spPr>
          <a:xfrm>
            <a:off x="3327856" y="1396682"/>
            <a:ext cx="492919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5149571" y="1391285"/>
            <a:ext cx="492919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6971989" y="1396682"/>
            <a:ext cx="492919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13439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Прямоугольник 59"/>
          <p:cNvSpPr/>
          <p:nvPr/>
        </p:nvSpPr>
        <p:spPr>
          <a:xfrm>
            <a:off x="195265" y="2350777"/>
            <a:ext cx="8772917" cy="1463987"/>
          </a:xfrm>
          <a:prstGeom prst="rect">
            <a:avLst/>
          </a:prstGeom>
          <a:solidFill>
            <a:schemeClr val="accent6">
              <a:lumMod val="20000"/>
              <a:lumOff val="80000"/>
              <a:alpha val="45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226222" y="3866673"/>
            <a:ext cx="8772917" cy="1083947"/>
          </a:xfrm>
          <a:prstGeom prst="rect">
            <a:avLst/>
          </a:prstGeom>
          <a:solidFill>
            <a:schemeClr val="accent6">
              <a:lumMod val="20000"/>
              <a:lumOff val="80000"/>
              <a:alpha val="12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226222" y="2264401"/>
            <a:ext cx="8772917" cy="1550363"/>
          </a:xfrm>
          <a:prstGeom prst="rect">
            <a:avLst/>
          </a:prstGeom>
          <a:solidFill>
            <a:schemeClr val="accent6">
              <a:lumMod val="20000"/>
              <a:lumOff val="80000"/>
              <a:alpha val="45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81068" y="151157"/>
            <a:ext cx="6118071" cy="734039"/>
          </a:xfrm>
          <a:prstGeom prst="rect">
            <a:avLst/>
          </a:prstGeom>
          <a:noFill/>
          <a:ln>
            <a:noFill/>
          </a:ln>
        </p:spPr>
        <p:txBody>
          <a:bodyPr wrap="square" lIns="68572" tIns="34286" rIns="68572" bIns="34286" rtlCol="0">
            <a:spAutoFit/>
          </a:bodyPr>
          <a:lstStyle/>
          <a:p>
            <a:pPr algn="r" defTabSz="533339">
              <a:lnSpc>
                <a:spcPct val="90000"/>
              </a:lnSpc>
              <a:spcAft>
                <a:spcPts val="0"/>
              </a:spcAft>
            </a:pPr>
            <a:r>
              <a:rPr lang="en-US" sz="1600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treasury support of contracts/agreements on provision of subsidies (earmarked funds) to legal entities</a:t>
            </a:r>
            <a:endParaRPr lang="ru-RU" sz="1600" cap="all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6" name="Полилиния 5"/>
          <p:cNvSpPr/>
          <p:nvPr/>
        </p:nvSpPr>
        <p:spPr>
          <a:xfrm>
            <a:off x="226221" y="3127216"/>
            <a:ext cx="147399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TREASURY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212730" y="3910619"/>
            <a:ext cx="1473991" cy="73215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LENDING INSTITUTIONS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олилиния 7"/>
          <p:cNvSpPr/>
          <p:nvPr/>
        </p:nvSpPr>
        <p:spPr>
          <a:xfrm>
            <a:off x="3649664" y="1399006"/>
            <a:ext cx="1097359" cy="635642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9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 Treasury Office to which the authority was delegated</a:t>
            </a:r>
            <a:endParaRPr lang="ru-RU" sz="9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олилиния 8"/>
          <p:cNvSpPr/>
          <p:nvPr/>
        </p:nvSpPr>
        <p:spPr>
          <a:xfrm>
            <a:off x="5140130" y="1382819"/>
            <a:ext cx="1803597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Implementing legal  entity</a:t>
            </a:r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олилиния 9"/>
          <p:cNvSpPr/>
          <p:nvPr/>
        </p:nvSpPr>
        <p:spPr>
          <a:xfrm>
            <a:off x="7534382" y="1382820"/>
            <a:ext cx="1464757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Implementing (co-implementing) entity</a:t>
            </a:r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1762921" y="2980976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 account of the spending unit</a:t>
            </a:r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(03 </a:t>
            </a:r>
            <a:r>
              <a:rPr lang="en-US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3648872" y="2997244"/>
            <a:ext cx="105886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Opening of account for the purposes of delegated authority</a:t>
            </a: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олилиния 13"/>
          <p:cNvSpPr/>
          <p:nvPr/>
        </p:nvSpPr>
        <p:spPr>
          <a:xfrm>
            <a:off x="5140131" y="3002356"/>
            <a:ext cx="1803597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 where </a:t>
            </a:r>
            <a:r>
              <a:rPr lang="en-US" sz="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budget user’s transactions are recorded</a:t>
            </a:r>
            <a:endParaRPr lang="ru-RU" sz="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(41 </a:t>
            </a:r>
            <a:r>
              <a:rPr lang="en-US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7515225" y="2997244"/>
            <a:ext cx="141763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 where </a:t>
            </a:r>
            <a:r>
              <a:rPr lang="en-US" sz="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budget user’s transactions are recorded</a:t>
            </a:r>
            <a:endParaRPr lang="ru-RU" sz="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(41 </a:t>
            </a:r>
            <a:r>
              <a:rPr lang="en-US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3121819" y="1627505"/>
            <a:ext cx="492919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6955337" y="1627505"/>
            <a:ext cx="492919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943726" y="3193334"/>
            <a:ext cx="492919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707733" y="3521947"/>
            <a:ext cx="421481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993231" y="3184370"/>
            <a:ext cx="492919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425302" y="893446"/>
            <a:ext cx="1885950" cy="4893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 by the Chief Administrator of Budget Funds to delegate the spending unit’s authority to transfer subsidy to the legal entity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400800" y="1014054"/>
            <a:ext cx="1638556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9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CONTRACT/AGREEMENT</a:t>
            </a:r>
            <a:endParaRPr lang="ru-RU" sz="9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816842" y="2571366"/>
            <a:ext cx="853031" cy="5558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 commitment limit</a:t>
            </a:r>
            <a:endParaRPr lang="ru-RU" sz="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927001" y="2874796"/>
            <a:ext cx="582217" cy="2123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АВАНС</a:t>
            </a:r>
          </a:p>
          <a:p>
            <a:pPr algn="ctr"/>
            <a:endParaRPr lang="ru-RU" sz="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446213" y="2616695"/>
            <a:ext cx="944519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Сводная</a:t>
            </a:r>
          </a:p>
          <a:p>
            <a:pPr algn="ctr"/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заявка на подкрепление</a:t>
            </a:r>
          </a:p>
        </p:txBody>
      </p:sp>
      <p:sp>
        <p:nvSpPr>
          <p:cNvPr id="33" name="Полилиния 32"/>
          <p:cNvSpPr/>
          <p:nvPr/>
        </p:nvSpPr>
        <p:spPr>
          <a:xfrm>
            <a:off x="5154417" y="4104085"/>
            <a:ext cx="1800919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settlement account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Полилиния 33"/>
          <p:cNvSpPr/>
          <p:nvPr/>
        </p:nvSpPr>
        <p:spPr>
          <a:xfrm>
            <a:off x="7534382" y="4084557"/>
            <a:ext cx="141763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settlement account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6796832" y="3648789"/>
            <a:ext cx="608113" cy="435769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4747024" y="3184370"/>
            <a:ext cx="393107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87884" y="2222081"/>
            <a:ext cx="8772918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164308" y="3814763"/>
            <a:ext cx="8834831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5225651" y="2264401"/>
            <a:ext cx="1952030" cy="5547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on the uses of earmarked funds</a:t>
            </a: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 order,</a:t>
            </a:r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contract/agreement</a:t>
            </a: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documentary evidence of financial obligation</a:t>
            </a:r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606625" y="3193336"/>
            <a:ext cx="643929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ru-RU" sz="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Платежное поручение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5323088" y="3840719"/>
            <a:ext cx="850645" cy="1421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reimbursement</a:t>
            </a:r>
            <a:endParaRPr lang="ru-RU" sz="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404944" y="3852580"/>
            <a:ext cx="1527911" cy="1979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transactions (final settlement)</a:t>
            </a:r>
            <a:endParaRPr lang="ru-RU" sz="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5" name="Прямая со стрелкой 54"/>
          <p:cNvCxnSpPr/>
          <p:nvPr/>
        </p:nvCxnSpPr>
        <p:spPr>
          <a:xfrm>
            <a:off x="5254123" y="2034649"/>
            <a:ext cx="0" cy="459505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5250553" y="3648789"/>
            <a:ext cx="0" cy="407585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Полилиния 60"/>
          <p:cNvSpPr/>
          <p:nvPr/>
        </p:nvSpPr>
        <p:spPr>
          <a:xfrm>
            <a:off x="1762921" y="1393611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9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Chief Administrator of Budget Funds</a:t>
            </a:r>
            <a:endParaRPr lang="ru-RU" sz="9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14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7" name="Прямая со стрелкой 46"/>
          <p:cNvCxnSpPr/>
          <p:nvPr/>
        </p:nvCxnSpPr>
        <p:spPr>
          <a:xfrm flipH="1">
            <a:off x="6986589" y="1789942"/>
            <a:ext cx="492920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6715126" y="1836421"/>
            <a:ext cx="111614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700" b="1" dirty="0" smtClean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ru-RU" sz="700" b="1" dirty="0" smtClean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700" b="1" dirty="0">
              <a:solidFill>
                <a:srgbClr val="111B0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700" b="1" dirty="0" smtClean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WORKS,</a:t>
            </a:r>
            <a:r>
              <a:rPr lang="ru-RU" sz="700" b="1" dirty="0" smtClean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700" b="1" dirty="0">
              <a:solidFill>
                <a:srgbClr val="111B0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700" b="1" dirty="0" smtClean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ru-RU" sz="700" b="1" dirty="0" smtClean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700" b="1" dirty="0" smtClean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GWS</a:t>
            </a:r>
            <a:r>
              <a:rPr lang="ru-RU" sz="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471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226222" y="3814764"/>
            <a:ext cx="8772917" cy="1083947"/>
          </a:xfrm>
          <a:prstGeom prst="rect">
            <a:avLst/>
          </a:prstGeom>
          <a:solidFill>
            <a:schemeClr val="accent6">
              <a:lumMod val="20000"/>
              <a:lumOff val="80000"/>
              <a:alpha val="12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226221" y="2133601"/>
            <a:ext cx="8772917" cy="1688783"/>
          </a:xfrm>
          <a:prstGeom prst="rect">
            <a:avLst/>
          </a:prstGeom>
          <a:solidFill>
            <a:schemeClr val="accent6">
              <a:lumMod val="20000"/>
              <a:lumOff val="80000"/>
              <a:alpha val="45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406140" y="151405"/>
            <a:ext cx="5592998" cy="734039"/>
          </a:xfrm>
          <a:prstGeom prst="rect">
            <a:avLst/>
          </a:prstGeom>
          <a:noFill/>
          <a:ln>
            <a:noFill/>
          </a:ln>
        </p:spPr>
        <p:txBody>
          <a:bodyPr wrap="square" lIns="68572" tIns="34286" rIns="68572" bIns="34286" rtlCol="0">
            <a:spAutoFit/>
          </a:bodyPr>
          <a:lstStyle/>
          <a:p>
            <a:pPr algn="r" defTabSz="533339">
              <a:lnSpc>
                <a:spcPct val="90000"/>
              </a:lnSpc>
              <a:spcAft>
                <a:spcPts val="0"/>
              </a:spcAft>
            </a:pPr>
            <a:r>
              <a:rPr lang="ru-RU" sz="1600" cap="al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Казначейское сопровождение соглашений (договоров) о предоставлении </a:t>
            </a:r>
          </a:p>
          <a:p>
            <a:pPr algn="r" defTabSz="533339">
              <a:lnSpc>
                <a:spcPct val="90000"/>
              </a:lnSpc>
              <a:spcAft>
                <a:spcPts val="0"/>
              </a:spcAft>
            </a:pPr>
            <a:r>
              <a:rPr lang="ru-RU" sz="1600" cap="al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межбюджетных трансфертов </a:t>
            </a:r>
          </a:p>
        </p:txBody>
      </p:sp>
      <p:sp>
        <p:nvSpPr>
          <p:cNvPr id="6" name="Полилиния 5"/>
          <p:cNvSpPr/>
          <p:nvPr/>
        </p:nvSpPr>
        <p:spPr>
          <a:xfrm>
            <a:off x="226221" y="3127216"/>
            <a:ext cx="147399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TREASURY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226221" y="4161159"/>
            <a:ext cx="1473991" cy="73215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LENDING INSTITUTIONS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олилиния 7"/>
          <p:cNvSpPr/>
          <p:nvPr/>
        </p:nvSpPr>
        <p:spPr>
          <a:xfrm>
            <a:off x="3527429" y="1383766"/>
            <a:ext cx="1268807" cy="635642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9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 Treasury Office to which the authority was delegated</a:t>
            </a:r>
            <a:endParaRPr lang="ru-RU" sz="9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олилиния 8"/>
          <p:cNvSpPr/>
          <p:nvPr/>
        </p:nvSpPr>
        <p:spPr>
          <a:xfrm>
            <a:off x="6961786" y="1361045"/>
            <a:ext cx="1803597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Legal entity</a:t>
            </a:r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1727993" y="2657760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 account of the spending unit</a:t>
            </a:r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(01 </a:t>
            </a:r>
            <a:r>
              <a:rPr lang="en-US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3486151" y="2671474"/>
            <a:ext cx="1303735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Opening of account for the purposes of delegated authority</a:t>
            </a: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(14</a:t>
            </a:r>
            <a:r>
              <a:rPr lang="en-US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олилиния 13"/>
          <p:cNvSpPr/>
          <p:nvPr/>
        </p:nvSpPr>
        <p:spPr>
          <a:xfrm>
            <a:off x="6961786" y="2679140"/>
            <a:ext cx="1803597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 where </a:t>
            </a:r>
            <a:r>
              <a:rPr lang="en-US" sz="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budget user’s transactions are recorded</a:t>
            </a:r>
            <a:endParaRPr lang="ru-RU" sz="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(41 </a:t>
            </a:r>
            <a:r>
              <a:rPr lang="en-US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2993231" y="1612265"/>
            <a:ext cx="492919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789885" y="3127215"/>
            <a:ext cx="417512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993231" y="3184370"/>
            <a:ext cx="492919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169676" y="871671"/>
            <a:ext cx="2179320" cy="4893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 by the Chief Administrator of Budget Funds to delegate the spending unit’s authority to transfer subsidy to the legal entity</a:t>
            </a:r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982540" y="2773525"/>
            <a:ext cx="503610" cy="353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 commitment limit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656734" y="2318571"/>
            <a:ext cx="785704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Consolidated request for support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олилиния 32"/>
          <p:cNvSpPr/>
          <p:nvPr/>
        </p:nvSpPr>
        <p:spPr>
          <a:xfrm>
            <a:off x="6964464" y="4070345"/>
            <a:ext cx="1800919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settlement account</a:t>
            </a:r>
            <a:endParaRPr lang="ru-RU" sz="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8" name="Прямая со стрелкой 37"/>
          <p:cNvCxnSpPr/>
          <p:nvPr/>
        </p:nvCxnSpPr>
        <p:spPr>
          <a:xfrm>
            <a:off x="7122215" y="3327653"/>
            <a:ext cx="0" cy="665704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4796236" y="2814628"/>
            <a:ext cx="504428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280935" y="2125980"/>
            <a:ext cx="8772918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164308" y="3814763"/>
            <a:ext cx="8834831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7200109" y="3457576"/>
            <a:ext cx="915985" cy="1979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settlements</a:t>
            </a:r>
            <a:endParaRPr lang="ru-RU" sz="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Полилиния 46"/>
          <p:cNvSpPr/>
          <p:nvPr/>
        </p:nvSpPr>
        <p:spPr>
          <a:xfrm>
            <a:off x="5207398" y="1367629"/>
            <a:ext cx="1268807" cy="64988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9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Designated authority – Russian region</a:t>
            </a:r>
            <a:endParaRPr lang="ru-RU" sz="9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Полилиния 47"/>
          <p:cNvSpPr/>
          <p:nvPr/>
        </p:nvSpPr>
        <p:spPr>
          <a:xfrm>
            <a:off x="5215532" y="2679140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 account of the spending unit</a:t>
            </a:r>
            <a:endParaRPr lang="ru-RU" sz="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 </a:t>
            </a:r>
            <a:r>
              <a:rPr lang="en-US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Полилиния 48"/>
          <p:cNvSpPr/>
          <p:nvPr/>
        </p:nvSpPr>
        <p:spPr>
          <a:xfrm>
            <a:off x="1727993" y="1372976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9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Chief Administrator of Budget Funds</a:t>
            </a:r>
            <a:endParaRPr lang="ru-RU" sz="9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667394" y="3327653"/>
            <a:ext cx="775045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 order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4" name="Прямая со стрелкой 53"/>
          <p:cNvCxnSpPr/>
          <p:nvPr/>
        </p:nvCxnSpPr>
        <p:spPr>
          <a:xfrm>
            <a:off x="6445842" y="3127215"/>
            <a:ext cx="515943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Прямоугольник 57"/>
          <p:cNvSpPr/>
          <p:nvPr/>
        </p:nvSpPr>
        <p:spPr>
          <a:xfrm>
            <a:off x="6198578" y="3317907"/>
            <a:ext cx="8440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Transfer of funds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15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6476204" y="1684260"/>
            <a:ext cx="488260" cy="0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6216172" y="937308"/>
            <a:ext cx="1167608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9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AGREEMENT on</a:t>
            </a:r>
            <a:endParaRPr lang="ru-RU" sz="9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9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9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rovision of funds</a:t>
            </a:r>
            <a:endParaRPr lang="ru-RU" sz="9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V="1">
            <a:off x="2343148" y="2007478"/>
            <a:ext cx="0" cy="237463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V="1">
            <a:off x="5841801" y="2017509"/>
            <a:ext cx="0" cy="237463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343148" y="2244941"/>
            <a:ext cx="3498653" cy="10031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3451208" y="2093329"/>
            <a:ext cx="1167608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9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AGREEMENT on</a:t>
            </a:r>
            <a:endParaRPr lang="ru-RU" sz="9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9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provision of funds</a:t>
            </a:r>
            <a:endParaRPr lang="ru-RU" sz="9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880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16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52848" y="1425120"/>
            <a:ext cx="8363492" cy="136190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lIns="68572" tIns="34286" rIns="68572" bIns="34286" rtlCol="0">
            <a:spAutoFit/>
          </a:bodyPr>
          <a:lstStyle/>
          <a:p>
            <a:pPr marL="257145" indent="-257145">
              <a:buFont typeface="+mj-lt"/>
              <a:buAutoNum type="arabicPeriod"/>
            </a:pPr>
            <a:endParaRPr lang="ru-RU" sz="1400" b="1" dirty="0">
              <a:solidFill>
                <a:schemeClr val="bg1"/>
              </a:solidFill>
            </a:endParaRPr>
          </a:p>
          <a:p>
            <a:pPr marL="257145" indent="-257145">
              <a:buFont typeface="+mj-lt"/>
              <a:buAutoNum type="arabicPeriod"/>
            </a:pPr>
            <a:endParaRPr lang="ru-RU" sz="1400" b="1" dirty="0">
              <a:solidFill>
                <a:schemeClr val="bg1"/>
              </a:solidFill>
            </a:endParaRPr>
          </a:p>
          <a:p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CONTINUOUS STATE FINANCIAL CONTROL (AUDIT) AS A VIABLE FORMAT FOR EXERCISING CONTROL POWERS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dirty="0">
              <a:solidFill>
                <a:schemeClr val="bg1"/>
              </a:solidFill>
            </a:endParaRPr>
          </a:p>
          <a:p>
            <a:endParaRPr lang="ru-RU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276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3356074" y="147904"/>
            <a:ext cx="5634382" cy="807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2" tIns="34286" rIns="68572" bIns="34286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buNone/>
            </a:pP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CONTINUOUS STATE FINANCIAL CONTROL (AUDIT) OF FUNDS ALLOCATED FROM THE BUDGETS OF THE BUDGET SYSTEM OF THE RUSSIAN FEDERATION</a:t>
            </a:r>
            <a:endParaRPr lang="ru-RU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17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6222" y="1343835"/>
            <a:ext cx="8772917" cy="1959287"/>
          </a:xfrm>
          <a:prstGeom prst="rect">
            <a:avLst/>
          </a:prstGeom>
          <a:solidFill>
            <a:schemeClr val="accent6">
              <a:lumMod val="20000"/>
              <a:lumOff val="80000"/>
              <a:alpha val="45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endParaRPr lang="ru-RU" sz="1100" dirty="0"/>
          </a:p>
        </p:txBody>
      </p:sp>
      <p:sp>
        <p:nvSpPr>
          <p:cNvPr id="14" name="Полилиния 13"/>
          <p:cNvSpPr/>
          <p:nvPr/>
        </p:nvSpPr>
        <p:spPr>
          <a:xfrm>
            <a:off x="3825764" y="3852631"/>
            <a:ext cx="1800919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Goods, works, services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controlling the fact of procurement )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837498" y="3871339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9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Spending unit/Public Client</a:t>
            </a:r>
            <a:endParaRPr lang="ru-RU" sz="9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олилиния 15"/>
          <p:cNvSpPr/>
          <p:nvPr/>
        </p:nvSpPr>
        <p:spPr>
          <a:xfrm>
            <a:off x="7131034" y="3876724"/>
            <a:ext cx="1464757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Implementing (co-implementing) entity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олилиния 16"/>
          <p:cNvSpPr/>
          <p:nvPr/>
        </p:nvSpPr>
        <p:spPr>
          <a:xfrm>
            <a:off x="279561" y="1343835"/>
            <a:ext cx="147399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en-US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TREASURY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трелка влево 17"/>
          <p:cNvSpPr/>
          <p:nvPr/>
        </p:nvSpPr>
        <p:spPr>
          <a:xfrm>
            <a:off x="5898017" y="3995826"/>
            <a:ext cx="936104" cy="360040"/>
          </a:xfrm>
          <a:prstGeom prst="lef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ru-RU" dirty="0"/>
          </a:p>
        </p:txBody>
      </p:sp>
      <p:sp>
        <p:nvSpPr>
          <p:cNvPr id="19" name="Стрелка влево 18"/>
          <p:cNvSpPr/>
          <p:nvPr/>
        </p:nvSpPr>
        <p:spPr>
          <a:xfrm>
            <a:off x="2339752" y="3995826"/>
            <a:ext cx="936104" cy="360040"/>
          </a:xfrm>
          <a:prstGeom prst="leftArrow">
            <a:avLst/>
          </a:prstGeom>
          <a:pattFill prst="lt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ru-RU" dirty="0"/>
          </a:p>
        </p:txBody>
      </p:sp>
      <p:cxnSp>
        <p:nvCxnSpPr>
          <p:cNvPr id="23" name="Прямая со стрелкой 22"/>
          <p:cNvCxnSpPr/>
          <p:nvPr/>
        </p:nvCxnSpPr>
        <p:spPr>
          <a:xfrm flipH="1">
            <a:off x="3167104" y="2303077"/>
            <a:ext cx="744066" cy="3373"/>
          </a:xfrm>
          <a:prstGeom prst="straightConnector1">
            <a:avLst/>
          </a:prstGeom>
          <a:ln w="34925">
            <a:solidFill>
              <a:schemeClr val="accent6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543368" y="2303076"/>
            <a:ext cx="629897" cy="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1855893" y="2629188"/>
            <a:ext cx="0" cy="1247536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139" y="2968398"/>
            <a:ext cx="1910154" cy="861764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Request for provision/transfer of funds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Contract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Supporting documents for transfer of funds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 flipH="1">
            <a:off x="2067809" y="2629186"/>
            <a:ext cx="2199393" cy="136664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165683" y="2768342"/>
            <a:ext cx="1591454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‘Violations Found/Not Found’ opinion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4731656" y="2626316"/>
            <a:ext cx="0" cy="1226315"/>
          </a:xfrm>
          <a:prstGeom prst="straightConnector1">
            <a:avLst/>
          </a:prstGeom>
          <a:ln w="34925">
            <a:solidFill>
              <a:schemeClr val="accent6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673296" y="3102274"/>
            <a:ext cx="1605974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reaching items under review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7380312" y="3348485"/>
            <a:ext cx="0" cy="547291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334944" y="3472735"/>
            <a:ext cx="1701552" cy="246211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ransfer of funds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Полилиния 40"/>
          <p:cNvSpPr/>
          <p:nvPr/>
        </p:nvSpPr>
        <p:spPr>
          <a:xfrm>
            <a:off x="1105648" y="1982754"/>
            <a:ext cx="2061457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 of documents</a:t>
            </a:r>
            <a:endParaRPr lang="ru-RU" sz="11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Полилиния 42"/>
          <p:cNvSpPr/>
          <p:nvPr/>
        </p:nvSpPr>
        <p:spPr>
          <a:xfrm>
            <a:off x="3911172" y="1974950"/>
            <a:ext cx="1632197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visual review</a:t>
            </a:r>
            <a:endParaRPr lang="ru-RU" sz="11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1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necessary</a:t>
            </a:r>
            <a:r>
              <a:rPr lang="ru-RU" sz="11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1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Полилиния 43"/>
          <p:cNvSpPr/>
          <p:nvPr/>
        </p:nvSpPr>
        <p:spPr>
          <a:xfrm>
            <a:off x="6173265" y="1979883"/>
            <a:ext cx="2199770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authorization</a:t>
            </a:r>
            <a:endParaRPr lang="ru-RU" sz="11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803331" y="3308917"/>
            <a:ext cx="310184" cy="246211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437386" y="2051228"/>
            <a:ext cx="310184" cy="246211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012565" y="3331003"/>
            <a:ext cx="450372" cy="246211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360084" y="3213536"/>
            <a:ext cx="450372" cy="246211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703225" y="2043530"/>
            <a:ext cx="310184" cy="246211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131441" y="3479533"/>
            <a:ext cx="310184" cy="246211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160343" y="1574851"/>
            <a:ext cx="1591454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ctr"/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‘Violations Not Found’ opinion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412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2979420" y="151130"/>
            <a:ext cx="6005733" cy="8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2" tIns="34286" rIns="68572" bIns="34286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buNone/>
            </a:pPr>
            <a:r>
              <a:rPr lang="en-US" sz="1600" cap="all" dirty="0" smtClean="0">
                <a:solidFill>
                  <a:srgbClr val="9319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Summing up</a:t>
            </a:r>
            <a:r>
              <a:rPr lang="ru-RU" sz="1600" dirty="0" smtClean="0">
                <a:solidFill>
                  <a:srgbClr val="9319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600" dirty="0">
              <a:solidFill>
                <a:srgbClr val="9319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buNone/>
            </a:pP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EXPECTED IMPACT OF THE NEW MODEL OF STATE FINANCIAL CONTROL (AUDIT)</a:t>
            </a:r>
            <a:endParaRPr lang="ru-RU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21080" y="1369136"/>
            <a:ext cx="4282440" cy="3019985"/>
          </a:xfrm>
          <a:prstGeom prst="rect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t"/>
          <a:lstStyle/>
          <a:p>
            <a:pPr marL="228574" indent="-228574">
              <a:buFontTx/>
              <a:buAutoNum type="arabicPeriod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Prevention of violations</a:t>
            </a: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FontTx/>
              <a:buAutoNum type="arabicPeriod"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AutoNum type="arabicPeriod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Shifting emphasis to the preliminary control stage</a:t>
            </a: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AutoNum type="arabicPeriod"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FontTx/>
              <a:buAutoNum type="arabicPeriod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Physical control in addition to documentary control</a:t>
            </a: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FontTx/>
              <a:buAutoNum type="arabicPeriod"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FontTx/>
              <a:buAutoNum type="arabicPeriod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“Coloring” of cash flows</a:t>
            </a: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FontTx/>
              <a:buAutoNum type="arabicPeriod"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FontTx/>
              <a:buAutoNum type="arabicPeriod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Assessment of the cost of goods, works and services</a:t>
            </a: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FontTx/>
              <a:buAutoNum type="arabicPeriod"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AutoNum type="arabicPeriod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Modification of the result review process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AutoNum type="arabicPeriod"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AutoNum type="arabicPeriod"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AutoNum type="arabicPeriod"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AutoNum type="arabicPeriod"/>
            </a:pP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16768" y="475250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18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882640" y="1744151"/>
            <a:ext cx="2273808" cy="2164081"/>
          </a:xfrm>
          <a:prstGeom prst="rect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t"/>
          <a:lstStyle/>
          <a:p>
            <a:pPr algn="ctr"/>
            <a:endParaRPr lang="ru-RU" sz="1400" b="1" dirty="0" smtClean="0">
              <a:solidFill>
                <a:srgbClr val="93192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b="1" dirty="0" smtClean="0">
                <a:solidFill>
                  <a:srgbClr val="93192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of preliminary control</a:t>
            </a:r>
            <a:endParaRPr lang="ru-RU" sz="1400" b="1" dirty="0">
              <a:solidFill>
                <a:srgbClr val="93192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solidFill>
                <a:srgbClr val="93192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source to identify items to be subject to follow-up control)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авая фигурная скобка 2"/>
          <p:cNvSpPr/>
          <p:nvPr/>
        </p:nvSpPr>
        <p:spPr>
          <a:xfrm>
            <a:off x="5303520" y="1562100"/>
            <a:ext cx="579120" cy="2528184"/>
          </a:xfrm>
          <a:prstGeom prst="rightBrace">
            <a:avLst/>
          </a:prstGeom>
          <a:ln w="158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3119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Объект 2"/>
          <p:cNvSpPr>
            <a:spLocks noGrp="1"/>
          </p:cNvSpPr>
          <p:nvPr>
            <p:ph idx="1"/>
          </p:nvPr>
        </p:nvSpPr>
        <p:spPr>
          <a:xfrm>
            <a:off x="845711" y="2091838"/>
            <a:ext cx="7886700" cy="588169"/>
          </a:xfrm>
        </p:spPr>
        <p:txBody>
          <a:bodyPr/>
          <a:lstStyle/>
          <a:p>
            <a:pPr marL="0" indent="0" algn="ctr">
              <a:buNone/>
            </a:pPr>
            <a:r>
              <a:rPr lang="en-US" sz="3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Thank you!</a:t>
            </a:r>
            <a:endParaRPr lang="ru-RU" sz="3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52862" y="3966985"/>
            <a:ext cx="4572000" cy="561684"/>
          </a:xfrm>
          <a:prstGeom prst="rect">
            <a:avLst/>
          </a:prstGeom>
        </p:spPr>
        <p:txBody>
          <a:bodyPr lIns="68572" tIns="34286" rIns="68572" bIns="34286">
            <a:spAutoFit/>
          </a:bodyPr>
          <a:lstStyle/>
          <a:p>
            <a:pPr marL="134985" algn="r">
              <a:spcBef>
                <a:spcPts val="0"/>
              </a:spcBef>
            </a:pPr>
            <a:endParaRPr lang="ru-RU" sz="1200" kern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4985" algn="r">
              <a:spcBef>
                <a:spcPts val="0"/>
              </a:spcBef>
            </a:pPr>
            <a:r>
              <a:rPr lang="en-US" sz="2000" kern="13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2000" kern="13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kern="1300" dirty="0" smtClean="0">
                <a:latin typeface="Arial" panose="020B0604020202020204" pitchFamily="34" charset="0"/>
                <a:cs typeface="Arial" panose="020B0604020202020204" pitchFamily="34" charset="0"/>
              </a:rPr>
              <a:t>Demidov</a:t>
            </a:r>
            <a:endParaRPr lang="ru-RU" sz="2000" kern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253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642915" y="185188"/>
            <a:ext cx="6318206" cy="488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72" tIns="34286" rIns="68572" bIns="34286" anchor="ctr"/>
          <a:lstStyle/>
          <a:p>
            <a:pPr algn="r" defTabSz="336909">
              <a:defRPr/>
            </a:pPr>
            <a:r>
              <a:rPr lang="en-US" sz="1600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PRESENTATION OUTLINE</a:t>
            </a:r>
            <a:endParaRPr lang="ru-RU" sz="1600" cap="all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72612" y="1174164"/>
            <a:ext cx="7992208" cy="1792790"/>
          </a:xfrm>
          <a:prstGeom prst="rect">
            <a:avLst/>
          </a:prstGeom>
        </p:spPr>
        <p:txBody>
          <a:bodyPr wrap="square" lIns="68572" tIns="34286" rIns="68572" bIns="34286">
            <a:spAutoFit/>
          </a:bodyPr>
          <a:lstStyle/>
          <a:p>
            <a:pPr marL="257145" indent="-257145">
              <a:buFont typeface="+mj-lt"/>
              <a:buAutoNum type="arabicPeriod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 FINANCIAL CONTROL (AUDIT) POWERS OF THE FEDERAL TREASURY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45" indent="-257145">
              <a:buFont typeface="+mj-lt"/>
              <a:buAutoNum type="arabicPeriod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45" indent="-257145">
              <a:buFont typeface="+mj-lt"/>
              <a:buAutoNum type="arabicPeriod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TREASURY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SUPPORT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A RELEVANT FORM OF STATE FINANCIAL CONTROL (AUDIT)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45" indent="-257145">
              <a:buFont typeface="+mj-lt"/>
              <a:buAutoNum type="arabicPeriod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45" indent="-257145">
              <a:buFont typeface="+mj-lt"/>
              <a:buAutoNum type="arabicPeriod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CONTINUOUS STATE FINANCIAL CONTROL (AUDIT) AS A VIABLE FORMAT FOR EXERCISING CONTROL POWERS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00553" y="3563241"/>
            <a:ext cx="8772918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68752" y="3510190"/>
            <a:ext cx="1330935" cy="31219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72" tIns="34286" rIns="68572" bIns="34286" anchor="ctr"/>
          <a:lstStyle/>
          <a:p>
            <a:pPr algn="ctr" defTabSz="336909">
              <a:defRPr/>
            </a:pPr>
            <a:r>
              <a:rPr lang="en-US" sz="1400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GLOSSARY</a:t>
            </a:r>
            <a:endParaRPr lang="ru-RU" sz="1400" cap="all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9712" y="3777093"/>
            <a:ext cx="8456148" cy="869461"/>
          </a:xfrm>
          <a:prstGeom prst="rect">
            <a:avLst/>
          </a:prstGeom>
        </p:spPr>
        <p:txBody>
          <a:bodyPr wrap="square" lIns="68572" tIns="34286" rIns="68572" bIns="34286">
            <a:spAutoFit/>
          </a:bodyPr>
          <a:lstStyle/>
          <a:p>
            <a:pPr marL="257145" indent="-257145" algn="just">
              <a:buFont typeface="+mj-lt"/>
              <a:buAutoNum type="arabicPeriod"/>
            </a:pP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spending unit: </a:t>
            </a:r>
            <a:r>
              <a:rPr lang="en-US" sz="1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public/municipal body or a state institution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entitled to make and/or meet expenditure commitments on behalf of a public law entity using funds from the respective budget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45" indent="-257145" algn="just">
              <a:buFont typeface="+mj-lt"/>
              <a:buAutoNum type="arabicPeriod"/>
            </a:pP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budget user: </a:t>
            </a:r>
            <a:r>
              <a:rPr lang="en-US" sz="1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legal entity, a sole proprietor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1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individual engaged in the production of goods/performance of works/ provision of services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that receives funds from the budget on the basis of legislation (decision)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349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3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52848" y="1425120"/>
            <a:ext cx="8363492" cy="114646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lIns="68572" tIns="34286" rIns="68572" bIns="34286" rtlCol="0">
            <a:spAutoFit/>
          </a:bodyPr>
          <a:lstStyle/>
          <a:p>
            <a:pPr marL="257145" indent="-257145">
              <a:buFont typeface="+mj-lt"/>
              <a:buAutoNum type="arabicPeriod"/>
            </a:pPr>
            <a:endParaRPr lang="ru-RU" sz="1400" b="1" dirty="0">
              <a:solidFill>
                <a:schemeClr val="bg1"/>
              </a:solidFill>
            </a:endParaRPr>
          </a:p>
          <a:p>
            <a:pPr marL="257145" indent="-257145">
              <a:buFont typeface="+mj-lt"/>
              <a:buAutoNum type="arabicPeriod"/>
            </a:pPr>
            <a:endParaRPr lang="ru-RU" sz="1400" b="1" dirty="0">
              <a:solidFill>
                <a:schemeClr val="bg1"/>
              </a:solidFill>
            </a:endParaRPr>
          </a:p>
          <a:p>
            <a:pPr marL="257145" indent="-257145">
              <a:buFont typeface="+mj-lt"/>
              <a:buAutoNum type="arabicPeriod"/>
            </a:pPr>
            <a:r>
              <a:rPr lang="en-US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 FINANCIAL CONTROL (AUDIT) POWERS OF THE FEDERAL TREASURY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45" indent="-257145">
              <a:buFont typeface="+mj-lt"/>
              <a:buAutoNum type="arabicPeriod"/>
            </a:pPr>
            <a:endParaRPr lang="ru-RU" sz="1400" b="1" dirty="0">
              <a:solidFill>
                <a:schemeClr val="bg1"/>
              </a:solidFill>
            </a:endParaRPr>
          </a:p>
          <a:p>
            <a:pPr marL="257145" indent="-257145">
              <a:buFont typeface="+mj-lt"/>
              <a:buAutoNum type="arabicPeriod"/>
            </a:pPr>
            <a:endParaRPr lang="ru-RU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613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Скругленный прямоугольник 37"/>
          <p:cNvSpPr/>
          <p:nvPr/>
        </p:nvSpPr>
        <p:spPr>
          <a:xfrm>
            <a:off x="1743456" y="1477740"/>
            <a:ext cx="1645920" cy="35819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ru-RU" dirty="0"/>
          </a:p>
        </p:txBody>
      </p:sp>
      <p:sp>
        <p:nvSpPr>
          <p:cNvPr id="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4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117565" y="252110"/>
            <a:ext cx="5877179" cy="488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72" tIns="34286" rIns="68572" bIns="34286" anchor="ctr"/>
          <a:lstStyle/>
          <a:p>
            <a:pPr algn="r" defTabSz="336909">
              <a:defRPr/>
            </a:pPr>
            <a:r>
              <a:rPr lang="en-US" sz="1600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PUBLIC/MUNICIPAL FINANCIAL CONTROL (AUDIT) SYSTEM IN THE RUSSIAN FEDERATION</a:t>
            </a:r>
            <a:endParaRPr lang="ru-RU" sz="1600" cap="all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81147" y="2138792"/>
            <a:ext cx="8772918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59913" y="3515933"/>
            <a:ext cx="8834831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81148" y="1368910"/>
            <a:ext cx="1350645" cy="461655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Russian Federation</a:t>
            </a:r>
            <a:endParaRPr lang="ru-RU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9689" y="2174161"/>
            <a:ext cx="1350645" cy="246211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Russian regions</a:t>
            </a:r>
            <a:endParaRPr lang="ru-RU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1147" y="3594807"/>
            <a:ext cx="1350645" cy="246211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en-US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Municipalities</a:t>
            </a:r>
            <a:endParaRPr lang="ru-RU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62734" y="950172"/>
            <a:ext cx="4835432" cy="48474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lIns="68572" tIns="34286" rIns="68572" bIns="34286" rtlCol="0">
            <a:spAutoFit/>
          </a:bodyPr>
          <a:lstStyle/>
          <a:p>
            <a:pPr algn="ctr" defTabSz="500006">
              <a:spcAft>
                <a:spcPts val="0"/>
              </a:spcAft>
            </a:pPr>
            <a:r>
              <a:rPr lang="en-US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Accounts Chamber: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00006">
              <a:spcAft>
                <a:spcPts val="0"/>
              </a:spcAft>
            </a:pPr>
            <a:r>
              <a:rPr lang="en-US" sz="13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supreme state financial control authority</a:t>
            </a:r>
            <a:endParaRPr lang="ru-RU" sz="13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1837277" y="1568964"/>
            <a:ext cx="1471100" cy="506136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Treasury</a:t>
            </a:r>
            <a:endParaRPr lang="ru-RU" sz="1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6007921" y="1568964"/>
            <a:ext cx="1471100" cy="50613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pattFill prst="pct5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Service for Financial and Budget Oversight</a:t>
            </a:r>
            <a:endParaRPr lang="ru-RU" sz="1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трелка влево 14"/>
          <p:cNvSpPr/>
          <p:nvPr/>
        </p:nvSpPr>
        <p:spPr>
          <a:xfrm>
            <a:off x="3593207" y="1568964"/>
            <a:ext cx="2176529" cy="506137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sz="1000" dirty="0" smtClean="0">
                <a:solidFill>
                  <a:schemeClr val="accent3">
                    <a:lumMod val="75000"/>
                  </a:schemeClr>
                </a:solidFill>
              </a:rPr>
              <a:t>delegation of authority</a:t>
            </a:r>
            <a:endParaRPr lang="ru-RU" sz="10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6298056" y="1489932"/>
            <a:ext cx="910465" cy="624952"/>
          </a:xfrm>
          <a:prstGeom prst="line">
            <a:avLst/>
          </a:prstGeom>
          <a:ln w="952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6360160" y="1489932"/>
            <a:ext cx="810726" cy="624952"/>
          </a:xfrm>
          <a:prstGeom prst="line">
            <a:avLst/>
          </a:prstGeom>
          <a:ln w="952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413760" y="2170089"/>
            <a:ext cx="2474976" cy="43857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lIns="68572" tIns="34286" rIns="68572" bIns="34286" rtlCol="0">
            <a:spAutoFit/>
          </a:bodyPr>
          <a:lstStyle/>
          <a:p>
            <a:pPr algn="ctr" defTabSz="500006">
              <a:spcAft>
                <a:spcPts val="0"/>
              </a:spcAft>
            </a:pPr>
            <a:r>
              <a:rPr lang="en-US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 control and accounts authority</a:t>
            </a:r>
            <a:endParaRPr lang="ru-RU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олилиния 26"/>
          <p:cNvSpPr/>
          <p:nvPr/>
        </p:nvSpPr>
        <p:spPr>
          <a:xfrm>
            <a:off x="1827183" y="2696724"/>
            <a:ext cx="1471100" cy="65242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 Office of the Federal Treasury</a:t>
            </a:r>
            <a:endParaRPr lang="ru-RU" sz="1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олилиния 27"/>
          <p:cNvSpPr/>
          <p:nvPr/>
        </p:nvSpPr>
        <p:spPr>
          <a:xfrm>
            <a:off x="6029973" y="2705850"/>
            <a:ext cx="1471100" cy="643296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pattFill prst="pct5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 internal state financial control authority</a:t>
            </a:r>
            <a:endParaRPr lang="ru-RU" sz="1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олилиния 28"/>
          <p:cNvSpPr/>
          <p:nvPr/>
        </p:nvSpPr>
        <p:spPr>
          <a:xfrm>
            <a:off x="1845471" y="4060704"/>
            <a:ext cx="1471100" cy="88467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 Unit of the Regional Office of the Federal Treasury</a:t>
            </a:r>
            <a:endParaRPr lang="ru-RU" sz="1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олилиния 29"/>
          <p:cNvSpPr/>
          <p:nvPr/>
        </p:nvSpPr>
        <p:spPr>
          <a:xfrm>
            <a:off x="6083313" y="4060703"/>
            <a:ext cx="1471100" cy="88467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pattFill prst="pct5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  internal municipal financial control authority</a:t>
            </a:r>
            <a:endParaRPr lang="ru-RU" sz="1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13760" y="3594807"/>
            <a:ext cx="2474976" cy="43857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lIns="68572" tIns="34286" rIns="68572" bIns="34286" rtlCol="0">
            <a:spAutoFit/>
          </a:bodyPr>
          <a:lstStyle/>
          <a:p>
            <a:pPr algn="ctr" defTabSz="500006">
              <a:spcAft>
                <a:spcPts val="0"/>
              </a:spcAft>
            </a:pPr>
            <a:r>
              <a:rPr lang="en-US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Municipal control and accounts authority</a:t>
            </a:r>
            <a:endParaRPr lang="ru-RU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2569359" y="2075102"/>
            <a:ext cx="11662" cy="630749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2581021" y="3348484"/>
            <a:ext cx="0" cy="712219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44529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3826764" y="173989"/>
            <a:ext cx="5181249" cy="561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2" tIns="34286" rIns="68572" bIns="34286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buNone/>
            </a:pP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FEDERAL TREASURY CONTROL POWER DEVELOPMENT FACTORS</a:t>
            </a:r>
            <a:endParaRPr lang="ru-RU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22254" y="1590116"/>
            <a:ext cx="7490460" cy="2280845"/>
          </a:xfrm>
          <a:prstGeom prst="rect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t"/>
          <a:lstStyle/>
          <a:p>
            <a:pPr marL="228574" indent="-228574">
              <a:buFontTx/>
              <a:buAutoNum type="arabicPeriod"/>
            </a:pP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FontTx/>
              <a:buAutoNum type="arabicPeriod"/>
            </a:pP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FontTx/>
              <a:buAutoNum type="arabicPeriod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Programmatic approach to governance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FontTx/>
              <a:buAutoNum type="arabicPeriod"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FontTx/>
              <a:buAutoNum type="arabicPeriod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Securing the rule of law and efficiency in contractual relations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FontTx/>
              <a:buAutoNum type="arabicPeriod"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FontTx/>
              <a:buAutoNum type="arabicPeriod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Delegation of </a:t>
            </a:r>
            <a:r>
              <a:rPr lang="en-US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abolished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Service for Financial and Budget Oversight to the Federal Treasury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Fiscal control and oversight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en-US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External quality control of auditors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FontTx/>
              <a:buAutoNum type="arabicPeriod"/>
            </a:pP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FontTx/>
              <a:buAutoNum type="arabicPeriod"/>
            </a:pP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FontTx/>
              <a:buAutoNum type="arabicPeriod"/>
            </a:pP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AutoNum type="arabicPeriod"/>
            </a:pP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AutoNum type="arabicPeriod"/>
            </a:pP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5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192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2174314" y="193947"/>
            <a:ext cx="6840146" cy="431520"/>
          </a:xfrm>
          <a:prstGeom prst="rect">
            <a:avLst/>
          </a:prstGeom>
        </p:spPr>
        <p:txBody>
          <a:bodyPr wrap="square" lIns="68572" tIns="34286" rIns="68572" bIns="34286">
            <a:spAutoFit/>
          </a:bodyPr>
          <a:lstStyle/>
          <a:p>
            <a:pPr algn="r">
              <a:lnSpc>
                <a:spcPts val="1350"/>
              </a:lnSpc>
            </a:pPr>
            <a:r>
              <a:rPr lang="en-US" sz="1600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FEDERAL TREASURY CONTROL (AUDIT) IN PROCUREMENT OF GOODS, WORKS AND SERVICES</a:t>
            </a:r>
            <a:endParaRPr lang="ru-RU" sz="1600" cap="all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2320357"/>
              </p:ext>
            </p:extLst>
          </p:nvPr>
        </p:nvGraphicFramePr>
        <p:xfrm>
          <a:off x="853439" y="784860"/>
          <a:ext cx="8161021" cy="35225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673"/>
                <a:gridCol w="1187899"/>
                <a:gridCol w="1033626"/>
                <a:gridCol w="1463631"/>
                <a:gridCol w="2718653"/>
                <a:gridCol w="1263539"/>
              </a:tblGrid>
              <a:tr h="452081">
                <a:tc>
                  <a:txBody>
                    <a:bodyPr/>
                    <a:lstStyle/>
                    <a:p>
                      <a:pPr algn="ctr"/>
                      <a:endParaRPr lang="ru-RU" sz="9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PLANNING</a:t>
                      </a:r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PROCUREMENT PROCESS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CONTRACT EXECUTION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PROCUREMENT RESULTS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08479">
                <a:tc>
                  <a:txBody>
                    <a:bodyPr/>
                    <a:lstStyle/>
                    <a:p>
                      <a:pPr algn="ctr"/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Procurement plan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 plan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Procurement Notice</a:t>
                      </a:r>
                      <a:r>
                        <a:rPr lang="ru-RU" sz="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ru-RU" sz="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procurement documents</a:t>
                      </a:r>
                      <a:r>
                        <a:rPr lang="ru-RU" sz="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algn="ctr">
                        <a:defRPr/>
                      </a:pPr>
                      <a:r>
                        <a:rPr lang="en-US" sz="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supplier/provider/contractor selection </a:t>
                      </a:r>
                      <a:r>
                        <a:rPr lang="ru-RU" sz="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 the committee, minutes</a:t>
                      </a:r>
                      <a:r>
                        <a:rPr lang="ru-RU" sz="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Register of Contracts</a:t>
                      </a:r>
                      <a:r>
                        <a:rPr lang="ru-RU" sz="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supporting documents</a:t>
                      </a:r>
                      <a:r>
                        <a:rPr lang="ru-RU" sz="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bill,</a:t>
                      </a:r>
                      <a:r>
                        <a:rPr lang="en-US" sz="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invoice, etc.</a:t>
                      </a:r>
                      <a:r>
                        <a:rPr lang="ru-RU" sz="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) </a:t>
                      </a:r>
                    </a:p>
                    <a:p>
                      <a:pPr algn="ctr"/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Procured goods/works/services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23425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Preliminary control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sz="8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8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Compliance with requirements to justification of budgetary allocations</a:t>
                      </a:r>
                      <a:r>
                        <a:rPr lang="ru-RU" sz="8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ctr"/>
                      <a:r>
                        <a:rPr lang="ru-RU" sz="8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8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r>
                        <a:rPr lang="en-US" sz="85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procurement plan alignment with budget commitment limits</a:t>
                      </a:r>
                      <a:endParaRPr lang="ru-RU" sz="850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Consistency  of information on procurement identification code and level financial support with procurement plan data</a:t>
                      </a:r>
                      <a:endParaRPr lang="ru-RU" sz="850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Consistency  of information on procurement identification</a:t>
                      </a:r>
                      <a:r>
                        <a:rPr lang="en-US" sz="85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code</a:t>
                      </a:r>
                      <a:r>
                        <a:rPr lang="en-US" sz="8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level financial support given in the Procurement Notice, procurement documents, minutes, and draft contract with the time plan</a:t>
                      </a:r>
                      <a:endParaRPr lang="ru-RU" sz="8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Consistency  of information on procurement identification code and level financial support given in the Register of Contracts with contract terms and conditions</a:t>
                      </a:r>
                      <a:endParaRPr lang="ru-RU" sz="8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850" b="1" dirty="0"/>
                    </a:p>
                  </a:txBody>
                  <a:tcPr/>
                </a:tc>
              </a:tr>
              <a:tr h="71609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Follow-up control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8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Compliance with requirements to procurement justification</a:t>
                      </a:r>
                      <a:r>
                        <a:rPr lang="ru-RU" sz="8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endParaRPr lang="ru-RU" sz="85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8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8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Compliance</a:t>
                      </a:r>
                      <a:r>
                        <a:rPr lang="en-US" sz="85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with norm setting rules in procurement </a:t>
                      </a:r>
                      <a:endParaRPr lang="ru-RU" sz="85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Justification of the initial contract price  (price ceiling)</a:t>
                      </a:r>
                      <a:endParaRPr lang="ru-RU" sz="85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5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22" indent="-285722" algn="ctr">
                        <a:buFontTx/>
                        <a:buChar char="-"/>
                      </a:pPr>
                      <a:r>
                        <a:rPr lang="en-US" sz="8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Management of the Register of Contracts</a:t>
                      </a:r>
                      <a:r>
                        <a:rPr lang="ru-RU" sz="8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US" sz="8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Authorization of expenses and contract payment</a:t>
                      </a:r>
                      <a:r>
                        <a:rPr lang="ru-RU" sz="8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171450" lvl="0" indent="-171450" algn="ctr">
                        <a:buFontTx/>
                        <a:buChar char="-"/>
                      </a:pPr>
                      <a:r>
                        <a:rPr lang="en-US" sz="85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Consistency of procured goods /works/services with  contract terms and conditions</a:t>
                      </a:r>
                      <a:r>
                        <a:rPr lang="ru-RU" sz="85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US" sz="8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Use of penalties by the client in case of contract breach</a:t>
                      </a:r>
                      <a:r>
                        <a:rPr lang="ru-RU" sz="8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lvl="0" algn="ctr"/>
                      <a:r>
                        <a:rPr lang="ru-RU" sz="85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85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Timeliness, completeness</a:t>
                      </a:r>
                      <a:r>
                        <a:rPr lang="ru-RU" sz="85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5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reliability of records on procured goods/works/services in  books and accounts</a:t>
                      </a:r>
                      <a:endParaRPr lang="ru-RU" sz="8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Consistency of procured goods/works/services with procurement objectives</a:t>
                      </a:r>
                      <a:endParaRPr lang="ru-RU" sz="85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6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69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2174314" y="193947"/>
            <a:ext cx="6840146" cy="431520"/>
          </a:xfrm>
          <a:prstGeom prst="rect">
            <a:avLst/>
          </a:prstGeom>
        </p:spPr>
        <p:txBody>
          <a:bodyPr wrap="square" lIns="68572" tIns="34286" rIns="68572" bIns="34286">
            <a:spAutoFit/>
          </a:bodyPr>
          <a:lstStyle/>
          <a:p>
            <a:pPr algn="r">
              <a:lnSpc>
                <a:spcPts val="1350"/>
              </a:lnSpc>
            </a:pPr>
            <a:r>
              <a:rPr lang="en-US" sz="1600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Prospects for federal treasury control (audit) in procurement of goods, works and services</a:t>
            </a:r>
            <a:endParaRPr lang="ru-RU" sz="1600" cap="all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72592260"/>
              </p:ext>
            </p:extLst>
          </p:nvPr>
        </p:nvGraphicFramePr>
        <p:xfrm>
          <a:off x="853439" y="937260"/>
          <a:ext cx="8161021" cy="3390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673"/>
                <a:gridCol w="1187899"/>
                <a:gridCol w="1214029"/>
                <a:gridCol w="1493520"/>
                <a:gridCol w="2545182"/>
                <a:gridCol w="1226718"/>
              </a:tblGrid>
              <a:tr h="325081">
                <a:tc>
                  <a:txBody>
                    <a:bodyPr/>
                    <a:lstStyle/>
                    <a:p>
                      <a:pPr algn="ctr"/>
                      <a:endParaRPr lang="ru-RU" sz="9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PLANNING</a:t>
                      </a:r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PROCUREMENT PROCESS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CONTRACT EXECUTION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PROCUREMENT RESULTS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08479">
                <a:tc>
                  <a:txBody>
                    <a:bodyPr/>
                    <a:lstStyle/>
                    <a:p>
                      <a:pPr algn="ctr"/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Procurement plan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 plan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Procurement Notice</a:t>
                      </a:r>
                      <a:r>
                        <a:rPr lang="ru-RU" sz="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ru-RU" sz="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procurement documents</a:t>
                      </a:r>
                      <a:r>
                        <a:rPr lang="ru-RU" sz="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algn="ctr">
                        <a:defRPr/>
                      </a:pPr>
                      <a:r>
                        <a:rPr lang="en-US" sz="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supplier/provider/contractor selection </a:t>
                      </a:r>
                      <a:r>
                        <a:rPr lang="ru-RU" sz="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 the committee, minutes</a:t>
                      </a:r>
                      <a:r>
                        <a:rPr lang="ru-RU" sz="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Register of Contracts</a:t>
                      </a:r>
                      <a:r>
                        <a:rPr lang="ru-RU" sz="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supporting documents</a:t>
                      </a:r>
                      <a:r>
                        <a:rPr lang="ru-RU" sz="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bill,</a:t>
                      </a:r>
                      <a:r>
                        <a:rPr lang="en-US" sz="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invoice, etc.</a:t>
                      </a:r>
                      <a:r>
                        <a:rPr lang="ru-RU" sz="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)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Procured goods/works/services</a:t>
                      </a:r>
                      <a:endParaRPr lang="ru-RU" sz="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247719">
                <a:tc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 vert="vert270">
                    <a:solidFill>
                      <a:srgbClr val="F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Catalog of goods/works/services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name of procured items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part of procurement identification code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cost structure,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price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);</a:t>
                      </a:r>
                    </a:p>
                    <a:p>
                      <a:pPr algn="ctr"/>
                      <a:endParaRPr lang="ru-RU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Information on reference prices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0" marR="0" indent="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Establishment of an objective initial contract price (price ceiling)</a:t>
                      </a:r>
                      <a:endParaRPr lang="ru-RU" sz="900" b="1" dirty="0"/>
                    </a:p>
                  </a:txBody>
                  <a:tcPr>
                    <a:solidFill>
                      <a:srgbClr val="F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Catalog of goods/works/services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name of procured items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part of procurement identification code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cost structure,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price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);</a:t>
                      </a:r>
                    </a:p>
                    <a:p>
                      <a:pPr algn="ctr"/>
                      <a:endParaRPr lang="ru-RU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Information on reference prices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0" marR="0" indent="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Establishment of an objective initial contract price (price ceiling)</a:t>
                      </a:r>
                      <a:endParaRPr lang="ru-RU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List of procurement committee members</a:t>
                      </a:r>
                      <a:endParaRPr lang="ru-RU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name, position, length of service in the committee, and other details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):</a:t>
                      </a:r>
                    </a:p>
                    <a:p>
                      <a:pPr marL="0" marR="0" indent="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Identifying cases of affiliation with suppliers</a:t>
                      </a:r>
                      <a:endParaRPr lang="ru-RU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00" b="1" dirty="0"/>
                    </a:p>
                  </a:txBody>
                  <a:tcPr>
                    <a:solidFill>
                      <a:srgbClr val="F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Register of cooperation of public contract implementing/co-implementing entities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information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on legal entities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name, legal status, founder, other data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):</a:t>
                      </a:r>
                    </a:p>
                    <a:p>
                      <a:pPr marL="0" marR="0" indent="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Identifying affiliated implementing entities;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Providing for transparency of public contract implementation, including prevention of movement of budget funds to tax havens,  and combating contract implementation by fly—by-night companies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lvl="0" algn="ctr"/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Efficiency of procurement of goods/works/services</a:t>
                      </a:r>
                      <a:endParaRPr lang="ru-RU" sz="900" b="1" dirty="0"/>
                    </a:p>
                  </a:txBody>
                  <a:tcPr>
                    <a:solidFill>
                      <a:srgbClr val="FFEFEF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7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399" y="2129084"/>
            <a:ext cx="353923" cy="2216008"/>
          </a:xfrm>
          <a:prstGeom prst="rect">
            <a:avLst/>
          </a:prstGeom>
          <a:noFill/>
        </p:spPr>
        <p:txBody>
          <a:bodyPr vert="vert270" wrap="square" lIns="91430" tIns="45715" rIns="91430" bIns="45715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93192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PROSPECTS</a:t>
            </a:r>
            <a:endParaRPr lang="ru-RU" sz="1100" b="1" dirty="0">
              <a:solidFill>
                <a:srgbClr val="93192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125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8</a:t>
            </a:fld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894814" y="238526"/>
            <a:ext cx="6101055" cy="488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72" tIns="34286" rIns="68572" bIns="34286" anchor="ctr"/>
          <a:lstStyle/>
          <a:p>
            <a:pPr algn="r" defTabSz="336909">
              <a:defRPr/>
            </a:pPr>
            <a:r>
              <a:rPr lang="en-US" sz="1600" cap="all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MAIN flows to be subject to state financial control (audit)</a:t>
            </a:r>
            <a:endParaRPr lang="ru-RU" sz="1600" cap="all" dirty="0">
              <a:solidFill>
                <a:srgbClr val="5B9BD5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308" y="2036647"/>
            <a:ext cx="8882613" cy="772277"/>
          </a:xfrm>
          <a:prstGeom prst="rect">
            <a:avLst/>
          </a:prstGeom>
          <a:solidFill>
            <a:schemeClr val="accent6">
              <a:lumMod val="20000"/>
              <a:lumOff val="80000"/>
              <a:alpha val="45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white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0965" y="2052691"/>
            <a:ext cx="8893105" cy="6096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199" y="2824968"/>
            <a:ext cx="8940822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202" y="1226014"/>
            <a:ext cx="1007570" cy="784820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i="1" u="sng" dirty="0" smtClean="0">
                <a:solidFill>
                  <a:srgbClr val="0000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 </a:t>
            </a:r>
            <a:r>
              <a:rPr lang="ru-RU" sz="1400" b="1" i="1" u="sng" dirty="0" smtClean="0">
                <a:solidFill>
                  <a:srgbClr val="0000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000" b="1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CLIENTS AND IMPLEMENTING ENTITIES</a:t>
            </a:r>
            <a:r>
              <a:rPr lang="ru-RU" sz="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7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5" y="2026116"/>
            <a:ext cx="1350645" cy="677098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i="1" u="sng" dirty="0" smtClean="0">
                <a:solidFill>
                  <a:srgbClr val="0000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 </a:t>
            </a:r>
            <a:r>
              <a:rPr lang="ru-RU" sz="1400" b="1" i="1" u="sng" dirty="0" smtClean="0">
                <a:solidFill>
                  <a:srgbClr val="0000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ru-RU" sz="1400" b="1" i="1" u="sng" dirty="0">
              <a:solidFill>
                <a:srgbClr val="0000A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0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TREASURY BODIES</a:t>
            </a:r>
            <a:r>
              <a:rPr lang="ru-RU" sz="7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7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202" y="2851917"/>
            <a:ext cx="1350645" cy="569377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i="1" u="sng" dirty="0" smtClean="0">
                <a:solidFill>
                  <a:srgbClr val="0000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 </a:t>
            </a:r>
            <a:r>
              <a:rPr lang="ru-RU" sz="1400" b="1" i="1" u="sng" dirty="0" smtClean="0">
                <a:solidFill>
                  <a:srgbClr val="0000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400" b="1" i="1" u="sng" dirty="0">
              <a:solidFill>
                <a:srgbClr val="0000A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0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LENDING INSTITUTIONS</a:t>
            </a:r>
            <a:r>
              <a:rPr lang="ru-RU" sz="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7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1011937" y="1214442"/>
            <a:ext cx="1002636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en-US" sz="9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SPENDING </a:t>
            </a:r>
            <a:r>
              <a:rPr lang="en-US" sz="9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UNIT/ </a:t>
            </a:r>
            <a:r>
              <a:rPr lang="en-US" sz="9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CLIENT</a:t>
            </a:r>
            <a:endParaRPr lang="ru-RU" sz="9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2802043" y="1214442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en-US" sz="9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 IMPLEMENTING ENTITY</a:t>
            </a:r>
            <a:endParaRPr lang="ru-RU" sz="9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олилиния 13"/>
          <p:cNvSpPr/>
          <p:nvPr/>
        </p:nvSpPr>
        <p:spPr>
          <a:xfrm>
            <a:off x="5006016" y="1214442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en-US" sz="900" b="1" cap="all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 1 implementing entity</a:t>
            </a:r>
            <a:endParaRPr lang="ru-RU" sz="900" b="1" cap="all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7133524" y="1214442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en-US" sz="9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 2 IMPLEMENTING ENTITY</a:t>
            </a:r>
            <a:endParaRPr lang="ru-RU" sz="9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2060448" y="1368909"/>
            <a:ext cx="69494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114800" y="1366220"/>
            <a:ext cx="786384" cy="269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303264" y="1363527"/>
            <a:ext cx="75590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1842149" y="902777"/>
            <a:ext cx="111614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 CONTRACT</a:t>
            </a:r>
            <a:endParaRPr lang="ru-RU" sz="800" b="1" dirty="0">
              <a:solidFill>
                <a:srgbClr val="4472C4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737380" y="911653"/>
            <a:ext cx="1478996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CONTRACT/AGREEMENT</a:t>
            </a:r>
            <a:endParaRPr lang="ru-RU" sz="800" b="1" dirty="0">
              <a:solidFill>
                <a:srgbClr val="4472C4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891436" y="902779"/>
            <a:ext cx="1485133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800" b="1" dirty="0" smtClean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CONTRACT/AGREEMENT</a:t>
            </a:r>
            <a:endParaRPr lang="ru-RU" sz="800" b="1" dirty="0">
              <a:solidFill>
                <a:srgbClr val="4472C4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 flipH="1">
            <a:off x="2073092" y="1584506"/>
            <a:ext cx="654255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4114806" y="1599292"/>
            <a:ext cx="786383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6272789" y="1629014"/>
            <a:ext cx="786383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1862042" y="1616201"/>
            <a:ext cx="111614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ru-RU" sz="800" b="1" dirty="0" smtClean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800" b="1" dirty="0">
              <a:solidFill>
                <a:srgbClr val="111B0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WORKS</a:t>
            </a:r>
            <a:r>
              <a:rPr lang="ru-RU" sz="800" b="1" dirty="0" smtClean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800" b="1" dirty="0">
              <a:solidFill>
                <a:srgbClr val="111B0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 </a:t>
            </a:r>
            <a:r>
              <a:rPr lang="ru-RU" sz="800" b="1" dirty="0" smtClean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800" b="1" dirty="0" smtClean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GWS</a:t>
            </a:r>
            <a:r>
              <a:rPr lang="ru-RU" sz="800" b="1" dirty="0" smtClean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800" b="1" dirty="0">
              <a:solidFill>
                <a:srgbClr val="111B0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950486" y="1584509"/>
            <a:ext cx="111614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 b="1" dirty="0" smtClean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GWS</a:t>
            </a:r>
            <a:endParaRPr lang="ru-RU" sz="900" b="1" dirty="0">
              <a:solidFill>
                <a:srgbClr val="111B0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129242" y="1585357"/>
            <a:ext cx="111614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 b="1" dirty="0" smtClean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GWS</a:t>
            </a:r>
            <a:endParaRPr lang="ru-RU" sz="900" b="1" dirty="0">
              <a:solidFill>
                <a:srgbClr val="111B0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Полилиния 34"/>
          <p:cNvSpPr/>
          <p:nvPr/>
        </p:nvSpPr>
        <p:spPr>
          <a:xfrm>
            <a:off x="1011937" y="2210813"/>
            <a:ext cx="994886" cy="430821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en-US" sz="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 account of the spending unit</a:t>
            </a:r>
            <a:endParaRPr lang="ru-RU" sz="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Полилиния 35"/>
          <p:cNvSpPr/>
          <p:nvPr/>
        </p:nvSpPr>
        <p:spPr>
          <a:xfrm>
            <a:off x="2802043" y="2166890"/>
            <a:ext cx="1230311" cy="44067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en-US" sz="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 where the budget user’s transactions are recorded</a:t>
            </a:r>
            <a:endParaRPr lang="ru-RU" sz="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Полилиния 38"/>
          <p:cNvSpPr/>
          <p:nvPr/>
        </p:nvSpPr>
        <p:spPr>
          <a:xfrm>
            <a:off x="5021105" y="2166890"/>
            <a:ext cx="1230311" cy="44067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en-US" sz="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 where the budget user’s transactions are recorded</a:t>
            </a:r>
            <a:endParaRPr lang="ru-RU" sz="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Полилиния 39"/>
          <p:cNvSpPr/>
          <p:nvPr/>
        </p:nvSpPr>
        <p:spPr>
          <a:xfrm>
            <a:off x="7133524" y="2166890"/>
            <a:ext cx="1230311" cy="44067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en-US" sz="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 where the budget user’s transactions are recorded</a:t>
            </a:r>
            <a:endParaRPr lang="ru-RU" sz="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045040" y="2093680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FUNDS</a:t>
            </a:r>
            <a:endParaRPr lang="ru-RU" sz="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145676" y="2059668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FUNDS</a:t>
            </a:r>
            <a:endParaRPr lang="ru-RU" sz="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295211" y="2059668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FUNDS</a:t>
            </a:r>
            <a:endParaRPr lang="ru-RU" sz="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60964" y="3731207"/>
            <a:ext cx="8919665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олилиния 49"/>
          <p:cNvSpPr/>
          <p:nvPr/>
        </p:nvSpPr>
        <p:spPr>
          <a:xfrm>
            <a:off x="2802043" y="3154277"/>
            <a:ext cx="1230311" cy="44067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en-US" sz="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Settlement account</a:t>
            </a:r>
            <a:endParaRPr lang="ru-RU" sz="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Полилиния 50"/>
          <p:cNvSpPr/>
          <p:nvPr/>
        </p:nvSpPr>
        <p:spPr>
          <a:xfrm>
            <a:off x="5045140" y="3156919"/>
            <a:ext cx="1230311" cy="44067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en-US" sz="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Settlement account</a:t>
            </a:r>
            <a:endParaRPr lang="ru-RU" sz="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Полилиния 51"/>
          <p:cNvSpPr/>
          <p:nvPr/>
        </p:nvSpPr>
        <p:spPr>
          <a:xfrm>
            <a:off x="7133524" y="3155123"/>
            <a:ext cx="1230311" cy="44067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en-US" sz="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Settlement account</a:t>
            </a:r>
            <a:endParaRPr lang="ru-RU" sz="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7" name="Прямая со стрелкой 56"/>
          <p:cNvCxnSpPr/>
          <p:nvPr/>
        </p:nvCxnSpPr>
        <p:spPr>
          <a:xfrm flipV="1">
            <a:off x="3405385" y="2603284"/>
            <a:ext cx="0" cy="497264"/>
          </a:xfrm>
          <a:prstGeom prst="straightConnector1">
            <a:avLst/>
          </a:prstGeom>
          <a:ln w="1905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2615302" y="2735390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FUNDS</a:t>
            </a:r>
            <a:endParaRPr lang="ru-RU" sz="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1" name="Прямая со стрелкой 60"/>
          <p:cNvCxnSpPr/>
          <p:nvPr/>
        </p:nvCxnSpPr>
        <p:spPr>
          <a:xfrm flipV="1">
            <a:off x="5650895" y="2629090"/>
            <a:ext cx="0" cy="497264"/>
          </a:xfrm>
          <a:prstGeom prst="straightConnector1">
            <a:avLst/>
          </a:prstGeom>
          <a:ln w="1905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4859140" y="2742053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FUNDS</a:t>
            </a:r>
            <a:endParaRPr lang="ru-RU" sz="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3" name="Прямая со стрелкой 62"/>
          <p:cNvCxnSpPr/>
          <p:nvPr/>
        </p:nvCxnSpPr>
        <p:spPr>
          <a:xfrm flipV="1">
            <a:off x="7753896" y="2622277"/>
            <a:ext cx="0" cy="497264"/>
          </a:xfrm>
          <a:prstGeom prst="straightConnector1">
            <a:avLst/>
          </a:prstGeom>
          <a:ln w="1905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Прямоугольник 63"/>
          <p:cNvSpPr/>
          <p:nvPr/>
        </p:nvSpPr>
        <p:spPr>
          <a:xfrm>
            <a:off x="7097917" y="2750299"/>
            <a:ext cx="725760" cy="393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FUNDS</a:t>
            </a:r>
            <a:endParaRPr lang="ru-RU" sz="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4199" y="3826457"/>
            <a:ext cx="1036316" cy="677098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i="1" u="sng" dirty="0" smtClean="0">
                <a:solidFill>
                  <a:srgbClr val="0000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 </a:t>
            </a:r>
            <a:r>
              <a:rPr lang="ru-RU" sz="1400" b="1" i="1" u="sng" dirty="0" smtClean="0">
                <a:solidFill>
                  <a:srgbClr val="0000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1400" b="1" i="1" u="sng" dirty="0">
              <a:solidFill>
                <a:srgbClr val="0000A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0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 AUTHORITIES</a:t>
            </a:r>
            <a:r>
              <a:rPr lang="ru-RU" sz="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7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Полилиния 65"/>
          <p:cNvSpPr/>
          <p:nvPr/>
        </p:nvSpPr>
        <p:spPr>
          <a:xfrm>
            <a:off x="1011942" y="3942421"/>
            <a:ext cx="994885" cy="44067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en-US" sz="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Taxpayer  account</a:t>
            </a:r>
            <a:endParaRPr lang="ru-RU" sz="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Полилиния 66"/>
          <p:cNvSpPr/>
          <p:nvPr/>
        </p:nvSpPr>
        <p:spPr>
          <a:xfrm>
            <a:off x="2802042" y="3948517"/>
            <a:ext cx="1230311" cy="44067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en-US" sz="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Taxpayer account</a:t>
            </a:r>
            <a:endParaRPr lang="ru-RU" sz="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Полилиния 67"/>
          <p:cNvSpPr/>
          <p:nvPr/>
        </p:nvSpPr>
        <p:spPr>
          <a:xfrm>
            <a:off x="5037317" y="3948517"/>
            <a:ext cx="1230311" cy="44067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en-US" sz="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Taxpayer  account</a:t>
            </a:r>
            <a:endParaRPr lang="ru-RU" sz="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Полилиния 68"/>
          <p:cNvSpPr/>
          <p:nvPr/>
        </p:nvSpPr>
        <p:spPr>
          <a:xfrm>
            <a:off x="7169789" y="3942421"/>
            <a:ext cx="1230311" cy="44067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en-US" sz="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Taxpayer account</a:t>
            </a:r>
            <a:endParaRPr lang="ru-RU" sz="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2066544" y="3786360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INVOICE FOR GWS</a:t>
            </a:r>
            <a:endParaRPr lang="ru-RU" sz="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4175424" y="3802815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INVOICE FOR GWS</a:t>
            </a:r>
            <a:endParaRPr lang="ru-RU" sz="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6344147" y="3803676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INVOICE FOR GWS</a:t>
            </a:r>
            <a:endParaRPr lang="ru-RU" sz="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4" name="Прямая со стрелкой 73"/>
          <p:cNvCxnSpPr/>
          <p:nvPr/>
        </p:nvCxnSpPr>
        <p:spPr>
          <a:xfrm>
            <a:off x="2066544" y="2388849"/>
            <a:ext cx="69494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 flipH="1">
            <a:off x="2086889" y="2479340"/>
            <a:ext cx="654255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 flipV="1">
            <a:off x="3635896" y="2607565"/>
            <a:ext cx="0" cy="475184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 flipV="1">
            <a:off x="5868144" y="2625364"/>
            <a:ext cx="0" cy="475184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 flipV="1">
            <a:off x="7956376" y="2622277"/>
            <a:ext cx="0" cy="475184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>
            <a:off x="4145676" y="2375242"/>
            <a:ext cx="69494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6344147" y="2368104"/>
            <a:ext cx="69494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 flipH="1">
            <a:off x="4187486" y="2479340"/>
            <a:ext cx="654255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/>
          <p:nvPr/>
        </p:nvCxnSpPr>
        <p:spPr>
          <a:xfrm flipH="1">
            <a:off x="6364493" y="2485470"/>
            <a:ext cx="654255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1115616" y="1860874"/>
            <a:ext cx="0" cy="34994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2911999" y="1861677"/>
            <a:ext cx="0" cy="305213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5148064" y="1860874"/>
            <a:ext cx="0" cy="306015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7251219" y="1870313"/>
            <a:ext cx="0" cy="29657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/>
          <p:nvPr/>
        </p:nvCxnSpPr>
        <p:spPr>
          <a:xfrm flipV="1">
            <a:off x="3950486" y="3613028"/>
            <a:ext cx="1" cy="335489"/>
          </a:xfrm>
          <a:prstGeom prst="straightConnector1">
            <a:avLst/>
          </a:prstGeom>
          <a:ln w="12700" cmpd="sng">
            <a:solidFill>
              <a:srgbClr val="70B073"/>
            </a:solidFill>
            <a:prstDash val="sysDot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 стрелкой 99"/>
          <p:cNvCxnSpPr/>
          <p:nvPr/>
        </p:nvCxnSpPr>
        <p:spPr>
          <a:xfrm flipV="1">
            <a:off x="6129244" y="3594953"/>
            <a:ext cx="1" cy="335489"/>
          </a:xfrm>
          <a:prstGeom prst="straightConnector1">
            <a:avLst/>
          </a:prstGeom>
          <a:ln w="12700" cmpd="sng">
            <a:solidFill>
              <a:srgbClr val="70B073"/>
            </a:solidFill>
            <a:prstDash val="sysDot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 стрелкой 100"/>
          <p:cNvCxnSpPr/>
          <p:nvPr/>
        </p:nvCxnSpPr>
        <p:spPr>
          <a:xfrm flipV="1">
            <a:off x="8244410" y="3613028"/>
            <a:ext cx="1" cy="335489"/>
          </a:xfrm>
          <a:prstGeom prst="straightConnector1">
            <a:avLst/>
          </a:prstGeom>
          <a:ln w="12700" cmpd="sng">
            <a:solidFill>
              <a:srgbClr val="70B073"/>
            </a:solidFill>
            <a:prstDash val="sysDot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/>
          <p:nvPr/>
        </p:nvCxnSpPr>
        <p:spPr>
          <a:xfrm flipH="1">
            <a:off x="2086889" y="4162758"/>
            <a:ext cx="654255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 стрелкой 102"/>
          <p:cNvCxnSpPr/>
          <p:nvPr/>
        </p:nvCxnSpPr>
        <p:spPr>
          <a:xfrm flipH="1">
            <a:off x="4236257" y="4162758"/>
            <a:ext cx="654255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 стрелкой 103"/>
          <p:cNvCxnSpPr/>
          <p:nvPr/>
        </p:nvCxnSpPr>
        <p:spPr>
          <a:xfrm flipH="1">
            <a:off x="6404915" y="4162758"/>
            <a:ext cx="654255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Прямоугольник 105"/>
          <p:cNvSpPr/>
          <p:nvPr/>
        </p:nvSpPr>
        <p:spPr>
          <a:xfrm>
            <a:off x="2051136" y="2453915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ACCEPTANCE DOCUMENTS</a:t>
            </a:r>
            <a:endParaRPr lang="ru-RU" sz="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4157014" y="2495707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ACCEPTANCE DOCUMENTS</a:t>
            </a:r>
            <a:endParaRPr lang="ru-RU" sz="6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3635896" y="2763234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ACCEPTANCE DOCUMENTS</a:t>
            </a:r>
            <a:endParaRPr lang="ru-RU" sz="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6364492" y="2466256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ACCEPTANCE DOCUMENTS</a:t>
            </a:r>
            <a:endParaRPr lang="ru-RU" sz="6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5868144" y="2769462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ACCEPTANCE DOCUMENTS</a:t>
            </a:r>
            <a:endParaRPr lang="ru-RU" sz="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7956376" y="2771908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en-US" sz="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ACCEPTANCE DOCUMENTS</a:t>
            </a:r>
            <a:endParaRPr lang="ru-RU" sz="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152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1" y="1064432"/>
            <a:ext cx="9015413" cy="3964781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21" tIns="34261" rIns="68521" bIns="34261" rtlCol="0" anchor="ctr"/>
          <a:lstStyle/>
          <a:p>
            <a:pPr algn="ctr"/>
            <a:endParaRPr lang="ru-RU" dirty="0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2371726" y="245267"/>
            <a:ext cx="6643687" cy="442913"/>
          </a:xfrm>
          <a:prstGeom prst="roundRect">
            <a:avLst/>
          </a:prstGeom>
          <a:noFill/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21" tIns="34261" rIns="68521" bIns="34261" rtlCol="0" anchor="ctr"/>
          <a:lstStyle/>
          <a:p>
            <a:pPr algn="r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 ENVIRONMENT OF INTER-AGENCY 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COOPERATION 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 THE COURSE OF CONTROL (AUDIT)</a:t>
            </a:r>
            <a:endParaRPr lang="ru-RU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264319" y="1093008"/>
            <a:ext cx="2700338" cy="600074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21" tIns="34261" rIns="68521" bIns="34261" rtlCol="0" anchor="ctr"/>
          <a:lstStyle/>
          <a:p>
            <a:pPr lvl="0" algn="ctr"/>
            <a:r>
              <a:rPr lang="en-US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Tax Service</a:t>
            </a:r>
            <a:endParaRPr lang="ru-RU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Двойная стрелка влево/вправо 3"/>
          <p:cNvSpPr/>
          <p:nvPr/>
        </p:nvSpPr>
        <p:spPr>
          <a:xfrm>
            <a:off x="3145178" y="1066645"/>
            <a:ext cx="2807494" cy="652796"/>
          </a:xfrm>
          <a:prstGeom prst="left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21" tIns="34261" rIns="68521" bIns="34261" rtlCol="0" anchor="ctr"/>
          <a:lstStyle/>
          <a:p>
            <a:pPr lvl="0" algn="ctr"/>
            <a:r>
              <a:rPr lang="en-US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Treasury</a:t>
            </a:r>
            <a:endParaRPr lang="ru-RU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лево 6"/>
          <p:cNvSpPr/>
          <p:nvPr/>
        </p:nvSpPr>
        <p:spPr>
          <a:xfrm>
            <a:off x="6122200" y="895989"/>
            <a:ext cx="2700881" cy="823452"/>
          </a:xfrm>
          <a:prstGeom prst="lef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21" tIns="34261" rIns="68521" bIns="34261" rtlCol="0" anchor="ctr"/>
          <a:lstStyle/>
          <a:p>
            <a:pPr algn="ctr"/>
            <a:r>
              <a:rPr lang="en-US" sz="17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Financial Monitoring Service</a:t>
            </a:r>
            <a:endParaRPr lang="ru-RU" sz="17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Круглая лента лицом вниз 5"/>
          <p:cNvSpPr/>
          <p:nvPr/>
        </p:nvSpPr>
        <p:spPr>
          <a:xfrm>
            <a:off x="1091350" y="4543594"/>
            <a:ext cx="6915150" cy="485618"/>
          </a:xfrm>
          <a:prstGeom prst="ellipseRibbon">
            <a:avLst/>
          </a:prstGeom>
          <a:solidFill>
            <a:schemeClr val="tx2">
              <a:lumMod val="75000"/>
              <a:alpha val="26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21" tIns="34261" rIns="68521" bIns="34261" rtlCol="0" anchor="ctr"/>
          <a:lstStyle/>
          <a:p>
            <a:pPr algn="ctr"/>
            <a:r>
              <a:rPr lang="en-US" sz="1900" b="1" dirty="0" smtClean="0">
                <a:solidFill>
                  <a:srgbClr val="7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Contract ID</a:t>
            </a:r>
            <a:endParaRPr lang="ru-RU" sz="1900" b="1" dirty="0">
              <a:solidFill>
                <a:srgbClr val="7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9713" y="2620660"/>
            <a:ext cx="2551967" cy="2045892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endParaRPr lang="ru-RU" sz="500" b="1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en-US" sz="800" b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Information on invoices</a:t>
            </a:r>
            <a:r>
              <a:rPr lang="ru-RU" sz="800" b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;</a:t>
            </a:r>
            <a:endParaRPr lang="en-US" sz="800" b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72508" algn="l"/>
              </a:tabLst>
            </a:pPr>
            <a:endParaRPr lang="ru-RU" sz="800" b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en-GB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In</a:t>
            </a:r>
            <a:r>
              <a:rPr lang="en-GB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formation</a:t>
            </a:r>
            <a:r>
              <a:rPr lang="ru-RU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on ‘high risk’ legal entities and </a:t>
            </a:r>
            <a:r>
              <a:rPr lang="en-US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individuals in respect of which/whom there are data on</a:t>
            </a:r>
            <a:r>
              <a:rPr lang="ru-RU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:</a:t>
            </a:r>
            <a:endParaRPr lang="ru-RU" sz="800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72508" algn="l"/>
              </a:tabLst>
            </a:pPr>
            <a:r>
              <a:rPr lang="ru-RU" sz="800" i="1" dirty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- </a:t>
            </a:r>
            <a:r>
              <a:rPr lang="en-US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Tax evasion</a:t>
            </a:r>
            <a:r>
              <a:rPr lang="ru-RU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;</a:t>
            </a:r>
            <a:endParaRPr lang="ru-RU" sz="800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72508" algn="l"/>
              </a:tabLst>
            </a:pPr>
            <a:r>
              <a:rPr lang="ru-RU" sz="800" i="1" dirty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- </a:t>
            </a:r>
            <a:r>
              <a:rPr lang="en-US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Availability of receivables</a:t>
            </a:r>
            <a:r>
              <a:rPr lang="ru-RU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;</a:t>
            </a:r>
            <a:endParaRPr lang="ru-RU" sz="800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72508" algn="l"/>
              </a:tabLst>
            </a:pPr>
            <a:r>
              <a:rPr lang="ru-RU" sz="800" i="1" dirty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- </a:t>
            </a:r>
            <a:r>
              <a:rPr lang="en-US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Registration in the List of Mala Fide Suppliers</a:t>
            </a:r>
            <a:r>
              <a:rPr lang="ru-RU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;</a:t>
            </a:r>
            <a:endParaRPr lang="ru-RU" sz="800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72508" algn="l"/>
              </a:tabLst>
            </a:pPr>
            <a:r>
              <a:rPr lang="ru-RU" sz="800" i="1" dirty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- </a:t>
            </a:r>
            <a:r>
              <a:rPr lang="en-US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Other information </a:t>
            </a:r>
            <a:r>
              <a:rPr lang="ru-RU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(</a:t>
            </a:r>
            <a:r>
              <a:rPr lang="en-US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Register of Complaints, control findings</a:t>
            </a:r>
            <a:r>
              <a:rPr lang="ru-RU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);</a:t>
            </a:r>
            <a:endParaRPr lang="ru-RU" sz="800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en-GB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Information submitted by regional offices</a:t>
            </a:r>
            <a:r>
              <a:rPr lang="ru-RU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;</a:t>
            </a:r>
            <a:endParaRPr lang="ru-RU" sz="800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en-US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Unified State Register of Legal Entities, Unified State Register of Sole Proprietors, Unified State Register of Taxpayers</a:t>
            </a:r>
            <a:r>
              <a:rPr lang="ru-RU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.</a:t>
            </a:r>
            <a:endParaRPr lang="ru-RU" sz="800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marL="214288" indent="-214288">
              <a:buFont typeface="Calibri" panose="020F0502020204030204" pitchFamily="34" charset="0"/>
              <a:buChar char="-"/>
            </a:pPr>
            <a:endParaRPr lang="ru-RU" sz="11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64320" y="1744395"/>
            <a:ext cx="2700338" cy="41163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2" tIns="34286" rIns="68572" bIns="34286" rtlCol="0" anchor="ctr"/>
          <a:lstStyle/>
          <a:p>
            <a:pPr lvl="0" algn="ctr"/>
            <a:endParaRPr lang="ru-RU" sz="1100" b="1" dirty="0">
              <a:solidFill>
                <a:srgbClr val="6C121F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/>
            <a:r>
              <a:rPr lang="en-US" sz="11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Automated Tax Information System</a:t>
            </a:r>
            <a:endParaRPr lang="ru-RU" sz="11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55526" y="2211539"/>
            <a:ext cx="2700338" cy="38272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2" tIns="34286" rIns="68572" bIns="34286" rtlCol="0" anchor="ctr"/>
          <a:lstStyle/>
          <a:p>
            <a:pPr lvl="0" algn="ctr"/>
            <a:endParaRPr lang="ru-RU" sz="1100" b="1" dirty="0">
              <a:solidFill>
                <a:srgbClr val="6C121F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/>
            <a:r>
              <a:rPr lang="en-US" sz="11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Automated VAT Control System</a:t>
            </a:r>
            <a:endParaRPr lang="ru-RU" sz="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037743" y="1756652"/>
            <a:ext cx="3004220" cy="39937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2" tIns="34286" rIns="68572" bIns="34286" rtlCol="0" anchor="ctr"/>
          <a:lstStyle/>
          <a:p>
            <a:pPr lvl="0" algn="ctr"/>
            <a:endParaRPr lang="ru-RU" sz="1100" b="1" dirty="0">
              <a:solidFill>
                <a:srgbClr val="6C121F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/>
            <a:endParaRPr lang="ru-RU" sz="500" b="1" dirty="0">
              <a:solidFill>
                <a:srgbClr val="76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/>
            <a:r>
              <a:rPr lang="en-US" sz="11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Official website of the Unified Information System </a:t>
            </a:r>
            <a:r>
              <a:rPr lang="ru-RU" sz="11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www.zakupki.gov.ru</a:t>
            </a:r>
            <a:endParaRPr lang="ru-RU" sz="1100" b="1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128476" indent="-128476" algn="ctr">
              <a:buFont typeface="Arial" panose="020B0604020202020204" pitchFamily="34" charset="0"/>
              <a:buChar char="•"/>
            </a:pPr>
            <a:endParaRPr lang="ru-RU" sz="800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b="1" dirty="0">
              <a:solidFill>
                <a:srgbClr val="760000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029235" y="2189898"/>
            <a:ext cx="3004220" cy="41475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2" tIns="34286" rIns="68572" bIns="34286" rtlCol="0" anchor="ctr"/>
          <a:lstStyle/>
          <a:p>
            <a:pPr lvl="0" algn="ctr"/>
            <a:endParaRPr lang="ru-RU" sz="1100" b="1" dirty="0">
              <a:solidFill>
                <a:srgbClr val="6C121F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/>
            <a:endParaRPr lang="ru-RU" sz="300" b="1" dirty="0">
              <a:solidFill>
                <a:srgbClr val="76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GIS E-Budget</a:t>
            </a:r>
            <a:endParaRPr lang="ru-RU" sz="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b="1" dirty="0">
              <a:solidFill>
                <a:srgbClr val="760000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011370" y="2638441"/>
            <a:ext cx="3004220" cy="40387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2" tIns="34286" rIns="68572" bIns="34286" rtlCol="0" anchor="ctr"/>
          <a:lstStyle/>
          <a:p>
            <a:pPr lvl="0" algn="ctr"/>
            <a:endParaRPr lang="ru-RU" sz="1100" b="1" dirty="0">
              <a:solidFill>
                <a:srgbClr val="6C121F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Application SW ‘Automated System of the Federal Treasury’  </a:t>
            </a:r>
            <a:endParaRPr lang="ru-RU" sz="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b="1" dirty="0">
              <a:solidFill>
                <a:srgbClr val="760000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122201" y="1756652"/>
            <a:ext cx="2700881" cy="76510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2" tIns="34286" rIns="68572" bIns="34286" rtlCol="0" anchor="ctr"/>
          <a:lstStyle/>
          <a:p>
            <a:pPr lvl="0" algn="ctr"/>
            <a:endParaRPr lang="ru-RU" sz="1100" b="1" dirty="0">
              <a:solidFill>
                <a:srgbClr val="6C121F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/>
            <a:r>
              <a:rPr lang="en-US" sz="11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Unified Information System for operations (transactions) involving money or other property</a:t>
            </a:r>
            <a:endParaRPr lang="ru-RU" sz="1100" b="1" dirty="0">
              <a:solidFill>
                <a:srgbClr val="14314C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233375" y="3130062"/>
            <a:ext cx="2631098" cy="1525678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en-US" sz="800" b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Information on individual account transactions</a:t>
            </a:r>
            <a:r>
              <a:rPr lang="ru-RU" sz="800" b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;</a:t>
            </a:r>
            <a:endParaRPr lang="en-US" sz="800" b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endParaRPr lang="ru-RU" sz="800" b="1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en-US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Register of Contracts </a:t>
            </a:r>
            <a:r>
              <a:rPr lang="ru-RU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(</a:t>
            </a:r>
            <a:r>
              <a:rPr lang="en-US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Federal Law # </a:t>
            </a:r>
            <a:r>
              <a:rPr lang="ru-RU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44-</a:t>
            </a:r>
            <a:r>
              <a:rPr lang="en-US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FZ</a:t>
            </a:r>
            <a:r>
              <a:rPr lang="ru-RU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);</a:t>
            </a:r>
            <a:endParaRPr lang="ru-RU" sz="800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en-US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Register of Deeds </a:t>
            </a:r>
            <a:r>
              <a:rPr lang="ru-RU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(</a:t>
            </a:r>
            <a:r>
              <a:rPr lang="en-US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Federal Law # </a:t>
            </a:r>
            <a:r>
              <a:rPr lang="ru-RU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223-</a:t>
            </a:r>
            <a:r>
              <a:rPr lang="en-US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FZ</a:t>
            </a:r>
            <a:r>
              <a:rPr lang="ru-RU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);</a:t>
            </a:r>
            <a:endParaRPr lang="ru-RU" sz="800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en-US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Register of Agreements </a:t>
            </a:r>
            <a:r>
              <a:rPr lang="ru-RU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; </a:t>
            </a:r>
            <a:endParaRPr lang="ru-RU" sz="800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en-US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GWS Catalog containing information on pricing structure, including costing by cost element</a:t>
            </a:r>
            <a:r>
              <a:rPr lang="ru-RU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;</a:t>
            </a:r>
            <a:endParaRPr lang="ru-RU" sz="800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en-US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System of reference prices for goods, works and services</a:t>
            </a:r>
            <a:r>
              <a:rPr lang="ru-RU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;</a:t>
            </a:r>
            <a:endParaRPr lang="ru-RU" sz="800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en-GB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I</a:t>
            </a:r>
            <a:r>
              <a:rPr lang="en-GB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nformation submitted by regional offices</a:t>
            </a:r>
            <a:r>
              <a:rPr lang="ru-RU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.</a:t>
            </a:r>
            <a:endParaRPr lang="ru-RU" sz="800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marL="214288" indent="-214288">
              <a:buFont typeface="Calibri" panose="020F0502020204030204" pitchFamily="34" charset="0"/>
              <a:buChar char="-"/>
            </a:pPr>
            <a:endParaRPr lang="ru-RU" sz="11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214378" y="3130062"/>
            <a:ext cx="2544562" cy="1504615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en-US" sz="800" b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Information on settlement account transactions</a:t>
            </a:r>
            <a:r>
              <a:rPr lang="ru-RU" sz="800" b="1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;</a:t>
            </a:r>
            <a:endParaRPr lang="en-US" sz="800" b="1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72508" algn="l"/>
              </a:tabLst>
            </a:pPr>
            <a:endParaRPr lang="ru-RU" sz="800" b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en-GB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I</a:t>
            </a:r>
            <a:r>
              <a:rPr lang="en-GB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nformation</a:t>
            </a:r>
            <a:r>
              <a:rPr lang="ru-RU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on ‘high risk’ legal entities and individuals </a:t>
            </a:r>
            <a:r>
              <a:rPr lang="en-US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in respect of which/whom </a:t>
            </a:r>
            <a:r>
              <a:rPr lang="en-US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there are data </a:t>
            </a:r>
            <a:r>
              <a:rPr lang="en-US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indicating their involvement in extremism or terrorism</a:t>
            </a:r>
            <a:r>
              <a:rPr lang="ru-RU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;</a:t>
            </a:r>
            <a:endParaRPr lang="ru-RU" sz="800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en-US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Other</a:t>
            </a:r>
            <a:r>
              <a:rPr lang="ru-RU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 </a:t>
            </a:r>
            <a:r>
              <a:rPr lang="en-GB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information</a:t>
            </a:r>
            <a:r>
              <a:rPr lang="ru-RU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(</a:t>
            </a:r>
            <a:r>
              <a:rPr lang="en-US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inter-agency cooperation, control findings</a:t>
            </a:r>
            <a:r>
              <a:rPr lang="ru-RU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);</a:t>
            </a:r>
            <a:endParaRPr lang="ru-RU" sz="800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en-GB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I</a:t>
            </a:r>
            <a:r>
              <a:rPr lang="en-GB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nformation submitted by regional offices</a:t>
            </a:r>
            <a:r>
              <a:rPr lang="ru-RU" sz="800" i="1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.</a:t>
            </a:r>
            <a:endParaRPr lang="ru-RU" sz="800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5" name="Волна 4"/>
          <p:cNvSpPr/>
          <p:nvPr/>
        </p:nvSpPr>
        <p:spPr>
          <a:xfrm>
            <a:off x="6426364" y="2569525"/>
            <a:ext cx="2396718" cy="472793"/>
          </a:xfrm>
          <a:prstGeom prst="wave">
            <a:avLst/>
          </a:prstGeom>
          <a:solidFill>
            <a:srgbClr val="9319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endParaRPr lang="ru-RU" b="1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Lending institutions</a:t>
            </a:r>
            <a:endParaRPr lang="ru-RU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23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9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8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24945</TotalTime>
  <Words>1902</Words>
  <Application>Microsoft Office PowerPoint</Application>
  <PresentationFormat>Экран (16:9)</PresentationFormat>
  <Paragraphs>434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Mazur Nataliya</dc:creator>
  <cp:lastModifiedBy>Елена</cp:lastModifiedBy>
  <cp:revision>830</cp:revision>
  <cp:lastPrinted>2016-03-14T15:51:14Z</cp:lastPrinted>
  <dcterms:created xsi:type="dcterms:W3CDTF">2015-03-03T16:27:21Z</dcterms:created>
  <dcterms:modified xsi:type="dcterms:W3CDTF">2016-03-15T18:41:17Z</dcterms:modified>
</cp:coreProperties>
</file>