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4191" r:id="rId1"/>
    <p:sldMasterId id="2147484258" r:id="rId2"/>
  </p:sldMasterIdLst>
  <p:notesMasterIdLst>
    <p:notesMasterId r:id="rId11"/>
  </p:notesMasterIdLst>
  <p:sldIdLst>
    <p:sldId id="290" r:id="rId3"/>
    <p:sldId id="399" r:id="rId4"/>
    <p:sldId id="395" r:id="rId5"/>
    <p:sldId id="394" r:id="rId6"/>
    <p:sldId id="409" r:id="rId7"/>
    <p:sldId id="396" r:id="rId8"/>
    <p:sldId id="408" r:id="rId9"/>
    <p:sldId id="292" r:id="rId10"/>
  </p:sldIdLst>
  <p:sldSz cx="9144000" cy="6858000" type="screen4x3"/>
  <p:notesSz cx="6858000" cy="9144000"/>
  <p:defaultTextStyle>
    <a:defPPr>
      <a:defRPr lang="nl-NL"/>
    </a:defPPr>
    <a:lvl1pPr algn="l" rtl="0" eaLnBrk="0" fontAlgn="base" hangingPunct="0">
      <a:spcBef>
        <a:spcPct val="0"/>
      </a:spcBef>
      <a:spcAft>
        <a:spcPct val="0"/>
      </a:spcAft>
      <a:defRPr sz="2600" kern="1200">
        <a:solidFill>
          <a:srgbClr val="000000"/>
        </a:solidFill>
        <a:latin typeface="Verdana" pitchFamily="34" charset="0"/>
        <a:ea typeface="+mn-ea"/>
        <a:cs typeface="Arial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sz="2600" kern="1200">
        <a:solidFill>
          <a:srgbClr val="000000"/>
        </a:solidFill>
        <a:latin typeface="Verdana" pitchFamily="34" charset="0"/>
        <a:ea typeface="+mn-ea"/>
        <a:cs typeface="Arial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sz="2600" kern="1200">
        <a:solidFill>
          <a:srgbClr val="000000"/>
        </a:solidFill>
        <a:latin typeface="Verdana" pitchFamily="34" charset="0"/>
        <a:ea typeface="+mn-ea"/>
        <a:cs typeface="Arial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sz="2600" kern="1200">
        <a:solidFill>
          <a:srgbClr val="000000"/>
        </a:solidFill>
        <a:latin typeface="Verdana" pitchFamily="34" charset="0"/>
        <a:ea typeface="+mn-ea"/>
        <a:cs typeface="Arial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sz="2600" kern="1200">
        <a:solidFill>
          <a:srgbClr val="000000"/>
        </a:solidFill>
        <a:latin typeface="Verdana" pitchFamily="34" charset="0"/>
        <a:ea typeface="+mn-ea"/>
        <a:cs typeface="Arial" charset="0"/>
      </a:defRPr>
    </a:lvl5pPr>
    <a:lvl6pPr marL="2286000" algn="l" defTabSz="914400" rtl="0" eaLnBrk="1" latinLnBrk="0" hangingPunct="1">
      <a:defRPr sz="2600" kern="1200">
        <a:solidFill>
          <a:srgbClr val="000000"/>
        </a:solidFill>
        <a:latin typeface="Verdana" pitchFamily="34" charset="0"/>
        <a:ea typeface="+mn-ea"/>
        <a:cs typeface="Arial" charset="0"/>
      </a:defRPr>
    </a:lvl6pPr>
    <a:lvl7pPr marL="2743200" algn="l" defTabSz="914400" rtl="0" eaLnBrk="1" latinLnBrk="0" hangingPunct="1">
      <a:defRPr sz="2600" kern="1200">
        <a:solidFill>
          <a:srgbClr val="000000"/>
        </a:solidFill>
        <a:latin typeface="Verdana" pitchFamily="34" charset="0"/>
        <a:ea typeface="+mn-ea"/>
        <a:cs typeface="Arial" charset="0"/>
      </a:defRPr>
    </a:lvl7pPr>
    <a:lvl8pPr marL="3200400" algn="l" defTabSz="914400" rtl="0" eaLnBrk="1" latinLnBrk="0" hangingPunct="1">
      <a:defRPr sz="2600" kern="1200">
        <a:solidFill>
          <a:srgbClr val="000000"/>
        </a:solidFill>
        <a:latin typeface="Verdana" pitchFamily="34" charset="0"/>
        <a:ea typeface="+mn-ea"/>
        <a:cs typeface="Arial" charset="0"/>
      </a:defRPr>
    </a:lvl8pPr>
    <a:lvl9pPr marL="3657600" algn="l" defTabSz="914400" rtl="0" eaLnBrk="1" latinLnBrk="0" hangingPunct="1">
      <a:defRPr sz="2600" kern="1200">
        <a:solidFill>
          <a:srgbClr val="000000"/>
        </a:solidFill>
        <a:latin typeface="Verdana" pitchFamily="34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EEBF7"/>
    <a:srgbClr val="B9EDFF"/>
    <a:srgbClr val="2494C5"/>
    <a:srgbClr val="529D2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212" autoAdjust="0"/>
    <p:restoredTop sz="94706" autoAdjust="0"/>
  </p:normalViewPr>
  <p:slideViewPr>
    <p:cSldViewPr snapToGrid="0">
      <p:cViewPr varScale="1">
        <p:scale>
          <a:sx n="76" d="100"/>
          <a:sy n="76" d="100"/>
        </p:scale>
        <p:origin x="739" y="29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4254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tableStyles" Target="tableStyle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FC7D7862-AF02-4284-A2C1-54F3289F3CC1}" type="datetimeFigureOut">
              <a:rPr lang="nl-NL"/>
              <a:pPr>
                <a:defRPr/>
              </a:pPr>
              <a:t>20-3-2017</a:t>
            </a:fld>
            <a:endParaRPr lang="nl-NL" dirty="0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nl-NL" noProof="0" dirty="0" smtClean="0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nl-NL" noProof="0" smtClean="0"/>
              <a:t>Klik om de modelstijlen te bewerken</a:t>
            </a:r>
          </a:p>
          <a:p>
            <a:pPr lvl="1"/>
            <a:r>
              <a:rPr lang="nl-NL" noProof="0" smtClean="0"/>
              <a:t>Tweede niveau</a:t>
            </a:r>
          </a:p>
          <a:p>
            <a:pPr lvl="2"/>
            <a:r>
              <a:rPr lang="nl-NL" noProof="0" smtClean="0"/>
              <a:t>Derde niveau</a:t>
            </a:r>
          </a:p>
          <a:p>
            <a:pPr lvl="3"/>
            <a:r>
              <a:rPr lang="nl-NL" noProof="0" smtClean="0"/>
              <a:t>Vierde niveau</a:t>
            </a:r>
          </a:p>
          <a:p>
            <a:pPr lvl="4"/>
            <a:r>
              <a:rPr lang="nl-NL" noProof="0" smtClean="0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AE956567-BFC8-4B99-B00E-55687266A1CF}" type="slidenum">
              <a:rPr lang="nl-NL"/>
              <a:pPr>
                <a:defRPr/>
              </a:pPr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85478133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Arial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Arial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Arial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Arial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E956567-BFC8-4B99-B00E-55687266A1CF}" type="slidenum">
              <a:rPr lang="nl-NL" smtClean="0"/>
              <a:pPr>
                <a:defRPr/>
              </a:pPr>
              <a:t>2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2198194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>
            <a:lvl2pPr>
              <a:buFont typeface="Arial" pitchFamily="34" charset="0"/>
              <a:buChar char="•"/>
              <a:defRPr/>
            </a:lvl2pPr>
            <a:lvl3pPr>
              <a:buFont typeface="Arial" pitchFamily="34" charset="0"/>
              <a:buChar char="•"/>
              <a:defRPr/>
            </a:lvl3pPr>
            <a:lvl4pPr>
              <a:buFont typeface="Arial" pitchFamily="34" charset="0"/>
              <a:buChar char="•"/>
              <a:defRPr/>
            </a:lvl4pPr>
          </a:lstStyle>
          <a:p>
            <a:pPr lvl="0"/>
            <a:r>
              <a:rPr lang="nl-NL" dirty="0" smtClean="0"/>
              <a:t>Klik om de modelstijlen te bewerken</a:t>
            </a:r>
          </a:p>
          <a:p>
            <a:pPr lvl="1"/>
            <a:r>
              <a:rPr lang="nl-NL" dirty="0" smtClean="0"/>
              <a:t>Tweede niveau</a:t>
            </a:r>
          </a:p>
        </p:txBody>
      </p:sp>
      <p:sp>
        <p:nvSpPr>
          <p:cNvPr id="4" name="shpDatum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2CB915-9F48-4613-9300-E2B4AD586FB4}" type="datetimeFigureOut">
              <a:rPr lang="nl-NL" smtClean="0"/>
              <a:pPr/>
              <a:t>20-3-2017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4E074C-E863-4F9A-B9B1-39C049F76AF3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4290523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voorbla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pKleurvlak"/>
          <p:cNvSpPr>
            <a:spLocks noChangeArrowheads="1"/>
          </p:cNvSpPr>
          <p:nvPr/>
        </p:nvSpPr>
        <p:spPr bwMode="auto">
          <a:xfrm>
            <a:off x="4572000" y="0"/>
            <a:ext cx="4572000" cy="6858000"/>
          </a:xfrm>
          <a:prstGeom prst="rect">
            <a:avLst/>
          </a:prstGeom>
          <a:solidFill>
            <a:srgbClr val="046F96"/>
          </a:solidFill>
          <a:ln w="25400" algn="ctr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nl-NL" sz="1800" dirty="0">
              <a:solidFill>
                <a:schemeClr val="lt1"/>
              </a:solidFill>
              <a:latin typeface="+mn-lt"/>
              <a:cs typeface="+mn-cs"/>
            </a:endParaRPr>
          </a:p>
        </p:txBody>
      </p:sp>
      <p:sp>
        <p:nvSpPr>
          <p:cNvPr id="3" name="shpDatum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inhoudsopgave let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hpKleurvlak"/>
          <p:cNvSpPr>
            <a:spLocks noChangeArrowheads="1"/>
          </p:cNvSpPr>
          <p:nvPr/>
        </p:nvSpPr>
        <p:spPr bwMode="auto">
          <a:xfrm>
            <a:off x="4572000" y="0"/>
            <a:ext cx="4572000" cy="6858000"/>
          </a:xfrm>
          <a:prstGeom prst="rect">
            <a:avLst/>
          </a:prstGeom>
          <a:solidFill>
            <a:srgbClr val="046F96"/>
          </a:solidFill>
          <a:ln w="25400" algn="ctr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1" hangingPunct="1">
              <a:defRPr/>
            </a:pPr>
            <a:endParaRPr lang="nl-NL" sz="1800">
              <a:solidFill>
                <a:schemeClr val="tx1"/>
              </a:solidFill>
            </a:endParaRPr>
          </a:p>
        </p:txBody>
      </p:sp>
      <p:sp>
        <p:nvSpPr>
          <p:cNvPr id="9" name="Tijdelijke aanduiding voor tekst 8"/>
          <p:cNvSpPr>
            <a:spLocks noGrp="1"/>
          </p:cNvSpPr>
          <p:nvPr>
            <p:ph type="body" sz="quarter" idx="12"/>
          </p:nvPr>
        </p:nvSpPr>
        <p:spPr>
          <a:xfrm>
            <a:off x="4929211" y="2500307"/>
            <a:ext cx="3500441" cy="571504"/>
          </a:xfrm>
          <a:prstGeom prst="rect">
            <a:avLst/>
          </a:prstGeom>
        </p:spPr>
        <p:txBody>
          <a:bodyPr/>
          <a:lstStyle>
            <a:lvl1pPr>
              <a:buFontTx/>
              <a:buNone/>
              <a:defRPr sz="2600">
                <a:solidFill>
                  <a:schemeClr val="bg1"/>
                </a:solidFill>
              </a:defRPr>
            </a:lvl1pPr>
            <a:lvl2pPr>
              <a:buFontTx/>
              <a:buNone/>
              <a:defRPr/>
            </a:lvl2pPr>
            <a:lvl3pPr>
              <a:buFontTx/>
              <a:buNone/>
              <a:defRPr/>
            </a:lvl3pPr>
            <a:lvl4pPr>
              <a:buFontTx/>
              <a:buNone/>
              <a:defRPr/>
            </a:lvl4pPr>
            <a:lvl5pPr>
              <a:buFontTx/>
              <a:buNone/>
              <a:defRPr/>
            </a:lvl5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14" name="Tijdelijke aanduiding voor tekst 13"/>
          <p:cNvSpPr>
            <a:spLocks noGrp="1"/>
          </p:cNvSpPr>
          <p:nvPr>
            <p:ph type="body" sz="quarter" idx="13"/>
          </p:nvPr>
        </p:nvSpPr>
        <p:spPr>
          <a:xfrm>
            <a:off x="4943045" y="3157103"/>
            <a:ext cx="3486607" cy="3057979"/>
          </a:xfrm>
          <a:prstGeom prst="rect">
            <a:avLst/>
          </a:prstGeom>
        </p:spPr>
        <p:txBody>
          <a:bodyPr/>
          <a:lstStyle>
            <a:lvl1pPr marL="234950" indent="-234950">
              <a:buFont typeface="+mj-lt"/>
              <a:buAutoNum type="alphaLcPeriod"/>
              <a:defRPr sz="18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shpDatum"/>
          <p:cNvSpPr>
            <a:spLocks noGrp="1" noChangeArrowheads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shpDatum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5" name="shpVoettekst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 smtClean="0"/>
              <a:t>Kyiv, June 2016</a:t>
            </a:r>
            <a:endParaRPr lang="nl-NL"/>
          </a:p>
        </p:txBody>
      </p:sp>
      <p:sp>
        <p:nvSpPr>
          <p:cNvPr id="6" name="shpPagina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F178762-5911-4F11-92B8-8D32F6856A5C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ColTx" preserve="1">
  <p:cSld name="Titel en twee tekstkolomm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sz="half" idx="1"/>
          </p:nvPr>
        </p:nvSpPr>
        <p:spPr>
          <a:xfrm>
            <a:off x="352425" y="1800225"/>
            <a:ext cx="4038600" cy="4414838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dirty="0" smtClean="0"/>
              <a:t>Klik om de modelstijlen te bewerken</a:t>
            </a:r>
          </a:p>
          <a:p>
            <a:pPr lvl="1"/>
            <a:r>
              <a:rPr lang="nl-NL" dirty="0" smtClean="0"/>
              <a:t>Tweede niveau</a:t>
            </a:r>
          </a:p>
          <a:p>
            <a:pPr lvl="2"/>
            <a:r>
              <a:rPr lang="nl-NL" dirty="0" smtClean="0"/>
              <a:t>Derde niveau</a:t>
            </a:r>
          </a:p>
          <a:p>
            <a:pPr lvl="3"/>
            <a:r>
              <a:rPr lang="nl-NL" dirty="0" smtClean="0"/>
              <a:t>Vierde niveau</a:t>
            </a:r>
          </a:p>
          <a:p>
            <a:pPr lvl="4"/>
            <a:r>
              <a:rPr lang="nl-NL" dirty="0" smtClean="0"/>
              <a:t>Vijfde niveau</a:t>
            </a:r>
            <a:endParaRPr lang="nl-NL" dirty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43425" y="1800225"/>
            <a:ext cx="4038600" cy="4414838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dirty="0" smtClean="0"/>
              <a:t>Klik om de modelstijlen te bewerken</a:t>
            </a:r>
          </a:p>
          <a:p>
            <a:pPr lvl="1"/>
            <a:r>
              <a:rPr lang="nl-NL" dirty="0" smtClean="0"/>
              <a:t>Tweede niveau</a:t>
            </a:r>
          </a:p>
          <a:p>
            <a:pPr lvl="2"/>
            <a:r>
              <a:rPr lang="nl-NL" dirty="0" smtClean="0"/>
              <a:t>Derde niveau</a:t>
            </a:r>
          </a:p>
          <a:p>
            <a:pPr lvl="3"/>
            <a:r>
              <a:rPr lang="nl-NL" dirty="0" smtClean="0"/>
              <a:t>Vierde niveau</a:t>
            </a:r>
          </a:p>
          <a:p>
            <a:pPr lvl="4"/>
            <a:r>
              <a:rPr lang="nl-NL" dirty="0" smtClean="0"/>
              <a:t>Vijfde niveau</a:t>
            </a:r>
            <a:endParaRPr lang="nl-NL" dirty="0"/>
          </a:p>
        </p:txBody>
      </p:sp>
      <p:sp>
        <p:nvSpPr>
          <p:cNvPr id="5" name="shpDatum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shpVoettekst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 smtClean="0"/>
              <a:t>Kyiv, June 2016</a:t>
            </a:r>
            <a:endParaRPr lang="nl-NL"/>
          </a:p>
        </p:txBody>
      </p:sp>
      <p:sp>
        <p:nvSpPr>
          <p:cNvPr id="7" name="shpPagina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E1F65EC-8FE1-431A-AA0F-BFDAD8A53B05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hart" preserve="1">
  <p:cSld name="Titel, tekst en grafi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sz="half" idx="1"/>
          </p:nvPr>
        </p:nvSpPr>
        <p:spPr>
          <a:xfrm>
            <a:off x="352425" y="1800225"/>
            <a:ext cx="4038600" cy="4414838"/>
          </a:xfrm>
        </p:spPr>
        <p:txBody>
          <a:bodyPr/>
          <a:lstStyle/>
          <a:p>
            <a:pPr lvl="0"/>
            <a:r>
              <a:rPr lang="nl-NL" dirty="0" smtClean="0"/>
              <a:t>Klik om de modelstijlen te bewerken</a:t>
            </a:r>
          </a:p>
          <a:p>
            <a:pPr lvl="1"/>
            <a:r>
              <a:rPr lang="nl-NL" dirty="0" smtClean="0"/>
              <a:t>Tweede niveau</a:t>
            </a:r>
          </a:p>
          <a:p>
            <a:pPr lvl="2"/>
            <a:r>
              <a:rPr lang="nl-NL" dirty="0" smtClean="0"/>
              <a:t>Derde niveau</a:t>
            </a:r>
          </a:p>
          <a:p>
            <a:pPr lvl="3"/>
            <a:r>
              <a:rPr lang="nl-NL" dirty="0" smtClean="0"/>
              <a:t>Vierde niveau</a:t>
            </a:r>
          </a:p>
          <a:p>
            <a:pPr lvl="4"/>
            <a:r>
              <a:rPr lang="nl-NL" dirty="0" smtClean="0"/>
              <a:t>Vijfde niveau</a:t>
            </a:r>
            <a:endParaRPr lang="nl-NL" dirty="0"/>
          </a:p>
        </p:txBody>
      </p:sp>
      <p:sp>
        <p:nvSpPr>
          <p:cNvPr id="4" name="Tijdelijke aanduiding voor grafiek 3"/>
          <p:cNvSpPr>
            <a:spLocks noGrp="1"/>
          </p:cNvSpPr>
          <p:nvPr>
            <p:ph type="chart" sz="half" idx="2"/>
          </p:nvPr>
        </p:nvSpPr>
        <p:spPr>
          <a:xfrm>
            <a:off x="4543425" y="1800225"/>
            <a:ext cx="4038600" cy="4414838"/>
          </a:xfrm>
        </p:spPr>
        <p:txBody>
          <a:bodyPr/>
          <a:lstStyle/>
          <a:p>
            <a:pPr lvl="0"/>
            <a:endParaRPr lang="nl-NL" noProof="0" dirty="0"/>
          </a:p>
        </p:txBody>
      </p:sp>
      <p:sp>
        <p:nvSpPr>
          <p:cNvPr id="5" name="shpDatum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shpVoettekst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 smtClean="0"/>
              <a:t>Kyiv, June 2016</a:t>
            </a:r>
            <a:endParaRPr lang="nl-NL"/>
          </a:p>
        </p:txBody>
      </p:sp>
      <p:sp>
        <p:nvSpPr>
          <p:cNvPr id="7" name="shpPagina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DFBCEA3-9CAC-457D-A7A3-F76AE74ECF60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 preserve="1">
  <p:cSld name="Titel, tekst en illustrat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sz="half" idx="1"/>
          </p:nvPr>
        </p:nvSpPr>
        <p:spPr>
          <a:xfrm>
            <a:off x="352425" y="1800225"/>
            <a:ext cx="4038600" cy="4414838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illustratie 3"/>
          <p:cNvSpPr>
            <a:spLocks noGrp="1"/>
          </p:cNvSpPr>
          <p:nvPr>
            <p:ph type="clipArt" sz="half" idx="2"/>
          </p:nvPr>
        </p:nvSpPr>
        <p:spPr>
          <a:xfrm>
            <a:off x="4543425" y="1800225"/>
            <a:ext cx="4038600" cy="4414838"/>
          </a:xfrm>
        </p:spPr>
        <p:txBody>
          <a:bodyPr/>
          <a:lstStyle/>
          <a:p>
            <a:pPr lvl="0"/>
            <a:endParaRPr lang="nl-NL" noProof="0" dirty="0"/>
          </a:p>
        </p:txBody>
      </p:sp>
      <p:sp>
        <p:nvSpPr>
          <p:cNvPr id="5" name="shpDatum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shpVoettekst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 smtClean="0"/>
              <a:t>Kyiv, June 2016</a:t>
            </a:r>
            <a:endParaRPr lang="nl-NL"/>
          </a:p>
        </p:txBody>
      </p:sp>
      <p:sp>
        <p:nvSpPr>
          <p:cNvPr id="7" name="shpPagina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3ACB63D-B2D2-400E-B454-F8F5694E63C6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el, tekst en inhou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Klik om de stijl te bewerken</a:t>
            </a:r>
            <a:endParaRPr lang="nl-NL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sz="half" idx="1"/>
          </p:nvPr>
        </p:nvSpPr>
        <p:spPr>
          <a:xfrm>
            <a:off x="352425" y="1800225"/>
            <a:ext cx="4038600" cy="4414838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43425" y="1800225"/>
            <a:ext cx="4038600" cy="4414838"/>
          </a:xfrm>
        </p:spPr>
        <p:txBody>
          <a:bodyPr/>
          <a:lstStyle/>
          <a:p>
            <a:pPr lvl="0"/>
            <a:endParaRPr lang="nl-NL" dirty="0"/>
          </a:p>
        </p:txBody>
      </p:sp>
      <p:sp>
        <p:nvSpPr>
          <p:cNvPr id="5" name="shpDatum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shpVoettekst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 smtClean="0"/>
              <a:t>Kyiv, June 2016</a:t>
            </a:r>
            <a:endParaRPr lang="nl-NL"/>
          </a:p>
        </p:txBody>
      </p:sp>
      <p:sp>
        <p:nvSpPr>
          <p:cNvPr id="7" name="shpPagina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2975F22-B737-4152-AE1C-D2A10550729A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smtClean="0"/>
              <a:t>Klik om het opmaakprofiel van de modelondertitel te bewerken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2CB915-9F48-4613-9300-E2B4AD586FB4}" type="datetimeFigureOut">
              <a:rPr lang="nl-NL" smtClean="0"/>
              <a:pPr/>
              <a:t>20-3-2017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4E074C-E863-4F9A-B9B1-39C049F76AF3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2242888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image" Target="../media/image1.png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theme" Target="../theme/theme2.xml"/><Relationship Id="rId3" Type="http://schemas.openxmlformats.org/officeDocument/2006/relationships/slideLayout" Target="../slideLayouts/slideLayout6.xml"/><Relationship Id="rId7" Type="http://schemas.openxmlformats.org/officeDocument/2006/relationships/slideLayout" Target="../slideLayouts/slideLayout10.xml"/><Relationship Id="rId12" Type="http://schemas.openxmlformats.org/officeDocument/2006/relationships/image" Target="../media/image3.png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6" Type="http://schemas.openxmlformats.org/officeDocument/2006/relationships/slideLayout" Target="../slideLayouts/slideLayout9.xml"/><Relationship Id="rId11" Type="http://schemas.openxmlformats.org/officeDocument/2006/relationships/image" Target="../media/image2.png"/><Relationship Id="rId5" Type="http://schemas.openxmlformats.org/officeDocument/2006/relationships/slideLayout" Target="../slideLayouts/slideLayout8.xml"/><Relationship Id="rId10" Type="http://schemas.openxmlformats.org/officeDocument/2006/relationships/image" Target="../media/image1.png"/><Relationship Id="rId4" Type="http://schemas.openxmlformats.org/officeDocument/2006/relationships/slideLayout" Target="../slideLayouts/slideLayout7.xml"/><Relationship Id="rId9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hpKleurvlak"/>
          <p:cNvSpPr>
            <a:spLocks noChangeArrowheads="1"/>
          </p:cNvSpPr>
          <p:nvPr/>
        </p:nvSpPr>
        <p:spPr bwMode="auto">
          <a:xfrm>
            <a:off x="4572000" y="0"/>
            <a:ext cx="4572000" cy="6858000"/>
          </a:xfrm>
          <a:prstGeom prst="rect">
            <a:avLst/>
          </a:prstGeom>
          <a:solidFill>
            <a:srgbClr val="046F96"/>
          </a:solidFill>
          <a:ln w="25400" algn="ctr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nl-NL" sz="1800" dirty="0">
              <a:solidFill>
                <a:schemeClr val="lt1"/>
              </a:solidFill>
              <a:latin typeface="+mn-lt"/>
              <a:cs typeface="+mn-cs"/>
            </a:endParaRPr>
          </a:p>
        </p:txBody>
      </p:sp>
      <p:sp>
        <p:nvSpPr>
          <p:cNvPr id="181253" name="shpDatum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929188" y="6380163"/>
            <a:ext cx="3714750" cy="363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1028" name="shpTitel"/>
          <p:cNvSpPr>
            <a:spLocks noGrp="1" noChangeArrowheads="1"/>
          </p:cNvSpPr>
          <p:nvPr>
            <p:ph type="title"/>
          </p:nvPr>
        </p:nvSpPr>
        <p:spPr bwMode="auto">
          <a:xfrm>
            <a:off x="4929188" y="2103438"/>
            <a:ext cx="3711575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nl-NL" smtClean="0"/>
              <a:t>Klik om het opmaakprofiel te bewerken</a:t>
            </a:r>
          </a:p>
        </p:txBody>
      </p:sp>
      <p:sp>
        <p:nvSpPr>
          <p:cNvPr id="1029" name="shpTekst"/>
          <p:cNvSpPr>
            <a:spLocks noGrp="1" noChangeArrowheads="1"/>
          </p:cNvSpPr>
          <p:nvPr>
            <p:ph type="body" idx="1"/>
          </p:nvPr>
        </p:nvSpPr>
        <p:spPr bwMode="auto">
          <a:xfrm>
            <a:off x="4943475" y="2797175"/>
            <a:ext cx="3695700" cy="3417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NL" smtClean="0"/>
              <a:t>Klik om de opmaakprofielen van de modeltekst te bewerken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352" r:id="rId1"/>
    <p:sldLayoutId id="2147484358" r:id="rId2"/>
    <p:sldLayoutId id="2147484359" r:id="rId3"/>
  </p:sldLayoutIdLst>
  <p:hf sldNum="0"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600">
          <a:solidFill>
            <a:srgbClr val="FFFFFF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600">
          <a:solidFill>
            <a:srgbClr val="FFFFFF"/>
          </a:solidFill>
          <a:latin typeface="Verdana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600">
          <a:solidFill>
            <a:srgbClr val="FFFFFF"/>
          </a:solidFill>
          <a:latin typeface="Verdana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600">
          <a:solidFill>
            <a:srgbClr val="FFFFFF"/>
          </a:solidFill>
          <a:latin typeface="Verdana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600">
          <a:solidFill>
            <a:srgbClr val="FFFFFF"/>
          </a:solidFill>
          <a:latin typeface="Verdana" pitchFamily="34" charset="0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2600">
          <a:solidFill>
            <a:srgbClr val="FFFFFF"/>
          </a:solidFill>
          <a:latin typeface="Verdana" pitchFamily="34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2600">
          <a:solidFill>
            <a:srgbClr val="FFFFFF"/>
          </a:solidFill>
          <a:latin typeface="Verdana" pitchFamily="34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2600">
          <a:solidFill>
            <a:srgbClr val="FFFFFF"/>
          </a:solidFill>
          <a:latin typeface="Verdana" pitchFamily="34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2600">
          <a:solidFill>
            <a:srgbClr val="FFFFFF"/>
          </a:solidFill>
          <a:latin typeface="Verdana" pitchFamily="34" charset="0"/>
        </a:defRPr>
      </a:lvl9pPr>
    </p:titleStyle>
    <p:bodyStyle>
      <a:lvl1pPr marL="266700" indent="-266700" algn="l" rtl="0" eaLnBrk="0" fontAlgn="base" hangingPunct="0">
        <a:spcBef>
          <a:spcPct val="0"/>
        </a:spcBef>
        <a:spcAft>
          <a:spcPct val="0"/>
        </a:spcAft>
        <a:buSzPct val="80000"/>
        <a:buChar char="•"/>
        <a:defRPr>
          <a:solidFill>
            <a:srgbClr val="FFFFFF"/>
          </a:solidFill>
          <a:latin typeface="+mn-lt"/>
          <a:ea typeface="+mn-ea"/>
          <a:cs typeface="+mn-cs"/>
        </a:defRPr>
      </a:lvl1pPr>
      <a:lvl2pPr marL="884238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Blip>
          <a:blip r:embed="rId5"/>
        </a:buBlip>
        <a:defRPr>
          <a:solidFill>
            <a:srgbClr val="FFFFFF"/>
          </a:solidFill>
          <a:latin typeface="+mn-lt"/>
        </a:defRPr>
      </a:lvl2pPr>
      <a:lvl3pPr marL="1406525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Blip>
          <a:blip r:embed="rId6"/>
        </a:buBlip>
        <a:defRPr>
          <a:solidFill>
            <a:srgbClr val="FFFFFF"/>
          </a:solidFill>
          <a:latin typeface="+mn-lt"/>
        </a:defRPr>
      </a:lvl3pPr>
      <a:lvl4pPr marL="1928813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Blip>
          <a:blip r:embed="rId7"/>
        </a:buBlip>
        <a:defRPr>
          <a:solidFill>
            <a:srgbClr val="FFFFFF"/>
          </a:solidFill>
          <a:latin typeface="+mn-lt"/>
        </a:defRPr>
      </a:lvl4pPr>
      <a:lvl5pPr marL="24511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>
          <a:solidFill>
            <a:srgbClr val="FFFFFF"/>
          </a:solidFill>
          <a:latin typeface="+mn-lt"/>
        </a:defRPr>
      </a:lvl5pPr>
      <a:lvl6pPr marL="29083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>
          <a:solidFill>
            <a:srgbClr val="FFFFFF"/>
          </a:solidFill>
          <a:latin typeface="+mn-lt"/>
        </a:defRPr>
      </a:lvl6pPr>
      <a:lvl7pPr marL="33655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>
          <a:solidFill>
            <a:srgbClr val="FFFFFF"/>
          </a:solidFill>
          <a:latin typeface="+mn-lt"/>
        </a:defRPr>
      </a:lvl7pPr>
      <a:lvl8pPr marL="38227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>
          <a:solidFill>
            <a:srgbClr val="FFFFFF"/>
          </a:solidFill>
          <a:latin typeface="+mn-lt"/>
        </a:defRPr>
      </a:lvl8pPr>
      <a:lvl9pPr marL="4279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>
          <a:solidFill>
            <a:srgbClr val="FFFFFF"/>
          </a:solidFill>
          <a:latin typeface="+mn-lt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hpKleurvlakOnder"/>
          <p:cNvSpPr/>
          <p:nvPr/>
        </p:nvSpPr>
        <p:spPr>
          <a:xfrm>
            <a:off x="0" y="6318250"/>
            <a:ext cx="9144000" cy="539750"/>
          </a:xfrm>
          <a:prstGeom prst="rect">
            <a:avLst/>
          </a:prstGeom>
          <a:solidFill>
            <a:srgbClr val="046F9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nl-NL" dirty="0"/>
          </a:p>
        </p:txBody>
      </p:sp>
      <p:sp>
        <p:nvSpPr>
          <p:cNvPr id="2051" name="shpTekst"/>
          <p:cNvSpPr>
            <a:spLocks noGrp="1" noChangeArrowheads="1"/>
          </p:cNvSpPr>
          <p:nvPr>
            <p:ph type="body" idx="1"/>
          </p:nvPr>
        </p:nvSpPr>
        <p:spPr bwMode="auto">
          <a:xfrm>
            <a:off x="352425" y="1800225"/>
            <a:ext cx="8229600" cy="4414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NL" smtClean="0"/>
              <a:t>Klik om de opmaakprofielen van de modeltekst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</p:txBody>
      </p:sp>
      <p:sp>
        <p:nvSpPr>
          <p:cNvPr id="1028" name="shpDatum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486275" y="6540500"/>
            <a:ext cx="4157663" cy="327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000" spc="-10" baseline="0">
                <a:solidFill>
                  <a:srgbClr val="FFFFFF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1029" name="shpVoettekst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478338" y="6386513"/>
            <a:ext cx="4165600" cy="315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000" spc="-10" baseline="0">
                <a:solidFill>
                  <a:srgbClr val="FFFFFF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pPr>
              <a:defRPr/>
            </a:pPr>
            <a:r>
              <a:rPr lang="nl-NL" smtClean="0"/>
              <a:t>Kyiv, June 2016</a:t>
            </a:r>
            <a:endParaRPr lang="nl-NL"/>
          </a:p>
        </p:txBody>
      </p:sp>
      <p:sp>
        <p:nvSpPr>
          <p:cNvPr id="1030" name="shpPagina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374650" y="6378575"/>
            <a:ext cx="712788" cy="363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000" spc="-10" baseline="0">
                <a:solidFill>
                  <a:srgbClr val="FFFFFF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pPr>
              <a:defRPr/>
            </a:pPr>
            <a:fld id="{88E5E4CB-8FFB-4F22-88D1-937CD4F0A0D8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  <p:sp>
        <p:nvSpPr>
          <p:cNvPr id="1026" name="shpTitel"/>
          <p:cNvSpPr>
            <a:spLocks noGrp="1" noChangeArrowheads="1"/>
          </p:cNvSpPr>
          <p:nvPr>
            <p:ph type="title"/>
          </p:nvPr>
        </p:nvSpPr>
        <p:spPr bwMode="auto">
          <a:xfrm>
            <a:off x="352425" y="1263650"/>
            <a:ext cx="8229600" cy="57150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NL" dirty="0" smtClean="0"/>
              <a:t>Klik om het opmaakprofiel te bewerken</a:t>
            </a:r>
          </a:p>
        </p:txBody>
      </p:sp>
      <p:sp>
        <p:nvSpPr>
          <p:cNvPr id="17" name="shpKleurvlakBoven"/>
          <p:cNvSpPr/>
          <p:nvPr/>
        </p:nvSpPr>
        <p:spPr>
          <a:xfrm>
            <a:off x="0" y="0"/>
            <a:ext cx="9144000" cy="1071563"/>
          </a:xfrm>
          <a:prstGeom prst="rect">
            <a:avLst/>
          </a:prstGeom>
          <a:solidFill>
            <a:srgbClr val="046F9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nl-NL" dirty="0"/>
          </a:p>
        </p:txBody>
      </p:sp>
      <p:pic>
        <p:nvPicPr>
          <p:cNvPr id="2057" name="shpBeeldmerk" descr="RO__vervolgpagina~LPPT.png"/>
          <p:cNvPicPr>
            <a:picLocks noChangeAspect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0" y="0"/>
            <a:ext cx="9144000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353" r:id="rId1"/>
    <p:sldLayoutId id="2147484354" r:id="rId2"/>
    <p:sldLayoutId id="2147484355" r:id="rId3"/>
    <p:sldLayoutId id="2147484356" r:id="rId4"/>
    <p:sldLayoutId id="2147484357" r:id="rId5"/>
    <p:sldLayoutId id="2147484363" r:id="rId6"/>
    <p:sldLayoutId id="2147484364" r:id="rId7"/>
  </p:sldLayoutIdLst>
  <p:hf sldNum="0"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600" spc="-60">
          <a:solidFill>
            <a:srgbClr val="CC003D"/>
          </a:solidFill>
          <a:latin typeface="Verdana" pitchFamily="34" charset="0"/>
          <a:ea typeface="Verdana" pitchFamily="34" charset="0"/>
          <a:cs typeface="Verdana" pitchFamily="34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600">
          <a:solidFill>
            <a:srgbClr val="CC003D"/>
          </a:solidFill>
          <a:latin typeface="Verdana" pitchFamily="34" charset="0"/>
          <a:ea typeface="Verdana" pitchFamily="34" charset="0"/>
          <a:cs typeface="Verdana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600">
          <a:solidFill>
            <a:srgbClr val="CC003D"/>
          </a:solidFill>
          <a:latin typeface="Verdana" pitchFamily="34" charset="0"/>
          <a:ea typeface="Verdana" pitchFamily="34" charset="0"/>
          <a:cs typeface="Verdana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600">
          <a:solidFill>
            <a:srgbClr val="CC003D"/>
          </a:solidFill>
          <a:latin typeface="Verdana" pitchFamily="34" charset="0"/>
          <a:ea typeface="Verdana" pitchFamily="34" charset="0"/>
          <a:cs typeface="Verdana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600">
          <a:solidFill>
            <a:srgbClr val="CC003D"/>
          </a:solidFill>
          <a:latin typeface="Verdana" pitchFamily="34" charset="0"/>
          <a:ea typeface="Verdana" pitchFamily="34" charset="0"/>
          <a:cs typeface="Verdana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defRPr lang="nl-NL" kern="1200" dirty="0">
          <a:solidFill>
            <a:srgbClr val="000000"/>
          </a:solidFill>
          <a:latin typeface="Verdana" pitchFamily="34" charset="0"/>
          <a:ea typeface="Verdana" pitchFamily="34" charset="0"/>
          <a:cs typeface="Verdana" pitchFamily="34" charset="0"/>
        </a:defRPr>
      </a:lvl1pPr>
      <a:lvl2pPr marL="179388" indent="-179388" algn="l" rtl="0" eaLnBrk="0" fontAlgn="base" hangingPunct="0">
        <a:spcBef>
          <a:spcPct val="20000"/>
        </a:spcBef>
        <a:spcAft>
          <a:spcPct val="0"/>
        </a:spcAft>
        <a:buBlip>
          <a:blip r:embed="rId10"/>
        </a:buBlip>
        <a:defRPr lang="nl-NL" kern="1200" dirty="0">
          <a:solidFill>
            <a:srgbClr val="000000"/>
          </a:solidFill>
          <a:latin typeface="Verdana" pitchFamily="34" charset="0"/>
          <a:ea typeface="Verdana" pitchFamily="34" charset="0"/>
          <a:cs typeface="Verdana" pitchFamily="34" charset="0"/>
        </a:defRPr>
      </a:lvl2pPr>
      <a:lvl3pPr marL="377825" indent="-250825" algn="l" rtl="0" eaLnBrk="0" fontAlgn="base" hangingPunct="0">
        <a:spcBef>
          <a:spcPct val="20000"/>
        </a:spcBef>
        <a:spcAft>
          <a:spcPct val="0"/>
        </a:spcAft>
        <a:buBlip>
          <a:blip r:embed="rId11"/>
        </a:buBlip>
        <a:defRPr lang="nl-NL" kern="1200" dirty="0">
          <a:solidFill>
            <a:srgbClr val="000000"/>
          </a:solidFill>
          <a:latin typeface="Verdana" pitchFamily="34" charset="0"/>
          <a:ea typeface="Verdana" pitchFamily="34" charset="0"/>
          <a:cs typeface="Verdana" pitchFamily="34" charset="0"/>
        </a:defRPr>
      </a:lvl3pPr>
      <a:lvl4pPr marL="539750" indent="-142875" algn="l" rtl="0" eaLnBrk="0" fontAlgn="base" hangingPunct="0">
        <a:spcBef>
          <a:spcPct val="20000"/>
        </a:spcBef>
        <a:spcAft>
          <a:spcPct val="0"/>
        </a:spcAft>
        <a:buBlip>
          <a:blip r:embed="rId12"/>
        </a:buBlip>
        <a:defRPr lang="nl-NL" kern="1200" dirty="0">
          <a:solidFill>
            <a:srgbClr val="000000"/>
          </a:solidFill>
          <a:latin typeface="Verdana" pitchFamily="34" charset="0"/>
          <a:ea typeface="Verdana" pitchFamily="34" charset="0"/>
          <a:cs typeface="Verdana" pitchFamily="34" charset="0"/>
        </a:defRPr>
      </a:lvl4pPr>
      <a:lvl5pPr marL="711200" indent="-176213" algn="l" rtl="0" eaLnBrk="0" fontAlgn="base" hangingPunct="0">
        <a:spcBef>
          <a:spcPct val="20000"/>
        </a:spcBef>
        <a:spcAft>
          <a:spcPct val="0"/>
        </a:spcAft>
        <a:defRPr lang="nl-NL" kern="1200" dirty="0">
          <a:solidFill>
            <a:schemeClr val="tx1"/>
          </a:solidFill>
          <a:latin typeface="Verdana" pitchFamily="34" charset="0"/>
          <a:ea typeface="Verdana" pitchFamily="34" charset="0"/>
          <a:cs typeface="Verdana" pitchFamily="34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13" Type="http://schemas.openxmlformats.org/officeDocument/2006/relationships/image" Target="../media/image19.png"/><Relationship Id="rId18" Type="http://schemas.openxmlformats.org/officeDocument/2006/relationships/image" Target="../media/image24.pn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12" Type="http://schemas.openxmlformats.org/officeDocument/2006/relationships/image" Target="../media/image18.png"/><Relationship Id="rId17" Type="http://schemas.openxmlformats.org/officeDocument/2006/relationships/image" Target="../media/image23.png"/><Relationship Id="rId2" Type="http://schemas.openxmlformats.org/officeDocument/2006/relationships/image" Target="../media/image8.png"/><Relationship Id="rId16" Type="http://schemas.openxmlformats.org/officeDocument/2006/relationships/image" Target="../media/image22.png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12.png"/><Relationship Id="rId11" Type="http://schemas.openxmlformats.org/officeDocument/2006/relationships/image" Target="../media/image17.png"/><Relationship Id="rId5" Type="http://schemas.openxmlformats.org/officeDocument/2006/relationships/image" Target="../media/image11.png"/><Relationship Id="rId15" Type="http://schemas.openxmlformats.org/officeDocument/2006/relationships/image" Target="../media/image21.png"/><Relationship Id="rId10" Type="http://schemas.openxmlformats.org/officeDocument/2006/relationships/image" Target="../media/image16.png"/><Relationship Id="rId4" Type="http://schemas.openxmlformats.org/officeDocument/2006/relationships/image" Target="../media/image10.png"/><Relationship Id="rId9" Type="http://schemas.openxmlformats.org/officeDocument/2006/relationships/image" Target="../media/image15.png"/><Relationship Id="rId14" Type="http://schemas.openxmlformats.org/officeDocument/2006/relationships/image" Target="../media/image20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Relationship Id="rId4" Type="http://schemas.openxmlformats.org/officeDocument/2006/relationships/hyperlink" Target="mailto:M.Kesteren@minfin.nl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Afbeelding 8" descr="foto1.jpg"/>
          <p:cNvPicPr>
            <a:picLocks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4584700" cy="6858000"/>
          </a:xfrm>
          <a:prstGeom prst="rect">
            <a:avLst/>
          </a:prstGeom>
        </p:spPr>
      </p:pic>
      <p:sp>
        <p:nvSpPr>
          <p:cNvPr id="5122" name="shpDatum"/>
          <p:cNvSpPr>
            <a:spLocks noChangeArrowheads="1"/>
          </p:cNvSpPr>
          <p:nvPr/>
        </p:nvSpPr>
        <p:spPr bwMode="auto">
          <a:xfrm>
            <a:off x="4929188" y="6380163"/>
            <a:ext cx="3714750" cy="363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 sz="1000">
              <a:solidFill>
                <a:srgbClr val="FFFFFF"/>
              </a:solidFill>
            </a:endParaRPr>
          </a:p>
        </p:txBody>
      </p:sp>
      <p:sp>
        <p:nvSpPr>
          <p:cNvPr id="5123" name="Titel"/>
          <p:cNvSpPr>
            <a:spLocks noChangeArrowheads="1"/>
          </p:cNvSpPr>
          <p:nvPr/>
        </p:nvSpPr>
        <p:spPr bwMode="auto">
          <a:xfrm>
            <a:off x="4687556" y="2001838"/>
            <a:ext cx="4376057" cy="25061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en-GB" sz="2800" b="1" noProof="1" smtClean="0">
                <a:solidFill>
                  <a:schemeClr val="bg1"/>
                </a:solidFill>
              </a:rPr>
              <a:t>PIC in the Netherlands</a:t>
            </a:r>
          </a:p>
          <a:p>
            <a:endParaRPr lang="en-GB" sz="2800" b="1" noProof="1" smtClean="0">
              <a:solidFill>
                <a:schemeClr val="bg1"/>
              </a:solidFill>
            </a:endParaRPr>
          </a:p>
          <a:p>
            <a:endParaRPr lang="en-US" sz="1200" noProof="1">
              <a:solidFill>
                <a:srgbClr val="FFFFFF"/>
              </a:solidFill>
            </a:endParaRPr>
          </a:p>
          <a:p>
            <a:endParaRPr lang="nl-NL" sz="1200" noProof="1" smtClean="0">
              <a:solidFill>
                <a:srgbClr val="FFFFFF"/>
              </a:solidFill>
            </a:endParaRPr>
          </a:p>
          <a:p>
            <a:endParaRPr lang="nl-NL" sz="1200" noProof="1" smtClean="0">
              <a:solidFill>
                <a:srgbClr val="FFFFFF"/>
              </a:solidFill>
            </a:endParaRPr>
          </a:p>
          <a:p>
            <a:r>
              <a:rPr lang="nl-NL" sz="1200" noProof="1" smtClean="0">
                <a:solidFill>
                  <a:srgbClr val="FFFFFF"/>
                </a:solidFill>
              </a:rPr>
              <a:t>Budapest, March 2017</a:t>
            </a:r>
          </a:p>
          <a:p>
            <a:endParaRPr lang="nl-NL" sz="1200" noProof="1">
              <a:solidFill>
                <a:srgbClr val="FFFFFF"/>
              </a:solidFill>
            </a:endParaRPr>
          </a:p>
          <a:p>
            <a:r>
              <a:rPr lang="nl-NL" sz="1200" noProof="1" smtClean="0">
                <a:solidFill>
                  <a:srgbClr val="FFFFFF"/>
                </a:solidFill>
              </a:rPr>
              <a:t>Manfred van Kesteren</a:t>
            </a:r>
            <a:endParaRPr lang="en-US" sz="1200" noProof="1">
              <a:solidFill>
                <a:srgbClr val="FFFFFF"/>
              </a:solidFill>
            </a:endParaRPr>
          </a:p>
        </p:txBody>
      </p:sp>
      <p:sp>
        <p:nvSpPr>
          <p:cNvPr id="5124" name="Subtitel"/>
          <p:cNvSpPr>
            <a:spLocks noChangeArrowheads="1"/>
          </p:cNvSpPr>
          <p:nvPr/>
        </p:nvSpPr>
        <p:spPr bwMode="auto">
          <a:xfrm>
            <a:off x="4929188" y="3708400"/>
            <a:ext cx="3959225" cy="608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  <a:buFont typeface="Arial" charset="0"/>
              <a:buNone/>
            </a:pPr>
            <a:endParaRPr lang="en-US" sz="1800" noProof="1">
              <a:solidFill>
                <a:srgbClr val="FFFFFF"/>
              </a:solidFill>
            </a:endParaRPr>
          </a:p>
        </p:txBody>
      </p:sp>
      <p:pic>
        <p:nvPicPr>
          <p:cNvPr id="5127" name="Picture 11" descr="RO_F_Logo_Powerpoint_diap_en 1 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2001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altLang="nl-NL" dirty="0" err="1" smtClean="0"/>
              <a:t>Principles</a:t>
            </a:r>
            <a:r>
              <a:rPr lang="nl-NL" altLang="nl-NL" dirty="0" smtClean="0"/>
              <a:t> of </a:t>
            </a:r>
            <a:r>
              <a:rPr lang="nl-NL" altLang="nl-NL" dirty="0" err="1" smtClean="0"/>
              <a:t>Good</a:t>
            </a:r>
            <a:r>
              <a:rPr lang="nl-NL" altLang="nl-NL" dirty="0" smtClean="0"/>
              <a:t> Public </a:t>
            </a:r>
            <a:r>
              <a:rPr lang="nl-NL" altLang="nl-NL" dirty="0" err="1" smtClean="0"/>
              <a:t>Governance</a:t>
            </a:r>
            <a:r>
              <a:rPr lang="nl-NL" altLang="nl-NL" dirty="0" smtClean="0"/>
              <a:t> </a:t>
            </a:r>
            <a:r>
              <a:rPr lang="nl-NL" altLang="nl-NL" dirty="0" err="1" smtClean="0"/>
              <a:t>and</a:t>
            </a:r>
            <a:r>
              <a:rPr lang="nl-NL" altLang="nl-NL" dirty="0" smtClean="0"/>
              <a:t> Public </a:t>
            </a:r>
            <a:r>
              <a:rPr lang="nl-NL" altLang="nl-NL" dirty="0" err="1" smtClean="0"/>
              <a:t>Internal</a:t>
            </a:r>
            <a:r>
              <a:rPr lang="nl-NL" altLang="nl-NL" dirty="0" smtClean="0"/>
              <a:t> Financial Control (</a:t>
            </a:r>
            <a:r>
              <a:rPr lang="nl-NL" altLang="nl-NL" dirty="0" err="1" smtClean="0"/>
              <a:t>PIFC</a:t>
            </a:r>
            <a:r>
              <a:rPr lang="nl-NL" altLang="nl-NL" dirty="0" smtClean="0"/>
              <a:t>)</a:t>
            </a:r>
          </a:p>
        </p:txBody>
      </p:sp>
      <p:sp>
        <p:nvSpPr>
          <p:cNvPr id="6147" name="Tijdelijke aanduiding voor inhoud 2"/>
          <p:cNvSpPr>
            <a:spLocks noGrp="1"/>
          </p:cNvSpPr>
          <p:nvPr>
            <p:ph type="body" idx="1"/>
          </p:nvPr>
        </p:nvSpPr>
        <p:spPr>
          <a:xfrm>
            <a:off x="352425" y="2207183"/>
            <a:ext cx="8229600" cy="4414838"/>
          </a:xfrm>
        </p:spPr>
        <p:txBody>
          <a:bodyPr/>
          <a:lstStyle/>
          <a:p>
            <a:pPr>
              <a:buFont typeface="Wingdings" panose="05000000000000000000" pitchFamily="2" charset="2"/>
              <a:buChar char="§"/>
            </a:pPr>
            <a:r>
              <a:rPr lang="en-US" altLang="nl-NL" dirty="0" smtClean="0"/>
              <a:t>Integrity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altLang="nl-NL" dirty="0" smtClean="0"/>
              <a:t>Transparency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altLang="nl-NL" dirty="0" smtClean="0"/>
              <a:t>Communication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altLang="nl-NL" dirty="0" smtClean="0"/>
              <a:t>Clear objectives and responsibilities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altLang="nl-NL" dirty="0" smtClean="0"/>
              <a:t>Efficiency and effectiveness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altLang="nl-NL" dirty="0" smtClean="0"/>
              <a:t>Accountability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altLang="nl-NL" dirty="0" smtClean="0"/>
              <a:t>Lawfulness</a:t>
            </a:r>
          </a:p>
        </p:txBody>
      </p:sp>
      <p:pic>
        <p:nvPicPr>
          <p:cNvPr id="2" name="Afbeelding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45723" y="3024554"/>
            <a:ext cx="3792416" cy="32297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9589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527538" y="1710732"/>
            <a:ext cx="8450664" cy="2175468"/>
          </a:xfrm>
        </p:spPr>
        <p:txBody>
          <a:bodyPr>
            <a:noAutofit/>
          </a:bodyPr>
          <a:lstStyle/>
          <a:p>
            <a:pPr algn="ctr"/>
            <a:r>
              <a:rPr lang="en-US" sz="3000" dirty="0" smtClean="0"/>
              <a:t>PIC-House: the elements and their interdependency</a:t>
            </a:r>
            <a:endParaRPr lang="en-US" sz="3000" dirty="0"/>
          </a:p>
        </p:txBody>
      </p:sp>
    </p:spTree>
    <p:extLst>
      <p:ext uri="{BB962C8B-B14F-4D97-AF65-F5344CB8AC3E}">
        <p14:creationId xmlns:p14="http://schemas.microsoft.com/office/powerpoint/2010/main" val="13662743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24426" y="4327571"/>
            <a:ext cx="3467101" cy="302502"/>
          </a:xfrm>
          <a:prstGeom prst="rect">
            <a:avLst/>
          </a:prstGeom>
        </p:spPr>
      </p:pic>
      <p:pic>
        <p:nvPicPr>
          <p:cNvPr id="5" name="Afbeelding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89192" y="4620594"/>
            <a:ext cx="3514207" cy="1555931"/>
          </a:xfrm>
          <a:prstGeom prst="rect">
            <a:avLst/>
          </a:prstGeom>
        </p:spPr>
      </p:pic>
      <p:pic>
        <p:nvPicPr>
          <p:cNvPr id="6" name="Afbeelding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30312" y="3339798"/>
            <a:ext cx="2299542" cy="1016118"/>
          </a:xfrm>
          <a:prstGeom prst="rect">
            <a:avLst/>
          </a:prstGeom>
        </p:spPr>
      </p:pic>
      <p:pic>
        <p:nvPicPr>
          <p:cNvPr id="7" name="Afbeelding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439962" y="2488141"/>
            <a:ext cx="3440232" cy="813383"/>
          </a:xfrm>
          <a:prstGeom prst="rect">
            <a:avLst/>
          </a:prstGeom>
        </p:spPr>
      </p:pic>
      <p:pic>
        <p:nvPicPr>
          <p:cNvPr id="8" name="Afbeelding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759044" y="3339798"/>
            <a:ext cx="1121150" cy="1021003"/>
          </a:xfrm>
          <a:prstGeom prst="rect">
            <a:avLst/>
          </a:prstGeom>
        </p:spPr>
      </p:pic>
      <p:pic>
        <p:nvPicPr>
          <p:cNvPr id="9" name="Afbeelding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587087" y="4022807"/>
            <a:ext cx="1463113" cy="210063"/>
          </a:xfrm>
          <a:prstGeom prst="rect">
            <a:avLst/>
          </a:prstGeom>
        </p:spPr>
      </p:pic>
      <p:pic>
        <p:nvPicPr>
          <p:cNvPr id="10" name="Afbeelding 9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490304" y="2806243"/>
            <a:ext cx="367366" cy="762089"/>
          </a:xfrm>
          <a:prstGeom prst="rect">
            <a:avLst/>
          </a:prstGeom>
        </p:spPr>
      </p:pic>
      <p:pic>
        <p:nvPicPr>
          <p:cNvPr id="11" name="Afbeelding 10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812902" y="2736614"/>
            <a:ext cx="422080" cy="1274056"/>
          </a:xfrm>
          <a:prstGeom prst="rect">
            <a:avLst/>
          </a:prstGeom>
        </p:spPr>
      </p:pic>
      <p:pic>
        <p:nvPicPr>
          <p:cNvPr id="12" name="Afbeelding 11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675054" y="2673008"/>
            <a:ext cx="422080" cy="1274056"/>
          </a:xfrm>
          <a:prstGeom prst="rect">
            <a:avLst/>
          </a:prstGeom>
        </p:spPr>
      </p:pic>
      <p:pic>
        <p:nvPicPr>
          <p:cNvPr id="14" name="Afbeelding 13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080401" y="2435210"/>
            <a:ext cx="429896" cy="1504636"/>
          </a:xfrm>
          <a:prstGeom prst="rect">
            <a:avLst/>
          </a:prstGeom>
        </p:spPr>
      </p:pic>
      <p:pic>
        <p:nvPicPr>
          <p:cNvPr id="15" name="Afbeelding 14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4040607" y="2422677"/>
            <a:ext cx="390815" cy="617487"/>
          </a:xfrm>
          <a:prstGeom prst="rect">
            <a:avLst/>
          </a:prstGeom>
        </p:spPr>
      </p:pic>
      <p:pic>
        <p:nvPicPr>
          <p:cNvPr id="16" name="Afbeelding 15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5150727" y="2419529"/>
            <a:ext cx="429896" cy="1145087"/>
          </a:xfrm>
          <a:prstGeom prst="rect">
            <a:avLst/>
          </a:prstGeom>
        </p:spPr>
      </p:pic>
      <p:pic>
        <p:nvPicPr>
          <p:cNvPr id="18" name="Afbeelding 17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5920654" y="2483983"/>
            <a:ext cx="706044" cy="3692542"/>
          </a:xfrm>
          <a:prstGeom prst="rect">
            <a:avLst/>
          </a:prstGeom>
        </p:spPr>
      </p:pic>
      <p:pic>
        <p:nvPicPr>
          <p:cNvPr id="19" name="Afbeelding 18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2439962" y="1106635"/>
            <a:ext cx="4204740" cy="1341067"/>
          </a:xfrm>
          <a:prstGeom prst="rect">
            <a:avLst/>
          </a:prstGeom>
        </p:spPr>
      </p:pic>
      <p:pic>
        <p:nvPicPr>
          <p:cNvPr id="20" name="Afbeelding 19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373089" y="-753684"/>
            <a:ext cx="3299942" cy="3255975"/>
          </a:xfrm>
          <a:prstGeom prst="rect">
            <a:avLst/>
          </a:prstGeom>
        </p:spPr>
      </p:pic>
      <p:pic>
        <p:nvPicPr>
          <p:cNvPr id="22" name="Afbeelding 21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1911325" y="4579937"/>
            <a:ext cx="495846" cy="1596587"/>
          </a:xfrm>
          <a:prstGeom prst="rect">
            <a:avLst/>
          </a:prstGeom>
        </p:spPr>
      </p:pic>
      <p:pic>
        <p:nvPicPr>
          <p:cNvPr id="23" name="Afbeelding 22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1921317" y="1323963"/>
            <a:ext cx="495846" cy="3028814"/>
          </a:xfrm>
          <a:prstGeom prst="rect">
            <a:avLst/>
          </a:prstGeom>
        </p:spPr>
      </p:pic>
      <p:pic>
        <p:nvPicPr>
          <p:cNvPr id="24" name="Afbeelding 23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2319086" y="4347251"/>
            <a:ext cx="19541" cy="2618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46244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1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Role of Senior Management</a:t>
            </a:r>
            <a:endParaRPr lang="en-US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Adopts, advocates and promotes the principles of Good Governance (tone at the top);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Delegates (budget, tasks, responsibilities, authorities) through a clear mandate structure which describes roles and responsibilities;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Senior management has a ‘</a:t>
            </a:r>
            <a:r>
              <a:rPr lang="en-US" u="sng" dirty="0" smtClean="0"/>
              <a:t>contract-relationship</a:t>
            </a:r>
            <a:r>
              <a:rPr lang="en-US" dirty="0" smtClean="0"/>
              <a:t>’ with delegated management: clearly defined targets, reporting obligations etc.;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Financial Departments (second line) supports senior management in the set-up of the planning and control cycle (</a:t>
            </a:r>
            <a:r>
              <a:rPr lang="en-US" dirty="0" err="1" smtClean="0"/>
              <a:t>KPI’s</a:t>
            </a:r>
            <a:r>
              <a:rPr lang="en-US" dirty="0" smtClean="0"/>
              <a:t>, reporting, accounting);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Senior management remains ‘in control’ without controlling all the time</a:t>
            </a:r>
            <a:r>
              <a:rPr lang="en-US" dirty="0" smtClean="0">
                <a:sym typeface="Wingdings" panose="05000000000000000000" pitchFamily="2" charset="2"/>
              </a:rPr>
              <a:t> contracts, clear reporting on the right issues, </a:t>
            </a:r>
            <a:r>
              <a:rPr lang="en-US" dirty="0" smtClean="0">
                <a:sym typeface="Wingdings" panose="05000000000000000000" pitchFamily="2" charset="2"/>
              </a:rPr>
              <a:t>HR-obligations;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>
                <a:sym typeface="Wingdings" panose="05000000000000000000" pitchFamily="2" charset="2"/>
              </a:rPr>
              <a:t>Senior management has also an accountability (e.g. minister towards parliament: ‘in </a:t>
            </a:r>
            <a:r>
              <a:rPr lang="en-US" smtClean="0">
                <a:sym typeface="Wingdings" panose="05000000000000000000" pitchFamily="2" charset="2"/>
              </a:rPr>
              <a:t>control statement’.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626851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Key notions regarding PIC in the Netherlands</a:t>
            </a:r>
            <a:endParaRPr lang="en-US" dirty="0"/>
          </a:p>
        </p:txBody>
      </p:sp>
      <p:sp>
        <p:nvSpPr>
          <p:cNvPr id="9" name="Tekstvak 8"/>
          <p:cNvSpPr txBox="1"/>
          <p:nvPr/>
        </p:nvSpPr>
        <p:spPr>
          <a:xfrm>
            <a:off x="352425" y="1929082"/>
            <a:ext cx="8454955" cy="430887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marL="171450" marR="0" lvl="2" indent="-1714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600" i="1" kern="0" dirty="0" smtClean="0">
                <a:solidFill>
                  <a:prstClr val="black"/>
                </a:solidFill>
                <a:latin typeface="+mn-lt"/>
                <a:cs typeface="+mn-cs"/>
              </a:rPr>
              <a:t>DELEGATED Managerial Accountability </a:t>
            </a:r>
            <a:r>
              <a:rPr lang="en-US" sz="1600" kern="0" dirty="0" smtClean="0">
                <a:solidFill>
                  <a:prstClr val="black"/>
                </a:solidFill>
                <a:latin typeface="+mn-lt"/>
                <a:cs typeface="+mn-cs"/>
              </a:rPr>
              <a:t>is the cornerstone of PIC;</a:t>
            </a:r>
          </a:p>
          <a:p>
            <a:pPr marL="171450" marR="0" lvl="2" indent="-1714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US" sz="1600" kern="0" dirty="0">
              <a:solidFill>
                <a:prstClr val="black"/>
              </a:solidFill>
              <a:latin typeface="+mn-lt"/>
              <a:cs typeface="+mn-cs"/>
            </a:endParaRPr>
          </a:p>
          <a:p>
            <a:pPr marL="171450" marR="0" lvl="2" indent="-1714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600" i="1" kern="0" dirty="0" smtClean="0">
                <a:solidFill>
                  <a:prstClr val="black"/>
                </a:solidFill>
                <a:latin typeface="+mn-lt"/>
                <a:cs typeface="+mn-cs"/>
              </a:rPr>
              <a:t>Financial Departments </a:t>
            </a:r>
            <a:r>
              <a:rPr lang="en-US" sz="1600" kern="0" dirty="0" smtClean="0">
                <a:solidFill>
                  <a:prstClr val="black"/>
                </a:solidFill>
                <a:latin typeface="+mn-lt"/>
                <a:cs typeface="+mn-cs"/>
              </a:rPr>
              <a:t>are the architects of Internal Control: active partners of management;</a:t>
            </a:r>
          </a:p>
          <a:p>
            <a:pPr marL="171450" marR="0" lvl="2" indent="-1714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US" sz="1600" kern="0" dirty="0" smtClean="0">
              <a:solidFill>
                <a:prstClr val="black"/>
              </a:solidFill>
              <a:latin typeface="+mn-lt"/>
              <a:cs typeface="+mn-cs"/>
            </a:endParaRPr>
          </a:p>
          <a:p>
            <a:pPr marL="171450" marR="0" lvl="2" indent="-1714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600" i="1" kern="0" dirty="0" smtClean="0">
                <a:solidFill>
                  <a:prstClr val="black"/>
                </a:solidFill>
                <a:latin typeface="+mn-lt"/>
                <a:cs typeface="+mn-cs"/>
              </a:rPr>
              <a:t>PIC is build on proper soil</a:t>
            </a:r>
            <a:r>
              <a:rPr lang="en-US" sz="1600" kern="0" dirty="0" smtClean="0">
                <a:solidFill>
                  <a:prstClr val="black"/>
                </a:solidFill>
                <a:latin typeface="+mn-lt"/>
                <a:cs typeface="+mn-cs"/>
              </a:rPr>
              <a:t>;</a:t>
            </a:r>
          </a:p>
          <a:p>
            <a:pPr marL="171450" marR="0" lvl="2" indent="-1714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US" sz="1600" kern="0" dirty="0" smtClean="0">
              <a:solidFill>
                <a:prstClr val="black"/>
              </a:solidFill>
              <a:latin typeface="+mn-lt"/>
              <a:cs typeface="+mn-cs"/>
            </a:endParaRPr>
          </a:p>
          <a:p>
            <a:pPr marL="171450" marR="0" lvl="2" indent="-1714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600" i="1" kern="0" dirty="0" smtClean="0">
                <a:solidFill>
                  <a:prstClr val="black"/>
                </a:solidFill>
                <a:latin typeface="+mn-lt"/>
                <a:cs typeface="+mn-cs"/>
              </a:rPr>
              <a:t>ADVISE: Perform a government-wide GAP-analysis: </a:t>
            </a:r>
            <a:r>
              <a:rPr lang="en-US" sz="1600" kern="0" dirty="0" smtClean="0">
                <a:solidFill>
                  <a:prstClr val="black"/>
                </a:solidFill>
                <a:latin typeface="+mn-lt"/>
                <a:cs typeface="+mn-cs"/>
              </a:rPr>
              <a:t>confront the vision and ambition with reality</a:t>
            </a:r>
            <a:r>
              <a:rPr lang="en-US" sz="1600" kern="0" dirty="0" smtClean="0">
                <a:solidFill>
                  <a:prstClr val="black"/>
                </a:solidFill>
                <a:latin typeface="+mn-lt"/>
                <a:cs typeface="+mn-cs"/>
                <a:sym typeface="Wingdings" panose="05000000000000000000" pitchFamily="2" charset="2"/>
              </a:rPr>
              <a:t> PI(F)C-strategy action plan regulatory framework;</a:t>
            </a:r>
          </a:p>
          <a:p>
            <a:pPr marL="171450" marR="0" lvl="2" indent="-1714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US" sz="1600" kern="0" dirty="0">
              <a:solidFill>
                <a:prstClr val="black"/>
              </a:solidFill>
              <a:latin typeface="+mn-lt"/>
              <a:cs typeface="+mn-cs"/>
              <a:sym typeface="Wingdings" panose="05000000000000000000" pitchFamily="2" charset="2"/>
            </a:endParaRPr>
          </a:p>
          <a:p>
            <a:pPr marL="171450" marR="0" lvl="2" indent="-1714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600" i="1" kern="0" dirty="0" smtClean="0">
                <a:solidFill>
                  <a:prstClr val="black"/>
                </a:solidFill>
                <a:latin typeface="+mn-lt"/>
                <a:cs typeface="+mn-cs"/>
                <a:sym typeface="Wingdings" panose="05000000000000000000" pitchFamily="2" charset="2"/>
              </a:rPr>
              <a:t>Interconnection between PI(F)C-elements: </a:t>
            </a:r>
            <a:r>
              <a:rPr lang="en-US" sz="1600" kern="0" dirty="0" smtClean="0">
                <a:solidFill>
                  <a:prstClr val="black"/>
                </a:solidFill>
                <a:latin typeface="+mn-lt"/>
                <a:cs typeface="+mn-cs"/>
                <a:sym typeface="Wingdings" panose="05000000000000000000" pitchFamily="2" charset="2"/>
              </a:rPr>
              <a:t>ensure clarity of the roles and responsibilities of the three lines of defense;</a:t>
            </a:r>
          </a:p>
          <a:p>
            <a:pPr marL="171450" marR="0" lvl="2" indent="-1714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US" sz="1600" i="1" kern="0" dirty="0">
              <a:solidFill>
                <a:prstClr val="black"/>
              </a:solidFill>
              <a:latin typeface="+mn-lt"/>
              <a:cs typeface="+mn-cs"/>
              <a:sym typeface="Wingdings" panose="05000000000000000000" pitchFamily="2" charset="2"/>
            </a:endParaRPr>
          </a:p>
          <a:p>
            <a:pPr marL="171450" marR="0" lvl="2" indent="-1714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600" i="1" u="sng" kern="0" dirty="0" smtClean="0">
                <a:solidFill>
                  <a:prstClr val="black"/>
                </a:solidFill>
                <a:latin typeface="+mn-lt"/>
                <a:cs typeface="+mn-cs"/>
                <a:sym typeface="Wingdings" panose="05000000000000000000" pitchFamily="2" charset="2"/>
              </a:rPr>
              <a:t>Connect</a:t>
            </a:r>
            <a:r>
              <a:rPr lang="en-US" sz="1600" i="1" kern="0" dirty="0" smtClean="0">
                <a:solidFill>
                  <a:prstClr val="black"/>
                </a:solidFill>
                <a:latin typeface="+mn-lt"/>
                <a:cs typeface="+mn-cs"/>
                <a:sym typeface="Wingdings" panose="05000000000000000000" pitchFamily="2" charset="2"/>
              </a:rPr>
              <a:t> managerial accountability with the planning and control-cycle: </a:t>
            </a:r>
            <a:r>
              <a:rPr lang="en-US" sz="1600" kern="0" dirty="0" smtClean="0">
                <a:solidFill>
                  <a:prstClr val="black"/>
                </a:solidFill>
                <a:latin typeface="+mn-lt"/>
                <a:cs typeface="+mn-cs"/>
                <a:sym typeface="Wingdings" panose="05000000000000000000" pitchFamily="2" charset="2"/>
              </a:rPr>
              <a:t>linking pin between management and the architects of internal control (FD);</a:t>
            </a:r>
          </a:p>
          <a:p>
            <a:pPr marL="171450" marR="0" lvl="2" indent="-1714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US" sz="1600" kern="0" dirty="0">
              <a:solidFill>
                <a:prstClr val="black"/>
              </a:solidFill>
              <a:latin typeface="+mn-lt"/>
              <a:cs typeface="+mn-cs"/>
              <a:sym typeface="Wingdings" panose="05000000000000000000" pitchFamily="2" charset="2"/>
            </a:endParaRPr>
          </a:p>
          <a:p>
            <a:pPr marL="0" marR="0" lvl="2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en-US" sz="1800" b="0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783646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Implementing </a:t>
            </a:r>
            <a:r>
              <a:rPr lang="en-US" dirty="0" err="1" smtClean="0"/>
              <a:t>PIFC</a:t>
            </a:r>
            <a:r>
              <a:rPr lang="en-US" dirty="0" smtClean="0"/>
              <a:t> on the entity level</a:t>
            </a:r>
            <a:endParaRPr lang="en-US" dirty="0"/>
          </a:p>
        </p:txBody>
      </p:sp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148127" y="1835150"/>
            <a:ext cx="8655904" cy="3425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5715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57250" indent="-285750" defTabSz="5715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5715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5715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5715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5715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5715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5715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5715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55563" lvl="1" indent="0">
              <a:spcBef>
                <a:spcPct val="20000"/>
              </a:spcBef>
            </a:pPr>
            <a:r>
              <a:rPr lang="en-GB" altLang="nl-NL" sz="1800" dirty="0" smtClean="0">
                <a:solidFill>
                  <a:srgbClr val="000000"/>
                </a:solidFill>
                <a:latin typeface="+mn-lt"/>
              </a:rPr>
              <a:t>On the basis of CHU-support (regulations, methodology, practical guidance) the following steps can be considered:</a:t>
            </a:r>
          </a:p>
          <a:p>
            <a:pPr marL="55563" lvl="1" indent="0">
              <a:spcBef>
                <a:spcPct val="20000"/>
              </a:spcBef>
            </a:pPr>
            <a:endParaRPr lang="en-GB" altLang="nl-NL" sz="1800" dirty="0">
              <a:solidFill>
                <a:srgbClr val="000000"/>
              </a:solidFill>
              <a:latin typeface="+mn-lt"/>
            </a:endParaRPr>
          </a:p>
          <a:p>
            <a:pPr marL="341313" lvl="1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en-GB" altLang="nl-NL" sz="1800" dirty="0" smtClean="0">
                <a:solidFill>
                  <a:srgbClr val="000000"/>
                </a:solidFill>
                <a:latin typeface="+mn-lt"/>
              </a:rPr>
              <a:t>Install a </a:t>
            </a:r>
            <a:r>
              <a:rPr lang="en-GB" altLang="nl-NL" sz="1800" dirty="0" err="1" smtClean="0">
                <a:solidFill>
                  <a:srgbClr val="000000"/>
                </a:solidFill>
                <a:latin typeface="+mn-lt"/>
              </a:rPr>
              <a:t>PIFC</a:t>
            </a:r>
            <a:r>
              <a:rPr lang="en-GB" altLang="nl-NL" sz="1800" dirty="0" smtClean="0">
                <a:solidFill>
                  <a:srgbClr val="000000"/>
                </a:solidFill>
                <a:latin typeface="+mn-lt"/>
              </a:rPr>
              <a:t>-working group at entity level: chaired by e.g. deputy Head or State Secretary. Include also Financial Division (</a:t>
            </a:r>
            <a:r>
              <a:rPr lang="en-GB" altLang="nl-NL" sz="1800" dirty="0" err="1" smtClean="0">
                <a:solidFill>
                  <a:srgbClr val="000000"/>
                </a:solidFill>
                <a:latin typeface="+mn-lt"/>
              </a:rPr>
              <a:t>secr</a:t>
            </a:r>
            <a:r>
              <a:rPr lang="en-GB" altLang="nl-NL" sz="1800" dirty="0" smtClean="0">
                <a:solidFill>
                  <a:srgbClr val="000000"/>
                </a:solidFill>
                <a:latin typeface="+mn-lt"/>
              </a:rPr>
              <a:t>.) and IA (advisor);</a:t>
            </a:r>
          </a:p>
          <a:p>
            <a:pPr marL="341313" lvl="1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en-GB" altLang="nl-NL" sz="1800" dirty="0" smtClean="0">
                <a:solidFill>
                  <a:srgbClr val="000000"/>
                </a:solidFill>
                <a:latin typeface="+mn-lt"/>
              </a:rPr>
              <a:t>Working group initiates a GAP-analysis: what is? What should be?</a:t>
            </a:r>
          </a:p>
          <a:p>
            <a:pPr marL="341313" lvl="1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en-GB" altLang="nl-NL" sz="1800" dirty="0" smtClean="0">
                <a:solidFill>
                  <a:srgbClr val="000000"/>
                </a:solidFill>
                <a:latin typeface="+mn-lt"/>
              </a:rPr>
              <a:t>Action plan based on GAP-analysis;</a:t>
            </a:r>
          </a:p>
          <a:p>
            <a:pPr marL="341313" lvl="1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en-GB" altLang="nl-NL" sz="1800" dirty="0" smtClean="0">
                <a:solidFill>
                  <a:srgbClr val="000000"/>
                </a:solidFill>
                <a:latin typeface="+mn-lt"/>
              </a:rPr>
              <a:t>Working group guides and monitors the implementation of action plan;</a:t>
            </a:r>
          </a:p>
          <a:p>
            <a:pPr marL="341313" lvl="1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en-GB" altLang="nl-NL" sz="1800" dirty="0" smtClean="0">
                <a:solidFill>
                  <a:srgbClr val="000000"/>
                </a:solidFill>
                <a:latin typeface="+mn-lt"/>
              </a:rPr>
              <a:t>Special attention points: organizational structure; position and role Financial Department; design of planning and control; budget level/authorities; financial and non-financial accounting (</a:t>
            </a:r>
            <a:r>
              <a:rPr lang="en-GB" altLang="nl-NL" sz="1800" dirty="0" err="1" smtClean="0">
                <a:solidFill>
                  <a:srgbClr val="000000"/>
                </a:solidFill>
                <a:latin typeface="+mn-lt"/>
              </a:rPr>
              <a:t>KPI’s</a:t>
            </a:r>
            <a:r>
              <a:rPr lang="en-GB" altLang="nl-NL" sz="1800" dirty="0" smtClean="0">
                <a:solidFill>
                  <a:srgbClr val="000000"/>
                </a:solidFill>
                <a:latin typeface="+mn-lt"/>
              </a:rPr>
              <a:t>).</a:t>
            </a:r>
          </a:p>
          <a:p>
            <a:pPr marL="341313" lvl="1">
              <a:spcBef>
                <a:spcPct val="20000"/>
              </a:spcBef>
              <a:buFont typeface="Arial" panose="020B0604020202020204" pitchFamily="34" charset="0"/>
              <a:buChar char="•"/>
            </a:pPr>
            <a:endParaRPr lang="en-GB" altLang="nl-NL" sz="1800" dirty="0" smtClean="0">
              <a:solidFill>
                <a:srgbClr val="000000"/>
              </a:solidFill>
              <a:latin typeface="+mn-lt"/>
            </a:endParaRPr>
          </a:p>
          <a:p>
            <a:pPr marL="341313" lvl="1">
              <a:spcBef>
                <a:spcPct val="20000"/>
              </a:spcBef>
              <a:buFont typeface="Arial" panose="020B0604020202020204" pitchFamily="34" charset="0"/>
              <a:buChar char="•"/>
            </a:pPr>
            <a:endParaRPr lang="en-GB" altLang="nl-NL" sz="1800" dirty="0" smtClean="0">
              <a:solidFill>
                <a:srgbClr val="000000"/>
              </a:solidFill>
              <a:latin typeface="+mn-lt"/>
            </a:endParaRPr>
          </a:p>
          <a:p>
            <a:pPr marL="571500" lvl="1" indent="0">
              <a:spcBef>
                <a:spcPct val="20000"/>
              </a:spcBef>
            </a:pPr>
            <a:endParaRPr lang="en-GB" altLang="nl-NL" sz="1400" dirty="0">
              <a:solidFill>
                <a:srgbClr val="000000"/>
              </a:solidFill>
            </a:endParaRPr>
          </a:p>
          <a:p>
            <a:pPr lvl="1">
              <a:lnSpc>
                <a:spcPct val="105000"/>
              </a:lnSpc>
              <a:spcBef>
                <a:spcPct val="20000"/>
              </a:spcBef>
              <a:buFont typeface="Arial" panose="020B0604020202020204" pitchFamily="34" charset="0"/>
              <a:buBlip>
                <a:blip r:embed="rId2"/>
              </a:buBlip>
            </a:pPr>
            <a:endParaRPr lang="en-US" altLang="nl-NL" sz="14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715675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5" name="Picture 6" descr="RO_F_Logo_Powerpoint_diap_en 1 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2001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2" name="Picture 2" descr="Thank you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273606"/>
            <a:ext cx="4572000" cy="3571875"/>
          </a:xfrm>
          <a:prstGeom prst="rect">
            <a:avLst/>
          </a:prstGeom>
          <a:noFill/>
        </p:spPr>
      </p:pic>
      <p:sp>
        <p:nvSpPr>
          <p:cNvPr id="3" name="Tekstvak 2"/>
          <p:cNvSpPr txBox="1"/>
          <p:nvPr/>
        </p:nvSpPr>
        <p:spPr>
          <a:xfrm>
            <a:off x="5005754" y="3182815"/>
            <a:ext cx="371621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bg1"/>
                </a:solidFill>
                <a:hlinkClick r:id="rId4"/>
              </a:rPr>
              <a:t>M.Kesteren@minfin.nl</a:t>
            </a:r>
            <a:endParaRPr lang="en-US" sz="2400" dirty="0" smtClean="0">
              <a:solidFill>
                <a:schemeClr val="bg1"/>
              </a:solidFill>
            </a:endParaRPr>
          </a:p>
          <a:p>
            <a:endParaRPr lang="en-US" sz="2400" dirty="0">
              <a:solidFill>
                <a:schemeClr val="bg1"/>
              </a:solidFill>
            </a:endParaRPr>
          </a:p>
          <a:p>
            <a:endParaRPr lang="en-US" sz="2400" dirty="0" smtClean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Inhoud bullet">
  <a:themeElements>
    <a:clrScheme name="">
      <a:dk1>
        <a:srgbClr val="000000"/>
      </a:dk1>
      <a:lt1>
        <a:srgbClr val="FFFFFF"/>
      </a:lt1>
      <a:dk2>
        <a:srgbClr val="046F96"/>
      </a:dk2>
      <a:lt2>
        <a:srgbClr val="EEECE1"/>
      </a:lt2>
      <a:accent1>
        <a:srgbClr val="046F96"/>
      </a:accent1>
      <a:accent2>
        <a:srgbClr val="9ACCD4"/>
      </a:accent2>
      <a:accent3>
        <a:srgbClr val="FFFFFF"/>
      </a:accent3>
      <a:accent4>
        <a:srgbClr val="000000"/>
      </a:accent4>
      <a:accent5>
        <a:srgbClr val="AABBC9"/>
      </a:accent5>
      <a:accent6>
        <a:srgbClr val="8BB9C0"/>
      </a:accent6>
      <a:hlink>
        <a:srgbClr val="ED8FBB"/>
      </a:hlink>
      <a:folHlink>
        <a:srgbClr val="900079"/>
      </a:folHlink>
    </a:clrScheme>
    <a:fontScheme name="Inhoud bullet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Inhoud bullet 1">
        <a:dk1>
          <a:srgbClr val="000000"/>
        </a:dk1>
        <a:lt1>
          <a:srgbClr val="FFFFFF"/>
        </a:lt1>
        <a:dk2>
          <a:srgbClr val="529D26"/>
        </a:dk2>
        <a:lt2>
          <a:srgbClr val="EEECE1"/>
        </a:lt2>
        <a:accent1>
          <a:srgbClr val="529D26"/>
        </a:accent1>
        <a:accent2>
          <a:srgbClr val="24C2B0"/>
        </a:accent2>
        <a:accent3>
          <a:srgbClr val="FFFFFF"/>
        </a:accent3>
        <a:accent4>
          <a:srgbClr val="000000"/>
        </a:accent4>
        <a:accent5>
          <a:srgbClr val="B3CCAC"/>
        </a:accent5>
        <a:accent6>
          <a:srgbClr val="20B09F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nhoud bullet 2">
        <a:dk1>
          <a:srgbClr val="000000"/>
        </a:dk1>
        <a:lt1>
          <a:srgbClr val="FFFFFF"/>
        </a:lt1>
        <a:dk2>
          <a:srgbClr val="529D26"/>
        </a:dk2>
        <a:lt2>
          <a:srgbClr val="EEECE1"/>
        </a:lt2>
        <a:accent1>
          <a:srgbClr val="58AE8B"/>
        </a:accent1>
        <a:accent2>
          <a:srgbClr val="2494C5"/>
        </a:accent2>
        <a:accent3>
          <a:srgbClr val="FFFFFF"/>
        </a:accent3>
        <a:accent4>
          <a:srgbClr val="000000"/>
        </a:accent4>
        <a:accent5>
          <a:srgbClr val="B4D3C4"/>
        </a:accent5>
        <a:accent6>
          <a:srgbClr val="2086B2"/>
        </a:accent6>
        <a:hlink>
          <a:srgbClr val="9ACCD4"/>
        </a:hlink>
        <a:folHlink>
          <a:srgbClr val="A1008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nhoud bullet 3">
        <a:dk1>
          <a:srgbClr val="000000"/>
        </a:dk1>
        <a:lt1>
          <a:srgbClr val="FFFFFF"/>
        </a:lt1>
        <a:dk2>
          <a:srgbClr val="529D26"/>
        </a:dk2>
        <a:lt2>
          <a:srgbClr val="EEECE1"/>
        </a:lt2>
        <a:accent1>
          <a:srgbClr val="529D26"/>
        </a:accent1>
        <a:accent2>
          <a:srgbClr val="58AE8B"/>
        </a:accent2>
        <a:accent3>
          <a:srgbClr val="FFFFFF"/>
        </a:accent3>
        <a:accent4>
          <a:srgbClr val="000000"/>
        </a:accent4>
        <a:accent5>
          <a:srgbClr val="B3CCAC"/>
        </a:accent5>
        <a:accent6>
          <a:srgbClr val="4F9D7D"/>
        </a:accent6>
        <a:hlink>
          <a:srgbClr val="2494C5"/>
        </a:hlink>
        <a:folHlink>
          <a:srgbClr val="9ACCD4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Standaardontwerp">
  <a:themeElements>
    <a:clrScheme name="Kleurenschema Groen">
      <a:dk1>
        <a:sysClr val="windowText" lastClr="000000"/>
      </a:dk1>
      <a:lt1>
        <a:sysClr val="window" lastClr="FFFFFF"/>
      </a:lt1>
      <a:dk2>
        <a:srgbClr val="F4BBD6"/>
      </a:dk2>
      <a:lt2>
        <a:srgbClr val="EEECE1"/>
      </a:lt2>
      <a:accent1>
        <a:srgbClr val="046F96"/>
      </a:accent1>
      <a:accent2>
        <a:srgbClr val="9ACCD4"/>
      </a:accent2>
      <a:accent3>
        <a:srgbClr val="ED8FBB"/>
      </a:accent3>
      <a:accent4>
        <a:srgbClr val="900079"/>
      </a:accent4>
      <a:accent5>
        <a:srgbClr val="47145C"/>
      </a:accent5>
      <a:accent6>
        <a:srgbClr val="0E4A10"/>
      </a:accent6>
      <a:hlink>
        <a:srgbClr val="0000FF"/>
      </a:hlink>
      <a:folHlink>
        <a:srgbClr val="800080"/>
      </a:folHlink>
    </a:clrScheme>
    <a:fontScheme name="Standaardontwerp">
      <a:majorFont>
        <a:latin typeface="Verdana"/>
        <a:ea typeface=""/>
        <a:cs typeface="Arial"/>
      </a:majorFont>
      <a:minorFont>
        <a:latin typeface="Verdana"/>
        <a:ea typeface=""/>
        <a:cs typeface="Arial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Standaardontwerp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ardontwerp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ardontwerp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ardontwerp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ardontwerp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ardontwerp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ardontwerp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ardontwerp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ardontwerp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ardontwerp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ardontwerp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ardontwerp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-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1964</TotalTime>
  <Words>387</Words>
  <Application>Microsoft Office PowerPoint</Application>
  <PresentationFormat>Diavoorstelling (4:3)</PresentationFormat>
  <Paragraphs>48</Paragraphs>
  <Slides>8</Slides>
  <Notes>1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4</vt:i4>
      </vt:variant>
      <vt:variant>
        <vt:lpstr>Thema</vt:lpstr>
      </vt:variant>
      <vt:variant>
        <vt:i4>2</vt:i4>
      </vt:variant>
      <vt:variant>
        <vt:lpstr>Diatitels</vt:lpstr>
      </vt:variant>
      <vt:variant>
        <vt:i4>8</vt:i4>
      </vt:variant>
    </vt:vector>
  </HeadingPairs>
  <TitlesOfParts>
    <vt:vector size="14" baseType="lpstr">
      <vt:lpstr>Arial</vt:lpstr>
      <vt:lpstr>Calibri</vt:lpstr>
      <vt:lpstr>Verdana</vt:lpstr>
      <vt:lpstr>Wingdings</vt:lpstr>
      <vt:lpstr>Inhoud bullet</vt:lpstr>
      <vt:lpstr>Standaardontwerp</vt:lpstr>
      <vt:lpstr>PowerPoint-presentatie</vt:lpstr>
      <vt:lpstr>Principles of Good Public Governance and Public Internal Financial Control (PIFC)</vt:lpstr>
      <vt:lpstr>PIC-House: the elements and their interdependency</vt:lpstr>
      <vt:lpstr>PowerPoint-presentatie</vt:lpstr>
      <vt:lpstr>Role of Senior Management</vt:lpstr>
      <vt:lpstr>Key notions regarding PIC in the Netherlands</vt:lpstr>
      <vt:lpstr>Implementing PIFC on the entity level</vt:lpstr>
      <vt:lpstr>PowerPoint-presentatie</vt:lpstr>
    </vt:vector>
  </TitlesOfParts>
  <Company>Ministerie van Financiën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 1</dc:title>
  <dc:creator>Kesteren, M (Manfred) van (ADR/FIN3)</dc:creator>
  <cp:lastModifiedBy>Fred Kesteren</cp:lastModifiedBy>
  <cp:revision>212</cp:revision>
  <dcterms:created xsi:type="dcterms:W3CDTF">2009-01-23T09:04:29Z</dcterms:created>
  <dcterms:modified xsi:type="dcterms:W3CDTF">2017-03-20T12:14:33Z</dcterms:modified>
</cp:coreProperties>
</file>