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91" r:id="rId1"/>
    <p:sldMasterId id="2147484258" r:id="rId2"/>
  </p:sldMasterIdLst>
  <p:notesMasterIdLst>
    <p:notesMasterId r:id="rId11"/>
  </p:notesMasterIdLst>
  <p:sldIdLst>
    <p:sldId id="290" r:id="rId3"/>
    <p:sldId id="399" r:id="rId4"/>
    <p:sldId id="395" r:id="rId5"/>
    <p:sldId id="394" r:id="rId6"/>
    <p:sldId id="409" r:id="rId7"/>
    <p:sldId id="396" r:id="rId8"/>
    <p:sldId id="408" r:id="rId9"/>
    <p:sldId id="292" r:id="rId10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B9EDFF"/>
    <a:srgbClr val="2494C5"/>
    <a:srgbClr val="529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2" autoAdjust="0"/>
    <p:restoredTop sz="94706" autoAdjust="0"/>
  </p:normalViewPr>
  <p:slideViewPr>
    <p:cSldViewPr snapToGrid="0">
      <p:cViewPr>
        <p:scale>
          <a:sx n="114" d="100"/>
          <a:sy n="114" d="100"/>
        </p:scale>
        <p:origin x="-16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7D7862-AF02-4284-A2C1-54F3289F3CC1}" type="datetimeFigureOut">
              <a:rPr lang="nl-NL"/>
              <a:pPr>
                <a:defRPr/>
              </a:pPr>
              <a:t>22-3-2017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956567-BFC8-4B99-B00E-55687266A1C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547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956567-BFC8-4B99-B00E-55687266A1CF}" type="slidenum">
              <a:rPr lang="nl-NL" smtClean="0"/>
              <a:pPr>
                <a:defRPr/>
              </a:pPr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981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915-9F48-4613-9300-E2B4AD586FB4}" type="datetimeFigureOut">
              <a:rPr lang="nl-NL" smtClean="0"/>
              <a:pPr/>
              <a:t>22-3-2017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4C-E863-4F9A-B9B1-39C049F76AF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9052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nl-NL" sz="1800">
              <a:solidFill>
                <a:schemeClr val="tx1"/>
              </a:solidFill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Kyiv, June 2016</a:t>
            </a:r>
          </a:p>
        </p:txBody>
      </p:sp>
      <p:sp>
        <p:nvSpPr>
          <p:cNvPr id="6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78762-5911-4F11-92B8-8D32F6856A5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Kyiv, June 2016</a:t>
            </a:r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65EC-8FE1-431A-AA0F-BFDAD8A53B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Kyiv, June 2016</a:t>
            </a:r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CEA3-9CAC-457D-A7A3-F76AE74ECF6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llustratie 3"/>
          <p:cNvSpPr>
            <a:spLocks noGrp="1"/>
          </p:cNvSpPr>
          <p:nvPr>
            <p:ph type="clipArt"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noProof="0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Kyiv, June 2016</a:t>
            </a:r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CB63D-B2D2-400E-B454-F8F5694E63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52425" y="1800225"/>
            <a:ext cx="4038600" cy="44148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43425" y="1800225"/>
            <a:ext cx="4038600" cy="4414838"/>
          </a:xfrm>
        </p:spPr>
        <p:txBody>
          <a:bodyPr/>
          <a:lstStyle/>
          <a:p>
            <a:pPr lvl="0"/>
            <a:endParaRPr lang="nl-NL" dirty="0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hpVoetteks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Kyiv, June 2016</a:t>
            </a:r>
          </a:p>
        </p:txBody>
      </p:sp>
      <p:sp>
        <p:nvSpPr>
          <p:cNvPr id="7" name="shpPagina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5F22-B737-4152-AE1C-D2A10550729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CB915-9F48-4613-9300-E2B4AD586FB4}" type="datetimeFigureOut">
              <a:rPr lang="nl-NL" smtClean="0"/>
              <a:pPr/>
              <a:t>22-3-2017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E074C-E863-4F9A-B9B1-39C049F76AF3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28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046F96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8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103438"/>
            <a:ext cx="37115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9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2797175"/>
            <a:ext cx="36957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8" r:id="rId2"/>
    <p:sldLayoutId id="2147484359" r:id="rId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FFFFFF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5"/>
        </a:buBlip>
        <a:defRPr>
          <a:solidFill>
            <a:srgbClr val="FFFFFF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>
          <a:solidFill>
            <a:srgbClr val="FFFFFF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>
          <a:solidFill>
            <a:srgbClr val="FFFFFF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FFFFFF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pKleurvlakOnder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51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2425" y="1800225"/>
            <a:ext cx="82296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  <p:sp>
        <p:nvSpPr>
          <p:cNvPr id="1028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6275" y="6540500"/>
            <a:ext cx="4157663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8338" y="6386513"/>
            <a:ext cx="4165600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r>
              <a:rPr lang="nl-NL"/>
              <a:t>Kyiv, June 2016</a:t>
            </a:r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74650" y="6378575"/>
            <a:ext cx="712788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pc="-10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88E5E4CB-8FFB-4F22-88D1-937CD4F0A0D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352425" y="1263650"/>
            <a:ext cx="82296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het opmaakprofiel te bewerken</a:t>
            </a:r>
          </a:p>
        </p:txBody>
      </p:sp>
      <p:sp>
        <p:nvSpPr>
          <p:cNvPr id="17" name="shpKleurvlakBoven"/>
          <p:cNvSpPr/>
          <p:nvPr/>
        </p:nvSpPr>
        <p:spPr>
          <a:xfrm>
            <a:off x="0" y="0"/>
            <a:ext cx="9144000" cy="1071563"/>
          </a:xfrm>
          <a:prstGeom prst="rect">
            <a:avLst/>
          </a:prstGeom>
          <a:solidFill>
            <a:srgbClr val="046F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2057" name="shpBeeldmerk" descr="RO__vervolgpagina~LPP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63" r:id="rId6"/>
    <p:sldLayoutId id="2147484364" r:id="rId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spc="-6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C003D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Blip>
          <a:blip r:embed="rId10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377825" indent="-250825" algn="l" rtl="0" eaLnBrk="0" fontAlgn="base" hangingPunct="0">
        <a:spcBef>
          <a:spcPct val="20000"/>
        </a:spcBef>
        <a:spcAft>
          <a:spcPct val="0"/>
        </a:spcAft>
        <a:buBlip>
          <a:blip r:embed="rId11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539750" indent="-142875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lang="nl-NL" kern="1200" dirty="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711200" indent="-176213" algn="l" rtl="0" eaLnBrk="0" fontAlgn="base" hangingPunct="0">
        <a:spcBef>
          <a:spcPct val="20000"/>
        </a:spcBef>
        <a:spcAft>
          <a:spcPct val="0"/>
        </a:spcAft>
        <a:defRPr lang="nl-NL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.Kesteren@minfin.n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foto1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84700" cy="6858000"/>
          </a:xfrm>
          <a:prstGeom prst="rect">
            <a:avLst/>
          </a:prstGeom>
        </p:spPr>
      </p:pic>
      <p:sp>
        <p:nvSpPr>
          <p:cNvPr id="5122" name="shpDatum"/>
          <p:cNvSpPr>
            <a:spLocks noChangeArrowheads="1"/>
          </p:cNvSpPr>
          <p:nvPr/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123" name="Titel"/>
          <p:cNvSpPr>
            <a:spLocks noChangeArrowheads="1"/>
          </p:cNvSpPr>
          <p:nvPr/>
        </p:nvSpPr>
        <p:spPr bwMode="auto">
          <a:xfrm>
            <a:off x="4687556" y="2001838"/>
            <a:ext cx="4376057" cy="250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b="1" noProof="1">
                <a:solidFill>
                  <a:schemeClr val="bg1"/>
                </a:solidFill>
              </a:rPr>
              <a:t>ГВК в Нидерландах</a:t>
            </a:r>
            <a:endParaRPr lang="en-GB" sz="2800" b="1" noProof="1">
              <a:solidFill>
                <a:schemeClr val="bg1"/>
              </a:solidFill>
            </a:endParaRPr>
          </a:p>
          <a:p>
            <a:endParaRPr lang="en-GB" sz="2800" b="1" noProof="1">
              <a:solidFill>
                <a:schemeClr val="bg1"/>
              </a:solidFill>
            </a:endParaRPr>
          </a:p>
          <a:p>
            <a:endParaRPr lang="en-US" sz="1200" noProof="1">
              <a:solidFill>
                <a:srgbClr val="FFFFFF"/>
              </a:solidFill>
            </a:endParaRPr>
          </a:p>
          <a:p>
            <a:endParaRPr lang="nl-NL" sz="1200" noProof="1">
              <a:solidFill>
                <a:srgbClr val="FFFFFF"/>
              </a:solidFill>
            </a:endParaRPr>
          </a:p>
          <a:p>
            <a:endParaRPr lang="nl-NL" sz="1200" noProof="1">
              <a:solidFill>
                <a:srgbClr val="FFFFFF"/>
              </a:solidFill>
            </a:endParaRPr>
          </a:p>
          <a:p>
            <a:r>
              <a:rPr lang="ru-RU" sz="1200" noProof="1">
                <a:solidFill>
                  <a:srgbClr val="FFFFFF"/>
                </a:solidFill>
              </a:rPr>
              <a:t>Будапешт</a:t>
            </a:r>
            <a:r>
              <a:rPr lang="nl-NL" sz="1200" noProof="1">
                <a:solidFill>
                  <a:srgbClr val="FFFFFF"/>
                </a:solidFill>
              </a:rPr>
              <a:t>, </a:t>
            </a:r>
            <a:r>
              <a:rPr lang="ru-RU" sz="1200" noProof="1">
                <a:solidFill>
                  <a:srgbClr val="FFFFFF"/>
                </a:solidFill>
              </a:rPr>
              <a:t>март </a:t>
            </a:r>
            <a:r>
              <a:rPr lang="nl-NL" sz="1200" noProof="1">
                <a:solidFill>
                  <a:srgbClr val="FFFFFF"/>
                </a:solidFill>
              </a:rPr>
              <a:t>2017</a:t>
            </a:r>
            <a:r>
              <a:rPr lang="ru-RU" sz="1200" noProof="1">
                <a:solidFill>
                  <a:srgbClr val="FFFFFF"/>
                </a:solidFill>
              </a:rPr>
              <a:t> г.</a:t>
            </a:r>
            <a:endParaRPr lang="nl-NL" sz="1200" noProof="1">
              <a:solidFill>
                <a:srgbClr val="FFFFFF"/>
              </a:solidFill>
            </a:endParaRPr>
          </a:p>
          <a:p>
            <a:endParaRPr lang="nl-NL" sz="1200" noProof="1">
              <a:solidFill>
                <a:srgbClr val="FFFFFF"/>
              </a:solidFill>
            </a:endParaRPr>
          </a:p>
          <a:p>
            <a:r>
              <a:rPr lang="ru-RU" sz="1200" noProof="1">
                <a:solidFill>
                  <a:srgbClr val="FFFFFF"/>
                </a:solidFill>
              </a:rPr>
              <a:t>Манфред ван Кестерен</a:t>
            </a:r>
            <a:endParaRPr lang="en-US" sz="1200" noProof="1">
              <a:solidFill>
                <a:srgbClr val="FFFFFF"/>
              </a:solidFill>
            </a:endParaRPr>
          </a:p>
        </p:txBody>
      </p:sp>
      <p:sp>
        <p:nvSpPr>
          <p:cNvPr id="5124" name="Subtitel"/>
          <p:cNvSpPr>
            <a:spLocks noChangeArrowheads="1"/>
          </p:cNvSpPr>
          <p:nvPr/>
        </p:nvSpPr>
        <p:spPr bwMode="auto">
          <a:xfrm>
            <a:off x="4929188" y="3708400"/>
            <a:ext cx="3959225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1800" noProof="1">
              <a:solidFill>
                <a:srgbClr val="FFFFFF"/>
              </a:solidFill>
            </a:endParaRPr>
          </a:p>
        </p:txBody>
      </p:sp>
      <p:pic>
        <p:nvPicPr>
          <p:cNvPr id="5127" name="Picture 11" descr="RO_F_Logo_Powerpoint_diap_en 1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352425" y="1080770"/>
            <a:ext cx="8229600" cy="571500"/>
          </a:xfrm>
        </p:spPr>
        <p:txBody>
          <a:bodyPr/>
          <a:lstStyle/>
          <a:p>
            <a:r>
              <a:rPr lang="ru-RU" altLang="nl-NL" dirty="0"/>
              <a:t>Принципы эффективного государственного управления и государственного внутреннего финансового контроля (ГВФК)</a:t>
            </a:r>
            <a:endParaRPr lang="nl-NL" altLang="nl-NL" dirty="0"/>
          </a:p>
        </p:txBody>
      </p:sp>
      <p:sp>
        <p:nvSpPr>
          <p:cNvPr id="6147" name="Tijdelijke aanduiding voor inhoud 2"/>
          <p:cNvSpPr>
            <a:spLocks noGrp="1"/>
          </p:cNvSpPr>
          <p:nvPr>
            <p:ph type="body" idx="1"/>
          </p:nvPr>
        </p:nvSpPr>
        <p:spPr>
          <a:xfrm>
            <a:off x="352425" y="2443162"/>
            <a:ext cx="8229600" cy="44148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altLang="nl-NL" dirty="0"/>
              <a:t>Добросовестность</a:t>
            </a:r>
            <a:endParaRPr lang="en-US" alt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nl-NL" dirty="0"/>
              <a:t>Прозрачность</a:t>
            </a:r>
            <a:endParaRPr lang="en-US" alt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nl-NL" dirty="0"/>
              <a:t>Коммуникация</a:t>
            </a:r>
            <a:endParaRPr lang="en-US" alt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nl-NL" dirty="0"/>
              <a:t>Чёткие задачи и обязанности</a:t>
            </a:r>
            <a:endParaRPr lang="en-US" alt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nl-NL" dirty="0"/>
              <a:t>Эффективность и результативность</a:t>
            </a:r>
            <a:endParaRPr lang="en-US" alt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nl-NL" dirty="0"/>
              <a:t>Подотчётность</a:t>
            </a:r>
            <a:endParaRPr lang="en-US" altLang="nl-NL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altLang="nl-NL" dirty="0"/>
              <a:t>Законность</a:t>
            </a:r>
            <a:endParaRPr lang="en-US" alt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3024554"/>
            <a:ext cx="3792416" cy="322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7538" y="1710732"/>
            <a:ext cx="8450664" cy="2175468"/>
          </a:xfrm>
        </p:spPr>
        <p:txBody>
          <a:bodyPr>
            <a:noAutofit/>
          </a:bodyPr>
          <a:lstStyle/>
          <a:p>
            <a:pPr algn="ctr"/>
            <a:r>
              <a:rPr lang="ru-RU" sz="3000" dirty="0"/>
              <a:t>Дом ГВК</a:t>
            </a:r>
            <a:r>
              <a:rPr lang="en-US" sz="3000" dirty="0"/>
              <a:t>: </a:t>
            </a:r>
            <a:r>
              <a:rPr lang="ru-RU" sz="3000" dirty="0"/>
              <a:t>элементы и их взаимозависимость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36627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426" y="4327571"/>
            <a:ext cx="3467101" cy="30250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192" y="4620594"/>
            <a:ext cx="3514207" cy="155593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0312" y="3339798"/>
            <a:ext cx="2299542" cy="101611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962" y="2488141"/>
            <a:ext cx="3440232" cy="81338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044" y="3339798"/>
            <a:ext cx="1121150" cy="102100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7087" y="4022807"/>
            <a:ext cx="1463113" cy="21006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0304" y="2806243"/>
            <a:ext cx="367366" cy="76208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2902" y="2736614"/>
            <a:ext cx="422080" cy="127405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5054" y="2673008"/>
            <a:ext cx="422080" cy="127405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0401" y="2435210"/>
            <a:ext cx="429896" cy="1504636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0607" y="2422677"/>
            <a:ext cx="390815" cy="617487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0727" y="2419529"/>
            <a:ext cx="429896" cy="1145087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20654" y="2483983"/>
            <a:ext cx="706044" cy="3692542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39962" y="1106635"/>
            <a:ext cx="4204740" cy="1341067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3089" y="-753684"/>
            <a:ext cx="3299942" cy="3255975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11325" y="4579937"/>
            <a:ext cx="495846" cy="1596587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21317" y="1323963"/>
            <a:ext cx="495846" cy="302881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19086" y="4347251"/>
            <a:ext cx="19541" cy="2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702" y="869367"/>
            <a:ext cx="8229600" cy="571500"/>
          </a:xfrm>
        </p:spPr>
        <p:txBody>
          <a:bodyPr/>
          <a:lstStyle/>
          <a:p>
            <a:r>
              <a:rPr lang="ru-RU" dirty="0"/>
              <a:t>Роль старшего </a:t>
            </a:r>
            <a:r>
              <a:rPr lang="ru-RU" dirty="0" smtClean="0"/>
              <a:t>руководства (менеджмента. Операционного рукводства)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Принимает, защищает и продвигает принципы эффективного управления</a:t>
            </a:r>
            <a:r>
              <a:rPr lang="en-US" sz="1600" dirty="0"/>
              <a:t> (</a:t>
            </a:r>
            <a:r>
              <a:rPr lang="ru-RU" sz="1600" dirty="0"/>
              <a:t>личный пример)</a:t>
            </a:r>
            <a:r>
              <a:rPr lang="en-US" sz="16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Делегирует</a:t>
            </a:r>
            <a:r>
              <a:rPr lang="en-US" sz="1600" dirty="0"/>
              <a:t> (</a:t>
            </a:r>
            <a:r>
              <a:rPr lang="ru-RU" sz="1600" dirty="0"/>
              <a:t>бюджет,  задания</a:t>
            </a:r>
            <a:r>
              <a:rPr lang="en-US" sz="1600" dirty="0"/>
              <a:t>, </a:t>
            </a:r>
            <a:r>
              <a:rPr lang="ru-RU" sz="1600" dirty="0"/>
              <a:t>обязанности</a:t>
            </a:r>
            <a:r>
              <a:rPr lang="en-US" sz="1600" dirty="0"/>
              <a:t>, </a:t>
            </a:r>
            <a:r>
              <a:rPr lang="ru-RU" sz="1600" dirty="0"/>
              <a:t>полномочия</a:t>
            </a:r>
            <a:r>
              <a:rPr lang="en-US" sz="1600" dirty="0"/>
              <a:t>) </a:t>
            </a:r>
            <a:r>
              <a:rPr lang="ru-RU" sz="1600" dirty="0"/>
              <a:t>посредством чёткой мандатной структуры, в которой описаны роли и обязанности</a:t>
            </a:r>
            <a:r>
              <a:rPr lang="en-US" sz="16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Старшее руководство имеет «</a:t>
            </a:r>
            <a:r>
              <a:rPr lang="ru-RU" sz="1600" u="sng" dirty="0"/>
              <a:t>договорные отношения»</a:t>
            </a:r>
            <a:r>
              <a:rPr lang="en-US" sz="1600" dirty="0"/>
              <a:t> </a:t>
            </a:r>
            <a:r>
              <a:rPr lang="ru-RU" sz="1600" dirty="0"/>
              <a:t>с менеджерами,  которым делегированы функции управления:</a:t>
            </a:r>
            <a:r>
              <a:rPr lang="en-US" sz="1600" dirty="0"/>
              <a:t> </a:t>
            </a:r>
            <a:r>
              <a:rPr lang="ru-RU" sz="1600" dirty="0"/>
              <a:t>чётко определённые целевые показатели</a:t>
            </a:r>
            <a:r>
              <a:rPr lang="en-US" sz="1600" dirty="0"/>
              <a:t>, </a:t>
            </a:r>
            <a:r>
              <a:rPr lang="ru-RU" sz="1600" dirty="0"/>
              <a:t>обязанности по отчётности и т.д.</a:t>
            </a:r>
            <a:r>
              <a:rPr lang="en-US" sz="1600" dirty="0"/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Финансовые подразделения </a:t>
            </a:r>
            <a:r>
              <a:rPr lang="en-US" sz="1600" dirty="0"/>
              <a:t>(</a:t>
            </a:r>
            <a:r>
              <a:rPr lang="ru-RU" sz="1600" dirty="0"/>
              <a:t>вторая линия</a:t>
            </a:r>
            <a:r>
              <a:rPr lang="en-US" sz="1600" dirty="0"/>
              <a:t>)</a:t>
            </a:r>
            <a:r>
              <a:rPr lang="ru-RU" sz="1600" dirty="0"/>
              <a:t> оказывают поддержку старшему руководству в организации цикла планирования и контроля</a:t>
            </a:r>
            <a:r>
              <a:rPr lang="en-US" sz="1600" dirty="0"/>
              <a:t> (</a:t>
            </a:r>
            <a:r>
              <a:rPr lang="ru-RU" sz="1600" dirty="0" smtClean="0"/>
              <a:t>Ключевые показатели результативности и эффективности (</a:t>
            </a:r>
            <a:r>
              <a:rPr lang="ro-RO" sz="1600" dirty="0" smtClean="0"/>
              <a:t>KPI)</a:t>
            </a:r>
            <a:r>
              <a:rPr lang="en-US" sz="1600" dirty="0" smtClean="0"/>
              <a:t>, </a:t>
            </a:r>
            <a:r>
              <a:rPr lang="ru-RU" sz="1600" dirty="0"/>
              <a:t>отчётность</a:t>
            </a:r>
            <a:r>
              <a:rPr lang="en-US" sz="1600" dirty="0"/>
              <a:t>, </a:t>
            </a:r>
            <a:r>
              <a:rPr lang="ru-RU" sz="1600" dirty="0"/>
              <a:t>учёт</a:t>
            </a:r>
            <a:r>
              <a:rPr lang="en-US" sz="1600" dirty="0"/>
              <a:t>);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/>
              <a:t>Старшее руководство сохраняет «контроль», не контролируя постоянно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ru-RU" sz="1600" dirty="0">
                <a:sym typeface="Wingdings" panose="05000000000000000000" pitchFamily="2" charset="2"/>
              </a:rPr>
              <a:t>договоры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ru-RU" sz="1600" dirty="0">
                <a:sym typeface="Wingdings" panose="05000000000000000000" pitchFamily="2" charset="2"/>
              </a:rPr>
              <a:t>понятная отчётность по необходимым параметрам</a:t>
            </a:r>
            <a:r>
              <a:rPr lang="en-US" sz="1600" dirty="0">
                <a:sym typeface="Wingdings" panose="05000000000000000000" pitchFamily="2" charset="2"/>
              </a:rPr>
              <a:t>, </a:t>
            </a:r>
            <a:r>
              <a:rPr lang="ru-RU" sz="1600" dirty="0">
                <a:sym typeface="Wingdings" panose="05000000000000000000" pitchFamily="2" charset="2"/>
              </a:rPr>
              <a:t>обязанности по кадрам</a:t>
            </a:r>
            <a:r>
              <a:rPr lang="en-US" sz="1600" dirty="0">
                <a:sym typeface="Wingdings" panose="05000000000000000000" pitchFamily="2" charset="2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600" dirty="0">
                <a:sym typeface="Wingdings" panose="05000000000000000000" pitchFamily="2" charset="2"/>
              </a:rPr>
              <a:t>Старшее руководство также подотчётно</a:t>
            </a:r>
            <a:r>
              <a:rPr lang="en-US" sz="1600" dirty="0">
                <a:sym typeface="Wingdings" panose="05000000000000000000" pitchFamily="2" charset="2"/>
              </a:rPr>
              <a:t> (</a:t>
            </a:r>
            <a:r>
              <a:rPr lang="ru-RU" sz="1600" dirty="0">
                <a:sym typeface="Wingdings" panose="05000000000000000000" pitchFamily="2" charset="2"/>
              </a:rPr>
              <a:t>например, министр подотчётен парламенту</a:t>
            </a:r>
            <a:r>
              <a:rPr lang="en-US" sz="1600" dirty="0">
                <a:sym typeface="Wingdings" panose="05000000000000000000" pitchFamily="2" charset="2"/>
              </a:rPr>
              <a:t>: </a:t>
            </a:r>
            <a:r>
              <a:rPr lang="ru-RU" sz="1600" dirty="0">
                <a:sym typeface="Wingdings" panose="05000000000000000000" pitchFamily="2" charset="2"/>
              </a:rPr>
              <a:t>«заявление о подвластности»</a:t>
            </a:r>
            <a:r>
              <a:rPr lang="en-US" sz="1600" dirty="0">
                <a:sym typeface="Wingdings" panose="05000000000000000000" pitchFamily="2" charset="2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626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понятия в сфере ГВК в Нидерландах</a:t>
            </a:r>
            <a:endParaRPr lang="en-US" dirty="0"/>
          </a:p>
        </p:txBody>
      </p:sp>
      <p:sp>
        <p:nvSpPr>
          <p:cNvPr id="9" name="Tekstvak 8"/>
          <p:cNvSpPr txBox="1"/>
          <p:nvPr/>
        </p:nvSpPr>
        <p:spPr>
          <a:xfrm>
            <a:off x="352425" y="1929082"/>
            <a:ext cx="8454955" cy="50475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i="1" kern="0" dirty="0">
                <a:solidFill>
                  <a:prstClr val="black"/>
                </a:solidFill>
                <a:latin typeface="+mn-lt"/>
                <a:cs typeface="+mn-cs"/>
              </a:rPr>
              <a:t>ДЕЛЕГИРОВАННАЯ управленческая ответственность и подотчётность –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+mn-cs"/>
              </a:rPr>
              <a:t>краеугольный камень ГВК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</a:rPr>
              <a:t>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i="1" kern="0" dirty="0">
                <a:solidFill>
                  <a:prstClr val="black"/>
                </a:solidFill>
                <a:latin typeface="+mn-lt"/>
                <a:cs typeface="+mn-cs"/>
              </a:rPr>
              <a:t>Финансовые </a:t>
            </a:r>
            <a:r>
              <a:rPr lang="ru-RU" sz="1600" i="1" kern="0" dirty="0" smtClean="0">
                <a:solidFill>
                  <a:prstClr val="black"/>
                </a:solidFill>
                <a:latin typeface="+mn-lt"/>
                <a:cs typeface="+mn-cs"/>
              </a:rPr>
              <a:t>подразделения</a:t>
            </a:r>
            <a:r>
              <a:rPr lang="en-US" sz="1600" i="1" kern="0" dirty="0" smtClean="0">
                <a:solidFill>
                  <a:prstClr val="black"/>
                </a:solidFill>
                <a:latin typeface="+mn-lt"/>
                <a:cs typeface="+mn-cs"/>
              </a:rPr>
              <a:t> (</a:t>
            </a:r>
            <a:r>
              <a:rPr lang="ru-RU" sz="1600" i="1" kern="0" dirty="0" smtClean="0">
                <a:solidFill>
                  <a:prstClr val="black"/>
                </a:solidFill>
                <a:latin typeface="+mn-lt"/>
                <a:cs typeface="+mn-cs"/>
              </a:rPr>
              <a:t>ФП)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+mn-cs"/>
              </a:rPr>
              <a:t>являются архитекторами внутреннего контроля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</a:rPr>
              <a:t>: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+mn-cs"/>
              </a:rPr>
              <a:t>активные партнёры руководства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</a:rPr>
              <a:t>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i="1" kern="0" dirty="0">
                <a:solidFill>
                  <a:prstClr val="black"/>
                </a:solidFill>
                <a:latin typeface="+mn-lt"/>
                <a:cs typeface="+mn-cs"/>
              </a:rPr>
              <a:t>ГВК взращён на благоприятной почве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</a:rPr>
              <a:t>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i="1" kern="0" dirty="0">
                <a:solidFill>
                  <a:prstClr val="black"/>
                </a:solidFill>
                <a:latin typeface="+mn-lt"/>
                <a:cs typeface="+mn-cs"/>
              </a:rPr>
              <a:t>СОВЕТ</a:t>
            </a:r>
            <a:r>
              <a:rPr lang="en-US" sz="1600" i="1" kern="0" dirty="0">
                <a:solidFill>
                  <a:prstClr val="black"/>
                </a:solidFill>
                <a:latin typeface="+mn-lt"/>
                <a:cs typeface="+mn-cs"/>
              </a:rPr>
              <a:t>: </a:t>
            </a:r>
            <a:r>
              <a:rPr lang="ru-RU" sz="1600" i="1" kern="0" dirty="0">
                <a:solidFill>
                  <a:prstClr val="black"/>
                </a:solidFill>
                <a:latin typeface="+mn-lt"/>
                <a:cs typeface="+mn-cs"/>
              </a:rPr>
              <a:t>проведите анализ неиспользованных резервов</a:t>
            </a:r>
            <a:r>
              <a:rPr lang="en-US" sz="1600" i="1" kern="0" dirty="0">
                <a:solidFill>
                  <a:prstClr val="black"/>
                </a:solidFill>
                <a:latin typeface="+mn-lt"/>
                <a:cs typeface="+mn-cs"/>
              </a:rPr>
              <a:t>: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+mn-cs"/>
              </a:rPr>
              <a:t>сопоставьте перспективное мышление и амбиции с реальностью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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стратегия ГВ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(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Ф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)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К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-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план работы 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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нормативная база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>
              <a:solidFill>
                <a:prstClr val="black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i="1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Взаимосвязь между элементами ГВ(Ф)К</a:t>
            </a:r>
            <a:r>
              <a:rPr lang="en-US" sz="1600" i="1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: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необходимо чётко определить роли и обязанности на трёх линиях обороны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i="1" kern="0" dirty="0">
              <a:solidFill>
                <a:prstClr val="black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600" i="1" u="sng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Увязать</a:t>
            </a:r>
            <a:r>
              <a:rPr lang="ru-RU" sz="1600" i="1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 управленческую ответственность и подотчётность с циклом планирования и контроля</a:t>
            </a:r>
            <a:r>
              <a:rPr lang="en-US" sz="1600" i="1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: 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связующее звено между руководством и архитекторами внутреннего контроля 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(</a:t>
            </a:r>
            <a:r>
              <a:rPr lang="ru-RU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ФП</a:t>
            </a:r>
            <a:r>
              <a:rPr lang="en-US" sz="1600" kern="0" dirty="0">
                <a:solidFill>
                  <a:prstClr val="black"/>
                </a:solidFill>
                <a:latin typeface="+mn-lt"/>
                <a:cs typeface="+mn-cs"/>
                <a:sym typeface="Wingdings" panose="05000000000000000000" pitchFamily="2" charset="2"/>
              </a:rPr>
              <a:t>);</a:t>
            </a:r>
          </a:p>
          <a:p>
            <a:pPr marL="171450" marR="0" lvl="2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>
              <a:solidFill>
                <a:prstClr val="black"/>
              </a:solidFill>
              <a:latin typeface="+mn-lt"/>
              <a:cs typeface="+mn-cs"/>
              <a:sym typeface="Wingdings" panose="05000000000000000000" pitchFamily="2" charset="2"/>
            </a:endParaRPr>
          </a:p>
          <a:p>
            <a:pPr marL="0" marR="0" lvl="2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3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Внедрение ГВФК на уровне организаций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8127" y="1835150"/>
            <a:ext cx="8655904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7250" indent="-28575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571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5563" lvl="1" indent="0">
              <a:spcBef>
                <a:spcPct val="20000"/>
              </a:spcBef>
            </a:pP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При опоре на поддержку со стороны </a:t>
            </a:r>
            <a:r>
              <a:rPr lang="ru-RU" altLang="nl-NL" sz="1600" dirty="0" smtClean="0">
                <a:solidFill>
                  <a:srgbClr val="000000"/>
                </a:solidFill>
                <a:latin typeface="+mn-lt"/>
              </a:rPr>
              <a:t>Ц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П</a:t>
            </a:r>
            <a:r>
              <a:rPr lang="ru-RU" altLang="nl-NL" sz="1600" dirty="0" smtClean="0">
                <a:solidFill>
                  <a:srgbClr val="000000"/>
                </a:solidFill>
                <a:latin typeface="+mn-lt"/>
              </a:rPr>
              <a:t>Г</a:t>
            </a:r>
            <a:r>
              <a:rPr lang="en-GB" altLang="nl-NL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(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нормативные документы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методология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практические указания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) 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можно рассмотреть возможность реализации комплекса следующих действий 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55563" lvl="1" indent="0">
              <a:spcBef>
                <a:spcPct val="20000"/>
              </a:spcBef>
            </a:pPr>
            <a:endParaRPr lang="en-GB" altLang="nl-NL" sz="1600" dirty="0">
              <a:solidFill>
                <a:srgbClr val="000000"/>
              </a:solidFill>
              <a:latin typeface="+mn-lt"/>
            </a:endParaRP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Создать рабочую группу по ГВФК на уровне организации, возглавляемую, например, заместителем руководителя или статс-секретарём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Включить в её состав представителей финансового подразделения 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(</a:t>
            </a:r>
            <a:r>
              <a:rPr lang="ru-RU" altLang="nl-NL" sz="1600" dirty="0" err="1">
                <a:solidFill>
                  <a:srgbClr val="000000"/>
                </a:solidFill>
                <a:latin typeface="+mn-lt"/>
              </a:rPr>
              <a:t>секр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.) 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и ВА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 (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консультант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);</a:t>
            </a: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Рабочая группа начинает анализ неиспользованных резервов: что есть? Что должно быть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?</a:t>
            </a: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План работы на основе </a:t>
            </a:r>
            <a:r>
              <a:rPr lang="ru-RU" altLang="nl-NL" sz="1600" dirty="0">
                <a:solidFill>
                  <a:srgbClr val="000000"/>
                </a:solidFill>
              </a:rPr>
              <a:t>анализа неиспользованных резервов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Рабочая группа руководит реализацией плана работы и осуществляет мониторинг хода исполнения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;</a:t>
            </a: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В зоне особого внимания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: 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организационная структура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; 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позиция и роль финансового подразделения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; 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структура планирования и контроля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; 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бюджетный уровень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/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органы управления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; 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финансовый и нефинансовый учёт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 (</a:t>
            </a:r>
            <a:r>
              <a:rPr lang="ru-RU" altLang="nl-NL" sz="1600" dirty="0">
                <a:solidFill>
                  <a:srgbClr val="000000"/>
                </a:solidFill>
                <a:latin typeface="+mn-lt"/>
              </a:rPr>
              <a:t>КПР</a:t>
            </a:r>
            <a:r>
              <a:rPr lang="en-GB" altLang="nl-NL" sz="1600" dirty="0">
                <a:solidFill>
                  <a:srgbClr val="000000"/>
                </a:solidFill>
                <a:latin typeface="+mn-lt"/>
              </a:rPr>
              <a:t>).</a:t>
            </a: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nl-NL" sz="1600" dirty="0">
              <a:solidFill>
                <a:srgbClr val="000000"/>
              </a:solidFill>
              <a:latin typeface="+mn-lt"/>
            </a:endParaRPr>
          </a:p>
          <a:p>
            <a:pPr marL="341313" lvl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altLang="nl-NL" sz="1800" dirty="0">
              <a:solidFill>
                <a:srgbClr val="000000"/>
              </a:solidFill>
              <a:latin typeface="+mn-lt"/>
            </a:endParaRPr>
          </a:p>
          <a:p>
            <a:pPr marL="571500" lvl="1" indent="0">
              <a:spcBef>
                <a:spcPct val="20000"/>
              </a:spcBef>
            </a:pPr>
            <a:endParaRPr lang="en-GB" altLang="nl-NL" sz="1400" dirty="0">
              <a:solidFill>
                <a:srgbClr val="000000"/>
              </a:solidFill>
            </a:endParaRPr>
          </a:p>
          <a:p>
            <a:pPr lvl="1">
              <a:lnSpc>
                <a:spcPct val="105000"/>
              </a:lnSpc>
              <a:spcBef>
                <a:spcPct val="20000"/>
              </a:spcBef>
              <a:buFont typeface="Arial" panose="020B0604020202020204" pitchFamily="34" charset="0"/>
              <a:buBlip>
                <a:blip r:embed="rId2"/>
              </a:buBlip>
            </a:pPr>
            <a:endParaRPr lang="en-US" altLang="nl-NL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6" descr="RO_F_Logo_Powerpoint_diap_en 1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Thank yo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73606"/>
            <a:ext cx="4572000" cy="3571875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5005754" y="3182815"/>
            <a:ext cx="3716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4"/>
              </a:rPr>
              <a:t>M.Kesteren@minfin.nl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046F96"/>
      </a:dk2>
      <a:lt2>
        <a:srgbClr val="EEECE1"/>
      </a:lt2>
      <a:accent1>
        <a:srgbClr val="046F96"/>
      </a:accent1>
      <a:accent2>
        <a:srgbClr val="9ACCD4"/>
      </a:accent2>
      <a:accent3>
        <a:srgbClr val="FFFFFF"/>
      </a:accent3>
      <a:accent4>
        <a:srgbClr val="000000"/>
      </a:accent4>
      <a:accent5>
        <a:srgbClr val="AABBC9"/>
      </a:accent5>
      <a:accent6>
        <a:srgbClr val="8BB9C0"/>
      </a:accent6>
      <a:hlink>
        <a:srgbClr val="ED8FBB"/>
      </a:hlink>
      <a:folHlink>
        <a:srgbClr val="900079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andaardontwerp">
  <a:themeElements>
    <a:clrScheme name="Kleurenschema Groen">
      <a:dk1>
        <a:sysClr val="windowText" lastClr="000000"/>
      </a:dk1>
      <a:lt1>
        <a:sysClr val="window" lastClr="FFFFFF"/>
      </a:lt1>
      <a:dk2>
        <a:srgbClr val="F4BBD6"/>
      </a:dk2>
      <a:lt2>
        <a:srgbClr val="EEECE1"/>
      </a:lt2>
      <a:accent1>
        <a:srgbClr val="046F96"/>
      </a:accent1>
      <a:accent2>
        <a:srgbClr val="9ACCD4"/>
      </a:accent2>
      <a:accent3>
        <a:srgbClr val="ED8FBB"/>
      </a:accent3>
      <a:accent4>
        <a:srgbClr val="900079"/>
      </a:accent4>
      <a:accent5>
        <a:srgbClr val="47145C"/>
      </a:accent5>
      <a:accent6>
        <a:srgbClr val="0E4A10"/>
      </a:accent6>
      <a:hlink>
        <a:srgbClr val="0000FF"/>
      </a:hlink>
      <a:folHlink>
        <a:srgbClr val="800080"/>
      </a:folHlink>
    </a:clrScheme>
    <a:fontScheme name="Standaardontwerp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2187</TotalTime>
  <Words>417</Words>
  <Application>Microsoft Office PowerPoint</Application>
  <PresentationFormat>Expunere pe ecran (4:3)</PresentationFormat>
  <Paragraphs>48</Paragraphs>
  <Slides>8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2</vt:i4>
      </vt:variant>
      <vt:variant>
        <vt:lpstr>Titluri diapozitive</vt:lpstr>
      </vt:variant>
      <vt:variant>
        <vt:i4>8</vt:i4>
      </vt:variant>
    </vt:vector>
  </HeadingPairs>
  <TitlesOfParts>
    <vt:vector size="10" baseType="lpstr">
      <vt:lpstr>Inhoud bullet</vt:lpstr>
      <vt:lpstr>Standaardontwerp</vt:lpstr>
      <vt:lpstr>Prezentare PowerPoint</vt:lpstr>
      <vt:lpstr>Принципы эффективного государственного управления и государственного внутреннего финансового контроля (ГВФК)</vt:lpstr>
      <vt:lpstr>Дом ГВК: элементы и их взаимозависимость</vt:lpstr>
      <vt:lpstr>Prezentare PowerPoint</vt:lpstr>
      <vt:lpstr>Роль старшего руководства (менеджмента. Операционного рукводства)</vt:lpstr>
      <vt:lpstr>Ключевые понятия в сфере ГВК в Нидерландах</vt:lpstr>
      <vt:lpstr>Внедрение ГВФК на уровне организаций</vt:lpstr>
      <vt:lpstr>Prezentare PowerPoint</vt:lpstr>
    </vt:vector>
  </TitlesOfParts>
  <Company>Ministerie van Financiën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Kesteren, M (Manfred) van (ADR/FIN3)</dc:creator>
  <cp:lastModifiedBy>Diana</cp:lastModifiedBy>
  <cp:revision>220</cp:revision>
  <dcterms:created xsi:type="dcterms:W3CDTF">2009-01-23T09:04:29Z</dcterms:created>
  <dcterms:modified xsi:type="dcterms:W3CDTF">2017-03-22T15:25:53Z</dcterms:modified>
</cp:coreProperties>
</file>