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notesMasterIdLst>
    <p:notesMasterId r:id="rId27"/>
  </p:notesMasterIdLst>
  <p:handoutMasterIdLst>
    <p:handoutMasterId r:id="rId28"/>
  </p:handoutMasterIdLst>
  <p:sldIdLst>
    <p:sldId id="281" r:id="rId2"/>
    <p:sldId id="341" r:id="rId3"/>
    <p:sldId id="266" r:id="rId4"/>
    <p:sldId id="342" r:id="rId5"/>
    <p:sldId id="340" r:id="rId6"/>
    <p:sldId id="343" r:id="rId7"/>
    <p:sldId id="328" r:id="rId8"/>
    <p:sldId id="345" r:id="rId9"/>
    <p:sldId id="329" r:id="rId10"/>
    <p:sldId id="330" r:id="rId11"/>
    <p:sldId id="331" r:id="rId12"/>
    <p:sldId id="332" r:id="rId13"/>
    <p:sldId id="333" r:id="rId14"/>
    <p:sldId id="334" r:id="rId15"/>
    <p:sldId id="346" r:id="rId16"/>
    <p:sldId id="263" r:id="rId17"/>
    <p:sldId id="335" r:id="rId18"/>
    <p:sldId id="265" r:id="rId19"/>
    <p:sldId id="336" r:id="rId20"/>
    <p:sldId id="327" r:id="rId21"/>
    <p:sldId id="337" r:id="rId22"/>
    <p:sldId id="339" r:id="rId23"/>
    <p:sldId id="347" r:id="rId24"/>
    <p:sldId id="344" r:id="rId25"/>
    <p:sldId id="33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 Parry" initials="MJP"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466AA8-D73E-4629-845A-144ED3F00712}" v="2786" dt="2019-05-30T21:53:35.718"/>
  </p1510:revLst>
</p1510:revInfo>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22" autoAdjust="0"/>
    <p:restoredTop sz="86399" autoAdjust="0"/>
  </p:normalViewPr>
  <p:slideViewPr>
    <p:cSldViewPr>
      <p:cViewPr varScale="1">
        <p:scale>
          <a:sx n="62" d="100"/>
          <a:sy n="62" d="100"/>
        </p:scale>
        <p:origin x="21" y="51"/>
      </p:cViewPr>
      <p:guideLst>
        <p:guide orient="horz" pos="2160"/>
        <p:guide pos="2880"/>
      </p:guideLst>
    </p:cSldViewPr>
  </p:slideViewPr>
  <p:outlineViewPr>
    <p:cViewPr>
      <p:scale>
        <a:sx n="33" d="100"/>
        <a:sy n="33" d="100"/>
      </p:scale>
      <p:origin x="0" y="856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elena Slizhevskaya" userId="c31c118f-cc09-4814-95e2-f268a72c0a23" providerId="ADAL" clId="{A7466AA8-D73E-4629-845A-144ED3F00712}"/>
    <pc:docChg chg="custSel modSld">
      <pc:chgData name="Yelena Slizhevskaya" userId="c31c118f-cc09-4814-95e2-f268a72c0a23" providerId="ADAL" clId="{A7466AA8-D73E-4629-845A-144ED3F00712}" dt="2019-05-30T21:53:35.718" v="2784" actId="6549"/>
      <pc:docMkLst>
        <pc:docMk/>
      </pc:docMkLst>
      <pc:sldChg chg="modSp">
        <pc:chgData name="Yelena Slizhevskaya" userId="c31c118f-cc09-4814-95e2-f268a72c0a23" providerId="ADAL" clId="{A7466AA8-D73E-4629-845A-144ED3F00712}" dt="2019-05-30T21:39:37.818" v="2102" actId="403"/>
        <pc:sldMkLst>
          <pc:docMk/>
          <pc:sldMk cId="1628211292" sldId="265"/>
        </pc:sldMkLst>
        <pc:spChg chg="mod">
          <ac:chgData name="Yelena Slizhevskaya" userId="c31c118f-cc09-4814-95e2-f268a72c0a23" providerId="ADAL" clId="{A7466AA8-D73E-4629-845A-144ED3F00712}" dt="2019-05-30T21:39:37.818" v="2102" actId="403"/>
          <ac:spMkLst>
            <pc:docMk/>
            <pc:sldMk cId="1628211292" sldId="265"/>
            <ac:spMk id="3" creationId="{A47A1E24-742C-7340-9F58-4748FA9A911A}"/>
          </ac:spMkLst>
        </pc:spChg>
        <pc:graphicFrameChg chg="modGraphic">
          <ac:chgData name="Yelena Slizhevskaya" userId="c31c118f-cc09-4814-95e2-f268a72c0a23" providerId="ADAL" clId="{A7466AA8-D73E-4629-845A-144ED3F00712}" dt="2019-05-30T21:38:44.507" v="2049" actId="6549"/>
          <ac:graphicFrameMkLst>
            <pc:docMk/>
            <pc:sldMk cId="1628211292" sldId="265"/>
            <ac:graphicFrameMk id="4" creationId="{666744E3-1DE6-094C-BB06-EDE8CCD73579}"/>
          </ac:graphicFrameMkLst>
        </pc:graphicFrameChg>
      </pc:sldChg>
      <pc:sldChg chg="modSp">
        <pc:chgData name="Yelena Slizhevskaya" userId="c31c118f-cc09-4814-95e2-f268a72c0a23" providerId="ADAL" clId="{A7466AA8-D73E-4629-845A-144ED3F00712}" dt="2019-05-30T20:58:54.163" v="67" actId="6549"/>
        <pc:sldMkLst>
          <pc:docMk/>
          <pc:sldMk cId="2139494348" sldId="281"/>
        </pc:sldMkLst>
        <pc:spChg chg="mod">
          <ac:chgData name="Yelena Slizhevskaya" userId="c31c118f-cc09-4814-95e2-f268a72c0a23" providerId="ADAL" clId="{A7466AA8-D73E-4629-845A-144ED3F00712}" dt="2019-05-30T20:58:33.643" v="18" actId="6549"/>
          <ac:spMkLst>
            <pc:docMk/>
            <pc:sldMk cId="2139494348" sldId="281"/>
            <ac:spMk id="2" creationId="{588B684D-8A15-5447-9F9B-A2B0BE40C299}"/>
          </ac:spMkLst>
        </pc:spChg>
        <pc:spChg chg="mod">
          <ac:chgData name="Yelena Slizhevskaya" userId="c31c118f-cc09-4814-95e2-f268a72c0a23" providerId="ADAL" clId="{A7466AA8-D73E-4629-845A-144ED3F00712}" dt="2019-05-30T20:58:54.163" v="67" actId="6549"/>
          <ac:spMkLst>
            <pc:docMk/>
            <pc:sldMk cId="2139494348" sldId="281"/>
            <ac:spMk id="3" creationId="{59C246DE-1BD9-C64A-AC2B-A0436E0B2941}"/>
          </ac:spMkLst>
        </pc:spChg>
      </pc:sldChg>
      <pc:sldChg chg="modSp">
        <pc:chgData name="Yelena Slizhevskaya" userId="c31c118f-cc09-4814-95e2-f268a72c0a23" providerId="ADAL" clId="{A7466AA8-D73E-4629-845A-144ED3F00712}" dt="2019-05-30T21:42:41.860" v="2205" actId="6549"/>
        <pc:sldMkLst>
          <pc:docMk/>
          <pc:sldMk cId="3396215689" sldId="327"/>
        </pc:sldMkLst>
        <pc:spChg chg="mod">
          <ac:chgData name="Yelena Slizhevskaya" userId="c31c118f-cc09-4814-95e2-f268a72c0a23" providerId="ADAL" clId="{A7466AA8-D73E-4629-845A-144ED3F00712}" dt="2019-05-30T21:41:35.474" v="2173" actId="27636"/>
          <ac:spMkLst>
            <pc:docMk/>
            <pc:sldMk cId="3396215689" sldId="327"/>
            <ac:spMk id="2" creationId="{307023B9-9060-8B46-A954-C80022E13159}"/>
          </ac:spMkLst>
        </pc:spChg>
        <pc:spChg chg="mod">
          <ac:chgData name="Yelena Slizhevskaya" userId="c31c118f-cc09-4814-95e2-f268a72c0a23" providerId="ADAL" clId="{A7466AA8-D73E-4629-845A-144ED3F00712}" dt="2019-05-30T21:42:41.860" v="2205" actId="6549"/>
          <ac:spMkLst>
            <pc:docMk/>
            <pc:sldMk cId="3396215689" sldId="327"/>
            <ac:spMk id="9" creationId="{7BED2F9F-A092-7641-A6EF-66FE0EDE9E88}"/>
          </ac:spMkLst>
        </pc:spChg>
      </pc:sldChg>
      <pc:sldChg chg="modSp">
        <pc:chgData name="Yelena Slizhevskaya" userId="c31c118f-cc09-4814-95e2-f268a72c0a23" providerId="ADAL" clId="{A7466AA8-D73E-4629-845A-144ED3F00712}" dt="2019-05-30T21:11:34.099" v="476" actId="6549"/>
        <pc:sldMkLst>
          <pc:docMk/>
          <pc:sldMk cId="3736706110" sldId="328"/>
        </pc:sldMkLst>
        <pc:spChg chg="mod">
          <ac:chgData name="Yelena Slizhevskaya" userId="c31c118f-cc09-4814-95e2-f268a72c0a23" providerId="ADAL" clId="{A7466AA8-D73E-4629-845A-144ED3F00712}" dt="2019-05-30T21:06:50.887" v="338" actId="403"/>
          <ac:spMkLst>
            <pc:docMk/>
            <pc:sldMk cId="3736706110" sldId="328"/>
            <ac:spMk id="2" creationId="{59B3453D-5774-FE4E-87A2-CC54BF3388EC}"/>
          </ac:spMkLst>
        </pc:spChg>
        <pc:spChg chg="mod">
          <ac:chgData name="Yelena Slizhevskaya" userId="c31c118f-cc09-4814-95e2-f268a72c0a23" providerId="ADAL" clId="{A7466AA8-D73E-4629-845A-144ED3F00712}" dt="2019-05-30T21:11:34.099" v="476" actId="6549"/>
          <ac:spMkLst>
            <pc:docMk/>
            <pc:sldMk cId="3736706110" sldId="328"/>
            <ac:spMk id="3" creationId="{FA2A5C29-045B-644F-A0FA-C906C0F53372}"/>
          </ac:spMkLst>
        </pc:spChg>
      </pc:sldChg>
      <pc:sldChg chg="modSp">
        <pc:chgData name="Yelena Slizhevskaya" userId="c31c118f-cc09-4814-95e2-f268a72c0a23" providerId="ADAL" clId="{A7466AA8-D73E-4629-845A-144ED3F00712}" dt="2019-05-30T21:19:08.240" v="886" actId="6549"/>
        <pc:sldMkLst>
          <pc:docMk/>
          <pc:sldMk cId="2842083544" sldId="329"/>
        </pc:sldMkLst>
        <pc:spChg chg="mod">
          <ac:chgData name="Yelena Slizhevskaya" userId="c31c118f-cc09-4814-95e2-f268a72c0a23" providerId="ADAL" clId="{A7466AA8-D73E-4629-845A-144ED3F00712}" dt="2019-05-30T21:13:42.696" v="569" actId="6549"/>
          <ac:spMkLst>
            <pc:docMk/>
            <pc:sldMk cId="2842083544" sldId="329"/>
            <ac:spMk id="2" creationId="{803B2415-44C7-CF45-813A-28109FECA540}"/>
          </ac:spMkLst>
        </pc:spChg>
        <pc:spChg chg="mod">
          <ac:chgData name="Yelena Slizhevskaya" userId="c31c118f-cc09-4814-95e2-f268a72c0a23" providerId="ADAL" clId="{A7466AA8-D73E-4629-845A-144ED3F00712}" dt="2019-05-30T21:19:08.240" v="886" actId="6549"/>
          <ac:spMkLst>
            <pc:docMk/>
            <pc:sldMk cId="2842083544" sldId="329"/>
            <ac:spMk id="3" creationId="{8E8AFA47-B1C7-E540-8820-03158EC16E51}"/>
          </ac:spMkLst>
        </pc:spChg>
      </pc:sldChg>
      <pc:sldChg chg="modSp">
        <pc:chgData name="Yelena Slizhevskaya" userId="c31c118f-cc09-4814-95e2-f268a72c0a23" providerId="ADAL" clId="{A7466AA8-D73E-4629-845A-144ED3F00712}" dt="2019-05-30T21:22:40.638" v="1140" actId="6549"/>
        <pc:sldMkLst>
          <pc:docMk/>
          <pc:sldMk cId="1192346740" sldId="330"/>
        </pc:sldMkLst>
        <pc:spChg chg="mod">
          <ac:chgData name="Yelena Slizhevskaya" userId="c31c118f-cc09-4814-95e2-f268a72c0a23" providerId="ADAL" clId="{A7466AA8-D73E-4629-845A-144ED3F00712}" dt="2019-05-30T21:19:50.767" v="927" actId="403"/>
          <ac:spMkLst>
            <pc:docMk/>
            <pc:sldMk cId="1192346740" sldId="330"/>
            <ac:spMk id="2" creationId="{73CB051B-E039-7949-9187-D3DF9F3EA2A4}"/>
          </ac:spMkLst>
        </pc:spChg>
        <pc:spChg chg="mod">
          <ac:chgData name="Yelena Slizhevskaya" userId="c31c118f-cc09-4814-95e2-f268a72c0a23" providerId="ADAL" clId="{A7466AA8-D73E-4629-845A-144ED3F00712}" dt="2019-05-30T21:22:40.638" v="1140" actId="6549"/>
          <ac:spMkLst>
            <pc:docMk/>
            <pc:sldMk cId="1192346740" sldId="330"/>
            <ac:spMk id="5" creationId="{8F6D7981-897F-9B43-B14D-074D94AE879B}"/>
          </ac:spMkLst>
        </pc:spChg>
        <pc:graphicFrameChg chg="mod modGraphic">
          <ac:chgData name="Yelena Slizhevskaya" userId="c31c118f-cc09-4814-95e2-f268a72c0a23" providerId="ADAL" clId="{A7466AA8-D73E-4629-845A-144ED3F00712}" dt="2019-05-30T21:21:03.212" v="1028" actId="20577"/>
          <ac:graphicFrameMkLst>
            <pc:docMk/>
            <pc:sldMk cId="1192346740" sldId="330"/>
            <ac:graphicFrameMk id="3" creationId="{00000000-0000-0000-0000-000000000000}"/>
          </ac:graphicFrameMkLst>
        </pc:graphicFrameChg>
      </pc:sldChg>
      <pc:sldChg chg="modSp">
        <pc:chgData name="Yelena Slizhevskaya" userId="c31c118f-cc09-4814-95e2-f268a72c0a23" providerId="ADAL" clId="{A7466AA8-D73E-4629-845A-144ED3F00712}" dt="2019-05-30T21:29:13.152" v="1605" actId="6549"/>
        <pc:sldMkLst>
          <pc:docMk/>
          <pc:sldMk cId="111393335" sldId="331"/>
        </pc:sldMkLst>
        <pc:spChg chg="mod">
          <ac:chgData name="Yelena Slizhevskaya" userId="c31c118f-cc09-4814-95e2-f268a72c0a23" providerId="ADAL" clId="{A7466AA8-D73E-4629-845A-144ED3F00712}" dt="2019-05-30T21:23:40.708" v="1177" actId="20577"/>
          <ac:spMkLst>
            <pc:docMk/>
            <pc:sldMk cId="111393335" sldId="331"/>
            <ac:spMk id="2" creationId="{150A0349-A030-9948-9C5A-55AB1DAE73B3}"/>
          </ac:spMkLst>
        </pc:spChg>
        <pc:spChg chg="mod">
          <ac:chgData name="Yelena Slizhevskaya" userId="c31c118f-cc09-4814-95e2-f268a72c0a23" providerId="ADAL" clId="{A7466AA8-D73E-4629-845A-144ED3F00712}" dt="2019-05-30T21:29:13.152" v="1605" actId="6549"/>
          <ac:spMkLst>
            <pc:docMk/>
            <pc:sldMk cId="111393335" sldId="331"/>
            <ac:spMk id="3" creationId="{A1974A30-74FF-444C-AE81-12059D609B68}"/>
          </ac:spMkLst>
        </pc:spChg>
      </pc:sldChg>
      <pc:sldChg chg="modSp">
        <pc:chgData name="Yelena Slizhevskaya" userId="c31c118f-cc09-4814-95e2-f268a72c0a23" providerId="ADAL" clId="{A7466AA8-D73E-4629-845A-144ED3F00712}" dt="2019-05-30T21:32:38.739" v="1779" actId="14100"/>
        <pc:sldMkLst>
          <pc:docMk/>
          <pc:sldMk cId="2191047832" sldId="332"/>
        </pc:sldMkLst>
        <pc:spChg chg="mod">
          <ac:chgData name="Yelena Slizhevskaya" userId="c31c118f-cc09-4814-95e2-f268a72c0a23" providerId="ADAL" clId="{A7466AA8-D73E-4629-845A-144ED3F00712}" dt="2019-05-30T21:30:19.328" v="1667" actId="20577"/>
          <ac:spMkLst>
            <pc:docMk/>
            <pc:sldMk cId="2191047832" sldId="332"/>
            <ac:spMk id="2" creationId="{2A714F6E-6677-4D45-94DD-B6359804CCEF}"/>
          </ac:spMkLst>
        </pc:spChg>
        <pc:spChg chg="mod">
          <ac:chgData name="Yelena Slizhevskaya" userId="c31c118f-cc09-4814-95e2-f268a72c0a23" providerId="ADAL" clId="{A7466AA8-D73E-4629-845A-144ED3F00712}" dt="2019-05-30T21:32:38.739" v="1779" actId="14100"/>
          <ac:spMkLst>
            <pc:docMk/>
            <pc:sldMk cId="2191047832" sldId="332"/>
            <ac:spMk id="5" creationId="{E865C4A0-A2D2-774E-8C67-74AA54A34208}"/>
          </ac:spMkLst>
        </pc:spChg>
      </pc:sldChg>
      <pc:sldChg chg="modSp">
        <pc:chgData name="Yelena Slizhevskaya" userId="c31c118f-cc09-4814-95e2-f268a72c0a23" providerId="ADAL" clId="{A7466AA8-D73E-4629-845A-144ED3F00712}" dt="2019-05-30T21:34:48.901" v="1859" actId="255"/>
        <pc:sldMkLst>
          <pc:docMk/>
          <pc:sldMk cId="2607165632" sldId="334"/>
        </pc:sldMkLst>
        <pc:spChg chg="mod">
          <ac:chgData name="Yelena Slizhevskaya" userId="c31c118f-cc09-4814-95e2-f268a72c0a23" providerId="ADAL" clId="{A7466AA8-D73E-4629-845A-144ED3F00712}" dt="2019-05-30T21:34:48.901" v="1859" actId="255"/>
          <ac:spMkLst>
            <pc:docMk/>
            <pc:sldMk cId="2607165632" sldId="334"/>
            <ac:spMk id="3" creationId="{603DFF33-C15E-464E-B1C8-36FC025A3899}"/>
          </ac:spMkLst>
        </pc:spChg>
      </pc:sldChg>
      <pc:sldChg chg="modSp">
        <pc:chgData name="Yelena Slizhevskaya" userId="c31c118f-cc09-4814-95e2-f268a72c0a23" providerId="ADAL" clId="{A7466AA8-D73E-4629-845A-144ED3F00712}" dt="2019-05-30T21:36:18.588" v="1884" actId="6549"/>
        <pc:sldMkLst>
          <pc:docMk/>
          <pc:sldMk cId="2669993984" sldId="335"/>
        </pc:sldMkLst>
        <pc:spChg chg="mod">
          <ac:chgData name="Yelena Slizhevskaya" userId="c31c118f-cc09-4814-95e2-f268a72c0a23" providerId="ADAL" clId="{A7466AA8-D73E-4629-845A-144ED3F00712}" dt="2019-05-30T21:35:51.393" v="1860" actId="403"/>
          <ac:spMkLst>
            <pc:docMk/>
            <pc:sldMk cId="2669993984" sldId="335"/>
            <ac:spMk id="2" creationId="{A35AA506-FD32-FD4E-9A28-4DEF5A277B8E}"/>
          </ac:spMkLst>
        </pc:spChg>
        <pc:spChg chg="mod">
          <ac:chgData name="Yelena Slizhevskaya" userId="c31c118f-cc09-4814-95e2-f268a72c0a23" providerId="ADAL" clId="{A7466AA8-D73E-4629-845A-144ED3F00712}" dt="2019-05-30T21:36:18.588" v="1884" actId="6549"/>
          <ac:spMkLst>
            <pc:docMk/>
            <pc:sldMk cId="2669993984" sldId="335"/>
            <ac:spMk id="3" creationId="{2318AEC9-2D9E-2F49-B8E5-B8437A14D34E}"/>
          </ac:spMkLst>
        </pc:spChg>
      </pc:sldChg>
      <pc:sldChg chg="modSp">
        <pc:chgData name="Yelena Slizhevskaya" userId="c31c118f-cc09-4814-95e2-f268a72c0a23" providerId="ADAL" clId="{A7466AA8-D73E-4629-845A-144ED3F00712}" dt="2019-05-30T21:41:17.699" v="2171" actId="20577"/>
        <pc:sldMkLst>
          <pc:docMk/>
          <pc:sldMk cId="2723528836" sldId="336"/>
        </pc:sldMkLst>
        <pc:spChg chg="mod">
          <ac:chgData name="Yelena Slizhevskaya" userId="c31c118f-cc09-4814-95e2-f268a72c0a23" providerId="ADAL" clId="{A7466AA8-D73E-4629-845A-144ED3F00712}" dt="2019-05-30T21:40:00.363" v="2128" actId="6549"/>
          <ac:spMkLst>
            <pc:docMk/>
            <pc:sldMk cId="2723528836" sldId="336"/>
            <ac:spMk id="2" creationId="{3D410576-1F8F-544B-BBAE-3689CE26048D}"/>
          </ac:spMkLst>
        </pc:spChg>
        <pc:spChg chg="mod">
          <ac:chgData name="Yelena Slizhevskaya" userId="c31c118f-cc09-4814-95e2-f268a72c0a23" providerId="ADAL" clId="{A7466AA8-D73E-4629-845A-144ED3F00712}" dt="2019-05-30T21:41:17.699" v="2171" actId="20577"/>
          <ac:spMkLst>
            <pc:docMk/>
            <pc:sldMk cId="2723528836" sldId="336"/>
            <ac:spMk id="3" creationId="{8E296C80-8FCB-3C47-87C1-F0A28F83D6DE}"/>
          </ac:spMkLst>
        </pc:spChg>
      </pc:sldChg>
      <pc:sldChg chg="modSp">
        <pc:chgData name="Yelena Slizhevskaya" userId="c31c118f-cc09-4814-95e2-f268a72c0a23" providerId="ADAL" clId="{A7466AA8-D73E-4629-845A-144ED3F00712}" dt="2019-05-30T21:46:02.657" v="2446" actId="20577"/>
        <pc:sldMkLst>
          <pc:docMk/>
          <pc:sldMk cId="2105179256" sldId="337"/>
        </pc:sldMkLst>
        <pc:spChg chg="mod">
          <ac:chgData name="Yelena Slizhevskaya" userId="c31c118f-cc09-4814-95e2-f268a72c0a23" providerId="ADAL" clId="{A7466AA8-D73E-4629-845A-144ED3F00712}" dt="2019-05-30T21:46:02.657" v="2446" actId="20577"/>
          <ac:spMkLst>
            <pc:docMk/>
            <pc:sldMk cId="2105179256" sldId="337"/>
            <ac:spMk id="3" creationId="{ACD339D4-B27D-0043-BAEC-47044B25E602}"/>
          </ac:spMkLst>
        </pc:spChg>
      </pc:sldChg>
      <pc:sldChg chg="modSp">
        <pc:chgData name="Yelena Slizhevskaya" userId="c31c118f-cc09-4814-95e2-f268a72c0a23" providerId="ADAL" clId="{A7466AA8-D73E-4629-845A-144ED3F00712}" dt="2019-05-30T21:53:35.718" v="2784" actId="6549"/>
        <pc:sldMkLst>
          <pc:docMk/>
          <pc:sldMk cId="4277824678" sldId="338"/>
        </pc:sldMkLst>
        <pc:spChg chg="mod">
          <ac:chgData name="Yelena Slizhevskaya" userId="c31c118f-cc09-4814-95e2-f268a72c0a23" providerId="ADAL" clId="{A7466AA8-D73E-4629-845A-144ED3F00712}" dt="2019-05-30T21:53:35.718" v="2784" actId="6549"/>
          <ac:spMkLst>
            <pc:docMk/>
            <pc:sldMk cId="4277824678" sldId="338"/>
            <ac:spMk id="3" creationId="{EE73F3DD-D63C-8748-A027-D25BBBA76B49}"/>
          </ac:spMkLst>
        </pc:spChg>
      </pc:sldChg>
      <pc:sldChg chg="modSp">
        <pc:chgData name="Yelena Slizhevskaya" userId="c31c118f-cc09-4814-95e2-f268a72c0a23" providerId="ADAL" clId="{A7466AA8-D73E-4629-845A-144ED3F00712}" dt="2019-05-30T21:47:02.934" v="2491" actId="6549"/>
        <pc:sldMkLst>
          <pc:docMk/>
          <pc:sldMk cId="3991655668" sldId="339"/>
        </pc:sldMkLst>
        <pc:spChg chg="mod">
          <ac:chgData name="Yelena Slizhevskaya" userId="c31c118f-cc09-4814-95e2-f268a72c0a23" providerId="ADAL" clId="{A7466AA8-D73E-4629-845A-144ED3F00712}" dt="2019-05-30T21:46:25.330" v="2447" actId="403"/>
          <ac:spMkLst>
            <pc:docMk/>
            <pc:sldMk cId="3991655668" sldId="339"/>
            <ac:spMk id="2" creationId="{D7449367-4E8D-444C-91AD-6394467751C3}"/>
          </ac:spMkLst>
        </pc:spChg>
        <pc:spChg chg="mod">
          <ac:chgData name="Yelena Slizhevskaya" userId="c31c118f-cc09-4814-95e2-f268a72c0a23" providerId="ADAL" clId="{A7466AA8-D73E-4629-845A-144ED3F00712}" dt="2019-05-30T21:47:02.934" v="2491" actId="6549"/>
          <ac:spMkLst>
            <pc:docMk/>
            <pc:sldMk cId="3991655668" sldId="339"/>
            <ac:spMk id="3" creationId="{ACD339D4-B27D-0043-BAEC-47044B25E602}"/>
          </ac:spMkLst>
        </pc:spChg>
      </pc:sldChg>
      <pc:sldChg chg="modSp">
        <pc:chgData name="Yelena Slizhevskaya" userId="c31c118f-cc09-4814-95e2-f268a72c0a23" providerId="ADAL" clId="{A7466AA8-D73E-4629-845A-144ED3F00712}" dt="2019-05-30T21:00:20.925" v="100" actId="20577"/>
        <pc:sldMkLst>
          <pc:docMk/>
          <pc:sldMk cId="2767894116" sldId="341"/>
        </pc:sldMkLst>
        <pc:graphicFrameChg chg="mod">
          <ac:chgData name="Yelena Slizhevskaya" userId="c31c118f-cc09-4814-95e2-f268a72c0a23" providerId="ADAL" clId="{A7466AA8-D73E-4629-845A-144ED3F00712}" dt="2019-05-30T21:00:20.925" v="100" actId="20577"/>
          <ac:graphicFrameMkLst>
            <pc:docMk/>
            <pc:sldMk cId="2767894116" sldId="341"/>
            <ac:graphicFrameMk id="6" creationId="{DC0E0392-E3C6-0A40-875F-B75652CAC4D9}"/>
          </ac:graphicFrameMkLst>
        </pc:graphicFrameChg>
      </pc:sldChg>
      <pc:sldChg chg="modSp">
        <pc:chgData name="Yelena Slizhevskaya" userId="c31c118f-cc09-4814-95e2-f268a72c0a23" providerId="ADAL" clId="{A7466AA8-D73E-4629-845A-144ED3F00712}" dt="2019-05-30T21:02:09.063" v="137" actId="20577"/>
        <pc:sldMkLst>
          <pc:docMk/>
          <pc:sldMk cId="649172588" sldId="342"/>
        </pc:sldMkLst>
        <pc:spChg chg="mod">
          <ac:chgData name="Yelena Slizhevskaya" userId="c31c118f-cc09-4814-95e2-f268a72c0a23" providerId="ADAL" clId="{A7466AA8-D73E-4629-845A-144ED3F00712}" dt="2019-05-30T21:02:09.063" v="137" actId="20577"/>
          <ac:spMkLst>
            <pc:docMk/>
            <pc:sldMk cId="649172588" sldId="342"/>
            <ac:spMk id="5" creationId="{3DE8FCC5-526E-BB4F-BCF3-0A713E089875}"/>
          </ac:spMkLst>
        </pc:spChg>
      </pc:sldChg>
      <pc:sldChg chg="modSp">
        <pc:chgData name="Yelena Slizhevskaya" userId="c31c118f-cc09-4814-95e2-f268a72c0a23" providerId="ADAL" clId="{A7466AA8-D73E-4629-845A-144ED3F00712}" dt="2019-05-30T21:06:13.996" v="332" actId="20577"/>
        <pc:sldMkLst>
          <pc:docMk/>
          <pc:sldMk cId="134382587" sldId="343"/>
        </pc:sldMkLst>
        <pc:graphicFrameChg chg="mod">
          <ac:chgData name="Yelena Slizhevskaya" userId="c31c118f-cc09-4814-95e2-f268a72c0a23" providerId="ADAL" clId="{A7466AA8-D73E-4629-845A-144ED3F00712}" dt="2019-05-30T21:06:13.996" v="332" actId="20577"/>
          <ac:graphicFrameMkLst>
            <pc:docMk/>
            <pc:sldMk cId="134382587" sldId="343"/>
            <ac:graphicFrameMk id="7" creationId="{9AA96956-9184-7643-834E-6AC434F4CC59}"/>
          </ac:graphicFrameMkLst>
        </pc:graphicFrameChg>
      </pc:sldChg>
      <pc:sldChg chg="modSp">
        <pc:chgData name="Yelena Slizhevskaya" userId="c31c118f-cc09-4814-95e2-f268a72c0a23" providerId="ADAL" clId="{A7466AA8-D73E-4629-845A-144ED3F00712}" dt="2019-05-30T21:49:38.033" v="2584" actId="20577"/>
        <pc:sldMkLst>
          <pc:docMk/>
          <pc:sldMk cId="2021505981" sldId="344"/>
        </pc:sldMkLst>
        <pc:spChg chg="mod">
          <ac:chgData name="Yelena Slizhevskaya" userId="c31c118f-cc09-4814-95e2-f268a72c0a23" providerId="ADAL" clId="{A7466AA8-D73E-4629-845A-144ED3F00712}" dt="2019-05-30T21:48:02.112" v="2492" actId="403"/>
          <ac:spMkLst>
            <pc:docMk/>
            <pc:sldMk cId="2021505981" sldId="344"/>
            <ac:spMk id="2" creationId="{221599A1-A322-0D48-A23C-89D45B6EF458}"/>
          </ac:spMkLst>
        </pc:spChg>
        <pc:spChg chg="mod">
          <ac:chgData name="Yelena Slizhevskaya" userId="c31c118f-cc09-4814-95e2-f268a72c0a23" providerId="ADAL" clId="{A7466AA8-D73E-4629-845A-144ED3F00712}" dt="2019-05-30T21:49:38.033" v="2584" actId="20577"/>
          <ac:spMkLst>
            <pc:docMk/>
            <pc:sldMk cId="2021505981" sldId="344"/>
            <ac:spMk id="3" creationId="{5F9AD93B-7247-154A-A2AA-888C55114878}"/>
          </ac:spMkLst>
        </pc:spChg>
      </pc:sldChg>
      <pc:sldChg chg="modSp">
        <pc:chgData name="Yelena Slizhevskaya" userId="c31c118f-cc09-4814-95e2-f268a72c0a23" providerId="ADAL" clId="{A7466AA8-D73E-4629-845A-144ED3F00712}" dt="2019-05-30T21:12:41.551" v="529" actId="6549"/>
        <pc:sldMkLst>
          <pc:docMk/>
          <pc:sldMk cId="3351404701" sldId="345"/>
        </pc:sldMkLst>
        <pc:spChg chg="mod">
          <ac:chgData name="Yelena Slizhevskaya" userId="c31c118f-cc09-4814-95e2-f268a72c0a23" providerId="ADAL" clId="{A7466AA8-D73E-4629-845A-144ED3F00712}" dt="2019-05-30T21:11:53.731" v="477" actId="403"/>
          <ac:spMkLst>
            <pc:docMk/>
            <pc:sldMk cId="3351404701" sldId="345"/>
            <ac:spMk id="2" creationId="{20ED50F7-A32F-AC4D-9EAF-30DA6751624C}"/>
          </ac:spMkLst>
        </pc:spChg>
        <pc:spChg chg="mod">
          <ac:chgData name="Yelena Slizhevskaya" userId="c31c118f-cc09-4814-95e2-f268a72c0a23" providerId="ADAL" clId="{A7466AA8-D73E-4629-845A-144ED3F00712}" dt="2019-05-30T21:12:41.551" v="529" actId="6549"/>
          <ac:spMkLst>
            <pc:docMk/>
            <pc:sldMk cId="3351404701" sldId="345"/>
            <ac:spMk id="3" creationId="{2F6DEF58-C33F-B74B-99E1-0B6C92C52CAB}"/>
          </ac:spMkLst>
        </pc:spChg>
      </pc:sldChg>
    </pc:docChg>
  </pc:docChgLst>
  <pc:docChgLst>
    <pc:chgData name="Inna Anatolievna Davidova" userId="615709de-f45c-42cb-8bad-60412f98c39f" providerId="ADAL" clId="{8F97217E-1D76-46D1-B9C5-CD9181C79355}"/>
    <pc:docChg chg="modSld">
      <pc:chgData name="Inna Anatolievna Davidova" userId="615709de-f45c-42cb-8bad-60412f98c39f" providerId="ADAL" clId="{8F97217E-1D76-46D1-B9C5-CD9181C79355}" dt="2019-05-21T13:05:36.884" v="117" actId="20577"/>
      <pc:docMkLst>
        <pc:docMk/>
      </pc:docMkLst>
      <pc:sldChg chg="modSp">
        <pc:chgData name="Inna Anatolievna Davidova" userId="615709de-f45c-42cb-8bad-60412f98c39f" providerId="ADAL" clId="{8F97217E-1D76-46D1-B9C5-CD9181C79355}" dt="2019-05-21T13:05:36.884" v="117" actId="20577"/>
        <pc:sldMkLst>
          <pc:docMk/>
          <pc:sldMk cId="2191047832" sldId="332"/>
        </pc:sldMkLst>
        <pc:spChg chg="mod">
          <ac:chgData name="Inna Anatolievna Davidova" userId="615709de-f45c-42cb-8bad-60412f98c39f" providerId="ADAL" clId="{8F97217E-1D76-46D1-B9C5-CD9181C79355}" dt="2019-05-21T13:05:02.173" v="98" actId="1076"/>
          <ac:spMkLst>
            <pc:docMk/>
            <pc:sldMk cId="2191047832" sldId="332"/>
            <ac:spMk id="3" creationId="{00000000-0000-0000-0000-000000000000}"/>
          </ac:spMkLst>
        </pc:spChg>
        <pc:spChg chg="mod">
          <ac:chgData name="Inna Anatolievna Davidova" userId="615709de-f45c-42cb-8bad-60412f98c39f" providerId="ADAL" clId="{8F97217E-1D76-46D1-B9C5-CD9181C79355}" dt="2019-05-21T13:05:36.884" v="117" actId="20577"/>
          <ac:spMkLst>
            <pc:docMk/>
            <pc:sldMk cId="2191047832" sldId="332"/>
            <ac:spMk id="6"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63F25D-FA12-9544-BBFE-C72BA5B83E9F}" type="doc">
      <dgm:prSet loTypeId="urn:microsoft.com/office/officeart/2005/8/layout/matrix3" loCatId="" qsTypeId="urn:microsoft.com/office/officeart/2005/8/quickstyle/simple1" qsCatId="simple" csTypeId="urn:microsoft.com/office/officeart/2005/8/colors/accent1_2" csCatId="accent1" phldr="1"/>
      <dgm:spPr/>
      <dgm:t>
        <a:bodyPr/>
        <a:lstStyle/>
        <a:p>
          <a:endParaRPr lang="en-US"/>
        </a:p>
      </dgm:t>
    </dgm:pt>
    <dgm:pt modelId="{FF165FFD-D991-0E4C-8F15-AC7C7D211842}">
      <dgm:prSet phldrT="[Text]"/>
      <dgm:spPr>
        <a:solidFill>
          <a:srgbClr val="FFC000"/>
        </a:solidFill>
      </dgm:spPr>
      <dgm:t>
        <a:bodyPr/>
        <a:lstStyle/>
        <a:p>
          <a:r>
            <a:rPr lang="en-US" dirty="0">
              <a:solidFill>
                <a:schemeClr val="tx1"/>
              </a:solidFill>
            </a:rPr>
            <a:t>1. </a:t>
          </a:r>
          <a:r>
            <a:rPr lang="ru-RU" dirty="0">
              <a:solidFill>
                <a:schemeClr val="tx1"/>
              </a:solidFill>
            </a:rPr>
            <a:t>Бюджетный контроль</a:t>
          </a:r>
          <a:endParaRPr lang="en-US" dirty="0">
            <a:solidFill>
              <a:schemeClr val="tx1"/>
            </a:solidFill>
          </a:endParaRPr>
        </a:p>
      </dgm:t>
    </dgm:pt>
    <dgm:pt modelId="{4B10A727-7546-EF4B-9819-BF227419D9E8}" type="parTrans" cxnId="{74F78F76-FDB7-FF4B-A7DE-49B54C718076}">
      <dgm:prSet/>
      <dgm:spPr/>
      <dgm:t>
        <a:bodyPr/>
        <a:lstStyle/>
        <a:p>
          <a:endParaRPr lang="en-US"/>
        </a:p>
      </dgm:t>
    </dgm:pt>
    <dgm:pt modelId="{6FCC50B5-5A2C-124A-809A-3549ECB07319}" type="sibTrans" cxnId="{74F78F76-FDB7-FF4B-A7DE-49B54C718076}">
      <dgm:prSet/>
      <dgm:spPr/>
      <dgm:t>
        <a:bodyPr/>
        <a:lstStyle/>
        <a:p>
          <a:endParaRPr lang="en-US"/>
        </a:p>
      </dgm:t>
    </dgm:pt>
    <dgm:pt modelId="{F550331F-D720-6E46-820B-2EF04DEBA12A}">
      <dgm:prSet phldrT="[Text]"/>
      <dgm:spPr>
        <a:solidFill>
          <a:schemeClr val="accent2"/>
        </a:solidFill>
      </dgm:spPr>
      <dgm:t>
        <a:bodyPr/>
        <a:lstStyle/>
        <a:p>
          <a:r>
            <a:rPr lang="en-US" dirty="0"/>
            <a:t>2. </a:t>
          </a:r>
          <a:r>
            <a:rPr lang="ru-RU" dirty="0"/>
            <a:t>Тенденции в области контроля за  ассигнованиями </a:t>
          </a:r>
          <a:endParaRPr lang="en-US" dirty="0"/>
        </a:p>
      </dgm:t>
    </dgm:pt>
    <dgm:pt modelId="{BD632B55-23B6-DA4A-B5D4-9CB1458B002E}" type="parTrans" cxnId="{359D8439-B84D-2448-9B64-612B3863A802}">
      <dgm:prSet/>
      <dgm:spPr/>
      <dgm:t>
        <a:bodyPr/>
        <a:lstStyle/>
        <a:p>
          <a:endParaRPr lang="en-US"/>
        </a:p>
      </dgm:t>
    </dgm:pt>
    <dgm:pt modelId="{C501DA8E-3609-8C48-B7A0-1CFCD5C965D7}" type="sibTrans" cxnId="{359D8439-B84D-2448-9B64-612B3863A802}">
      <dgm:prSet/>
      <dgm:spPr/>
      <dgm:t>
        <a:bodyPr/>
        <a:lstStyle/>
        <a:p>
          <a:endParaRPr lang="en-US"/>
        </a:p>
      </dgm:t>
    </dgm:pt>
    <dgm:pt modelId="{19D85CE0-C329-354D-9439-B7C520A40AA9}">
      <dgm:prSet phldrT="[Text]"/>
      <dgm:spPr>
        <a:solidFill>
          <a:srgbClr val="00B050"/>
        </a:solidFill>
      </dgm:spPr>
      <dgm:t>
        <a:bodyPr/>
        <a:lstStyle/>
        <a:p>
          <a:r>
            <a:rPr lang="en-US" dirty="0"/>
            <a:t>3. </a:t>
          </a:r>
          <a:r>
            <a:rPr lang="ru-RU" dirty="0"/>
            <a:t>Тенденции в области контроля за исполнением бюджета</a:t>
          </a:r>
          <a:endParaRPr lang="en-US" dirty="0"/>
        </a:p>
      </dgm:t>
    </dgm:pt>
    <dgm:pt modelId="{63AA4A96-9249-7344-A69E-737C55DB2776}" type="parTrans" cxnId="{CDA30972-E9F1-C24E-808D-A03490C0887F}">
      <dgm:prSet/>
      <dgm:spPr/>
      <dgm:t>
        <a:bodyPr/>
        <a:lstStyle/>
        <a:p>
          <a:endParaRPr lang="en-US"/>
        </a:p>
      </dgm:t>
    </dgm:pt>
    <dgm:pt modelId="{C348D742-6FB7-2F43-88CC-70119E22DE19}" type="sibTrans" cxnId="{CDA30972-E9F1-C24E-808D-A03490C0887F}">
      <dgm:prSet/>
      <dgm:spPr/>
      <dgm:t>
        <a:bodyPr/>
        <a:lstStyle/>
        <a:p>
          <a:endParaRPr lang="en-US"/>
        </a:p>
      </dgm:t>
    </dgm:pt>
    <dgm:pt modelId="{A1AF34A1-ACE7-5545-B5AD-1AD1DF8693C9}">
      <dgm:prSet phldrT="[Text]"/>
      <dgm:spPr/>
      <dgm:t>
        <a:bodyPr/>
        <a:lstStyle/>
        <a:p>
          <a:r>
            <a:rPr lang="en-US" dirty="0"/>
            <a:t>4.</a:t>
          </a:r>
          <a:r>
            <a:rPr lang="ru-RU" dirty="0"/>
            <a:t>Связь с управлением ликвидностью</a:t>
          </a:r>
          <a:endParaRPr lang="en-US" dirty="0"/>
        </a:p>
      </dgm:t>
    </dgm:pt>
    <dgm:pt modelId="{A569C1F1-7785-FF45-964A-52E023CE3431}" type="parTrans" cxnId="{8EE36F62-B03F-B54B-B905-41C5A00AC832}">
      <dgm:prSet/>
      <dgm:spPr/>
      <dgm:t>
        <a:bodyPr/>
        <a:lstStyle/>
        <a:p>
          <a:endParaRPr lang="en-US"/>
        </a:p>
      </dgm:t>
    </dgm:pt>
    <dgm:pt modelId="{E800747A-48FA-0E4C-A89D-12F1F62C80F3}" type="sibTrans" cxnId="{8EE36F62-B03F-B54B-B905-41C5A00AC832}">
      <dgm:prSet/>
      <dgm:spPr/>
      <dgm:t>
        <a:bodyPr/>
        <a:lstStyle/>
        <a:p>
          <a:endParaRPr lang="en-US"/>
        </a:p>
      </dgm:t>
    </dgm:pt>
    <dgm:pt modelId="{7E5CA0E6-24B7-BD48-8161-0B80B1A515F6}" type="pres">
      <dgm:prSet presAssocID="{E863F25D-FA12-9544-BBFE-C72BA5B83E9F}" presName="matrix" presStyleCnt="0">
        <dgm:presLayoutVars>
          <dgm:chMax val="1"/>
          <dgm:dir/>
          <dgm:resizeHandles val="exact"/>
        </dgm:presLayoutVars>
      </dgm:prSet>
      <dgm:spPr/>
    </dgm:pt>
    <dgm:pt modelId="{EA9CD77F-AD7D-B043-AE48-469AD4AC1522}" type="pres">
      <dgm:prSet presAssocID="{E863F25D-FA12-9544-BBFE-C72BA5B83E9F}" presName="diamond" presStyleLbl="bgShp" presStyleIdx="0" presStyleCnt="1" custScaleX="130380"/>
      <dgm:spPr/>
    </dgm:pt>
    <dgm:pt modelId="{690F8E04-4E1A-404D-946D-797B72CCEB65}" type="pres">
      <dgm:prSet presAssocID="{E863F25D-FA12-9544-BBFE-C72BA5B83E9F}" presName="quad1" presStyleLbl="node1" presStyleIdx="0" presStyleCnt="4">
        <dgm:presLayoutVars>
          <dgm:chMax val="0"/>
          <dgm:chPref val="0"/>
          <dgm:bulletEnabled val="1"/>
        </dgm:presLayoutVars>
      </dgm:prSet>
      <dgm:spPr/>
    </dgm:pt>
    <dgm:pt modelId="{2D289A43-BB59-A746-94E8-8B10850BBA0D}" type="pres">
      <dgm:prSet presAssocID="{E863F25D-FA12-9544-BBFE-C72BA5B83E9F}" presName="quad2" presStyleLbl="node1" presStyleIdx="1" presStyleCnt="4" custLinFactNeighborX="-700" custLinFactNeighborY="5529">
        <dgm:presLayoutVars>
          <dgm:chMax val="0"/>
          <dgm:chPref val="0"/>
          <dgm:bulletEnabled val="1"/>
        </dgm:presLayoutVars>
      </dgm:prSet>
      <dgm:spPr/>
    </dgm:pt>
    <dgm:pt modelId="{EF3FFE69-E8B0-E448-B466-2F3B1C7E83D1}" type="pres">
      <dgm:prSet presAssocID="{E863F25D-FA12-9544-BBFE-C72BA5B83E9F}" presName="quad3" presStyleLbl="node1" presStyleIdx="2" presStyleCnt="4">
        <dgm:presLayoutVars>
          <dgm:chMax val="0"/>
          <dgm:chPref val="0"/>
          <dgm:bulletEnabled val="1"/>
        </dgm:presLayoutVars>
      </dgm:prSet>
      <dgm:spPr/>
    </dgm:pt>
    <dgm:pt modelId="{4DB4CCA0-0359-5043-85CC-7D79EA64D6A6}" type="pres">
      <dgm:prSet presAssocID="{E863F25D-FA12-9544-BBFE-C72BA5B83E9F}" presName="quad4" presStyleLbl="node1" presStyleIdx="3" presStyleCnt="4">
        <dgm:presLayoutVars>
          <dgm:chMax val="0"/>
          <dgm:chPref val="0"/>
          <dgm:bulletEnabled val="1"/>
        </dgm:presLayoutVars>
      </dgm:prSet>
      <dgm:spPr/>
    </dgm:pt>
  </dgm:ptLst>
  <dgm:cxnLst>
    <dgm:cxn modelId="{359D8439-B84D-2448-9B64-612B3863A802}" srcId="{E863F25D-FA12-9544-BBFE-C72BA5B83E9F}" destId="{F550331F-D720-6E46-820B-2EF04DEBA12A}" srcOrd="1" destOrd="0" parTransId="{BD632B55-23B6-DA4A-B5D4-9CB1458B002E}" sibTransId="{C501DA8E-3609-8C48-B7A0-1CFCD5C965D7}"/>
    <dgm:cxn modelId="{8EE36F62-B03F-B54B-B905-41C5A00AC832}" srcId="{E863F25D-FA12-9544-BBFE-C72BA5B83E9F}" destId="{A1AF34A1-ACE7-5545-B5AD-1AD1DF8693C9}" srcOrd="3" destOrd="0" parTransId="{A569C1F1-7785-FF45-964A-52E023CE3431}" sibTransId="{E800747A-48FA-0E4C-A89D-12F1F62C80F3}"/>
    <dgm:cxn modelId="{CDA30972-E9F1-C24E-808D-A03490C0887F}" srcId="{E863F25D-FA12-9544-BBFE-C72BA5B83E9F}" destId="{19D85CE0-C329-354D-9439-B7C520A40AA9}" srcOrd="2" destOrd="0" parTransId="{63AA4A96-9249-7344-A69E-737C55DB2776}" sibTransId="{C348D742-6FB7-2F43-88CC-70119E22DE19}"/>
    <dgm:cxn modelId="{74F78F76-FDB7-FF4B-A7DE-49B54C718076}" srcId="{E863F25D-FA12-9544-BBFE-C72BA5B83E9F}" destId="{FF165FFD-D991-0E4C-8F15-AC7C7D211842}" srcOrd="0" destOrd="0" parTransId="{4B10A727-7546-EF4B-9819-BF227419D9E8}" sibTransId="{6FCC50B5-5A2C-124A-809A-3549ECB07319}"/>
    <dgm:cxn modelId="{08C85158-AB0E-7449-967D-45EDE16CDC0B}" type="presOf" srcId="{FF165FFD-D991-0E4C-8F15-AC7C7D211842}" destId="{690F8E04-4E1A-404D-946D-797B72CCEB65}" srcOrd="0" destOrd="0" presId="urn:microsoft.com/office/officeart/2005/8/layout/matrix3"/>
    <dgm:cxn modelId="{D04CBB9A-254B-0D4D-9F67-3C4170F89F39}" type="presOf" srcId="{F550331F-D720-6E46-820B-2EF04DEBA12A}" destId="{2D289A43-BB59-A746-94E8-8B10850BBA0D}" srcOrd="0" destOrd="0" presId="urn:microsoft.com/office/officeart/2005/8/layout/matrix3"/>
    <dgm:cxn modelId="{C98861AF-A253-5F41-AF98-310E9B4CB6C4}" type="presOf" srcId="{E863F25D-FA12-9544-BBFE-C72BA5B83E9F}" destId="{7E5CA0E6-24B7-BD48-8161-0B80B1A515F6}" srcOrd="0" destOrd="0" presId="urn:microsoft.com/office/officeart/2005/8/layout/matrix3"/>
    <dgm:cxn modelId="{A7B1D9CC-3074-7F4E-849E-028DDC720C76}" type="presOf" srcId="{A1AF34A1-ACE7-5545-B5AD-1AD1DF8693C9}" destId="{4DB4CCA0-0359-5043-85CC-7D79EA64D6A6}" srcOrd="0" destOrd="0" presId="urn:microsoft.com/office/officeart/2005/8/layout/matrix3"/>
    <dgm:cxn modelId="{7C4D2AD0-F197-2D40-932B-1C93B9499D02}" type="presOf" srcId="{19D85CE0-C329-354D-9439-B7C520A40AA9}" destId="{EF3FFE69-E8B0-E448-B466-2F3B1C7E83D1}" srcOrd="0" destOrd="0" presId="urn:microsoft.com/office/officeart/2005/8/layout/matrix3"/>
    <dgm:cxn modelId="{9520BA5E-AFB2-684A-85FD-24350B84DC93}" type="presParOf" srcId="{7E5CA0E6-24B7-BD48-8161-0B80B1A515F6}" destId="{EA9CD77F-AD7D-B043-AE48-469AD4AC1522}" srcOrd="0" destOrd="0" presId="urn:microsoft.com/office/officeart/2005/8/layout/matrix3"/>
    <dgm:cxn modelId="{05B851F2-D45E-224F-88E4-FB45E5AE0A4C}" type="presParOf" srcId="{7E5CA0E6-24B7-BD48-8161-0B80B1A515F6}" destId="{690F8E04-4E1A-404D-946D-797B72CCEB65}" srcOrd="1" destOrd="0" presId="urn:microsoft.com/office/officeart/2005/8/layout/matrix3"/>
    <dgm:cxn modelId="{96C11150-CB0C-E049-8234-F5AF9932B11D}" type="presParOf" srcId="{7E5CA0E6-24B7-BD48-8161-0B80B1A515F6}" destId="{2D289A43-BB59-A746-94E8-8B10850BBA0D}" srcOrd="2" destOrd="0" presId="urn:microsoft.com/office/officeart/2005/8/layout/matrix3"/>
    <dgm:cxn modelId="{CF787329-782D-884B-9A8B-992444B2F263}" type="presParOf" srcId="{7E5CA0E6-24B7-BD48-8161-0B80B1A515F6}" destId="{EF3FFE69-E8B0-E448-B466-2F3B1C7E83D1}" srcOrd="3" destOrd="0" presId="urn:microsoft.com/office/officeart/2005/8/layout/matrix3"/>
    <dgm:cxn modelId="{A5F5E8E3-2CE2-D140-9702-5FD75B144BDA}" type="presParOf" srcId="{7E5CA0E6-24B7-BD48-8161-0B80B1A515F6}" destId="{4DB4CCA0-0359-5043-85CC-7D79EA64D6A6}"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BEEA90-98B5-574E-85C6-967FF3DA1A6D}" type="doc">
      <dgm:prSet loTypeId="urn:microsoft.com/office/officeart/2005/8/layout/vList3" loCatId="hierarchy" qsTypeId="urn:microsoft.com/office/officeart/2005/8/quickstyle/simple1" qsCatId="simple" csTypeId="urn:microsoft.com/office/officeart/2005/8/colors/accent1_2" csCatId="accent1" phldr="1"/>
      <dgm:spPr/>
      <dgm:t>
        <a:bodyPr/>
        <a:lstStyle/>
        <a:p>
          <a:endParaRPr lang="en-US"/>
        </a:p>
      </dgm:t>
    </dgm:pt>
    <dgm:pt modelId="{7E76B4B5-7250-FF45-ACE4-538054B78141}">
      <dgm:prSet phldrT="[Text]" custT="1"/>
      <dgm:spPr/>
      <dgm:t>
        <a:bodyPr/>
        <a:lstStyle/>
        <a:p>
          <a:r>
            <a:rPr lang="ru-RU" sz="1900" dirty="0">
              <a:solidFill>
                <a:srgbClr val="FF0000"/>
              </a:solidFill>
            </a:rPr>
            <a:t>Бюджетный департамент </a:t>
          </a:r>
          <a:r>
            <a:rPr lang="en-US" sz="1900" dirty="0"/>
            <a:t>– </a:t>
          </a:r>
          <a:r>
            <a:rPr lang="ru-RU" sz="1400" dirty="0"/>
            <a:t>контроль  за ассигнованиями </a:t>
          </a:r>
          <a:endParaRPr lang="en-US" sz="1400" dirty="0"/>
        </a:p>
      </dgm:t>
    </dgm:pt>
    <dgm:pt modelId="{5C726960-DEF3-4548-9661-D9F16A631595}" type="parTrans" cxnId="{70692459-38B6-6E42-84FA-BE54CE55A777}">
      <dgm:prSet/>
      <dgm:spPr/>
      <dgm:t>
        <a:bodyPr/>
        <a:lstStyle/>
        <a:p>
          <a:endParaRPr lang="en-US"/>
        </a:p>
      </dgm:t>
    </dgm:pt>
    <dgm:pt modelId="{BBFDFE34-055F-0448-9216-B4EC735AD937}" type="sibTrans" cxnId="{70692459-38B6-6E42-84FA-BE54CE55A777}">
      <dgm:prSet/>
      <dgm:spPr/>
      <dgm:t>
        <a:bodyPr/>
        <a:lstStyle/>
        <a:p>
          <a:endParaRPr lang="en-US"/>
        </a:p>
      </dgm:t>
    </dgm:pt>
    <dgm:pt modelId="{4FDB5DD3-CF11-B247-BE3D-74BF0637C5E8}">
      <dgm:prSet phldrT="[Text]" custT="1"/>
      <dgm:spPr/>
      <dgm:t>
        <a:bodyPr/>
        <a:lstStyle/>
        <a:p>
          <a:r>
            <a:rPr lang="ru-RU" sz="1400" dirty="0"/>
            <a:t>Контроль кассовых лимитов для сохранения целостности бюджета</a:t>
          </a:r>
          <a:endParaRPr lang="en-US" sz="1400" dirty="0"/>
        </a:p>
      </dgm:t>
    </dgm:pt>
    <dgm:pt modelId="{60DD3851-0CB2-FA42-B0AB-A0DCB6F15A5F}" type="parTrans" cxnId="{E4A83287-34CA-DB48-B64F-17960A0F8961}">
      <dgm:prSet/>
      <dgm:spPr/>
      <dgm:t>
        <a:bodyPr/>
        <a:lstStyle/>
        <a:p>
          <a:endParaRPr lang="en-US"/>
        </a:p>
      </dgm:t>
    </dgm:pt>
    <dgm:pt modelId="{B8EE0B0A-7596-8B43-BB90-29B3F61E5677}" type="sibTrans" cxnId="{E4A83287-34CA-DB48-B64F-17960A0F8961}">
      <dgm:prSet/>
      <dgm:spPr/>
      <dgm:t>
        <a:bodyPr/>
        <a:lstStyle/>
        <a:p>
          <a:endParaRPr lang="en-US"/>
        </a:p>
      </dgm:t>
    </dgm:pt>
    <dgm:pt modelId="{FCD7A3C0-2456-7240-9A08-AEDC51BA2C93}">
      <dgm:prSet phldrT="[Text]"/>
      <dgm:spPr/>
      <dgm:t>
        <a:bodyPr/>
        <a:lstStyle/>
        <a:p>
          <a:endParaRPr lang="en-US" sz="1500" dirty="0"/>
        </a:p>
      </dgm:t>
    </dgm:pt>
    <dgm:pt modelId="{0755B6A9-3D52-AA4D-8FA6-992D825D882E}" type="parTrans" cxnId="{AC64358F-0F7B-5042-A760-069ED0736F35}">
      <dgm:prSet/>
      <dgm:spPr/>
      <dgm:t>
        <a:bodyPr/>
        <a:lstStyle/>
        <a:p>
          <a:endParaRPr lang="en-US"/>
        </a:p>
      </dgm:t>
    </dgm:pt>
    <dgm:pt modelId="{2F55B689-1141-0A49-B0E4-198DC12C903A}" type="sibTrans" cxnId="{AC64358F-0F7B-5042-A760-069ED0736F35}">
      <dgm:prSet/>
      <dgm:spPr/>
      <dgm:t>
        <a:bodyPr/>
        <a:lstStyle/>
        <a:p>
          <a:endParaRPr lang="en-US"/>
        </a:p>
      </dgm:t>
    </dgm:pt>
    <dgm:pt modelId="{75D8309D-79B6-3D44-98D3-9200CCFAA640}">
      <dgm:prSet phldrT="[Text]"/>
      <dgm:spPr/>
      <dgm:t>
        <a:bodyPr/>
        <a:lstStyle/>
        <a:p>
          <a:r>
            <a:rPr lang="ru-RU" sz="1600" dirty="0">
              <a:solidFill>
                <a:srgbClr val="FF0000"/>
              </a:solidFill>
            </a:rPr>
            <a:t>Министерства и ведомства </a:t>
          </a:r>
          <a:r>
            <a:rPr lang="en-US" sz="1600" dirty="0"/>
            <a:t>- </a:t>
          </a:r>
          <a:r>
            <a:rPr lang="ru-RU" sz="1600" dirty="0"/>
            <a:t>Контроль за исполнением бюджета</a:t>
          </a:r>
          <a:endParaRPr lang="en-US" sz="1600" dirty="0"/>
        </a:p>
      </dgm:t>
    </dgm:pt>
    <dgm:pt modelId="{F4832ED7-85BB-3E46-BFE7-519C49F6F3BF}" type="parTrans" cxnId="{610E985C-DF49-E343-A2F9-E5A0481CD2FE}">
      <dgm:prSet/>
      <dgm:spPr/>
      <dgm:t>
        <a:bodyPr/>
        <a:lstStyle/>
        <a:p>
          <a:endParaRPr lang="en-US"/>
        </a:p>
      </dgm:t>
    </dgm:pt>
    <dgm:pt modelId="{4C87A510-D2C4-6C46-A189-E3B95F0B59AE}" type="sibTrans" cxnId="{610E985C-DF49-E343-A2F9-E5A0481CD2FE}">
      <dgm:prSet/>
      <dgm:spPr/>
      <dgm:t>
        <a:bodyPr/>
        <a:lstStyle/>
        <a:p>
          <a:endParaRPr lang="en-US"/>
        </a:p>
      </dgm:t>
    </dgm:pt>
    <dgm:pt modelId="{2367E4D5-072E-D041-969C-C06652B81D13}">
      <dgm:prSet phldrT="[Text]" custT="1"/>
      <dgm:spPr/>
      <dgm:t>
        <a:bodyPr/>
        <a:lstStyle/>
        <a:p>
          <a:r>
            <a:rPr lang="ru-RU" sz="1400" dirty="0"/>
            <a:t>Дополнительный контроль с их стороны для гарантий целевого использования государственных средств</a:t>
          </a:r>
          <a:endParaRPr lang="en-US" sz="1400" dirty="0"/>
        </a:p>
      </dgm:t>
    </dgm:pt>
    <dgm:pt modelId="{7C55ADDA-8BD0-B642-981C-D2AA2CF7F8CC}" type="parTrans" cxnId="{54456FA1-3310-DD4A-B05A-9FF9E139E9AF}">
      <dgm:prSet/>
      <dgm:spPr/>
      <dgm:t>
        <a:bodyPr/>
        <a:lstStyle/>
        <a:p>
          <a:endParaRPr lang="en-US"/>
        </a:p>
      </dgm:t>
    </dgm:pt>
    <dgm:pt modelId="{96ED63EA-983B-B344-BD05-A6841FDEAEE8}" type="sibTrans" cxnId="{54456FA1-3310-DD4A-B05A-9FF9E139E9AF}">
      <dgm:prSet/>
      <dgm:spPr/>
      <dgm:t>
        <a:bodyPr/>
        <a:lstStyle/>
        <a:p>
          <a:endParaRPr lang="en-US"/>
        </a:p>
      </dgm:t>
    </dgm:pt>
    <dgm:pt modelId="{2151A52A-AEDA-AB4B-88C4-AF5A2B25C974}">
      <dgm:prSet phldrT="[Text]" custT="1"/>
      <dgm:spPr/>
      <dgm:t>
        <a:bodyPr/>
        <a:lstStyle/>
        <a:p>
          <a:r>
            <a:rPr lang="ru-RU" sz="1400" dirty="0">
              <a:solidFill>
                <a:srgbClr val="FF0000"/>
              </a:solidFill>
            </a:rPr>
            <a:t>Казначейство </a:t>
          </a:r>
          <a:r>
            <a:rPr lang="en-US" sz="1400" dirty="0">
              <a:solidFill>
                <a:srgbClr val="FF0000"/>
              </a:solidFill>
            </a:rPr>
            <a:t>- </a:t>
          </a:r>
          <a:r>
            <a:rPr lang="ru-RU" sz="1400" dirty="0"/>
            <a:t>контроль за исполнением бюджета</a:t>
          </a:r>
          <a:endParaRPr lang="en-US" sz="1400" dirty="0"/>
        </a:p>
      </dgm:t>
    </dgm:pt>
    <dgm:pt modelId="{C76587DE-B96E-9D41-8D57-0DB8AD0C57D4}" type="parTrans" cxnId="{023DB2BB-50D5-814F-8988-5EDBAC90A3A1}">
      <dgm:prSet/>
      <dgm:spPr/>
      <dgm:t>
        <a:bodyPr/>
        <a:lstStyle/>
        <a:p>
          <a:endParaRPr lang="en-US"/>
        </a:p>
      </dgm:t>
    </dgm:pt>
    <dgm:pt modelId="{3D9E2D8C-2FFF-7B41-B32E-4A0FA0EFEAB1}" type="sibTrans" cxnId="{023DB2BB-50D5-814F-8988-5EDBAC90A3A1}">
      <dgm:prSet/>
      <dgm:spPr/>
      <dgm:t>
        <a:bodyPr/>
        <a:lstStyle/>
        <a:p>
          <a:endParaRPr lang="en-US"/>
        </a:p>
      </dgm:t>
    </dgm:pt>
    <dgm:pt modelId="{2A767EE4-6537-9344-B285-439710A65C07}">
      <dgm:prSet phldrT="[Text]" custT="1"/>
      <dgm:spPr/>
      <dgm:t>
        <a:bodyPr/>
        <a:lstStyle/>
        <a:p>
          <a:r>
            <a:rPr lang="ru-RU" sz="1400" dirty="0"/>
            <a:t>Дополнительный централизованный контроль для обеспечения целостности исполнения бюджета на уровне министерств и ведомств</a:t>
          </a:r>
          <a:endParaRPr lang="en-US" sz="1400" dirty="0"/>
        </a:p>
      </dgm:t>
    </dgm:pt>
    <dgm:pt modelId="{941F531D-8C1B-0144-A006-A14B3BDA810A}" type="parTrans" cxnId="{C646E632-56DB-024C-9C4E-2636E23876BB}">
      <dgm:prSet/>
      <dgm:spPr/>
      <dgm:t>
        <a:bodyPr/>
        <a:lstStyle/>
        <a:p>
          <a:endParaRPr lang="en-US"/>
        </a:p>
      </dgm:t>
    </dgm:pt>
    <dgm:pt modelId="{6B0FC706-8438-3A4F-A408-240BE68786EE}" type="sibTrans" cxnId="{C646E632-56DB-024C-9C4E-2636E23876BB}">
      <dgm:prSet/>
      <dgm:spPr/>
      <dgm:t>
        <a:bodyPr/>
        <a:lstStyle/>
        <a:p>
          <a:endParaRPr lang="en-US"/>
        </a:p>
      </dgm:t>
    </dgm:pt>
    <dgm:pt modelId="{A6DE4EE8-40CC-8944-8543-A78909AFA614}">
      <dgm:prSet phldrT="[Text]" custT="1"/>
      <dgm:spPr/>
      <dgm:t>
        <a:bodyPr/>
        <a:lstStyle/>
        <a:p>
          <a:r>
            <a:rPr lang="ru-RU" sz="1400" dirty="0"/>
            <a:t>С учетом развития ИСУГФ такие меры контроля  представляются избыточными</a:t>
          </a:r>
          <a:endParaRPr lang="en-US" sz="1400" dirty="0"/>
        </a:p>
      </dgm:t>
    </dgm:pt>
    <dgm:pt modelId="{12D2BCCD-0621-DB43-985C-4E4F7CBA6891}" type="parTrans" cxnId="{72CC880C-A8E9-A442-A859-9918977F93AE}">
      <dgm:prSet/>
      <dgm:spPr/>
      <dgm:t>
        <a:bodyPr/>
        <a:lstStyle/>
        <a:p>
          <a:endParaRPr lang="en-US"/>
        </a:p>
      </dgm:t>
    </dgm:pt>
    <dgm:pt modelId="{2ED13450-B034-CF4E-BF4F-253BDD1644F2}" type="sibTrans" cxnId="{72CC880C-A8E9-A442-A859-9918977F93AE}">
      <dgm:prSet/>
      <dgm:spPr/>
      <dgm:t>
        <a:bodyPr/>
        <a:lstStyle/>
        <a:p>
          <a:endParaRPr lang="en-US"/>
        </a:p>
      </dgm:t>
    </dgm:pt>
    <dgm:pt modelId="{E8CE2BF8-29A5-48E4-93D4-C07F55010C29}">
      <dgm:prSet phldrT="[Text]"/>
      <dgm:spPr/>
      <dgm:t>
        <a:bodyPr/>
        <a:lstStyle/>
        <a:p>
          <a:r>
            <a:rPr lang="ru-RU" sz="1400" dirty="0"/>
            <a:t>Благодаря ИСУГФ, контроль сместился от централи-</a:t>
          </a:r>
          <a:r>
            <a:rPr lang="ru-RU" sz="1400" dirty="0" err="1"/>
            <a:t>зованного</a:t>
          </a:r>
          <a:r>
            <a:rPr lang="ru-RU" sz="1400" dirty="0"/>
            <a:t> контроля за исполнением бюджета к контролю, осуществляемому министерствами и ведомствами</a:t>
          </a:r>
          <a:endParaRPr lang="en-US" sz="1400" dirty="0"/>
        </a:p>
      </dgm:t>
    </dgm:pt>
    <dgm:pt modelId="{1F800334-7946-4AB9-BA43-E13DB86F8D51}" type="parTrans" cxnId="{3B7D686E-5368-4C9B-8BAB-5A2ABFB28FF5}">
      <dgm:prSet/>
      <dgm:spPr/>
      <dgm:t>
        <a:bodyPr/>
        <a:lstStyle/>
        <a:p>
          <a:endParaRPr lang="en-US"/>
        </a:p>
      </dgm:t>
    </dgm:pt>
    <dgm:pt modelId="{7A4AAE0F-585A-4577-9922-D0973AC1D92B}" type="sibTrans" cxnId="{3B7D686E-5368-4C9B-8BAB-5A2ABFB28FF5}">
      <dgm:prSet/>
      <dgm:spPr/>
      <dgm:t>
        <a:bodyPr/>
        <a:lstStyle/>
        <a:p>
          <a:endParaRPr lang="en-US"/>
        </a:p>
      </dgm:t>
    </dgm:pt>
    <dgm:pt modelId="{57351BBD-21A9-5241-AA74-BDE9ED90D84E}" type="pres">
      <dgm:prSet presAssocID="{B8BEEA90-98B5-574E-85C6-967FF3DA1A6D}" presName="linearFlow" presStyleCnt="0">
        <dgm:presLayoutVars>
          <dgm:dir/>
          <dgm:resizeHandles val="exact"/>
        </dgm:presLayoutVars>
      </dgm:prSet>
      <dgm:spPr/>
    </dgm:pt>
    <dgm:pt modelId="{6CD235B8-6925-7148-A03D-42AEC4CE7A1E}" type="pres">
      <dgm:prSet presAssocID="{7E76B4B5-7250-FF45-ACE4-538054B78141}" presName="composite" presStyleCnt="0"/>
      <dgm:spPr/>
    </dgm:pt>
    <dgm:pt modelId="{372EF793-0CBF-C242-B63B-3CAA1C8B2474}" type="pres">
      <dgm:prSet presAssocID="{7E76B4B5-7250-FF45-ACE4-538054B78141}" presName="imgShp" presStyleLbl="fgImgPlace1" presStyleIdx="0" presStyleCnt="3"/>
      <dgm:spPr/>
    </dgm:pt>
    <dgm:pt modelId="{19990EAA-88BB-484A-A39B-6A6BBB394199}" type="pres">
      <dgm:prSet presAssocID="{7E76B4B5-7250-FF45-ACE4-538054B78141}" presName="txShp" presStyleLbl="node1" presStyleIdx="0" presStyleCnt="3">
        <dgm:presLayoutVars>
          <dgm:bulletEnabled val="1"/>
        </dgm:presLayoutVars>
      </dgm:prSet>
      <dgm:spPr/>
    </dgm:pt>
    <dgm:pt modelId="{2F724858-E0C0-DB49-8613-A3E5EFCCDB7D}" type="pres">
      <dgm:prSet presAssocID="{BBFDFE34-055F-0448-9216-B4EC735AD937}" presName="spacing" presStyleCnt="0"/>
      <dgm:spPr/>
    </dgm:pt>
    <dgm:pt modelId="{C7F74F73-E2A7-B545-97A0-99890A1F0B68}" type="pres">
      <dgm:prSet presAssocID="{75D8309D-79B6-3D44-98D3-9200CCFAA640}" presName="composite" presStyleCnt="0"/>
      <dgm:spPr/>
    </dgm:pt>
    <dgm:pt modelId="{D751A0E3-9CEF-5841-AB4E-97A3D0FA524E}" type="pres">
      <dgm:prSet presAssocID="{75D8309D-79B6-3D44-98D3-9200CCFAA640}" presName="imgShp" presStyleLbl="fgImgPlace1" presStyleIdx="1" presStyleCnt="3"/>
      <dgm:spPr/>
    </dgm:pt>
    <dgm:pt modelId="{16E2CABB-0C1B-8945-A9D1-635E301E26E1}" type="pres">
      <dgm:prSet presAssocID="{75D8309D-79B6-3D44-98D3-9200CCFAA640}" presName="txShp" presStyleLbl="node1" presStyleIdx="1" presStyleCnt="3" custScaleY="135815">
        <dgm:presLayoutVars>
          <dgm:bulletEnabled val="1"/>
        </dgm:presLayoutVars>
      </dgm:prSet>
      <dgm:spPr/>
    </dgm:pt>
    <dgm:pt modelId="{AD18E04A-36DC-ED45-A91A-7B9B47DD1442}" type="pres">
      <dgm:prSet presAssocID="{4C87A510-D2C4-6C46-A189-E3B95F0B59AE}" presName="spacing" presStyleCnt="0"/>
      <dgm:spPr/>
    </dgm:pt>
    <dgm:pt modelId="{399758FD-24F3-8B4E-B54F-D24CCF26610C}" type="pres">
      <dgm:prSet presAssocID="{2151A52A-AEDA-AB4B-88C4-AF5A2B25C974}" presName="composite" presStyleCnt="0"/>
      <dgm:spPr/>
    </dgm:pt>
    <dgm:pt modelId="{4BA465B5-72FD-764E-B2DF-A066A0890EA0}" type="pres">
      <dgm:prSet presAssocID="{2151A52A-AEDA-AB4B-88C4-AF5A2B25C974}" presName="imgShp" presStyleLbl="fgImgPlace1" presStyleIdx="2" presStyleCnt="3"/>
      <dgm:spPr/>
    </dgm:pt>
    <dgm:pt modelId="{439AF145-7273-CE40-9905-9814B0FEB303}" type="pres">
      <dgm:prSet presAssocID="{2151A52A-AEDA-AB4B-88C4-AF5A2B25C974}" presName="txShp" presStyleLbl="node1" presStyleIdx="2" presStyleCnt="3">
        <dgm:presLayoutVars>
          <dgm:bulletEnabled val="1"/>
        </dgm:presLayoutVars>
      </dgm:prSet>
      <dgm:spPr/>
    </dgm:pt>
  </dgm:ptLst>
  <dgm:cxnLst>
    <dgm:cxn modelId="{72CC880C-A8E9-A442-A859-9918977F93AE}" srcId="{2151A52A-AEDA-AB4B-88C4-AF5A2B25C974}" destId="{A6DE4EE8-40CC-8944-8543-A78909AFA614}" srcOrd="1" destOrd="0" parTransId="{12D2BCCD-0621-DB43-985C-4E4F7CBA6891}" sibTransId="{2ED13450-B034-CF4E-BF4F-253BDD1644F2}"/>
    <dgm:cxn modelId="{C646E632-56DB-024C-9C4E-2636E23876BB}" srcId="{2151A52A-AEDA-AB4B-88C4-AF5A2B25C974}" destId="{2A767EE4-6537-9344-B285-439710A65C07}" srcOrd="0" destOrd="0" parTransId="{941F531D-8C1B-0144-A006-A14B3BDA810A}" sibTransId="{6B0FC706-8438-3A4F-A408-240BE68786EE}"/>
    <dgm:cxn modelId="{610E985C-DF49-E343-A2F9-E5A0481CD2FE}" srcId="{B8BEEA90-98B5-574E-85C6-967FF3DA1A6D}" destId="{75D8309D-79B6-3D44-98D3-9200CCFAA640}" srcOrd="1" destOrd="0" parTransId="{F4832ED7-85BB-3E46-BFE7-519C49F6F3BF}" sibTransId="{4C87A510-D2C4-6C46-A189-E3B95F0B59AE}"/>
    <dgm:cxn modelId="{0AC4B843-21AD-7F43-89AD-8A458D56794B}" type="presOf" srcId="{4FDB5DD3-CF11-B247-BE3D-74BF0637C5E8}" destId="{19990EAA-88BB-484A-A39B-6A6BBB394199}" srcOrd="0" destOrd="1" presId="urn:microsoft.com/office/officeart/2005/8/layout/vList3"/>
    <dgm:cxn modelId="{FD152C64-169A-4B99-9028-EF89DC8246B2}" type="presOf" srcId="{E8CE2BF8-29A5-48E4-93D4-C07F55010C29}" destId="{16E2CABB-0C1B-8945-A9D1-635E301E26E1}" srcOrd="0" destOrd="2" presId="urn:microsoft.com/office/officeart/2005/8/layout/vList3"/>
    <dgm:cxn modelId="{AC92B546-2529-2F43-9066-F05D0C0450A3}" type="presOf" srcId="{2151A52A-AEDA-AB4B-88C4-AF5A2B25C974}" destId="{439AF145-7273-CE40-9905-9814B0FEB303}" srcOrd="0" destOrd="0" presId="urn:microsoft.com/office/officeart/2005/8/layout/vList3"/>
    <dgm:cxn modelId="{3B7D686E-5368-4C9B-8BAB-5A2ABFB28FF5}" srcId="{75D8309D-79B6-3D44-98D3-9200CCFAA640}" destId="{E8CE2BF8-29A5-48E4-93D4-C07F55010C29}" srcOrd="1" destOrd="0" parTransId="{1F800334-7946-4AB9-BA43-E13DB86F8D51}" sibTransId="{7A4AAE0F-585A-4577-9922-D0973AC1D92B}"/>
    <dgm:cxn modelId="{70692459-38B6-6E42-84FA-BE54CE55A777}" srcId="{B8BEEA90-98B5-574E-85C6-967FF3DA1A6D}" destId="{7E76B4B5-7250-FF45-ACE4-538054B78141}" srcOrd="0" destOrd="0" parTransId="{5C726960-DEF3-4548-9661-D9F16A631595}" sibTransId="{BBFDFE34-055F-0448-9216-B4EC735AD937}"/>
    <dgm:cxn modelId="{447DF581-5E66-8644-BC21-F3321B5600FE}" type="presOf" srcId="{A6DE4EE8-40CC-8944-8543-A78909AFA614}" destId="{439AF145-7273-CE40-9905-9814B0FEB303}" srcOrd="0" destOrd="2" presId="urn:microsoft.com/office/officeart/2005/8/layout/vList3"/>
    <dgm:cxn modelId="{E4A83287-34CA-DB48-B64F-17960A0F8961}" srcId="{7E76B4B5-7250-FF45-ACE4-538054B78141}" destId="{4FDB5DD3-CF11-B247-BE3D-74BF0637C5E8}" srcOrd="0" destOrd="0" parTransId="{60DD3851-0CB2-FA42-B0AB-A0DCB6F15A5F}" sibTransId="{B8EE0B0A-7596-8B43-BB90-29B3F61E5677}"/>
    <dgm:cxn modelId="{AC64358F-0F7B-5042-A760-069ED0736F35}" srcId="{7E76B4B5-7250-FF45-ACE4-538054B78141}" destId="{FCD7A3C0-2456-7240-9A08-AEDC51BA2C93}" srcOrd="1" destOrd="0" parTransId="{0755B6A9-3D52-AA4D-8FA6-992D825D882E}" sibTransId="{2F55B689-1141-0A49-B0E4-198DC12C903A}"/>
    <dgm:cxn modelId="{54456FA1-3310-DD4A-B05A-9FF9E139E9AF}" srcId="{75D8309D-79B6-3D44-98D3-9200CCFAA640}" destId="{2367E4D5-072E-D041-969C-C06652B81D13}" srcOrd="0" destOrd="0" parTransId="{7C55ADDA-8BD0-B642-981C-D2AA2CF7F8CC}" sibTransId="{96ED63EA-983B-B344-BD05-A6841FDEAEE8}"/>
    <dgm:cxn modelId="{AFA62BAA-E3E6-664B-835D-D3F5C5E4C779}" type="presOf" srcId="{FCD7A3C0-2456-7240-9A08-AEDC51BA2C93}" destId="{19990EAA-88BB-484A-A39B-6A6BBB394199}" srcOrd="0" destOrd="2" presId="urn:microsoft.com/office/officeart/2005/8/layout/vList3"/>
    <dgm:cxn modelId="{023DB2BB-50D5-814F-8988-5EDBAC90A3A1}" srcId="{B8BEEA90-98B5-574E-85C6-967FF3DA1A6D}" destId="{2151A52A-AEDA-AB4B-88C4-AF5A2B25C974}" srcOrd="2" destOrd="0" parTransId="{C76587DE-B96E-9D41-8D57-0DB8AD0C57D4}" sibTransId="{3D9E2D8C-2FFF-7B41-B32E-4A0FA0EFEAB1}"/>
    <dgm:cxn modelId="{2D9C94D0-D652-6748-9263-444564C00895}" type="presOf" srcId="{2367E4D5-072E-D041-969C-C06652B81D13}" destId="{16E2CABB-0C1B-8945-A9D1-635E301E26E1}" srcOrd="0" destOrd="1" presId="urn:microsoft.com/office/officeart/2005/8/layout/vList3"/>
    <dgm:cxn modelId="{320398D6-D99F-DC45-95EF-1FEBF8B7BA2B}" type="presOf" srcId="{B8BEEA90-98B5-574E-85C6-967FF3DA1A6D}" destId="{57351BBD-21A9-5241-AA74-BDE9ED90D84E}" srcOrd="0" destOrd="0" presId="urn:microsoft.com/office/officeart/2005/8/layout/vList3"/>
    <dgm:cxn modelId="{BB4E91DE-DE90-EC47-97EA-5E2B1F105BA1}" type="presOf" srcId="{75D8309D-79B6-3D44-98D3-9200CCFAA640}" destId="{16E2CABB-0C1B-8945-A9D1-635E301E26E1}" srcOrd="0" destOrd="0" presId="urn:microsoft.com/office/officeart/2005/8/layout/vList3"/>
    <dgm:cxn modelId="{6C7D7CDF-6600-DA41-BFCD-D8EBE7EE7433}" type="presOf" srcId="{2A767EE4-6537-9344-B285-439710A65C07}" destId="{439AF145-7273-CE40-9905-9814B0FEB303}" srcOrd="0" destOrd="1" presId="urn:microsoft.com/office/officeart/2005/8/layout/vList3"/>
    <dgm:cxn modelId="{1D9910E3-AB01-F443-BF4C-EDB88D549324}" type="presOf" srcId="{7E76B4B5-7250-FF45-ACE4-538054B78141}" destId="{19990EAA-88BB-484A-A39B-6A6BBB394199}" srcOrd="0" destOrd="0" presId="urn:microsoft.com/office/officeart/2005/8/layout/vList3"/>
    <dgm:cxn modelId="{95A41709-DB5D-964D-8CB6-9D9B6E93E0CF}" type="presParOf" srcId="{57351BBD-21A9-5241-AA74-BDE9ED90D84E}" destId="{6CD235B8-6925-7148-A03D-42AEC4CE7A1E}" srcOrd="0" destOrd="0" presId="urn:microsoft.com/office/officeart/2005/8/layout/vList3"/>
    <dgm:cxn modelId="{7EFC4115-DB6E-C34F-BC52-900E3CF52FB4}" type="presParOf" srcId="{6CD235B8-6925-7148-A03D-42AEC4CE7A1E}" destId="{372EF793-0CBF-C242-B63B-3CAA1C8B2474}" srcOrd="0" destOrd="0" presId="urn:microsoft.com/office/officeart/2005/8/layout/vList3"/>
    <dgm:cxn modelId="{88C51067-C70A-5B49-9950-8763E156F407}" type="presParOf" srcId="{6CD235B8-6925-7148-A03D-42AEC4CE7A1E}" destId="{19990EAA-88BB-484A-A39B-6A6BBB394199}" srcOrd="1" destOrd="0" presId="urn:microsoft.com/office/officeart/2005/8/layout/vList3"/>
    <dgm:cxn modelId="{DE76A4FC-125C-C74A-89A0-1BA93B0531B6}" type="presParOf" srcId="{57351BBD-21A9-5241-AA74-BDE9ED90D84E}" destId="{2F724858-E0C0-DB49-8613-A3E5EFCCDB7D}" srcOrd="1" destOrd="0" presId="urn:microsoft.com/office/officeart/2005/8/layout/vList3"/>
    <dgm:cxn modelId="{598E956E-68F2-3146-9977-6FEE17139E41}" type="presParOf" srcId="{57351BBD-21A9-5241-AA74-BDE9ED90D84E}" destId="{C7F74F73-E2A7-B545-97A0-99890A1F0B68}" srcOrd="2" destOrd="0" presId="urn:microsoft.com/office/officeart/2005/8/layout/vList3"/>
    <dgm:cxn modelId="{9F45CF79-1E33-7047-9FB7-E5173443FEA2}" type="presParOf" srcId="{C7F74F73-E2A7-B545-97A0-99890A1F0B68}" destId="{D751A0E3-9CEF-5841-AB4E-97A3D0FA524E}" srcOrd="0" destOrd="0" presId="urn:microsoft.com/office/officeart/2005/8/layout/vList3"/>
    <dgm:cxn modelId="{98E94A78-0ED0-1E43-9EF6-1468A9F2B30E}" type="presParOf" srcId="{C7F74F73-E2A7-B545-97A0-99890A1F0B68}" destId="{16E2CABB-0C1B-8945-A9D1-635E301E26E1}" srcOrd="1" destOrd="0" presId="urn:microsoft.com/office/officeart/2005/8/layout/vList3"/>
    <dgm:cxn modelId="{A07507F7-2A09-FA41-A5B6-D1118155B48C}" type="presParOf" srcId="{57351BBD-21A9-5241-AA74-BDE9ED90D84E}" destId="{AD18E04A-36DC-ED45-A91A-7B9B47DD1442}" srcOrd="3" destOrd="0" presId="urn:microsoft.com/office/officeart/2005/8/layout/vList3"/>
    <dgm:cxn modelId="{056E89F1-F7C5-BD4C-839E-BB446EC0BB1C}" type="presParOf" srcId="{57351BBD-21A9-5241-AA74-BDE9ED90D84E}" destId="{399758FD-24F3-8B4E-B54F-D24CCF26610C}" srcOrd="4" destOrd="0" presId="urn:microsoft.com/office/officeart/2005/8/layout/vList3"/>
    <dgm:cxn modelId="{30F319CD-1A7C-0C44-9350-2C905D9F8665}" type="presParOf" srcId="{399758FD-24F3-8B4E-B54F-D24CCF26610C}" destId="{4BA465B5-72FD-764E-B2DF-A066A0890EA0}" srcOrd="0" destOrd="0" presId="urn:microsoft.com/office/officeart/2005/8/layout/vList3"/>
    <dgm:cxn modelId="{5590282F-2C20-A546-A86D-91707AE1E77A}" type="presParOf" srcId="{399758FD-24F3-8B4E-B54F-D24CCF26610C}" destId="{439AF145-7273-CE40-9905-9814B0FEB303}"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9CD77F-AD7D-B043-AE48-469AD4AC1522}">
      <dsp:nvSpPr>
        <dsp:cNvPr id="0" name=""/>
        <dsp:cNvSpPr/>
      </dsp:nvSpPr>
      <dsp:spPr>
        <a:xfrm>
          <a:off x="1437905" y="0"/>
          <a:ext cx="8096989" cy="6210300"/>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0F8E04-4E1A-404D-946D-797B72CCEB65}">
      <dsp:nvSpPr>
        <dsp:cNvPr id="0" name=""/>
        <dsp:cNvSpPr/>
      </dsp:nvSpPr>
      <dsp:spPr>
        <a:xfrm>
          <a:off x="2971228" y="589978"/>
          <a:ext cx="2422017" cy="2422017"/>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solidFill>
                <a:schemeClr val="tx1"/>
              </a:solidFill>
            </a:rPr>
            <a:t>1. </a:t>
          </a:r>
          <a:r>
            <a:rPr lang="ru-RU" sz="2200" kern="1200" dirty="0">
              <a:solidFill>
                <a:schemeClr val="tx1"/>
              </a:solidFill>
            </a:rPr>
            <a:t>Бюджетный контроль</a:t>
          </a:r>
          <a:endParaRPr lang="en-US" sz="2200" kern="1200" dirty="0">
            <a:solidFill>
              <a:schemeClr val="tx1"/>
            </a:solidFill>
          </a:endParaRPr>
        </a:p>
      </dsp:txBody>
      <dsp:txXfrm>
        <a:off x="3089461" y="708211"/>
        <a:ext cx="2185551" cy="2185551"/>
      </dsp:txXfrm>
    </dsp:sp>
    <dsp:sp modelId="{2D289A43-BB59-A746-94E8-8B10850BBA0D}">
      <dsp:nvSpPr>
        <dsp:cNvPr id="0" name=""/>
        <dsp:cNvSpPr/>
      </dsp:nvSpPr>
      <dsp:spPr>
        <a:xfrm>
          <a:off x="5562600" y="723891"/>
          <a:ext cx="2422017" cy="2422017"/>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2. </a:t>
          </a:r>
          <a:r>
            <a:rPr lang="ru-RU" sz="2200" kern="1200" dirty="0"/>
            <a:t>Тенденции в области контроля за  ассигнованиями </a:t>
          </a:r>
          <a:endParaRPr lang="en-US" sz="2200" kern="1200" dirty="0"/>
        </a:p>
      </dsp:txBody>
      <dsp:txXfrm>
        <a:off x="5680833" y="842124"/>
        <a:ext cx="2185551" cy="2185551"/>
      </dsp:txXfrm>
    </dsp:sp>
    <dsp:sp modelId="{EF3FFE69-E8B0-E448-B466-2F3B1C7E83D1}">
      <dsp:nvSpPr>
        <dsp:cNvPr id="0" name=""/>
        <dsp:cNvSpPr/>
      </dsp:nvSpPr>
      <dsp:spPr>
        <a:xfrm>
          <a:off x="2971228" y="3198304"/>
          <a:ext cx="2422017" cy="2422017"/>
        </a:xfrm>
        <a:prstGeom prst="round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3. </a:t>
          </a:r>
          <a:r>
            <a:rPr lang="ru-RU" sz="2200" kern="1200" dirty="0"/>
            <a:t>Тенденции в области контроля за исполнением бюджета</a:t>
          </a:r>
          <a:endParaRPr lang="en-US" sz="2200" kern="1200" dirty="0"/>
        </a:p>
      </dsp:txBody>
      <dsp:txXfrm>
        <a:off x="3089461" y="3316537"/>
        <a:ext cx="2185551" cy="2185551"/>
      </dsp:txXfrm>
    </dsp:sp>
    <dsp:sp modelId="{4DB4CCA0-0359-5043-85CC-7D79EA64D6A6}">
      <dsp:nvSpPr>
        <dsp:cNvPr id="0" name=""/>
        <dsp:cNvSpPr/>
      </dsp:nvSpPr>
      <dsp:spPr>
        <a:xfrm>
          <a:off x="5579554" y="3198304"/>
          <a:ext cx="2422017" cy="242201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4.</a:t>
          </a:r>
          <a:r>
            <a:rPr lang="ru-RU" sz="2200" kern="1200" dirty="0"/>
            <a:t>Связь с управлением ликвидностью</a:t>
          </a:r>
          <a:endParaRPr lang="en-US" sz="2200" kern="1200" dirty="0"/>
        </a:p>
      </dsp:txBody>
      <dsp:txXfrm>
        <a:off x="5697787" y="3316537"/>
        <a:ext cx="2185551" cy="21855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990EAA-88BB-484A-A39B-6A6BBB394199}">
      <dsp:nvSpPr>
        <dsp:cNvPr id="0" name=""/>
        <dsp:cNvSpPr/>
      </dsp:nvSpPr>
      <dsp:spPr>
        <a:xfrm rot="10800000">
          <a:off x="1662776" y="758"/>
          <a:ext cx="5320665" cy="1290434"/>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9046" tIns="72390" rIns="135128" bIns="72390" numCol="1" spcCol="1270" anchor="t" anchorCtr="0">
          <a:noAutofit/>
        </a:bodyPr>
        <a:lstStyle/>
        <a:p>
          <a:pPr marL="0" lvl="0" indent="0" algn="l" defTabSz="844550">
            <a:lnSpc>
              <a:spcPct val="90000"/>
            </a:lnSpc>
            <a:spcBef>
              <a:spcPct val="0"/>
            </a:spcBef>
            <a:spcAft>
              <a:spcPct val="35000"/>
            </a:spcAft>
            <a:buNone/>
          </a:pPr>
          <a:r>
            <a:rPr lang="ru-RU" sz="1900" kern="1200" dirty="0">
              <a:solidFill>
                <a:srgbClr val="FF0000"/>
              </a:solidFill>
            </a:rPr>
            <a:t>Бюджетный департамент </a:t>
          </a:r>
          <a:r>
            <a:rPr lang="en-US" sz="1900" kern="1200" dirty="0"/>
            <a:t>– </a:t>
          </a:r>
          <a:r>
            <a:rPr lang="ru-RU" sz="1400" kern="1200" dirty="0"/>
            <a:t>контроль  за ассигнованиями </a:t>
          </a:r>
          <a:endParaRPr lang="en-US" sz="1400" kern="1200" dirty="0"/>
        </a:p>
        <a:p>
          <a:pPr marL="114300" lvl="1" indent="-114300" algn="l" defTabSz="622300">
            <a:lnSpc>
              <a:spcPct val="90000"/>
            </a:lnSpc>
            <a:spcBef>
              <a:spcPct val="0"/>
            </a:spcBef>
            <a:spcAft>
              <a:spcPct val="15000"/>
            </a:spcAft>
            <a:buChar char="•"/>
          </a:pPr>
          <a:r>
            <a:rPr lang="ru-RU" sz="1400" kern="1200" dirty="0"/>
            <a:t>Контроль кассовых лимитов для сохранения целостности бюджета</a:t>
          </a:r>
          <a:endParaRPr lang="en-US" sz="1400" kern="1200" dirty="0"/>
        </a:p>
        <a:p>
          <a:pPr marL="114300" lvl="1" indent="-114300" algn="l" defTabSz="666750">
            <a:lnSpc>
              <a:spcPct val="90000"/>
            </a:lnSpc>
            <a:spcBef>
              <a:spcPct val="0"/>
            </a:spcBef>
            <a:spcAft>
              <a:spcPct val="15000"/>
            </a:spcAft>
            <a:buChar char="•"/>
          </a:pPr>
          <a:endParaRPr lang="en-US" sz="1500" kern="1200" dirty="0"/>
        </a:p>
      </dsp:txBody>
      <dsp:txXfrm rot="10800000">
        <a:off x="1985384" y="758"/>
        <a:ext cx="4998057" cy="1290434"/>
      </dsp:txXfrm>
    </dsp:sp>
    <dsp:sp modelId="{372EF793-0CBF-C242-B63B-3CAA1C8B2474}">
      <dsp:nvSpPr>
        <dsp:cNvPr id="0" name=""/>
        <dsp:cNvSpPr/>
      </dsp:nvSpPr>
      <dsp:spPr>
        <a:xfrm>
          <a:off x="1017558" y="758"/>
          <a:ext cx="1290434" cy="1290434"/>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6E2CABB-0C1B-8945-A9D1-635E301E26E1}">
      <dsp:nvSpPr>
        <dsp:cNvPr id="0" name=""/>
        <dsp:cNvSpPr/>
      </dsp:nvSpPr>
      <dsp:spPr>
        <a:xfrm rot="10800000">
          <a:off x="1662776" y="1676398"/>
          <a:ext cx="5320665" cy="1752603"/>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9046" tIns="53340" rIns="99568" bIns="53340" numCol="1" spcCol="1270" anchor="t" anchorCtr="0">
          <a:noAutofit/>
        </a:bodyPr>
        <a:lstStyle/>
        <a:p>
          <a:pPr marL="0" lvl="0" indent="0" algn="l" defTabSz="711200">
            <a:lnSpc>
              <a:spcPct val="90000"/>
            </a:lnSpc>
            <a:spcBef>
              <a:spcPct val="0"/>
            </a:spcBef>
            <a:spcAft>
              <a:spcPct val="35000"/>
            </a:spcAft>
            <a:buNone/>
          </a:pPr>
          <a:r>
            <a:rPr lang="ru-RU" sz="1600" kern="1200" dirty="0">
              <a:solidFill>
                <a:srgbClr val="FF0000"/>
              </a:solidFill>
            </a:rPr>
            <a:t>Министерства и ведомства </a:t>
          </a:r>
          <a:r>
            <a:rPr lang="en-US" sz="1600" kern="1200" dirty="0"/>
            <a:t>- </a:t>
          </a:r>
          <a:r>
            <a:rPr lang="ru-RU" sz="1600" kern="1200" dirty="0"/>
            <a:t>Контроль за исполнением бюджета</a:t>
          </a:r>
          <a:endParaRPr lang="en-US" sz="1600" kern="1200" dirty="0"/>
        </a:p>
        <a:p>
          <a:pPr marL="114300" lvl="1" indent="-114300" algn="l" defTabSz="622300">
            <a:lnSpc>
              <a:spcPct val="90000"/>
            </a:lnSpc>
            <a:spcBef>
              <a:spcPct val="0"/>
            </a:spcBef>
            <a:spcAft>
              <a:spcPct val="15000"/>
            </a:spcAft>
            <a:buChar char="•"/>
          </a:pPr>
          <a:r>
            <a:rPr lang="ru-RU" sz="1400" kern="1200" dirty="0"/>
            <a:t>Дополнительный контроль с их стороны для гарантий целевого использования государственных средств</a:t>
          </a:r>
          <a:endParaRPr lang="en-US" sz="1400" kern="1200" dirty="0"/>
        </a:p>
        <a:p>
          <a:pPr marL="114300" lvl="1" indent="-114300" algn="l" defTabSz="622300">
            <a:lnSpc>
              <a:spcPct val="90000"/>
            </a:lnSpc>
            <a:spcBef>
              <a:spcPct val="0"/>
            </a:spcBef>
            <a:spcAft>
              <a:spcPct val="15000"/>
            </a:spcAft>
            <a:buChar char="•"/>
          </a:pPr>
          <a:r>
            <a:rPr lang="ru-RU" sz="1400" kern="1200" dirty="0"/>
            <a:t>Благодаря ИСУГФ, контроль сместился от централи-</a:t>
          </a:r>
          <a:r>
            <a:rPr lang="ru-RU" sz="1400" kern="1200" dirty="0" err="1"/>
            <a:t>зованного</a:t>
          </a:r>
          <a:r>
            <a:rPr lang="ru-RU" sz="1400" kern="1200" dirty="0"/>
            <a:t> контроля за исполнением бюджета к контролю, осуществляемому министерствами и ведомствами</a:t>
          </a:r>
          <a:endParaRPr lang="en-US" sz="1400" kern="1200" dirty="0"/>
        </a:p>
      </dsp:txBody>
      <dsp:txXfrm rot="10800000">
        <a:off x="2100927" y="1676398"/>
        <a:ext cx="4882514" cy="1752603"/>
      </dsp:txXfrm>
    </dsp:sp>
    <dsp:sp modelId="{D751A0E3-9CEF-5841-AB4E-97A3D0FA524E}">
      <dsp:nvSpPr>
        <dsp:cNvPr id="0" name=""/>
        <dsp:cNvSpPr/>
      </dsp:nvSpPr>
      <dsp:spPr>
        <a:xfrm>
          <a:off x="1017558" y="1907482"/>
          <a:ext cx="1290434" cy="1290434"/>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9AF145-7273-CE40-9905-9814B0FEB303}">
      <dsp:nvSpPr>
        <dsp:cNvPr id="0" name=""/>
        <dsp:cNvSpPr/>
      </dsp:nvSpPr>
      <dsp:spPr>
        <a:xfrm rot="10800000">
          <a:off x="1662776" y="3814206"/>
          <a:ext cx="5320665" cy="1290434"/>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9046" tIns="53340" rIns="99568" bIns="53340" numCol="1" spcCol="1270" anchor="t" anchorCtr="0">
          <a:noAutofit/>
        </a:bodyPr>
        <a:lstStyle/>
        <a:p>
          <a:pPr marL="0" lvl="0" indent="0" algn="l" defTabSz="622300">
            <a:lnSpc>
              <a:spcPct val="90000"/>
            </a:lnSpc>
            <a:spcBef>
              <a:spcPct val="0"/>
            </a:spcBef>
            <a:spcAft>
              <a:spcPct val="35000"/>
            </a:spcAft>
            <a:buNone/>
          </a:pPr>
          <a:r>
            <a:rPr lang="ru-RU" sz="1400" kern="1200" dirty="0">
              <a:solidFill>
                <a:srgbClr val="FF0000"/>
              </a:solidFill>
            </a:rPr>
            <a:t>Казначейство </a:t>
          </a:r>
          <a:r>
            <a:rPr lang="en-US" sz="1400" kern="1200" dirty="0">
              <a:solidFill>
                <a:srgbClr val="FF0000"/>
              </a:solidFill>
            </a:rPr>
            <a:t>- </a:t>
          </a:r>
          <a:r>
            <a:rPr lang="ru-RU" sz="1400" kern="1200" dirty="0"/>
            <a:t>контроль за исполнением бюджета</a:t>
          </a:r>
          <a:endParaRPr lang="en-US" sz="1400" kern="1200" dirty="0"/>
        </a:p>
        <a:p>
          <a:pPr marL="114300" lvl="1" indent="-114300" algn="l" defTabSz="622300">
            <a:lnSpc>
              <a:spcPct val="90000"/>
            </a:lnSpc>
            <a:spcBef>
              <a:spcPct val="0"/>
            </a:spcBef>
            <a:spcAft>
              <a:spcPct val="15000"/>
            </a:spcAft>
            <a:buChar char="•"/>
          </a:pPr>
          <a:r>
            <a:rPr lang="ru-RU" sz="1400" kern="1200" dirty="0"/>
            <a:t>Дополнительный централизованный контроль для обеспечения целостности исполнения бюджета на уровне министерств и ведомств</a:t>
          </a:r>
          <a:endParaRPr lang="en-US" sz="1400" kern="1200" dirty="0"/>
        </a:p>
        <a:p>
          <a:pPr marL="114300" lvl="1" indent="-114300" algn="l" defTabSz="622300">
            <a:lnSpc>
              <a:spcPct val="90000"/>
            </a:lnSpc>
            <a:spcBef>
              <a:spcPct val="0"/>
            </a:spcBef>
            <a:spcAft>
              <a:spcPct val="15000"/>
            </a:spcAft>
            <a:buChar char="•"/>
          </a:pPr>
          <a:r>
            <a:rPr lang="ru-RU" sz="1400" kern="1200" dirty="0"/>
            <a:t>С учетом развития ИСУГФ такие меры контроля  представляются избыточными</a:t>
          </a:r>
          <a:endParaRPr lang="en-US" sz="1400" kern="1200" dirty="0"/>
        </a:p>
      </dsp:txBody>
      <dsp:txXfrm rot="10800000">
        <a:off x="1985384" y="3814206"/>
        <a:ext cx="4998057" cy="1290434"/>
      </dsp:txXfrm>
    </dsp:sp>
    <dsp:sp modelId="{4BA465B5-72FD-764E-B2DF-A066A0890EA0}">
      <dsp:nvSpPr>
        <dsp:cNvPr id="0" name=""/>
        <dsp:cNvSpPr/>
      </dsp:nvSpPr>
      <dsp:spPr>
        <a:xfrm>
          <a:off x="1017558" y="3814206"/>
          <a:ext cx="1290434" cy="1290434"/>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7B7219-18CD-4E2D-8D47-5B46F2159EA2}" type="slidenum">
              <a:rPr lang="en-US" smtClean="0"/>
              <a:pPr/>
              <a:t>‹#›</a:t>
            </a:fld>
            <a:endParaRPr lang="en-US" dirty="0"/>
          </a:p>
        </p:txBody>
      </p:sp>
      <p:pic>
        <p:nvPicPr>
          <p:cNvPr id="6" name="Рисунок 15" descr="pempal-logo-top.gif"/>
          <p:cNvPicPr>
            <a:picLocks noChangeAspect="1"/>
          </p:cNvPicPr>
          <p:nvPr/>
        </p:nvPicPr>
        <p:blipFill>
          <a:blip r:embed="rId2" cstate="print"/>
          <a:srcRect/>
          <a:stretch>
            <a:fillRect/>
          </a:stretch>
        </p:blipFill>
        <p:spPr bwMode="auto">
          <a:xfrm>
            <a:off x="1752600" y="152400"/>
            <a:ext cx="3581400" cy="381000"/>
          </a:xfrm>
          <a:prstGeom prst="rect">
            <a:avLst/>
          </a:prstGeom>
          <a:noFill/>
          <a:ln w="9525">
            <a:noFill/>
            <a:miter lim="800000"/>
            <a:headEnd/>
            <a:tailEnd/>
          </a:ln>
        </p:spPr>
      </p:pic>
    </p:spTree>
    <p:extLst>
      <p:ext uri="{BB962C8B-B14F-4D97-AF65-F5344CB8AC3E}">
        <p14:creationId xmlns:p14="http://schemas.microsoft.com/office/powerpoint/2010/main" val="14176942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BAB6F2-249B-4AD5-9CB7-0699889A5EE1}" type="datetimeFigureOut">
              <a:rPr lang="en-US" smtClean="0"/>
              <a:pPr/>
              <a:t>5/30/2019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848F76-DF40-4FCB-BA1A-6E42BED63A3B}" type="slidenum">
              <a:rPr lang="en-US" smtClean="0"/>
              <a:pPr/>
              <a:t>‹#›</a:t>
            </a:fld>
            <a:endParaRPr lang="en-US" dirty="0"/>
          </a:p>
        </p:txBody>
      </p:sp>
    </p:spTree>
    <p:extLst>
      <p:ext uri="{BB962C8B-B14F-4D97-AF65-F5344CB8AC3E}">
        <p14:creationId xmlns:p14="http://schemas.microsoft.com/office/powerpoint/2010/main" val="143971315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848F76-DF40-4FCB-BA1A-6E42BED63A3B}" type="slidenum">
              <a:rPr lang="en-US" smtClean="0"/>
              <a:pPr/>
              <a:t>7</a:t>
            </a:fld>
            <a:endParaRPr lang="en-US" dirty="0"/>
          </a:p>
        </p:txBody>
      </p:sp>
    </p:spTree>
    <p:extLst>
      <p:ext uri="{BB962C8B-B14F-4D97-AF65-F5344CB8AC3E}">
        <p14:creationId xmlns:p14="http://schemas.microsoft.com/office/powerpoint/2010/main" val="4132684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848F76-DF40-4FCB-BA1A-6E42BED63A3B}" type="slidenum">
              <a:rPr lang="en-US" smtClean="0"/>
              <a:pPr/>
              <a:t>16</a:t>
            </a:fld>
            <a:endParaRPr lang="en-US" dirty="0"/>
          </a:p>
        </p:txBody>
      </p:sp>
    </p:spTree>
    <p:extLst>
      <p:ext uri="{BB962C8B-B14F-4D97-AF65-F5344CB8AC3E}">
        <p14:creationId xmlns:p14="http://schemas.microsoft.com/office/powerpoint/2010/main" val="419512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a:xfrm>
            <a:off x="685800" y="1371600"/>
            <a:ext cx="8001000" cy="452596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5400"/>
            <a:ext cx="80010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85800" y="1341437"/>
            <a:ext cx="8001000" cy="48307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p:cNvSpPr>
            <a:spLocks noGrp="1"/>
          </p:cNvSpPr>
          <p:nvPr>
            <p:ph type="sldNum" sz="quarter" idx="4"/>
          </p:nvPr>
        </p:nvSpPr>
        <p:spPr>
          <a:xfrm>
            <a:off x="8001000" y="6518275"/>
            <a:ext cx="1143000" cy="304800"/>
          </a:xfrm>
          <a:prstGeom prst="rect">
            <a:avLst/>
          </a:prstGeom>
        </p:spPr>
        <p:txBody>
          <a:bodyPr vert="horz" lIns="91440" tIns="45720" rIns="91440" bIns="45720" rtlCol="0" anchor="ctr"/>
          <a:lstStyle>
            <a:lvl1pPr algn="r">
              <a:defRPr sz="1200">
                <a:solidFill>
                  <a:schemeClr val="tx1">
                    <a:tint val="75000"/>
                  </a:schemeClr>
                </a:solidFill>
              </a:defRPr>
            </a:lvl1pPr>
          </a:lstStyle>
          <a:p>
            <a:fld id="{E59B3EB4-F75D-4221-891B-A2BAA9BB7BFA}" type="slidenum">
              <a:rPr lang="en-US" smtClean="0"/>
              <a:pPr/>
              <a:t>‹#›</a:t>
            </a:fld>
            <a:endParaRPr lang="en-US" dirty="0"/>
          </a:p>
        </p:txBody>
      </p:sp>
      <p:pic>
        <p:nvPicPr>
          <p:cNvPr id="7" name="Рисунок 11" descr="pempal-logo.jpg"/>
          <p:cNvPicPr>
            <a:picLocks noChangeAspect="1"/>
          </p:cNvPicPr>
          <p:nvPr/>
        </p:nvPicPr>
        <p:blipFill>
          <a:blip r:embed="rId13" cstate="print"/>
          <a:srcRect/>
          <a:stretch>
            <a:fillRect/>
          </a:stretch>
        </p:blipFill>
        <p:spPr bwMode="auto">
          <a:xfrm>
            <a:off x="0" y="0"/>
            <a:ext cx="704850" cy="6858000"/>
          </a:xfrm>
          <a:prstGeom prst="rect">
            <a:avLst/>
          </a:prstGeom>
          <a:noFill/>
          <a:ln w="9525">
            <a:noFill/>
            <a:miter lim="800000"/>
            <a:headEnd/>
            <a:tailEnd/>
          </a:ln>
        </p:spPr>
      </p:pic>
      <p:pic>
        <p:nvPicPr>
          <p:cNvPr id="8" name="Рисунок 15" descr="pempal-logo-top.gif"/>
          <p:cNvPicPr>
            <a:picLocks noChangeAspect="1"/>
          </p:cNvPicPr>
          <p:nvPr/>
        </p:nvPicPr>
        <p:blipFill>
          <a:blip r:embed="rId14" cstate="print"/>
          <a:srcRect/>
          <a:stretch>
            <a:fillRect/>
          </a:stretch>
        </p:blipFill>
        <p:spPr bwMode="auto">
          <a:xfrm>
            <a:off x="3200400" y="6324600"/>
            <a:ext cx="3581400" cy="381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B684D-8A15-5447-9F9B-A2B0BE40C299}"/>
              </a:ext>
            </a:extLst>
          </p:cNvPr>
          <p:cNvSpPr>
            <a:spLocks noGrp="1"/>
          </p:cNvSpPr>
          <p:nvPr>
            <p:ph type="ctrTitle"/>
          </p:nvPr>
        </p:nvSpPr>
        <p:spPr>
          <a:xfrm>
            <a:off x="914400" y="1676400"/>
            <a:ext cx="7772400" cy="1905000"/>
          </a:xfrm>
        </p:spPr>
        <p:txBody>
          <a:bodyPr>
            <a:normAutofit fontScale="90000"/>
          </a:bodyPr>
          <a:lstStyle/>
          <a:p>
            <a:r>
              <a:rPr lang="ru-RU" b="1" dirty="0">
                <a:solidFill>
                  <a:schemeClr val="tx2">
                    <a:lumMod val="60000"/>
                    <a:lumOff val="40000"/>
                  </a:schemeClr>
                </a:solidFill>
              </a:rPr>
              <a:t>Надлежащая практика в области бюджетного контроля</a:t>
            </a:r>
            <a:br>
              <a:rPr lang="ro-RO" dirty="0"/>
            </a:br>
            <a:endParaRPr lang="en-US" dirty="0"/>
          </a:p>
        </p:txBody>
      </p:sp>
      <p:sp>
        <p:nvSpPr>
          <p:cNvPr id="3" name="Subtitle 2">
            <a:extLst>
              <a:ext uri="{FF2B5EF4-FFF2-40B4-BE49-F238E27FC236}">
                <a16:creationId xmlns:a16="http://schemas.microsoft.com/office/drawing/2014/main" id="{59C246DE-1BD9-C64A-AC2B-A0436E0B2941}"/>
              </a:ext>
            </a:extLst>
          </p:cNvPr>
          <p:cNvSpPr>
            <a:spLocks noGrp="1"/>
          </p:cNvSpPr>
          <p:nvPr>
            <p:ph type="subTitle" idx="1"/>
          </p:nvPr>
        </p:nvSpPr>
        <p:spPr/>
        <p:txBody>
          <a:bodyPr>
            <a:normAutofit fontScale="85000" lnSpcReduction="20000"/>
          </a:bodyPr>
          <a:lstStyle/>
          <a:p>
            <a:r>
              <a:rPr lang="ru-RU" dirty="0"/>
              <a:t>Марк Силинс</a:t>
            </a:r>
            <a:endParaRPr lang="en-US" dirty="0"/>
          </a:p>
          <a:p>
            <a:r>
              <a:rPr lang="ru-RU" dirty="0"/>
              <a:t>Тематический советник КС</a:t>
            </a:r>
            <a:endParaRPr lang="en-US" dirty="0"/>
          </a:p>
          <a:p>
            <a:r>
              <a:rPr lang="en-US" dirty="0"/>
              <a:t>6</a:t>
            </a:r>
            <a:r>
              <a:rPr lang="ru-RU" dirty="0"/>
              <a:t> июня</a:t>
            </a:r>
            <a:r>
              <a:rPr lang="en-US" dirty="0"/>
              <a:t> 2019</a:t>
            </a:r>
            <a:r>
              <a:rPr lang="ru-RU" dirty="0"/>
              <a:t> г.</a:t>
            </a:r>
            <a:endParaRPr lang="en-US" dirty="0"/>
          </a:p>
          <a:p>
            <a:r>
              <a:rPr lang="ru-RU" dirty="0"/>
              <a:t>Будапешт</a:t>
            </a:r>
            <a:r>
              <a:rPr lang="en-US" dirty="0"/>
              <a:t>, </a:t>
            </a:r>
            <a:r>
              <a:rPr lang="ru-RU" dirty="0"/>
              <a:t>Венгрия</a:t>
            </a:r>
            <a:endParaRPr lang="en-US" dirty="0"/>
          </a:p>
        </p:txBody>
      </p:sp>
    </p:spTree>
    <p:extLst>
      <p:ext uri="{BB962C8B-B14F-4D97-AF65-F5344CB8AC3E}">
        <p14:creationId xmlns:p14="http://schemas.microsoft.com/office/powerpoint/2010/main" val="2139494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B051B-E039-7949-9187-D3DF9F3EA2A4}"/>
              </a:ext>
            </a:extLst>
          </p:cNvPr>
          <p:cNvSpPr>
            <a:spLocks noGrp="1"/>
          </p:cNvSpPr>
          <p:nvPr>
            <p:ph type="title"/>
          </p:nvPr>
        </p:nvSpPr>
        <p:spPr>
          <a:xfrm>
            <a:off x="-609600" y="212036"/>
            <a:ext cx="10210800" cy="1105472"/>
          </a:xfrm>
        </p:spPr>
        <p:txBody>
          <a:bodyPr>
            <a:noAutofit/>
          </a:bodyPr>
          <a:lstStyle/>
          <a:p>
            <a:r>
              <a:rPr lang="ru-RU" sz="2400" b="1" dirty="0">
                <a:solidFill>
                  <a:schemeClr val="tx2">
                    <a:lumMod val="60000"/>
                    <a:lumOff val="40000"/>
                  </a:schemeClr>
                </a:solidFill>
              </a:rPr>
              <a:t>Контроль за ассигнованиями/росписью: </a:t>
            </a:r>
            <a:br>
              <a:rPr lang="ru-RU" sz="2400" b="1" dirty="0">
                <a:solidFill>
                  <a:schemeClr val="tx2">
                    <a:lumMod val="60000"/>
                    <a:lumOff val="40000"/>
                  </a:schemeClr>
                </a:solidFill>
              </a:rPr>
            </a:br>
            <a:r>
              <a:rPr lang="ru-RU" sz="2400" b="1" dirty="0">
                <a:solidFill>
                  <a:schemeClr val="tx2">
                    <a:lumMod val="60000"/>
                    <a:lumOff val="40000"/>
                  </a:schemeClr>
                </a:solidFill>
              </a:rPr>
              <a:t>чем больше деталей, тем больше (отдельных) строк в бюджете</a:t>
            </a:r>
            <a:endParaRPr lang="en-US" sz="2400" b="1" dirty="0">
              <a:solidFill>
                <a:schemeClr val="tx2">
                  <a:lumMod val="60000"/>
                  <a:lumOff val="40000"/>
                </a:schemeClr>
              </a:solidFill>
            </a:endParaRPr>
          </a:p>
        </p:txBody>
      </p:sp>
      <p:sp>
        <p:nvSpPr>
          <p:cNvPr id="5" name="TextBox 4">
            <a:extLst>
              <a:ext uri="{FF2B5EF4-FFF2-40B4-BE49-F238E27FC236}">
                <a16:creationId xmlns:a16="http://schemas.microsoft.com/office/drawing/2014/main" id="{8F6D7981-897F-9B43-B14D-074D94AE879B}"/>
              </a:ext>
            </a:extLst>
          </p:cNvPr>
          <p:cNvSpPr txBox="1"/>
          <p:nvPr/>
        </p:nvSpPr>
        <p:spPr>
          <a:xfrm>
            <a:off x="5562598" y="1447800"/>
            <a:ext cx="3657602" cy="5078313"/>
          </a:xfrm>
          <a:prstGeom prst="rect">
            <a:avLst/>
          </a:prstGeom>
          <a:noFill/>
        </p:spPr>
        <p:txBody>
          <a:bodyPr wrap="square" rtlCol="0">
            <a:spAutoFit/>
          </a:bodyPr>
          <a:lstStyle/>
          <a:p>
            <a:pPr marL="257175" indent="-257175">
              <a:buFont typeface="Arial" panose="020B0604020202020204" pitchFamily="34" charset="0"/>
              <a:buChar char="•"/>
            </a:pPr>
            <a:r>
              <a:rPr lang="ru-RU" dirty="0"/>
              <a:t>Реальность такова, что чем более детален контроль, тем многочисленней (экспоненциально) количество бюджетных категорий</a:t>
            </a:r>
            <a:r>
              <a:rPr lang="en-US" dirty="0"/>
              <a:t>! </a:t>
            </a:r>
          </a:p>
          <a:p>
            <a:pPr marL="257175" indent="-257175">
              <a:buFont typeface="Arial" panose="020B0604020202020204" pitchFamily="34" charset="0"/>
              <a:buChar char="•"/>
            </a:pPr>
            <a:r>
              <a:rPr lang="ru-RU" dirty="0"/>
              <a:t>В результате, если центральные ведомства осуществляют такой контроль, то б</a:t>
            </a:r>
            <a:r>
              <a:rPr lang="en-US" dirty="0"/>
              <a:t>ó</a:t>
            </a:r>
            <a:r>
              <a:rPr lang="ru-RU" dirty="0"/>
              <a:t>льшая часть их работы сводится к тому, чтобы устанавливать контроль и затем отслеживать движение средств между статьями</a:t>
            </a:r>
            <a:endParaRPr lang="en-US" dirty="0"/>
          </a:p>
          <a:p>
            <a:pPr marL="257175" indent="-257175">
              <a:buFont typeface="Arial" panose="020B0604020202020204" pitchFamily="34" charset="0"/>
              <a:buChar char="•"/>
            </a:pPr>
            <a:r>
              <a:rPr lang="ru-RU" dirty="0"/>
              <a:t>Такая операционная работа зачастую приводит к увеличению нагрузки, создает «узкие места» и задержки и часто неоправданно снижает операционную эффективность</a:t>
            </a:r>
            <a:endParaRPr lang="en-US" dirty="0"/>
          </a:p>
        </p:txBody>
      </p:sp>
      <p:graphicFrame>
        <p:nvGraphicFramePr>
          <p:cNvPr id="3" name="Таблица 2"/>
          <p:cNvGraphicFramePr>
            <a:graphicFrameLocks noGrp="1"/>
          </p:cNvGraphicFramePr>
          <p:nvPr>
            <p:extLst>
              <p:ext uri="{D42A27DB-BD31-4B8C-83A1-F6EECF244321}">
                <p14:modId xmlns:p14="http://schemas.microsoft.com/office/powerpoint/2010/main" val="563844875"/>
              </p:ext>
            </p:extLst>
          </p:nvPr>
        </p:nvGraphicFramePr>
        <p:xfrm>
          <a:off x="76200" y="1769834"/>
          <a:ext cx="5486398" cy="3556795"/>
        </p:xfrm>
        <a:graphic>
          <a:graphicData uri="http://schemas.openxmlformats.org/drawingml/2006/table">
            <a:tbl>
              <a:tblPr/>
              <a:tblGrid>
                <a:gridCol w="783771">
                  <a:extLst>
                    <a:ext uri="{9D8B030D-6E8A-4147-A177-3AD203B41FA5}">
                      <a16:colId xmlns:a16="http://schemas.microsoft.com/office/drawing/2014/main" val="20000"/>
                    </a:ext>
                  </a:extLst>
                </a:gridCol>
                <a:gridCol w="1233476">
                  <a:extLst>
                    <a:ext uri="{9D8B030D-6E8A-4147-A177-3AD203B41FA5}">
                      <a16:colId xmlns:a16="http://schemas.microsoft.com/office/drawing/2014/main" val="20001"/>
                    </a:ext>
                  </a:extLst>
                </a:gridCol>
                <a:gridCol w="925107">
                  <a:extLst>
                    <a:ext uri="{9D8B030D-6E8A-4147-A177-3AD203B41FA5}">
                      <a16:colId xmlns:a16="http://schemas.microsoft.com/office/drawing/2014/main" val="20002"/>
                    </a:ext>
                  </a:extLst>
                </a:gridCol>
                <a:gridCol w="925107">
                  <a:extLst>
                    <a:ext uri="{9D8B030D-6E8A-4147-A177-3AD203B41FA5}">
                      <a16:colId xmlns:a16="http://schemas.microsoft.com/office/drawing/2014/main" val="20003"/>
                    </a:ext>
                  </a:extLst>
                </a:gridCol>
                <a:gridCol w="693830">
                  <a:extLst>
                    <a:ext uri="{9D8B030D-6E8A-4147-A177-3AD203B41FA5}">
                      <a16:colId xmlns:a16="http://schemas.microsoft.com/office/drawing/2014/main" val="20004"/>
                    </a:ext>
                  </a:extLst>
                </a:gridCol>
                <a:gridCol w="925107">
                  <a:extLst>
                    <a:ext uri="{9D8B030D-6E8A-4147-A177-3AD203B41FA5}">
                      <a16:colId xmlns:a16="http://schemas.microsoft.com/office/drawing/2014/main" val="20005"/>
                    </a:ext>
                  </a:extLst>
                </a:gridCol>
              </a:tblGrid>
              <a:tr h="362422">
                <a:tc>
                  <a:txBody>
                    <a:bodyPr/>
                    <a:lstStyle/>
                    <a:p>
                      <a:pPr algn="l" fontAlgn="b"/>
                      <a:r>
                        <a:rPr lang="ru-RU" sz="1000" b="1" i="0" u="none" strike="noStrike" dirty="0">
                          <a:solidFill>
                            <a:srgbClr val="000000"/>
                          </a:solidFill>
                          <a:effectLst/>
                          <a:latin typeface="Calibri" panose="020F0502020204030204" pitchFamily="34" charset="0"/>
                        </a:rPr>
                        <a:t> </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l" fontAlgn="b"/>
                      <a:r>
                        <a:rPr lang="ru-RU" sz="1000" b="1" i="0" u="none" strike="noStrike" dirty="0">
                          <a:solidFill>
                            <a:srgbClr val="000000"/>
                          </a:solidFill>
                          <a:effectLst/>
                          <a:latin typeface="Calibri" panose="020F0502020204030204" pitchFamily="34" charset="0"/>
                        </a:rPr>
                        <a:t>административный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l" fontAlgn="b"/>
                      <a:r>
                        <a:rPr lang="ru-RU" sz="1000" b="1" i="0" u="none" strike="noStrike" dirty="0">
                          <a:solidFill>
                            <a:srgbClr val="000000"/>
                          </a:solidFill>
                          <a:effectLst/>
                          <a:latin typeface="Calibri" panose="020F0502020204030204" pitchFamily="34" charset="0"/>
                        </a:rPr>
                        <a:t>Программы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l" fontAlgn="b"/>
                      <a:r>
                        <a:rPr lang="ru-RU" sz="1000" b="1" i="0" u="none" strike="noStrike" dirty="0">
                          <a:solidFill>
                            <a:srgbClr val="000000"/>
                          </a:solidFill>
                          <a:effectLst/>
                          <a:latin typeface="Calibri" panose="020F0502020204030204" pitchFamily="34" charset="0"/>
                        </a:rPr>
                        <a:t>экономический</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l" fontAlgn="b"/>
                      <a:r>
                        <a:rPr lang="ru-RU" sz="1000" b="1" i="0" u="none" strike="noStrike" dirty="0">
                          <a:solidFill>
                            <a:srgbClr val="000000"/>
                          </a:solidFill>
                          <a:effectLst/>
                          <a:latin typeface="Calibri" panose="020F0502020204030204" pitchFamily="34" charset="0"/>
                        </a:rPr>
                        <a:t>итого</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l" fontAlgn="b"/>
                      <a:r>
                        <a:rPr lang="ru-RU" sz="1000" b="1" i="0" u="none" strike="noStrike" dirty="0">
                          <a:solidFill>
                            <a:srgbClr val="000000"/>
                          </a:solidFill>
                          <a:effectLst/>
                          <a:latin typeface="Calibri" panose="020F0502020204030204" pitchFamily="34" charset="0"/>
                        </a:rPr>
                        <a:t>периодичность </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10000"/>
                  </a:ext>
                </a:extLst>
              </a:tr>
              <a:tr h="176997">
                <a:tc gridSpan="6">
                  <a:txBody>
                    <a:bodyPr/>
                    <a:lstStyle/>
                    <a:p>
                      <a:pPr algn="l" fontAlgn="b"/>
                      <a:r>
                        <a:rPr lang="ru-RU" sz="1000" b="1" i="0" u="none" strike="noStrike">
                          <a:solidFill>
                            <a:srgbClr val="000000"/>
                          </a:solidFill>
                          <a:effectLst/>
                          <a:latin typeface="Calibri" panose="020F0502020204030204" pitchFamily="34" charset="0"/>
                        </a:rPr>
                        <a:t>ассигнования</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1"/>
                  </a:ext>
                </a:extLst>
              </a:tr>
              <a:tr h="353994">
                <a:tc>
                  <a:txBody>
                    <a:bodyPr/>
                    <a:lstStyle/>
                    <a:p>
                      <a:pPr algn="l" fontAlgn="b"/>
                      <a:r>
                        <a:rPr lang="ru-RU" sz="1000" b="0" i="0" u="none" strike="noStrike">
                          <a:solidFill>
                            <a:srgbClr val="000000"/>
                          </a:solidFill>
                          <a:effectLst/>
                          <a:latin typeface="Calibri" panose="020F0502020204030204" pitchFamily="34" charset="0"/>
                        </a:rPr>
                        <a:t>высокий уровень</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dirty="0">
                          <a:solidFill>
                            <a:srgbClr val="000000"/>
                          </a:solidFill>
                          <a:effectLst/>
                          <a:latin typeface="Calibri" panose="020F0502020204030204" pitchFamily="34" charset="0"/>
                        </a:rPr>
                        <a:t>министерство</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dirty="0">
                          <a:solidFill>
                            <a:srgbClr val="000000"/>
                          </a:solidFill>
                          <a:effectLst/>
                          <a:latin typeface="Calibri" panose="020F0502020204030204" pitchFamily="34" charset="0"/>
                        </a:rPr>
                        <a:t>программа</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dirty="0">
                          <a:solidFill>
                            <a:srgbClr val="000000"/>
                          </a:solidFill>
                          <a:effectLst/>
                          <a:latin typeface="Calibri" panose="020F0502020204030204" pitchFamily="34" charset="0"/>
                        </a:rPr>
                        <a:t>класс</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2"/>
                  </a:ext>
                </a:extLst>
              </a:tr>
              <a:tr h="176997">
                <a:tc>
                  <a:txBody>
                    <a:bodyPr/>
                    <a:lstStyle/>
                    <a:p>
                      <a:pPr algn="l" fontAlgn="b"/>
                      <a:endParaRPr lang="ru-RU" sz="10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000" b="0" i="0" u="none" strike="noStrike">
                          <a:solidFill>
                            <a:srgbClr val="000000"/>
                          </a:solidFill>
                          <a:effectLst/>
                          <a:latin typeface="Calibri" panose="020F0502020204030204" pitchFamily="34" charset="0"/>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0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0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000" b="0" i="0" u="none" strike="noStrike">
                          <a:solidFill>
                            <a:srgbClr val="000000"/>
                          </a:solidFill>
                          <a:effectLst/>
                          <a:latin typeface="Calibri" panose="020F0502020204030204" pitchFamily="34" charset="0"/>
                        </a:rPr>
                        <a:t>360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0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6997">
                <a:tc>
                  <a:txBody>
                    <a:bodyPr/>
                    <a:lstStyle/>
                    <a:p>
                      <a:pPr algn="l" fontAlgn="b"/>
                      <a:r>
                        <a:rPr lang="ru-RU" sz="1000" b="0" i="0" u="none" strike="noStrike">
                          <a:solidFill>
                            <a:srgbClr val="000000"/>
                          </a:solidFill>
                          <a:effectLst/>
                          <a:latin typeface="Calibri" panose="020F0502020204030204" pitchFamily="34" charset="0"/>
                        </a:rPr>
                        <a:t>детальный</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a:solidFill>
                            <a:srgbClr val="000000"/>
                          </a:solidFill>
                          <a:effectLst/>
                          <a:latin typeface="Calibri" panose="020F0502020204030204" pitchFamily="34" charset="0"/>
                        </a:rPr>
                        <a:t>департамент</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a:solidFill>
                            <a:srgbClr val="000000"/>
                          </a:solidFill>
                          <a:effectLst/>
                          <a:latin typeface="Calibri" panose="020F0502020204030204" pitchFamily="34" charset="0"/>
                        </a:rPr>
                        <a:t>подпрограмма</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a:solidFill>
                            <a:srgbClr val="000000"/>
                          </a:solidFill>
                          <a:effectLst/>
                          <a:latin typeface="Calibri" panose="020F0502020204030204" pitchFamily="34" charset="0"/>
                        </a:rPr>
                        <a:t>категория</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4"/>
                  </a:ext>
                </a:extLst>
              </a:tr>
              <a:tr h="176997">
                <a:tc>
                  <a:txBody>
                    <a:bodyPr/>
                    <a:lstStyle/>
                    <a:p>
                      <a:pPr algn="l" fontAlgn="b"/>
                      <a:r>
                        <a:rPr lang="ru-RU" sz="1000" b="0" i="0" u="none" strike="noStrike">
                          <a:solidFill>
                            <a:srgbClr val="000000"/>
                          </a:solidFill>
                          <a:effectLst/>
                          <a:latin typeface="Calibri" panose="020F0502020204030204" pitchFamily="34" charset="0"/>
                        </a:rPr>
                        <a:t> </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000" b="0" i="0" u="none" strike="noStrike">
                          <a:solidFill>
                            <a:srgbClr val="000000"/>
                          </a:solidFill>
                          <a:effectLst/>
                          <a:latin typeface="Calibri" panose="020F0502020204030204" pitchFamily="34" charset="0"/>
                        </a:rPr>
                        <a:t>180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000" b="0" i="0" u="none" strike="noStrike">
                          <a:solidFill>
                            <a:srgbClr val="000000"/>
                          </a:solidFill>
                          <a:effectLst/>
                          <a:latin typeface="Calibri" panose="020F0502020204030204" pitchFamily="34" charset="0"/>
                        </a:rPr>
                        <a:t>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000" b="0" i="0" u="none" strike="noStrike">
                          <a:solidFill>
                            <a:srgbClr val="000000"/>
                          </a:solidFill>
                          <a:effectLst/>
                          <a:latin typeface="Calibri" panose="020F0502020204030204" pitchFamily="34" charset="0"/>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000" b="0" i="0" u="none" strike="noStrike">
                          <a:solidFill>
                            <a:srgbClr val="000000"/>
                          </a:solidFill>
                          <a:effectLst/>
                          <a:latin typeface="Calibri" panose="020F0502020204030204" pitchFamily="34" charset="0"/>
                        </a:rPr>
                        <a:t>64 800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0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76997">
                <a:tc>
                  <a:txBody>
                    <a:bodyPr/>
                    <a:lstStyle/>
                    <a:p>
                      <a:pPr algn="l" fontAlgn="b"/>
                      <a:r>
                        <a:rPr lang="ru-RU" sz="1000" b="0" i="0" u="none" strike="noStrike">
                          <a:solidFill>
                            <a:srgbClr val="000000"/>
                          </a:solidFill>
                          <a:effectLst/>
                          <a:latin typeface="Calibri" panose="020F0502020204030204" pitchFamily="34" charset="0"/>
                        </a:rPr>
                        <a:t> </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0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0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0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0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10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76997">
                <a:tc gridSpan="6">
                  <a:txBody>
                    <a:bodyPr/>
                    <a:lstStyle/>
                    <a:p>
                      <a:pPr algn="l" fontAlgn="b"/>
                      <a:r>
                        <a:rPr lang="ru-RU" sz="1000" b="1" i="0" u="none" strike="noStrike" dirty="0">
                          <a:solidFill>
                            <a:srgbClr val="000000"/>
                          </a:solidFill>
                          <a:effectLst/>
                          <a:latin typeface="Calibri" panose="020F0502020204030204" pitchFamily="34" charset="0"/>
                        </a:rPr>
                        <a:t>лимиты бюджетных обязательств</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7"/>
                  </a:ext>
                </a:extLst>
              </a:tr>
              <a:tr h="353994">
                <a:tc>
                  <a:txBody>
                    <a:bodyPr/>
                    <a:lstStyle/>
                    <a:p>
                      <a:pPr algn="l" fontAlgn="b"/>
                      <a:r>
                        <a:rPr lang="ru-RU" sz="1000" b="0" i="0" u="none" strike="noStrike">
                          <a:solidFill>
                            <a:srgbClr val="000000"/>
                          </a:solidFill>
                          <a:effectLst/>
                          <a:latin typeface="Calibri" panose="020F0502020204030204" pitchFamily="34" charset="0"/>
                        </a:rPr>
                        <a:t>высокий уровень</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dirty="0">
                          <a:solidFill>
                            <a:srgbClr val="000000"/>
                          </a:solidFill>
                          <a:effectLst/>
                          <a:latin typeface="Calibri" panose="020F0502020204030204" pitchFamily="34" charset="0"/>
                        </a:rPr>
                        <a:t>министерство</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dirty="0">
                          <a:solidFill>
                            <a:srgbClr val="000000"/>
                          </a:solidFill>
                          <a:effectLst/>
                          <a:latin typeface="Calibri" panose="020F0502020204030204" pitchFamily="34" charset="0"/>
                        </a:rPr>
                        <a:t>программа</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dirty="0">
                          <a:solidFill>
                            <a:srgbClr val="000000"/>
                          </a:solidFill>
                          <a:effectLst/>
                          <a:latin typeface="Calibri" panose="020F0502020204030204" pitchFamily="34" charset="0"/>
                        </a:rPr>
                        <a:t>класс</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8"/>
                  </a:ext>
                </a:extLst>
              </a:tr>
              <a:tr h="176997">
                <a:tc>
                  <a:txBody>
                    <a:bodyPr/>
                    <a:lstStyle/>
                    <a:p>
                      <a:pPr algn="l" fontAlgn="b"/>
                      <a:r>
                        <a:rPr lang="ru-RU" sz="1000" b="0" i="0" u="none" strike="noStrike">
                          <a:solidFill>
                            <a:srgbClr val="000000"/>
                          </a:solidFill>
                          <a:effectLst/>
                          <a:latin typeface="Calibri" panose="020F0502020204030204" pitchFamily="34" charset="0"/>
                        </a:rPr>
                        <a:t> </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000" b="0" i="0" u="none" strike="noStrike">
                          <a:solidFill>
                            <a:srgbClr val="000000"/>
                          </a:solidFill>
                          <a:effectLst/>
                          <a:latin typeface="Calibri" panose="020F0502020204030204" pitchFamily="34" charset="0"/>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0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0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000" b="1" i="0" u="none" strike="noStrike">
                          <a:solidFill>
                            <a:srgbClr val="000000"/>
                          </a:solidFill>
                          <a:effectLst/>
                          <a:latin typeface="Calibri" panose="020F0502020204030204" pitchFamily="34" charset="0"/>
                        </a:rPr>
                        <a:t>360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ru-RU" sz="10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53994">
                <a:tc>
                  <a:txBody>
                    <a:bodyPr/>
                    <a:lstStyle/>
                    <a:p>
                      <a:pPr algn="l" fontAlgn="b"/>
                      <a:r>
                        <a:rPr lang="ru-RU" sz="1000" b="0" i="0" u="none" strike="noStrike">
                          <a:solidFill>
                            <a:srgbClr val="000000"/>
                          </a:solidFill>
                          <a:effectLst/>
                          <a:latin typeface="Calibri" panose="020F0502020204030204" pitchFamily="34" charset="0"/>
                        </a:rPr>
                        <a:t>средний уровень</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a:solidFill>
                            <a:srgbClr val="000000"/>
                          </a:solidFill>
                          <a:effectLst/>
                          <a:latin typeface="Calibri" panose="020F0502020204030204" pitchFamily="34" charset="0"/>
                        </a:rPr>
                        <a:t>департамент</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a:solidFill>
                            <a:srgbClr val="000000"/>
                          </a:solidFill>
                          <a:effectLst/>
                          <a:latin typeface="Calibri" panose="020F0502020204030204" pitchFamily="34" charset="0"/>
                        </a:rPr>
                        <a:t>подпрограмма</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a:solidFill>
                            <a:srgbClr val="000000"/>
                          </a:solidFill>
                          <a:effectLst/>
                          <a:latin typeface="Calibri" panose="020F0502020204030204" pitchFamily="34" charset="0"/>
                        </a:rPr>
                        <a:t>категория</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10"/>
                  </a:ext>
                </a:extLst>
              </a:tr>
              <a:tr h="176997">
                <a:tc>
                  <a:txBody>
                    <a:bodyPr/>
                    <a:lstStyle/>
                    <a:p>
                      <a:pPr algn="l" fontAlgn="b"/>
                      <a:r>
                        <a:rPr lang="ru-RU" sz="1000" b="0" i="0" u="none" strike="noStrike">
                          <a:solidFill>
                            <a:srgbClr val="000000"/>
                          </a:solidFill>
                          <a:effectLst/>
                          <a:latin typeface="Calibri" panose="020F0502020204030204" pitchFamily="34" charset="0"/>
                        </a:rPr>
                        <a:t> </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000" b="0" i="0" u="none" strike="noStrike">
                          <a:solidFill>
                            <a:srgbClr val="000000"/>
                          </a:solidFill>
                          <a:effectLst/>
                          <a:latin typeface="Calibri" panose="020F0502020204030204" pitchFamily="34" charset="0"/>
                        </a:rPr>
                        <a:t>180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000" b="0" i="0" u="none" strike="noStrike">
                          <a:solidFill>
                            <a:srgbClr val="000000"/>
                          </a:solidFill>
                          <a:effectLst/>
                          <a:latin typeface="Calibri" panose="020F0502020204030204" pitchFamily="34" charset="0"/>
                        </a:rPr>
                        <a:t>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000" b="0" i="0" u="none" strike="noStrike">
                          <a:solidFill>
                            <a:srgbClr val="000000"/>
                          </a:solidFill>
                          <a:effectLst/>
                          <a:latin typeface="Calibri" panose="020F0502020204030204" pitchFamily="34" charset="0"/>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000" b="1" i="0" u="none" strike="noStrike">
                          <a:solidFill>
                            <a:srgbClr val="000000"/>
                          </a:solidFill>
                          <a:effectLst/>
                          <a:latin typeface="Calibri" panose="020F0502020204030204" pitchFamily="34" charset="0"/>
                        </a:rPr>
                        <a:t>64 800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ru-RU" sz="10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530990">
                <a:tc>
                  <a:txBody>
                    <a:bodyPr/>
                    <a:lstStyle/>
                    <a:p>
                      <a:pPr algn="l" fontAlgn="b"/>
                      <a:r>
                        <a:rPr lang="ru-RU" sz="1000" b="0" i="0" u="none" strike="noStrike">
                          <a:solidFill>
                            <a:srgbClr val="000000"/>
                          </a:solidFill>
                          <a:effectLst/>
                          <a:latin typeface="Calibri" panose="020F0502020204030204" pitchFamily="34" charset="0"/>
                        </a:rPr>
                        <a:t>детальный</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dirty="0">
                          <a:solidFill>
                            <a:srgbClr val="000000"/>
                          </a:solidFill>
                          <a:effectLst/>
                          <a:latin typeface="Calibri" panose="020F0502020204030204" pitchFamily="34" charset="0"/>
                        </a:rPr>
                        <a:t>Бюджетное учреждение</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dirty="0">
                          <a:solidFill>
                            <a:srgbClr val="000000"/>
                          </a:solidFill>
                          <a:effectLst/>
                          <a:latin typeface="Calibri" panose="020F0502020204030204" pitchFamily="34" charset="0"/>
                        </a:rPr>
                        <a:t>мероприятие</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a:solidFill>
                            <a:srgbClr val="000000"/>
                          </a:solidFill>
                          <a:effectLst/>
                          <a:latin typeface="Calibri" panose="020F0502020204030204" pitchFamily="34" charset="0"/>
                        </a:rPr>
                        <a:t>статья</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ru-RU" sz="10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12"/>
                  </a:ext>
                </a:extLst>
              </a:tr>
              <a:tr h="185425">
                <a:tc>
                  <a:txBody>
                    <a:bodyPr/>
                    <a:lstStyle/>
                    <a:p>
                      <a:pPr algn="l" fontAlgn="b"/>
                      <a:r>
                        <a:rPr lang="ru-RU" sz="1000" b="0" i="0" u="none" strike="noStrike">
                          <a:solidFill>
                            <a:srgbClr val="000000"/>
                          </a:solidFill>
                          <a:effectLst/>
                          <a:latin typeface="Calibri" panose="020F0502020204030204" pitchFamily="34" charset="0"/>
                        </a:rPr>
                        <a:t> </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ru-RU" sz="1000" b="0" i="0" u="none" strike="noStrike">
                          <a:solidFill>
                            <a:srgbClr val="000000"/>
                          </a:solidFill>
                          <a:effectLst/>
                          <a:latin typeface="Calibri" panose="020F0502020204030204" pitchFamily="34" charset="0"/>
                        </a:rPr>
                        <a:t>25 000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ru-RU" sz="1000" b="0" i="0" u="none" strike="noStrike">
                          <a:solidFill>
                            <a:srgbClr val="000000"/>
                          </a:solidFill>
                          <a:effectLst/>
                          <a:latin typeface="Calibri" panose="020F0502020204030204" pitchFamily="34" charset="0"/>
                        </a:rPr>
                        <a:t>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ru-RU" sz="1000" b="0" i="0" u="none" strike="noStrike">
                          <a:solidFill>
                            <a:srgbClr val="000000"/>
                          </a:solidFill>
                          <a:effectLst/>
                          <a:latin typeface="Calibri" panose="020F0502020204030204" pitchFamily="34" charset="0"/>
                        </a:rPr>
                        <a:t>200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ru-RU" sz="1000" b="1" i="0" u="none" strike="noStrike">
                          <a:solidFill>
                            <a:srgbClr val="000000"/>
                          </a:solidFill>
                          <a:effectLst/>
                          <a:latin typeface="Calibri" panose="020F0502020204030204" pitchFamily="34" charset="0"/>
                        </a:rPr>
                        <a:t>240 000 000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r" fontAlgn="b"/>
                      <a:r>
                        <a:rPr lang="ru-RU" sz="1000" b="0" i="0" u="none" strike="noStrike" dirty="0">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1192346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A0349-A030-9948-9C5A-55AB1DAE73B3}"/>
              </a:ext>
            </a:extLst>
          </p:cNvPr>
          <p:cNvSpPr>
            <a:spLocks noGrp="1"/>
          </p:cNvSpPr>
          <p:nvPr>
            <p:ph type="title"/>
          </p:nvPr>
        </p:nvSpPr>
        <p:spPr>
          <a:xfrm>
            <a:off x="685800" y="-25400"/>
            <a:ext cx="8686800" cy="1143000"/>
          </a:xfrm>
        </p:spPr>
        <p:txBody>
          <a:bodyPr>
            <a:noAutofit/>
          </a:bodyPr>
          <a:lstStyle/>
          <a:p>
            <a:r>
              <a:rPr lang="ru-RU" sz="2400" b="1" dirty="0">
                <a:solidFill>
                  <a:schemeClr val="tx2">
                    <a:lumMod val="60000"/>
                    <a:lumOff val="40000"/>
                  </a:schemeClr>
                </a:solidFill>
              </a:rPr>
              <a:t>Международные тенденции в области контроля за ассигнованиями (росписью)</a:t>
            </a:r>
            <a:endParaRPr lang="en-US" sz="2400" b="1" dirty="0">
              <a:solidFill>
                <a:schemeClr val="tx2">
                  <a:lumMod val="60000"/>
                  <a:lumOff val="40000"/>
                </a:schemeClr>
              </a:solidFill>
            </a:endParaRPr>
          </a:p>
        </p:txBody>
      </p:sp>
      <p:sp>
        <p:nvSpPr>
          <p:cNvPr id="3" name="Content Placeholder 2">
            <a:extLst>
              <a:ext uri="{FF2B5EF4-FFF2-40B4-BE49-F238E27FC236}">
                <a16:creationId xmlns:a16="http://schemas.microsoft.com/office/drawing/2014/main" id="{A1974A30-74FF-444C-AE81-12059D609B68}"/>
              </a:ext>
            </a:extLst>
          </p:cNvPr>
          <p:cNvSpPr>
            <a:spLocks noGrp="1"/>
          </p:cNvSpPr>
          <p:nvPr>
            <p:ph idx="1"/>
          </p:nvPr>
        </p:nvSpPr>
        <p:spPr>
          <a:xfrm>
            <a:off x="685800" y="1066800"/>
            <a:ext cx="8458200" cy="5588000"/>
          </a:xfrm>
        </p:spPr>
        <p:txBody>
          <a:bodyPr>
            <a:normAutofit/>
          </a:bodyPr>
          <a:lstStyle/>
          <a:p>
            <a:r>
              <a:rPr lang="ru-RU" sz="2000" dirty="0"/>
              <a:t>Детальные централизованные меры контроля создают непомерную нагрузку как на министерства и ведомства, так и на Минфин, которым приходится обрабатывать детальные запросы на перенос средств </a:t>
            </a:r>
          </a:p>
          <a:p>
            <a:r>
              <a:rPr lang="ru-RU" sz="2000" dirty="0"/>
              <a:t>В конечном счете основная цель контроля – контроль за ассигнованиями</a:t>
            </a:r>
            <a:endParaRPr lang="en-US" sz="2000" dirty="0"/>
          </a:p>
          <a:p>
            <a:r>
              <a:rPr lang="ru-RU" sz="2000" dirty="0"/>
              <a:t>Цель контроля росписи – это, скорее, «контроль денежных средств», а не ограничение расходования средств по статьям</a:t>
            </a:r>
            <a:endParaRPr lang="en-US" sz="2000" dirty="0"/>
          </a:p>
          <a:p>
            <a:r>
              <a:rPr lang="ru-RU" sz="2000" dirty="0"/>
              <a:t>Роспись, как правило, нацелена на ограничение принятия обязательств и расходования средств в течение года, а не на детальный контроль за расходами</a:t>
            </a:r>
            <a:endParaRPr lang="en-US" sz="2000" dirty="0"/>
          </a:p>
          <a:p>
            <a:r>
              <a:rPr lang="ru-RU" sz="2000" b="1" dirty="0"/>
              <a:t>Появление ИСУГФ, </a:t>
            </a:r>
            <a:r>
              <a:rPr lang="ru-RU" sz="2000" dirty="0"/>
              <a:t>наряду с наличием планов закупок, принятия обязательств и контролем за кредиторской задолженностью, сокращает необходимость детального контроля за росписью</a:t>
            </a:r>
            <a:endParaRPr lang="en-US" sz="2000" dirty="0"/>
          </a:p>
          <a:p>
            <a:r>
              <a:rPr lang="ru-RU" sz="2000" dirty="0"/>
              <a:t>Внедрение бюджетирования, ориентированного на результат, также сокращает контроль, при этом ответственность переходит к министерствам и ведомствам</a:t>
            </a:r>
            <a:endParaRPr lang="en-US" sz="2000" dirty="0"/>
          </a:p>
        </p:txBody>
      </p:sp>
    </p:spTree>
    <p:extLst>
      <p:ext uri="{BB962C8B-B14F-4D97-AF65-F5344CB8AC3E}">
        <p14:creationId xmlns:p14="http://schemas.microsoft.com/office/powerpoint/2010/main" val="111393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14F6E-6677-4D45-94DD-B6359804CCEF}"/>
              </a:ext>
            </a:extLst>
          </p:cNvPr>
          <p:cNvSpPr>
            <a:spLocks noGrp="1"/>
          </p:cNvSpPr>
          <p:nvPr>
            <p:ph type="title"/>
          </p:nvPr>
        </p:nvSpPr>
        <p:spPr>
          <a:xfrm>
            <a:off x="-155713" y="144616"/>
            <a:ext cx="9220200" cy="1143000"/>
          </a:xfrm>
        </p:spPr>
        <p:txBody>
          <a:bodyPr>
            <a:noAutofit/>
          </a:bodyPr>
          <a:lstStyle/>
          <a:p>
            <a:r>
              <a:rPr lang="ru-RU" sz="2800" b="1" dirty="0">
                <a:solidFill>
                  <a:schemeClr val="tx2">
                    <a:lumMod val="60000"/>
                    <a:lumOff val="40000"/>
                  </a:schemeClr>
                </a:solidFill>
              </a:rPr>
              <a:t>Бюджетирование, ориентированное на результат, – постепенное снижение централизованного бюджетного контроля статей расходов</a:t>
            </a:r>
            <a:endParaRPr lang="en-US" sz="2800" b="1" dirty="0">
              <a:solidFill>
                <a:schemeClr val="tx2">
                  <a:lumMod val="60000"/>
                  <a:lumOff val="40000"/>
                </a:schemeClr>
              </a:solidFill>
            </a:endParaRPr>
          </a:p>
        </p:txBody>
      </p:sp>
      <p:pic>
        <p:nvPicPr>
          <p:cNvPr id="4" name="Picture 3">
            <a:extLst>
              <a:ext uri="{FF2B5EF4-FFF2-40B4-BE49-F238E27FC236}">
                <a16:creationId xmlns:a16="http://schemas.microsoft.com/office/drawing/2014/main" id="{00452CE3-CE29-E949-8732-FF5B2873629B}"/>
              </a:ext>
            </a:extLst>
          </p:cNvPr>
          <p:cNvPicPr/>
          <p:nvPr/>
        </p:nvPicPr>
        <p:blipFill>
          <a:blip r:embed="rId2"/>
          <a:stretch>
            <a:fillRect/>
          </a:stretch>
        </p:blipFill>
        <p:spPr>
          <a:xfrm>
            <a:off x="152400" y="1201057"/>
            <a:ext cx="5811078" cy="5387638"/>
          </a:xfrm>
          <a:prstGeom prst="rect">
            <a:avLst/>
          </a:prstGeom>
        </p:spPr>
      </p:pic>
      <p:sp>
        <p:nvSpPr>
          <p:cNvPr id="5" name="TextBox 4">
            <a:extLst>
              <a:ext uri="{FF2B5EF4-FFF2-40B4-BE49-F238E27FC236}">
                <a16:creationId xmlns:a16="http://schemas.microsoft.com/office/drawing/2014/main" id="{E865C4A0-A2D2-774E-8C67-74AA54A34208}"/>
              </a:ext>
            </a:extLst>
          </p:cNvPr>
          <p:cNvSpPr txBox="1"/>
          <p:nvPr/>
        </p:nvSpPr>
        <p:spPr>
          <a:xfrm>
            <a:off x="5801139" y="1325716"/>
            <a:ext cx="3362739" cy="5632311"/>
          </a:xfrm>
          <a:prstGeom prst="rect">
            <a:avLst/>
          </a:prstGeom>
          <a:noFill/>
        </p:spPr>
        <p:txBody>
          <a:bodyPr wrap="square" rtlCol="0">
            <a:spAutoFit/>
          </a:bodyPr>
          <a:lstStyle/>
          <a:p>
            <a:pPr marL="214313" indent="-214313">
              <a:buFont typeface="Arial" panose="020B0604020202020204" pitchFamily="34" charset="0"/>
              <a:buChar char="•"/>
            </a:pPr>
            <a:r>
              <a:rPr lang="ru-RU" dirty="0"/>
              <a:t>Нет необходимости одномоментно переходить от контроля за </a:t>
            </a:r>
            <a:r>
              <a:rPr lang="ru-RU" dirty="0" err="1"/>
              <a:t>есурсами</a:t>
            </a:r>
            <a:r>
              <a:rPr lang="ru-RU" dirty="0"/>
              <a:t> (экономическими статьями) к контролю за программами </a:t>
            </a:r>
          </a:p>
          <a:p>
            <a:pPr marL="214313" indent="-214313">
              <a:buFont typeface="Arial" panose="020B0604020202020204" pitchFamily="34" charset="0"/>
              <a:buChar char="•"/>
            </a:pPr>
            <a:r>
              <a:rPr lang="ru-RU" dirty="0"/>
              <a:t>По мере усиления подотчетности министерств и ведомств со временем центральные меры контроля за ресурсами могут быть снижены</a:t>
            </a:r>
            <a:endParaRPr lang="en-US" dirty="0"/>
          </a:p>
          <a:p>
            <a:pPr marL="214313" indent="-214313">
              <a:buFont typeface="Arial" panose="020B0604020202020204" pitchFamily="34" charset="0"/>
              <a:buChar char="•"/>
            </a:pPr>
            <a:r>
              <a:rPr lang="ru-RU" dirty="0"/>
              <a:t>Это не означает, что экономические статьи исчезнут </a:t>
            </a:r>
            <a:r>
              <a:rPr lang="en-US" dirty="0"/>
              <a:t>(</a:t>
            </a:r>
            <a:r>
              <a:rPr lang="ru-RU" dirty="0"/>
              <a:t>они по-прежнему будут важны для целей отчетности и анализа</a:t>
            </a:r>
            <a:r>
              <a:rPr lang="en-US" dirty="0"/>
              <a:t>), </a:t>
            </a:r>
            <a:r>
              <a:rPr lang="ru-RU" dirty="0"/>
              <a:t>но контроль за ресурсами уже не будет использоваться для централизованного контроля росписи</a:t>
            </a:r>
            <a:endParaRPr lang="en-US" dirty="0"/>
          </a:p>
        </p:txBody>
      </p:sp>
      <p:sp>
        <p:nvSpPr>
          <p:cNvPr id="3" name="TextBox 2"/>
          <p:cNvSpPr txBox="1"/>
          <p:nvPr/>
        </p:nvSpPr>
        <p:spPr>
          <a:xfrm>
            <a:off x="314739" y="1752600"/>
            <a:ext cx="5486400" cy="830997"/>
          </a:xfrm>
          <a:prstGeom prst="rect">
            <a:avLst/>
          </a:prstGeom>
          <a:solidFill>
            <a:schemeClr val="bg1"/>
          </a:solidFill>
        </p:spPr>
        <p:txBody>
          <a:bodyPr wrap="square" rtlCol="0">
            <a:spAutoFit/>
          </a:bodyPr>
          <a:lstStyle/>
          <a:p>
            <a:pPr algn="ctr"/>
            <a:r>
              <a:rPr lang="ru-RU" sz="2400" baseline="-25000" dirty="0"/>
              <a:t>Бюджетный контроль в плане счетов: переход от принципа на основе контроля ресурсов к контролю достижения промежуточных и итоговых результатов</a:t>
            </a:r>
            <a:endParaRPr lang="en-US" sz="2400" baseline="-25000" dirty="0"/>
          </a:p>
        </p:txBody>
      </p:sp>
      <p:sp>
        <p:nvSpPr>
          <p:cNvPr id="6" name="TextBox 5"/>
          <p:cNvSpPr txBox="1"/>
          <p:nvPr/>
        </p:nvSpPr>
        <p:spPr>
          <a:xfrm>
            <a:off x="152400" y="5829300"/>
            <a:ext cx="2418255" cy="820738"/>
          </a:xfrm>
          <a:prstGeom prst="rect">
            <a:avLst/>
          </a:prstGeom>
          <a:solidFill>
            <a:schemeClr val="bg1"/>
          </a:solidFill>
        </p:spPr>
        <p:txBody>
          <a:bodyPr wrap="square" lIns="0" tIns="0" rIns="0" bIns="0" rtlCol="0">
            <a:spAutoFit/>
          </a:bodyPr>
          <a:lstStyle/>
          <a:p>
            <a:r>
              <a:rPr lang="ru-RU" sz="1600" baseline="-25000" dirty="0"/>
              <a:t>Постепенный переход к управлению и отчетности на основе результатов; сокращение контроля за ресурсами и объединение экономических разделов в бюджете</a:t>
            </a:r>
            <a:endParaRPr lang="en-US" sz="1600" baseline="-25000" dirty="0"/>
          </a:p>
        </p:txBody>
      </p:sp>
    </p:spTree>
    <p:extLst>
      <p:ext uri="{BB962C8B-B14F-4D97-AF65-F5344CB8AC3E}">
        <p14:creationId xmlns:p14="http://schemas.microsoft.com/office/powerpoint/2010/main" val="2191047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52400"/>
            <a:ext cx="6172200" cy="4183544"/>
          </a:xfrm>
        </p:spPr>
        <p:txBody>
          <a:bodyPr/>
          <a:lstStyle/>
          <a:p>
            <a:pPr marL="0" indent="0">
              <a:buNone/>
            </a:pPr>
            <a:r>
              <a:rPr lang="ru-RU" b="1" dirty="0">
                <a:solidFill>
                  <a:schemeClr val="tx2">
                    <a:lumMod val="60000"/>
                    <a:lumOff val="40000"/>
                  </a:schemeClr>
                </a:solidFill>
              </a:rPr>
              <a:t>Этапы исполнения бюджета</a:t>
            </a:r>
            <a:endParaRPr lang="en-US" b="1" dirty="0">
              <a:solidFill>
                <a:schemeClr val="tx2">
                  <a:lumMod val="60000"/>
                  <a:lumOff val="40000"/>
                </a:schemeClr>
              </a:solidFill>
            </a:endParaRPr>
          </a:p>
          <a:p>
            <a:pPr marL="0" indent="0">
              <a:buNone/>
            </a:pPr>
            <a:endParaRPr lang="en-US" b="1" dirty="0"/>
          </a:p>
        </p:txBody>
      </p:sp>
      <p:grpSp>
        <p:nvGrpSpPr>
          <p:cNvPr id="34" name="Группа 33"/>
          <p:cNvGrpSpPr/>
          <p:nvPr/>
        </p:nvGrpSpPr>
        <p:grpSpPr>
          <a:xfrm>
            <a:off x="1009650" y="762000"/>
            <a:ext cx="7319680" cy="5334155"/>
            <a:chOff x="2738720" y="666597"/>
            <a:chExt cx="7319680" cy="5334155"/>
          </a:xfrm>
        </p:grpSpPr>
        <p:sp>
          <p:nvSpPr>
            <p:cNvPr id="35" name="Rectangle 3"/>
            <p:cNvSpPr/>
            <p:nvPr/>
          </p:nvSpPr>
          <p:spPr>
            <a:xfrm>
              <a:off x="5421508" y="2131801"/>
              <a:ext cx="1706737" cy="772027"/>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50" b="1" i="0" u="none" strike="noStrike" kern="0" cap="none" spc="0" normalizeH="0" baseline="0" noProof="0" dirty="0">
                  <a:ln>
                    <a:noFill/>
                  </a:ln>
                  <a:solidFill>
                    <a:srgbClr val="212165"/>
                  </a:solidFill>
                  <a:effectLst/>
                  <a:uLnTx/>
                  <a:uFillTx/>
                  <a:latin typeface="Calibri" panose="020F0502020204030204"/>
                  <a:ea typeface="+mn-ea"/>
                  <a:cs typeface="+mn-cs"/>
                </a:rPr>
                <a:t>Этап</a:t>
              </a:r>
              <a:r>
                <a:rPr kumimoji="0" lang="en-US" sz="1350" b="1" i="0" u="none" strike="noStrike" kern="0" cap="none" spc="0" normalizeH="0" baseline="0" noProof="0" dirty="0">
                  <a:ln>
                    <a:noFill/>
                  </a:ln>
                  <a:solidFill>
                    <a:srgbClr val="212165"/>
                  </a:solidFill>
                  <a:effectLst/>
                  <a:uLnTx/>
                  <a:uFillTx/>
                  <a:latin typeface="Calibri" panose="020F0502020204030204"/>
                  <a:ea typeface="+mn-ea"/>
                  <a:cs typeface="+mn-cs"/>
                </a:rPr>
                <a:t> 2</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50" b="0" i="0" u="none" strike="noStrike" kern="0" cap="none" spc="0" normalizeH="0" baseline="0" noProof="0" dirty="0">
                  <a:ln>
                    <a:noFill/>
                  </a:ln>
                  <a:solidFill>
                    <a:srgbClr val="212165"/>
                  </a:solidFill>
                  <a:effectLst/>
                  <a:uLnTx/>
                  <a:uFillTx/>
                  <a:latin typeface="Calibri" panose="020F0502020204030204"/>
                  <a:ea typeface="+mn-ea"/>
                  <a:cs typeface="+mn-cs"/>
                </a:rPr>
                <a:t>Договор о покупке </a:t>
              </a:r>
              <a:r>
                <a:rPr kumimoji="0" lang="en-US" sz="1350" b="0" i="0" u="none" strike="noStrike" kern="0" cap="none" spc="0" normalizeH="0" baseline="0" noProof="0" dirty="0">
                  <a:ln>
                    <a:noFill/>
                  </a:ln>
                  <a:solidFill>
                    <a:srgbClr val="212165"/>
                  </a:solidFill>
                  <a:effectLst/>
                  <a:uLnTx/>
                  <a:uFillTx/>
                  <a:latin typeface="Calibri" panose="020F0502020204030204"/>
                  <a:ea typeface="+mn-ea"/>
                  <a:cs typeface="+mn-cs"/>
                </a:rPr>
                <a:t>(</a:t>
              </a:r>
              <a:r>
                <a:rPr kumimoji="0" lang="ru-RU" sz="1350" b="0" i="0" u="none" strike="noStrike" kern="0" cap="none" spc="0" normalizeH="0" baseline="0" noProof="0" dirty="0">
                  <a:ln>
                    <a:noFill/>
                  </a:ln>
                  <a:solidFill>
                    <a:srgbClr val="212165"/>
                  </a:solidFill>
                  <a:effectLst/>
                  <a:uLnTx/>
                  <a:uFillTx/>
                  <a:latin typeface="Calibri" panose="020F0502020204030204"/>
                  <a:ea typeface="+mn-ea"/>
                  <a:cs typeface="+mn-cs"/>
                </a:rPr>
                <a:t>юридическое обязательство</a:t>
              </a:r>
              <a:r>
                <a:rPr kumimoji="0" lang="en-US" sz="1350" b="0" i="0" u="none" strike="noStrike" kern="0" cap="none" spc="0" normalizeH="0" baseline="0" noProof="0" dirty="0">
                  <a:ln>
                    <a:noFill/>
                  </a:ln>
                  <a:solidFill>
                    <a:srgbClr val="212165"/>
                  </a:solidFill>
                  <a:effectLst/>
                  <a:uLnTx/>
                  <a:uFillTx/>
                  <a:latin typeface="Calibri" panose="020F0502020204030204"/>
                  <a:ea typeface="+mn-ea"/>
                  <a:cs typeface="+mn-cs"/>
                </a:rPr>
                <a:t>)</a:t>
              </a:r>
            </a:p>
          </p:txBody>
        </p:sp>
        <p:sp>
          <p:nvSpPr>
            <p:cNvPr id="36" name="Rectangle 4"/>
            <p:cNvSpPr/>
            <p:nvPr/>
          </p:nvSpPr>
          <p:spPr>
            <a:xfrm>
              <a:off x="5405638" y="666597"/>
              <a:ext cx="1722607" cy="1083194"/>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50" b="1" i="0" u="none" strike="noStrike" kern="0" cap="none" spc="0" normalizeH="0" baseline="0" noProof="0" dirty="0">
                  <a:ln>
                    <a:noFill/>
                  </a:ln>
                  <a:solidFill>
                    <a:srgbClr val="212165"/>
                  </a:solidFill>
                  <a:effectLst/>
                  <a:uLnTx/>
                  <a:uFillTx/>
                  <a:latin typeface="Calibri" panose="020F0502020204030204"/>
                  <a:ea typeface="+mn-ea"/>
                  <a:cs typeface="+mn-cs"/>
                </a:rPr>
                <a:t>Этап</a:t>
              </a:r>
              <a:r>
                <a:rPr kumimoji="0" lang="en-US" sz="1350" b="1" i="0" u="none" strike="noStrike" kern="0" cap="none" spc="0" normalizeH="0" baseline="0" noProof="0" dirty="0">
                  <a:ln>
                    <a:noFill/>
                  </a:ln>
                  <a:solidFill>
                    <a:srgbClr val="212165"/>
                  </a:solidFill>
                  <a:effectLst/>
                  <a:uLnTx/>
                  <a:uFillTx/>
                  <a:latin typeface="Calibri" panose="020F0502020204030204"/>
                  <a:ea typeface="+mn-ea"/>
                  <a:cs typeface="+mn-cs"/>
                </a:rPr>
                <a:t> 1</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50" b="0" i="0" u="none" strike="noStrike" kern="0" cap="none" spc="0" normalizeH="0" baseline="0" noProof="0" dirty="0">
                  <a:ln>
                    <a:noFill/>
                  </a:ln>
                  <a:solidFill>
                    <a:srgbClr val="212165"/>
                  </a:solidFill>
                  <a:effectLst/>
                  <a:uLnTx/>
                  <a:uFillTx/>
                  <a:latin typeface="Calibri" panose="020F0502020204030204"/>
                  <a:ea typeface="+mn-ea"/>
                  <a:cs typeface="+mn-cs"/>
                </a:rPr>
                <a:t>Решение о приобретении</a:t>
              </a:r>
              <a:r>
                <a:rPr kumimoji="0" lang="en-US" sz="1350" b="0" i="0" u="none" strike="noStrike" kern="0" cap="none" spc="0" normalizeH="0" baseline="0" noProof="0" dirty="0">
                  <a:ln>
                    <a:noFill/>
                  </a:ln>
                  <a:solidFill>
                    <a:srgbClr val="212165"/>
                  </a:solidFill>
                  <a:effectLst/>
                  <a:uLnTx/>
                  <a:uFillTx/>
                  <a:latin typeface="Calibri" panose="020F0502020204030204"/>
                  <a:ea typeface="+mn-ea"/>
                  <a:cs typeface="+mn-cs"/>
                </a:rPr>
                <a:t>- </a:t>
              </a:r>
              <a:r>
                <a:rPr kumimoji="0" lang="ru-RU" sz="1350" b="0" i="0" u="none" strike="noStrike" kern="0" cap="none" spc="0" normalizeH="0" baseline="0" noProof="0" dirty="0">
                  <a:ln>
                    <a:noFill/>
                  </a:ln>
                  <a:solidFill>
                    <a:srgbClr val="212165"/>
                  </a:solidFill>
                  <a:effectLst/>
                  <a:uLnTx/>
                  <a:uFillTx/>
                  <a:latin typeface="Calibri" panose="020F0502020204030204"/>
                  <a:ea typeface="+mn-ea"/>
                  <a:cs typeface="+mn-cs"/>
                </a:rPr>
                <a:t>предварительное обязательство</a:t>
              </a:r>
              <a:endParaRPr kumimoji="0" lang="en-US" sz="1350" b="0" i="0" u="none" strike="noStrike" kern="0" cap="none" spc="0" normalizeH="0" baseline="0" noProof="0" dirty="0">
                <a:ln>
                  <a:noFill/>
                </a:ln>
                <a:solidFill>
                  <a:srgbClr val="212165"/>
                </a:solidFill>
                <a:effectLst/>
                <a:uLnTx/>
                <a:uFillTx/>
                <a:latin typeface="Calibri" panose="020F0502020204030204"/>
                <a:ea typeface="+mn-ea"/>
                <a:cs typeface="+mn-cs"/>
              </a:endParaRPr>
            </a:p>
          </p:txBody>
        </p:sp>
        <p:sp>
          <p:nvSpPr>
            <p:cNvPr id="37" name="Rectangle 5"/>
            <p:cNvSpPr/>
            <p:nvPr/>
          </p:nvSpPr>
          <p:spPr>
            <a:xfrm>
              <a:off x="2738721" y="2648091"/>
              <a:ext cx="2004955" cy="772027"/>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50" b="1" i="0" u="none" strike="noStrike" kern="0" cap="none" spc="0" normalizeH="0" baseline="0" noProof="0" dirty="0">
                  <a:ln>
                    <a:noFill/>
                  </a:ln>
                  <a:solidFill>
                    <a:prstClr val="black"/>
                  </a:solidFill>
                  <a:effectLst/>
                  <a:uLnTx/>
                  <a:uFillTx/>
                  <a:latin typeface="Calibri" panose="020F0502020204030204"/>
                  <a:ea typeface="+mn-ea"/>
                  <a:cs typeface="+mn-cs"/>
                </a:rPr>
                <a:t>Этап</a:t>
              </a:r>
              <a:r>
                <a:rPr kumimoji="0" lang="en-US" sz="1350" b="1" i="0" u="none" strike="noStrike" kern="0" cap="none" spc="0" normalizeH="0" baseline="0" noProof="0" dirty="0">
                  <a:ln>
                    <a:noFill/>
                  </a:ln>
                  <a:solidFill>
                    <a:prstClr val="black"/>
                  </a:solidFill>
                  <a:effectLst/>
                  <a:uLnTx/>
                  <a:uFillTx/>
                  <a:latin typeface="Calibri" panose="020F0502020204030204"/>
                  <a:ea typeface="+mn-ea"/>
                  <a:cs typeface="+mn-cs"/>
                </a:rPr>
                <a:t> 3</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50" b="0" i="0" u="none" strike="noStrike" kern="0" cap="none" spc="0" normalizeH="0" baseline="0" noProof="0" dirty="0">
                  <a:ln>
                    <a:noFill/>
                  </a:ln>
                  <a:solidFill>
                    <a:prstClr val="black"/>
                  </a:solidFill>
                  <a:effectLst/>
                  <a:uLnTx/>
                  <a:uFillTx/>
                  <a:latin typeface="Calibri" panose="020F0502020204030204"/>
                  <a:ea typeface="+mn-ea"/>
                  <a:cs typeface="+mn-cs"/>
                </a:rPr>
                <a:t>Товары или услуги поставлены</a:t>
              </a:r>
              <a:endParaRPr kumimoji="0" lang="en-US" sz="135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38" name="Rectangle 6"/>
            <p:cNvSpPr/>
            <p:nvPr/>
          </p:nvSpPr>
          <p:spPr>
            <a:xfrm>
              <a:off x="5419701" y="3194924"/>
              <a:ext cx="1923049" cy="896508"/>
            </a:xfrm>
            <a:prstGeom prst="rect">
              <a:avLst/>
            </a:prstGeom>
            <a:solidFill>
              <a:srgbClr val="A7C4E6"/>
            </a:soli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50" b="0" i="0" u="none" strike="noStrike" kern="0" cap="none" spc="0" normalizeH="0" baseline="0" noProof="0" dirty="0">
                  <a:ln>
                    <a:noFill/>
                  </a:ln>
                  <a:solidFill>
                    <a:srgbClr val="212165"/>
                  </a:solidFill>
                  <a:effectLst/>
                  <a:uLnTx/>
                  <a:uFillTx/>
                  <a:latin typeface="Calibri" panose="020F0502020204030204"/>
                  <a:ea typeface="+mn-ea"/>
                  <a:cs typeface="+mn-cs"/>
                </a:rPr>
                <a:t>Признается обязательство </a:t>
              </a:r>
              <a:r>
                <a:rPr kumimoji="0" lang="en-US" sz="1350" b="0" i="0" u="none" strike="noStrike" kern="0" cap="none" spc="0" normalizeH="0" baseline="0" noProof="0" dirty="0">
                  <a:ln>
                    <a:noFill/>
                  </a:ln>
                  <a:solidFill>
                    <a:srgbClr val="212165"/>
                  </a:solidFill>
                  <a:effectLst/>
                  <a:uLnTx/>
                  <a:uFillTx/>
                  <a:latin typeface="Calibri" panose="020F0502020204030204"/>
                  <a:ea typeface="+mn-ea"/>
                  <a:cs typeface="+mn-cs"/>
                </a:rPr>
                <a:t>(</a:t>
              </a:r>
              <a:r>
                <a:rPr kumimoji="0" lang="ru-RU" sz="1350" b="0" i="0" u="none" strike="noStrike" kern="0" cap="none" spc="0" normalizeH="0" baseline="0" noProof="0" dirty="0">
                  <a:ln>
                    <a:noFill/>
                  </a:ln>
                  <a:solidFill>
                    <a:srgbClr val="212165"/>
                  </a:solidFill>
                  <a:effectLst/>
                  <a:uLnTx/>
                  <a:uFillTx/>
                  <a:latin typeface="Calibri" panose="020F0502020204030204"/>
                  <a:ea typeface="+mn-ea"/>
                  <a:cs typeface="+mn-cs"/>
                </a:rPr>
                <a:t>финансовое обязательство</a:t>
              </a:r>
              <a:r>
                <a:rPr kumimoji="0" lang="en-US" sz="1350" b="0" i="0" u="none" strike="noStrike" kern="0" cap="none" spc="0" normalizeH="0" baseline="0" noProof="0" dirty="0">
                  <a:ln>
                    <a:noFill/>
                  </a:ln>
                  <a:solidFill>
                    <a:srgbClr val="212165"/>
                  </a:solidFill>
                  <a:effectLst/>
                  <a:uLnTx/>
                  <a:uFillTx/>
                  <a:latin typeface="Calibri" panose="020F0502020204030204"/>
                  <a:ea typeface="+mn-ea"/>
                  <a:cs typeface="+mn-cs"/>
                </a:rPr>
                <a:t>) </a:t>
              </a:r>
            </a:p>
          </p:txBody>
        </p:sp>
        <p:sp>
          <p:nvSpPr>
            <p:cNvPr id="39" name="Rectangle 7"/>
            <p:cNvSpPr/>
            <p:nvPr/>
          </p:nvSpPr>
          <p:spPr>
            <a:xfrm>
              <a:off x="5466690" y="4369031"/>
              <a:ext cx="1661555" cy="973376"/>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50" b="1" i="0" u="none" strike="noStrike" kern="0" cap="none" spc="0" normalizeH="0" baseline="0" noProof="0" dirty="0">
                  <a:ln>
                    <a:noFill/>
                  </a:ln>
                  <a:solidFill>
                    <a:prstClr val="black"/>
                  </a:solidFill>
                  <a:effectLst/>
                  <a:uLnTx/>
                  <a:uFillTx/>
                  <a:latin typeface="Calibri" panose="020F0502020204030204"/>
                  <a:ea typeface="+mn-ea"/>
                  <a:cs typeface="+mn-cs"/>
                </a:rPr>
                <a:t>Этап</a:t>
              </a:r>
              <a:r>
                <a:rPr kumimoji="0" lang="en-US" sz="1350" b="1" i="0" u="none" strike="noStrike" kern="0" cap="none" spc="0" normalizeH="0" baseline="0" noProof="0" dirty="0">
                  <a:ln>
                    <a:noFill/>
                  </a:ln>
                  <a:solidFill>
                    <a:prstClr val="black"/>
                  </a:solidFill>
                  <a:effectLst/>
                  <a:uLnTx/>
                  <a:uFillTx/>
                  <a:latin typeface="Calibri" panose="020F0502020204030204"/>
                  <a:ea typeface="+mn-ea"/>
                  <a:cs typeface="+mn-cs"/>
                </a:rPr>
                <a:t> 6</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50" b="0" i="0" u="none" strike="noStrike" kern="0" cap="none" spc="0" normalizeH="0" baseline="0" noProof="0" dirty="0">
                  <a:ln>
                    <a:noFill/>
                  </a:ln>
                  <a:solidFill>
                    <a:prstClr val="black"/>
                  </a:solidFill>
                  <a:effectLst/>
                  <a:uLnTx/>
                  <a:uFillTx/>
                  <a:latin typeface="Calibri" panose="020F0502020204030204"/>
                  <a:ea typeface="+mn-ea"/>
                  <a:cs typeface="+mn-cs"/>
                </a:rPr>
                <a:t>Платеж произведен в соответствии со сроком платежа</a:t>
              </a:r>
              <a:endParaRPr kumimoji="0" lang="en-US" sz="135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40" name="Rectangle 8"/>
            <p:cNvSpPr/>
            <p:nvPr/>
          </p:nvSpPr>
          <p:spPr>
            <a:xfrm>
              <a:off x="7525754" y="2114550"/>
              <a:ext cx="2525626" cy="857250"/>
            </a:xfrm>
            <a:prstGeom prst="rect">
              <a:avLst/>
            </a:prstGeom>
            <a:solidFill>
              <a:srgbClr val="A7C4E6"/>
            </a:soli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0" i="0" u="none" strike="noStrike" kern="0" cap="none" spc="0" normalizeH="0" baseline="0" noProof="0" dirty="0">
                  <a:ln>
                    <a:noFill/>
                  </a:ln>
                  <a:solidFill>
                    <a:prstClr val="black"/>
                  </a:solidFill>
                  <a:effectLst/>
                  <a:uLnTx/>
                  <a:uFillTx/>
                  <a:latin typeface="Calibri" panose="020F0502020204030204"/>
                  <a:ea typeface="+mn-ea"/>
                  <a:cs typeface="+mn-cs"/>
                </a:rPr>
                <a:t>Контроль наличия средств </a:t>
              </a: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a:t>
              </a:r>
              <a:r>
                <a:rPr kumimoji="0" lang="ru-RU" sz="1200" b="0" i="0" u="none" strike="noStrike" kern="0" cap="none" spc="0" normalizeH="0" baseline="0" noProof="0" dirty="0">
                  <a:ln>
                    <a:noFill/>
                  </a:ln>
                  <a:solidFill>
                    <a:prstClr val="black"/>
                  </a:solidFill>
                  <a:effectLst/>
                  <a:uLnTx/>
                  <a:uFillTx/>
                  <a:latin typeface="Calibri" panose="020F0502020204030204"/>
                  <a:ea typeface="+mn-ea"/>
                  <a:cs typeface="+mn-cs"/>
                </a:rPr>
                <a:t>бюджетное обязательство </a:t>
              </a: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 </a:t>
              </a:r>
              <a:r>
                <a:rPr kumimoji="0" lang="ru-RU" sz="1200" b="0" i="0" u="none" strike="noStrike" kern="0" cap="none" spc="0" normalizeH="0" baseline="0" noProof="0" dirty="0">
                  <a:ln>
                    <a:noFill/>
                  </a:ln>
                  <a:solidFill>
                    <a:prstClr val="black"/>
                  </a:solidFill>
                  <a:effectLst/>
                  <a:uLnTx/>
                  <a:uFillTx/>
                  <a:latin typeface="Calibri" panose="020F0502020204030204"/>
                  <a:ea typeface="+mn-ea"/>
                  <a:cs typeface="+mn-cs"/>
                </a:rPr>
                <a:t>средства зарезервированы, чтобы избежать их использования на другие цели</a:t>
              </a:r>
              <a:endPar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41" name="Rectangle 9"/>
            <p:cNvSpPr/>
            <p:nvPr/>
          </p:nvSpPr>
          <p:spPr>
            <a:xfrm>
              <a:off x="7532774" y="3231399"/>
              <a:ext cx="2525626" cy="772027"/>
            </a:xfrm>
            <a:prstGeom prst="rect">
              <a:avLst/>
            </a:prstGeom>
            <a:solidFill>
              <a:srgbClr val="A7C4E6"/>
            </a:soli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50" b="0" i="0" u="none" strike="noStrike" kern="0" cap="none" spc="0" normalizeH="0" baseline="0" noProof="0" dirty="0">
                  <a:ln>
                    <a:noFill/>
                  </a:ln>
                  <a:solidFill>
                    <a:prstClr val="black"/>
                  </a:solidFill>
                  <a:effectLst/>
                  <a:uLnTx/>
                  <a:uFillTx/>
                  <a:latin typeface="Calibri" panose="020F0502020204030204"/>
                  <a:ea typeface="+mn-ea"/>
                  <a:cs typeface="+mn-cs"/>
                </a:rPr>
                <a:t>Начисление </a:t>
              </a:r>
              <a:r>
                <a:rPr kumimoji="0" lang="en-US" sz="1350" b="0" i="0" u="none" strike="noStrike" kern="0" cap="none" spc="0" normalizeH="0" baseline="0" noProof="0" dirty="0">
                  <a:ln>
                    <a:noFill/>
                  </a:ln>
                  <a:solidFill>
                    <a:prstClr val="black"/>
                  </a:solidFill>
                  <a:effectLst/>
                  <a:uLnTx/>
                  <a:uFillTx/>
                  <a:latin typeface="Calibri" panose="020F0502020204030204"/>
                  <a:ea typeface="+mn-ea"/>
                  <a:cs typeface="+mn-cs"/>
                </a:rPr>
                <a:t> - </a:t>
              </a:r>
              <a:r>
                <a:rPr kumimoji="0" lang="ru-RU" sz="1350" b="0" i="0" u="none" strike="noStrike" kern="0" cap="none" spc="0" normalizeH="0" baseline="0" noProof="0" dirty="0">
                  <a:ln>
                    <a:noFill/>
                  </a:ln>
                  <a:solidFill>
                    <a:prstClr val="black"/>
                  </a:solidFill>
                  <a:effectLst/>
                  <a:uLnTx/>
                  <a:uFillTx/>
                  <a:latin typeface="Calibri" panose="020F0502020204030204"/>
                  <a:ea typeface="+mn-ea"/>
                  <a:cs typeface="+mn-cs"/>
                </a:rPr>
                <a:t>кредиторская задолженность</a:t>
              </a:r>
              <a:r>
                <a:rPr kumimoji="0" lang="en-US" sz="1350" b="0" i="0" u="none" strike="noStrike" kern="0" cap="none" spc="0" normalizeH="0" baseline="0" noProof="0" dirty="0">
                  <a:ln>
                    <a:noFill/>
                  </a:ln>
                  <a:solidFill>
                    <a:prstClr val="black"/>
                  </a:solidFill>
                  <a:effectLst/>
                  <a:uLnTx/>
                  <a:uFillTx/>
                  <a:latin typeface="Calibri" panose="020F0502020204030204"/>
                  <a:ea typeface="+mn-ea"/>
                  <a:cs typeface="+mn-cs"/>
                </a:rPr>
                <a:t> –</a:t>
              </a:r>
              <a:r>
                <a:rPr kumimoji="0" lang="ru-RU" sz="1350" b="0" i="0" u="none" strike="noStrike" kern="0" cap="none" spc="0" normalizeH="0" baseline="0" noProof="0" dirty="0">
                  <a:ln>
                    <a:noFill/>
                  </a:ln>
                  <a:solidFill>
                    <a:prstClr val="black"/>
                  </a:solidFill>
                  <a:effectLst/>
                  <a:uLnTx/>
                  <a:uFillTx/>
                  <a:latin typeface="Calibri" panose="020F0502020204030204"/>
                  <a:ea typeface="+mn-ea"/>
                  <a:cs typeface="+mn-cs"/>
                </a:rPr>
                <a:t>счет сопоставлен с договором/обязательством</a:t>
              </a:r>
              <a:endParaRPr kumimoji="0" lang="en-US" sz="135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42" name="Rectangle 10"/>
            <p:cNvSpPr/>
            <p:nvPr/>
          </p:nvSpPr>
          <p:spPr>
            <a:xfrm>
              <a:off x="7587178" y="4347552"/>
              <a:ext cx="2464201" cy="772027"/>
            </a:xfrm>
            <a:prstGeom prst="rect">
              <a:avLst/>
            </a:prstGeom>
            <a:solidFill>
              <a:srgbClr val="A7C4E6"/>
            </a:soli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50" b="0" i="0" u="none" strike="noStrike" kern="0" cap="none" spc="0" normalizeH="0" baseline="0" noProof="0" dirty="0">
                  <a:ln>
                    <a:noFill/>
                  </a:ln>
                  <a:solidFill>
                    <a:prstClr val="black"/>
                  </a:solidFill>
                  <a:effectLst/>
                  <a:uLnTx/>
                  <a:uFillTx/>
                  <a:latin typeface="Calibri" panose="020F0502020204030204"/>
                  <a:ea typeface="+mn-ea"/>
                  <a:cs typeface="+mn-cs"/>
                </a:rPr>
                <a:t>Выполненный в срок платеж учтен как по методу начислений, так и по кассовому методу</a:t>
              </a:r>
              <a:endParaRPr kumimoji="0" lang="en-US" sz="135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43" name="Down Arrow 13"/>
            <p:cNvSpPr/>
            <p:nvPr/>
          </p:nvSpPr>
          <p:spPr>
            <a:xfrm flipH="1">
              <a:off x="6390975" y="1787673"/>
              <a:ext cx="196316" cy="310816"/>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44" name="Down Arrow 14"/>
            <p:cNvSpPr/>
            <p:nvPr/>
          </p:nvSpPr>
          <p:spPr>
            <a:xfrm flipH="1">
              <a:off x="6390975" y="2903826"/>
              <a:ext cx="196316" cy="310816"/>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45" name="Down Arrow 15"/>
            <p:cNvSpPr/>
            <p:nvPr/>
          </p:nvSpPr>
          <p:spPr>
            <a:xfrm flipH="1">
              <a:off x="6390975" y="4036735"/>
              <a:ext cx="196316" cy="310816"/>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46" name="Down Arrow 16"/>
            <p:cNvSpPr/>
            <p:nvPr/>
          </p:nvSpPr>
          <p:spPr>
            <a:xfrm rot="17396268" flipH="1">
              <a:off x="7145392" y="5475646"/>
              <a:ext cx="323850" cy="477939"/>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47" name="Down Arrow 19"/>
            <p:cNvSpPr/>
            <p:nvPr/>
          </p:nvSpPr>
          <p:spPr>
            <a:xfrm rot="16200000" flipH="1">
              <a:off x="7236997" y="2330451"/>
              <a:ext cx="220580" cy="370974"/>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48" name="Down Arrow 20"/>
            <p:cNvSpPr/>
            <p:nvPr/>
          </p:nvSpPr>
          <p:spPr>
            <a:xfrm flipH="1">
              <a:off x="8508533" y="3991715"/>
              <a:ext cx="196316" cy="310816"/>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49" name="Down Arrow 21"/>
            <p:cNvSpPr/>
            <p:nvPr/>
          </p:nvSpPr>
          <p:spPr>
            <a:xfrm flipH="1">
              <a:off x="8508533" y="2903826"/>
              <a:ext cx="196316" cy="310816"/>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0" name="Down Arrow 22"/>
            <p:cNvSpPr/>
            <p:nvPr/>
          </p:nvSpPr>
          <p:spPr>
            <a:xfrm rot="16200000" flipH="1">
              <a:off x="7236997" y="3407570"/>
              <a:ext cx="220580" cy="370974"/>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1" name="Down Arrow 23"/>
            <p:cNvSpPr/>
            <p:nvPr/>
          </p:nvSpPr>
          <p:spPr>
            <a:xfrm rot="16200000" flipH="1">
              <a:off x="7236997" y="4569557"/>
              <a:ext cx="220580" cy="370974"/>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2" name="Rectangle 24"/>
            <p:cNvSpPr/>
            <p:nvPr/>
          </p:nvSpPr>
          <p:spPr>
            <a:xfrm>
              <a:off x="2750514" y="3486152"/>
              <a:ext cx="1976894" cy="772027"/>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50" b="1" i="0" u="none" strike="noStrike" kern="0" cap="none" spc="0" normalizeH="0" baseline="0" noProof="0" dirty="0">
                  <a:ln>
                    <a:noFill/>
                  </a:ln>
                  <a:solidFill>
                    <a:prstClr val="black"/>
                  </a:solidFill>
                  <a:effectLst/>
                  <a:uLnTx/>
                  <a:uFillTx/>
                  <a:latin typeface="Calibri" panose="020F0502020204030204"/>
                  <a:ea typeface="+mn-ea"/>
                  <a:cs typeface="+mn-cs"/>
                </a:rPr>
                <a:t>Этап</a:t>
              </a:r>
              <a:r>
                <a:rPr kumimoji="0" lang="en-US" sz="1350" b="1" i="0" u="none" strike="noStrike" kern="0" cap="none" spc="0" normalizeH="0" baseline="0" noProof="0" dirty="0">
                  <a:ln>
                    <a:noFill/>
                  </a:ln>
                  <a:solidFill>
                    <a:prstClr val="black"/>
                  </a:solidFill>
                  <a:effectLst/>
                  <a:uLnTx/>
                  <a:uFillTx/>
                  <a:latin typeface="Calibri" panose="020F0502020204030204"/>
                  <a:ea typeface="+mn-ea"/>
                  <a:cs typeface="+mn-cs"/>
                </a:rPr>
                <a:t> 4</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50" b="0" i="0" u="none" strike="noStrike" kern="0" cap="none" spc="0" normalizeH="0" baseline="0" noProof="0" dirty="0">
                  <a:ln>
                    <a:noFill/>
                  </a:ln>
                  <a:solidFill>
                    <a:prstClr val="black"/>
                  </a:solidFill>
                  <a:effectLst/>
                  <a:uLnTx/>
                  <a:uFillTx/>
                  <a:latin typeface="Calibri" panose="020F0502020204030204"/>
                  <a:ea typeface="+mn-ea"/>
                  <a:cs typeface="+mn-cs"/>
                </a:rPr>
                <a:t>Верно составленный счет получен</a:t>
              </a:r>
              <a:endParaRPr kumimoji="0" lang="en-US" sz="135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53" name="Rectangle 25"/>
            <p:cNvSpPr/>
            <p:nvPr/>
          </p:nvSpPr>
          <p:spPr>
            <a:xfrm>
              <a:off x="7506412" y="666598"/>
              <a:ext cx="2551987" cy="1083193"/>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0" i="0" u="none" strike="noStrike" kern="0" cap="none" spc="0" normalizeH="0" baseline="0" noProof="0" dirty="0">
                  <a:ln>
                    <a:noFill/>
                  </a:ln>
                  <a:solidFill>
                    <a:prstClr val="black"/>
                  </a:solidFill>
                  <a:effectLst/>
                  <a:uLnTx/>
                  <a:uFillTx/>
                  <a:latin typeface="Calibri" panose="020F0502020204030204"/>
                  <a:ea typeface="+mn-ea"/>
                  <a:cs typeface="+mn-cs"/>
                </a:rPr>
                <a:t>Стадия формирования заказа </a:t>
              </a:r>
              <a:r>
                <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rPr>
                <a:t>– </a:t>
              </a:r>
              <a:r>
                <a:rPr kumimoji="0" lang="ru-RU" sz="1200" b="0" i="0" u="none" strike="noStrike" kern="0" cap="none" spc="0" normalizeH="0" baseline="0" noProof="0" dirty="0">
                  <a:ln>
                    <a:noFill/>
                  </a:ln>
                  <a:solidFill>
                    <a:prstClr val="black"/>
                  </a:solidFill>
                  <a:effectLst/>
                  <a:uLnTx/>
                  <a:uFillTx/>
                  <a:latin typeface="Calibri" panose="020F0502020204030204"/>
                  <a:ea typeface="+mn-ea"/>
                  <a:cs typeface="+mn-cs"/>
                </a:rPr>
                <a:t> в зависимости от стоимости планируемых к приобретению товаров и услуг может включать в себя тендер</a:t>
              </a:r>
              <a:endPar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54" name="Down Arrow 26"/>
            <p:cNvSpPr/>
            <p:nvPr/>
          </p:nvSpPr>
          <p:spPr>
            <a:xfrm flipH="1">
              <a:off x="8455148" y="1787673"/>
              <a:ext cx="196316" cy="310816"/>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5" name="Down Arrow 27"/>
            <p:cNvSpPr/>
            <p:nvPr/>
          </p:nvSpPr>
          <p:spPr>
            <a:xfrm rot="15044552" flipH="1">
              <a:off x="4971782" y="3532498"/>
              <a:ext cx="323850" cy="496574"/>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6" name="Rectangle 28"/>
            <p:cNvSpPr/>
            <p:nvPr/>
          </p:nvSpPr>
          <p:spPr>
            <a:xfrm>
              <a:off x="2738720" y="4404123"/>
              <a:ext cx="2003624" cy="1025128"/>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50" b="1" i="0" u="none" strike="noStrike" kern="0" cap="none" spc="0" normalizeH="0" baseline="0" noProof="0" dirty="0">
                  <a:ln>
                    <a:noFill/>
                  </a:ln>
                  <a:solidFill>
                    <a:prstClr val="black"/>
                  </a:solidFill>
                  <a:effectLst/>
                  <a:uLnTx/>
                  <a:uFillTx/>
                  <a:latin typeface="Calibri" panose="020F0502020204030204"/>
                  <a:ea typeface="+mn-ea"/>
                  <a:cs typeface="+mn-cs"/>
                </a:rPr>
                <a:t>Этап</a:t>
              </a:r>
              <a:r>
                <a:rPr kumimoji="0" lang="en-US" sz="1350" b="1" i="0" u="none" strike="noStrike" kern="0" cap="none" spc="0" normalizeH="0" baseline="0" noProof="0" dirty="0">
                  <a:ln>
                    <a:noFill/>
                  </a:ln>
                  <a:solidFill>
                    <a:prstClr val="black"/>
                  </a:solidFill>
                  <a:effectLst/>
                  <a:uLnTx/>
                  <a:uFillTx/>
                  <a:latin typeface="Calibri" panose="020F0502020204030204"/>
                  <a:ea typeface="+mn-ea"/>
                  <a:cs typeface="+mn-cs"/>
                </a:rPr>
                <a:t> 5</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50" b="0" i="0" u="none" strike="noStrike" kern="0" cap="none" spc="0" normalizeH="0" baseline="0" noProof="0" dirty="0">
                  <a:ln>
                    <a:noFill/>
                  </a:ln>
                  <a:solidFill>
                    <a:prstClr val="black"/>
                  </a:solidFill>
                  <a:effectLst/>
                  <a:uLnTx/>
                  <a:uFillTx/>
                  <a:latin typeface="Calibri" panose="020F0502020204030204"/>
                  <a:ea typeface="+mn-ea"/>
                  <a:cs typeface="+mn-cs"/>
                </a:rPr>
                <a:t>Платеж на оплату в соотв. с датой платежа, зафиксированной в учетной системе</a:t>
              </a:r>
              <a:endParaRPr kumimoji="0" lang="en-US" sz="135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57" name="Down Arrow 29"/>
            <p:cNvSpPr/>
            <p:nvPr/>
          </p:nvSpPr>
          <p:spPr>
            <a:xfrm rot="16200000" flipH="1">
              <a:off x="7236997" y="1153584"/>
              <a:ext cx="220580" cy="370974"/>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8" name="Down Arrow 30"/>
            <p:cNvSpPr/>
            <p:nvPr/>
          </p:nvSpPr>
          <p:spPr>
            <a:xfrm rot="16200000" flipH="1">
              <a:off x="4962703" y="4531235"/>
              <a:ext cx="339440" cy="546428"/>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9" name="Rectangle 31"/>
            <p:cNvSpPr/>
            <p:nvPr/>
          </p:nvSpPr>
          <p:spPr>
            <a:xfrm>
              <a:off x="7587179" y="5228725"/>
              <a:ext cx="2471219" cy="772027"/>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a:ln>
                    <a:noFill/>
                  </a:ln>
                  <a:solidFill>
                    <a:prstClr val="black"/>
                  </a:solidFill>
                  <a:effectLst/>
                  <a:uLnTx/>
                  <a:uFillTx/>
                  <a:latin typeface="Calibri" panose="020F0502020204030204"/>
                  <a:ea typeface="+mn-ea"/>
                  <a:cs typeface="+mn-cs"/>
                </a:rPr>
                <a:t>(</a:t>
              </a:r>
              <a:r>
                <a:rPr kumimoji="0" lang="ru-RU" sz="1350" b="1" i="0" u="none" strike="noStrike" kern="0" cap="none" spc="0" normalizeH="0" baseline="0" noProof="0" dirty="0">
                  <a:ln>
                    <a:noFill/>
                  </a:ln>
                  <a:solidFill>
                    <a:prstClr val="black"/>
                  </a:solidFill>
                  <a:effectLst/>
                  <a:uLnTx/>
                  <a:uFillTx/>
                  <a:latin typeface="Calibri" panose="020F0502020204030204"/>
                  <a:ea typeface="+mn-ea"/>
                  <a:cs typeface="+mn-cs"/>
                </a:rPr>
                <a:t>Возможно</a:t>
              </a:r>
              <a:r>
                <a:rPr kumimoji="0" lang="en-US" sz="1350" b="1" i="0" u="none" strike="noStrike" kern="0" cap="none" spc="0" normalizeH="0" baseline="0" noProof="0" dirty="0">
                  <a:ln>
                    <a:noFill/>
                  </a:ln>
                  <a:solidFill>
                    <a:prstClr val="black"/>
                  </a:solidFill>
                  <a:effectLst/>
                  <a:uLnTx/>
                  <a:uFillTx/>
                  <a:latin typeface="Calibri" panose="020F0502020204030204"/>
                  <a:ea typeface="+mn-ea"/>
                  <a:cs typeface="+mn-cs"/>
                </a:rPr>
                <a:t>) </a:t>
              </a:r>
              <a:r>
                <a:rPr kumimoji="0" lang="ru-RU" sz="1350" b="1" i="0" u="none" strike="noStrike" kern="0" cap="none" spc="0" normalizeH="0" baseline="0" noProof="0" dirty="0">
                  <a:ln>
                    <a:noFill/>
                  </a:ln>
                  <a:solidFill>
                    <a:prstClr val="black"/>
                  </a:solidFill>
                  <a:effectLst/>
                  <a:uLnTx/>
                  <a:uFillTx/>
                  <a:latin typeface="Calibri" panose="020F0502020204030204"/>
                  <a:ea typeface="+mn-ea"/>
                  <a:cs typeface="+mn-cs"/>
                </a:rPr>
                <a:t>Этап </a:t>
              </a:r>
              <a:r>
                <a:rPr kumimoji="0" lang="en-US" sz="1350" b="1" i="0" u="none" strike="noStrike" kern="0" cap="none" spc="0" normalizeH="0" baseline="0" noProof="0" dirty="0">
                  <a:ln>
                    <a:noFill/>
                  </a:ln>
                  <a:solidFill>
                    <a:prstClr val="black"/>
                  </a:solidFill>
                  <a:effectLst/>
                  <a:uLnTx/>
                  <a:uFillTx/>
                  <a:latin typeface="Calibri" panose="020F0502020204030204"/>
                  <a:ea typeface="+mn-ea"/>
                  <a:cs typeface="+mn-cs"/>
                </a:rPr>
                <a:t>7</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50" b="0" i="0" u="none" strike="noStrike" kern="0" cap="none" spc="0" normalizeH="0" baseline="0" noProof="0" dirty="0">
                  <a:ln>
                    <a:noFill/>
                  </a:ln>
                  <a:solidFill>
                    <a:prstClr val="black"/>
                  </a:solidFill>
                  <a:effectLst/>
                  <a:uLnTx/>
                  <a:uFillTx/>
                  <a:latin typeface="Calibri" panose="020F0502020204030204"/>
                  <a:ea typeface="+mn-ea"/>
                  <a:cs typeface="+mn-cs"/>
                </a:rPr>
                <a:t>Бюджетная задолженность</a:t>
              </a:r>
              <a:endParaRPr kumimoji="0" lang="en-US" sz="1350" b="0" i="0" u="none" strike="noStrike" kern="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50" b="0" i="0" u="none" strike="noStrike" kern="0" cap="none" spc="0" normalizeH="0" baseline="0" noProof="0" dirty="0">
                  <a:ln>
                    <a:noFill/>
                  </a:ln>
                  <a:solidFill>
                    <a:prstClr val="black"/>
                  </a:solidFill>
                  <a:effectLst/>
                  <a:uLnTx/>
                  <a:uFillTx/>
                  <a:latin typeface="Calibri" panose="020F0502020204030204"/>
                  <a:ea typeface="+mn-ea"/>
                  <a:cs typeface="+mn-cs"/>
                </a:rPr>
                <a:t>Платежи просрочены</a:t>
              </a:r>
              <a:endParaRPr kumimoji="0" lang="en-US" sz="135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60" name="TextBox 59"/>
            <p:cNvSpPr txBox="1"/>
            <p:nvPr/>
          </p:nvSpPr>
          <p:spPr>
            <a:xfrm>
              <a:off x="7067551" y="4404122"/>
              <a:ext cx="465224" cy="300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ru-RU" sz="1350" b="0" i="0" u="none" strike="noStrike" kern="0" cap="none" spc="0" normalizeH="0" baseline="0" noProof="0" dirty="0">
                  <a:ln>
                    <a:noFill/>
                  </a:ln>
                  <a:solidFill>
                    <a:prstClr val="black"/>
                  </a:solidFill>
                  <a:effectLst/>
                  <a:uLnTx/>
                  <a:uFillTx/>
                </a:rPr>
                <a:t>Да</a:t>
              </a:r>
              <a:endParaRPr kumimoji="0" lang="en-US" sz="1350" b="0" i="0" u="none" strike="noStrike" kern="0" cap="none" spc="0" normalizeH="0" baseline="0" noProof="0" dirty="0">
                <a:ln>
                  <a:noFill/>
                </a:ln>
                <a:solidFill>
                  <a:prstClr val="black"/>
                </a:solidFill>
                <a:effectLst/>
                <a:uLnTx/>
                <a:uFillTx/>
              </a:endParaRPr>
            </a:p>
          </p:txBody>
        </p:sp>
        <p:sp>
          <p:nvSpPr>
            <p:cNvPr id="61" name="TextBox 60"/>
            <p:cNvSpPr txBox="1"/>
            <p:nvPr/>
          </p:nvSpPr>
          <p:spPr>
            <a:xfrm>
              <a:off x="7101906" y="5342406"/>
              <a:ext cx="485274" cy="300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ru-RU" sz="1350" b="0" i="0" u="none" strike="noStrike" kern="0" cap="none" spc="0" normalizeH="0" baseline="0" noProof="0" dirty="0">
                  <a:ln>
                    <a:noFill/>
                  </a:ln>
                  <a:solidFill>
                    <a:prstClr val="black"/>
                  </a:solidFill>
                  <a:effectLst/>
                  <a:uLnTx/>
                  <a:uFillTx/>
                </a:rPr>
                <a:t>Нет</a:t>
              </a:r>
              <a:endParaRPr kumimoji="0" lang="en-US" sz="1350" b="0" i="0" u="none" strike="noStrike" kern="0" cap="none" spc="0" normalizeH="0" baseline="0" noProof="0" dirty="0">
                <a:ln>
                  <a:noFill/>
                </a:ln>
                <a:solidFill>
                  <a:prstClr val="black"/>
                </a:solidFill>
                <a:effectLst/>
                <a:uLnTx/>
                <a:uFillTx/>
              </a:endParaRPr>
            </a:p>
          </p:txBody>
        </p:sp>
        <p:sp>
          <p:nvSpPr>
            <p:cNvPr id="62" name="Down Arrow 35"/>
            <p:cNvSpPr/>
            <p:nvPr/>
          </p:nvSpPr>
          <p:spPr>
            <a:xfrm rot="17396268" flipH="1">
              <a:off x="4979719" y="3013847"/>
              <a:ext cx="323850" cy="477939"/>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1252575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3B380-9F9B-754C-A027-736C9F974DC9}"/>
              </a:ext>
            </a:extLst>
          </p:cNvPr>
          <p:cNvSpPr>
            <a:spLocks noGrp="1"/>
          </p:cNvSpPr>
          <p:nvPr>
            <p:ph type="title"/>
          </p:nvPr>
        </p:nvSpPr>
        <p:spPr/>
        <p:txBody>
          <a:bodyPr>
            <a:normAutofit/>
          </a:bodyPr>
          <a:lstStyle/>
          <a:p>
            <a:r>
              <a:rPr lang="ru-RU" sz="3200" b="1" dirty="0">
                <a:solidFill>
                  <a:schemeClr val="tx2">
                    <a:lumMod val="60000"/>
                    <a:lumOff val="40000"/>
                  </a:schemeClr>
                </a:solidFill>
              </a:rPr>
              <a:t>Традиционный подход к контролю за исполнением бюджета</a:t>
            </a:r>
            <a:endParaRPr lang="en-US" sz="3200" b="1" dirty="0">
              <a:solidFill>
                <a:schemeClr val="tx2">
                  <a:lumMod val="60000"/>
                  <a:lumOff val="40000"/>
                </a:schemeClr>
              </a:solidFill>
            </a:endParaRPr>
          </a:p>
        </p:txBody>
      </p:sp>
      <p:sp>
        <p:nvSpPr>
          <p:cNvPr id="3" name="Content Placeholder 2">
            <a:extLst>
              <a:ext uri="{FF2B5EF4-FFF2-40B4-BE49-F238E27FC236}">
                <a16:creationId xmlns:a16="http://schemas.microsoft.com/office/drawing/2014/main" id="{603DFF33-C15E-464E-B1C8-36FC025A3899}"/>
              </a:ext>
            </a:extLst>
          </p:cNvPr>
          <p:cNvSpPr>
            <a:spLocks noGrp="1"/>
          </p:cNvSpPr>
          <p:nvPr>
            <p:ph idx="1"/>
          </p:nvPr>
        </p:nvSpPr>
        <p:spPr>
          <a:xfrm>
            <a:off x="838200" y="1117600"/>
            <a:ext cx="8305800" cy="5334000"/>
          </a:xfrm>
        </p:spPr>
        <p:txBody>
          <a:bodyPr>
            <a:noAutofit/>
          </a:bodyPr>
          <a:lstStyle/>
          <a:p>
            <a:r>
              <a:rPr lang="ru-RU" sz="2000" dirty="0"/>
              <a:t>Контроль за исполнением бюджета начинается с того, что бюджетные учреждения представляют бюджетную роспись</a:t>
            </a:r>
            <a:r>
              <a:rPr lang="en-US" sz="2000" dirty="0"/>
              <a:t>. </a:t>
            </a:r>
            <a:r>
              <a:rPr lang="ru-RU" sz="2000" dirty="0"/>
              <a:t>Этот процесс, как правило, сопровождается очень детальным контролем за ресурсами - такими, как например,</a:t>
            </a:r>
            <a:r>
              <a:rPr lang="en-US" sz="2000" dirty="0"/>
              <a:t> </a:t>
            </a:r>
            <a:r>
              <a:rPr lang="ru-RU" sz="2000" dirty="0"/>
              <a:t>канцелярские принадлежности и расходные материалы для офиса</a:t>
            </a:r>
            <a:endParaRPr lang="en-US" sz="2000" dirty="0"/>
          </a:p>
          <a:p>
            <a:r>
              <a:rPr lang="ru-RU" sz="2000" dirty="0"/>
              <a:t>Помимо этого, в большинстве стран следующий этап централизованного контроля осуществлялся (осуществляется) Казначейством в момент получения платежных поручений</a:t>
            </a:r>
            <a:endParaRPr lang="en-US" sz="2000" dirty="0"/>
          </a:p>
          <a:p>
            <a:r>
              <a:rPr lang="ru-RU" sz="2000" dirty="0"/>
              <a:t>Как правило, в условиях ручной или наполовину ручной обработки Казначейство обязано удостовериться, что все меры контроля, выявленные на более раннем этапе (слайд 3), выполнены</a:t>
            </a:r>
          </a:p>
          <a:p>
            <a:r>
              <a:rPr lang="ru-RU" sz="2000" dirty="0"/>
              <a:t>Учреждения прикладывали подтверждающие документы к заполненным платежным документам, которые доставляются курьером в Казначейство и которые Казначейство проверяет</a:t>
            </a:r>
          </a:p>
          <a:p>
            <a:r>
              <a:rPr lang="ru-RU" sz="2000" dirty="0"/>
              <a:t>Такой процесс был неэффективным и часто приводил к задержкам </a:t>
            </a:r>
          </a:p>
          <a:p>
            <a:r>
              <a:rPr lang="ru-RU" sz="2000" dirty="0"/>
              <a:t>Ожидания Казначейства также были завышенными и даже нереалистичными</a:t>
            </a:r>
            <a:endParaRPr lang="en-US" sz="2000" dirty="0"/>
          </a:p>
        </p:txBody>
      </p:sp>
    </p:spTree>
    <p:extLst>
      <p:ext uri="{BB962C8B-B14F-4D97-AF65-F5344CB8AC3E}">
        <p14:creationId xmlns:p14="http://schemas.microsoft.com/office/powerpoint/2010/main" val="2607165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8571" y="111031"/>
            <a:ext cx="7242909" cy="878773"/>
          </a:xfrm>
        </p:spPr>
        <p:txBody>
          <a:bodyPr>
            <a:normAutofit fontScale="55000" lnSpcReduction="20000"/>
          </a:bodyPr>
          <a:lstStyle/>
          <a:p>
            <a:pPr marL="0" indent="0">
              <a:buNone/>
            </a:pPr>
            <a:r>
              <a:rPr lang="ru-RU" b="1" dirty="0"/>
              <a:t>Сводный процесс исполнения бюджета </a:t>
            </a:r>
            <a:r>
              <a:rPr lang="en-US" b="1" dirty="0"/>
              <a:t>(</a:t>
            </a:r>
            <a:r>
              <a:rPr lang="ru-RU" b="1" dirty="0"/>
              <a:t>платеж</a:t>
            </a:r>
            <a:r>
              <a:rPr lang="en-US" b="1" dirty="0"/>
              <a:t>)</a:t>
            </a:r>
          </a:p>
          <a:p>
            <a:pPr marL="0" indent="0">
              <a:buNone/>
            </a:pPr>
            <a:r>
              <a:rPr lang="ru-RU" b="1" dirty="0"/>
              <a:t>Процесс прогнозирования денежной ликвидности и контроль за денежными средствами</a:t>
            </a:r>
            <a:endParaRPr lang="en-US" b="1" dirty="0"/>
          </a:p>
          <a:p>
            <a:pPr marL="0" indent="0">
              <a:buNone/>
            </a:pPr>
            <a:endParaRPr lang="en-US" b="1" dirty="0"/>
          </a:p>
        </p:txBody>
      </p:sp>
      <p:sp>
        <p:nvSpPr>
          <p:cNvPr id="4" name="Rectangle 3"/>
          <p:cNvSpPr/>
          <p:nvPr/>
        </p:nvSpPr>
        <p:spPr>
          <a:xfrm>
            <a:off x="3159634" y="2303110"/>
            <a:ext cx="1536836" cy="77202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b="1" dirty="0">
                <a:solidFill>
                  <a:srgbClr val="212165"/>
                </a:solidFill>
              </a:rPr>
              <a:t>Этап</a:t>
            </a:r>
            <a:r>
              <a:rPr lang="en-US" sz="1100" b="1" dirty="0">
                <a:solidFill>
                  <a:srgbClr val="212165"/>
                </a:solidFill>
              </a:rPr>
              <a:t> 2</a:t>
            </a:r>
          </a:p>
          <a:p>
            <a:pPr algn="ctr"/>
            <a:r>
              <a:rPr lang="ru-RU" sz="1100" dirty="0">
                <a:solidFill>
                  <a:srgbClr val="212165"/>
                </a:solidFill>
              </a:rPr>
              <a:t>Договор о покупке </a:t>
            </a:r>
            <a:r>
              <a:rPr lang="en-US" sz="1100" dirty="0">
                <a:solidFill>
                  <a:srgbClr val="212165"/>
                </a:solidFill>
              </a:rPr>
              <a:t>(</a:t>
            </a:r>
            <a:r>
              <a:rPr lang="ru-RU" sz="1100" dirty="0">
                <a:solidFill>
                  <a:srgbClr val="212165"/>
                </a:solidFill>
              </a:rPr>
              <a:t>юридическое обязательство</a:t>
            </a:r>
            <a:r>
              <a:rPr lang="en-US" sz="1100" dirty="0">
                <a:solidFill>
                  <a:srgbClr val="212165"/>
                </a:solidFill>
              </a:rPr>
              <a:t>)</a:t>
            </a:r>
          </a:p>
        </p:txBody>
      </p:sp>
      <p:sp>
        <p:nvSpPr>
          <p:cNvPr id="5" name="Rectangle 4"/>
          <p:cNvSpPr/>
          <p:nvPr/>
        </p:nvSpPr>
        <p:spPr>
          <a:xfrm>
            <a:off x="3152612" y="1149073"/>
            <a:ext cx="1543858" cy="77202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b="1" dirty="0">
                <a:solidFill>
                  <a:srgbClr val="212165"/>
                </a:solidFill>
              </a:rPr>
              <a:t>Этап</a:t>
            </a:r>
            <a:r>
              <a:rPr lang="en-US" sz="1100" b="1" dirty="0">
                <a:solidFill>
                  <a:srgbClr val="212165"/>
                </a:solidFill>
              </a:rPr>
              <a:t> 1</a:t>
            </a:r>
          </a:p>
          <a:p>
            <a:pPr algn="ctr"/>
            <a:r>
              <a:rPr lang="ru-RU" sz="1100" dirty="0">
                <a:solidFill>
                  <a:srgbClr val="212165"/>
                </a:solidFill>
              </a:rPr>
              <a:t>Решение о приобретении</a:t>
            </a:r>
            <a:r>
              <a:rPr lang="en-US" sz="1100" dirty="0">
                <a:solidFill>
                  <a:srgbClr val="212165"/>
                </a:solidFill>
              </a:rPr>
              <a:t>- </a:t>
            </a:r>
            <a:r>
              <a:rPr lang="ru-RU" sz="1100" dirty="0">
                <a:solidFill>
                  <a:srgbClr val="212165"/>
                </a:solidFill>
              </a:rPr>
              <a:t>предварительное обязательство</a:t>
            </a:r>
            <a:endParaRPr lang="en-US" sz="1100" dirty="0">
              <a:solidFill>
                <a:srgbClr val="212165"/>
              </a:solidFill>
            </a:endParaRPr>
          </a:p>
        </p:txBody>
      </p:sp>
      <p:sp>
        <p:nvSpPr>
          <p:cNvPr id="6" name="Rectangle 5"/>
          <p:cNvSpPr/>
          <p:nvPr/>
        </p:nvSpPr>
        <p:spPr>
          <a:xfrm>
            <a:off x="886213" y="2854187"/>
            <a:ext cx="1431758" cy="77202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b="1" dirty="0"/>
              <a:t>Этап</a:t>
            </a:r>
            <a:r>
              <a:rPr lang="en-US" sz="1100" b="1" dirty="0"/>
              <a:t> 3</a:t>
            </a:r>
          </a:p>
          <a:p>
            <a:pPr algn="ctr"/>
            <a:r>
              <a:rPr lang="ru-RU" sz="1100" dirty="0"/>
              <a:t>Товары или услуги поставлены</a:t>
            </a:r>
            <a:endParaRPr lang="en-US" sz="1100" dirty="0"/>
          </a:p>
        </p:txBody>
      </p:sp>
      <p:sp>
        <p:nvSpPr>
          <p:cNvPr id="7" name="Rectangle 6"/>
          <p:cNvSpPr/>
          <p:nvPr/>
        </p:nvSpPr>
        <p:spPr>
          <a:xfrm>
            <a:off x="3150805" y="3414823"/>
            <a:ext cx="1543858" cy="772027"/>
          </a:xfrm>
          <a:prstGeom prst="rect">
            <a:avLst/>
          </a:prstGeom>
          <a:solidFill>
            <a:schemeClr val="accent1">
              <a:lumMod val="60000"/>
              <a:lumOff val="4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dirty="0">
                <a:solidFill>
                  <a:srgbClr val="212165"/>
                </a:solidFill>
              </a:rPr>
              <a:t>Признается обязательство </a:t>
            </a:r>
            <a:r>
              <a:rPr lang="en-US" sz="1100" dirty="0">
                <a:solidFill>
                  <a:srgbClr val="212165"/>
                </a:solidFill>
              </a:rPr>
              <a:t>(</a:t>
            </a:r>
            <a:r>
              <a:rPr lang="ru-RU" sz="1100" dirty="0">
                <a:solidFill>
                  <a:srgbClr val="212165"/>
                </a:solidFill>
              </a:rPr>
              <a:t>финансовое обязательство</a:t>
            </a:r>
            <a:r>
              <a:rPr lang="en-US" sz="1100" dirty="0">
                <a:solidFill>
                  <a:srgbClr val="212165"/>
                </a:solidFill>
              </a:rPr>
              <a:t>) </a:t>
            </a:r>
          </a:p>
        </p:txBody>
      </p:sp>
      <p:sp>
        <p:nvSpPr>
          <p:cNvPr id="8" name="Rectangle 7"/>
          <p:cNvSpPr/>
          <p:nvPr/>
        </p:nvSpPr>
        <p:spPr>
          <a:xfrm>
            <a:off x="3159634" y="4540341"/>
            <a:ext cx="1536836" cy="97337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b="1" dirty="0"/>
              <a:t>Этап</a:t>
            </a:r>
            <a:r>
              <a:rPr lang="en-US" sz="1100" b="1" dirty="0"/>
              <a:t> 6</a:t>
            </a:r>
          </a:p>
          <a:p>
            <a:pPr algn="ctr"/>
            <a:r>
              <a:rPr lang="ru-RU" sz="1100" dirty="0"/>
              <a:t>Платеж произведен в соответствии со сроком платежа</a:t>
            </a:r>
            <a:endParaRPr lang="en-US" sz="1100" dirty="0"/>
          </a:p>
        </p:txBody>
      </p:sp>
      <p:sp>
        <p:nvSpPr>
          <p:cNvPr id="9" name="Rectangle 8"/>
          <p:cNvSpPr/>
          <p:nvPr/>
        </p:nvSpPr>
        <p:spPr>
          <a:xfrm>
            <a:off x="5093980" y="2285860"/>
            <a:ext cx="1999247" cy="857250"/>
          </a:xfrm>
          <a:prstGeom prst="rect">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000" dirty="0"/>
              <a:t>Контроль наличия средств </a:t>
            </a:r>
            <a:r>
              <a:rPr lang="en-US" sz="1000" dirty="0"/>
              <a:t>/</a:t>
            </a:r>
            <a:r>
              <a:rPr lang="ru-RU" sz="1000" dirty="0"/>
              <a:t>бюджетное обязательство </a:t>
            </a:r>
            <a:r>
              <a:rPr lang="en-US" sz="1000" dirty="0"/>
              <a:t>– </a:t>
            </a:r>
            <a:r>
              <a:rPr lang="ru-RU" sz="1000" dirty="0"/>
              <a:t>средства зарезервированы, чтобы избежать их использования на другие цели</a:t>
            </a:r>
            <a:endParaRPr lang="en-US" sz="1000" dirty="0"/>
          </a:p>
        </p:txBody>
      </p:sp>
      <p:sp>
        <p:nvSpPr>
          <p:cNvPr id="10" name="Rectangle 9"/>
          <p:cNvSpPr/>
          <p:nvPr/>
        </p:nvSpPr>
        <p:spPr>
          <a:xfrm>
            <a:off x="5093380" y="3385952"/>
            <a:ext cx="1917032" cy="772027"/>
          </a:xfrm>
          <a:prstGeom prst="rect">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dirty="0"/>
              <a:t>Начисление </a:t>
            </a:r>
            <a:r>
              <a:rPr lang="en-US" sz="1100" dirty="0"/>
              <a:t> - </a:t>
            </a:r>
            <a:r>
              <a:rPr lang="ru-RU" sz="1100" dirty="0"/>
              <a:t>кредиторская задолженность</a:t>
            </a:r>
            <a:r>
              <a:rPr lang="en-US" sz="1100" dirty="0"/>
              <a:t> –</a:t>
            </a:r>
            <a:r>
              <a:rPr lang="ru-RU" sz="1100" dirty="0"/>
              <a:t>счет сопоставлен с договором/обязательством</a:t>
            </a:r>
            <a:endParaRPr lang="en-US" sz="1100" dirty="0"/>
          </a:p>
        </p:txBody>
      </p:sp>
      <p:sp>
        <p:nvSpPr>
          <p:cNvPr id="11" name="Rectangle 10"/>
          <p:cNvSpPr/>
          <p:nvPr/>
        </p:nvSpPr>
        <p:spPr>
          <a:xfrm>
            <a:off x="5176195" y="4522260"/>
            <a:ext cx="1917032" cy="772027"/>
          </a:xfrm>
          <a:prstGeom prst="rect">
            <a:avLst/>
          </a:prstGeom>
          <a:solidFill>
            <a:schemeClr val="accent6"/>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dirty="0"/>
              <a:t>Выполненный в срок платеж учтен как по методу начислений, так и по кассовому методу</a:t>
            </a:r>
            <a:endParaRPr lang="en-US" sz="1100" dirty="0"/>
          </a:p>
        </p:txBody>
      </p:sp>
      <p:sp>
        <p:nvSpPr>
          <p:cNvPr id="14" name="Down Arrow 13"/>
          <p:cNvSpPr/>
          <p:nvPr/>
        </p:nvSpPr>
        <p:spPr>
          <a:xfrm flipH="1">
            <a:off x="3959201" y="1958983"/>
            <a:ext cx="196316" cy="31081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15" name="Down Arrow 14"/>
          <p:cNvSpPr/>
          <p:nvPr/>
        </p:nvSpPr>
        <p:spPr>
          <a:xfrm flipH="1">
            <a:off x="3959201" y="3075136"/>
            <a:ext cx="196316" cy="31081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16" name="Down Arrow 15"/>
          <p:cNvSpPr/>
          <p:nvPr/>
        </p:nvSpPr>
        <p:spPr>
          <a:xfrm flipH="1">
            <a:off x="3959201" y="4208045"/>
            <a:ext cx="196316" cy="31081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17" name="Down Arrow 16"/>
          <p:cNvSpPr/>
          <p:nvPr/>
        </p:nvSpPr>
        <p:spPr>
          <a:xfrm rot="17396268" flipH="1">
            <a:off x="4713618" y="5646955"/>
            <a:ext cx="323850" cy="47793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0" name="Down Arrow 19"/>
          <p:cNvSpPr/>
          <p:nvPr/>
        </p:nvSpPr>
        <p:spPr>
          <a:xfrm rot="16200000" flipH="1">
            <a:off x="4805223" y="2501761"/>
            <a:ext cx="220580" cy="37097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1" name="Down Arrow 20"/>
          <p:cNvSpPr/>
          <p:nvPr/>
        </p:nvSpPr>
        <p:spPr>
          <a:xfrm flipH="1">
            <a:off x="6076759" y="4163025"/>
            <a:ext cx="196316" cy="31081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2" name="Down Arrow 21"/>
          <p:cNvSpPr/>
          <p:nvPr/>
        </p:nvSpPr>
        <p:spPr>
          <a:xfrm flipH="1">
            <a:off x="6076759" y="3075136"/>
            <a:ext cx="196316" cy="31081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3" name="Down Arrow 22"/>
          <p:cNvSpPr/>
          <p:nvPr/>
        </p:nvSpPr>
        <p:spPr>
          <a:xfrm rot="16200000" flipH="1">
            <a:off x="4805223" y="3578880"/>
            <a:ext cx="220580" cy="37097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4" name="Down Arrow 23"/>
          <p:cNvSpPr/>
          <p:nvPr/>
        </p:nvSpPr>
        <p:spPr>
          <a:xfrm rot="16200000" flipH="1">
            <a:off x="4805223" y="4740867"/>
            <a:ext cx="220580" cy="37097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5" name="Rectangle 24"/>
          <p:cNvSpPr/>
          <p:nvPr/>
        </p:nvSpPr>
        <p:spPr>
          <a:xfrm>
            <a:off x="863876" y="3657461"/>
            <a:ext cx="1431758" cy="77202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b="1" dirty="0"/>
              <a:t>Этап</a:t>
            </a:r>
            <a:r>
              <a:rPr lang="en-US" sz="1100" b="1" dirty="0"/>
              <a:t> 4</a:t>
            </a:r>
          </a:p>
          <a:p>
            <a:pPr algn="ctr"/>
            <a:r>
              <a:rPr lang="ru-RU" sz="1100" dirty="0"/>
              <a:t>Верно составленный счет получен</a:t>
            </a:r>
            <a:endParaRPr lang="en-US" sz="1100" dirty="0"/>
          </a:p>
        </p:txBody>
      </p:sp>
      <p:sp>
        <p:nvSpPr>
          <p:cNvPr id="26" name="Rectangle 25"/>
          <p:cNvSpPr/>
          <p:nvPr/>
        </p:nvSpPr>
        <p:spPr>
          <a:xfrm>
            <a:off x="5074639" y="1028561"/>
            <a:ext cx="1999247" cy="892539"/>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dirty="0"/>
              <a:t>Стадия формирования заказа </a:t>
            </a:r>
            <a:r>
              <a:rPr lang="en-US" sz="1100" dirty="0"/>
              <a:t>– </a:t>
            </a:r>
            <a:r>
              <a:rPr lang="ru-RU" sz="1100" dirty="0"/>
              <a:t> в зависимости от стоимости планируемых к приобретению товаров и услуг может включать в себя тендер</a:t>
            </a:r>
            <a:endParaRPr lang="en-US" sz="1100" dirty="0"/>
          </a:p>
        </p:txBody>
      </p:sp>
      <p:sp>
        <p:nvSpPr>
          <p:cNvPr id="27" name="Down Arrow 26"/>
          <p:cNvSpPr/>
          <p:nvPr/>
        </p:nvSpPr>
        <p:spPr>
          <a:xfrm flipH="1">
            <a:off x="6048094" y="1975184"/>
            <a:ext cx="196316" cy="31081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8" name="Down Arrow 27"/>
          <p:cNvSpPr/>
          <p:nvPr/>
        </p:nvSpPr>
        <p:spPr>
          <a:xfrm rot="15044552" flipH="1">
            <a:off x="2540008" y="3703808"/>
            <a:ext cx="323850" cy="49657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9" name="Rectangle 28"/>
          <p:cNvSpPr/>
          <p:nvPr/>
        </p:nvSpPr>
        <p:spPr>
          <a:xfrm>
            <a:off x="749576" y="4575433"/>
            <a:ext cx="1560993" cy="102512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b="1" dirty="0"/>
              <a:t>Этап</a:t>
            </a:r>
            <a:r>
              <a:rPr lang="en-US" sz="1100" b="1" dirty="0"/>
              <a:t> 5</a:t>
            </a:r>
          </a:p>
          <a:p>
            <a:pPr algn="ctr"/>
            <a:r>
              <a:rPr lang="ru-RU" sz="1100" dirty="0"/>
              <a:t>Платеж на оплату в соотв. с датой платежа, зафиксированной в учетной системе</a:t>
            </a:r>
            <a:endParaRPr lang="en-US" sz="1100" dirty="0"/>
          </a:p>
        </p:txBody>
      </p:sp>
      <p:sp>
        <p:nvSpPr>
          <p:cNvPr id="30" name="Down Arrow 29"/>
          <p:cNvSpPr/>
          <p:nvPr/>
        </p:nvSpPr>
        <p:spPr>
          <a:xfrm rot="16200000" flipH="1">
            <a:off x="4805223" y="1324894"/>
            <a:ext cx="220580" cy="37097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31" name="Down Arrow 30"/>
          <p:cNvSpPr/>
          <p:nvPr/>
        </p:nvSpPr>
        <p:spPr>
          <a:xfrm rot="16200000" flipH="1">
            <a:off x="2530929" y="4702545"/>
            <a:ext cx="339440" cy="54642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32" name="Rectangle 31"/>
          <p:cNvSpPr/>
          <p:nvPr/>
        </p:nvSpPr>
        <p:spPr>
          <a:xfrm>
            <a:off x="5155406" y="5400034"/>
            <a:ext cx="1937821" cy="77202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100" b="1" dirty="0"/>
              <a:t>(</a:t>
            </a:r>
            <a:r>
              <a:rPr lang="ru-RU" sz="1100" b="1" dirty="0"/>
              <a:t>Возможно</a:t>
            </a:r>
            <a:r>
              <a:rPr lang="en-US" sz="1100" b="1" dirty="0"/>
              <a:t>) </a:t>
            </a:r>
            <a:r>
              <a:rPr lang="ru-RU" sz="1100" b="1" dirty="0"/>
              <a:t>Этап </a:t>
            </a:r>
            <a:r>
              <a:rPr lang="en-US" sz="1100" b="1" dirty="0"/>
              <a:t>7</a:t>
            </a:r>
          </a:p>
          <a:p>
            <a:pPr algn="ctr"/>
            <a:r>
              <a:rPr lang="ru-RU" sz="1100" dirty="0"/>
              <a:t>Бюджетная задолженность</a:t>
            </a:r>
            <a:endParaRPr lang="en-US" sz="1100" dirty="0"/>
          </a:p>
          <a:p>
            <a:pPr algn="ctr"/>
            <a:r>
              <a:rPr lang="ru-RU" sz="1100" dirty="0"/>
              <a:t>Платежи просрочены</a:t>
            </a:r>
            <a:endParaRPr lang="en-US" sz="1100" dirty="0"/>
          </a:p>
        </p:txBody>
      </p:sp>
      <p:sp>
        <p:nvSpPr>
          <p:cNvPr id="2" name="TextBox 1"/>
          <p:cNvSpPr txBox="1"/>
          <p:nvPr/>
        </p:nvSpPr>
        <p:spPr>
          <a:xfrm>
            <a:off x="4635777" y="4575432"/>
            <a:ext cx="465224" cy="300082"/>
          </a:xfrm>
          <a:prstGeom prst="rect">
            <a:avLst/>
          </a:prstGeom>
          <a:noFill/>
        </p:spPr>
        <p:txBody>
          <a:bodyPr wrap="square" rtlCol="0">
            <a:spAutoFit/>
          </a:bodyPr>
          <a:lstStyle/>
          <a:p>
            <a:r>
              <a:rPr lang="ru-RU" sz="1350" dirty="0"/>
              <a:t>Да</a:t>
            </a:r>
            <a:endParaRPr lang="en-US" sz="1350" dirty="0"/>
          </a:p>
        </p:txBody>
      </p:sp>
      <p:sp>
        <p:nvSpPr>
          <p:cNvPr id="35" name="TextBox 34"/>
          <p:cNvSpPr txBox="1"/>
          <p:nvPr/>
        </p:nvSpPr>
        <p:spPr>
          <a:xfrm>
            <a:off x="4670132" y="5513716"/>
            <a:ext cx="485274" cy="300082"/>
          </a:xfrm>
          <a:prstGeom prst="rect">
            <a:avLst/>
          </a:prstGeom>
          <a:noFill/>
        </p:spPr>
        <p:txBody>
          <a:bodyPr wrap="square" rtlCol="0">
            <a:spAutoFit/>
          </a:bodyPr>
          <a:lstStyle/>
          <a:p>
            <a:r>
              <a:rPr lang="ru-RU" sz="1350" dirty="0"/>
              <a:t>Нет</a:t>
            </a:r>
            <a:endParaRPr lang="en-US" sz="1350" dirty="0"/>
          </a:p>
        </p:txBody>
      </p:sp>
      <p:sp>
        <p:nvSpPr>
          <p:cNvPr id="36" name="Down Arrow 35"/>
          <p:cNvSpPr/>
          <p:nvPr/>
        </p:nvSpPr>
        <p:spPr>
          <a:xfrm rot="17396268" flipH="1">
            <a:off x="2547945" y="3185156"/>
            <a:ext cx="323850" cy="47793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33" name="Left Arrow 32">
            <a:extLst>
              <a:ext uri="{FF2B5EF4-FFF2-40B4-BE49-F238E27FC236}">
                <a16:creationId xmlns:a16="http://schemas.microsoft.com/office/drawing/2014/main" id="{6F5C97B5-09E8-4244-BCA9-21D61161F18D}"/>
              </a:ext>
            </a:extLst>
          </p:cNvPr>
          <p:cNvSpPr/>
          <p:nvPr/>
        </p:nvSpPr>
        <p:spPr>
          <a:xfrm>
            <a:off x="7100775" y="4186849"/>
            <a:ext cx="971550" cy="428030"/>
          </a:xfrm>
          <a:prstGeom prst="lef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2" name="Rectangle 11">
            <a:extLst>
              <a:ext uri="{FF2B5EF4-FFF2-40B4-BE49-F238E27FC236}">
                <a16:creationId xmlns:a16="http://schemas.microsoft.com/office/drawing/2014/main" id="{987F79A8-A2B3-A44C-A73B-14837011372D}"/>
              </a:ext>
            </a:extLst>
          </p:cNvPr>
          <p:cNvSpPr/>
          <p:nvPr/>
        </p:nvSpPr>
        <p:spPr>
          <a:xfrm flipH="1">
            <a:off x="7261981" y="2854187"/>
            <a:ext cx="1917032" cy="1384995"/>
          </a:xfrm>
          <a:prstGeom prst="rect">
            <a:avLst/>
          </a:prstGeom>
        </p:spPr>
        <p:txBody>
          <a:bodyPr wrap="square">
            <a:spAutoFit/>
          </a:bodyPr>
          <a:lstStyle/>
          <a:p>
            <a:r>
              <a:rPr lang="ru-RU" sz="1400" dirty="0"/>
              <a:t>Традиционные казначейские меры контроля за исполнением бюджета происходят на этом этапе</a:t>
            </a:r>
            <a:endParaRPr lang="en-US" sz="1400" dirty="0"/>
          </a:p>
        </p:txBody>
      </p:sp>
    </p:spTree>
    <p:extLst>
      <p:ext uri="{BB962C8B-B14F-4D97-AF65-F5344CB8AC3E}">
        <p14:creationId xmlns:p14="http://schemas.microsoft.com/office/powerpoint/2010/main" val="2546341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890C3-BC80-8945-8334-203D250DC243}"/>
              </a:ext>
            </a:extLst>
          </p:cNvPr>
          <p:cNvSpPr>
            <a:spLocks noGrp="1"/>
          </p:cNvSpPr>
          <p:nvPr>
            <p:ph type="title"/>
          </p:nvPr>
        </p:nvSpPr>
        <p:spPr/>
        <p:txBody>
          <a:bodyPr>
            <a:normAutofit/>
          </a:bodyPr>
          <a:lstStyle/>
          <a:p>
            <a:r>
              <a:rPr lang="ru-RU" sz="3100" b="1" dirty="0">
                <a:solidFill>
                  <a:schemeClr val="tx2">
                    <a:lumMod val="60000"/>
                    <a:lumOff val="40000"/>
                  </a:schemeClr>
                </a:solidFill>
              </a:rPr>
              <a:t>Традиционные централизованные меры контроля за исполнением бюджета </a:t>
            </a:r>
            <a:endParaRPr lang="en-US" b="1" dirty="0">
              <a:solidFill>
                <a:schemeClr val="tx2">
                  <a:lumMod val="60000"/>
                  <a:lumOff val="40000"/>
                </a:schemeClr>
              </a:solidFill>
            </a:endParaRPr>
          </a:p>
        </p:txBody>
      </p:sp>
      <p:sp>
        <p:nvSpPr>
          <p:cNvPr id="6" name="Content Placeholder 5">
            <a:extLst>
              <a:ext uri="{FF2B5EF4-FFF2-40B4-BE49-F238E27FC236}">
                <a16:creationId xmlns:a16="http://schemas.microsoft.com/office/drawing/2014/main" id="{9B106F63-2807-D644-9CCA-24934D034B1D}"/>
              </a:ext>
            </a:extLst>
          </p:cNvPr>
          <p:cNvSpPr>
            <a:spLocks noGrp="1"/>
          </p:cNvSpPr>
          <p:nvPr>
            <p:ph idx="1"/>
          </p:nvPr>
        </p:nvSpPr>
        <p:spPr/>
        <p:txBody>
          <a:bodyPr/>
          <a:lstStyle/>
          <a:p>
            <a:endParaRPr lang="en-US" dirty="0"/>
          </a:p>
        </p:txBody>
      </p:sp>
      <p:sp>
        <p:nvSpPr>
          <p:cNvPr id="9" name="TextBox 8">
            <a:extLst>
              <a:ext uri="{FF2B5EF4-FFF2-40B4-BE49-F238E27FC236}">
                <a16:creationId xmlns:a16="http://schemas.microsoft.com/office/drawing/2014/main" id="{11CB270E-7978-F940-80F3-3C1108A7C46E}"/>
              </a:ext>
            </a:extLst>
          </p:cNvPr>
          <p:cNvSpPr txBox="1"/>
          <p:nvPr/>
        </p:nvSpPr>
        <p:spPr>
          <a:xfrm>
            <a:off x="7339692" y="1958169"/>
            <a:ext cx="1409700" cy="1815882"/>
          </a:xfrm>
          <a:prstGeom prst="rect">
            <a:avLst/>
          </a:prstGeom>
          <a:noFill/>
        </p:spPr>
        <p:txBody>
          <a:bodyPr wrap="square" rtlCol="0">
            <a:spAutoFit/>
          </a:bodyPr>
          <a:lstStyle/>
          <a:p>
            <a:r>
              <a:rPr lang="ru-RU" sz="1400" dirty="0"/>
              <a:t>Традиционные казначейские меры контроля за исполнением бюджета происходят на этом этапе</a:t>
            </a:r>
            <a:endParaRPr lang="en-US" sz="1400" dirty="0"/>
          </a:p>
        </p:txBody>
      </p:sp>
      <p:grpSp>
        <p:nvGrpSpPr>
          <p:cNvPr id="38" name="Группа 37"/>
          <p:cNvGrpSpPr/>
          <p:nvPr/>
        </p:nvGrpSpPr>
        <p:grpSpPr>
          <a:xfrm>
            <a:off x="838200" y="1193005"/>
            <a:ext cx="6455729" cy="4704558"/>
            <a:chOff x="2738720" y="666597"/>
            <a:chExt cx="7319680" cy="5334155"/>
          </a:xfrm>
        </p:grpSpPr>
        <p:sp>
          <p:nvSpPr>
            <p:cNvPr id="39" name="Rectangle 3"/>
            <p:cNvSpPr/>
            <p:nvPr/>
          </p:nvSpPr>
          <p:spPr>
            <a:xfrm>
              <a:off x="5421508" y="2131801"/>
              <a:ext cx="1706737" cy="772027"/>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a:ln>
                    <a:noFill/>
                  </a:ln>
                  <a:solidFill>
                    <a:srgbClr val="212165"/>
                  </a:solidFill>
                  <a:effectLst/>
                  <a:uLnTx/>
                  <a:uFillTx/>
                  <a:latin typeface="Calibri" panose="020F0502020204030204"/>
                  <a:ea typeface="+mn-ea"/>
                  <a:cs typeface="+mn-cs"/>
                </a:rPr>
                <a:t>Этап</a:t>
              </a:r>
              <a:r>
                <a:rPr kumimoji="0" lang="en-US" sz="1100" b="1" i="0" u="none" strike="noStrike" kern="0" cap="none" spc="0" normalizeH="0" baseline="0" noProof="0" dirty="0">
                  <a:ln>
                    <a:noFill/>
                  </a:ln>
                  <a:solidFill>
                    <a:srgbClr val="212165"/>
                  </a:solidFill>
                  <a:effectLst/>
                  <a:uLnTx/>
                  <a:uFillTx/>
                  <a:latin typeface="Calibri" panose="020F0502020204030204"/>
                  <a:ea typeface="+mn-ea"/>
                  <a:cs typeface="+mn-cs"/>
                </a:rPr>
                <a:t> 2</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a:ln>
                    <a:noFill/>
                  </a:ln>
                  <a:solidFill>
                    <a:srgbClr val="212165"/>
                  </a:solidFill>
                  <a:effectLst/>
                  <a:uLnTx/>
                  <a:uFillTx/>
                  <a:latin typeface="Calibri" panose="020F0502020204030204"/>
                  <a:ea typeface="+mn-ea"/>
                  <a:cs typeface="+mn-cs"/>
                </a:rPr>
                <a:t>Договор о покупке </a:t>
              </a:r>
              <a:r>
                <a:rPr kumimoji="0" lang="en-US" sz="1100" b="0" i="0" u="none" strike="noStrike" kern="0" cap="none" spc="0" normalizeH="0" baseline="0" noProof="0" dirty="0">
                  <a:ln>
                    <a:noFill/>
                  </a:ln>
                  <a:solidFill>
                    <a:srgbClr val="212165"/>
                  </a:solidFill>
                  <a:effectLst/>
                  <a:uLnTx/>
                  <a:uFillTx/>
                  <a:latin typeface="Calibri" panose="020F0502020204030204"/>
                  <a:ea typeface="+mn-ea"/>
                  <a:cs typeface="+mn-cs"/>
                </a:rPr>
                <a:t>(</a:t>
              </a:r>
              <a:r>
                <a:rPr kumimoji="0" lang="ru-RU" sz="1100" b="0" i="0" u="none" strike="noStrike" kern="0" cap="none" spc="0" normalizeH="0" baseline="0" noProof="0" dirty="0">
                  <a:ln>
                    <a:noFill/>
                  </a:ln>
                  <a:solidFill>
                    <a:srgbClr val="212165"/>
                  </a:solidFill>
                  <a:effectLst/>
                  <a:uLnTx/>
                  <a:uFillTx/>
                  <a:latin typeface="Calibri" panose="020F0502020204030204"/>
                  <a:ea typeface="+mn-ea"/>
                  <a:cs typeface="+mn-cs"/>
                </a:rPr>
                <a:t>юридическое обязательство</a:t>
              </a:r>
              <a:r>
                <a:rPr kumimoji="0" lang="en-US" sz="1100" b="0" i="0" u="none" strike="noStrike" kern="0" cap="none" spc="0" normalizeH="0" baseline="0" noProof="0" dirty="0">
                  <a:ln>
                    <a:noFill/>
                  </a:ln>
                  <a:solidFill>
                    <a:srgbClr val="212165"/>
                  </a:solidFill>
                  <a:effectLst/>
                  <a:uLnTx/>
                  <a:uFillTx/>
                  <a:latin typeface="Calibri" panose="020F0502020204030204"/>
                  <a:ea typeface="+mn-ea"/>
                  <a:cs typeface="+mn-cs"/>
                </a:rPr>
                <a:t>)</a:t>
              </a:r>
            </a:p>
          </p:txBody>
        </p:sp>
        <p:sp>
          <p:nvSpPr>
            <p:cNvPr id="40" name="Rectangle 4"/>
            <p:cNvSpPr/>
            <p:nvPr/>
          </p:nvSpPr>
          <p:spPr>
            <a:xfrm>
              <a:off x="5405638" y="666597"/>
              <a:ext cx="1722607" cy="1083194"/>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a:ln>
                    <a:noFill/>
                  </a:ln>
                  <a:solidFill>
                    <a:srgbClr val="212165"/>
                  </a:solidFill>
                  <a:effectLst/>
                  <a:uLnTx/>
                  <a:uFillTx/>
                  <a:latin typeface="Calibri" panose="020F0502020204030204"/>
                  <a:ea typeface="+mn-ea"/>
                  <a:cs typeface="+mn-cs"/>
                </a:rPr>
                <a:t>Этап</a:t>
              </a:r>
              <a:r>
                <a:rPr kumimoji="0" lang="en-US" sz="1100" b="1" i="0" u="none" strike="noStrike" kern="0" cap="none" spc="0" normalizeH="0" baseline="0" noProof="0" dirty="0">
                  <a:ln>
                    <a:noFill/>
                  </a:ln>
                  <a:solidFill>
                    <a:srgbClr val="212165"/>
                  </a:solidFill>
                  <a:effectLst/>
                  <a:uLnTx/>
                  <a:uFillTx/>
                  <a:latin typeface="Calibri" panose="020F0502020204030204"/>
                  <a:ea typeface="+mn-ea"/>
                  <a:cs typeface="+mn-cs"/>
                </a:rPr>
                <a:t> 1</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a:ln>
                    <a:noFill/>
                  </a:ln>
                  <a:solidFill>
                    <a:srgbClr val="212165"/>
                  </a:solidFill>
                  <a:effectLst/>
                  <a:uLnTx/>
                  <a:uFillTx/>
                  <a:latin typeface="Calibri" panose="020F0502020204030204"/>
                  <a:ea typeface="+mn-ea"/>
                  <a:cs typeface="+mn-cs"/>
                </a:rPr>
                <a:t>Решение о приобретении</a:t>
              </a:r>
              <a:r>
                <a:rPr kumimoji="0" lang="en-US" sz="1100" b="0" i="0" u="none" strike="noStrike" kern="0" cap="none" spc="0" normalizeH="0" baseline="0" noProof="0" dirty="0">
                  <a:ln>
                    <a:noFill/>
                  </a:ln>
                  <a:solidFill>
                    <a:srgbClr val="212165"/>
                  </a:solidFill>
                  <a:effectLst/>
                  <a:uLnTx/>
                  <a:uFillTx/>
                  <a:latin typeface="Calibri" panose="020F0502020204030204"/>
                  <a:ea typeface="+mn-ea"/>
                  <a:cs typeface="+mn-cs"/>
                </a:rPr>
                <a:t>- </a:t>
              </a:r>
              <a:r>
                <a:rPr kumimoji="0" lang="ru-RU" sz="1100" b="0" i="0" u="none" strike="noStrike" kern="0" cap="none" spc="0" normalizeH="0" baseline="0" noProof="0" dirty="0">
                  <a:ln>
                    <a:noFill/>
                  </a:ln>
                  <a:solidFill>
                    <a:srgbClr val="212165"/>
                  </a:solidFill>
                  <a:effectLst/>
                  <a:uLnTx/>
                  <a:uFillTx/>
                  <a:latin typeface="Calibri" panose="020F0502020204030204"/>
                  <a:ea typeface="+mn-ea"/>
                  <a:cs typeface="+mn-cs"/>
                </a:rPr>
                <a:t>предварительное обязательство</a:t>
              </a:r>
              <a:endParaRPr kumimoji="0" lang="en-US" sz="1100" b="0" i="0" u="none" strike="noStrike" kern="0" cap="none" spc="0" normalizeH="0" baseline="0" noProof="0" dirty="0">
                <a:ln>
                  <a:noFill/>
                </a:ln>
                <a:solidFill>
                  <a:srgbClr val="212165"/>
                </a:solidFill>
                <a:effectLst/>
                <a:uLnTx/>
                <a:uFillTx/>
                <a:latin typeface="Calibri" panose="020F0502020204030204"/>
                <a:ea typeface="+mn-ea"/>
                <a:cs typeface="+mn-cs"/>
              </a:endParaRPr>
            </a:p>
          </p:txBody>
        </p:sp>
        <p:sp>
          <p:nvSpPr>
            <p:cNvPr id="41" name="Rectangle 5"/>
            <p:cNvSpPr/>
            <p:nvPr/>
          </p:nvSpPr>
          <p:spPr>
            <a:xfrm>
              <a:off x="2738721" y="2648091"/>
              <a:ext cx="2004955" cy="772027"/>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a:ln>
                    <a:noFill/>
                  </a:ln>
                  <a:solidFill>
                    <a:prstClr val="black"/>
                  </a:solidFill>
                  <a:effectLst/>
                  <a:uLnTx/>
                  <a:uFillTx/>
                  <a:latin typeface="Calibri" panose="020F0502020204030204"/>
                  <a:ea typeface="+mn-ea"/>
                  <a:cs typeface="+mn-cs"/>
                </a:rPr>
                <a:t>Этап</a:t>
              </a:r>
              <a:r>
                <a:rPr kumimoji="0" lang="en-US" sz="1100" b="1" i="0" u="none" strike="noStrike" kern="0" cap="none" spc="0" normalizeH="0" baseline="0" noProof="0" dirty="0">
                  <a:ln>
                    <a:noFill/>
                  </a:ln>
                  <a:solidFill>
                    <a:prstClr val="black"/>
                  </a:solidFill>
                  <a:effectLst/>
                  <a:uLnTx/>
                  <a:uFillTx/>
                  <a:latin typeface="Calibri" panose="020F0502020204030204"/>
                  <a:ea typeface="+mn-ea"/>
                  <a:cs typeface="+mn-cs"/>
                </a:rPr>
                <a:t> 3</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a:ln>
                    <a:noFill/>
                  </a:ln>
                  <a:solidFill>
                    <a:prstClr val="black"/>
                  </a:solidFill>
                  <a:effectLst/>
                  <a:uLnTx/>
                  <a:uFillTx/>
                  <a:latin typeface="Calibri" panose="020F0502020204030204"/>
                  <a:ea typeface="+mn-ea"/>
                  <a:cs typeface="+mn-cs"/>
                </a:rPr>
                <a:t>Товары или услуги поставлены</a:t>
              </a:r>
              <a:endParaRPr kumimoji="0" lang="en-US" sz="11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42" name="Rectangle 6"/>
            <p:cNvSpPr/>
            <p:nvPr/>
          </p:nvSpPr>
          <p:spPr>
            <a:xfrm>
              <a:off x="5419701" y="3194924"/>
              <a:ext cx="1923049" cy="896508"/>
            </a:xfrm>
            <a:prstGeom prst="rect">
              <a:avLst/>
            </a:prstGeom>
            <a:solidFill>
              <a:srgbClr val="A7C4E6"/>
            </a:soli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a:ln>
                    <a:noFill/>
                  </a:ln>
                  <a:solidFill>
                    <a:srgbClr val="212165"/>
                  </a:solidFill>
                  <a:effectLst/>
                  <a:uLnTx/>
                  <a:uFillTx/>
                  <a:latin typeface="Calibri" panose="020F0502020204030204"/>
                  <a:ea typeface="+mn-ea"/>
                  <a:cs typeface="+mn-cs"/>
                </a:rPr>
                <a:t>Признается обязательство </a:t>
              </a:r>
              <a:r>
                <a:rPr kumimoji="0" lang="en-US" sz="1100" b="0" i="0" u="none" strike="noStrike" kern="0" cap="none" spc="0" normalizeH="0" baseline="0" noProof="0" dirty="0">
                  <a:ln>
                    <a:noFill/>
                  </a:ln>
                  <a:solidFill>
                    <a:srgbClr val="212165"/>
                  </a:solidFill>
                  <a:effectLst/>
                  <a:uLnTx/>
                  <a:uFillTx/>
                  <a:latin typeface="Calibri" panose="020F0502020204030204"/>
                  <a:ea typeface="+mn-ea"/>
                  <a:cs typeface="+mn-cs"/>
                </a:rPr>
                <a:t>(</a:t>
              </a:r>
              <a:r>
                <a:rPr kumimoji="0" lang="ru-RU" sz="1100" b="0" i="0" u="none" strike="noStrike" kern="0" cap="none" spc="0" normalizeH="0" baseline="0" noProof="0" dirty="0">
                  <a:ln>
                    <a:noFill/>
                  </a:ln>
                  <a:solidFill>
                    <a:srgbClr val="212165"/>
                  </a:solidFill>
                  <a:effectLst/>
                  <a:uLnTx/>
                  <a:uFillTx/>
                  <a:latin typeface="Calibri" panose="020F0502020204030204"/>
                  <a:ea typeface="+mn-ea"/>
                  <a:cs typeface="+mn-cs"/>
                </a:rPr>
                <a:t>финансовое обязательство</a:t>
              </a:r>
              <a:r>
                <a:rPr kumimoji="0" lang="en-US" sz="1100" b="0" i="0" u="none" strike="noStrike" kern="0" cap="none" spc="0" normalizeH="0" baseline="0" noProof="0" dirty="0">
                  <a:ln>
                    <a:noFill/>
                  </a:ln>
                  <a:solidFill>
                    <a:srgbClr val="212165"/>
                  </a:solidFill>
                  <a:effectLst/>
                  <a:uLnTx/>
                  <a:uFillTx/>
                  <a:latin typeface="Calibri" panose="020F0502020204030204"/>
                  <a:ea typeface="+mn-ea"/>
                  <a:cs typeface="+mn-cs"/>
                </a:rPr>
                <a:t>) </a:t>
              </a:r>
            </a:p>
          </p:txBody>
        </p:sp>
        <p:sp>
          <p:nvSpPr>
            <p:cNvPr id="43" name="Rectangle 7"/>
            <p:cNvSpPr/>
            <p:nvPr/>
          </p:nvSpPr>
          <p:spPr>
            <a:xfrm>
              <a:off x="5466690" y="4369031"/>
              <a:ext cx="1661555" cy="973376"/>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a:ln>
                    <a:noFill/>
                  </a:ln>
                  <a:solidFill>
                    <a:prstClr val="black"/>
                  </a:solidFill>
                  <a:effectLst/>
                  <a:uLnTx/>
                  <a:uFillTx/>
                  <a:latin typeface="Calibri" panose="020F0502020204030204"/>
                  <a:ea typeface="+mn-ea"/>
                  <a:cs typeface="+mn-cs"/>
                </a:rPr>
                <a:t>Этап</a:t>
              </a:r>
              <a:r>
                <a:rPr kumimoji="0" lang="en-US" sz="1100" b="1" i="0" u="none" strike="noStrike" kern="0" cap="none" spc="0" normalizeH="0" baseline="0" noProof="0" dirty="0">
                  <a:ln>
                    <a:noFill/>
                  </a:ln>
                  <a:solidFill>
                    <a:prstClr val="black"/>
                  </a:solidFill>
                  <a:effectLst/>
                  <a:uLnTx/>
                  <a:uFillTx/>
                  <a:latin typeface="Calibri" panose="020F0502020204030204"/>
                  <a:ea typeface="+mn-ea"/>
                  <a:cs typeface="+mn-cs"/>
                </a:rPr>
                <a:t> 6</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a:ln>
                    <a:noFill/>
                  </a:ln>
                  <a:solidFill>
                    <a:prstClr val="black"/>
                  </a:solidFill>
                  <a:effectLst/>
                  <a:uLnTx/>
                  <a:uFillTx/>
                  <a:latin typeface="Calibri" panose="020F0502020204030204"/>
                  <a:ea typeface="+mn-ea"/>
                  <a:cs typeface="+mn-cs"/>
                </a:rPr>
                <a:t>Платеж произведен в соответствии со сроком платежа</a:t>
              </a:r>
              <a:endParaRPr kumimoji="0" lang="en-US" sz="11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44" name="Rectangle 8"/>
            <p:cNvSpPr/>
            <p:nvPr/>
          </p:nvSpPr>
          <p:spPr>
            <a:xfrm>
              <a:off x="7525754" y="2114550"/>
              <a:ext cx="2525626" cy="857250"/>
            </a:xfrm>
            <a:prstGeom prst="rect">
              <a:avLst/>
            </a:prstGeom>
            <a:solidFill>
              <a:srgbClr val="A7C4E6"/>
            </a:soli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000" b="0" i="0" u="none" strike="noStrike" kern="0" cap="none" spc="0" normalizeH="0" baseline="0" noProof="0" dirty="0">
                  <a:ln>
                    <a:noFill/>
                  </a:ln>
                  <a:solidFill>
                    <a:prstClr val="black"/>
                  </a:solidFill>
                  <a:effectLst/>
                  <a:uLnTx/>
                  <a:uFillTx/>
                  <a:latin typeface="Calibri" panose="020F0502020204030204"/>
                  <a:ea typeface="+mn-ea"/>
                  <a:cs typeface="+mn-cs"/>
                </a:rPr>
                <a:t>Контроль наличия средств </a:t>
              </a:r>
              <a:r>
                <a:rPr kumimoji="0" lang="en-US" sz="1000" b="0" i="0" u="none" strike="noStrike" kern="0" cap="none" spc="0" normalizeH="0" baseline="0" noProof="0" dirty="0">
                  <a:ln>
                    <a:noFill/>
                  </a:ln>
                  <a:solidFill>
                    <a:prstClr val="black"/>
                  </a:solidFill>
                  <a:effectLst/>
                  <a:uLnTx/>
                  <a:uFillTx/>
                  <a:latin typeface="Calibri" panose="020F0502020204030204"/>
                  <a:ea typeface="+mn-ea"/>
                  <a:cs typeface="+mn-cs"/>
                </a:rPr>
                <a:t>/</a:t>
              </a:r>
              <a:r>
                <a:rPr kumimoji="0" lang="ru-RU" sz="1000" b="0" i="0" u="none" strike="noStrike" kern="0" cap="none" spc="0" normalizeH="0" baseline="0" noProof="0" dirty="0">
                  <a:ln>
                    <a:noFill/>
                  </a:ln>
                  <a:solidFill>
                    <a:prstClr val="black"/>
                  </a:solidFill>
                  <a:effectLst/>
                  <a:uLnTx/>
                  <a:uFillTx/>
                  <a:latin typeface="Calibri" panose="020F0502020204030204"/>
                  <a:ea typeface="+mn-ea"/>
                  <a:cs typeface="+mn-cs"/>
                </a:rPr>
                <a:t>бюджетное обязательство </a:t>
              </a:r>
              <a:r>
                <a:rPr kumimoji="0" lang="en-US" sz="1000" b="0" i="0" u="none" strike="noStrike" kern="0" cap="none" spc="0" normalizeH="0" baseline="0" noProof="0" dirty="0">
                  <a:ln>
                    <a:noFill/>
                  </a:ln>
                  <a:solidFill>
                    <a:prstClr val="black"/>
                  </a:solidFill>
                  <a:effectLst/>
                  <a:uLnTx/>
                  <a:uFillTx/>
                  <a:latin typeface="Calibri" panose="020F0502020204030204"/>
                  <a:ea typeface="+mn-ea"/>
                  <a:cs typeface="+mn-cs"/>
                </a:rPr>
                <a:t>– </a:t>
              </a:r>
              <a:r>
                <a:rPr kumimoji="0" lang="ru-RU" sz="1000" b="0" i="0" u="none" strike="noStrike" kern="0" cap="none" spc="0" normalizeH="0" baseline="0" noProof="0" dirty="0">
                  <a:ln>
                    <a:noFill/>
                  </a:ln>
                  <a:solidFill>
                    <a:prstClr val="black"/>
                  </a:solidFill>
                  <a:effectLst/>
                  <a:uLnTx/>
                  <a:uFillTx/>
                  <a:latin typeface="Calibri" panose="020F0502020204030204"/>
                  <a:ea typeface="+mn-ea"/>
                  <a:cs typeface="+mn-cs"/>
                </a:rPr>
                <a:t>средства зарезервированы, чтобы избежать их использования на другие цели</a:t>
              </a:r>
              <a:endParaRPr kumimoji="0" lang="en-US" sz="10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45" name="Rectangle 9"/>
            <p:cNvSpPr/>
            <p:nvPr/>
          </p:nvSpPr>
          <p:spPr>
            <a:xfrm>
              <a:off x="7532774" y="3231399"/>
              <a:ext cx="2525626" cy="772027"/>
            </a:xfrm>
            <a:prstGeom prst="rect">
              <a:avLst/>
            </a:prstGeom>
            <a:solidFill>
              <a:srgbClr val="A7C4E6"/>
            </a:soli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a:ln>
                    <a:noFill/>
                  </a:ln>
                  <a:solidFill>
                    <a:prstClr val="black"/>
                  </a:solidFill>
                  <a:effectLst/>
                  <a:uLnTx/>
                  <a:uFillTx/>
                  <a:latin typeface="Calibri" panose="020F0502020204030204"/>
                  <a:ea typeface="+mn-ea"/>
                  <a:cs typeface="+mn-cs"/>
                </a:rPr>
                <a:t>Начисление </a:t>
              </a:r>
              <a:r>
                <a:rPr kumimoji="0" lang="en-US" sz="1100" b="0" i="0" u="none" strike="noStrike" kern="0" cap="none" spc="0" normalizeH="0" baseline="0" noProof="0" dirty="0">
                  <a:ln>
                    <a:noFill/>
                  </a:ln>
                  <a:solidFill>
                    <a:prstClr val="black"/>
                  </a:solidFill>
                  <a:effectLst/>
                  <a:uLnTx/>
                  <a:uFillTx/>
                  <a:latin typeface="Calibri" panose="020F0502020204030204"/>
                  <a:ea typeface="+mn-ea"/>
                  <a:cs typeface="+mn-cs"/>
                </a:rPr>
                <a:t> - </a:t>
              </a:r>
              <a:r>
                <a:rPr kumimoji="0" lang="ru-RU" sz="1100" b="0" i="0" u="none" strike="noStrike" kern="0" cap="none" spc="0" normalizeH="0" baseline="0" noProof="0" dirty="0">
                  <a:ln>
                    <a:noFill/>
                  </a:ln>
                  <a:solidFill>
                    <a:prstClr val="black"/>
                  </a:solidFill>
                  <a:effectLst/>
                  <a:uLnTx/>
                  <a:uFillTx/>
                  <a:latin typeface="Calibri" panose="020F0502020204030204"/>
                  <a:ea typeface="+mn-ea"/>
                  <a:cs typeface="+mn-cs"/>
                </a:rPr>
                <a:t>кредиторская задолженность</a:t>
              </a:r>
              <a:r>
                <a:rPr kumimoji="0" lang="en-US" sz="1100" b="0" i="0" u="none" strike="noStrike" kern="0" cap="none" spc="0" normalizeH="0" baseline="0" noProof="0" dirty="0">
                  <a:ln>
                    <a:noFill/>
                  </a:ln>
                  <a:solidFill>
                    <a:prstClr val="black"/>
                  </a:solidFill>
                  <a:effectLst/>
                  <a:uLnTx/>
                  <a:uFillTx/>
                  <a:latin typeface="Calibri" panose="020F0502020204030204"/>
                  <a:ea typeface="+mn-ea"/>
                  <a:cs typeface="+mn-cs"/>
                </a:rPr>
                <a:t> –</a:t>
              </a:r>
              <a:r>
                <a:rPr kumimoji="0" lang="ru-RU" sz="1100" b="0" i="0" u="none" strike="noStrike" kern="0" cap="none" spc="0" normalizeH="0" baseline="0" noProof="0" dirty="0">
                  <a:ln>
                    <a:noFill/>
                  </a:ln>
                  <a:solidFill>
                    <a:prstClr val="black"/>
                  </a:solidFill>
                  <a:effectLst/>
                  <a:uLnTx/>
                  <a:uFillTx/>
                  <a:latin typeface="Calibri" panose="020F0502020204030204"/>
                  <a:ea typeface="+mn-ea"/>
                  <a:cs typeface="+mn-cs"/>
                </a:rPr>
                <a:t>счет сопоставлен с договором/обязательством</a:t>
              </a:r>
              <a:endParaRPr kumimoji="0" lang="en-US" sz="11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46" name="Rectangle 10"/>
            <p:cNvSpPr/>
            <p:nvPr/>
          </p:nvSpPr>
          <p:spPr>
            <a:xfrm>
              <a:off x="7587178" y="4347552"/>
              <a:ext cx="2464201" cy="772027"/>
            </a:xfrm>
            <a:prstGeom prst="rect">
              <a:avLst/>
            </a:prstGeom>
            <a:solidFill>
              <a:srgbClr val="A7C4E6"/>
            </a:soli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a:ln>
                    <a:noFill/>
                  </a:ln>
                  <a:solidFill>
                    <a:prstClr val="black"/>
                  </a:solidFill>
                  <a:effectLst/>
                  <a:uLnTx/>
                  <a:uFillTx/>
                  <a:latin typeface="Calibri" panose="020F0502020204030204"/>
                  <a:ea typeface="+mn-ea"/>
                  <a:cs typeface="+mn-cs"/>
                </a:rPr>
                <a:t>Выполненный в срок платеж учтен как по методу начислений, так и по кассовому методу</a:t>
              </a:r>
              <a:endParaRPr kumimoji="0" lang="en-US" sz="11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47" name="Down Arrow 13"/>
            <p:cNvSpPr/>
            <p:nvPr/>
          </p:nvSpPr>
          <p:spPr>
            <a:xfrm flipH="1">
              <a:off x="6390975" y="1787673"/>
              <a:ext cx="196316" cy="310816"/>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48" name="Down Arrow 14"/>
            <p:cNvSpPr/>
            <p:nvPr/>
          </p:nvSpPr>
          <p:spPr>
            <a:xfrm flipH="1">
              <a:off x="6390975" y="2903826"/>
              <a:ext cx="196316" cy="310816"/>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49" name="Down Arrow 15"/>
            <p:cNvSpPr/>
            <p:nvPr/>
          </p:nvSpPr>
          <p:spPr>
            <a:xfrm flipH="1">
              <a:off x="6390975" y="4036735"/>
              <a:ext cx="196316" cy="310816"/>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0" name="Down Arrow 16"/>
            <p:cNvSpPr/>
            <p:nvPr/>
          </p:nvSpPr>
          <p:spPr>
            <a:xfrm rot="17396268" flipH="1">
              <a:off x="7145392" y="5475646"/>
              <a:ext cx="323850" cy="477939"/>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1" name="Down Arrow 19"/>
            <p:cNvSpPr/>
            <p:nvPr/>
          </p:nvSpPr>
          <p:spPr>
            <a:xfrm rot="16200000" flipH="1">
              <a:off x="7236997" y="2330451"/>
              <a:ext cx="220580" cy="370974"/>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2" name="Down Arrow 20"/>
            <p:cNvSpPr/>
            <p:nvPr/>
          </p:nvSpPr>
          <p:spPr>
            <a:xfrm flipH="1">
              <a:off x="8508533" y="3991715"/>
              <a:ext cx="196316" cy="310816"/>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3" name="Down Arrow 21"/>
            <p:cNvSpPr/>
            <p:nvPr/>
          </p:nvSpPr>
          <p:spPr>
            <a:xfrm flipH="1">
              <a:off x="8508532" y="2971799"/>
              <a:ext cx="196316" cy="242842"/>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4" name="Down Arrow 22"/>
            <p:cNvSpPr/>
            <p:nvPr/>
          </p:nvSpPr>
          <p:spPr>
            <a:xfrm rot="16200000" flipH="1">
              <a:off x="7236997" y="3407570"/>
              <a:ext cx="220580" cy="370974"/>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5" name="Down Arrow 23"/>
            <p:cNvSpPr/>
            <p:nvPr/>
          </p:nvSpPr>
          <p:spPr>
            <a:xfrm rot="16200000" flipH="1">
              <a:off x="7236997" y="4569557"/>
              <a:ext cx="220580" cy="370974"/>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6" name="Rectangle 24"/>
            <p:cNvSpPr/>
            <p:nvPr/>
          </p:nvSpPr>
          <p:spPr>
            <a:xfrm>
              <a:off x="2750514" y="3486152"/>
              <a:ext cx="1976894" cy="772027"/>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a:ln>
                    <a:noFill/>
                  </a:ln>
                  <a:solidFill>
                    <a:prstClr val="black"/>
                  </a:solidFill>
                  <a:effectLst/>
                  <a:uLnTx/>
                  <a:uFillTx/>
                  <a:latin typeface="Calibri" panose="020F0502020204030204"/>
                  <a:ea typeface="+mn-ea"/>
                  <a:cs typeface="+mn-cs"/>
                </a:rPr>
                <a:t>Этап</a:t>
              </a:r>
              <a:r>
                <a:rPr kumimoji="0" lang="en-US" sz="1100" b="1" i="0" u="none" strike="noStrike" kern="0" cap="none" spc="0" normalizeH="0" baseline="0" noProof="0" dirty="0">
                  <a:ln>
                    <a:noFill/>
                  </a:ln>
                  <a:solidFill>
                    <a:prstClr val="black"/>
                  </a:solidFill>
                  <a:effectLst/>
                  <a:uLnTx/>
                  <a:uFillTx/>
                  <a:latin typeface="Calibri" panose="020F0502020204030204"/>
                  <a:ea typeface="+mn-ea"/>
                  <a:cs typeface="+mn-cs"/>
                </a:rPr>
                <a:t> 4</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a:ln>
                    <a:noFill/>
                  </a:ln>
                  <a:solidFill>
                    <a:prstClr val="black"/>
                  </a:solidFill>
                  <a:effectLst/>
                  <a:uLnTx/>
                  <a:uFillTx/>
                  <a:latin typeface="Calibri" panose="020F0502020204030204"/>
                  <a:ea typeface="+mn-ea"/>
                  <a:cs typeface="+mn-cs"/>
                </a:rPr>
                <a:t>Верно составленный счет получен</a:t>
              </a:r>
              <a:endParaRPr kumimoji="0" lang="en-US" sz="11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57" name="Rectangle 25"/>
            <p:cNvSpPr/>
            <p:nvPr/>
          </p:nvSpPr>
          <p:spPr>
            <a:xfrm>
              <a:off x="7506412" y="666598"/>
              <a:ext cx="2551987" cy="1083193"/>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050" b="0" i="0" u="none" strike="noStrike" kern="0" cap="none" spc="0" normalizeH="0" baseline="0" noProof="0" dirty="0">
                  <a:ln>
                    <a:noFill/>
                  </a:ln>
                  <a:solidFill>
                    <a:prstClr val="black"/>
                  </a:solidFill>
                  <a:effectLst/>
                  <a:uLnTx/>
                  <a:uFillTx/>
                  <a:latin typeface="Calibri" panose="020F0502020204030204"/>
                  <a:ea typeface="+mn-ea"/>
                  <a:cs typeface="+mn-cs"/>
                </a:rPr>
                <a:t>Стадия формирования заказа </a:t>
              </a:r>
              <a:r>
                <a:rPr kumimoji="0" lang="en-US" sz="1050" b="0" i="0" u="none" strike="noStrike" kern="0" cap="none" spc="0" normalizeH="0" baseline="0" noProof="0" dirty="0">
                  <a:ln>
                    <a:noFill/>
                  </a:ln>
                  <a:solidFill>
                    <a:prstClr val="black"/>
                  </a:solidFill>
                  <a:effectLst/>
                  <a:uLnTx/>
                  <a:uFillTx/>
                  <a:latin typeface="Calibri" panose="020F0502020204030204"/>
                  <a:ea typeface="+mn-ea"/>
                  <a:cs typeface="+mn-cs"/>
                </a:rPr>
                <a:t>– </a:t>
              </a:r>
              <a:r>
                <a:rPr kumimoji="0" lang="ru-RU" sz="1050" b="0" i="0" u="none" strike="noStrike" kern="0" cap="none" spc="0" normalizeH="0" baseline="0" noProof="0" dirty="0">
                  <a:ln>
                    <a:noFill/>
                  </a:ln>
                  <a:solidFill>
                    <a:prstClr val="black"/>
                  </a:solidFill>
                  <a:effectLst/>
                  <a:uLnTx/>
                  <a:uFillTx/>
                  <a:latin typeface="Calibri" panose="020F0502020204030204"/>
                  <a:ea typeface="+mn-ea"/>
                  <a:cs typeface="+mn-cs"/>
                </a:rPr>
                <a:t> в зависимости от стоимости планируемых к приобретению товаров и услуг может включать в себя тендер</a:t>
              </a:r>
              <a:endParaRPr kumimoji="0" lang="en-US" sz="105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58" name="Down Arrow 26"/>
            <p:cNvSpPr/>
            <p:nvPr/>
          </p:nvSpPr>
          <p:spPr>
            <a:xfrm flipH="1">
              <a:off x="8455148" y="1787673"/>
              <a:ext cx="196316" cy="310816"/>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9" name="Down Arrow 27"/>
            <p:cNvSpPr/>
            <p:nvPr/>
          </p:nvSpPr>
          <p:spPr>
            <a:xfrm rot="15044552" flipH="1">
              <a:off x="4971782" y="3532498"/>
              <a:ext cx="323850" cy="496574"/>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0" name="Rectangle 28"/>
            <p:cNvSpPr/>
            <p:nvPr/>
          </p:nvSpPr>
          <p:spPr>
            <a:xfrm>
              <a:off x="2738720" y="4404123"/>
              <a:ext cx="2003624" cy="1025128"/>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a:ln>
                    <a:noFill/>
                  </a:ln>
                  <a:solidFill>
                    <a:prstClr val="black"/>
                  </a:solidFill>
                  <a:effectLst/>
                  <a:uLnTx/>
                  <a:uFillTx/>
                  <a:latin typeface="Calibri" panose="020F0502020204030204"/>
                  <a:ea typeface="+mn-ea"/>
                  <a:cs typeface="+mn-cs"/>
                </a:rPr>
                <a:t>Этап</a:t>
              </a:r>
              <a:r>
                <a:rPr kumimoji="0" lang="en-US" sz="1100" b="1" i="0" u="none" strike="noStrike" kern="0" cap="none" spc="0" normalizeH="0" baseline="0" noProof="0" dirty="0">
                  <a:ln>
                    <a:noFill/>
                  </a:ln>
                  <a:solidFill>
                    <a:prstClr val="black"/>
                  </a:solidFill>
                  <a:effectLst/>
                  <a:uLnTx/>
                  <a:uFillTx/>
                  <a:latin typeface="Calibri" panose="020F0502020204030204"/>
                  <a:ea typeface="+mn-ea"/>
                  <a:cs typeface="+mn-cs"/>
                </a:rPr>
                <a:t> 5</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a:ln>
                    <a:noFill/>
                  </a:ln>
                  <a:solidFill>
                    <a:prstClr val="black"/>
                  </a:solidFill>
                  <a:effectLst/>
                  <a:uLnTx/>
                  <a:uFillTx/>
                  <a:latin typeface="Calibri" panose="020F0502020204030204"/>
                  <a:ea typeface="+mn-ea"/>
                  <a:cs typeface="+mn-cs"/>
                </a:rPr>
                <a:t>Платеж на оплату в соотв. с датой платежа, зафиксированной в учетной системе</a:t>
              </a:r>
              <a:endParaRPr kumimoji="0" lang="en-US" sz="11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61" name="Down Arrow 29"/>
            <p:cNvSpPr/>
            <p:nvPr/>
          </p:nvSpPr>
          <p:spPr>
            <a:xfrm rot="16200000" flipH="1">
              <a:off x="7236997" y="1153584"/>
              <a:ext cx="220580" cy="370974"/>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2" name="Down Arrow 30"/>
            <p:cNvSpPr/>
            <p:nvPr/>
          </p:nvSpPr>
          <p:spPr>
            <a:xfrm rot="16200000" flipH="1">
              <a:off x="4962703" y="4531235"/>
              <a:ext cx="339440" cy="546428"/>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3" name="Rectangle 31"/>
            <p:cNvSpPr/>
            <p:nvPr/>
          </p:nvSpPr>
          <p:spPr>
            <a:xfrm>
              <a:off x="7587179" y="5228725"/>
              <a:ext cx="2471219" cy="772027"/>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Calibri" panose="020F0502020204030204"/>
                  <a:ea typeface="+mn-ea"/>
                  <a:cs typeface="+mn-cs"/>
                </a:rPr>
                <a:t>(</a:t>
              </a:r>
              <a:r>
                <a:rPr kumimoji="0" lang="ru-RU" sz="1100" b="1" i="0" u="none" strike="noStrike" kern="0" cap="none" spc="0" normalizeH="0" baseline="0" noProof="0" dirty="0">
                  <a:ln>
                    <a:noFill/>
                  </a:ln>
                  <a:solidFill>
                    <a:prstClr val="black"/>
                  </a:solidFill>
                  <a:effectLst/>
                  <a:uLnTx/>
                  <a:uFillTx/>
                  <a:latin typeface="Calibri" panose="020F0502020204030204"/>
                  <a:ea typeface="+mn-ea"/>
                  <a:cs typeface="+mn-cs"/>
                </a:rPr>
                <a:t>Возможно</a:t>
              </a:r>
              <a:r>
                <a:rPr kumimoji="0" lang="en-US" sz="1100" b="1" i="0" u="none" strike="noStrike" kern="0" cap="none" spc="0" normalizeH="0" baseline="0" noProof="0" dirty="0">
                  <a:ln>
                    <a:noFill/>
                  </a:ln>
                  <a:solidFill>
                    <a:prstClr val="black"/>
                  </a:solidFill>
                  <a:effectLst/>
                  <a:uLnTx/>
                  <a:uFillTx/>
                  <a:latin typeface="Calibri" panose="020F0502020204030204"/>
                  <a:ea typeface="+mn-ea"/>
                  <a:cs typeface="+mn-cs"/>
                </a:rPr>
                <a:t>) </a:t>
              </a:r>
              <a:r>
                <a:rPr kumimoji="0" lang="ru-RU" sz="1100" b="1" i="0" u="none" strike="noStrike" kern="0" cap="none" spc="0" normalizeH="0" baseline="0" noProof="0" dirty="0">
                  <a:ln>
                    <a:noFill/>
                  </a:ln>
                  <a:solidFill>
                    <a:prstClr val="black"/>
                  </a:solidFill>
                  <a:effectLst/>
                  <a:uLnTx/>
                  <a:uFillTx/>
                  <a:latin typeface="Calibri" panose="020F0502020204030204"/>
                  <a:ea typeface="+mn-ea"/>
                  <a:cs typeface="+mn-cs"/>
                </a:rPr>
                <a:t>Этап </a:t>
              </a:r>
              <a:r>
                <a:rPr kumimoji="0" lang="en-US" sz="1100" b="1" i="0" u="none" strike="noStrike" kern="0" cap="none" spc="0" normalizeH="0" baseline="0" noProof="0" dirty="0">
                  <a:ln>
                    <a:noFill/>
                  </a:ln>
                  <a:solidFill>
                    <a:prstClr val="black"/>
                  </a:solidFill>
                  <a:effectLst/>
                  <a:uLnTx/>
                  <a:uFillTx/>
                  <a:latin typeface="Calibri" panose="020F0502020204030204"/>
                  <a:ea typeface="+mn-ea"/>
                  <a:cs typeface="+mn-cs"/>
                </a:rPr>
                <a:t>7</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a:ln>
                    <a:noFill/>
                  </a:ln>
                  <a:solidFill>
                    <a:prstClr val="black"/>
                  </a:solidFill>
                  <a:effectLst/>
                  <a:uLnTx/>
                  <a:uFillTx/>
                  <a:latin typeface="Calibri" panose="020F0502020204030204"/>
                  <a:ea typeface="+mn-ea"/>
                  <a:cs typeface="+mn-cs"/>
                </a:rPr>
                <a:t>Бюджетная задолженность</a:t>
              </a:r>
              <a:endParaRPr kumimoji="0" lang="en-US" sz="1100" b="0" i="0" u="none" strike="noStrike" kern="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a:ln>
                    <a:noFill/>
                  </a:ln>
                  <a:solidFill>
                    <a:prstClr val="black"/>
                  </a:solidFill>
                  <a:effectLst/>
                  <a:uLnTx/>
                  <a:uFillTx/>
                  <a:latin typeface="Calibri" panose="020F0502020204030204"/>
                  <a:ea typeface="+mn-ea"/>
                  <a:cs typeface="+mn-cs"/>
                </a:rPr>
                <a:t>Платежи просрочены</a:t>
              </a:r>
              <a:endParaRPr kumimoji="0" lang="en-US" sz="11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64" name="TextBox 63"/>
            <p:cNvSpPr txBox="1"/>
            <p:nvPr/>
          </p:nvSpPr>
          <p:spPr>
            <a:xfrm>
              <a:off x="7067551" y="4404122"/>
              <a:ext cx="465224" cy="31935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a:ln>
                    <a:noFill/>
                  </a:ln>
                  <a:solidFill>
                    <a:prstClr val="black"/>
                  </a:solidFill>
                  <a:effectLst/>
                  <a:uLnTx/>
                  <a:uFillTx/>
                </a:rPr>
                <a:t>Да</a:t>
              </a:r>
              <a:endParaRPr kumimoji="0" lang="en-US" sz="1100" b="0" i="0" u="none" strike="noStrike" kern="0" cap="none" spc="0" normalizeH="0" baseline="0" noProof="0" dirty="0">
                <a:ln>
                  <a:noFill/>
                </a:ln>
                <a:solidFill>
                  <a:prstClr val="black"/>
                </a:solidFill>
                <a:effectLst/>
                <a:uLnTx/>
                <a:uFillTx/>
              </a:endParaRPr>
            </a:p>
          </p:txBody>
        </p:sp>
        <p:sp>
          <p:nvSpPr>
            <p:cNvPr id="65" name="TextBox 64"/>
            <p:cNvSpPr txBox="1"/>
            <p:nvPr/>
          </p:nvSpPr>
          <p:spPr>
            <a:xfrm>
              <a:off x="7101905" y="5342406"/>
              <a:ext cx="485274" cy="31935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a:ln>
                    <a:noFill/>
                  </a:ln>
                  <a:solidFill>
                    <a:prstClr val="black"/>
                  </a:solidFill>
                  <a:effectLst/>
                  <a:uLnTx/>
                  <a:uFillTx/>
                </a:rPr>
                <a:t>Нет</a:t>
              </a:r>
              <a:endParaRPr kumimoji="0" lang="en-US" sz="1100" b="0" i="0" u="none" strike="noStrike" kern="0" cap="none" spc="0" normalizeH="0" baseline="0" noProof="0" dirty="0">
                <a:ln>
                  <a:noFill/>
                </a:ln>
                <a:solidFill>
                  <a:prstClr val="black"/>
                </a:solidFill>
                <a:effectLst/>
                <a:uLnTx/>
                <a:uFillTx/>
              </a:endParaRPr>
            </a:p>
          </p:txBody>
        </p:sp>
        <p:sp>
          <p:nvSpPr>
            <p:cNvPr id="66" name="Down Arrow 35"/>
            <p:cNvSpPr/>
            <p:nvPr/>
          </p:nvSpPr>
          <p:spPr>
            <a:xfrm rot="17396268" flipH="1">
              <a:off x="4979719" y="3013847"/>
              <a:ext cx="323850" cy="477939"/>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3249282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AA506-FD32-FD4E-9A28-4DEF5A277B8E}"/>
              </a:ext>
            </a:extLst>
          </p:cNvPr>
          <p:cNvSpPr>
            <a:spLocks noGrp="1"/>
          </p:cNvSpPr>
          <p:nvPr>
            <p:ph type="title"/>
          </p:nvPr>
        </p:nvSpPr>
        <p:spPr>
          <a:xfrm>
            <a:off x="609600" y="228600"/>
            <a:ext cx="8686800" cy="1143000"/>
          </a:xfrm>
        </p:spPr>
        <p:txBody>
          <a:bodyPr>
            <a:noAutofit/>
          </a:bodyPr>
          <a:lstStyle/>
          <a:p>
            <a:r>
              <a:rPr lang="ru-RU" sz="2800" b="1" dirty="0">
                <a:solidFill>
                  <a:schemeClr val="tx2">
                    <a:lumMod val="60000"/>
                    <a:lumOff val="40000"/>
                  </a:schemeClr>
                </a:solidFill>
              </a:rPr>
              <a:t>В чем заключаются недостатки традиционных централизованных казначейских мер контроля за исполнением бюджета</a:t>
            </a:r>
            <a:r>
              <a:rPr lang="en-US" sz="2800" b="1" dirty="0">
                <a:solidFill>
                  <a:schemeClr val="tx2">
                    <a:lumMod val="60000"/>
                    <a:lumOff val="40000"/>
                  </a:schemeClr>
                </a:solidFill>
              </a:rPr>
              <a:t>?</a:t>
            </a:r>
          </a:p>
        </p:txBody>
      </p:sp>
      <p:sp>
        <p:nvSpPr>
          <p:cNvPr id="3" name="Content Placeholder 2">
            <a:extLst>
              <a:ext uri="{FF2B5EF4-FFF2-40B4-BE49-F238E27FC236}">
                <a16:creationId xmlns:a16="http://schemas.microsoft.com/office/drawing/2014/main" id="{2318AEC9-2D9E-2F49-B8E5-B8437A14D34E}"/>
              </a:ext>
            </a:extLst>
          </p:cNvPr>
          <p:cNvSpPr>
            <a:spLocks noGrp="1"/>
          </p:cNvSpPr>
          <p:nvPr>
            <p:ph idx="1"/>
          </p:nvPr>
        </p:nvSpPr>
        <p:spPr>
          <a:xfrm>
            <a:off x="685800" y="1447800"/>
            <a:ext cx="8001000" cy="5105400"/>
          </a:xfrm>
        </p:spPr>
        <p:txBody>
          <a:bodyPr>
            <a:normAutofit/>
          </a:bodyPr>
          <a:lstStyle/>
          <a:p>
            <a:r>
              <a:rPr lang="ru-RU" sz="2400" dirty="0"/>
              <a:t>Они имеют место в конце, а не в начале платежного процесса. В результате к моменту контроля юридические и финансовые обязательства уже возникли  </a:t>
            </a:r>
            <a:endParaRPr lang="en-US" sz="2400" dirty="0"/>
          </a:p>
          <a:p>
            <a:r>
              <a:rPr lang="ru-RU" sz="2400" dirty="0"/>
              <a:t>В результате платеж необходимо проводить даже в том случае, если казначейский контроль выявит какие-либо проблемы </a:t>
            </a:r>
          </a:p>
          <a:p>
            <a:r>
              <a:rPr lang="ru-RU" sz="2400" dirty="0"/>
              <a:t>Поэтому можно считать, что это не меры контроля, а форма «проверки» </a:t>
            </a:r>
          </a:p>
          <a:p>
            <a:r>
              <a:rPr lang="ru-RU" sz="2400" dirty="0"/>
              <a:t>Кроме того, такой подход не позволяет оценить целевое использование государственных средств и соответствие принципу «цена-качество»</a:t>
            </a:r>
            <a:endParaRPr lang="en-US" sz="2400" dirty="0"/>
          </a:p>
          <a:p>
            <a:pPr marL="0" indent="0">
              <a:buNone/>
            </a:pPr>
            <a:r>
              <a:rPr lang="en-US" sz="1800" dirty="0"/>
              <a:t> </a:t>
            </a:r>
          </a:p>
        </p:txBody>
      </p:sp>
    </p:spTree>
    <p:extLst>
      <p:ext uri="{BB962C8B-B14F-4D97-AF65-F5344CB8AC3E}">
        <p14:creationId xmlns:p14="http://schemas.microsoft.com/office/powerpoint/2010/main" val="2669993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66744E3-1DE6-094C-BB06-EDE8CCD73579}"/>
              </a:ext>
            </a:extLst>
          </p:cNvPr>
          <p:cNvGraphicFramePr>
            <a:graphicFrameLocks noGrp="1"/>
          </p:cNvGraphicFramePr>
          <p:nvPr>
            <p:extLst>
              <p:ext uri="{D42A27DB-BD31-4B8C-83A1-F6EECF244321}">
                <p14:modId xmlns:p14="http://schemas.microsoft.com/office/powerpoint/2010/main" val="2345436047"/>
              </p:ext>
            </p:extLst>
          </p:nvPr>
        </p:nvGraphicFramePr>
        <p:xfrm>
          <a:off x="840358" y="1030307"/>
          <a:ext cx="8015288" cy="4081082"/>
        </p:xfrm>
        <a:graphic>
          <a:graphicData uri="http://schemas.openxmlformats.org/drawingml/2006/table">
            <a:tbl>
              <a:tblPr firstRow="1" bandRow="1">
                <a:tableStyleId>{5C22544A-7EE6-4342-B048-85BDC9FD1C3A}</a:tableStyleId>
              </a:tblPr>
              <a:tblGrid>
                <a:gridCol w="1496225">
                  <a:extLst>
                    <a:ext uri="{9D8B030D-6E8A-4147-A177-3AD203B41FA5}">
                      <a16:colId xmlns:a16="http://schemas.microsoft.com/office/drawing/2014/main" val="1533631935"/>
                    </a:ext>
                  </a:extLst>
                </a:gridCol>
                <a:gridCol w="1318444">
                  <a:extLst>
                    <a:ext uri="{9D8B030D-6E8A-4147-A177-3AD203B41FA5}">
                      <a16:colId xmlns:a16="http://schemas.microsoft.com/office/drawing/2014/main" val="3126921812"/>
                    </a:ext>
                  </a:extLst>
                </a:gridCol>
                <a:gridCol w="950620">
                  <a:extLst>
                    <a:ext uri="{9D8B030D-6E8A-4147-A177-3AD203B41FA5}">
                      <a16:colId xmlns:a16="http://schemas.microsoft.com/office/drawing/2014/main" val="3769365614"/>
                    </a:ext>
                  </a:extLst>
                </a:gridCol>
                <a:gridCol w="1365444">
                  <a:extLst>
                    <a:ext uri="{9D8B030D-6E8A-4147-A177-3AD203B41FA5}">
                      <a16:colId xmlns:a16="http://schemas.microsoft.com/office/drawing/2014/main" val="1757761388"/>
                    </a:ext>
                  </a:extLst>
                </a:gridCol>
                <a:gridCol w="973097">
                  <a:extLst>
                    <a:ext uri="{9D8B030D-6E8A-4147-A177-3AD203B41FA5}">
                      <a16:colId xmlns:a16="http://schemas.microsoft.com/office/drawing/2014/main" val="2254606946"/>
                    </a:ext>
                  </a:extLst>
                </a:gridCol>
                <a:gridCol w="819838">
                  <a:extLst>
                    <a:ext uri="{9D8B030D-6E8A-4147-A177-3AD203B41FA5}">
                      <a16:colId xmlns:a16="http://schemas.microsoft.com/office/drawing/2014/main" val="3159893620"/>
                    </a:ext>
                  </a:extLst>
                </a:gridCol>
                <a:gridCol w="1091620">
                  <a:extLst>
                    <a:ext uri="{9D8B030D-6E8A-4147-A177-3AD203B41FA5}">
                      <a16:colId xmlns:a16="http://schemas.microsoft.com/office/drawing/2014/main" val="1015012505"/>
                    </a:ext>
                  </a:extLst>
                </a:gridCol>
              </a:tblGrid>
              <a:tr h="737547">
                <a:tc>
                  <a:txBody>
                    <a:bodyPr/>
                    <a:lstStyle/>
                    <a:p>
                      <a:pPr algn="ctr" fontAlgn="b"/>
                      <a:r>
                        <a:rPr lang="ru-RU" sz="1400" u="none" strike="noStrike" dirty="0">
                          <a:effectLst/>
                        </a:rPr>
                        <a:t>Операции</a:t>
                      </a:r>
                      <a:endParaRPr lang="en-AU" sz="1400" b="1" i="0" u="none" strike="noStrike" dirty="0">
                        <a:solidFill>
                          <a:srgbClr val="000000"/>
                        </a:solidFill>
                        <a:effectLst/>
                        <a:latin typeface="Calibri" panose="020F0502020204030204" pitchFamily="34" charset="0"/>
                      </a:endParaRPr>
                    </a:p>
                  </a:txBody>
                  <a:tcPr marL="11417" marR="11417" marT="11417" marB="0" anchor="b"/>
                </a:tc>
                <a:tc>
                  <a:txBody>
                    <a:bodyPr/>
                    <a:lstStyle/>
                    <a:p>
                      <a:pPr algn="ctr" fontAlgn="b"/>
                      <a:r>
                        <a:rPr lang="ru-RU" sz="1400" u="none" strike="noStrike" dirty="0">
                          <a:effectLst/>
                        </a:rPr>
                        <a:t>Ассигнования</a:t>
                      </a:r>
                      <a:endParaRPr lang="en-AU" sz="1400" b="1" i="0" u="none" strike="noStrike" dirty="0">
                        <a:solidFill>
                          <a:srgbClr val="000000"/>
                        </a:solidFill>
                        <a:effectLst/>
                        <a:latin typeface="Calibri" panose="020F0502020204030204" pitchFamily="34" charset="0"/>
                      </a:endParaRPr>
                    </a:p>
                  </a:txBody>
                  <a:tcPr marL="11417" marR="11417" marT="11417" marB="0" anchor="b"/>
                </a:tc>
                <a:tc>
                  <a:txBody>
                    <a:bodyPr/>
                    <a:lstStyle/>
                    <a:p>
                      <a:pPr algn="ctr" fontAlgn="b"/>
                      <a:r>
                        <a:rPr lang="ru-RU" sz="1400" b="1" i="0" u="none" strike="noStrike" dirty="0">
                          <a:solidFill>
                            <a:schemeClr val="bg1"/>
                          </a:solidFill>
                          <a:effectLst/>
                          <a:latin typeface="Calibri" panose="020F0502020204030204" pitchFamily="34" charset="0"/>
                        </a:rPr>
                        <a:t>Ассигнования на квартал</a:t>
                      </a:r>
                      <a:endParaRPr lang="en-AU" sz="1400" b="1" i="0" u="none" strike="noStrike" dirty="0">
                        <a:solidFill>
                          <a:schemeClr val="bg1"/>
                        </a:solidFill>
                        <a:effectLst/>
                        <a:latin typeface="Calibri" panose="020F0502020204030204" pitchFamily="34" charset="0"/>
                      </a:endParaRPr>
                    </a:p>
                  </a:txBody>
                  <a:tcPr marL="11417" marR="11417" marT="11417" marB="0" anchor="b"/>
                </a:tc>
                <a:tc>
                  <a:txBody>
                    <a:bodyPr/>
                    <a:lstStyle/>
                    <a:p>
                      <a:pPr algn="ctr" fontAlgn="b"/>
                      <a:r>
                        <a:rPr lang="ru-RU" sz="1400" u="none" strike="noStrike" dirty="0">
                          <a:effectLst/>
                        </a:rPr>
                        <a:t>Принятие обязательств</a:t>
                      </a:r>
                      <a:endParaRPr lang="en-AU" sz="1400" b="1" i="0" u="none" strike="noStrike" dirty="0">
                        <a:solidFill>
                          <a:srgbClr val="000000"/>
                        </a:solidFill>
                        <a:effectLst/>
                        <a:latin typeface="Calibri" panose="020F0502020204030204" pitchFamily="34" charset="0"/>
                      </a:endParaRPr>
                    </a:p>
                  </a:txBody>
                  <a:tcPr marL="11417" marR="11417" marT="11417" marB="0" anchor="b"/>
                </a:tc>
                <a:tc>
                  <a:txBody>
                    <a:bodyPr/>
                    <a:lstStyle/>
                    <a:p>
                      <a:pPr algn="ctr" fontAlgn="b"/>
                      <a:r>
                        <a:rPr lang="ru-RU" sz="1400" u="none" strike="noStrike" dirty="0">
                          <a:effectLst/>
                        </a:rPr>
                        <a:t>Кредиторская задолженность</a:t>
                      </a:r>
                      <a:endParaRPr lang="en-AU" sz="1400" b="1" i="0" u="none" strike="noStrike" dirty="0">
                        <a:solidFill>
                          <a:srgbClr val="000000"/>
                        </a:solidFill>
                        <a:effectLst/>
                        <a:latin typeface="Calibri" panose="020F0502020204030204" pitchFamily="34" charset="0"/>
                      </a:endParaRPr>
                    </a:p>
                  </a:txBody>
                  <a:tcPr marL="11417" marR="11417" marT="11417" marB="0" anchor="b"/>
                </a:tc>
                <a:tc>
                  <a:txBody>
                    <a:bodyPr/>
                    <a:lstStyle/>
                    <a:p>
                      <a:pPr algn="ctr" fontAlgn="b"/>
                      <a:r>
                        <a:rPr lang="ru-RU" sz="1400" b="1" u="none" strike="noStrike" dirty="0">
                          <a:solidFill>
                            <a:srgbClr val="000000"/>
                          </a:solidFill>
                          <a:effectLst/>
                        </a:rPr>
                        <a:t>Оплачено</a:t>
                      </a:r>
                      <a:endParaRPr lang="en-AU" sz="1400" b="1" i="0" u="none" strike="noStrike" dirty="0">
                        <a:solidFill>
                          <a:srgbClr val="000000"/>
                        </a:solidFill>
                        <a:effectLst/>
                        <a:latin typeface="Calibri" panose="020F0502020204030204" pitchFamily="34" charset="0"/>
                      </a:endParaRPr>
                    </a:p>
                  </a:txBody>
                  <a:tcPr marL="11417" marR="11417" marT="11417" marB="0" anchor="b">
                    <a:solidFill>
                      <a:schemeClr val="accent4">
                        <a:lumMod val="40000"/>
                        <a:lumOff val="60000"/>
                      </a:schemeClr>
                    </a:solidFill>
                  </a:tcPr>
                </a:tc>
                <a:tc>
                  <a:txBody>
                    <a:bodyPr/>
                    <a:lstStyle/>
                    <a:p>
                      <a:pPr algn="ctr" fontAlgn="b"/>
                      <a:r>
                        <a:rPr lang="ru-RU" sz="1400" u="none" strike="noStrike" dirty="0">
                          <a:effectLst/>
                        </a:rPr>
                        <a:t>Остаток средств</a:t>
                      </a:r>
                      <a:endParaRPr lang="en-AU" sz="1400" b="1" i="0" u="none" strike="noStrike" dirty="0">
                        <a:solidFill>
                          <a:srgbClr val="000000"/>
                        </a:solidFill>
                        <a:effectLst/>
                        <a:latin typeface="Calibri" panose="020F0502020204030204" pitchFamily="34" charset="0"/>
                      </a:endParaRPr>
                    </a:p>
                  </a:txBody>
                  <a:tcPr marL="11417" marR="11417" marT="11417" marB="0" anchor="b"/>
                </a:tc>
                <a:extLst>
                  <a:ext uri="{0D108BD9-81ED-4DB2-BD59-A6C34878D82A}">
                    <a16:rowId xmlns:a16="http://schemas.microsoft.com/office/drawing/2014/main" val="2975876287"/>
                  </a:ext>
                </a:extLst>
              </a:tr>
              <a:tr h="410052">
                <a:tc>
                  <a:txBody>
                    <a:bodyPr/>
                    <a:lstStyle/>
                    <a:p>
                      <a:pPr algn="l" fontAlgn="b"/>
                      <a:r>
                        <a:rPr lang="ru-RU" sz="1400" u="none" strike="noStrike" dirty="0">
                          <a:effectLst/>
                        </a:rPr>
                        <a:t>Утвержденный бюджет</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r" fontAlgn="b"/>
                      <a:r>
                        <a:rPr lang="en-AU" sz="1400" u="none" strike="noStrike" dirty="0">
                          <a:effectLst/>
                        </a:rPr>
                        <a:t>1,000,000</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11417" marR="11417" marT="11417" marB="0" anchor="b">
                    <a:solidFill>
                      <a:schemeClr val="accent4">
                        <a:lumMod val="40000"/>
                        <a:lumOff val="60000"/>
                      </a:schemeClr>
                    </a:solidFill>
                  </a:tcPr>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11417" marR="11417" marT="11417" marB="0" anchor="b"/>
                </a:tc>
                <a:extLst>
                  <a:ext uri="{0D108BD9-81ED-4DB2-BD59-A6C34878D82A}">
                    <a16:rowId xmlns:a16="http://schemas.microsoft.com/office/drawing/2014/main" val="2102703358"/>
                  </a:ext>
                </a:extLst>
              </a:tr>
              <a:tr h="737547">
                <a:tc>
                  <a:txBody>
                    <a:bodyPr/>
                    <a:lstStyle/>
                    <a:p>
                      <a:pPr algn="l" fontAlgn="b"/>
                      <a:r>
                        <a:rPr lang="ru-RU" sz="1400" u="none" strike="noStrike" dirty="0">
                          <a:effectLst/>
                        </a:rPr>
                        <a:t>Выделено ассигнований на квартал</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r" fontAlgn="b"/>
                      <a:r>
                        <a:rPr lang="en-AU" sz="1400" u="none" strike="noStrike" dirty="0">
                          <a:effectLst/>
                        </a:rPr>
                        <a:t>400,000</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11417" marR="11417" marT="11417" marB="0" anchor="b">
                    <a:solidFill>
                      <a:schemeClr val="accent4">
                        <a:lumMod val="40000"/>
                        <a:lumOff val="60000"/>
                      </a:schemeClr>
                    </a:solidFill>
                  </a:tcPr>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11417" marR="11417" marT="11417" marB="0" anchor="b"/>
                </a:tc>
                <a:extLst>
                  <a:ext uri="{0D108BD9-81ED-4DB2-BD59-A6C34878D82A}">
                    <a16:rowId xmlns:a16="http://schemas.microsoft.com/office/drawing/2014/main" val="2057520392"/>
                  </a:ext>
                </a:extLst>
              </a:tr>
              <a:tr h="737547">
                <a:tc>
                  <a:txBody>
                    <a:bodyPr/>
                    <a:lstStyle/>
                    <a:p>
                      <a:pPr algn="l" fontAlgn="b"/>
                      <a:r>
                        <a:rPr lang="ru-RU" sz="1400" u="none" strike="noStrike" dirty="0">
                          <a:effectLst/>
                        </a:rPr>
                        <a:t>Контракт на покупку транспортного средства</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r" fontAlgn="b"/>
                      <a:r>
                        <a:rPr lang="en-AU" sz="1400" u="none" strike="noStrike" dirty="0">
                          <a:effectLst/>
                        </a:rPr>
                        <a:t>-50,000</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11417" marR="11417" marT="11417" marB="0" anchor="b">
                    <a:solidFill>
                      <a:schemeClr val="accent4">
                        <a:lumMod val="40000"/>
                        <a:lumOff val="60000"/>
                      </a:schemeClr>
                    </a:solidFill>
                  </a:tcPr>
                </a:tc>
                <a:tc>
                  <a:txBody>
                    <a:bodyPr/>
                    <a:lstStyle/>
                    <a:p>
                      <a:pPr algn="r" fontAlgn="b"/>
                      <a:r>
                        <a:rPr lang="en-AU" sz="1400" u="none" strike="noStrike" dirty="0">
                          <a:effectLst/>
                        </a:rPr>
                        <a:t>350,000</a:t>
                      </a:r>
                      <a:endParaRPr lang="en-AU" sz="1400" b="0" i="0" u="none" strike="noStrike" dirty="0">
                        <a:solidFill>
                          <a:srgbClr val="000000"/>
                        </a:solidFill>
                        <a:effectLst/>
                        <a:latin typeface="Calibri" panose="020F0502020204030204" pitchFamily="34" charset="0"/>
                      </a:endParaRPr>
                    </a:p>
                  </a:txBody>
                  <a:tcPr marL="11417" marR="11417" marT="11417" marB="0" anchor="b"/>
                </a:tc>
                <a:extLst>
                  <a:ext uri="{0D108BD9-81ED-4DB2-BD59-A6C34878D82A}">
                    <a16:rowId xmlns:a16="http://schemas.microsoft.com/office/drawing/2014/main" val="3600766110"/>
                  </a:ext>
                </a:extLst>
              </a:tr>
              <a:tr h="737547">
                <a:tc>
                  <a:txBody>
                    <a:bodyPr/>
                    <a:lstStyle/>
                    <a:p>
                      <a:pPr algn="l" fontAlgn="b"/>
                      <a:r>
                        <a:rPr lang="ru-RU" sz="1400" u="none" strike="noStrike" dirty="0">
                          <a:effectLst/>
                        </a:rPr>
                        <a:t>Поставка транспортного средства</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r" fontAlgn="b"/>
                      <a:r>
                        <a:rPr lang="en-AU" sz="1400" u="none" strike="noStrike" dirty="0">
                          <a:effectLst/>
                        </a:rPr>
                        <a:t>+50,000</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r" fontAlgn="b"/>
                      <a:r>
                        <a:rPr lang="en-AU" sz="1400" u="none" strike="noStrike" dirty="0">
                          <a:effectLst/>
                        </a:rPr>
                        <a:t>-50,000</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11417" marR="11417" marT="11417" marB="0" anchor="b">
                    <a:solidFill>
                      <a:schemeClr val="accent4">
                        <a:lumMod val="40000"/>
                        <a:lumOff val="60000"/>
                      </a:schemeClr>
                    </a:solidFill>
                  </a:tcPr>
                </a:tc>
                <a:tc>
                  <a:txBody>
                    <a:bodyPr/>
                    <a:lstStyle/>
                    <a:p>
                      <a:pPr algn="r" fontAlgn="b"/>
                      <a:r>
                        <a:rPr lang="en-AU" sz="1400" u="none" strike="noStrike" dirty="0">
                          <a:effectLst/>
                        </a:rPr>
                        <a:t>350,000</a:t>
                      </a:r>
                      <a:endParaRPr lang="en-AU" sz="1400" b="0" i="0" u="none" strike="noStrike" dirty="0">
                        <a:solidFill>
                          <a:srgbClr val="000000"/>
                        </a:solidFill>
                        <a:effectLst/>
                        <a:latin typeface="Calibri" panose="020F0502020204030204" pitchFamily="34" charset="0"/>
                      </a:endParaRPr>
                    </a:p>
                  </a:txBody>
                  <a:tcPr marL="11417" marR="11417" marT="11417" marB="0" anchor="b"/>
                </a:tc>
                <a:extLst>
                  <a:ext uri="{0D108BD9-81ED-4DB2-BD59-A6C34878D82A}">
                    <a16:rowId xmlns:a16="http://schemas.microsoft.com/office/drawing/2014/main" val="1769260548"/>
                  </a:ext>
                </a:extLst>
              </a:tr>
              <a:tr h="410052">
                <a:tc>
                  <a:txBody>
                    <a:bodyPr/>
                    <a:lstStyle/>
                    <a:p>
                      <a:pPr algn="l" fontAlgn="b"/>
                      <a:r>
                        <a:rPr lang="ru-RU" sz="1400" u="none" strike="noStrike" dirty="0">
                          <a:effectLst/>
                        </a:rPr>
                        <a:t>Оплата счета-фактуры</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l"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r" fontAlgn="b"/>
                      <a:r>
                        <a:rPr lang="en-AU" sz="1400" u="none" strike="noStrike" dirty="0">
                          <a:effectLst/>
                        </a:rPr>
                        <a:t>+50.000</a:t>
                      </a:r>
                      <a:endParaRPr lang="en-AU" sz="1400" b="0" i="0" u="none" strike="noStrike" dirty="0">
                        <a:solidFill>
                          <a:srgbClr val="000000"/>
                        </a:solidFill>
                        <a:effectLst/>
                        <a:latin typeface="Calibri" panose="020F0502020204030204" pitchFamily="34" charset="0"/>
                      </a:endParaRPr>
                    </a:p>
                  </a:txBody>
                  <a:tcPr marL="11417" marR="11417" marT="11417" marB="0" anchor="b"/>
                </a:tc>
                <a:tc>
                  <a:txBody>
                    <a:bodyPr/>
                    <a:lstStyle/>
                    <a:p>
                      <a:pPr algn="r" fontAlgn="b"/>
                      <a:r>
                        <a:rPr lang="en-AU" sz="1400" u="none" strike="noStrike" dirty="0">
                          <a:effectLst/>
                        </a:rPr>
                        <a:t>-50,000</a:t>
                      </a:r>
                      <a:endParaRPr lang="en-AU" sz="1400" b="0" i="0" u="none" strike="noStrike" dirty="0">
                        <a:solidFill>
                          <a:srgbClr val="000000"/>
                        </a:solidFill>
                        <a:effectLst/>
                        <a:latin typeface="Calibri" panose="020F0502020204030204" pitchFamily="34" charset="0"/>
                      </a:endParaRPr>
                    </a:p>
                  </a:txBody>
                  <a:tcPr marL="11417" marR="11417" marT="11417" marB="0" anchor="b">
                    <a:solidFill>
                      <a:schemeClr val="accent4">
                        <a:lumMod val="40000"/>
                        <a:lumOff val="60000"/>
                      </a:schemeClr>
                    </a:solidFill>
                  </a:tcPr>
                </a:tc>
                <a:tc>
                  <a:txBody>
                    <a:bodyPr/>
                    <a:lstStyle/>
                    <a:p>
                      <a:pPr algn="r" fontAlgn="b"/>
                      <a:r>
                        <a:rPr lang="en-AU" sz="1400" u="none" strike="noStrike" dirty="0">
                          <a:effectLst/>
                        </a:rPr>
                        <a:t>350,000</a:t>
                      </a:r>
                      <a:endParaRPr lang="en-AU" sz="1400" b="0" i="0" u="none" strike="noStrike" dirty="0">
                        <a:solidFill>
                          <a:srgbClr val="000000"/>
                        </a:solidFill>
                        <a:effectLst/>
                        <a:latin typeface="Calibri" panose="020F0502020204030204" pitchFamily="34" charset="0"/>
                      </a:endParaRPr>
                    </a:p>
                  </a:txBody>
                  <a:tcPr marL="11417" marR="11417" marT="11417" marB="0" anchor="b"/>
                </a:tc>
                <a:extLst>
                  <a:ext uri="{0D108BD9-81ED-4DB2-BD59-A6C34878D82A}">
                    <a16:rowId xmlns:a16="http://schemas.microsoft.com/office/drawing/2014/main" val="2055611345"/>
                  </a:ext>
                </a:extLst>
              </a:tr>
            </a:tbl>
          </a:graphicData>
        </a:graphic>
      </p:graphicFrame>
      <p:sp>
        <p:nvSpPr>
          <p:cNvPr id="2" name="TextBox 1">
            <a:extLst>
              <a:ext uri="{FF2B5EF4-FFF2-40B4-BE49-F238E27FC236}">
                <a16:creationId xmlns:a16="http://schemas.microsoft.com/office/drawing/2014/main" id="{FBEB50CA-4B1F-D74F-9434-4BFA2944DEFE}"/>
              </a:ext>
            </a:extLst>
          </p:cNvPr>
          <p:cNvSpPr txBox="1"/>
          <p:nvPr/>
        </p:nvSpPr>
        <p:spPr>
          <a:xfrm>
            <a:off x="775822" y="76200"/>
            <a:ext cx="8451998" cy="707886"/>
          </a:xfrm>
          <a:prstGeom prst="rect">
            <a:avLst/>
          </a:prstGeom>
          <a:noFill/>
        </p:spPr>
        <p:txBody>
          <a:bodyPr wrap="square" rtlCol="0">
            <a:spAutoFit/>
          </a:bodyPr>
          <a:lstStyle/>
          <a:p>
            <a:pPr algn="ctr"/>
            <a:r>
              <a:rPr lang="ru-RU" sz="2000" b="1" dirty="0">
                <a:solidFill>
                  <a:schemeClr val="tx2">
                    <a:lumMod val="60000"/>
                    <a:lumOff val="40000"/>
                  </a:schemeClr>
                </a:solidFill>
              </a:rPr>
              <a:t>Современные ИСУГФ могут обеспечивать контроль на протяжении всего цикла исполнения бюджета, а не только на этапе платежа</a:t>
            </a:r>
            <a:endParaRPr lang="en-US" sz="2000" b="1" dirty="0">
              <a:solidFill>
                <a:schemeClr val="tx2">
                  <a:lumMod val="60000"/>
                  <a:lumOff val="40000"/>
                </a:schemeClr>
              </a:solidFill>
            </a:endParaRPr>
          </a:p>
        </p:txBody>
      </p:sp>
      <p:sp>
        <p:nvSpPr>
          <p:cNvPr id="3" name="TextBox 2">
            <a:extLst>
              <a:ext uri="{FF2B5EF4-FFF2-40B4-BE49-F238E27FC236}">
                <a16:creationId xmlns:a16="http://schemas.microsoft.com/office/drawing/2014/main" id="{A47A1E24-742C-7340-9F58-4748FA9A911A}"/>
              </a:ext>
            </a:extLst>
          </p:cNvPr>
          <p:cNvSpPr txBox="1"/>
          <p:nvPr/>
        </p:nvSpPr>
        <p:spPr>
          <a:xfrm>
            <a:off x="840358" y="5083304"/>
            <a:ext cx="8015288" cy="1077218"/>
          </a:xfrm>
          <a:prstGeom prst="rect">
            <a:avLst/>
          </a:prstGeom>
          <a:noFill/>
        </p:spPr>
        <p:txBody>
          <a:bodyPr wrap="square" rtlCol="0">
            <a:spAutoFit/>
          </a:bodyPr>
          <a:lstStyle/>
          <a:p>
            <a:r>
              <a:rPr lang="ru-RU" sz="1600" dirty="0"/>
              <a:t>Хотя централизованный контроль за обязательствами может проводиться на основе оценки рисков </a:t>
            </a:r>
            <a:r>
              <a:rPr lang="en-US" sz="1600" dirty="0"/>
              <a:t>(</a:t>
            </a:r>
            <a:r>
              <a:rPr lang="ru-RU" sz="1600" dirty="0"/>
              <a:t>например, контролю подлежат только операции на крупные суммы), в конечном счете все контрактные платежи должны подлежать контролю за обязательствами на уровне бюджетных учреждений</a:t>
            </a:r>
            <a:endParaRPr lang="en-US" sz="1400" dirty="0"/>
          </a:p>
        </p:txBody>
      </p:sp>
    </p:spTree>
    <p:extLst>
      <p:ext uri="{BB962C8B-B14F-4D97-AF65-F5344CB8AC3E}">
        <p14:creationId xmlns:p14="http://schemas.microsoft.com/office/powerpoint/2010/main" val="1628211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10576-1F8F-544B-BBAE-3689CE26048D}"/>
              </a:ext>
            </a:extLst>
          </p:cNvPr>
          <p:cNvSpPr>
            <a:spLocks noGrp="1"/>
          </p:cNvSpPr>
          <p:nvPr>
            <p:ph type="title"/>
          </p:nvPr>
        </p:nvSpPr>
        <p:spPr>
          <a:xfrm>
            <a:off x="482545" y="152400"/>
            <a:ext cx="8856345" cy="994172"/>
          </a:xfrm>
        </p:spPr>
        <p:txBody>
          <a:bodyPr>
            <a:normAutofit/>
          </a:bodyPr>
          <a:lstStyle/>
          <a:p>
            <a:r>
              <a:rPr lang="ru-RU" sz="2400" b="1" dirty="0">
                <a:solidFill>
                  <a:schemeClr val="tx2">
                    <a:lumMod val="60000"/>
                    <a:lumOff val="40000"/>
                  </a:schemeClr>
                </a:solidFill>
              </a:rPr>
              <a:t>Возможная иерархия мер контроля за исполнением бюджета </a:t>
            </a:r>
            <a:r>
              <a:rPr lang="en-US" sz="2400" b="1" dirty="0">
                <a:solidFill>
                  <a:schemeClr val="tx2">
                    <a:lumMod val="60000"/>
                    <a:lumOff val="40000"/>
                  </a:schemeClr>
                </a:solidFill>
              </a:rPr>
              <a:t>(</a:t>
            </a:r>
            <a:r>
              <a:rPr lang="ru-RU" sz="2400" b="1" dirty="0">
                <a:solidFill>
                  <a:schemeClr val="tx2">
                    <a:lumMod val="60000"/>
                    <a:lumOff val="40000"/>
                  </a:schemeClr>
                </a:solidFill>
              </a:rPr>
              <a:t>от контроля за ресурсами к контролю достижения целей</a:t>
            </a:r>
            <a:r>
              <a:rPr lang="en-US" sz="2400" dirty="0">
                <a:solidFill>
                  <a:srgbClr val="0070C0"/>
                </a:solidFill>
              </a:rPr>
              <a:t>)</a:t>
            </a:r>
            <a:r>
              <a:rPr lang="en-US" sz="2400" dirty="0"/>
              <a:t> </a:t>
            </a:r>
          </a:p>
        </p:txBody>
      </p:sp>
      <p:sp>
        <p:nvSpPr>
          <p:cNvPr id="3" name="Content Placeholder 2">
            <a:extLst>
              <a:ext uri="{FF2B5EF4-FFF2-40B4-BE49-F238E27FC236}">
                <a16:creationId xmlns:a16="http://schemas.microsoft.com/office/drawing/2014/main" id="{8E296C80-8FCB-3C47-87C1-F0A28F83D6DE}"/>
              </a:ext>
            </a:extLst>
          </p:cNvPr>
          <p:cNvSpPr>
            <a:spLocks noGrp="1"/>
          </p:cNvSpPr>
          <p:nvPr>
            <p:ph idx="1"/>
          </p:nvPr>
        </p:nvSpPr>
        <p:spPr>
          <a:xfrm>
            <a:off x="914400" y="1295400"/>
            <a:ext cx="8077200" cy="4953000"/>
          </a:xfrm>
        </p:spPr>
        <p:txBody>
          <a:bodyPr>
            <a:normAutofit fontScale="70000" lnSpcReduction="20000"/>
          </a:bodyPr>
          <a:lstStyle/>
          <a:p>
            <a:pPr marL="0" indent="0">
              <a:buNone/>
            </a:pPr>
            <a:r>
              <a:rPr lang="en-US" dirty="0">
                <a:solidFill>
                  <a:srgbClr val="FF0000"/>
                </a:solidFill>
              </a:rPr>
              <a:t>1 </a:t>
            </a:r>
            <a:r>
              <a:rPr lang="ru-RU" dirty="0">
                <a:solidFill>
                  <a:srgbClr val="FF0000"/>
                </a:solidFill>
              </a:rPr>
              <a:t>– минимальный, </a:t>
            </a:r>
            <a:r>
              <a:rPr lang="en-US" dirty="0">
                <a:solidFill>
                  <a:srgbClr val="FF0000"/>
                </a:solidFill>
              </a:rPr>
              <a:t>5 </a:t>
            </a:r>
            <a:r>
              <a:rPr lang="ru-RU" dirty="0">
                <a:solidFill>
                  <a:srgbClr val="FF0000"/>
                </a:solidFill>
              </a:rPr>
              <a:t>– максимальный</a:t>
            </a:r>
            <a:endParaRPr lang="en-US" dirty="0">
              <a:solidFill>
                <a:srgbClr val="FF0000"/>
              </a:solidFill>
            </a:endParaRPr>
          </a:p>
          <a:p>
            <a:r>
              <a:rPr lang="ru-RU" dirty="0"/>
              <a:t>Уровень </a:t>
            </a:r>
            <a:r>
              <a:rPr lang="en-US" dirty="0"/>
              <a:t>1 -  </a:t>
            </a:r>
            <a:r>
              <a:rPr lang="ru-RU" dirty="0"/>
              <a:t>обеспечение </a:t>
            </a:r>
            <a:r>
              <a:rPr lang="ru-RU" dirty="0" err="1"/>
              <a:t>непревышения</a:t>
            </a:r>
            <a:r>
              <a:rPr lang="ru-RU" dirty="0"/>
              <a:t> параметров бюджета</a:t>
            </a:r>
            <a:endParaRPr lang="en-US" dirty="0"/>
          </a:p>
          <a:p>
            <a:r>
              <a:rPr lang="ru-RU" dirty="0"/>
              <a:t>Уровень </a:t>
            </a:r>
            <a:r>
              <a:rPr lang="en-US" dirty="0"/>
              <a:t>2  - </a:t>
            </a:r>
            <a:r>
              <a:rPr lang="ru-RU" dirty="0"/>
              <a:t>обеспечение соответствия расходов бюджетной росписи</a:t>
            </a:r>
            <a:endParaRPr lang="en-US" dirty="0"/>
          </a:p>
          <a:p>
            <a:r>
              <a:rPr lang="ru-RU" dirty="0"/>
              <a:t>Уровень </a:t>
            </a:r>
            <a:r>
              <a:rPr lang="en-US" dirty="0"/>
              <a:t>3 – </a:t>
            </a:r>
            <a:r>
              <a:rPr lang="ru-RU" dirty="0"/>
              <a:t>обеспечение соблюдения всех платежных требований (например, приложены правильно заполненные счета-фактуры</a:t>
            </a:r>
            <a:r>
              <a:rPr lang="en-US" dirty="0"/>
              <a:t>, </a:t>
            </a:r>
            <a:r>
              <a:rPr lang="ru-RU" dirty="0"/>
              <a:t>проведены конкурсные процедуры) </a:t>
            </a:r>
          </a:p>
          <a:p>
            <a:r>
              <a:rPr lang="ru-RU" dirty="0"/>
              <a:t>Уровень </a:t>
            </a:r>
            <a:r>
              <a:rPr lang="en-US" dirty="0"/>
              <a:t>4 -  </a:t>
            </a:r>
            <a:r>
              <a:rPr lang="ru-RU" dirty="0"/>
              <a:t>обеспечение эффективности расходов </a:t>
            </a:r>
            <a:r>
              <a:rPr lang="en-US" dirty="0"/>
              <a:t>– </a:t>
            </a:r>
            <a:r>
              <a:rPr lang="ru-RU" dirty="0"/>
              <a:t>соотношение «цена-качество», эффектность и надлежащий порядок</a:t>
            </a:r>
            <a:endParaRPr lang="en-US" dirty="0"/>
          </a:p>
          <a:p>
            <a:r>
              <a:rPr lang="ru-RU" dirty="0"/>
              <a:t>Уровень </a:t>
            </a:r>
            <a:r>
              <a:rPr lang="en-US" dirty="0"/>
              <a:t>5 – </a:t>
            </a:r>
            <a:r>
              <a:rPr lang="ru-RU" dirty="0"/>
              <a:t>обеспечение порядка, при котором расходование средств способствует достижению государственных целей</a:t>
            </a:r>
            <a:endParaRPr lang="en-US" dirty="0"/>
          </a:p>
          <a:p>
            <a:pPr marL="0" indent="0">
              <a:buNone/>
            </a:pPr>
            <a:endParaRPr lang="ru-RU" b="1" dirty="0">
              <a:solidFill>
                <a:srgbClr val="FF0000"/>
              </a:solidFill>
            </a:endParaRPr>
          </a:p>
          <a:p>
            <a:pPr marL="0" indent="0">
              <a:buNone/>
            </a:pPr>
            <a:r>
              <a:rPr lang="ru-RU" b="1" dirty="0">
                <a:solidFill>
                  <a:srgbClr val="FF0000"/>
                </a:solidFill>
              </a:rPr>
              <a:t>Насколько хорошо централизованные меры контроля за исполнением бюджета содействуют выполнению целей контроля более высокого уровня</a:t>
            </a:r>
            <a:r>
              <a:rPr lang="en-US" b="1" dirty="0">
                <a:solidFill>
                  <a:srgbClr val="FF0000"/>
                </a:solidFill>
              </a:rPr>
              <a:t>?</a:t>
            </a:r>
          </a:p>
          <a:p>
            <a:endParaRPr lang="en-US" dirty="0"/>
          </a:p>
        </p:txBody>
      </p:sp>
    </p:spTree>
    <p:extLst>
      <p:ext uri="{BB962C8B-B14F-4D97-AF65-F5344CB8AC3E}">
        <p14:creationId xmlns:p14="http://schemas.microsoft.com/office/powerpoint/2010/main" val="2723528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D6004-10EA-ED4E-99C2-2E8FBDE13894}"/>
              </a:ext>
            </a:extLst>
          </p:cNvPr>
          <p:cNvSpPr>
            <a:spLocks noGrp="1"/>
          </p:cNvSpPr>
          <p:nvPr>
            <p:ph type="title"/>
          </p:nvPr>
        </p:nvSpPr>
        <p:spPr>
          <a:xfrm>
            <a:off x="-2286000" y="-152400"/>
            <a:ext cx="8001000" cy="1143000"/>
          </a:xfrm>
        </p:spPr>
        <p:txBody>
          <a:bodyPr/>
          <a:lstStyle/>
          <a:p>
            <a:r>
              <a:rPr lang="ru-RU" b="1" dirty="0">
                <a:solidFill>
                  <a:schemeClr val="tx2">
                    <a:lumMod val="60000"/>
                    <a:lumOff val="40000"/>
                  </a:schemeClr>
                </a:solidFill>
              </a:rPr>
              <a:t>Темы</a:t>
            </a:r>
            <a:endParaRPr lang="en-US" b="1" dirty="0">
              <a:solidFill>
                <a:schemeClr val="tx2">
                  <a:lumMod val="60000"/>
                  <a:lumOff val="40000"/>
                </a:schemeClr>
              </a:solidFill>
            </a:endParaRPr>
          </a:p>
        </p:txBody>
      </p:sp>
      <p:sp>
        <p:nvSpPr>
          <p:cNvPr id="4" name="Slide Number Placeholder 3">
            <a:extLst>
              <a:ext uri="{FF2B5EF4-FFF2-40B4-BE49-F238E27FC236}">
                <a16:creationId xmlns:a16="http://schemas.microsoft.com/office/drawing/2014/main" id="{0B7D77B9-8EBF-9E46-AB69-4AB6EFCB8C1E}"/>
              </a:ext>
            </a:extLst>
          </p:cNvPr>
          <p:cNvSpPr>
            <a:spLocks noGrp="1"/>
          </p:cNvSpPr>
          <p:nvPr>
            <p:ph type="sldNum" sz="quarter" idx="12"/>
          </p:nvPr>
        </p:nvSpPr>
        <p:spPr/>
        <p:txBody>
          <a:bodyPr/>
          <a:lstStyle/>
          <a:p>
            <a:fld id="{E59B3EB4-F75D-4221-891B-A2BAA9BB7BFA}" type="slidenum">
              <a:rPr lang="en-US" smtClean="0"/>
              <a:pPr/>
              <a:t>2</a:t>
            </a:fld>
            <a:endParaRPr lang="en-US" dirty="0"/>
          </a:p>
        </p:txBody>
      </p:sp>
      <p:graphicFrame>
        <p:nvGraphicFramePr>
          <p:cNvPr id="6" name="Diagram 5">
            <a:extLst>
              <a:ext uri="{FF2B5EF4-FFF2-40B4-BE49-F238E27FC236}">
                <a16:creationId xmlns:a16="http://schemas.microsoft.com/office/drawing/2014/main" id="{DC0E0392-E3C6-0A40-875F-B75652CAC4D9}"/>
              </a:ext>
            </a:extLst>
          </p:cNvPr>
          <p:cNvGraphicFramePr/>
          <p:nvPr>
            <p:extLst>
              <p:ext uri="{D42A27DB-BD31-4B8C-83A1-F6EECF244321}">
                <p14:modId xmlns:p14="http://schemas.microsoft.com/office/powerpoint/2010/main" val="2940655387"/>
              </p:ext>
            </p:extLst>
          </p:nvPr>
        </p:nvGraphicFramePr>
        <p:xfrm>
          <a:off x="-381000" y="419100"/>
          <a:ext cx="10972800" cy="6210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78941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023B9-9060-8B46-A954-C80022E13159}"/>
              </a:ext>
            </a:extLst>
          </p:cNvPr>
          <p:cNvSpPr>
            <a:spLocks noGrp="1"/>
          </p:cNvSpPr>
          <p:nvPr>
            <p:ph type="title"/>
          </p:nvPr>
        </p:nvSpPr>
        <p:spPr>
          <a:xfrm>
            <a:off x="685800" y="-381000"/>
            <a:ext cx="8773856" cy="1477777"/>
          </a:xfrm>
        </p:spPr>
        <p:txBody>
          <a:bodyPr>
            <a:normAutofit fontScale="90000"/>
          </a:bodyPr>
          <a:lstStyle/>
          <a:p>
            <a:br>
              <a:rPr lang="ru-RU" sz="2000" b="1" dirty="0">
                <a:solidFill>
                  <a:schemeClr val="tx2">
                    <a:lumMod val="60000"/>
                    <a:lumOff val="40000"/>
                  </a:schemeClr>
                </a:solidFill>
              </a:rPr>
            </a:br>
            <a:r>
              <a:rPr lang="ru-RU" sz="2400" b="1" dirty="0">
                <a:solidFill>
                  <a:schemeClr val="tx2">
                    <a:lumMod val="60000"/>
                    <a:lumOff val="40000"/>
                  </a:schemeClr>
                </a:solidFill>
              </a:rPr>
              <a:t>Контроль за исполнением бюджета: </a:t>
            </a:r>
            <a:br>
              <a:rPr lang="ru-RU" sz="2400" b="1" dirty="0">
                <a:solidFill>
                  <a:schemeClr val="tx2">
                    <a:lumMod val="60000"/>
                    <a:lumOff val="40000"/>
                  </a:schemeClr>
                </a:solidFill>
              </a:rPr>
            </a:br>
            <a:r>
              <a:rPr lang="ru-RU" sz="2400" b="1" dirty="0">
                <a:solidFill>
                  <a:schemeClr val="tx2">
                    <a:lumMod val="60000"/>
                    <a:lumOff val="40000"/>
                  </a:schemeClr>
                </a:solidFill>
              </a:rPr>
              <a:t>тенденции в странах с современными ИСУГФ </a:t>
            </a:r>
            <a:br>
              <a:rPr lang="en-US" sz="2600" b="1" dirty="0">
                <a:solidFill>
                  <a:schemeClr val="tx2">
                    <a:lumMod val="60000"/>
                    <a:lumOff val="40000"/>
                  </a:schemeClr>
                </a:solidFill>
              </a:rPr>
            </a:br>
            <a:endParaRPr lang="en-US" sz="2600" b="1" dirty="0">
              <a:solidFill>
                <a:schemeClr val="tx2">
                  <a:lumMod val="60000"/>
                  <a:lumOff val="40000"/>
                </a:schemeClr>
              </a:solidFill>
            </a:endParaRPr>
          </a:p>
        </p:txBody>
      </p:sp>
      <p:sp>
        <p:nvSpPr>
          <p:cNvPr id="7" name="Slide Number Placeholder 6">
            <a:extLst>
              <a:ext uri="{FF2B5EF4-FFF2-40B4-BE49-F238E27FC236}">
                <a16:creationId xmlns:a16="http://schemas.microsoft.com/office/drawing/2014/main" id="{0A29AA9E-B12B-FE45-B408-56F62E241EB9}"/>
              </a:ext>
            </a:extLst>
          </p:cNvPr>
          <p:cNvSpPr>
            <a:spLocks noGrp="1"/>
          </p:cNvSpPr>
          <p:nvPr>
            <p:ph type="sldNum" sz="quarter" idx="12"/>
          </p:nvPr>
        </p:nvSpPr>
        <p:spPr/>
        <p:txBody>
          <a:bodyPr/>
          <a:lstStyle/>
          <a:p>
            <a:fld id="{7DEE71F4-BD95-4845-9E24-D67667EF0E0F}" type="slidenum">
              <a:rPr lang="en-US" smtClean="0"/>
              <a:pPr/>
              <a:t>20</a:t>
            </a:fld>
            <a:endParaRPr lang="en-US" dirty="0"/>
          </a:p>
        </p:txBody>
      </p:sp>
      <p:sp>
        <p:nvSpPr>
          <p:cNvPr id="9" name="Content Placeholder 8">
            <a:extLst>
              <a:ext uri="{FF2B5EF4-FFF2-40B4-BE49-F238E27FC236}">
                <a16:creationId xmlns:a16="http://schemas.microsoft.com/office/drawing/2014/main" id="{7BED2F9F-A092-7641-A6EF-66FE0EDE9E88}"/>
              </a:ext>
            </a:extLst>
          </p:cNvPr>
          <p:cNvSpPr>
            <a:spLocks noGrp="1"/>
          </p:cNvSpPr>
          <p:nvPr>
            <p:ph sz="half" idx="2"/>
          </p:nvPr>
        </p:nvSpPr>
        <p:spPr>
          <a:xfrm>
            <a:off x="685800" y="842486"/>
            <a:ext cx="4191000" cy="4415314"/>
          </a:xfrm>
        </p:spPr>
        <p:txBody>
          <a:bodyPr>
            <a:noAutofit/>
          </a:bodyPr>
          <a:lstStyle/>
          <a:p>
            <a:pPr marL="0" indent="0">
              <a:buNone/>
            </a:pPr>
            <a:r>
              <a:rPr lang="ru-RU" sz="1400" b="1" dirty="0"/>
              <a:t>Понимание того, что при надлежащем использовании ИСУГФ позволяет переносить контроль на следующую ступень на каждом этапе платежного процесса, а это снижает риски, присущие ручной обработке платежей</a:t>
            </a:r>
          </a:p>
          <a:p>
            <a:r>
              <a:rPr lang="ru-RU" sz="1400" dirty="0"/>
              <a:t>Контроль на этапе формирования заказа </a:t>
            </a:r>
            <a:r>
              <a:rPr lang="en-US" sz="1400" dirty="0"/>
              <a:t>–</a:t>
            </a:r>
            <a:r>
              <a:rPr lang="ru-RU" sz="1400" dirty="0"/>
              <a:t> сверка закупаемых товаров и выделенных бюджетных средств в соответствии с планом счетов</a:t>
            </a:r>
            <a:endParaRPr lang="en-US" sz="1400" dirty="0"/>
          </a:p>
          <a:p>
            <a:r>
              <a:rPr lang="ru-RU" sz="1400" dirty="0"/>
              <a:t>Контроль за платежными поручениями </a:t>
            </a:r>
            <a:r>
              <a:rPr lang="en-US" sz="1400" dirty="0"/>
              <a:t>– </a:t>
            </a:r>
            <a:r>
              <a:rPr lang="ru-RU" sz="1400" dirty="0"/>
              <a:t>поставщик указан в базе данных поставщиков в ИСУГФ </a:t>
            </a:r>
            <a:r>
              <a:rPr lang="en-US" sz="1400" dirty="0"/>
              <a:t>–</a:t>
            </a:r>
            <a:r>
              <a:rPr lang="ru-RU" sz="1400" dirty="0"/>
              <a:t> жесткие меры бюджетного контроля за средствами, выделенными в соответствии с бюджетными ассигнованиями, для оплаты будущих обязательств</a:t>
            </a:r>
            <a:endParaRPr lang="en-US" sz="1400" dirty="0"/>
          </a:p>
          <a:p>
            <a:r>
              <a:rPr lang="ru-RU" sz="1400" dirty="0"/>
              <a:t>Поставщики, имеющие задолженность по уплате налогов: налоговое ведомство ежедневно обновляет перечень поставщиков-должников, имеющийся в ИСУГФ;</a:t>
            </a:r>
            <a:r>
              <a:rPr lang="en-US" sz="1400" dirty="0"/>
              <a:t> </a:t>
            </a:r>
            <a:r>
              <a:rPr lang="ru-RU" sz="1400" dirty="0"/>
              <a:t>платежи приостанавливаются или государство взыскивает долг напрямую за счет платежа </a:t>
            </a:r>
          </a:p>
          <a:p>
            <a:r>
              <a:rPr lang="ru-RU" sz="1400" dirty="0"/>
              <a:t>Вот почему ИСУГФ позволяет сокращать многие меры контроля, необходимые при ручном контроле, и одновременно повышать эффективность контроля</a:t>
            </a:r>
            <a:endParaRPr lang="en-US" sz="1400" dirty="0"/>
          </a:p>
        </p:txBody>
      </p:sp>
      <p:grpSp>
        <p:nvGrpSpPr>
          <p:cNvPr id="6" name="Группа 5"/>
          <p:cNvGrpSpPr/>
          <p:nvPr/>
        </p:nvGrpSpPr>
        <p:grpSpPr>
          <a:xfrm>
            <a:off x="4876800" y="1134877"/>
            <a:ext cx="3962400" cy="4248152"/>
            <a:chOff x="2738720" y="666597"/>
            <a:chExt cx="7319680" cy="5334155"/>
          </a:xfrm>
        </p:grpSpPr>
        <p:sp>
          <p:nvSpPr>
            <p:cNvPr id="8" name="Rectangle 3"/>
            <p:cNvSpPr/>
            <p:nvPr/>
          </p:nvSpPr>
          <p:spPr>
            <a:xfrm>
              <a:off x="5421508" y="2131801"/>
              <a:ext cx="1706737" cy="772027"/>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800" b="1" i="0" u="none" strike="noStrike" kern="0" cap="none" spc="0" normalizeH="0" baseline="0" noProof="0" dirty="0">
                  <a:ln>
                    <a:noFill/>
                  </a:ln>
                  <a:solidFill>
                    <a:srgbClr val="212165"/>
                  </a:solidFill>
                  <a:effectLst/>
                  <a:uLnTx/>
                  <a:uFillTx/>
                  <a:latin typeface="Calibri" panose="020F0502020204030204"/>
                  <a:ea typeface="+mn-ea"/>
                  <a:cs typeface="+mn-cs"/>
                </a:rPr>
                <a:t>Этап</a:t>
              </a:r>
              <a:r>
                <a:rPr kumimoji="0" lang="en-US" sz="800" b="1" i="0" u="none" strike="noStrike" kern="0" cap="none" spc="0" normalizeH="0" baseline="0" noProof="0" dirty="0">
                  <a:ln>
                    <a:noFill/>
                  </a:ln>
                  <a:solidFill>
                    <a:srgbClr val="212165"/>
                  </a:solidFill>
                  <a:effectLst/>
                  <a:uLnTx/>
                  <a:uFillTx/>
                  <a:latin typeface="Calibri" panose="020F0502020204030204"/>
                  <a:ea typeface="+mn-ea"/>
                  <a:cs typeface="+mn-cs"/>
                </a:rPr>
                <a:t> 2</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800" b="0" i="0" u="none" strike="noStrike" kern="0" cap="none" spc="0" normalizeH="0" baseline="0" noProof="0" dirty="0">
                  <a:ln>
                    <a:noFill/>
                  </a:ln>
                  <a:solidFill>
                    <a:srgbClr val="212165"/>
                  </a:solidFill>
                  <a:effectLst/>
                  <a:uLnTx/>
                  <a:uFillTx/>
                  <a:latin typeface="Calibri" panose="020F0502020204030204"/>
                  <a:ea typeface="+mn-ea"/>
                  <a:cs typeface="+mn-cs"/>
                </a:rPr>
                <a:t>Договор о покупке </a:t>
              </a:r>
              <a:r>
                <a:rPr kumimoji="0" lang="en-US" sz="800" b="0" i="0" u="none" strike="noStrike" kern="0" cap="none" spc="0" normalizeH="0" baseline="0" noProof="0" dirty="0">
                  <a:ln>
                    <a:noFill/>
                  </a:ln>
                  <a:solidFill>
                    <a:srgbClr val="212165"/>
                  </a:solidFill>
                  <a:effectLst/>
                  <a:uLnTx/>
                  <a:uFillTx/>
                  <a:latin typeface="Calibri" panose="020F0502020204030204"/>
                  <a:ea typeface="+mn-ea"/>
                  <a:cs typeface="+mn-cs"/>
                </a:rPr>
                <a:t>(</a:t>
              </a:r>
              <a:r>
                <a:rPr kumimoji="0" lang="ru-RU" sz="800" b="0" i="0" u="none" strike="noStrike" kern="0" cap="none" spc="0" normalizeH="0" baseline="0" noProof="0" dirty="0">
                  <a:ln>
                    <a:noFill/>
                  </a:ln>
                  <a:solidFill>
                    <a:srgbClr val="212165"/>
                  </a:solidFill>
                  <a:effectLst/>
                  <a:uLnTx/>
                  <a:uFillTx/>
                  <a:latin typeface="Calibri" panose="020F0502020204030204"/>
                  <a:ea typeface="+mn-ea"/>
                  <a:cs typeface="+mn-cs"/>
                </a:rPr>
                <a:t>юридическое обязательство</a:t>
              </a:r>
              <a:r>
                <a:rPr kumimoji="0" lang="en-US" sz="800" b="0" i="0" u="none" strike="noStrike" kern="0" cap="none" spc="0" normalizeH="0" baseline="0" noProof="0" dirty="0">
                  <a:ln>
                    <a:noFill/>
                  </a:ln>
                  <a:solidFill>
                    <a:srgbClr val="212165"/>
                  </a:solidFill>
                  <a:effectLst/>
                  <a:uLnTx/>
                  <a:uFillTx/>
                  <a:latin typeface="Calibri" panose="020F0502020204030204"/>
                  <a:ea typeface="+mn-ea"/>
                  <a:cs typeface="+mn-cs"/>
                </a:rPr>
                <a:t>)</a:t>
              </a:r>
            </a:p>
          </p:txBody>
        </p:sp>
        <p:sp>
          <p:nvSpPr>
            <p:cNvPr id="10" name="Rectangle 4"/>
            <p:cNvSpPr/>
            <p:nvPr/>
          </p:nvSpPr>
          <p:spPr>
            <a:xfrm>
              <a:off x="5405638" y="666597"/>
              <a:ext cx="1722607" cy="1083194"/>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800" b="1" i="0" u="none" strike="noStrike" kern="0" cap="none" spc="0" normalizeH="0" baseline="0" noProof="0" dirty="0">
                  <a:ln>
                    <a:noFill/>
                  </a:ln>
                  <a:solidFill>
                    <a:srgbClr val="212165"/>
                  </a:solidFill>
                  <a:effectLst/>
                  <a:uLnTx/>
                  <a:uFillTx/>
                  <a:latin typeface="Calibri" panose="020F0502020204030204"/>
                  <a:ea typeface="+mn-ea"/>
                  <a:cs typeface="+mn-cs"/>
                </a:rPr>
                <a:t>Этап</a:t>
              </a:r>
              <a:r>
                <a:rPr kumimoji="0" lang="en-US" sz="800" b="1" i="0" u="none" strike="noStrike" kern="0" cap="none" spc="0" normalizeH="0" baseline="0" noProof="0" dirty="0">
                  <a:ln>
                    <a:noFill/>
                  </a:ln>
                  <a:solidFill>
                    <a:srgbClr val="212165"/>
                  </a:solidFill>
                  <a:effectLst/>
                  <a:uLnTx/>
                  <a:uFillTx/>
                  <a:latin typeface="Calibri" panose="020F0502020204030204"/>
                  <a:ea typeface="+mn-ea"/>
                  <a:cs typeface="+mn-cs"/>
                </a:rPr>
                <a:t> 1</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800" b="0" i="0" u="none" strike="noStrike" kern="0" cap="none" spc="0" normalizeH="0" baseline="0" noProof="0" dirty="0">
                  <a:ln>
                    <a:noFill/>
                  </a:ln>
                  <a:solidFill>
                    <a:srgbClr val="212165"/>
                  </a:solidFill>
                  <a:effectLst/>
                  <a:uLnTx/>
                  <a:uFillTx/>
                  <a:latin typeface="Calibri" panose="020F0502020204030204"/>
                  <a:ea typeface="+mn-ea"/>
                  <a:cs typeface="+mn-cs"/>
                </a:rPr>
                <a:t>Решение о приобретении</a:t>
              </a:r>
              <a:r>
                <a:rPr kumimoji="0" lang="en-US" sz="800" b="0" i="0" u="none" strike="noStrike" kern="0" cap="none" spc="0" normalizeH="0" baseline="0" noProof="0" dirty="0">
                  <a:ln>
                    <a:noFill/>
                  </a:ln>
                  <a:solidFill>
                    <a:srgbClr val="212165"/>
                  </a:solidFill>
                  <a:effectLst/>
                  <a:uLnTx/>
                  <a:uFillTx/>
                  <a:latin typeface="Calibri" panose="020F0502020204030204"/>
                  <a:ea typeface="+mn-ea"/>
                  <a:cs typeface="+mn-cs"/>
                </a:rPr>
                <a:t>- </a:t>
              </a:r>
              <a:r>
                <a:rPr kumimoji="0" lang="ru-RU" sz="800" b="0" i="0" u="none" strike="noStrike" kern="0" cap="none" spc="0" normalizeH="0" baseline="0" noProof="0" dirty="0">
                  <a:ln>
                    <a:noFill/>
                  </a:ln>
                  <a:solidFill>
                    <a:srgbClr val="212165"/>
                  </a:solidFill>
                  <a:effectLst/>
                  <a:uLnTx/>
                  <a:uFillTx/>
                  <a:latin typeface="Calibri" panose="020F0502020204030204"/>
                  <a:ea typeface="+mn-ea"/>
                  <a:cs typeface="+mn-cs"/>
                </a:rPr>
                <a:t>предварительное обязательство</a:t>
              </a:r>
              <a:endParaRPr kumimoji="0" lang="en-US" sz="800" b="0" i="0" u="none" strike="noStrike" kern="0" cap="none" spc="0" normalizeH="0" baseline="0" noProof="0" dirty="0">
                <a:ln>
                  <a:noFill/>
                </a:ln>
                <a:solidFill>
                  <a:srgbClr val="212165"/>
                </a:solidFill>
                <a:effectLst/>
                <a:uLnTx/>
                <a:uFillTx/>
                <a:latin typeface="Calibri" panose="020F0502020204030204"/>
                <a:ea typeface="+mn-ea"/>
                <a:cs typeface="+mn-cs"/>
              </a:endParaRPr>
            </a:p>
          </p:txBody>
        </p:sp>
        <p:sp>
          <p:nvSpPr>
            <p:cNvPr id="11" name="Rectangle 5"/>
            <p:cNvSpPr/>
            <p:nvPr/>
          </p:nvSpPr>
          <p:spPr>
            <a:xfrm>
              <a:off x="2738721" y="2648091"/>
              <a:ext cx="2004955" cy="772027"/>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800" b="1" i="0" u="none" strike="noStrike" kern="0" cap="none" spc="0" normalizeH="0" baseline="0" noProof="0" dirty="0">
                  <a:ln>
                    <a:noFill/>
                  </a:ln>
                  <a:solidFill>
                    <a:prstClr val="black"/>
                  </a:solidFill>
                  <a:effectLst/>
                  <a:uLnTx/>
                  <a:uFillTx/>
                  <a:latin typeface="Calibri" panose="020F0502020204030204"/>
                  <a:ea typeface="+mn-ea"/>
                  <a:cs typeface="+mn-cs"/>
                </a:rPr>
                <a:t>Этап</a:t>
              </a: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 3</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800" b="0" i="0" u="none" strike="noStrike" kern="0" cap="none" spc="0" normalizeH="0" baseline="0" noProof="0" dirty="0">
                  <a:ln>
                    <a:noFill/>
                  </a:ln>
                  <a:solidFill>
                    <a:prstClr val="black"/>
                  </a:solidFill>
                  <a:effectLst/>
                  <a:uLnTx/>
                  <a:uFillTx/>
                  <a:latin typeface="Calibri" panose="020F0502020204030204"/>
                  <a:ea typeface="+mn-ea"/>
                  <a:cs typeface="+mn-cs"/>
                </a:rPr>
                <a:t>Товары или услуги поставлены</a:t>
              </a:r>
              <a:endParaRPr kumimoji="0" lang="en-US" sz="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6"/>
            <p:cNvSpPr/>
            <p:nvPr/>
          </p:nvSpPr>
          <p:spPr>
            <a:xfrm>
              <a:off x="5419701" y="3194924"/>
              <a:ext cx="1923049" cy="896508"/>
            </a:xfrm>
            <a:prstGeom prst="rect">
              <a:avLst/>
            </a:prstGeom>
            <a:solidFill>
              <a:srgbClr val="A7C4E6"/>
            </a:soli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800" b="0" i="0" u="none" strike="noStrike" kern="0" cap="none" spc="0" normalizeH="0" baseline="0" noProof="0" dirty="0">
                  <a:ln>
                    <a:noFill/>
                  </a:ln>
                  <a:solidFill>
                    <a:srgbClr val="212165"/>
                  </a:solidFill>
                  <a:effectLst/>
                  <a:uLnTx/>
                  <a:uFillTx/>
                  <a:latin typeface="Calibri" panose="020F0502020204030204"/>
                  <a:ea typeface="+mn-ea"/>
                  <a:cs typeface="+mn-cs"/>
                </a:rPr>
                <a:t>Признается обязательство </a:t>
              </a:r>
              <a:r>
                <a:rPr kumimoji="0" lang="en-US" sz="800" b="0" i="0" u="none" strike="noStrike" kern="0" cap="none" spc="0" normalizeH="0" baseline="0" noProof="0" dirty="0">
                  <a:ln>
                    <a:noFill/>
                  </a:ln>
                  <a:solidFill>
                    <a:srgbClr val="212165"/>
                  </a:solidFill>
                  <a:effectLst/>
                  <a:uLnTx/>
                  <a:uFillTx/>
                  <a:latin typeface="Calibri" panose="020F0502020204030204"/>
                  <a:ea typeface="+mn-ea"/>
                  <a:cs typeface="+mn-cs"/>
                </a:rPr>
                <a:t>(</a:t>
              </a:r>
              <a:r>
                <a:rPr kumimoji="0" lang="ru-RU" sz="800" b="0" i="0" u="none" strike="noStrike" kern="0" cap="none" spc="0" normalizeH="0" baseline="0" noProof="0" dirty="0">
                  <a:ln>
                    <a:noFill/>
                  </a:ln>
                  <a:solidFill>
                    <a:srgbClr val="212165"/>
                  </a:solidFill>
                  <a:effectLst/>
                  <a:uLnTx/>
                  <a:uFillTx/>
                  <a:latin typeface="Calibri" panose="020F0502020204030204"/>
                  <a:ea typeface="+mn-ea"/>
                  <a:cs typeface="+mn-cs"/>
                </a:rPr>
                <a:t>финансовое обязательство</a:t>
              </a:r>
              <a:r>
                <a:rPr kumimoji="0" lang="en-US" sz="800" b="0" i="0" u="none" strike="noStrike" kern="0" cap="none" spc="0" normalizeH="0" baseline="0" noProof="0" dirty="0">
                  <a:ln>
                    <a:noFill/>
                  </a:ln>
                  <a:solidFill>
                    <a:srgbClr val="212165"/>
                  </a:solidFill>
                  <a:effectLst/>
                  <a:uLnTx/>
                  <a:uFillTx/>
                  <a:latin typeface="Calibri" panose="020F0502020204030204"/>
                  <a:ea typeface="+mn-ea"/>
                  <a:cs typeface="+mn-cs"/>
                </a:rPr>
                <a:t>) </a:t>
              </a:r>
            </a:p>
          </p:txBody>
        </p:sp>
        <p:sp>
          <p:nvSpPr>
            <p:cNvPr id="13" name="Rectangle 7"/>
            <p:cNvSpPr/>
            <p:nvPr/>
          </p:nvSpPr>
          <p:spPr>
            <a:xfrm>
              <a:off x="5466690" y="4369031"/>
              <a:ext cx="1661555" cy="973376"/>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800" b="1" i="0" u="none" strike="noStrike" kern="0" cap="none" spc="0" normalizeH="0" baseline="0" noProof="0" dirty="0">
                  <a:ln>
                    <a:noFill/>
                  </a:ln>
                  <a:solidFill>
                    <a:prstClr val="black"/>
                  </a:solidFill>
                  <a:effectLst/>
                  <a:uLnTx/>
                  <a:uFillTx/>
                  <a:latin typeface="Calibri" panose="020F0502020204030204"/>
                  <a:ea typeface="+mn-ea"/>
                  <a:cs typeface="+mn-cs"/>
                </a:rPr>
                <a:t>Этап</a:t>
              </a: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 6</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800" b="0" i="0" u="none" strike="noStrike" kern="0" cap="none" spc="0" normalizeH="0" baseline="0" noProof="0" dirty="0">
                  <a:ln>
                    <a:noFill/>
                  </a:ln>
                  <a:solidFill>
                    <a:prstClr val="black"/>
                  </a:solidFill>
                  <a:effectLst/>
                  <a:uLnTx/>
                  <a:uFillTx/>
                  <a:latin typeface="Calibri" panose="020F0502020204030204"/>
                  <a:ea typeface="+mn-ea"/>
                  <a:cs typeface="+mn-cs"/>
                </a:rPr>
                <a:t>Платеж произведен в соответствии со сроком платежа</a:t>
              </a:r>
              <a:endParaRPr kumimoji="0" lang="en-US" sz="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14" name="Rectangle 8"/>
            <p:cNvSpPr/>
            <p:nvPr/>
          </p:nvSpPr>
          <p:spPr>
            <a:xfrm>
              <a:off x="7525754" y="2114550"/>
              <a:ext cx="2525626" cy="857250"/>
            </a:xfrm>
            <a:prstGeom prst="rect">
              <a:avLst/>
            </a:prstGeom>
            <a:solidFill>
              <a:srgbClr val="A7C4E6"/>
            </a:soli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700" b="0" i="0" u="none" strike="noStrike" kern="0" cap="none" spc="0" normalizeH="0" baseline="0" noProof="0" dirty="0">
                  <a:ln>
                    <a:noFill/>
                  </a:ln>
                  <a:solidFill>
                    <a:prstClr val="black"/>
                  </a:solidFill>
                  <a:effectLst/>
                  <a:uLnTx/>
                  <a:uFillTx/>
                  <a:latin typeface="Calibri" panose="020F0502020204030204"/>
                  <a:ea typeface="+mn-ea"/>
                  <a:cs typeface="+mn-cs"/>
                </a:rPr>
                <a:t>Контроль наличия средств </a:t>
              </a:r>
              <a:r>
                <a:rPr kumimoji="0" lang="en-US" sz="700" b="0" i="0" u="none" strike="noStrike" kern="0" cap="none" spc="0" normalizeH="0" baseline="0" noProof="0" dirty="0">
                  <a:ln>
                    <a:noFill/>
                  </a:ln>
                  <a:solidFill>
                    <a:prstClr val="black"/>
                  </a:solidFill>
                  <a:effectLst/>
                  <a:uLnTx/>
                  <a:uFillTx/>
                  <a:latin typeface="Calibri" panose="020F0502020204030204"/>
                  <a:ea typeface="+mn-ea"/>
                  <a:cs typeface="+mn-cs"/>
                </a:rPr>
                <a:t>/</a:t>
              </a:r>
              <a:r>
                <a:rPr kumimoji="0" lang="ru-RU" sz="700" b="0" i="0" u="none" strike="noStrike" kern="0" cap="none" spc="0" normalizeH="0" baseline="0" noProof="0" dirty="0">
                  <a:ln>
                    <a:noFill/>
                  </a:ln>
                  <a:solidFill>
                    <a:prstClr val="black"/>
                  </a:solidFill>
                  <a:effectLst/>
                  <a:uLnTx/>
                  <a:uFillTx/>
                  <a:latin typeface="Calibri" panose="020F0502020204030204"/>
                  <a:ea typeface="+mn-ea"/>
                  <a:cs typeface="+mn-cs"/>
                </a:rPr>
                <a:t>бюджетное обязательство </a:t>
              </a:r>
              <a:r>
                <a:rPr kumimoji="0" lang="en-US" sz="700" b="0" i="0" u="none" strike="noStrike" kern="0" cap="none" spc="0" normalizeH="0" baseline="0" noProof="0" dirty="0">
                  <a:ln>
                    <a:noFill/>
                  </a:ln>
                  <a:solidFill>
                    <a:prstClr val="black"/>
                  </a:solidFill>
                  <a:effectLst/>
                  <a:uLnTx/>
                  <a:uFillTx/>
                  <a:latin typeface="Calibri" panose="020F0502020204030204"/>
                  <a:ea typeface="+mn-ea"/>
                  <a:cs typeface="+mn-cs"/>
                </a:rPr>
                <a:t>– </a:t>
              </a:r>
              <a:r>
                <a:rPr kumimoji="0" lang="ru-RU" sz="700" b="0" i="0" u="none" strike="noStrike" kern="0" cap="none" spc="0" normalizeH="0" baseline="0" noProof="0" dirty="0">
                  <a:ln>
                    <a:noFill/>
                  </a:ln>
                  <a:solidFill>
                    <a:prstClr val="black"/>
                  </a:solidFill>
                  <a:effectLst/>
                  <a:uLnTx/>
                  <a:uFillTx/>
                  <a:latin typeface="Calibri" panose="020F0502020204030204"/>
                  <a:ea typeface="+mn-ea"/>
                  <a:cs typeface="+mn-cs"/>
                </a:rPr>
                <a:t>средства зарезервированы, чтобы избежать их использования на другие цели</a:t>
              </a:r>
              <a:endParaRPr kumimoji="0" lang="en-US" sz="7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15" name="Rectangle 9"/>
            <p:cNvSpPr/>
            <p:nvPr/>
          </p:nvSpPr>
          <p:spPr>
            <a:xfrm>
              <a:off x="7532774" y="3231399"/>
              <a:ext cx="2525626" cy="772027"/>
            </a:xfrm>
            <a:prstGeom prst="rect">
              <a:avLst/>
            </a:prstGeom>
            <a:solidFill>
              <a:srgbClr val="A7C4E6"/>
            </a:soli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770" b="0" i="0" u="none" strike="noStrike" kern="0" cap="none" spc="0" normalizeH="0" baseline="0" noProof="0" dirty="0">
                  <a:ln>
                    <a:noFill/>
                  </a:ln>
                  <a:solidFill>
                    <a:prstClr val="black"/>
                  </a:solidFill>
                  <a:effectLst/>
                  <a:uLnTx/>
                  <a:uFillTx/>
                  <a:latin typeface="Calibri" panose="020F0502020204030204"/>
                  <a:ea typeface="+mn-ea"/>
                  <a:cs typeface="+mn-cs"/>
                </a:rPr>
                <a:t>Начисление </a:t>
              </a:r>
              <a:r>
                <a:rPr kumimoji="0" lang="en-US" sz="770" b="0" i="0" u="none" strike="noStrike" kern="0" cap="none" spc="0" normalizeH="0" baseline="0" noProof="0" dirty="0">
                  <a:ln>
                    <a:noFill/>
                  </a:ln>
                  <a:solidFill>
                    <a:prstClr val="black"/>
                  </a:solidFill>
                  <a:effectLst/>
                  <a:uLnTx/>
                  <a:uFillTx/>
                  <a:latin typeface="Calibri" panose="020F0502020204030204"/>
                  <a:ea typeface="+mn-ea"/>
                  <a:cs typeface="+mn-cs"/>
                </a:rPr>
                <a:t> - </a:t>
              </a:r>
              <a:r>
                <a:rPr kumimoji="0" lang="ru-RU" sz="770" b="0" i="0" u="none" strike="noStrike" kern="0" cap="none" spc="0" normalizeH="0" baseline="0" noProof="0" dirty="0">
                  <a:ln>
                    <a:noFill/>
                  </a:ln>
                  <a:solidFill>
                    <a:prstClr val="black"/>
                  </a:solidFill>
                  <a:effectLst/>
                  <a:uLnTx/>
                  <a:uFillTx/>
                  <a:latin typeface="Calibri" panose="020F0502020204030204"/>
                  <a:ea typeface="+mn-ea"/>
                  <a:cs typeface="+mn-cs"/>
                </a:rPr>
                <a:t>кредиторская задолженность</a:t>
              </a:r>
              <a:r>
                <a:rPr kumimoji="0" lang="en-US" sz="770" b="0" i="0" u="none" strike="noStrike" kern="0" cap="none" spc="0" normalizeH="0" baseline="0" noProof="0" dirty="0">
                  <a:ln>
                    <a:noFill/>
                  </a:ln>
                  <a:solidFill>
                    <a:prstClr val="black"/>
                  </a:solidFill>
                  <a:effectLst/>
                  <a:uLnTx/>
                  <a:uFillTx/>
                  <a:latin typeface="Calibri" panose="020F0502020204030204"/>
                  <a:ea typeface="+mn-ea"/>
                  <a:cs typeface="+mn-cs"/>
                </a:rPr>
                <a:t> –</a:t>
              </a:r>
              <a:r>
                <a:rPr kumimoji="0" lang="ru-RU" sz="770" b="0" i="0" u="none" strike="noStrike" kern="0" cap="none" spc="0" normalizeH="0" baseline="0" noProof="0" dirty="0">
                  <a:ln>
                    <a:noFill/>
                  </a:ln>
                  <a:solidFill>
                    <a:prstClr val="black"/>
                  </a:solidFill>
                  <a:effectLst/>
                  <a:uLnTx/>
                  <a:uFillTx/>
                  <a:latin typeface="Calibri" panose="020F0502020204030204"/>
                  <a:ea typeface="+mn-ea"/>
                  <a:cs typeface="+mn-cs"/>
                </a:rPr>
                <a:t>счет сопоставлен с договором/обязательством</a:t>
              </a:r>
              <a:endParaRPr kumimoji="0" lang="en-US" sz="77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16" name="Rectangle 10"/>
            <p:cNvSpPr/>
            <p:nvPr/>
          </p:nvSpPr>
          <p:spPr>
            <a:xfrm>
              <a:off x="7587178" y="4347552"/>
              <a:ext cx="2464201" cy="772027"/>
            </a:xfrm>
            <a:prstGeom prst="rect">
              <a:avLst/>
            </a:prstGeom>
            <a:solidFill>
              <a:srgbClr val="A7C4E6"/>
            </a:soli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800" b="0" i="0" u="none" strike="noStrike" kern="0" cap="none" spc="0" normalizeH="0" baseline="0" noProof="0" dirty="0">
                  <a:ln>
                    <a:noFill/>
                  </a:ln>
                  <a:solidFill>
                    <a:prstClr val="black"/>
                  </a:solidFill>
                  <a:effectLst/>
                  <a:uLnTx/>
                  <a:uFillTx/>
                  <a:latin typeface="Calibri" panose="020F0502020204030204"/>
                  <a:ea typeface="+mn-ea"/>
                  <a:cs typeface="+mn-cs"/>
                </a:rPr>
                <a:t>Выполненный в срок платеж учтен как по методу начислений, так и по кассовому методу</a:t>
              </a:r>
              <a:endParaRPr kumimoji="0" lang="en-US" sz="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17" name="Down Arrow 13"/>
            <p:cNvSpPr/>
            <p:nvPr/>
          </p:nvSpPr>
          <p:spPr>
            <a:xfrm flipH="1">
              <a:off x="6390975" y="1787673"/>
              <a:ext cx="196316" cy="310816"/>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8" name="Down Arrow 14"/>
            <p:cNvSpPr/>
            <p:nvPr/>
          </p:nvSpPr>
          <p:spPr>
            <a:xfrm flipH="1">
              <a:off x="6390975" y="2903826"/>
              <a:ext cx="196316" cy="310816"/>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9" name="Down Arrow 15"/>
            <p:cNvSpPr/>
            <p:nvPr/>
          </p:nvSpPr>
          <p:spPr>
            <a:xfrm flipH="1">
              <a:off x="6390975" y="4036735"/>
              <a:ext cx="196316" cy="310816"/>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0" name="Down Arrow 16"/>
            <p:cNvSpPr/>
            <p:nvPr/>
          </p:nvSpPr>
          <p:spPr>
            <a:xfrm rot="17396268" flipH="1">
              <a:off x="7145392" y="5475646"/>
              <a:ext cx="323850" cy="477939"/>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1" name="Down Arrow 19"/>
            <p:cNvSpPr/>
            <p:nvPr/>
          </p:nvSpPr>
          <p:spPr>
            <a:xfrm rot="16200000" flipH="1">
              <a:off x="7236997" y="2330451"/>
              <a:ext cx="220580" cy="370974"/>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2" name="Down Arrow 20"/>
            <p:cNvSpPr/>
            <p:nvPr/>
          </p:nvSpPr>
          <p:spPr>
            <a:xfrm flipH="1">
              <a:off x="8508533" y="3991715"/>
              <a:ext cx="196316" cy="310816"/>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3" name="Down Arrow 21"/>
            <p:cNvSpPr/>
            <p:nvPr/>
          </p:nvSpPr>
          <p:spPr>
            <a:xfrm flipH="1">
              <a:off x="8508533" y="2903826"/>
              <a:ext cx="196316" cy="310816"/>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4" name="Down Arrow 22"/>
            <p:cNvSpPr/>
            <p:nvPr/>
          </p:nvSpPr>
          <p:spPr>
            <a:xfrm rot="16200000" flipH="1">
              <a:off x="7236997" y="3407570"/>
              <a:ext cx="220580" cy="370974"/>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5" name="Down Arrow 23"/>
            <p:cNvSpPr/>
            <p:nvPr/>
          </p:nvSpPr>
          <p:spPr>
            <a:xfrm rot="16200000" flipH="1">
              <a:off x="7236997" y="4569557"/>
              <a:ext cx="220580" cy="370974"/>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6" name="Rectangle 24"/>
            <p:cNvSpPr/>
            <p:nvPr/>
          </p:nvSpPr>
          <p:spPr>
            <a:xfrm>
              <a:off x="2750514" y="3486152"/>
              <a:ext cx="1976894" cy="772027"/>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800" b="1" i="0" u="none" strike="noStrike" kern="0" cap="none" spc="0" normalizeH="0" baseline="0" noProof="0" dirty="0">
                  <a:ln>
                    <a:noFill/>
                  </a:ln>
                  <a:solidFill>
                    <a:prstClr val="black"/>
                  </a:solidFill>
                  <a:effectLst/>
                  <a:uLnTx/>
                  <a:uFillTx/>
                  <a:latin typeface="Calibri" panose="020F0502020204030204"/>
                  <a:ea typeface="+mn-ea"/>
                  <a:cs typeface="+mn-cs"/>
                </a:rPr>
                <a:t>Этап</a:t>
              </a: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 4</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800" b="0" i="0" u="none" strike="noStrike" kern="0" cap="none" spc="0" normalizeH="0" baseline="0" noProof="0" dirty="0">
                  <a:ln>
                    <a:noFill/>
                  </a:ln>
                  <a:solidFill>
                    <a:prstClr val="black"/>
                  </a:solidFill>
                  <a:effectLst/>
                  <a:uLnTx/>
                  <a:uFillTx/>
                  <a:latin typeface="Calibri" panose="020F0502020204030204"/>
                  <a:ea typeface="+mn-ea"/>
                  <a:cs typeface="+mn-cs"/>
                </a:rPr>
                <a:t>Верно составленный счет получен</a:t>
              </a:r>
              <a:endParaRPr kumimoji="0" lang="en-US" sz="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27" name="Rectangle 25"/>
            <p:cNvSpPr/>
            <p:nvPr/>
          </p:nvSpPr>
          <p:spPr>
            <a:xfrm>
              <a:off x="7506412" y="666598"/>
              <a:ext cx="2551987" cy="1083193"/>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700" b="0" i="0" u="none" strike="noStrike" kern="0" cap="none" spc="0" normalizeH="0" baseline="0" noProof="0" dirty="0">
                  <a:ln>
                    <a:noFill/>
                  </a:ln>
                  <a:solidFill>
                    <a:prstClr val="black"/>
                  </a:solidFill>
                  <a:effectLst/>
                  <a:uLnTx/>
                  <a:uFillTx/>
                  <a:latin typeface="Calibri" panose="020F0502020204030204"/>
                  <a:ea typeface="+mn-ea"/>
                  <a:cs typeface="+mn-cs"/>
                </a:rPr>
                <a:t>Стадия формирования заказа </a:t>
              </a:r>
              <a:r>
                <a:rPr kumimoji="0" lang="en-US" sz="700" b="0" i="0" u="none" strike="noStrike" kern="0" cap="none" spc="0" normalizeH="0" baseline="0" noProof="0" dirty="0">
                  <a:ln>
                    <a:noFill/>
                  </a:ln>
                  <a:solidFill>
                    <a:prstClr val="black"/>
                  </a:solidFill>
                  <a:effectLst/>
                  <a:uLnTx/>
                  <a:uFillTx/>
                  <a:latin typeface="Calibri" panose="020F0502020204030204"/>
                  <a:ea typeface="+mn-ea"/>
                  <a:cs typeface="+mn-cs"/>
                </a:rPr>
                <a:t>– </a:t>
              </a:r>
              <a:r>
                <a:rPr kumimoji="0" lang="ru-RU" sz="700" b="0" i="0" u="none" strike="noStrike" kern="0" cap="none" spc="0" normalizeH="0" baseline="0" noProof="0" dirty="0">
                  <a:ln>
                    <a:noFill/>
                  </a:ln>
                  <a:solidFill>
                    <a:prstClr val="black"/>
                  </a:solidFill>
                  <a:effectLst/>
                  <a:uLnTx/>
                  <a:uFillTx/>
                  <a:latin typeface="Calibri" panose="020F0502020204030204"/>
                  <a:ea typeface="+mn-ea"/>
                  <a:cs typeface="+mn-cs"/>
                </a:rPr>
                <a:t> в зависимости от стоимости планируемых к приобретению товаров и услуг может включать в себя тендер</a:t>
              </a:r>
              <a:endParaRPr kumimoji="0" lang="en-US" sz="7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28" name="Down Arrow 26"/>
            <p:cNvSpPr/>
            <p:nvPr/>
          </p:nvSpPr>
          <p:spPr>
            <a:xfrm flipH="1">
              <a:off x="8455148" y="1787673"/>
              <a:ext cx="196316" cy="310816"/>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9" name="Down Arrow 27"/>
            <p:cNvSpPr/>
            <p:nvPr/>
          </p:nvSpPr>
          <p:spPr>
            <a:xfrm rot="15044552" flipH="1">
              <a:off x="4971782" y="3532498"/>
              <a:ext cx="323850" cy="496574"/>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0" name="Rectangle 28"/>
            <p:cNvSpPr/>
            <p:nvPr/>
          </p:nvSpPr>
          <p:spPr>
            <a:xfrm>
              <a:off x="2738720" y="4404123"/>
              <a:ext cx="2003624" cy="1025128"/>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800" b="1" i="0" u="none" strike="noStrike" kern="0" cap="none" spc="0" normalizeH="0" baseline="0" noProof="0" dirty="0">
                  <a:ln>
                    <a:noFill/>
                  </a:ln>
                  <a:solidFill>
                    <a:prstClr val="black"/>
                  </a:solidFill>
                  <a:effectLst/>
                  <a:uLnTx/>
                  <a:uFillTx/>
                  <a:latin typeface="Calibri" panose="020F0502020204030204"/>
                  <a:ea typeface="+mn-ea"/>
                  <a:cs typeface="+mn-cs"/>
                </a:rPr>
                <a:t>Этап</a:t>
              </a: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 5</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800" b="0" i="0" u="none" strike="noStrike" kern="0" cap="none" spc="0" normalizeH="0" baseline="0" noProof="0" dirty="0">
                  <a:ln>
                    <a:noFill/>
                  </a:ln>
                  <a:solidFill>
                    <a:prstClr val="black"/>
                  </a:solidFill>
                  <a:effectLst/>
                  <a:uLnTx/>
                  <a:uFillTx/>
                  <a:latin typeface="Calibri" panose="020F0502020204030204"/>
                  <a:ea typeface="+mn-ea"/>
                  <a:cs typeface="+mn-cs"/>
                </a:rPr>
                <a:t>Платеж на оплату в соотв. с датой платежа, зафиксированной в учетной системе</a:t>
              </a:r>
              <a:endParaRPr kumimoji="0" lang="en-US" sz="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31" name="Down Arrow 29"/>
            <p:cNvSpPr/>
            <p:nvPr/>
          </p:nvSpPr>
          <p:spPr>
            <a:xfrm rot="16200000" flipH="1">
              <a:off x="7236997" y="1153584"/>
              <a:ext cx="220580" cy="370974"/>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2" name="Down Arrow 30"/>
            <p:cNvSpPr/>
            <p:nvPr/>
          </p:nvSpPr>
          <p:spPr>
            <a:xfrm rot="16200000" flipH="1">
              <a:off x="4962703" y="4531235"/>
              <a:ext cx="339440" cy="546428"/>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3" name="Rectangle 31"/>
            <p:cNvSpPr/>
            <p:nvPr/>
          </p:nvSpPr>
          <p:spPr>
            <a:xfrm>
              <a:off x="7587179" y="5228725"/>
              <a:ext cx="2471219" cy="772027"/>
            </a:xfrm>
            <a:prstGeom prst="rect">
              <a:avLst/>
            </a:prstGeom>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a:t>
              </a:r>
              <a:r>
                <a:rPr kumimoji="0" lang="ru-RU" sz="800" b="1" i="0" u="none" strike="noStrike" kern="0" cap="none" spc="0" normalizeH="0" baseline="0" noProof="0" dirty="0">
                  <a:ln>
                    <a:noFill/>
                  </a:ln>
                  <a:solidFill>
                    <a:prstClr val="black"/>
                  </a:solidFill>
                  <a:effectLst/>
                  <a:uLnTx/>
                  <a:uFillTx/>
                  <a:latin typeface="Calibri" panose="020F0502020204030204"/>
                  <a:ea typeface="+mn-ea"/>
                  <a:cs typeface="+mn-cs"/>
                </a:rPr>
                <a:t>Возможно</a:t>
              </a: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 </a:t>
              </a:r>
              <a:r>
                <a:rPr kumimoji="0" lang="ru-RU" sz="800" b="1" i="0" u="none" strike="noStrike" kern="0" cap="none" spc="0" normalizeH="0" baseline="0" noProof="0" dirty="0">
                  <a:ln>
                    <a:noFill/>
                  </a:ln>
                  <a:solidFill>
                    <a:prstClr val="black"/>
                  </a:solidFill>
                  <a:effectLst/>
                  <a:uLnTx/>
                  <a:uFillTx/>
                  <a:latin typeface="Calibri" panose="020F0502020204030204"/>
                  <a:ea typeface="+mn-ea"/>
                  <a:cs typeface="+mn-cs"/>
                </a:rPr>
                <a:t>Этап </a:t>
              </a:r>
              <a:r>
                <a:rPr kumimoji="0" lang="en-US" sz="800" b="1" i="0" u="none" strike="noStrike" kern="0" cap="none" spc="0" normalizeH="0" baseline="0" noProof="0" dirty="0">
                  <a:ln>
                    <a:noFill/>
                  </a:ln>
                  <a:solidFill>
                    <a:prstClr val="black"/>
                  </a:solidFill>
                  <a:effectLst/>
                  <a:uLnTx/>
                  <a:uFillTx/>
                  <a:latin typeface="Calibri" panose="020F0502020204030204"/>
                  <a:ea typeface="+mn-ea"/>
                  <a:cs typeface="+mn-cs"/>
                </a:rPr>
                <a:t>7</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800" b="0" i="0" u="none" strike="noStrike" kern="0" cap="none" spc="0" normalizeH="0" baseline="0" noProof="0" dirty="0">
                  <a:ln>
                    <a:noFill/>
                  </a:ln>
                  <a:solidFill>
                    <a:prstClr val="black"/>
                  </a:solidFill>
                  <a:effectLst/>
                  <a:uLnTx/>
                  <a:uFillTx/>
                  <a:latin typeface="Calibri" panose="020F0502020204030204"/>
                  <a:ea typeface="+mn-ea"/>
                  <a:cs typeface="+mn-cs"/>
                </a:rPr>
                <a:t>Бюджетная задолженность</a:t>
              </a:r>
              <a:endParaRPr kumimoji="0" lang="en-US" sz="800" b="0" i="0" u="none" strike="noStrike" kern="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800" b="0" i="0" u="none" strike="noStrike" kern="0" cap="none" spc="0" normalizeH="0" baseline="0" noProof="0" dirty="0">
                  <a:ln>
                    <a:noFill/>
                  </a:ln>
                  <a:solidFill>
                    <a:prstClr val="black"/>
                  </a:solidFill>
                  <a:effectLst/>
                  <a:uLnTx/>
                  <a:uFillTx/>
                  <a:latin typeface="Calibri" panose="020F0502020204030204"/>
                  <a:ea typeface="+mn-ea"/>
                  <a:cs typeface="+mn-cs"/>
                </a:rPr>
                <a:t>Платежи просрочены</a:t>
              </a:r>
              <a:endParaRPr kumimoji="0" lang="en-US" sz="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34" name="TextBox 33"/>
            <p:cNvSpPr txBox="1"/>
            <p:nvPr/>
          </p:nvSpPr>
          <p:spPr>
            <a:xfrm>
              <a:off x="7067550" y="4404124"/>
              <a:ext cx="785040" cy="27052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ru-RU" sz="800" b="0" i="0" u="none" strike="noStrike" kern="0" cap="none" spc="0" normalizeH="0" baseline="0" noProof="0" dirty="0">
                  <a:ln>
                    <a:noFill/>
                  </a:ln>
                  <a:solidFill>
                    <a:prstClr val="black"/>
                  </a:solidFill>
                  <a:effectLst/>
                  <a:uLnTx/>
                  <a:uFillTx/>
                </a:rPr>
                <a:t>Да</a:t>
              </a:r>
              <a:endParaRPr kumimoji="0" lang="en-US" sz="800" b="0" i="0" u="none" strike="noStrike" kern="0" cap="none" spc="0" normalizeH="0" baseline="0" noProof="0" dirty="0">
                <a:ln>
                  <a:noFill/>
                </a:ln>
                <a:solidFill>
                  <a:prstClr val="black"/>
                </a:solidFill>
                <a:effectLst/>
                <a:uLnTx/>
                <a:uFillTx/>
              </a:endParaRPr>
            </a:p>
          </p:txBody>
        </p:sp>
        <p:sp>
          <p:nvSpPr>
            <p:cNvPr id="35" name="TextBox 34"/>
            <p:cNvSpPr txBox="1"/>
            <p:nvPr/>
          </p:nvSpPr>
          <p:spPr>
            <a:xfrm>
              <a:off x="6820849" y="5342405"/>
              <a:ext cx="766331" cy="27052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ru-RU" sz="800" b="0" i="0" u="none" strike="noStrike" kern="0" cap="none" spc="0" normalizeH="0" baseline="0" noProof="0" dirty="0">
                  <a:ln>
                    <a:noFill/>
                  </a:ln>
                  <a:solidFill>
                    <a:prstClr val="black"/>
                  </a:solidFill>
                  <a:effectLst/>
                  <a:uLnTx/>
                  <a:uFillTx/>
                </a:rPr>
                <a:t>Нет</a:t>
              </a:r>
              <a:endParaRPr kumimoji="0" lang="en-US" sz="800" b="0" i="0" u="none" strike="noStrike" kern="0" cap="none" spc="0" normalizeH="0" baseline="0" noProof="0" dirty="0">
                <a:ln>
                  <a:noFill/>
                </a:ln>
                <a:solidFill>
                  <a:prstClr val="black"/>
                </a:solidFill>
                <a:effectLst/>
                <a:uLnTx/>
                <a:uFillTx/>
              </a:endParaRPr>
            </a:p>
          </p:txBody>
        </p:sp>
        <p:sp>
          <p:nvSpPr>
            <p:cNvPr id="36" name="Down Arrow 35"/>
            <p:cNvSpPr/>
            <p:nvPr/>
          </p:nvSpPr>
          <p:spPr>
            <a:xfrm rot="17396268" flipH="1">
              <a:off x="4979719" y="3013847"/>
              <a:ext cx="323850" cy="477939"/>
            </a:xfrm>
            <a:prstGeom prst="downArrow">
              <a:avLst/>
            </a:prstGeom>
            <a:gradFill rotWithShape="1">
              <a:gsLst>
                <a:gs pos="0">
                  <a:srgbClr val="4472C4">
                    <a:satMod val="103000"/>
                    <a:lumMod val="102000"/>
                    <a:tint val="94000"/>
                  </a:srgbClr>
                </a:gs>
                <a:gs pos="50000">
                  <a:srgbClr val="4472C4">
                    <a:satMod val="110000"/>
                    <a:lumMod val="100000"/>
                    <a:shade val="100000"/>
                  </a:srgbClr>
                </a:gs>
                <a:gs pos="100000">
                  <a:srgbClr val="4472C4">
                    <a:lumMod val="99000"/>
                    <a:satMod val="120000"/>
                    <a:shade val="78000"/>
                  </a:srgbClr>
                </a:gs>
              </a:gsLst>
              <a:lin ang="5400000" scaled="0"/>
            </a:gradFill>
            <a:ln w="6350" cap="flat" cmpd="sng" algn="ctr">
              <a:solidFill>
                <a:srgbClr val="4472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33962156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49367-4E8D-444C-91AD-6394467751C3}"/>
              </a:ext>
            </a:extLst>
          </p:cNvPr>
          <p:cNvSpPr>
            <a:spLocks noGrp="1"/>
          </p:cNvSpPr>
          <p:nvPr>
            <p:ph type="title"/>
          </p:nvPr>
        </p:nvSpPr>
        <p:spPr>
          <a:xfrm>
            <a:off x="915228" y="3313"/>
            <a:ext cx="7886700" cy="994172"/>
          </a:xfrm>
        </p:spPr>
        <p:txBody>
          <a:bodyPr>
            <a:normAutofit/>
          </a:bodyPr>
          <a:lstStyle/>
          <a:p>
            <a:r>
              <a:rPr lang="ru-RU" sz="2800" b="1" dirty="0">
                <a:solidFill>
                  <a:schemeClr val="tx2">
                    <a:lumMod val="60000"/>
                    <a:lumOff val="40000"/>
                  </a:schemeClr>
                </a:solidFill>
              </a:rPr>
              <a:t>Эффективные меры контроля за исполнением бюджета </a:t>
            </a:r>
            <a:r>
              <a:rPr lang="en-US" sz="2800" b="1" dirty="0">
                <a:solidFill>
                  <a:schemeClr val="tx2">
                    <a:lumMod val="60000"/>
                    <a:lumOff val="40000"/>
                  </a:schemeClr>
                </a:solidFill>
              </a:rPr>
              <a:t>(1)</a:t>
            </a:r>
          </a:p>
        </p:txBody>
      </p:sp>
      <p:sp>
        <p:nvSpPr>
          <p:cNvPr id="3" name="Content Placeholder 2">
            <a:extLst>
              <a:ext uri="{FF2B5EF4-FFF2-40B4-BE49-F238E27FC236}">
                <a16:creationId xmlns:a16="http://schemas.microsoft.com/office/drawing/2014/main" id="{ACD339D4-B27D-0043-BAEC-47044B25E602}"/>
              </a:ext>
            </a:extLst>
          </p:cNvPr>
          <p:cNvSpPr>
            <a:spLocks noGrp="1"/>
          </p:cNvSpPr>
          <p:nvPr>
            <p:ph idx="1"/>
          </p:nvPr>
        </p:nvSpPr>
        <p:spPr>
          <a:xfrm>
            <a:off x="685800" y="914400"/>
            <a:ext cx="8305800" cy="6473428"/>
          </a:xfrm>
        </p:spPr>
        <p:txBody>
          <a:bodyPr>
            <a:noAutofit/>
          </a:bodyPr>
          <a:lstStyle/>
          <a:p>
            <a:r>
              <a:rPr lang="ru-RU" sz="2000" dirty="0"/>
              <a:t>Благодаря современным ИСУГФ, отпадает необходимость в </a:t>
            </a:r>
            <a:r>
              <a:rPr lang="ru-RU" sz="2000" dirty="0">
                <a:solidFill>
                  <a:srgbClr val="FF0000"/>
                </a:solidFill>
              </a:rPr>
              <a:t>централизованных казначейских мерах контроля </a:t>
            </a:r>
            <a:r>
              <a:rPr lang="ru-RU" sz="2000" dirty="0"/>
              <a:t>на (завершающем) этапе платежа; виды контроля, предпринимаемые на этом этапе Казначейством, как правило, избыточны – такой контроль должен проводится на более раннем этапе</a:t>
            </a:r>
            <a:endParaRPr lang="en-US" sz="2000" dirty="0"/>
          </a:p>
          <a:p>
            <a:r>
              <a:rPr lang="ru-RU" sz="2000" dirty="0">
                <a:solidFill>
                  <a:srgbClr val="C00000"/>
                </a:solidFill>
              </a:rPr>
              <a:t>Также необходимо гарантировать, что на этапе принятия решений о закупках проверяются лимиты бюджетных средств – до того, как обязательство регистрируется в ИСУГФ</a:t>
            </a:r>
            <a:endParaRPr lang="en-US" sz="2000" dirty="0">
              <a:solidFill>
                <a:srgbClr val="C00000"/>
              </a:solidFill>
            </a:endParaRPr>
          </a:p>
          <a:p>
            <a:r>
              <a:rPr lang="ru-RU" sz="2000" dirty="0"/>
              <a:t>Меры контроля в рамках Уровня </a:t>
            </a:r>
            <a:r>
              <a:rPr lang="en-US" sz="2000" dirty="0"/>
              <a:t>4 </a:t>
            </a:r>
            <a:r>
              <a:rPr lang="ru-RU" sz="2000" dirty="0"/>
              <a:t>и Уровня </a:t>
            </a:r>
            <a:r>
              <a:rPr lang="en-US" sz="2000" dirty="0"/>
              <a:t>5 </a:t>
            </a:r>
            <a:r>
              <a:rPr lang="ru-RU" sz="2000" dirty="0"/>
              <a:t>не должны проводится казначейством в конце платежного процесса, поскольку на этом этапе они уже неэффективны</a:t>
            </a:r>
          </a:p>
          <a:p>
            <a:r>
              <a:rPr lang="ru-RU" sz="2000" dirty="0"/>
              <a:t>Они должны проводиться на начальном этапе платежного процесса при выборе товаров, услуг или работ</a:t>
            </a:r>
            <a:endParaRPr lang="en-US" sz="2000" dirty="0"/>
          </a:p>
          <a:p>
            <a:r>
              <a:rPr lang="ru-RU" sz="2000" dirty="0"/>
              <a:t>Таким образом, если с помощью мер контроля мы хотим достичь цели более высокого уровня, то контроль должен проводиться на этапе выбора надлежащих поставщиков товаров и услуг</a:t>
            </a:r>
            <a:endParaRPr lang="en-US" sz="2000" dirty="0"/>
          </a:p>
          <a:p>
            <a:endParaRPr lang="en-US" sz="1575" dirty="0"/>
          </a:p>
        </p:txBody>
      </p:sp>
    </p:spTree>
    <p:extLst>
      <p:ext uri="{BB962C8B-B14F-4D97-AF65-F5344CB8AC3E}">
        <p14:creationId xmlns:p14="http://schemas.microsoft.com/office/powerpoint/2010/main" val="21051792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49367-4E8D-444C-91AD-6394467751C3}"/>
              </a:ext>
            </a:extLst>
          </p:cNvPr>
          <p:cNvSpPr>
            <a:spLocks noGrp="1"/>
          </p:cNvSpPr>
          <p:nvPr>
            <p:ph type="title"/>
          </p:nvPr>
        </p:nvSpPr>
        <p:spPr>
          <a:xfrm>
            <a:off x="914400" y="228600"/>
            <a:ext cx="8229600" cy="994172"/>
          </a:xfrm>
        </p:spPr>
        <p:txBody>
          <a:bodyPr>
            <a:normAutofit/>
          </a:bodyPr>
          <a:lstStyle/>
          <a:p>
            <a:r>
              <a:rPr lang="ru-RU" sz="2800" b="1" dirty="0">
                <a:solidFill>
                  <a:schemeClr val="tx2">
                    <a:lumMod val="60000"/>
                    <a:lumOff val="40000"/>
                  </a:schemeClr>
                </a:solidFill>
              </a:rPr>
              <a:t>Эффективные меры контроля за исполнением бюджета </a:t>
            </a:r>
            <a:r>
              <a:rPr lang="en-US" sz="2800" b="1" dirty="0">
                <a:solidFill>
                  <a:schemeClr val="tx2">
                    <a:lumMod val="60000"/>
                    <a:lumOff val="40000"/>
                  </a:schemeClr>
                </a:solidFill>
              </a:rPr>
              <a:t>(2)</a:t>
            </a:r>
          </a:p>
        </p:txBody>
      </p:sp>
      <p:sp>
        <p:nvSpPr>
          <p:cNvPr id="3" name="Content Placeholder 2">
            <a:extLst>
              <a:ext uri="{FF2B5EF4-FFF2-40B4-BE49-F238E27FC236}">
                <a16:creationId xmlns:a16="http://schemas.microsoft.com/office/drawing/2014/main" id="{ACD339D4-B27D-0043-BAEC-47044B25E602}"/>
              </a:ext>
            </a:extLst>
          </p:cNvPr>
          <p:cNvSpPr>
            <a:spLocks noGrp="1"/>
          </p:cNvSpPr>
          <p:nvPr>
            <p:ph idx="1"/>
          </p:nvPr>
        </p:nvSpPr>
        <p:spPr>
          <a:xfrm>
            <a:off x="740092" y="1219200"/>
            <a:ext cx="8403908" cy="5867400"/>
          </a:xfrm>
        </p:spPr>
        <p:txBody>
          <a:bodyPr>
            <a:noAutofit/>
          </a:bodyPr>
          <a:lstStyle/>
          <a:p>
            <a:r>
              <a:rPr lang="ru-RU" sz="2000" dirty="0"/>
              <a:t>Кто должен осуществлять такой контроль</a:t>
            </a:r>
            <a:r>
              <a:rPr lang="en-US" sz="2000" dirty="0"/>
              <a:t>? </a:t>
            </a:r>
            <a:r>
              <a:rPr lang="ru-RU" sz="2000" dirty="0"/>
              <a:t>Агентство госзакупок, Минфин, Казначейство или какое-либо другое ведомство</a:t>
            </a:r>
            <a:r>
              <a:rPr lang="en-US" sz="2000" dirty="0"/>
              <a:t>?  </a:t>
            </a:r>
          </a:p>
          <a:p>
            <a:r>
              <a:rPr lang="ru-RU" sz="2000" dirty="0"/>
              <a:t>Какие органы обладают специальной квалификацией, необходимой для принятия таких решений</a:t>
            </a:r>
            <a:r>
              <a:rPr lang="en-US" sz="2000" dirty="0"/>
              <a:t>?</a:t>
            </a:r>
          </a:p>
          <a:p>
            <a:r>
              <a:rPr lang="ru-RU" sz="2000" dirty="0"/>
              <a:t>Может ли государство установить процедуры отбора, которые позволят снизить риски при выборе ненадлежащего поставщика</a:t>
            </a:r>
            <a:r>
              <a:rPr lang="en-US" sz="2000" dirty="0"/>
              <a:t>?  </a:t>
            </a:r>
          </a:p>
          <a:p>
            <a:pPr lvl="1"/>
            <a:r>
              <a:rPr lang="ru-RU" sz="2000" dirty="0"/>
              <a:t>Можно ли обеспечить порядок, при котором принимающие решения  официальные лица будут обязаны по закону принимать решения на основе соотношения «цена-качество»</a:t>
            </a:r>
            <a:r>
              <a:rPr lang="en-US" sz="2000" dirty="0"/>
              <a:t>?   </a:t>
            </a:r>
          </a:p>
          <a:p>
            <a:pPr lvl="1"/>
            <a:r>
              <a:rPr lang="ru-RU" sz="2000" dirty="0"/>
              <a:t>Есть ли у нас заранее отобранные поставщики определенных товаров и услуг</a:t>
            </a:r>
            <a:r>
              <a:rPr lang="en-US" sz="2000" dirty="0"/>
              <a:t>?</a:t>
            </a:r>
          </a:p>
          <a:p>
            <a:r>
              <a:rPr lang="ru-RU" sz="2000" dirty="0"/>
              <a:t>Должен ли проводиться мониторинг/проверка мероприятий, помимо внутреннего и внешнего аудита</a:t>
            </a:r>
            <a:r>
              <a:rPr lang="en-US" sz="2000" dirty="0"/>
              <a:t>?</a:t>
            </a:r>
          </a:p>
          <a:p>
            <a:r>
              <a:rPr lang="ru-RU" sz="2000" dirty="0"/>
              <a:t>Нужно ли проверять все операции или лишь операции на крупные суммы/с высоким риском</a:t>
            </a:r>
            <a:r>
              <a:rPr lang="en-US" sz="2000" dirty="0"/>
              <a:t>?</a:t>
            </a:r>
          </a:p>
          <a:p>
            <a:endParaRPr lang="en-US" sz="1575" dirty="0"/>
          </a:p>
        </p:txBody>
      </p:sp>
    </p:spTree>
    <p:extLst>
      <p:ext uri="{BB962C8B-B14F-4D97-AF65-F5344CB8AC3E}">
        <p14:creationId xmlns:p14="http://schemas.microsoft.com/office/powerpoint/2010/main" val="39916556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24400" y="2133600"/>
            <a:ext cx="1536836" cy="77202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b="1" dirty="0">
                <a:solidFill>
                  <a:srgbClr val="212165"/>
                </a:solidFill>
              </a:rPr>
              <a:t>Этап</a:t>
            </a:r>
            <a:r>
              <a:rPr lang="en-US" sz="1100" b="1" dirty="0">
                <a:solidFill>
                  <a:srgbClr val="212165"/>
                </a:solidFill>
              </a:rPr>
              <a:t> 2</a:t>
            </a:r>
          </a:p>
          <a:p>
            <a:pPr algn="ctr"/>
            <a:r>
              <a:rPr lang="ru-RU" sz="1100" dirty="0">
                <a:solidFill>
                  <a:srgbClr val="212165"/>
                </a:solidFill>
              </a:rPr>
              <a:t>Договор о покупке </a:t>
            </a:r>
            <a:r>
              <a:rPr lang="en-US" sz="1100" dirty="0">
                <a:solidFill>
                  <a:srgbClr val="212165"/>
                </a:solidFill>
              </a:rPr>
              <a:t>(</a:t>
            </a:r>
            <a:r>
              <a:rPr lang="ru-RU" sz="1100" dirty="0">
                <a:solidFill>
                  <a:srgbClr val="212165"/>
                </a:solidFill>
              </a:rPr>
              <a:t>юридическое обязательство</a:t>
            </a:r>
            <a:r>
              <a:rPr lang="en-US" sz="1100" dirty="0">
                <a:solidFill>
                  <a:srgbClr val="212165"/>
                </a:solidFill>
              </a:rPr>
              <a:t>)</a:t>
            </a:r>
          </a:p>
        </p:txBody>
      </p:sp>
      <p:sp>
        <p:nvSpPr>
          <p:cNvPr id="5" name="Rectangle 4"/>
          <p:cNvSpPr/>
          <p:nvPr/>
        </p:nvSpPr>
        <p:spPr>
          <a:xfrm>
            <a:off x="4717378" y="979563"/>
            <a:ext cx="1543858" cy="772027"/>
          </a:xfrm>
          <a:prstGeom prst="rect">
            <a:avLst/>
          </a:prstGeom>
          <a:solidFill>
            <a:schemeClr val="accent6"/>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b="1" dirty="0">
                <a:solidFill>
                  <a:srgbClr val="212165"/>
                </a:solidFill>
              </a:rPr>
              <a:t>Этап</a:t>
            </a:r>
            <a:r>
              <a:rPr lang="en-US" sz="1100" b="1" dirty="0">
                <a:solidFill>
                  <a:srgbClr val="212165"/>
                </a:solidFill>
              </a:rPr>
              <a:t> 1</a:t>
            </a:r>
          </a:p>
          <a:p>
            <a:pPr algn="ctr"/>
            <a:r>
              <a:rPr lang="ru-RU" sz="1100" dirty="0">
                <a:solidFill>
                  <a:srgbClr val="212165"/>
                </a:solidFill>
              </a:rPr>
              <a:t>Решение о приобретении</a:t>
            </a:r>
            <a:r>
              <a:rPr lang="en-US" sz="1100" dirty="0">
                <a:solidFill>
                  <a:srgbClr val="212165"/>
                </a:solidFill>
              </a:rPr>
              <a:t>- </a:t>
            </a:r>
            <a:r>
              <a:rPr lang="ru-RU" sz="1100" dirty="0">
                <a:solidFill>
                  <a:srgbClr val="212165"/>
                </a:solidFill>
              </a:rPr>
              <a:t>предварительное обязательство</a:t>
            </a:r>
            <a:endParaRPr lang="en-US" sz="1100" dirty="0">
              <a:solidFill>
                <a:srgbClr val="212165"/>
              </a:solidFill>
            </a:endParaRPr>
          </a:p>
        </p:txBody>
      </p:sp>
      <p:sp>
        <p:nvSpPr>
          <p:cNvPr id="6" name="Rectangle 5"/>
          <p:cNvSpPr/>
          <p:nvPr/>
        </p:nvSpPr>
        <p:spPr>
          <a:xfrm>
            <a:off x="2444909" y="2649890"/>
            <a:ext cx="1431758" cy="77202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b="1" dirty="0"/>
              <a:t>Этап</a:t>
            </a:r>
            <a:r>
              <a:rPr lang="en-US" sz="1100" b="1" dirty="0"/>
              <a:t> 3</a:t>
            </a:r>
          </a:p>
          <a:p>
            <a:pPr algn="ctr"/>
            <a:r>
              <a:rPr lang="ru-RU" sz="1100" dirty="0"/>
              <a:t>Товары или услуги поставлены</a:t>
            </a:r>
            <a:endParaRPr lang="en-US" sz="1100" dirty="0"/>
          </a:p>
        </p:txBody>
      </p:sp>
      <p:sp>
        <p:nvSpPr>
          <p:cNvPr id="7" name="Rectangle 6"/>
          <p:cNvSpPr/>
          <p:nvPr/>
        </p:nvSpPr>
        <p:spPr>
          <a:xfrm>
            <a:off x="4715571" y="3245313"/>
            <a:ext cx="1543858" cy="772027"/>
          </a:xfrm>
          <a:prstGeom prst="rect">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dirty="0">
                <a:solidFill>
                  <a:srgbClr val="212165"/>
                </a:solidFill>
              </a:rPr>
              <a:t>Признается обязательство </a:t>
            </a:r>
            <a:r>
              <a:rPr lang="en-US" sz="1100" dirty="0">
                <a:solidFill>
                  <a:srgbClr val="212165"/>
                </a:solidFill>
              </a:rPr>
              <a:t>(</a:t>
            </a:r>
            <a:r>
              <a:rPr lang="ru-RU" sz="1100" dirty="0">
                <a:solidFill>
                  <a:srgbClr val="212165"/>
                </a:solidFill>
              </a:rPr>
              <a:t>финансовое обязательство</a:t>
            </a:r>
            <a:r>
              <a:rPr lang="en-US" sz="1100" dirty="0">
                <a:solidFill>
                  <a:srgbClr val="212165"/>
                </a:solidFill>
              </a:rPr>
              <a:t>) </a:t>
            </a:r>
          </a:p>
        </p:txBody>
      </p:sp>
      <p:sp>
        <p:nvSpPr>
          <p:cNvPr id="8" name="Rectangle 7"/>
          <p:cNvSpPr/>
          <p:nvPr/>
        </p:nvSpPr>
        <p:spPr>
          <a:xfrm>
            <a:off x="4724400" y="4370831"/>
            <a:ext cx="1536836" cy="97337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b="1" dirty="0"/>
              <a:t>Этап</a:t>
            </a:r>
            <a:r>
              <a:rPr lang="en-US" sz="1100" b="1" dirty="0"/>
              <a:t> 6</a:t>
            </a:r>
          </a:p>
          <a:p>
            <a:pPr algn="ctr"/>
            <a:r>
              <a:rPr lang="ru-RU" sz="1100" dirty="0"/>
              <a:t>Платеж произведен в соответствии со сроком платежа</a:t>
            </a:r>
            <a:endParaRPr lang="en-US" sz="1100" dirty="0"/>
          </a:p>
        </p:txBody>
      </p:sp>
      <p:sp>
        <p:nvSpPr>
          <p:cNvPr id="9" name="Rectangle 8"/>
          <p:cNvSpPr/>
          <p:nvPr/>
        </p:nvSpPr>
        <p:spPr>
          <a:xfrm>
            <a:off x="6658746" y="2116350"/>
            <a:ext cx="1999247" cy="857250"/>
          </a:xfrm>
          <a:prstGeom prst="rect">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dirty="0"/>
              <a:t>Контроль наличия средств </a:t>
            </a:r>
            <a:r>
              <a:rPr lang="en-US" sz="1100" dirty="0"/>
              <a:t>/</a:t>
            </a:r>
            <a:r>
              <a:rPr lang="ru-RU" sz="1100" dirty="0"/>
              <a:t>бюджетное обязательство </a:t>
            </a:r>
            <a:r>
              <a:rPr lang="en-US" sz="1100" dirty="0"/>
              <a:t>– </a:t>
            </a:r>
            <a:r>
              <a:rPr lang="ru-RU" sz="1100" dirty="0"/>
              <a:t>средства зарезервированы, чтобы избежать их использования на другие цели</a:t>
            </a:r>
            <a:endParaRPr lang="en-US" sz="1100" dirty="0"/>
          </a:p>
        </p:txBody>
      </p:sp>
      <p:sp>
        <p:nvSpPr>
          <p:cNvPr id="10" name="Rectangle 9"/>
          <p:cNvSpPr/>
          <p:nvPr/>
        </p:nvSpPr>
        <p:spPr>
          <a:xfrm>
            <a:off x="6665766" y="3216442"/>
            <a:ext cx="1917032" cy="772027"/>
          </a:xfrm>
          <a:prstGeom prst="rect">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dirty="0"/>
              <a:t>Начисление </a:t>
            </a:r>
            <a:r>
              <a:rPr lang="en-US" sz="1100" dirty="0"/>
              <a:t> - </a:t>
            </a:r>
            <a:r>
              <a:rPr lang="ru-RU" sz="1100" dirty="0"/>
              <a:t>кредиторская задолженность</a:t>
            </a:r>
            <a:r>
              <a:rPr lang="en-US" sz="1100" dirty="0"/>
              <a:t> –</a:t>
            </a:r>
            <a:r>
              <a:rPr lang="ru-RU" sz="1100" dirty="0"/>
              <a:t>счет сопоставлен с договором/обязательством</a:t>
            </a:r>
            <a:endParaRPr lang="en-US" sz="1100" dirty="0"/>
          </a:p>
        </p:txBody>
      </p:sp>
      <p:sp>
        <p:nvSpPr>
          <p:cNvPr id="11" name="Rectangle 10"/>
          <p:cNvSpPr/>
          <p:nvPr/>
        </p:nvSpPr>
        <p:spPr>
          <a:xfrm>
            <a:off x="6720171" y="4349351"/>
            <a:ext cx="1917032" cy="772027"/>
          </a:xfrm>
          <a:prstGeom prst="rect">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dirty="0"/>
              <a:t>Выполненный в срок платеж учтен как по методу начислений, так и по кассовому методу</a:t>
            </a:r>
            <a:endParaRPr lang="en-US" sz="1100" dirty="0"/>
          </a:p>
        </p:txBody>
      </p:sp>
      <p:sp>
        <p:nvSpPr>
          <p:cNvPr id="14" name="Down Arrow 13"/>
          <p:cNvSpPr/>
          <p:nvPr/>
        </p:nvSpPr>
        <p:spPr>
          <a:xfrm flipH="1">
            <a:off x="5523967" y="1789473"/>
            <a:ext cx="196316" cy="31081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15" name="Down Arrow 14"/>
          <p:cNvSpPr/>
          <p:nvPr/>
        </p:nvSpPr>
        <p:spPr>
          <a:xfrm flipH="1">
            <a:off x="5523967" y="2905626"/>
            <a:ext cx="196316" cy="31081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16" name="Down Arrow 15"/>
          <p:cNvSpPr/>
          <p:nvPr/>
        </p:nvSpPr>
        <p:spPr>
          <a:xfrm flipH="1">
            <a:off x="5523967" y="4038535"/>
            <a:ext cx="196316" cy="31081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17" name="Down Arrow 16"/>
          <p:cNvSpPr/>
          <p:nvPr/>
        </p:nvSpPr>
        <p:spPr>
          <a:xfrm rot="17396268" flipH="1">
            <a:off x="6278384" y="5477445"/>
            <a:ext cx="323850" cy="47793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0" name="Down Arrow 19"/>
          <p:cNvSpPr/>
          <p:nvPr/>
        </p:nvSpPr>
        <p:spPr>
          <a:xfrm rot="16200000" flipH="1">
            <a:off x="6369989" y="2332251"/>
            <a:ext cx="220580" cy="37097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1" name="Down Arrow 20"/>
          <p:cNvSpPr/>
          <p:nvPr/>
        </p:nvSpPr>
        <p:spPr>
          <a:xfrm flipH="1">
            <a:off x="7641525" y="3993515"/>
            <a:ext cx="196316" cy="31081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2" name="Down Arrow 21"/>
          <p:cNvSpPr/>
          <p:nvPr/>
        </p:nvSpPr>
        <p:spPr>
          <a:xfrm flipH="1">
            <a:off x="7641525" y="2905626"/>
            <a:ext cx="196316" cy="31081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3" name="Down Arrow 22"/>
          <p:cNvSpPr/>
          <p:nvPr/>
        </p:nvSpPr>
        <p:spPr>
          <a:xfrm rot="16200000" flipH="1">
            <a:off x="6369989" y="3409370"/>
            <a:ext cx="220580" cy="37097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4" name="Down Arrow 23"/>
          <p:cNvSpPr/>
          <p:nvPr/>
        </p:nvSpPr>
        <p:spPr>
          <a:xfrm rot="16200000" flipH="1">
            <a:off x="6369989" y="4571357"/>
            <a:ext cx="220580" cy="37097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5" name="Rectangle 24"/>
          <p:cNvSpPr/>
          <p:nvPr/>
        </p:nvSpPr>
        <p:spPr>
          <a:xfrm>
            <a:off x="2428642" y="3487951"/>
            <a:ext cx="1431758" cy="77202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b="1" dirty="0"/>
              <a:t>Этап</a:t>
            </a:r>
            <a:r>
              <a:rPr lang="en-US" sz="1100" b="1" dirty="0"/>
              <a:t> 4</a:t>
            </a:r>
          </a:p>
          <a:p>
            <a:pPr algn="ctr"/>
            <a:r>
              <a:rPr lang="ru-RU" sz="1100" dirty="0"/>
              <a:t>Верно составленный счет получен</a:t>
            </a:r>
            <a:endParaRPr lang="en-US" sz="1100" dirty="0"/>
          </a:p>
        </p:txBody>
      </p:sp>
      <p:sp>
        <p:nvSpPr>
          <p:cNvPr id="26" name="Rectangle 25"/>
          <p:cNvSpPr/>
          <p:nvPr/>
        </p:nvSpPr>
        <p:spPr>
          <a:xfrm>
            <a:off x="6639405" y="859051"/>
            <a:ext cx="1999247" cy="892539"/>
          </a:xfrm>
          <a:prstGeom prst="rect">
            <a:avLst/>
          </a:prstGeom>
          <a:solidFill>
            <a:schemeClr val="accent6"/>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dirty="0"/>
              <a:t>Стадия формирования заказа </a:t>
            </a:r>
            <a:r>
              <a:rPr lang="en-US" sz="1100" dirty="0"/>
              <a:t>– </a:t>
            </a:r>
            <a:r>
              <a:rPr lang="ru-RU" sz="1100" dirty="0"/>
              <a:t> в зависимости от стоимости планируемых к приобретению товаров и услуг может включать в себя тендер</a:t>
            </a:r>
            <a:endParaRPr lang="en-US" sz="1100" dirty="0"/>
          </a:p>
        </p:txBody>
      </p:sp>
      <p:sp>
        <p:nvSpPr>
          <p:cNvPr id="27" name="Down Arrow 26"/>
          <p:cNvSpPr/>
          <p:nvPr/>
        </p:nvSpPr>
        <p:spPr>
          <a:xfrm flipH="1">
            <a:off x="7588140" y="1789473"/>
            <a:ext cx="196316" cy="31081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8" name="Down Arrow 27"/>
          <p:cNvSpPr/>
          <p:nvPr/>
        </p:nvSpPr>
        <p:spPr>
          <a:xfrm rot="15044552" flipH="1">
            <a:off x="4104774" y="3534298"/>
            <a:ext cx="323850" cy="49657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29" name="Rectangle 28"/>
          <p:cNvSpPr/>
          <p:nvPr/>
        </p:nvSpPr>
        <p:spPr>
          <a:xfrm>
            <a:off x="2314342" y="4405923"/>
            <a:ext cx="1560993" cy="102512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100" b="1" dirty="0"/>
              <a:t>Этап</a:t>
            </a:r>
            <a:r>
              <a:rPr lang="en-US" sz="1100" b="1" dirty="0"/>
              <a:t> 5</a:t>
            </a:r>
          </a:p>
          <a:p>
            <a:pPr algn="ctr"/>
            <a:r>
              <a:rPr lang="ru-RU" sz="1100" dirty="0"/>
              <a:t>Платеж на оплату в соотв. с датой платежа, зафиксированной в учетной системе</a:t>
            </a:r>
            <a:endParaRPr lang="en-US" sz="1100" dirty="0"/>
          </a:p>
        </p:txBody>
      </p:sp>
      <p:sp>
        <p:nvSpPr>
          <p:cNvPr id="30" name="Down Arrow 29"/>
          <p:cNvSpPr/>
          <p:nvPr/>
        </p:nvSpPr>
        <p:spPr>
          <a:xfrm rot="16200000" flipH="1">
            <a:off x="6369989" y="1155384"/>
            <a:ext cx="220580" cy="37097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31" name="Down Arrow 30"/>
          <p:cNvSpPr/>
          <p:nvPr/>
        </p:nvSpPr>
        <p:spPr>
          <a:xfrm rot="16200000" flipH="1">
            <a:off x="4095695" y="4533035"/>
            <a:ext cx="339440" cy="54642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32" name="Rectangle 31"/>
          <p:cNvSpPr/>
          <p:nvPr/>
        </p:nvSpPr>
        <p:spPr>
          <a:xfrm>
            <a:off x="6720172" y="5230524"/>
            <a:ext cx="1937821" cy="77202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100" b="1" dirty="0"/>
              <a:t>(</a:t>
            </a:r>
            <a:r>
              <a:rPr lang="ru-RU" sz="1100" b="1" dirty="0"/>
              <a:t>Возможно</a:t>
            </a:r>
            <a:r>
              <a:rPr lang="en-US" sz="1100" b="1" dirty="0"/>
              <a:t>) </a:t>
            </a:r>
            <a:r>
              <a:rPr lang="ru-RU" sz="1100" b="1" dirty="0"/>
              <a:t>Этап </a:t>
            </a:r>
            <a:r>
              <a:rPr lang="en-US" sz="1100" b="1" dirty="0"/>
              <a:t>7</a:t>
            </a:r>
          </a:p>
          <a:p>
            <a:pPr algn="ctr"/>
            <a:r>
              <a:rPr lang="ru-RU" sz="1100" dirty="0"/>
              <a:t>Бюджетная задолженность</a:t>
            </a:r>
            <a:endParaRPr lang="en-US" sz="1100" dirty="0"/>
          </a:p>
          <a:p>
            <a:pPr algn="ctr"/>
            <a:r>
              <a:rPr lang="ru-RU" sz="1100" dirty="0"/>
              <a:t>Платежи просрочены</a:t>
            </a:r>
            <a:endParaRPr lang="en-US" sz="1100" dirty="0"/>
          </a:p>
        </p:txBody>
      </p:sp>
      <p:sp>
        <p:nvSpPr>
          <p:cNvPr id="2" name="TextBox 1"/>
          <p:cNvSpPr txBox="1"/>
          <p:nvPr/>
        </p:nvSpPr>
        <p:spPr>
          <a:xfrm>
            <a:off x="6200543" y="4405922"/>
            <a:ext cx="465224" cy="300082"/>
          </a:xfrm>
          <a:prstGeom prst="rect">
            <a:avLst/>
          </a:prstGeom>
          <a:noFill/>
        </p:spPr>
        <p:txBody>
          <a:bodyPr wrap="square" rtlCol="0">
            <a:spAutoFit/>
          </a:bodyPr>
          <a:lstStyle/>
          <a:p>
            <a:r>
              <a:rPr lang="ru-RU" sz="1350" dirty="0"/>
              <a:t>Да</a:t>
            </a:r>
            <a:endParaRPr lang="en-US" sz="1350" dirty="0"/>
          </a:p>
        </p:txBody>
      </p:sp>
      <p:sp>
        <p:nvSpPr>
          <p:cNvPr id="35" name="TextBox 34"/>
          <p:cNvSpPr txBox="1"/>
          <p:nvPr/>
        </p:nvSpPr>
        <p:spPr>
          <a:xfrm>
            <a:off x="6234898" y="5344206"/>
            <a:ext cx="485274" cy="300082"/>
          </a:xfrm>
          <a:prstGeom prst="rect">
            <a:avLst/>
          </a:prstGeom>
          <a:noFill/>
        </p:spPr>
        <p:txBody>
          <a:bodyPr wrap="square" rtlCol="0">
            <a:spAutoFit/>
          </a:bodyPr>
          <a:lstStyle/>
          <a:p>
            <a:r>
              <a:rPr lang="ru-RU" sz="1350" dirty="0"/>
              <a:t>Нет</a:t>
            </a:r>
            <a:endParaRPr lang="en-US" sz="1350" dirty="0"/>
          </a:p>
        </p:txBody>
      </p:sp>
      <p:sp>
        <p:nvSpPr>
          <p:cNvPr id="36" name="Down Arrow 35"/>
          <p:cNvSpPr/>
          <p:nvPr/>
        </p:nvSpPr>
        <p:spPr>
          <a:xfrm rot="17396268" flipH="1">
            <a:off x="4112711" y="3015646"/>
            <a:ext cx="323850" cy="47793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38" name="Rectangle 37">
            <a:extLst>
              <a:ext uri="{FF2B5EF4-FFF2-40B4-BE49-F238E27FC236}">
                <a16:creationId xmlns:a16="http://schemas.microsoft.com/office/drawing/2014/main" id="{1ADE5799-E270-0F42-A069-49BE9620B4CB}"/>
              </a:ext>
            </a:extLst>
          </p:cNvPr>
          <p:cNvSpPr/>
          <p:nvPr/>
        </p:nvSpPr>
        <p:spPr>
          <a:xfrm>
            <a:off x="1042361" y="258886"/>
            <a:ext cx="2543962" cy="2031325"/>
          </a:xfrm>
          <a:prstGeom prst="rect">
            <a:avLst/>
          </a:prstGeom>
        </p:spPr>
        <p:txBody>
          <a:bodyPr wrap="square">
            <a:spAutoFit/>
          </a:bodyPr>
          <a:lstStyle/>
          <a:p>
            <a:r>
              <a:rPr lang="ru-RU" b="1" dirty="0">
                <a:solidFill>
                  <a:schemeClr val="tx2">
                    <a:lumMod val="60000"/>
                    <a:lumOff val="40000"/>
                  </a:schemeClr>
                </a:solidFill>
              </a:rPr>
              <a:t>Эффективные централизованные меры контроля за исполнением бюджета должны проводиться на начальном этапе платежного процесса</a:t>
            </a:r>
            <a:endParaRPr lang="en-US" b="1" dirty="0">
              <a:solidFill>
                <a:schemeClr val="tx2">
                  <a:lumMod val="60000"/>
                  <a:lumOff val="40000"/>
                </a:schemeClr>
              </a:solidFill>
            </a:endParaRPr>
          </a:p>
        </p:txBody>
      </p:sp>
      <p:sp>
        <p:nvSpPr>
          <p:cNvPr id="39" name="Left Arrow 38">
            <a:extLst>
              <a:ext uri="{FF2B5EF4-FFF2-40B4-BE49-F238E27FC236}">
                <a16:creationId xmlns:a16="http://schemas.microsoft.com/office/drawing/2014/main" id="{86834573-4CB0-9D4D-BA07-BFC6E646FCA6}"/>
              </a:ext>
            </a:extLst>
          </p:cNvPr>
          <p:cNvSpPr/>
          <p:nvPr/>
        </p:nvSpPr>
        <p:spPr>
          <a:xfrm rot="10800000">
            <a:off x="3256503" y="1104158"/>
            <a:ext cx="971550" cy="428030"/>
          </a:xfrm>
          <a:prstGeom prst="lef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2903028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599A1-A322-0D48-A23C-89D45B6EF458}"/>
              </a:ext>
            </a:extLst>
          </p:cNvPr>
          <p:cNvSpPr>
            <a:spLocks noGrp="1"/>
          </p:cNvSpPr>
          <p:nvPr>
            <p:ph type="title"/>
          </p:nvPr>
        </p:nvSpPr>
        <p:spPr/>
        <p:txBody>
          <a:bodyPr>
            <a:normAutofit/>
          </a:bodyPr>
          <a:lstStyle/>
          <a:p>
            <a:r>
              <a:rPr lang="ru-RU" sz="3200" dirty="0">
                <a:solidFill>
                  <a:schemeClr val="accent1">
                    <a:lumMod val="75000"/>
                  </a:schemeClr>
                </a:solidFill>
              </a:rPr>
              <a:t>Связь с прогнозированием ликвидности</a:t>
            </a:r>
            <a:endParaRPr lang="en-US" sz="3200" dirty="0">
              <a:solidFill>
                <a:schemeClr val="accent1">
                  <a:lumMod val="75000"/>
                </a:schemeClr>
              </a:solidFill>
            </a:endParaRPr>
          </a:p>
        </p:txBody>
      </p:sp>
      <p:sp>
        <p:nvSpPr>
          <p:cNvPr id="3" name="Content Placeholder 2">
            <a:extLst>
              <a:ext uri="{FF2B5EF4-FFF2-40B4-BE49-F238E27FC236}">
                <a16:creationId xmlns:a16="http://schemas.microsoft.com/office/drawing/2014/main" id="{5F9AD93B-7247-154A-A2AA-888C55114878}"/>
              </a:ext>
            </a:extLst>
          </p:cNvPr>
          <p:cNvSpPr>
            <a:spLocks noGrp="1"/>
          </p:cNvSpPr>
          <p:nvPr>
            <p:ph idx="1"/>
          </p:nvPr>
        </p:nvSpPr>
        <p:spPr/>
        <p:txBody>
          <a:bodyPr>
            <a:normAutofit/>
          </a:bodyPr>
          <a:lstStyle/>
          <a:p>
            <a:r>
              <a:rPr lang="ru-RU" sz="2400" dirty="0"/>
              <a:t>В целом максимально согласованная структура контроля на основе ИСУГФ обеспечивает дополнительную информацию для прогнозирования ликвидности (обязательств, кредиторской задолженности)</a:t>
            </a:r>
            <a:endParaRPr lang="en-US" sz="2400" dirty="0"/>
          </a:p>
          <a:p>
            <a:r>
              <a:rPr lang="ru-RU" sz="2400" dirty="0"/>
              <a:t>Кроме того, в Казначействе акцент смещается от контроля за ликвидностью на основе росписи к управлению и прогнозированию ликвидности</a:t>
            </a:r>
            <a:endParaRPr lang="en-US" sz="2400" dirty="0"/>
          </a:p>
          <a:p>
            <a:r>
              <a:rPr lang="ru-RU" sz="2400" dirty="0"/>
              <a:t>Контроль за кассовыми расходами в целом носит децентрализованный характер, и министерства и ведомства должны предоставлять точные кассовые планы для целей улучшения качества прогнозирования</a:t>
            </a:r>
            <a:endParaRPr lang="en-US" sz="2400" dirty="0"/>
          </a:p>
        </p:txBody>
      </p:sp>
      <p:sp>
        <p:nvSpPr>
          <p:cNvPr id="4" name="Slide Number Placeholder 3">
            <a:extLst>
              <a:ext uri="{FF2B5EF4-FFF2-40B4-BE49-F238E27FC236}">
                <a16:creationId xmlns:a16="http://schemas.microsoft.com/office/drawing/2014/main" id="{88B1DAEC-EEB4-A845-8811-51A80EAF79E2}"/>
              </a:ext>
            </a:extLst>
          </p:cNvPr>
          <p:cNvSpPr>
            <a:spLocks noGrp="1"/>
          </p:cNvSpPr>
          <p:nvPr>
            <p:ph type="sldNum" sz="quarter" idx="12"/>
          </p:nvPr>
        </p:nvSpPr>
        <p:spPr/>
        <p:txBody>
          <a:bodyPr/>
          <a:lstStyle/>
          <a:p>
            <a:fld id="{E59B3EB4-F75D-4221-891B-A2BAA9BB7BFA}" type="slidenum">
              <a:rPr lang="en-US" smtClean="0"/>
              <a:pPr/>
              <a:t>24</a:t>
            </a:fld>
            <a:endParaRPr lang="en-US" dirty="0"/>
          </a:p>
        </p:txBody>
      </p:sp>
    </p:spTree>
    <p:extLst>
      <p:ext uri="{BB962C8B-B14F-4D97-AF65-F5344CB8AC3E}">
        <p14:creationId xmlns:p14="http://schemas.microsoft.com/office/powerpoint/2010/main" val="2021505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D3683-AA44-7D41-9E35-90935FE0BB1D}"/>
              </a:ext>
            </a:extLst>
          </p:cNvPr>
          <p:cNvSpPr>
            <a:spLocks noGrp="1"/>
          </p:cNvSpPr>
          <p:nvPr>
            <p:ph type="title"/>
          </p:nvPr>
        </p:nvSpPr>
        <p:spPr>
          <a:xfrm>
            <a:off x="625724" y="-76200"/>
            <a:ext cx="7886700" cy="994172"/>
          </a:xfrm>
        </p:spPr>
        <p:txBody>
          <a:bodyPr>
            <a:normAutofit/>
          </a:bodyPr>
          <a:lstStyle/>
          <a:p>
            <a:r>
              <a:rPr lang="ru-RU" sz="3600" b="1" dirty="0">
                <a:solidFill>
                  <a:schemeClr val="tx2">
                    <a:lumMod val="60000"/>
                    <a:lumOff val="40000"/>
                  </a:schemeClr>
                </a:solidFill>
              </a:rPr>
              <a:t>Выводы</a:t>
            </a:r>
            <a:endParaRPr lang="en-US" sz="3600" b="1" dirty="0">
              <a:solidFill>
                <a:schemeClr val="tx2">
                  <a:lumMod val="60000"/>
                  <a:lumOff val="40000"/>
                </a:schemeClr>
              </a:solidFill>
            </a:endParaRPr>
          </a:p>
        </p:txBody>
      </p:sp>
      <p:sp>
        <p:nvSpPr>
          <p:cNvPr id="3" name="Content Placeholder 2">
            <a:extLst>
              <a:ext uri="{FF2B5EF4-FFF2-40B4-BE49-F238E27FC236}">
                <a16:creationId xmlns:a16="http://schemas.microsoft.com/office/drawing/2014/main" id="{EE73F3DD-D63C-8748-A027-D25BBBA76B49}"/>
              </a:ext>
            </a:extLst>
          </p:cNvPr>
          <p:cNvSpPr>
            <a:spLocks noGrp="1"/>
          </p:cNvSpPr>
          <p:nvPr>
            <p:ph idx="1"/>
          </p:nvPr>
        </p:nvSpPr>
        <p:spPr>
          <a:xfrm>
            <a:off x="600324" y="762000"/>
            <a:ext cx="8574156" cy="6629400"/>
          </a:xfrm>
        </p:spPr>
        <p:txBody>
          <a:bodyPr>
            <a:noAutofit/>
          </a:bodyPr>
          <a:lstStyle/>
          <a:p>
            <a:pPr marL="274320" indent="-274320"/>
            <a:r>
              <a:rPr lang="ru-RU" sz="1800" dirty="0"/>
              <a:t>Современные ИСУГФ привели к снижению необходимости и пользы централизованных мер казначейского контроля на этапе платежей </a:t>
            </a:r>
          </a:p>
          <a:p>
            <a:pPr marL="274320" indent="-274320"/>
            <a:r>
              <a:rPr lang="ru-RU" sz="1800" dirty="0"/>
              <a:t>Международные тенденции указывают на смещение акцента в сторону контроля за ассигнованиями на более высоком уровне и сокращению централизованного контроля за элементами росписи </a:t>
            </a:r>
            <a:endParaRPr lang="en-US" sz="1800" dirty="0"/>
          </a:p>
          <a:p>
            <a:pPr marL="274320" indent="-274320"/>
            <a:r>
              <a:rPr lang="ru-RU" sz="1800" dirty="0"/>
              <a:t>В целях повышения эффективности централизованный бюджетный контроль на более высоком уровне также должен осуществляться на этапе отбора поставщиков товаров и услуг </a:t>
            </a:r>
            <a:r>
              <a:rPr lang="en-US" sz="1800" dirty="0"/>
              <a:t>(</a:t>
            </a:r>
            <a:r>
              <a:rPr lang="ru-RU" sz="1800" dirty="0"/>
              <a:t>если такое требование будет установлено</a:t>
            </a:r>
            <a:r>
              <a:rPr lang="en-US" sz="1800" dirty="0"/>
              <a:t>)</a:t>
            </a:r>
          </a:p>
          <a:p>
            <a:pPr marL="274320" indent="-274320"/>
            <a:r>
              <a:rPr lang="ru-RU" sz="1800" dirty="0"/>
              <a:t>Вместо централизованного контроля, может быть достаточным установить порядок, при котором распорядители бюджетных средств при проведении закупок обязаны гарантировать соотношение «цена-качество»</a:t>
            </a:r>
            <a:endParaRPr lang="en-US" sz="1800" dirty="0"/>
          </a:p>
          <a:p>
            <a:pPr marL="274320" indent="-274320"/>
            <a:r>
              <a:rPr lang="ru-RU" sz="1800" dirty="0"/>
              <a:t>В противном случае странам нужно будет решить, какое ведомство, помимо самого бюджетного учреждения, будет проводить эффективный контроль</a:t>
            </a:r>
            <a:endParaRPr lang="en-US" sz="1800" dirty="0"/>
          </a:p>
          <a:p>
            <a:pPr marL="274320" indent="-274320"/>
            <a:r>
              <a:rPr lang="ru-RU" sz="1800" dirty="0"/>
              <a:t>Учитывая особую квалификацию, необходимую для некоторых видов закупок, возможно, это будет </a:t>
            </a:r>
            <a:r>
              <a:rPr lang="ru-RU" sz="1800"/>
              <a:t>отдельное ведомство </a:t>
            </a:r>
            <a:r>
              <a:rPr lang="ru-RU" sz="1800" dirty="0"/>
              <a:t>или даже потребуется привлечение негосударственных структур</a:t>
            </a:r>
          </a:p>
          <a:p>
            <a:pPr marL="274320" indent="-274320"/>
            <a:r>
              <a:rPr lang="ru-RU" sz="1800" dirty="0"/>
              <a:t>Как и в секторе государственного управления в целом, в современных процедурах закупок для ослабления рисков в системах и процедурах применяется управление рисками </a:t>
            </a:r>
            <a:endParaRPr lang="en-US" sz="1800" dirty="0"/>
          </a:p>
        </p:txBody>
      </p:sp>
    </p:spTree>
    <p:extLst>
      <p:ext uri="{BB962C8B-B14F-4D97-AF65-F5344CB8AC3E}">
        <p14:creationId xmlns:p14="http://schemas.microsoft.com/office/powerpoint/2010/main" val="4277824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10576-1F8F-544B-BBAE-3689CE26048D}"/>
              </a:ext>
            </a:extLst>
          </p:cNvPr>
          <p:cNvSpPr>
            <a:spLocks noGrp="1"/>
          </p:cNvSpPr>
          <p:nvPr>
            <p:ph type="title"/>
          </p:nvPr>
        </p:nvSpPr>
        <p:spPr>
          <a:xfrm>
            <a:off x="533400" y="-133609"/>
            <a:ext cx="8343900" cy="994172"/>
          </a:xfrm>
        </p:spPr>
        <p:txBody>
          <a:bodyPr>
            <a:noAutofit/>
          </a:bodyPr>
          <a:lstStyle/>
          <a:p>
            <a:r>
              <a:rPr lang="ru-RU" sz="3200" b="1" dirty="0">
                <a:solidFill>
                  <a:schemeClr val="tx2">
                    <a:lumMod val="60000"/>
                    <a:lumOff val="40000"/>
                  </a:schemeClr>
                </a:solidFill>
              </a:rPr>
              <a:t>Что такое бюджетный контроль</a:t>
            </a:r>
            <a:r>
              <a:rPr lang="en-US" sz="3200" b="1" dirty="0">
                <a:solidFill>
                  <a:schemeClr val="tx2">
                    <a:lumMod val="60000"/>
                    <a:lumOff val="40000"/>
                  </a:schemeClr>
                </a:solidFill>
              </a:rPr>
              <a:t>? (1)</a:t>
            </a:r>
          </a:p>
        </p:txBody>
      </p:sp>
      <p:sp>
        <p:nvSpPr>
          <p:cNvPr id="3" name="Content Placeholder 2">
            <a:extLst>
              <a:ext uri="{FF2B5EF4-FFF2-40B4-BE49-F238E27FC236}">
                <a16:creationId xmlns:a16="http://schemas.microsoft.com/office/drawing/2014/main" id="{8E296C80-8FCB-3C47-87C1-F0A28F83D6DE}"/>
              </a:ext>
            </a:extLst>
          </p:cNvPr>
          <p:cNvSpPr>
            <a:spLocks noGrp="1"/>
          </p:cNvSpPr>
          <p:nvPr>
            <p:ph idx="1"/>
          </p:nvPr>
        </p:nvSpPr>
        <p:spPr>
          <a:xfrm>
            <a:off x="838200" y="762000"/>
            <a:ext cx="8439150" cy="6553200"/>
          </a:xfrm>
        </p:spPr>
        <p:txBody>
          <a:bodyPr>
            <a:noAutofit/>
          </a:bodyPr>
          <a:lstStyle/>
          <a:p>
            <a:pPr>
              <a:spcBef>
                <a:spcPts val="1200"/>
              </a:spcBef>
            </a:pPr>
            <a:r>
              <a:rPr lang="ru-RU" sz="2800" dirty="0"/>
              <a:t>Системы, процессы и процедуры, обеспечивающие целостность исполнения бюджета. Примеры</a:t>
            </a:r>
            <a:r>
              <a:rPr lang="en-US" sz="2800" dirty="0"/>
              <a:t>: </a:t>
            </a:r>
          </a:p>
          <a:p>
            <a:pPr lvl="1">
              <a:spcBef>
                <a:spcPts val="1200"/>
              </a:spcBef>
            </a:pPr>
            <a:r>
              <a:rPr lang="ru-RU" dirty="0"/>
              <a:t>Непревышение ассигнований бюджета</a:t>
            </a:r>
            <a:endParaRPr lang="en-US" dirty="0"/>
          </a:p>
          <a:p>
            <a:pPr lvl="1">
              <a:spcBef>
                <a:spcPts val="1200"/>
              </a:spcBef>
            </a:pPr>
            <a:r>
              <a:rPr lang="ru-RU" dirty="0"/>
              <a:t>Расходы покрываются за счет средств, предусмотренных в кассовом плане/плане закупок</a:t>
            </a:r>
            <a:endParaRPr lang="en-US" dirty="0"/>
          </a:p>
          <a:p>
            <a:pPr lvl="1">
              <a:spcBef>
                <a:spcPts val="1200"/>
              </a:spcBef>
            </a:pPr>
            <a:r>
              <a:rPr lang="ru-RU" dirty="0"/>
              <a:t>Операции утверждаются уполномоченными официальными лицами</a:t>
            </a:r>
            <a:endParaRPr lang="en-US" dirty="0"/>
          </a:p>
          <a:p>
            <a:pPr lvl="1">
              <a:spcBef>
                <a:spcPts val="1200"/>
              </a:spcBef>
            </a:pPr>
            <a:r>
              <a:rPr lang="ru-RU" dirty="0"/>
              <a:t>Соблюдение правил закупок </a:t>
            </a:r>
            <a:r>
              <a:rPr lang="en-US" dirty="0"/>
              <a:t>(</a:t>
            </a:r>
            <a:r>
              <a:rPr lang="ru-RU" dirty="0"/>
              <a:t>на основании стоимости закупаемых товаров и услуг</a:t>
            </a:r>
            <a:r>
              <a:rPr lang="en-US" dirty="0"/>
              <a:t>)</a:t>
            </a:r>
          </a:p>
          <a:p>
            <a:pPr lvl="1"/>
            <a:endParaRPr lang="en-US" sz="2200" dirty="0"/>
          </a:p>
        </p:txBody>
      </p:sp>
    </p:spTree>
    <p:extLst>
      <p:ext uri="{BB962C8B-B14F-4D97-AF65-F5344CB8AC3E}">
        <p14:creationId xmlns:p14="http://schemas.microsoft.com/office/powerpoint/2010/main" val="946278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A9355-4988-774F-893D-F5B40C885C59}"/>
              </a:ext>
            </a:extLst>
          </p:cNvPr>
          <p:cNvSpPr>
            <a:spLocks noGrp="1"/>
          </p:cNvSpPr>
          <p:nvPr>
            <p:ph type="title"/>
          </p:nvPr>
        </p:nvSpPr>
        <p:spPr/>
        <p:txBody>
          <a:bodyPr>
            <a:normAutofit/>
          </a:bodyPr>
          <a:lstStyle/>
          <a:p>
            <a:r>
              <a:rPr lang="ru-RU" sz="3200" b="1" dirty="0">
                <a:solidFill>
                  <a:schemeClr val="tx2">
                    <a:lumMod val="60000"/>
                    <a:lumOff val="40000"/>
                  </a:schemeClr>
                </a:solidFill>
              </a:rPr>
              <a:t>Что такое бюджетный контроль</a:t>
            </a:r>
            <a:r>
              <a:rPr lang="en-US" sz="3200" b="1" dirty="0">
                <a:solidFill>
                  <a:schemeClr val="tx2">
                    <a:lumMod val="60000"/>
                    <a:lumOff val="40000"/>
                  </a:schemeClr>
                </a:solidFill>
              </a:rPr>
              <a:t>? (2)</a:t>
            </a:r>
            <a:endParaRPr lang="en-US" sz="3200" dirty="0"/>
          </a:p>
        </p:txBody>
      </p:sp>
      <p:sp>
        <p:nvSpPr>
          <p:cNvPr id="4" name="Slide Number Placeholder 3">
            <a:extLst>
              <a:ext uri="{FF2B5EF4-FFF2-40B4-BE49-F238E27FC236}">
                <a16:creationId xmlns:a16="http://schemas.microsoft.com/office/drawing/2014/main" id="{A03468E1-C5D3-D74C-BF39-75868630D8FF}"/>
              </a:ext>
            </a:extLst>
          </p:cNvPr>
          <p:cNvSpPr>
            <a:spLocks noGrp="1"/>
          </p:cNvSpPr>
          <p:nvPr>
            <p:ph type="sldNum" sz="quarter" idx="12"/>
          </p:nvPr>
        </p:nvSpPr>
        <p:spPr/>
        <p:txBody>
          <a:bodyPr/>
          <a:lstStyle/>
          <a:p>
            <a:fld id="{E59B3EB4-F75D-4221-891B-A2BAA9BB7BFA}" type="slidenum">
              <a:rPr lang="en-US" smtClean="0"/>
              <a:pPr/>
              <a:t>4</a:t>
            </a:fld>
            <a:endParaRPr lang="en-US" dirty="0"/>
          </a:p>
        </p:txBody>
      </p:sp>
      <p:sp>
        <p:nvSpPr>
          <p:cNvPr id="5" name="Rectangle 4">
            <a:extLst>
              <a:ext uri="{FF2B5EF4-FFF2-40B4-BE49-F238E27FC236}">
                <a16:creationId xmlns:a16="http://schemas.microsoft.com/office/drawing/2014/main" id="{3DE8FCC5-526E-BB4F-BCF3-0A713E089875}"/>
              </a:ext>
            </a:extLst>
          </p:cNvPr>
          <p:cNvSpPr/>
          <p:nvPr/>
        </p:nvSpPr>
        <p:spPr>
          <a:xfrm>
            <a:off x="609600" y="762000"/>
            <a:ext cx="8534400" cy="4228850"/>
          </a:xfrm>
          <a:prstGeom prst="rect">
            <a:avLst/>
          </a:prstGeom>
        </p:spPr>
        <p:txBody>
          <a:bodyPr wrap="square">
            <a:spAutoFit/>
          </a:bodyPr>
          <a:lstStyle/>
          <a:p>
            <a:pPr marL="742950" lvl="1" indent="-285750">
              <a:spcBef>
                <a:spcPct val="20000"/>
              </a:spcBef>
              <a:buFont typeface="Arial" pitchFamily="34" charset="0"/>
              <a:buChar char="–"/>
            </a:pPr>
            <a:r>
              <a:rPr lang="ru-RU" sz="2400" dirty="0"/>
              <a:t>Для проведения операций используются соответствующие счета (планы счетов) </a:t>
            </a:r>
          </a:p>
          <a:p>
            <a:pPr marL="742950" lvl="1" indent="-285750">
              <a:spcBef>
                <a:spcPct val="20000"/>
              </a:spcBef>
              <a:buFont typeface="Arial" pitchFamily="34" charset="0"/>
              <a:buChar char="–"/>
            </a:pPr>
            <a:r>
              <a:rPr lang="ru-RU" sz="2400" dirty="0"/>
              <a:t>Товары и услуги получены</a:t>
            </a:r>
            <a:endParaRPr lang="en-US" sz="2400" dirty="0"/>
          </a:p>
          <a:p>
            <a:pPr marL="742950" lvl="1" indent="-285750">
              <a:spcBef>
                <a:spcPct val="20000"/>
              </a:spcBef>
              <a:buFont typeface="Arial" pitchFamily="34" charset="0"/>
              <a:buChar char="–"/>
            </a:pPr>
            <a:r>
              <a:rPr lang="ru-RU" sz="2400" dirty="0"/>
              <a:t>От поставщика получен должным образом оформленный счет</a:t>
            </a:r>
          </a:p>
          <a:p>
            <a:pPr marL="742950" lvl="1" indent="-285750">
              <a:spcBef>
                <a:spcPct val="20000"/>
              </a:spcBef>
              <a:buFont typeface="Arial" pitchFamily="34" charset="0"/>
              <a:buChar char="–"/>
            </a:pPr>
            <a:r>
              <a:rPr lang="ru-RU" sz="2400" dirty="0"/>
              <a:t>Поставщик не имеет просроченной задолженности (по налоговым или иным обязательствам</a:t>
            </a:r>
            <a:r>
              <a:rPr lang="en-US" sz="2400" dirty="0"/>
              <a:t>) </a:t>
            </a:r>
            <a:r>
              <a:rPr lang="ru-RU" sz="2400" dirty="0"/>
              <a:t>перед государством и не отстранен от ведения бизнеса</a:t>
            </a:r>
            <a:endParaRPr lang="en-US" sz="2400" dirty="0"/>
          </a:p>
          <a:p>
            <a:pPr marL="742950" lvl="1" indent="-285750">
              <a:spcBef>
                <a:spcPct val="20000"/>
              </a:spcBef>
              <a:buFont typeface="Arial" pitchFamily="34" charset="0"/>
              <a:buChar char="–"/>
            </a:pPr>
            <a:r>
              <a:rPr lang="ru-RU" sz="2400" dirty="0"/>
              <a:t>Наличие средств для проведения платежа</a:t>
            </a:r>
            <a:endParaRPr lang="en-US" sz="2400" dirty="0"/>
          </a:p>
          <a:p>
            <a:pPr marL="742950" lvl="1" indent="-285750">
              <a:spcBef>
                <a:spcPct val="20000"/>
              </a:spcBef>
              <a:buFont typeface="Arial" pitchFamily="34" charset="0"/>
              <a:buChar char="–"/>
            </a:pPr>
            <a:r>
              <a:rPr lang="ru-RU" sz="2400" dirty="0"/>
              <a:t>Соблюдение других требований законодательства</a:t>
            </a:r>
            <a:r>
              <a:rPr lang="en-US" sz="2800" dirty="0"/>
              <a:t>	</a:t>
            </a:r>
          </a:p>
        </p:txBody>
      </p:sp>
    </p:spTree>
    <p:extLst>
      <p:ext uri="{BB962C8B-B14F-4D97-AF65-F5344CB8AC3E}">
        <p14:creationId xmlns:p14="http://schemas.microsoft.com/office/powerpoint/2010/main" val="649172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10576-1F8F-544B-BBAE-3689CE26048D}"/>
              </a:ext>
            </a:extLst>
          </p:cNvPr>
          <p:cNvSpPr>
            <a:spLocks noGrp="1"/>
          </p:cNvSpPr>
          <p:nvPr>
            <p:ph type="title"/>
          </p:nvPr>
        </p:nvSpPr>
        <p:spPr>
          <a:xfrm>
            <a:off x="609600" y="-133609"/>
            <a:ext cx="8267700" cy="994172"/>
          </a:xfrm>
        </p:spPr>
        <p:txBody>
          <a:bodyPr>
            <a:normAutofit/>
          </a:bodyPr>
          <a:lstStyle/>
          <a:p>
            <a:r>
              <a:rPr lang="ru-RU" sz="3200" b="1" dirty="0">
                <a:solidFill>
                  <a:schemeClr val="tx2">
                    <a:lumMod val="60000"/>
                    <a:lumOff val="40000"/>
                  </a:schemeClr>
                </a:solidFill>
              </a:rPr>
              <a:t>Что такое бюджетный контроль</a:t>
            </a:r>
            <a:r>
              <a:rPr lang="en-US" sz="3200" b="1" dirty="0">
                <a:solidFill>
                  <a:schemeClr val="tx2">
                    <a:lumMod val="60000"/>
                    <a:lumOff val="40000"/>
                  </a:schemeClr>
                </a:solidFill>
              </a:rPr>
              <a:t>?(3)</a:t>
            </a:r>
          </a:p>
        </p:txBody>
      </p:sp>
      <p:sp>
        <p:nvSpPr>
          <p:cNvPr id="3" name="Content Placeholder 2">
            <a:extLst>
              <a:ext uri="{FF2B5EF4-FFF2-40B4-BE49-F238E27FC236}">
                <a16:creationId xmlns:a16="http://schemas.microsoft.com/office/drawing/2014/main" id="{8E296C80-8FCB-3C47-87C1-F0A28F83D6DE}"/>
              </a:ext>
            </a:extLst>
          </p:cNvPr>
          <p:cNvSpPr>
            <a:spLocks noGrp="1"/>
          </p:cNvSpPr>
          <p:nvPr>
            <p:ph idx="1"/>
          </p:nvPr>
        </p:nvSpPr>
        <p:spPr>
          <a:xfrm>
            <a:off x="762000" y="609600"/>
            <a:ext cx="8382000" cy="6172200"/>
          </a:xfrm>
        </p:spPr>
        <p:txBody>
          <a:bodyPr>
            <a:noAutofit/>
          </a:bodyPr>
          <a:lstStyle/>
          <a:p>
            <a:pPr marL="0" indent="0">
              <a:buNone/>
            </a:pPr>
            <a:r>
              <a:rPr lang="en-US" sz="1900" dirty="0"/>
              <a:t>	</a:t>
            </a:r>
            <a:r>
              <a:rPr lang="ru-RU" sz="1900" dirty="0"/>
              <a:t> </a:t>
            </a:r>
            <a:endParaRPr lang="en-US" sz="1900" dirty="0"/>
          </a:p>
          <a:p>
            <a:r>
              <a:rPr lang="ru-RU" sz="2400" dirty="0"/>
              <a:t>В прошлом это процесс выполнялся исключительно вручную. Сегодня, благодаря современным ИСУГФ, многие меры контроля автоматизированы</a:t>
            </a:r>
            <a:endParaRPr lang="en-US" sz="2400" dirty="0"/>
          </a:p>
          <a:p>
            <a:endParaRPr lang="en-US" sz="2400" dirty="0"/>
          </a:p>
          <a:p>
            <a:r>
              <a:rPr lang="ru-RU" sz="2400" dirty="0"/>
              <a:t>Это сокращает необходимость ручного контроля на более позднем этапе исполнения бюджета, поскольку функция контроля на раннем этапе переносится (должна переноситься) на более поздний этап, например, когда Казначейство осуществляет контроль непосредственно перед проведением платежа</a:t>
            </a:r>
            <a:endParaRPr lang="en-US" sz="2400" dirty="0"/>
          </a:p>
        </p:txBody>
      </p:sp>
    </p:spTree>
    <p:extLst>
      <p:ext uri="{BB962C8B-B14F-4D97-AF65-F5344CB8AC3E}">
        <p14:creationId xmlns:p14="http://schemas.microsoft.com/office/powerpoint/2010/main" val="1776438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51C5F-EE31-A34F-BBA3-C424F2DCB095}"/>
              </a:ext>
            </a:extLst>
          </p:cNvPr>
          <p:cNvSpPr>
            <a:spLocks noGrp="1"/>
          </p:cNvSpPr>
          <p:nvPr>
            <p:ph type="title"/>
          </p:nvPr>
        </p:nvSpPr>
        <p:spPr/>
        <p:txBody>
          <a:bodyPr>
            <a:normAutofit/>
          </a:bodyPr>
          <a:lstStyle/>
          <a:p>
            <a:r>
              <a:rPr lang="ru-RU" dirty="0"/>
              <a:t>Бюджетный контроль</a:t>
            </a:r>
            <a:endParaRPr lang="en-US" dirty="0"/>
          </a:p>
        </p:txBody>
      </p:sp>
      <p:sp>
        <p:nvSpPr>
          <p:cNvPr id="4" name="Slide Number Placeholder 3">
            <a:extLst>
              <a:ext uri="{FF2B5EF4-FFF2-40B4-BE49-F238E27FC236}">
                <a16:creationId xmlns:a16="http://schemas.microsoft.com/office/drawing/2014/main" id="{0282E0C7-8CAE-9B45-A169-9F6A770539E2}"/>
              </a:ext>
            </a:extLst>
          </p:cNvPr>
          <p:cNvSpPr>
            <a:spLocks noGrp="1"/>
          </p:cNvSpPr>
          <p:nvPr>
            <p:ph type="sldNum" sz="quarter" idx="12"/>
          </p:nvPr>
        </p:nvSpPr>
        <p:spPr/>
        <p:txBody>
          <a:bodyPr/>
          <a:lstStyle/>
          <a:p>
            <a:fld id="{E59B3EB4-F75D-4221-891B-A2BAA9BB7BFA}" type="slidenum">
              <a:rPr lang="en-US" smtClean="0"/>
              <a:pPr/>
              <a:t>6</a:t>
            </a:fld>
            <a:endParaRPr lang="en-US" dirty="0"/>
          </a:p>
        </p:txBody>
      </p:sp>
      <p:graphicFrame>
        <p:nvGraphicFramePr>
          <p:cNvPr id="7" name="Diagram 6">
            <a:extLst>
              <a:ext uri="{FF2B5EF4-FFF2-40B4-BE49-F238E27FC236}">
                <a16:creationId xmlns:a16="http://schemas.microsoft.com/office/drawing/2014/main" id="{9AA96956-9184-7643-834E-6AC434F4CC59}"/>
              </a:ext>
            </a:extLst>
          </p:cNvPr>
          <p:cNvGraphicFramePr/>
          <p:nvPr>
            <p:extLst>
              <p:ext uri="{D42A27DB-BD31-4B8C-83A1-F6EECF244321}">
                <p14:modId xmlns:p14="http://schemas.microsoft.com/office/powerpoint/2010/main" val="258745336"/>
              </p:ext>
            </p:extLst>
          </p:nvPr>
        </p:nvGraphicFramePr>
        <p:xfrm>
          <a:off x="838200" y="990600"/>
          <a:ext cx="80010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382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3453D-5774-FE4E-87A2-CC54BF3388EC}"/>
              </a:ext>
            </a:extLst>
          </p:cNvPr>
          <p:cNvSpPr>
            <a:spLocks noGrp="1"/>
          </p:cNvSpPr>
          <p:nvPr>
            <p:ph type="title"/>
          </p:nvPr>
        </p:nvSpPr>
        <p:spPr>
          <a:xfrm>
            <a:off x="677333" y="0"/>
            <a:ext cx="8199783" cy="1143000"/>
          </a:xfrm>
        </p:spPr>
        <p:txBody>
          <a:bodyPr>
            <a:normAutofit/>
          </a:bodyPr>
          <a:lstStyle/>
          <a:p>
            <a:r>
              <a:rPr lang="ru-RU" sz="2400" b="1" dirty="0">
                <a:solidFill>
                  <a:schemeClr val="tx2">
                    <a:lumMod val="60000"/>
                    <a:lumOff val="40000"/>
                  </a:schemeClr>
                </a:solidFill>
              </a:rPr>
              <a:t>Некоторые факторы, влияющие на структуру бюджетного контроля в стране </a:t>
            </a:r>
            <a:r>
              <a:rPr lang="en-US" sz="2400" b="1" dirty="0">
                <a:solidFill>
                  <a:schemeClr val="tx2">
                    <a:lumMod val="60000"/>
                    <a:lumOff val="40000"/>
                  </a:schemeClr>
                </a:solidFill>
              </a:rPr>
              <a:t>(1)</a:t>
            </a:r>
          </a:p>
        </p:txBody>
      </p:sp>
      <p:sp>
        <p:nvSpPr>
          <p:cNvPr id="3" name="Content Placeholder 2">
            <a:extLst>
              <a:ext uri="{FF2B5EF4-FFF2-40B4-BE49-F238E27FC236}">
                <a16:creationId xmlns:a16="http://schemas.microsoft.com/office/drawing/2014/main" id="{FA2A5C29-045B-644F-A0FA-C906C0F53372}"/>
              </a:ext>
            </a:extLst>
          </p:cNvPr>
          <p:cNvSpPr>
            <a:spLocks noGrp="1"/>
          </p:cNvSpPr>
          <p:nvPr>
            <p:ph idx="1"/>
          </p:nvPr>
        </p:nvSpPr>
        <p:spPr>
          <a:xfrm>
            <a:off x="914400" y="1143000"/>
            <a:ext cx="8199783" cy="4648200"/>
          </a:xfrm>
        </p:spPr>
        <p:txBody>
          <a:bodyPr>
            <a:normAutofit lnSpcReduction="10000"/>
          </a:bodyPr>
          <a:lstStyle/>
          <a:p>
            <a:r>
              <a:rPr lang="ru-RU" sz="2400" dirty="0"/>
              <a:t>Степень автоматизации процесса исполнения бюджета</a:t>
            </a:r>
            <a:endParaRPr lang="en-US" sz="2400" dirty="0"/>
          </a:p>
          <a:p>
            <a:r>
              <a:rPr lang="ru-RU" sz="2400" dirty="0"/>
              <a:t>Модель государственного управления (французская/английская)</a:t>
            </a:r>
            <a:endParaRPr lang="en-US" sz="2400" dirty="0"/>
          </a:p>
          <a:p>
            <a:r>
              <a:rPr lang="ru-RU" sz="2400" dirty="0"/>
              <a:t>Законодательство - кто в конечном счете является уполномоченным и подотчетным органом</a:t>
            </a:r>
            <a:r>
              <a:rPr lang="en-US" sz="2400" dirty="0"/>
              <a:t>?</a:t>
            </a:r>
          </a:p>
          <a:p>
            <a:r>
              <a:rPr lang="ru-RU" sz="2400" dirty="0"/>
              <a:t>Степень прозрачности государственного сектора: контроль со стороны общественности и доступ к информации, как правило, способствуют усилению подотчетности</a:t>
            </a:r>
            <a:endParaRPr lang="en-US" sz="2400" dirty="0"/>
          </a:p>
          <a:p>
            <a:r>
              <a:rPr lang="ru-RU" sz="2400" dirty="0"/>
              <a:t>К некоторым операциям требования прозрачности могут не применяться по соображениям безопасности, однако это несет в себе риск для государства</a:t>
            </a:r>
            <a:endParaRPr lang="en-US" sz="2400" dirty="0"/>
          </a:p>
        </p:txBody>
      </p:sp>
    </p:spTree>
    <p:extLst>
      <p:ext uri="{BB962C8B-B14F-4D97-AF65-F5344CB8AC3E}">
        <p14:creationId xmlns:p14="http://schemas.microsoft.com/office/powerpoint/2010/main" val="3736706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D50F7-A32F-AC4D-9EAF-30DA6751624C}"/>
              </a:ext>
            </a:extLst>
          </p:cNvPr>
          <p:cNvSpPr>
            <a:spLocks noGrp="1"/>
          </p:cNvSpPr>
          <p:nvPr>
            <p:ph type="title"/>
          </p:nvPr>
        </p:nvSpPr>
        <p:spPr>
          <a:xfrm>
            <a:off x="381000" y="80617"/>
            <a:ext cx="8763000" cy="1143000"/>
          </a:xfrm>
        </p:spPr>
        <p:txBody>
          <a:bodyPr>
            <a:noAutofit/>
          </a:bodyPr>
          <a:lstStyle/>
          <a:p>
            <a:r>
              <a:rPr lang="ru-RU" sz="2800" b="1" dirty="0">
                <a:solidFill>
                  <a:schemeClr val="tx2">
                    <a:lumMod val="60000"/>
                    <a:lumOff val="40000"/>
                  </a:schemeClr>
                </a:solidFill>
              </a:rPr>
              <a:t>Некоторые факторы, влияющие на структуру бюджетного контроля в стране</a:t>
            </a:r>
            <a:r>
              <a:rPr lang="en-US" sz="2800" b="1" dirty="0">
                <a:solidFill>
                  <a:schemeClr val="tx2">
                    <a:lumMod val="60000"/>
                    <a:lumOff val="40000"/>
                  </a:schemeClr>
                </a:solidFill>
              </a:rPr>
              <a:t> (2)</a:t>
            </a:r>
            <a:endParaRPr lang="en-US" sz="2800" dirty="0"/>
          </a:p>
        </p:txBody>
      </p:sp>
      <p:sp>
        <p:nvSpPr>
          <p:cNvPr id="3" name="Content Placeholder 2">
            <a:extLst>
              <a:ext uri="{FF2B5EF4-FFF2-40B4-BE49-F238E27FC236}">
                <a16:creationId xmlns:a16="http://schemas.microsoft.com/office/drawing/2014/main" id="{2F6DEF58-C33F-B74B-99E1-0B6C92C52CAB}"/>
              </a:ext>
            </a:extLst>
          </p:cNvPr>
          <p:cNvSpPr>
            <a:spLocks noGrp="1"/>
          </p:cNvSpPr>
          <p:nvPr>
            <p:ph idx="1"/>
          </p:nvPr>
        </p:nvSpPr>
        <p:spPr/>
        <p:txBody>
          <a:bodyPr>
            <a:normAutofit/>
          </a:bodyPr>
          <a:lstStyle/>
          <a:p>
            <a:r>
              <a:rPr lang="ru-RU" sz="2800" dirty="0"/>
              <a:t>Культура правоприменения: если кто-то нарушит правила, будут ли они преследоваться по закону</a:t>
            </a:r>
            <a:r>
              <a:rPr lang="en-US" sz="2800" dirty="0"/>
              <a:t>?</a:t>
            </a:r>
          </a:p>
          <a:p>
            <a:r>
              <a:rPr lang="ru-RU" sz="2800" dirty="0"/>
              <a:t>Влияние бюджетной реформы, особенно сдвиг в сторону бюджетирования, ориентированного на результат</a:t>
            </a:r>
            <a:endParaRPr lang="en-US" sz="2800" dirty="0"/>
          </a:p>
          <a:p>
            <a:r>
              <a:rPr lang="ru-RU" sz="2800" dirty="0"/>
              <a:t>С этим связана склонность к риску в государственном секторе</a:t>
            </a:r>
          </a:p>
          <a:p>
            <a:r>
              <a:rPr lang="ru-RU" sz="2800" dirty="0">
                <a:solidFill>
                  <a:srgbClr val="FF0000"/>
                </a:solidFill>
              </a:rPr>
              <a:t>Есть ли другие факторы</a:t>
            </a:r>
            <a:r>
              <a:rPr lang="en-US" sz="2800" dirty="0">
                <a:solidFill>
                  <a:srgbClr val="FF0000"/>
                </a:solidFill>
              </a:rPr>
              <a:t>?</a:t>
            </a:r>
          </a:p>
        </p:txBody>
      </p:sp>
      <p:sp>
        <p:nvSpPr>
          <p:cNvPr id="4" name="Slide Number Placeholder 3">
            <a:extLst>
              <a:ext uri="{FF2B5EF4-FFF2-40B4-BE49-F238E27FC236}">
                <a16:creationId xmlns:a16="http://schemas.microsoft.com/office/drawing/2014/main" id="{2B4EDE3B-8BCF-374F-AFF9-04BF9CADF915}"/>
              </a:ext>
            </a:extLst>
          </p:cNvPr>
          <p:cNvSpPr>
            <a:spLocks noGrp="1"/>
          </p:cNvSpPr>
          <p:nvPr>
            <p:ph type="sldNum" sz="quarter" idx="12"/>
          </p:nvPr>
        </p:nvSpPr>
        <p:spPr/>
        <p:txBody>
          <a:bodyPr/>
          <a:lstStyle/>
          <a:p>
            <a:fld id="{E59B3EB4-F75D-4221-891B-A2BAA9BB7BFA}" type="slidenum">
              <a:rPr lang="en-US" smtClean="0"/>
              <a:pPr/>
              <a:t>8</a:t>
            </a:fld>
            <a:endParaRPr lang="en-US" dirty="0"/>
          </a:p>
        </p:txBody>
      </p:sp>
    </p:spTree>
    <p:extLst>
      <p:ext uri="{BB962C8B-B14F-4D97-AF65-F5344CB8AC3E}">
        <p14:creationId xmlns:p14="http://schemas.microsoft.com/office/powerpoint/2010/main" val="3351404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B2415-44C7-CF45-813A-28109FECA540}"/>
              </a:ext>
            </a:extLst>
          </p:cNvPr>
          <p:cNvSpPr>
            <a:spLocks noGrp="1"/>
          </p:cNvSpPr>
          <p:nvPr>
            <p:ph type="title"/>
          </p:nvPr>
        </p:nvSpPr>
        <p:spPr>
          <a:xfrm>
            <a:off x="697425" y="72628"/>
            <a:ext cx="8458200" cy="994172"/>
          </a:xfrm>
        </p:spPr>
        <p:txBody>
          <a:bodyPr>
            <a:normAutofit/>
          </a:bodyPr>
          <a:lstStyle/>
          <a:p>
            <a:r>
              <a:rPr lang="ru-RU" sz="2400" b="1" dirty="0">
                <a:solidFill>
                  <a:schemeClr val="tx2">
                    <a:lumMod val="60000"/>
                    <a:lumOff val="40000"/>
                  </a:schemeClr>
                </a:solidFill>
              </a:rPr>
              <a:t>Контроль за ассигнованиями (росписью)</a:t>
            </a:r>
            <a:endParaRPr lang="en-US" sz="2000" b="1" dirty="0">
              <a:solidFill>
                <a:schemeClr val="tx2">
                  <a:lumMod val="60000"/>
                  <a:lumOff val="40000"/>
                </a:schemeClr>
              </a:solidFill>
            </a:endParaRPr>
          </a:p>
        </p:txBody>
      </p:sp>
      <p:sp>
        <p:nvSpPr>
          <p:cNvPr id="3" name="Content Placeholder 2">
            <a:extLst>
              <a:ext uri="{FF2B5EF4-FFF2-40B4-BE49-F238E27FC236}">
                <a16:creationId xmlns:a16="http://schemas.microsoft.com/office/drawing/2014/main" id="{8E8AFA47-B1C7-E540-8820-03158EC16E51}"/>
              </a:ext>
            </a:extLst>
          </p:cNvPr>
          <p:cNvSpPr>
            <a:spLocks noGrp="1"/>
          </p:cNvSpPr>
          <p:nvPr>
            <p:ph idx="1"/>
          </p:nvPr>
        </p:nvSpPr>
        <p:spPr>
          <a:xfrm>
            <a:off x="697426" y="1066800"/>
            <a:ext cx="8458200" cy="5256014"/>
          </a:xfrm>
        </p:spPr>
        <p:txBody>
          <a:bodyPr>
            <a:noAutofit/>
          </a:bodyPr>
          <a:lstStyle/>
          <a:p>
            <a:r>
              <a:rPr lang="ru-RU" sz="2200" dirty="0"/>
              <a:t>Контроль за ассигнованиями – это (как правило) установленные парламентом для министерств и ведомств ежегодные лимиты расходования средств</a:t>
            </a:r>
            <a:endParaRPr lang="en-US" sz="2200" dirty="0"/>
          </a:p>
          <a:p>
            <a:r>
              <a:rPr lang="ru-RU" sz="2200" dirty="0"/>
              <a:t>Роспись представляет собой дальнейшее распределение ассигнований, которое, как правило, составляет Минфин </a:t>
            </a:r>
          </a:p>
          <a:p>
            <a:r>
              <a:rPr lang="ru-RU" sz="2200" dirty="0"/>
              <a:t>Такое распределение ассигнований может разбивать годовые ассигнования по кварталам или месяцам </a:t>
            </a:r>
          </a:p>
          <a:p>
            <a:r>
              <a:rPr lang="ru-RU" sz="2200" dirty="0"/>
              <a:t>Кроме того, в рамках бюджетной росписи средства могут выделяться нижестоящим распорядителям бюджетных средств</a:t>
            </a:r>
            <a:r>
              <a:rPr lang="en-US" sz="2200" dirty="0"/>
              <a:t>. </a:t>
            </a:r>
          </a:p>
          <a:p>
            <a:r>
              <a:rPr lang="ru-RU" sz="2200" dirty="0"/>
              <a:t>Все эти меры контроля и расходные полномочия, как правило, истекают в конце финансового года</a:t>
            </a:r>
            <a:endParaRPr lang="en-US" sz="2200" dirty="0"/>
          </a:p>
          <a:p>
            <a:r>
              <a:rPr lang="ru-RU" sz="2200" dirty="0"/>
              <a:t>Некоторые страны также допускают перенос средств на следующий финансовый период</a:t>
            </a:r>
            <a:endParaRPr lang="en-US" sz="2200" dirty="0"/>
          </a:p>
        </p:txBody>
      </p:sp>
    </p:spTree>
    <p:extLst>
      <p:ext uri="{BB962C8B-B14F-4D97-AF65-F5344CB8AC3E}">
        <p14:creationId xmlns:p14="http://schemas.microsoft.com/office/powerpoint/2010/main" val="2842083544"/>
      </p:ext>
    </p:extLst>
  </p:cSld>
  <p:clrMapOvr>
    <a:masterClrMapping/>
  </p:clrMapOvr>
</p:sld>
</file>

<file path=ppt/theme/theme1.xml><?xml version="1.0" encoding="utf-8"?>
<a:theme xmlns:a="http://schemas.openxmlformats.org/drawingml/2006/main" name="PEMP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PEMPAL.potx</Template>
  <TotalTime>17002</TotalTime>
  <Words>2626</Words>
  <Application>Microsoft Office PowerPoint</Application>
  <PresentationFormat>On-screen Show (4:3)</PresentationFormat>
  <Paragraphs>368</Paragraphs>
  <Slides>25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PEMPAL</vt:lpstr>
      <vt:lpstr>Надлежащая практика в области бюджетного контроля </vt:lpstr>
      <vt:lpstr>Темы</vt:lpstr>
      <vt:lpstr>Что такое бюджетный контроль? (1)</vt:lpstr>
      <vt:lpstr>Что такое бюджетный контроль? (2)</vt:lpstr>
      <vt:lpstr>Что такое бюджетный контроль?(3)</vt:lpstr>
      <vt:lpstr>Бюджетный контроль</vt:lpstr>
      <vt:lpstr>Некоторые факторы, влияющие на структуру бюджетного контроля в стране (1)</vt:lpstr>
      <vt:lpstr>Некоторые факторы, влияющие на структуру бюджетного контроля в стране (2)</vt:lpstr>
      <vt:lpstr>Контроль за ассигнованиями (росписью)</vt:lpstr>
      <vt:lpstr>Контроль за ассигнованиями/росписью:  чем больше деталей, тем больше (отдельных) строк в бюджете</vt:lpstr>
      <vt:lpstr>Международные тенденции в области контроля за ассигнованиями (росписью)</vt:lpstr>
      <vt:lpstr>Бюджетирование, ориентированное на результат, – постепенное снижение централизованного бюджетного контроля статей расходов</vt:lpstr>
      <vt:lpstr>PowerPoint Presentation</vt:lpstr>
      <vt:lpstr>Традиционный подход к контролю за исполнением бюджета</vt:lpstr>
      <vt:lpstr>PowerPoint Presentation</vt:lpstr>
      <vt:lpstr>Традиционные централизованные меры контроля за исполнением бюджета </vt:lpstr>
      <vt:lpstr>В чем заключаются недостатки традиционных централизованных казначейских мер контроля за исполнением бюджета?</vt:lpstr>
      <vt:lpstr>PowerPoint Presentation</vt:lpstr>
      <vt:lpstr>Возможная иерархия мер контроля за исполнением бюджета (от контроля за ресурсами к контролю достижения целей) </vt:lpstr>
      <vt:lpstr> Контроль за исполнением бюджета:  тенденции в странах с современными ИСУГФ  </vt:lpstr>
      <vt:lpstr>Эффективные меры контроля за исполнением бюджета (1)</vt:lpstr>
      <vt:lpstr>Эффективные меры контроля за исполнением бюджета (2)</vt:lpstr>
      <vt:lpstr>PowerPoint Presentation</vt:lpstr>
      <vt:lpstr>Связь с прогнозированием ликвидности</vt:lpstr>
      <vt:lpstr>Выводы</vt:lpstr>
    </vt:vector>
  </TitlesOfParts>
  <Company>The World Bank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budget classification (BC) used in a country</dc:title>
  <dc:creator>wb76141</dc:creator>
  <cp:lastModifiedBy>Yelena Slizhevskaya</cp:lastModifiedBy>
  <cp:revision>473</cp:revision>
  <cp:lastPrinted>2019-05-15T08:08:57Z</cp:lastPrinted>
  <dcterms:created xsi:type="dcterms:W3CDTF">2010-10-04T16:57:49Z</dcterms:created>
  <dcterms:modified xsi:type="dcterms:W3CDTF">2019-05-30T21:53:44Z</dcterms:modified>
</cp:coreProperties>
</file>