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9" r:id="rId3"/>
    <p:sldId id="264" r:id="rId4"/>
    <p:sldId id="258" r:id="rId5"/>
    <p:sldId id="256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87" autoAdjust="0"/>
  </p:normalViewPr>
  <p:slideViewPr>
    <p:cSldViewPr>
      <p:cViewPr varScale="1">
        <p:scale>
          <a:sx n="111" d="100"/>
          <a:sy n="111" d="100"/>
        </p:scale>
        <p:origin x="-161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984B8-B2BA-4AC0-B737-A980A31332E3}" type="datetimeFigureOut">
              <a:rPr lang="en-US" smtClean="0"/>
              <a:pPr/>
              <a:t>3/26/2018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23548-587E-4AFD-B676-EF7E8644205B}" type="slidenum">
              <a:rPr lang="en-US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929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3548-587E-4AFD-B676-EF7E8644205B}" type="slidenum">
              <a:rPr lang="en-US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3548-587E-4AFD-B676-EF7E8644205B}" type="slidenum">
              <a:rPr lang="en-US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3548-587E-4AFD-B676-EF7E8644205B}" type="slidenum">
              <a:rPr lang="en-US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3548-587E-4AFD-B676-EF7E8644205B}" type="slidenum">
              <a:rPr lang="en-US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3548-587E-4AFD-B676-EF7E8644205B}" type="slidenum">
              <a:rPr lang="en-US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7AF3-2300-4738-9831-79E77AFFA566}" type="datetime1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70D-13C9-41C6-9C14-D875CD945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152E-EE64-4E7B-86B1-112004D8229D}" type="datetime1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70D-13C9-41C6-9C14-D875CD945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6446-3EA8-4B40-B945-25B1F77F9EB6}" type="datetime1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70D-13C9-41C6-9C14-D875CD945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FDBE-E569-47FB-9BB2-A4C328899328}" type="datetime1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70D-13C9-41C6-9C14-D875CD945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62A-FF31-4706-B11F-8619E7EB56A6}" type="datetime1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70D-13C9-41C6-9C14-D875CD945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6589-9008-4B40-8182-131A110836DD}" type="datetime1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70D-13C9-41C6-9C14-D875CD945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1733-03C6-4127-A609-1F40AB3B0BEC}" type="datetime1">
              <a:rPr lang="en-US" smtClean="0"/>
              <a:pPr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70D-13C9-41C6-9C14-D875CD945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9E2B-04B5-4955-BCD0-06C1DE71F7DA}" type="datetime1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70D-13C9-41C6-9C14-D875CD945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8899-BC50-40D2-ADDC-71C07368F261}" type="datetime1">
              <a:rPr lang="en-US" smtClean="0"/>
              <a:pPr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70D-13C9-41C6-9C14-D875CD945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FF08-E4AF-4499-996C-86F435686023}" type="datetime1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70D-13C9-41C6-9C14-D875CD945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13EC-FBD4-4FF8-8A34-BEC1C22A3AE5}" type="datetime1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70D-13C9-41C6-9C14-D875CD945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18B09-F3E0-4E2B-AF9C-B0F0D345A79E}" type="datetime1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1D70D-13C9-41C6-9C14-D875CD945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esentation slid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214290"/>
            <a:ext cx="68580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</a:rPr>
              <a:t>UNAPRJEĐENJE </a:t>
            </a:r>
          </a:p>
          <a:p>
            <a:pPr algn="ctr"/>
            <a:r>
              <a:rPr lang="hr-HR" sz="2100" b="1" dirty="0" smtClean="0">
                <a:solidFill>
                  <a:schemeClr val="bg1"/>
                </a:solidFill>
              </a:rPr>
              <a:t>ALBANSKOG RAČUNOVODSTVA ZA DRŽAVNE TRANSAKCIJE</a:t>
            </a:r>
            <a:endParaRPr lang="hr-HR" sz="21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9144000" cy="47863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928794" y="1357298"/>
            <a:ext cx="5929354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  <a:bevelB prst="angle"/>
          </a:sp3d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RAČUNOVODSTVO ZA POSLOVANJE RIZNICE</a:t>
            </a:r>
            <a:endParaRPr lang="hr-HR" sz="2800" b="1" dirty="0">
              <a:solidFill>
                <a:srgbClr val="C0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2000232" cy="104544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85728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6286520"/>
            <a:ext cx="1666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43108" y="5979824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C000"/>
                </a:solidFill>
              </a:rPr>
              <a:t>Tematska skupina TCOP-a za računovodstvo i izvještavanje u javnom sektoru</a:t>
            </a:r>
          </a:p>
          <a:p>
            <a:pPr algn="ctr"/>
            <a:r>
              <a:rPr lang="hr-HR" b="1" dirty="0" smtClean="0">
                <a:solidFill>
                  <a:srgbClr val="FFC000"/>
                </a:solidFill>
              </a:rPr>
              <a:t>12. – 13. travnja 2018. </a:t>
            </a:r>
            <a:r>
              <a:rPr lang="hr-HR" dirty="0" smtClean="0"/>
              <a:t> </a:t>
            </a:r>
            <a:endParaRPr lang="hr-HR" b="1" dirty="0">
              <a:solidFill>
                <a:srgbClr val="FFC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2500306"/>
            <a:ext cx="4357718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75" y="3857628"/>
            <a:ext cx="1571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195736" y="2204864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200" dirty="0" smtClean="0">
                <a:solidFill>
                  <a:srgbClr val="002060"/>
                </a:solidFill>
              </a:rPr>
              <a:t>Financijske računovodstvene informacije iznesene su u financijskim izvještajima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5776" y="4725144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002060"/>
                </a:solidFill>
              </a:rPr>
              <a:t>koji utječu na razinu transparentnosti i makroekonomsku analizu.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esentation slid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42852"/>
            <a:ext cx="81439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</a:rPr>
              <a:t>UNAPRJEĐENJE </a:t>
            </a:r>
          </a:p>
          <a:p>
            <a:pPr algn="ctr"/>
            <a:endParaRPr lang="hr-HR" sz="800" b="1" dirty="0" smtClean="0">
              <a:solidFill>
                <a:schemeClr val="bg1"/>
              </a:solidFill>
            </a:endParaRPr>
          </a:p>
          <a:p>
            <a:pPr algn="ctr"/>
            <a:r>
              <a:rPr lang="hr-HR" sz="2400" b="1" dirty="0" smtClean="0">
                <a:solidFill>
                  <a:schemeClr val="bg1"/>
                </a:solidFill>
              </a:rPr>
              <a:t>ALBANSKOG RAČUNOVODSTVA ZA DRŽAVNE TRANSAKCIJE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571612"/>
            <a:ext cx="83582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Javno računovodstvo, kroz proces mjerenja i komunikacije, predstavlja „</a:t>
            </a:r>
            <a:r>
              <a:rPr lang="hr-HR" b="1" dirty="0" smtClean="0"/>
              <a:t>jezik državnog poslovanja</a:t>
            </a:r>
            <a:r>
              <a:rPr lang="hr-HR" dirty="0" smtClean="0"/>
              <a:t>”.</a:t>
            </a:r>
          </a:p>
          <a:p>
            <a:endParaRPr lang="hr-HR" b="1" dirty="0" smtClean="0"/>
          </a:p>
          <a:p>
            <a:r>
              <a:rPr lang="hr-HR" dirty="0" smtClean="0"/>
              <a:t>Koje koristi imaju korisnici financijskih izvještaja od računovodstvenih usluga?</a:t>
            </a:r>
          </a:p>
          <a:p>
            <a:r>
              <a:rPr lang="hr-HR" dirty="0" smtClean="0"/>
              <a:t>Što je cilj financijskih izvještaja? </a:t>
            </a:r>
          </a:p>
          <a:p>
            <a:pPr algn="just"/>
            <a:endParaRPr lang="hr-HR" dirty="0" smtClean="0"/>
          </a:p>
          <a:p>
            <a:pPr algn="just"/>
            <a:r>
              <a:rPr lang="hr-HR" dirty="0" smtClean="0"/>
              <a:t>   </a:t>
            </a:r>
          </a:p>
          <a:p>
            <a:pPr algn="just"/>
            <a:endParaRPr lang="hr-HR" dirty="0" smtClean="0"/>
          </a:p>
          <a:p>
            <a:pPr algn="just"/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Nedostatak povjerenja javnosti u financijsko izvještavanje može potkopati gospodarstvo.</a:t>
            </a:r>
          </a:p>
          <a:p>
            <a:endParaRPr lang="hr-H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70D-13C9-41C6-9C14-D875CD945EEF}" type="slidenum">
              <a:rPr lang="en-US" sz="1400" b="1" smtClean="0"/>
              <a:pPr/>
              <a:t>2</a:t>
            </a:fld>
            <a:endParaRPr lang="hr-HR" sz="1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28662" y="3071810"/>
            <a:ext cx="6739682" cy="428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>
                <a:solidFill>
                  <a:schemeClr val="tx1"/>
                </a:solidFill>
              </a:rPr>
              <a:t>        Osigurati korisne informacije prilikom donošenja odluka.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71538" y="3143248"/>
            <a:ext cx="285752" cy="2857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1</a:t>
            </a:r>
            <a:endParaRPr lang="hr-HR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928662" y="3643314"/>
            <a:ext cx="6019602" cy="428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>
                <a:solidFill>
                  <a:schemeClr val="tx1"/>
                </a:solidFill>
              </a:rPr>
              <a:t> .      Pružiti pomoć pri izradi projekcija novčanih tokova.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71538" y="3714752"/>
            <a:ext cx="285752" cy="2857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2</a:t>
            </a:r>
            <a:endParaRPr lang="hr-HR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928662" y="4214818"/>
            <a:ext cx="7643866" cy="7858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dirty="0" smtClean="0"/>
              <a:t>        </a:t>
            </a:r>
            <a:endParaRPr lang="hr-HR" i="1" dirty="0" smtClean="0">
              <a:solidFill>
                <a:schemeClr val="tx1"/>
              </a:solidFill>
            </a:endParaRPr>
          </a:p>
          <a:p>
            <a:pPr algn="just"/>
            <a:endParaRPr lang="hr-HR" dirty="0" smtClean="0">
              <a:solidFill>
                <a:schemeClr val="tx1"/>
              </a:solidFill>
            </a:endParaRPr>
          </a:p>
          <a:p>
            <a:pPr algn="just"/>
            <a:r>
              <a:rPr lang="hr-HR" sz="1400" dirty="0" smtClean="0">
                <a:solidFill>
                  <a:schemeClr val="tx1"/>
                </a:solidFill>
              </a:rPr>
              <a:t>        </a:t>
            </a:r>
            <a:r>
              <a:rPr lang="hr-HR" sz="1600" dirty="0" smtClean="0">
                <a:solidFill>
                  <a:schemeClr val="tx1"/>
                </a:solidFill>
              </a:rPr>
              <a:t>Obavještavati o ekonomskim resursima, zahtjevima za resursima i promjenama </a:t>
            </a:r>
          </a:p>
          <a:p>
            <a:pPr algn="just"/>
            <a:r>
              <a:rPr lang="hr-HR" sz="1600" dirty="0" smtClean="0">
                <a:solidFill>
                  <a:schemeClr val="tx1"/>
                </a:solidFill>
              </a:rPr>
              <a:t>        resursa i zahtjeva.</a:t>
            </a:r>
          </a:p>
          <a:p>
            <a:pPr algn="just"/>
            <a:endParaRPr lang="hr-HR" dirty="0" smtClean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71538" y="4500570"/>
            <a:ext cx="285752" cy="2857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3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esentation slid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357166"/>
            <a:ext cx="3071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b="1" dirty="0" smtClean="0">
                <a:solidFill>
                  <a:schemeClr val="bg1"/>
                </a:solidFill>
              </a:rPr>
              <a:t>POZADINA</a:t>
            </a:r>
            <a:endParaRPr lang="hr-HR" sz="25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929330"/>
            <a:ext cx="87154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       </a:t>
            </a:r>
            <a:r>
              <a:rPr lang="hr-HR" sz="1700" dirty="0" smtClean="0">
                <a:solidFill>
                  <a:schemeClr val="bg1"/>
                </a:solidFill>
              </a:rPr>
              <a:t>MF je odgovoran za uspostavu i regulaciju općenitih računovodstvenih načela javnog sektora u Albaniji. </a:t>
            </a:r>
          </a:p>
          <a:p>
            <a:r>
              <a:rPr lang="hr-HR" sz="1700" dirty="0" smtClean="0">
                <a:solidFill>
                  <a:schemeClr val="bg1"/>
                </a:solidFill>
              </a:rPr>
              <a:t>       Unutarnje financijske kontrole u javnom sektoru (PIFC) moraju dobiti njihovo odobrenje.</a:t>
            </a:r>
            <a:endParaRPr lang="hr-HR" sz="17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5272" y="6356350"/>
            <a:ext cx="971528" cy="365125"/>
          </a:xfrm>
        </p:spPr>
        <p:txBody>
          <a:bodyPr/>
          <a:lstStyle/>
          <a:p>
            <a:fld id="{F621D70D-13C9-41C6-9C14-D875CD945EEF}" type="slidenum">
              <a:rPr lang="en-US" sz="1400" b="1" smtClean="0"/>
              <a:pPr/>
              <a:t>3</a:t>
            </a:fld>
            <a:endParaRPr lang="hr-HR" sz="1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7298"/>
            <a:ext cx="885831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500166" y="1428736"/>
            <a:ext cx="742955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700" dirty="0" smtClean="0"/>
              <a:t>Općenito prihvaćena računovodstvena načela albanskog javnog sektora (AGAAP) kodificirana su u složenom, fragmentiranom i nejasnom pravnom okviru koji se sastoji od pet zakona i podzakonskih akata.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604" y="2500306"/>
            <a:ext cx="735811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700" dirty="0" smtClean="0"/>
              <a:t>Primarno se temelji na gotovinskoj računovodstvenoj osnovi uz elemente obračunske osnove za pojedine specifične kategorije imovine i obveza. Standardi financijskog izvještavanja u javnom sektoru nisu previše obuhvaćeni, uključujući IPSAS.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0166" y="3500438"/>
            <a:ext cx="7405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dirty="0" smtClean="0"/>
              <a:t>Ova modificirana gotovinska računovodstvena osnova, kao i slaba kontrola obveza, doprinijele su značajnoj akumulaciji nepodmirenih dospjelih obveza koje uzrokuju značajan fiskalni stres. Konsolidirani financijski izvještaji trenutačno se ne pripremaju za cijelu državu.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2160" y="4572008"/>
            <a:ext cx="7681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Vlada se obvezala prijeći na modificirano obračunsko računovodstvo u skladu s Međunarodnim računovodstvenim standardima za javni sektor (IPSAS) u svojoj</a:t>
            </a:r>
            <a:r>
              <a:rPr lang="hr-HR" sz="1600" b="1" dirty="0" smtClean="0"/>
              <a:t> Strategiji</a:t>
            </a:r>
            <a:r>
              <a:rPr lang="hr-HR" sz="1600" dirty="0" smtClean="0"/>
              <a:t> upravljanja javnim financijama koje je odobrilo Vijeće ministara objavljenoj u </a:t>
            </a:r>
            <a:r>
              <a:rPr lang="hr-HR" sz="1600" b="1" dirty="0" smtClean="0"/>
              <a:t>prosincu 2014</a:t>
            </a:r>
            <a:r>
              <a:rPr lang="hr-HR" sz="1600" dirty="0" smtClean="0"/>
              <a:t>.</a:t>
            </a:r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esentation slid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357166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</a:rPr>
              <a:t>PRELAZAK NA OBRAČUNSKO RAČUNOVODSTVO</a:t>
            </a:r>
            <a:endParaRPr lang="hr-HR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2571768" cy="30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00364" y="1357298"/>
            <a:ext cx="5786478" cy="321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Svjetska banka podupire računovodstvenu reformu kroz Zakladu za jačanje odgovornosti i fiducijarnog okruženja (SAFE).  </a:t>
            </a:r>
          </a:p>
          <a:p>
            <a:pPr algn="just"/>
            <a:endParaRPr lang="hr-HR" sz="1200" dirty="0" smtClean="0"/>
          </a:p>
          <a:p>
            <a:pPr algn="just"/>
            <a:r>
              <a:rPr lang="hr-HR" dirty="0" smtClean="0"/>
              <a:t>Projekt Svjetske banke za računovodstvo i izvještavanje u javnom sektoru sastoji se od:</a:t>
            </a:r>
          </a:p>
          <a:p>
            <a:pPr algn="just"/>
            <a:endParaRPr lang="hr-HR" sz="1000" dirty="0" smtClean="0"/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hr-HR" dirty="0" smtClean="0"/>
              <a:t>Procjene računovodstvenog okruženja u javnom sektoru provedene od listopada 2016. do lipnja 2017. 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hr-HR" dirty="0" smtClean="0"/>
              <a:t>Utvrđivanja razlika između AGAAP-a, uključujući stvarne prakse i IPSAS: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600076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Financijsku podršku pružio je </a:t>
            </a:r>
            <a:r>
              <a:rPr lang="hr-HR" b="1" dirty="0" smtClean="0">
                <a:solidFill>
                  <a:schemeClr val="bg1"/>
                </a:solidFill>
              </a:rPr>
              <a:t>SECO</a:t>
            </a:r>
            <a:r>
              <a:rPr lang="hr-HR" dirty="0" smtClean="0">
                <a:solidFill>
                  <a:schemeClr val="bg1"/>
                </a:solidFill>
              </a:rPr>
              <a:t> i procjena je provedena u sklopu </a:t>
            </a:r>
            <a:r>
              <a:rPr lang="hr-HR" b="1" dirty="0" smtClean="0">
                <a:solidFill>
                  <a:schemeClr val="bg1"/>
                </a:solidFill>
              </a:rPr>
              <a:t>programa PULSAR</a:t>
            </a:r>
            <a:r>
              <a:rPr lang="hr-HR" dirty="0" smtClean="0">
                <a:solidFill>
                  <a:schemeClr val="bg1"/>
                </a:solidFill>
              </a:rPr>
              <a:t> putem zaklade SAFE.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70D-13C9-41C6-9C14-D875CD945EEF}" type="slidenum">
              <a:rPr lang="en-US" sz="1400" b="1" smtClean="0"/>
              <a:pPr/>
              <a:t>4</a:t>
            </a:fld>
            <a:endParaRPr lang="hr-HR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4572008"/>
            <a:ext cx="90011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700" dirty="0" smtClean="0"/>
              <a:t>Usklađivanje sa standardima IPSAS znatno bi unaprijedilo (i) učinkovit državni nadzor/monitoring provedbe proračuna i (ii) kvalitetu fiskalnih izvještaja koje izrađuju MF i Nacionalni institut za statistiku kroz integraciju kvalitetnijih i sveobuhvatnijih financijskih podataka temeljenih na obračunskoj osnovi.</a:t>
            </a:r>
            <a:endParaRPr lang="hr-HR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3933056"/>
            <a:ext cx="25717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Ovo je tek početak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esentation slid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73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</a:rPr>
              <a:t>UNAPRJEĐENJE </a:t>
            </a:r>
          </a:p>
          <a:p>
            <a:pPr algn="ctr"/>
            <a:r>
              <a:rPr lang="hr-HR" sz="2400" b="1" dirty="0" smtClean="0">
                <a:solidFill>
                  <a:schemeClr val="bg1"/>
                </a:solidFill>
              </a:rPr>
              <a:t>ALBANSKOG RAČUNOVODSTVA U JAVNOM SEKTORU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806489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hr-HR" sz="1600" dirty="0" smtClean="0"/>
              <a:t>Cilj je unaprjeđenja ojačati i okvir i AGAAP:</a:t>
            </a:r>
          </a:p>
          <a:p>
            <a:pPr marL="342900" indent="-342900" algn="just"/>
            <a:endParaRPr lang="hr-HR" sz="1400" dirty="0" smtClean="0"/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1600" dirty="0" smtClean="0"/>
              <a:t>S obzirom na to da su financijske računovodstvene informacije ključne prilikom donošenja odluka, službeni standardi izvještavanja moraju biti uspostavljeni.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endParaRPr lang="hr-HR" sz="1000" dirty="0" smtClean="0"/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1600" dirty="0" smtClean="0"/>
              <a:t>Ključni čimbenik za jednostavnu i uspješnu provedbu obračunskih načela IPSAS-a jest ugradnja i upotreba svih funkcija AGFIS-a u svim proračunskim državnim jedinicama.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endParaRPr lang="hr-HR" sz="1000" dirty="0" smtClean="0"/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1600" dirty="0" smtClean="0"/>
              <a:t>Prijenos podataka iz ručnog sustava ili sučelja sustava izvan AGFIS-a (detalji objašnjeni u dijagramu na sljedećem slajdu)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endParaRPr lang="hr-HR" sz="1000" dirty="0" smtClean="0"/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1600" dirty="0" smtClean="0"/>
              <a:t>Proširenje obuhvata s izvanproračunskim jedinicama, nepredviđenim izdacima JPP-a i podacima o koncesijama. 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endParaRPr lang="hr-HR" sz="1000" dirty="0" smtClean="0"/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1600" dirty="0" smtClean="0"/>
              <a:t>Razvoj kapaciteta – ostvariti funkciju politike za financijsko izvještavanje u javnom sektoru u sklopu Odjela za usklađenje PIFC-a/FUK-a. Organizirati radionice za razvitak reformskih aktivnosti. Izraditi/provesti edukaciju o procesu primjene standarda IPSAS za regulatore/druge dionike kako bi se unaprijedilo praktično znanje. Organizirati studijske posjete odabranim zemljama koje primjenjuju ili IPSAS ili nacionalne standarde temeljene na IPSAS-u. </a:t>
            </a:r>
          </a:p>
          <a:p>
            <a:pPr algn="just"/>
            <a:endParaRPr lang="hr-HR" sz="12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621D70D-13C9-41C6-9C14-D875CD945EEF}" type="slidenum">
              <a:rPr lang="en-US" sz="1400" b="1" smtClean="0"/>
              <a:pPr/>
              <a:t>5</a:t>
            </a:fld>
            <a:endParaRPr lang="hr-HR" sz="1400" b="1" dirty="0"/>
          </a:p>
        </p:txBody>
      </p:sp>
      <p:graphicFrame>
        <p:nvGraphicFramePr>
          <p:cNvPr id="2051" name="Object 3"/>
          <p:cNvGraphicFramePr>
            <a:graphicFrameLocks/>
          </p:cNvGraphicFramePr>
          <p:nvPr/>
        </p:nvGraphicFramePr>
        <p:xfrm>
          <a:off x="683568" y="0"/>
          <a:ext cx="1152128" cy="1196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5" imgW="4397591" imgH="5442175" progId="">
                  <p:embed/>
                </p:oleObj>
              </mc:Choice>
              <mc:Fallback>
                <p:oleObj name="Clip" r:id="rId5" imgW="4397591" imgH="5442175" progId="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0"/>
                        <a:ext cx="1152128" cy="1196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0" y="0"/>
          <a:ext cx="899592" cy="1196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7" imgW="4763137" imgH="4815126" progId="">
                  <p:embed/>
                </p:oleObj>
              </mc:Choice>
              <mc:Fallback>
                <p:oleObj name="Clip" r:id="rId7" imgW="4763137" imgH="4815126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99592" cy="1196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07504" y="5805264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dirty="0" smtClean="0">
                <a:solidFill>
                  <a:schemeClr val="bg1"/>
                </a:solidFill>
              </a:rPr>
              <a:t>Reforma računovodstva u javnom sektoru ambiciozan je cilj. Međunarodno iskustvo pokazuje kako je potrebno duže razdoblje da bi se reforma provela i teško je točno predvidjeti ili uopće pratiti rastuće troškove reforme. Na kraju reforme nećemo doći do potpune primjene IPSAS-a u računovodstvu albanskog javnog sektora, ali treba polako krenuti u pravom smjeru i usredotočiti se na stvaranje prikladnog okruženja za potporu reformi.</a:t>
            </a:r>
            <a:endParaRPr lang="hr-HR" sz="1400" dirty="0">
              <a:solidFill>
                <a:schemeClr val="bg1"/>
              </a:solidFill>
            </a:endParaRP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62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70D-13C9-41C6-9C14-D875CD945EEF}" type="slidenum">
              <a:rPr lang="en-US" smtClean="0"/>
              <a:pPr/>
              <a:t>6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251520" y="5733256"/>
            <a:ext cx="86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400" b="1" dirty="0" smtClean="0">
                <a:solidFill>
                  <a:srgbClr val="002060"/>
                </a:solidFill>
                <a:latin typeface="Baskerville Old Face" pitchFamily="18" charset="0"/>
              </a:rPr>
              <a:t>*15</a:t>
            </a:r>
            <a:r>
              <a:rPr lang="hr-HR" sz="1400" dirty="0" smtClean="0">
                <a:solidFill>
                  <a:srgbClr val="002060"/>
                </a:solidFill>
                <a:latin typeface="Baskerville Old Face" pitchFamily="18" charset="0"/>
              </a:rPr>
              <a:t> institucija (resorna ministarstva, nacionalne agencije i općina Tirana) izravni su korisnici sustava AGFIS putem vladine mreže </a:t>
            </a:r>
          </a:p>
          <a:p>
            <a:pPr algn="just"/>
            <a:r>
              <a:rPr lang="hr-HR" sz="1400" b="1" dirty="0" smtClean="0">
                <a:solidFill>
                  <a:srgbClr val="002060"/>
                </a:solidFill>
                <a:latin typeface="Baskerville Old Face" pitchFamily="18" charset="0"/>
              </a:rPr>
              <a:t>*</a:t>
            </a:r>
            <a:r>
              <a:rPr lang="hr-HR" sz="1400" dirty="0" smtClean="0">
                <a:solidFill>
                  <a:srgbClr val="002060"/>
                </a:solidFill>
                <a:latin typeface="Baskerville Old Face" pitchFamily="18" charset="0"/>
              </a:rPr>
              <a:t>Lokalni računovodstveni softver također se koristi u institucijama, istovremeno uz AGFIS </a:t>
            </a:r>
          </a:p>
          <a:p>
            <a:pPr algn="just"/>
            <a:r>
              <a:rPr lang="hr-HR" sz="1400" b="1" dirty="0" smtClean="0">
                <a:solidFill>
                  <a:srgbClr val="002060"/>
                </a:solidFill>
                <a:latin typeface="Baskerville Old Face" pitchFamily="18" charset="0"/>
              </a:rPr>
              <a:t>*</a:t>
            </a:r>
            <a:r>
              <a:rPr lang="hr-HR" sz="1400" dirty="0" smtClean="0">
                <a:solidFill>
                  <a:srgbClr val="002060"/>
                </a:solidFill>
                <a:latin typeface="Baskerville Old Face" pitchFamily="18" charset="0"/>
              </a:rPr>
              <a:t>Preostala ministarstva, odjeli i općine ovise o lokalnim IT sustavima.</a:t>
            </a:r>
          </a:p>
          <a:p>
            <a:pPr algn="just"/>
            <a:r>
              <a:rPr lang="hr-HR" sz="1400" b="1" dirty="0" smtClean="0">
                <a:solidFill>
                  <a:srgbClr val="002060"/>
                </a:solidFill>
                <a:latin typeface="Baskerville Old Face" pitchFamily="18" charset="0"/>
              </a:rPr>
              <a:t>*</a:t>
            </a:r>
            <a:r>
              <a:rPr lang="hr-HR" sz="1400" dirty="0" smtClean="0">
                <a:solidFill>
                  <a:srgbClr val="002060"/>
                </a:solidFill>
                <a:latin typeface="Baskerville Old Face" pitchFamily="18" charset="0"/>
              </a:rPr>
              <a:t>Web-portal još nije izrađen.</a:t>
            </a:r>
            <a:endParaRPr lang="hr-HR" sz="1400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8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907641" cy="50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695</Words>
  <Application>Microsoft Office PowerPoint</Application>
  <PresentationFormat>On-screen Show (4:3)</PresentationFormat>
  <Paragraphs>77</Paragraphs>
  <Slides>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Windows user</cp:lastModifiedBy>
  <cp:revision>103</cp:revision>
  <dcterms:created xsi:type="dcterms:W3CDTF">2018-03-10T12:39:26Z</dcterms:created>
  <dcterms:modified xsi:type="dcterms:W3CDTF">2018-03-26T11:58:24Z</dcterms:modified>
</cp:coreProperties>
</file>