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95" r:id="rId2"/>
    <p:sldId id="296" r:id="rId3"/>
    <p:sldId id="297" r:id="rId4"/>
    <p:sldId id="298" r:id="rId5"/>
    <p:sldId id="300" r:id="rId6"/>
    <p:sldId id="302" r:id="rId7"/>
    <p:sldId id="303" r:id="rId8"/>
    <p:sldId id="304" r:id="rId9"/>
    <p:sldId id="268" r:id="rId10"/>
    <p:sldId id="282" r:id="rId11"/>
    <p:sldId id="284" r:id="rId12"/>
    <p:sldId id="269" r:id="rId13"/>
    <p:sldId id="261" r:id="rId14"/>
    <p:sldId id="291" r:id="rId15"/>
    <p:sldId id="292" r:id="rId16"/>
    <p:sldId id="286" r:id="rId17"/>
    <p:sldId id="287" r:id="rId18"/>
    <p:sldId id="270" r:id="rId19"/>
  </p:sldIdLst>
  <p:sldSz cx="9144000" cy="6858000" type="screen4x3"/>
  <p:notesSz cx="7053263" cy="93091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a:srgbClr val="FF33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647" autoAdjust="0"/>
  </p:normalViewPr>
  <p:slideViewPr>
    <p:cSldViewPr>
      <p:cViewPr>
        <p:scale>
          <a:sx n="108" d="100"/>
          <a:sy n="108" d="100"/>
        </p:scale>
        <p:origin x="-240" y="26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A5B6FF-8B38-4F1E-9D82-02A17D544853}"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7AB5A85E-CCA1-493F-A6B6-6B25CFB929BD}">
      <dgm:prSet custT="1"/>
      <dgm:spPr/>
      <dgm:t>
        <a:bodyPr/>
        <a:lstStyle/>
        <a:p>
          <a:pPr algn="ctr" rtl="0"/>
          <a:r>
            <a:rPr lang="az-Latn-AZ" sz="2000" b="1" dirty="0" smtClean="0"/>
            <a:t>International Financial Reporting Standards</a:t>
          </a:r>
          <a:endParaRPr lang="en-US" sz="2000" dirty="0"/>
        </a:p>
      </dgm:t>
    </dgm:pt>
    <dgm:pt modelId="{A7E338F3-DA3D-4D61-9EB5-59F4F79D1875}" type="parTrans" cxnId="{BB600557-CC18-487A-80E6-F1E8D6A595E8}">
      <dgm:prSet/>
      <dgm:spPr/>
      <dgm:t>
        <a:bodyPr/>
        <a:lstStyle/>
        <a:p>
          <a:endParaRPr lang="en-US"/>
        </a:p>
      </dgm:t>
    </dgm:pt>
    <dgm:pt modelId="{E0E8DE63-6606-455C-AC24-D98179F60B51}" type="sibTrans" cxnId="{BB600557-CC18-487A-80E6-F1E8D6A595E8}">
      <dgm:prSet/>
      <dgm:spPr/>
      <dgm:t>
        <a:bodyPr/>
        <a:lstStyle/>
        <a:p>
          <a:endParaRPr lang="en-US"/>
        </a:p>
      </dgm:t>
    </dgm:pt>
    <dgm:pt modelId="{5949952F-5893-4A4B-9F94-4A9AFF9C5B41}" type="pres">
      <dgm:prSet presAssocID="{21A5B6FF-8B38-4F1E-9D82-02A17D544853}" presName="linear" presStyleCnt="0">
        <dgm:presLayoutVars>
          <dgm:animLvl val="lvl"/>
          <dgm:resizeHandles val="exact"/>
        </dgm:presLayoutVars>
      </dgm:prSet>
      <dgm:spPr/>
      <dgm:t>
        <a:bodyPr/>
        <a:lstStyle/>
        <a:p>
          <a:endParaRPr lang="en-US"/>
        </a:p>
      </dgm:t>
    </dgm:pt>
    <dgm:pt modelId="{295E6C78-BF8B-46DB-A66F-F74AF904B103}" type="pres">
      <dgm:prSet presAssocID="{7AB5A85E-CCA1-493F-A6B6-6B25CFB929BD}" presName="parentText" presStyleLbl="node1" presStyleIdx="0" presStyleCnt="1" custScaleY="993314">
        <dgm:presLayoutVars>
          <dgm:chMax val="0"/>
          <dgm:bulletEnabled val="1"/>
        </dgm:presLayoutVars>
      </dgm:prSet>
      <dgm:spPr/>
      <dgm:t>
        <a:bodyPr/>
        <a:lstStyle/>
        <a:p>
          <a:endParaRPr lang="en-US"/>
        </a:p>
      </dgm:t>
    </dgm:pt>
  </dgm:ptLst>
  <dgm:cxnLst>
    <dgm:cxn modelId="{BB600557-CC18-487A-80E6-F1E8D6A595E8}" srcId="{21A5B6FF-8B38-4F1E-9D82-02A17D544853}" destId="{7AB5A85E-CCA1-493F-A6B6-6B25CFB929BD}" srcOrd="0" destOrd="0" parTransId="{A7E338F3-DA3D-4D61-9EB5-59F4F79D1875}" sibTransId="{E0E8DE63-6606-455C-AC24-D98179F60B51}"/>
    <dgm:cxn modelId="{14179B81-321E-48B5-842D-57C7597F185D}" type="presOf" srcId="{7AB5A85E-CCA1-493F-A6B6-6B25CFB929BD}" destId="{295E6C78-BF8B-46DB-A66F-F74AF904B103}" srcOrd="0" destOrd="0" presId="urn:microsoft.com/office/officeart/2005/8/layout/vList2"/>
    <dgm:cxn modelId="{D48508BC-DF42-4DC2-81D1-DF84A5FDCD24}" type="presOf" srcId="{21A5B6FF-8B38-4F1E-9D82-02A17D544853}" destId="{5949952F-5893-4A4B-9F94-4A9AFF9C5B41}" srcOrd="0" destOrd="0" presId="urn:microsoft.com/office/officeart/2005/8/layout/vList2"/>
    <dgm:cxn modelId="{38E26EEB-4795-4778-B66D-A0CEB72A7B85}" type="presParOf" srcId="{5949952F-5893-4A4B-9F94-4A9AFF9C5B41}" destId="{295E6C78-BF8B-46DB-A66F-F74AF904B10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AA8D6C6-0374-460E-B5B4-5394CA75D040}" type="doc">
      <dgm:prSet loTypeId="urn:microsoft.com/office/officeart/2005/8/layout/hierarchy3" loCatId="hierarchy" qsTypeId="urn:microsoft.com/office/officeart/2005/8/quickstyle/simple3" qsCatId="simple" csTypeId="urn:microsoft.com/office/officeart/2005/8/colors/accent1_2" csCatId="accent1" phldr="1"/>
      <dgm:spPr>
        <a:scene3d>
          <a:camera prst="orthographicFront">
            <a:rot lat="0" lon="0" rev="0"/>
          </a:camera>
          <a:lightRig rig="balanced" dir="t">
            <a:rot lat="0" lon="0" rev="8700000"/>
          </a:lightRig>
        </a:scene3d>
      </dgm:spPr>
      <dgm:t>
        <a:bodyPr/>
        <a:lstStyle/>
        <a:p>
          <a:endParaRPr lang="en-US"/>
        </a:p>
      </dgm:t>
    </dgm:pt>
    <dgm:pt modelId="{DEC237BC-E41C-4C44-81EA-4E4E8AB13A89}">
      <dgm:prSe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rtl="0"/>
          <a:r>
            <a:rPr lang="az-Latn-AZ" b="1" dirty="0" smtClean="0"/>
            <a:t>International Financial </a:t>
          </a:r>
          <a:r>
            <a:rPr lang="az-Latn-AZ" b="1" dirty="0" smtClean="0"/>
            <a:t>Reporting Standards</a:t>
          </a:r>
          <a:endParaRPr lang="en-US" b="1" dirty="0"/>
        </a:p>
      </dgm:t>
    </dgm:pt>
    <dgm:pt modelId="{FC53188C-5DE7-4215-9D7D-1AB736668A92}" type="parTrans" cxnId="{0AC104C8-D143-41B1-915B-685786E1DC3E}">
      <dgm:prSet/>
      <dgm:spPr/>
      <dgm:t>
        <a:bodyPr/>
        <a:lstStyle/>
        <a:p>
          <a:endParaRPr lang="en-US"/>
        </a:p>
      </dgm:t>
    </dgm:pt>
    <dgm:pt modelId="{9219831D-8BDB-40E4-BDBD-65F98BEC3F87}" type="sibTrans" cxnId="{0AC104C8-D143-41B1-915B-685786E1DC3E}">
      <dgm:prSet/>
      <dgm:spPr/>
      <dgm:t>
        <a:bodyPr/>
        <a:lstStyle/>
        <a:p>
          <a:endParaRPr lang="en-US"/>
        </a:p>
      </dgm:t>
    </dgm:pt>
    <dgm:pt modelId="{05A22467-71CB-4600-8160-26959204020A}" type="pres">
      <dgm:prSet presAssocID="{0AA8D6C6-0374-460E-B5B4-5394CA75D040}" presName="diagram" presStyleCnt="0">
        <dgm:presLayoutVars>
          <dgm:chPref val="1"/>
          <dgm:dir/>
          <dgm:animOne val="branch"/>
          <dgm:animLvl val="lvl"/>
          <dgm:resizeHandles/>
        </dgm:presLayoutVars>
      </dgm:prSet>
      <dgm:spPr/>
      <dgm:t>
        <a:bodyPr/>
        <a:lstStyle/>
        <a:p>
          <a:endParaRPr lang="en-US"/>
        </a:p>
      </dgm:t>
    </dgm:pt>
    <dgm:pt modelId="{96C5B1C5-7FF5-4B55-ADC6-5E3F789B01AC}" type="pres">
      <dgm:prSet presAssocID="{DEC237BC-E41C-4C44-81EA-4E4E8AB13A89}" presName="root"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F0E98C4F-0F11-4E47-AA01-CEA55895D07E}" type="pres">
      <dgm:prSet presAssocID="{DEC237BC-E41C-4C44-81EA-4E4E8AB13A89}" presName="rootComposite"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B0181ED7-FC3E-467E-94ED-6F2E538FD1B9}" type="pres">
      <dgm:prSet presAssocID="{DEC237BC-E41C-4C44-81EA-4E4E8AB13A89}" presName="rootText" presStyleLbl="node1" presStyleIdx="0" presStyleCnt="1" custScaleX="160000" custScaleY="142456" custLinFactNeighborX="54691" custLinFactNeighborY="-21063"/>
      <dgm:spPr/>
      <dgm:t>
        <a:bodyPr/>
        <a:lstStyle/>
        <a:p>
          <a:endParaRPr lang="en-US"/>
        </a:p>
      </dgm:t>
    </dgm:pt>
    <dgm:pt modelId="{FCEDCB9B-1B82-49FD-AC55-E4EAC9C99AA9}" type="pres">
      <dgm:prSet presAssocID="{DEC237BC-E41C-4C44-81EA-4E4E8AB13A89}" presName="rootConnector" presStyleLbl="node1" presStyleIdx="0" presStyleCnt="1"/>
      <dgm:spPr/>
      <dgm:t>
        <a:bodyPr/>
        <a:lstStyle/>
        <a:p>
          <a:endParaRPr lang="en-US"/>
        </a:p>
      </dgm:t>
    </dgm:pt>
    <dgm:pt modelId="{5F7EFE69-247F-4334-B84C-F32B82095B1D}" type="pres">
      <dgm:prSet presAssocID="{DEC237BC-E41C-4C44-81EA-4E4E8AB13A89}" presName="childShape"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Lst>
  <dgm:cxnLst>
    <dgm:cxn modelId="{8A474829-664C-425C-BE80-E4681368DDFA}" type="presOf" srcId="{DEC237BC-E41C-4C44-81EA-4E4E8AB13A89}" destId="{FCEDCB9B-1B82-49FD-AC55-E4EAC9C99AA9}" srcOrd="1" destOrd="0" presId="urn:microsoft.com/office/officeart/2005/8/layout/hierarchy3"/>
    <dgm:cxn modelId="{18A6E2A3-7522-4BC3-B053-030158CFEBEA}" type="presOf" srcId="{DEC237BC-E41C-4C44-81EA-4E4E8AB13A89}" destId="{B0181ED7-FC3E-467E-94ED-6F2E538FD1B9}" srcOrd="0" destOrd="0" presId="urn:microsoft.com/office/officeart/2005/8/layout/hierarchy3"/>
    <dgm:cxn modelId="{53EA0DCC-9FC0-4D35-B9D7-C2118DF1A02C}" type="presOf" srcId="{0AA8D6C6-0374-460E-B5B4-5394CA75D040}" destId="{05A22467-71CB-4600-8160-26959204020A}" srcOrd="0" destOrd="0" presId="urn:microsoft.com/office/officeart/2005/8/layout/hierarchy3"/>
    <dgm:cxn modelId="{0AC104C8-D143-41B1-915B-685786E1DC3E}" srcId="{0AA8D6C6-0374-460E-B5B4-5394CA75D040}" destId="{DEC237BC-E41C-4C44-81EA-4E4E8AB13A89}" srcOrd="0" destOrd="0" parTransId="{FC53188C-5DE7-4215-9D7D-1AB736668A92}" sibTransId="{9219831D-8BDB-40E4-BDBD-65F98BEC3F87}"/>
    <dgm:cxn modelId="{1FC5A1A4-6C06-41CC-AE99-4436BF95804A}" type="presParOf" srcId="{05A22467-71CB-4600-8160-26959204020A}" destId="{96C5B1C5-7FF5-4B55-ADC6-5E3F789B01AC}" srcOrd="0" destOrd="0" presId="urn:microsoft.com/office/officeart/2005/8/layout/hierarchy3"/>
    <dgm:cxn modelId="{EBECC073-84CE-4279-93D7-1C49078B1B9A}" type="presParOf" srcId="{96C5B1C5-7FF5-4B55-ADC6-5E3F789B01AC}" destId="{F0E98C4F-0F11-4E47-AA01-CEA55895D07E}" srcOrd="0" destOrd="0" presId="urn:microsoft.com/office/officeart/2005/8/layout/hierarchy3"/>
    <dgm:cxn modelId="{BD0A7A15-17DC-4569-A8F7-F3688FB8ED5C}" type="presParOf" srcId="{F0E98C4F-0F11-4E47-AA01-CEA55895D07E}" destId="{B0181ED7-FC3E-467E-94ED-6F2E538FD1B9}" srcOrd="0" destOrd="0" presId="urn:microsoft.com/office/officeart/2005/8/layout/hierarchy3"/>
    <dgm:cxn modelId="{D28F8C46-A0F7-44F6-94C5-5002A5A14CF3}" type="presParOf" srcId="{F0E98C4F-0F11-4E47-AA01-CEA55895D07E}" destId="{FCEDCB9B-1B82-49FD-AC55-E4EAC9C99AA9}" srcOrd="1" destOrd="0" presId="urn:microsoft.com/office/officeart/2005/8/layout/hierarchy3"/>
    <dgm:cxn modelId="{09246BD1-2EF1-4ADC-8F07-61BD4339C104}" type="presParOf" srcId="{96C5B1C5-7FF5-4B55-ADC6-5E3F789B01AC}" destId="{5F7EFE69-247F-4334-B84C-F32B82095B1D}" srcOrd="1" destOrd="0" presId="urn:microsoft.com/office/officeart/2005/8/layout/hierarchy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CD5AD64-3C64-4B91-931B-5C4EFD2D1CC6}" type="doc">
      <dgm:prSet loTypeId="urn:microsoft.com/office/officeart/2008/layout/PictureAccentList" loCatId="list" qsTypeId="urn:microsoft.com/office/officeart/2005/8/quickstyle/3d4" qsCatId="3D" csTypeId="urn:microsoft.com/office/officeart/2005/8/colors/accent1_2" csCatId="accent1" phldr="1"/>
      <dgm:spPr/>
      <dgm:t>
        <a:bodyPr/>
        <a:lstStyle/>
        <a:p>
          <a:endParaRPr lang="en-US"/>
        </a:p>
      </dgm:t>
    </dgm:pt>
    <dgm:pt modelId="{C46F9C96-7A15-481E-A22B-889FA8585744}">
      <dgm:prSet>
        <dgm:style>
          <a:lnRef idx="1">
            <a:schemeClr val="accent1"/>
          </a:lnRef>
          <a:fillRef idx="2">
            <a:schemeClr val="accent1"/>
          </a:fillRef>
          <a:effectRef idx="1">
            <a:schemeClr val="accent1"/>
          </a:effectRef>
          <a:fontRef idx="minor">
            <a:schemeClr val="dk1"/>
          </a:fontRef>
        </dgm:style>
      </dgm:prSet>
      <dgm:spPr/>
      <dgm:t>
        <a:bodyPr/>
        <a:lstStyle/>
        <a:p>
          <a:pPr rtl="0"/>
          <a:r>
            <a:rPr lang="az-Latn-AZ" b="1" dirty="0" smtClean="0"/>
            <a:t>IFRS-based accounting regulation</a:t>
          </a:r>
          <a:endParaRPr lang="en-US" dirty="0"/>
        </a:p>
      </dgm:t>
    </dgm:pt>
    <dgm:pt modelId="{FB4AA18D-0573-4CCE-B335-57414FD9F6A0}" type="sibTrans" cxnId="{3106BDE9-FE91-4826-9E86-2E4AF3187760}">
      <dgm:prSet/>
      <dgm:spPr/>
      <dgm:t>
        <a:bodyPr/>
        <a:lstStyle/>
        <a:p>
          <a:endParaRPr lang="en-US"/>
        </a:p>
      </dgm:t>
    </dgm:pt>
    <dgm:pt modelId="{FCBB95A6-83CE-450C-9644-DB8DDCE32084}" type="parTrans" cxnId="{3106BDE9-FE91-4826-9E86-2E4AF3187760}">
      <dgm:prSet/>
      <dgm:spPr/>
      <dgm:t>
        <a:bodyPr/>
        <a:lstStyle/>
        <a:p>
          <a:endParaRPr lang="en-US"/>
        </a:p>
      </dgm:t>
    </dgm:pt>
    <dgm:pt modelId="{16C03702-242D-4A7A-9287-3BADBFE7D718}" type="pres">
      <dgm:prSet presAssocID="{ECD5AD64-3C64-4B91-931B-5C4EFD2D1CC6}" presName="layout" presStyleCnt="0">
        <dgm:presLayoutVars>
          <dgm:chMax/>
          <dgm:chPref/>
          <dgm:dir/>
          <dgm:animOne val="branch"/>
          <dgm:animLvl val="lvl"/>
          <dgm:resizeHandles/>
        </dgm:presLayoutVars>
      </dgm:prSet>
      <dgm:spPr/>
      <dgm:t>
        <a:bodyPr/>
        <a:lstStyle/>
        <a:p>
          <a:endParaRPr lang="en-US"/>
        </a:p>
      </dgm:t>
    </dgm:pt>
    <dgm:pt modelId="{32DB3622-3326-494E-96A7-6481082DF106}" type="pres">
      <dgm:prSet presAssocID="{C46F9C96-7A15-481E-A22B-889FA8585744}" presName="root" presStyleCnt="0">
        <dgm:presLayoutVars>
          <dgm:chMax/>
          <dgm:chPref val="4"/>
        </dgm:presLayoutVars>
      </dgm:prSet>
      <dgm:spPr/>
    </dgm:pt>
    <dgm:pt modelId="{A1A35252-0365-49C9-ABC4-FB783D87D9B0}" type="pres">
      <dgm:prSet presAssocID="{C46F9C96-7A15-481E-A22B-889FA8585744}" presName="rootComposite" presStyleCnt="0">
        <dgm:presLayoutVars/>
      </dgm:prSet>
      <dgm:spPr/>
    </dgm:pt>
    <dgm:pt modelId="{173694AE-DEF4-49D2-8693-3C360D1183CB}" type="pres">
      <dgm:prSet presAssocID="{C46F9C96-7A15-481E-A22B-889FA8585744}" presName="rootText" presStyleLbl="node0" presStyleIdx="0" presStyleCnt="1" custScaleY="366588" custLinFactNeighborX="-91197" custLinFactNeighborY="-34362">
        <dgm:presLayoutVars>
          <dgm:chMax/>
          <dgm:chPref val="4"/>
        </dgm:presLayoutVars>
      </dgm:prSet>
      <dgm:spPr/>
      <dgm:t>
        <a:bodyPr/>
        <a:lstStyle/>
        <a:p>
          <a:endParaRPr lang="en-US"/>
        </a:p>
      </dgm:t>
    </dgm:pt>
    <dgm:pt modelId="{F4ED04CB-A67F-4EAA-BEE9-9FB595C8BD86}" type="pres">
      <dgm:prSet presAssocID="{C46F9C96-7A15-481E-A22B-889FA8585744}" presName="childShape" presStyleCnt="0">
        <dgm:presLayoutVars>
          <dgm:chMax val="0"/>
          <dgm:chPref val="0"/>
        </dgm:presLayoutVars>
      </dgm:prSet>
      <dgm:spPr/>
    </dgm:pt>
  </dgm:ptLst>
  <dgm:cxnLst>
    <dgm:cxn modelId="{3106BDE9-FE91-4826-9E86-2E4AF3187760}" srcId="{ECD5AD64-3C64-4B91-931B-5C4EFD2D1CC6}" destId="{C46F9C96-7A15-481E-A22B-889FA8585744}" srcOrd="0" destOrd="0" parTransId="{FCBB95A6-83CE-450C-9644-DB8DDCE32084}" sibTransId="{FB4AA18D-0573-4CCE-B335-57414FD9F6A0}"/>
    <dgm:cxn modelId="{0FA8178D-01B0-4336-8A88-086B6CA1A823}" type="presOf" srcId="{C46F9C96-7A15-481E-A22B-889FA8585744}" destId="{173694AE-DEF4-49D2-8693-3C360D1183CB}" srcOrd="0" destOrd="0" presId="urn:microsoft.com/office/officeart/2008/layout/PictureAccentList"/>
    <dgm:cxn modelId="{0E3E267A-EDA9-4E53-8CF9-AA8CCD075E9F}" type="presOf" srcId="{ECD5AD64-3C64-4B91-931B-5C4EFD2D1CC6}" destId="{16C03702-242D-4A7A-9287-3BADBFE7D718}" srcOrd="0" destOrd="0" presId="urn:microsoft.com/office/officeart/2008/layout/PictureAccentList"/>
    <dgm:cxn modelId="{B8BF95E0-793B-457E-B5CB-83AE277099DF}" type="presParOf" srcId="{16C03702-242D-4A7A-9287-3BADBFE7D718}" destId="{32DB3622-3326-494E-96A7-6481082DF106}" srcOrd="0" destOrd="0" presId="urn:microsoft.com/office/officeart/2008/layout/PictureAccentList"/>
    <dgm:cxn modelId="{950797A0-29C5-4829-B639-453C5B0549F0}" type="presParOf" srcId="{32DB3622-3326-494E-96A7-6481082DF106}" destId="{A1A35252-0365-49C9-ABC4-FB783D87D9B0}" srcOrd="0" destOrd="0" presId="urn:microsoft.com/office/officeart/2008/layout/PictureAccentList"/>
    <dgm:cxn modelId="{E803221D-8AD6-4206-AD26-3427BE5B5303}" type="presParOf" srcId="{A1A35252-0365-49C9-ABC4-FB783D87D9B0}" destId="{173694AE-DEF4-49D2-8693-3C360D1183CB}" srcOrd="0" destOrd="0" presId="urn:microsoft.com/office/officeart/2008/layout/PictureAccentList"/>
    <dgm:cxn modelId="{23D79A96-C66C-40F1-A9C0-1D446978CFB4}" type="presParOf" srcId="{32DB3622-3326-494E-96A7-6481082DF106}" destId="{F4ED04CB-A67F-4EAA-BEE9-9FB595C8BD86}" srcOrd="1" destOrd="0" presId="urn:microsoft.com/office/officeart/2008/layout/PictureAccentList"/>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CD5AD64-3C64-4B91-931B-5C4EFD2D1CC6}" type="doc">
      <dgm:prSet loTypeId="urn:microsoft.com/office/officeart/2008/layout/PictureAccentList" loCatId="list" qsTypeId="urn:microsoft.com/office/officeart/2005/8/quickstyle/3d4" qsCatId="3D" csTypeId="urn:microsoft.com/office/officeart/2005/8/colors/accent1_2" csCatId="accent1" phldr="1"/>
      <dgm:spPr/>
      <dgm:t>
        <a:bodyPr/>
        <a:lstStyle/>
        <a:p>
          <a:endParaRPr lang="en-US"/>
        </a:p>
      </dgm:t>
    </dgm:pt>
    <dgm:pt modelId="{16C03702-242D-4A7A-9287-3BADBFE7D718}" type="pres">
      <dgm:prSet presAssocID="{ECD5AD64-3C64-4B91-931B-5C4EFD2D1CC6}" presName="layout" presStyleCnt="0">
        <dgm:presLayoutVars>
          <dgm:chMax/>
          <dgm:chPref/>
          <dgm:dir/>
          <dgm:animOne val="branch"/>
          <dgm:animLvl val="lvl"/>
          <dgm:resizeHandles/>
        </dgm:presLayoutVars>
      </dgm:prSet>
      <dgm:spPr/>
      <dgm:t>
        <a:bodyPr/>
        <a:lstStyle/>
        <a:p>
          <a:endParaRPr lang="en-US"/>
        </a:p>
      </dgm:t>
    </dgm:pt>
  </dgm:ptLst>
  <dgm:cxnLst>
    <dgm:cxn modelId="{FE91942E-192F-476F-B6E7-EEE839038736}" type="presOf" srcId="{ECD5AD64-3C64-4B91-931B-5C4EFD2D1CC6}" destId="{16C03702-242D-4A7A-9287-3BADBFE7D718}" srcOrd="0" destOrd="0" presId="urn:microsoft.com/office/officeart/2008/layout/Pictu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71BDE1C-E286-42A0-AFC6-FB472F49A3FC}"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A8CC09DA-2883-48A6-A685-F2E156B951C6}">
      <dgm:prSet custT="1"/>
      <dgm:spPr/>
      <dgm:t>
        <a:bodyPr/>
        <a:lstStyle/>
        <a:p>
          <a:pPr algn="ctr" rtl="0"/>
          <a:r>
            <a:rPr lang="az-Latn-AZ" sz="1800" b="1" dirty="0" smtClean="0"/>
            <a:t>International Financial Reporting Standards for Small and Medium Enterprises</a:t>
          </a:r>
          <a:endParaRPr lang="en-US" sz="1800" dirty="0"/>
        </a:p>
      </dgm:t>
    </dgm:pt>
    <dgm:pt modelId="{F3FBD24E-FEBA-4649-8770-BF1C19D27FF3}" type="parTrans" cxnId="{81DD2950-863E-4419-8874-3E980F37A675}">
      <dgm:prSet/>
      <dgm:spPr/>
      <dgm:t>
        <a:bodyPr/>
        <a:lstStyle/>
        <a:p>
          <a:endParaRPr lang="en-US"/>
        </a:p>
      </dgm:t>
    </dgm:pt>
    <dgm:pt modelId="{7515D757-C926-4BA4-B9C9-0C0E86CEA70E}" type="sibTrans" cxnId="{81DD2950-863E-4419-8874-3E980F37A675}">
      <dgm:prSet/>
      <dgm:spPr/>
      <dgm:t>
        <a:bodyPr/>
        <a:lstStyle/>
        <a:p>
          <a:endParaRPr lang="en-US"/>
        </a:p>
      </dgm:t>
    </dgm:pt>
    <dgm:pt modelId="{AFF46686-71FA-4CC8-869C-E5D58881AB50}" type="pres">
      <dgm:prSet presAssocID="{971BDE1C-E286-42A0-AFC6-FB472F49A3FC}" presName="linear" presStyleCnt="0">
        <dgm:presLayoutVars>
          <dgm:animLvl val="lvl"/>
          <dgm:resizeHandles val="exact"/>
        </dgm:presLayoutVars>
      </dgm:prSet>
      <dgm:spPr/>
      <dgm:t>
        <a:bodyPr/>
        <a:lstStyle/>
        <a:p>
          <a:endParaRPr lang="en-US"/>
        </a:p>
      </dgm:t>
    </dgm:pt>
    <dgm:pt modelId="{98B06E4F-DBC3-43EE-B59B-8A2D82AB0538}" type="pres">
      <dgm:prSet presAssocID="{A8CC09DA-2883-48A6-A685-F2E156B951C6}" presName="parentText" presStyleLbl="node1" presStyleIdx="0" presStyleCnt="1" custScaleY="796163">
        <dgm:presLayoutVars>
          <dgm:chMax val="0"/>
          <dgm:bulletEnabled val="1"/>
        </dgm:presLayoutVars>
      </dgm:prSet>
      <dgm:spPr/>
      <dgm:t>
        <a:bodyPr/>
        <a:lstStyle/>
        <a:p>
          <a:endParaRPr lang="en-US"/>
        </a:p>
      </dgm:t>
    </dgm:pt>
  </dgm:ptLst>
  <dgm:cxnLst>
    <dgm:cxn modelId="{B6FF3F47-D78D-48D6-9113-517FD1790934}" type="presOf" srcId="{971BDE1C-E286-42A0-AFC6-FB472F49A3FC}" destId="{AFF46686-71FA-4CC8-869C-E5D58881AB50}" srcOrd="0" destOrd="0" presId="urn:microsoft.com/office/officeart/2005/8/layout/vList2"/>
    <dgm:cxn modelId="{81DD2950-863E-4419-8874-3E980F37A675}" srcId="{971BDE1C-E286-42A0-AFC6-FB472F49A3FC}" destId="{A8CC09DA-2883-48A6-A685-F2E156B951C6}" srcOrd="0" destOrd="0" parTransId="{F3FBD24E-FEBA-4649-8770-BF1C19D27FF3}" sibTransId="{7515D757-C926-4BA4-B9C9-0C0E86CEA70E}"/>
    <dgm:cxn modelId="{58BA1E6E-D7E2-4241-B289-7DDCDF080C4D}" type="presOf" srcId="{A8CC09DA-2883-48A6-A685-F2E156B951C6}" destId="{98B06E4F-DBC3-43EE-B59B-8A2D82AB0538}" srcOrd="0" destOrd="0" presId="urn:microsoft.com/office/officeart/2005/8/layout/vList2"/>
    <dgm:cxn modelId="{7F2F0C9F-3908-4522-BF84-8DF2738CBE21}" type="presParOf" srcId="{AFF46686-71FA-4CC8-869C-E5D58881AB50}" destId="{98B06E4F-DBC3-43EE-B59B-8A2D82AB0538}"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7662741-DA07-4E81-9A6A-6821A91AABE5}"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6BCF505F-724F-490C-A7A8-691B5121C28A}">
      <dgm:prSet custT="1"/>
      <dgm:spPr/>
      <dgm:t>
        <a:bodyPr/>
        <a:lstStyle/>
        <a:p>
          <a:pPr algn="ctr" rtl="0"/>
          <a:r>
            <a:rPr lang="az-Latn-AZ" sz="2000" b="1" dirty="0" smtClean="0"/>
            <a:t>International Accounting Standards for Public Sector</a:t>
          </a:r>
          <a:endParaRPr lang="en-US" sz="2000" dirty="0"/>
        </a:p>
      </dgm:t>
    </dgm:pt>
    <dgm:pt modelId="{F78DA0FF-C825-4F8A-9339-17687C4305D2}" type="parTrans" cxnId="{DBD44338-1A75-4F2C-87AB-0C736855BEC2}">
      <dgm:prSet/>
      <dgm:spPr/>
      <dgm:t>
        <a:bodyPr/>
        <a:lstStyle/>
        <a:p>
          <a:endParaRPr lang="en-US"/>
        </a:p>
      </dgm:t>
    </dgm:pt>
    <dgm:pt modelId="{B6CFF746-7662-4758-9AFA-06AC876C2902}" type="sibTrans" cxnId="{DBD44338-1A75-4F2C-87AB-0C736855BEC2}">
      <dgm:prSet/>
      <dgm:spPr/>
      <dgm:t>
        <a:bodyPr/>
        <a:lstStyle/>
        <a:p>
          <a:endParaRPr lang="en-US"/>
        </a:p>
      </dgm:t>
    </dgm:pt>
    <dgm:pt modelId="{35932639-0AD9-4A95-BA08-DB27F5436768}" type="pres">
      <dgm:prSet presAssocID="{97662741-DA07-4E81-9A6A-6821A91AABE5}" presName="linear" presStyleCnt="0">
        <dgm:presLayoutVars>
          <dgm:animLvl val="lvl"/>
          <dgm:resizeHandles val="exact"/>
        </dgm:presLayoutVars>
      </dgm:prSet>
      <dgm:spPr/>
      <dgm:t>
        <a:bodyPr/>
        <a:lstStyle/>
        <a:p>
          <a:endParaRPr lang="en-US"/>
        </a:p>
      </dgm:t>
    </dgm:pt>
    <dgm:pt modelId="{D361145D-544E-4CC8-8EFB-3785F55C35F6}" type="pres">
      <dgm:prSet presAssocID="{6BCF505F-724F-490C-A7A8-691B5121C28A}" presName="parentText" presStyleLbl="node1" presStyleIdx="0" presStyleCnt="1" custScaleY="119233" custLinFactNeighborX="13886" custLinFactNeighborY="0">
        <dgm:presLayoutVars>
          <dgm:chMax val="0"/>
          <dgm:bulletEnabled val="1"/>
        </dgm:presLayoutVars>
      </dgm:prSet>
      <dgm:spPr/>
      <dgm:t>
        <a:bodyPr/>
        <a:lstStyle/>
        <a:p>
          <a:endParaRPr lang="en-US"/>
        </a:p>
      </dgm:t>
    </dgm:pt>
  </dgm:ptLst>
  <dgm:cxnLst>
    <dgm:cxn modelId="{DBD44338-1A75-4F2C-87AB-0C736855BEC2}" srcId="{97662741-DA07-4E81-9A6A-6821A91AABE5}" destId="{6BCF505F-724F-490C-A7A8-691B5121C28A}" srcOrd="0" destOrd="0" parTransId="{F78DA0FF-C825-4F8A-9339-17687C4305D2}" sibTransId="{B6CFF746-7662-4758-9AFA-06AC876C2902}"/>
    <dgm:cxn modelId="{EF8AD68F-E6FD-4A42-9F3B-974EACC29B19}" type="presOf" srcId="{6BCF505F-724F-490C-A7A8-691B5121C28A}" destId="{D361145D-544E-4CC8-8EFB-3785F55C35F6}" srcOrd="0" destOrd="0" presId="urn:microsoft.com/office/officeart/2005/8/layout/vList2"/>
    <dgm:cxn modelId="{D0C0C638-92A0-4EF9-84E5-64531B6F486A}" type="presOf" srcId="{97662741-DA07-4E81-9A6A-6821A91AABE5}" destId="{35932639-0AD9-4A95-BA08-DB27F5436768}" srcOrd="0" destOrd="0" presId="urn:microsoft.com/office/officeart/2005/8/layout/vList2"/>
    <dgm:cxn modelId="{A22B2215-3B96-4BE1-A861-385D5FF54E00}" type="presParOf" srcId="{35932639-0AD9-4A95-BA08-DB27F5436768}" destId="{D361145D-544E-4CC8-8EFB-3785F55C35F6}"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0492B92-6C10-4BE9-97B8-7338AC7128A3}"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C4C0F687-E561-4488-8360-C680A4ED453A}">
      <dgm:prSet/>
      <dgm:spPr/>
      <dgm:t>
        <a:bodyPr/>
        <a:lstStyle/>
        <a:p>
          <a:pPr rtl="0"/>
          <a:r>
            <a:rPr lang="az-Latn-AZ" b="1" dirty="0" smtClean="0"/>
            <a:t>IFRS-based accounting regulation</a:t>
          </a:r>
          <a:endParaRPr lang="en-US" dirty="0"/>
        </a:p>
      </dgm:t>
    </dgm:pt>
    <dgm:pt modelId="{27727EAD-C8E3-4082-B422-E611BF27371E}" type="parTrans" cxnId="{E1BF5719-71FE-4F3B-AD50-95BA753AF89B}">
      <dgm:prSet/>
      <dgm:spPr/>
      <dgm:t>
        <a:bodyPr/>
        <a:lstStyle/>
        <a:p>
          <a:endParaRPr lang="en-US"/>
        </a:p>
      </dgm:t>
    </dgm:pt>
    <dgm:pt modelId="{66ED4CC3-7BC0-4EB2-85D2-503AEEA2F88C}" type="sibTrans" cxnId="{E1BF5719-71FE-4F3B-AD50-95BA753AF89B}">
      <dgm:prSet/>
      <dgm:spPr/>
      <dgm:t>
        <a:bodyPr/>
        <a:lstStyle/>
        <a:p>
          <a:endParaRPr lang="en-US"/>
        </a:p>
      </dgm:t>
    </dgm:pt>
    <dgm:pt modelId="{3AC5F3C2-5314-4165-AF08-9C88E4EDD353}" type="pres">
      <dgm:prSet presAssocID="{50492B92-6C10-4BE9-97B8-7338AC7128A3}" presName="linear" presStyleCnt="0">
        <dgm:presLayoutVars>
          <dgm:animLvl val="lvl"/>
          <dgm:resizeHandles val="exact"/>
        </dgm:presLayoutVars>
      </dgm:prSet>
      <dgm:spPr/>
      <dgm:t>
        <a:bodyPr/>
        <a:lstStyle/>
        <a:p>
          <a:endParaRPr lang="en-US"/>
        </a:p>
      </dgm:t>
    </dgm:pt>
    <dgm:pt modelId="{FE6F56FE-0359-45C4-A8F4-44132FA8421F}" type="pres">
      <dgm:prSet presAssocID="{C4C0F687-E561-4488-8360-C680A4ED453A}" presName="parentText" presStyleLbl="node1" presStyleIdx="0" presStyleCnt="1">
        <dgm:presLayoutVars>
          <dgm:chMax val="0"/>
          <dgm:bulletEnabled val="1"/>
        </dgm:presLayoutVars>
      </dgm:prSet>
      <dgm:spPr/>
      <dgm:t>
        <a:bodyPr/>
        <a:lstStyle/>
        <a:p>
          <a:endParaRPr lang="en-US"/>
        </a:p>
      </dgm:t>
    </dgm:pt>
  </dgm:ptLst>
  <dgm:cxnLst>
    <dgm:cxn modelId="{E1BF5719-71FE-4F3B-AD50-95BA753AF89B}" srcId="{50492B92-6C10-4BE9-97B8-7338AC7128A3}" destId="{C4C0F687-E561-4488-8360-C680A4ED453A}" srcOrd="0" destOrd="0" parTransId="{27727EAD-C8E3-4082-B422-E611BF27371E}" sibTransId="{66ED4CC3-7BC0-4EB2-85D2-503AEEA2F88C}"/>
    <dgm:cxn modelId="{07C33BC3-FE34-4A25-B013-F1302E5EA7E8}" type="presOf" srcId="{C4C0F687-E561-4488-8360-C680A4ED453A}" destId="{FE6F56FE-0359-45C4-A8F4-44132FA8421F}" srcOrd="0" destOrd="0" presId="urn:microsoft.com/office/officeart/2005/8/layout/vList2"/>
    <dgm:cxn modelId="{B807E199-1AA1-40F4-935D-FE9FFBB79504}" type="presOf" srcId="{50492B92-6C10-4BE9-97B8-7338AC7128A3}" destId="{3AC5F3C2-5314-4165-AF08-9C88E4EDD353}" srcOrd="0" destOrd="0" presId="urn:microsoft.com/office/officeart/2005/8/layout/vList2"/>
    <dgm:cxn modelId="{5C3F9146-E536-44A6-BEA6-2837FF6625A3}" type="presParOf" srcId="{3AC5F3C2-5314-4165-AF08-9C88E4EDD353}" destId="{FE6F56FE-0359-45C4-A8F4-44132FA8421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B012695-6B00-4FCC-919A-70EA4B639793}"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938E090A-9F50-4708-A360-3B6D83E23811}">
      <dgm:prSet/>
      <dgm:spPr/>
      <dgm:t>
        <a:bodyPr/>
        <a:lstStyle/>
        <a:p>
          <a:pPr rtl="0"/>
          <a:r>
            <a:rPr lang="az-Latn-AZ" b="1" dirty="0" smtClean="0"/>
            <a:t>SME IFRS-based accounting regulation</a:t>
          </a:r>
          <a:endParaRPr lang="en-US" dirty="0"/>
        </a:p>
      </dgm:t>
    </dgm:pt>
    <dgm:pt modelId="{3D0B5E85-D3F6-4330-98CD-05AADDB5CF71}" type="parTrans" cxnId="{8B8C5B9D-3883-46DE-94FC-7DB106E6EF57}">
      <dgm:prSet/>
      <dgm:spPr/>
      <dgm:t>
        <a:bodyPr/>
        <a:lstStyle/>
        <a:p>
          <a:endParaRPr lang="en-US"/>
        </a:p>
      </dgm:t>
    </dgm:pt>
    <dgm:pt modelId="{DBD6845D-B297-47D7-BF34-F3694DEB3D47}" type="sibTrans" cxnId="{8B8C5B9D-3883-46DE-94FC-7DB106E6EF57}">
      <dgm:prSet/>
      <dgm:spPr/>
      <dgm:t>
        <a:bodyPr/>
        <a:lstStyle/>
        <a:p>
          <a:endParaRPr lang="en-US"/>
        </a:p>
      </dgm:t>
    </dgm:pt>
    <dgm:pt modelId="{397B32E3-A7C9-4931-9AA3-FCAF2B2831F9}" type="pres">
      <dgm:prSet presAssocID="{AB012695-6B00-4FCC-919A-70EA4B639793}" presName="linear" presStyleCnt="0">
        <dgm:presLayoutVars>
          <dgm:animLvl val="lvl"/>
          <dgm:resizeHandles val="exact"/>
        </dgm:presLayoutVars>
      </dgm:prSet>
      <dgm:spPr/>
      <dgm:t>
        <a:bodyPr/>
        <a:lstStyle/>
        <a:p>
          <a:endParaRPr lang="en-US"/>
        </a:p>
      </dgm:t>
    </dgm:pt>
    <dgm:pt modelId="{73E9ACB7-7782-4AA4-AEC1-ECE144ABE77C}" type="pres">
      <dgm:prSet presAssocID="{938E090A-9F50-4708-A360-3B6D83E23811}" presName="parentText" presStyleLbl="node1" presStyleIdx="0" presStyleCnt="1">
        <dgm:presLayoutVars>
          <dgm:chMax val="0"/>
          <dgm:bulletEnabled val="1"/>
        </dgm:presLayoutVars>
      </dgm:prSet>
      <dgm:spPr/>
      <dgm:t>
        <a:bodyPr/>
        <a:lstStyle/>
        <a:p>
          <a:endParaRPr lang="en-US"/>
        </a:p>
      </dgm:t>
    </dgm:pt>
  </dgm:ptLst>
  <dgm:cxnLst>
    <dgm:cxn modelId="{F84D4CB8-7643-444E-94F7-B5BDAE37BEBD}" type="presOf" srcId="{AB012695-6B00-4FCC-919A-70EA4B639793}" destId="{397B32E3-A7C9-4931-9AA3-FCAF2B2831F9}" srcOrd="0" destOrd="0" presId="urn:microsoft.com/office/officeart/2005/8/layout/vList2"/>
    <dgm:cxn modelId="{8B8C5B9D-3883-46DE-94FC-7DB106E6EF57}" srcId="{AB012695-6B00-4FCC-919A-70EA4B639793}" destId="{938E090A-9F50-4708-A360-3B6D83E23811}" srcOrd="0" destOrd="0" parTransId="{3D0B5E85-D3F6-4330-98CD-05AADDB5CF71}" sibTransId="{DBD6845D-B297-47D7-BF34-F3694DEB3D47}"/>
    <dgm:cxn modelId="{BF45FB3A-CB6E-4F75-977B-9F71FE128EA9}" type="presOf" srcId="{938E090A-9F50-4708-A360-3B6D83E23811}" destId="{73E9ACB7-7782-4AA4-AEC1-ECE144ABE77C}" srcOrd="0" destOrd="0" presId="urn:microsoft.com/office/officeart/2005/8/layout/vList2"/>
    <dgm:cxn modelId="{65E5F0EE-5944-42EA-AB2D-F9680A494A0E}" type="presParOf" srcId="{397B32E3-A7C9-4931-9AA3-FCAF2B2831F9}" destId="{73E9ACB7-7782-4AA4-AEC1-ECE144ABE77C}"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ED55CCD-7BED-48F4-97C0-9DF4E97EAE84}"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7CDA87D2-8F6C-43C5-B643-94B7574333D8}">
      <dgm:prSet/>
      <dgm:spPr/>
      <dgm:t>
        <a:bodyPr/>
        <a:lstStyle/>
        <a:p>
          <a:pPr rtl="0"/>
          <a:r>
            <a:rPr lang="az-Latn-AZ" b="1" dirty="0" smtClean="0"/>
            <a:t>IASPS-based accounting regulation</a:t>
          </a:r>
          <a:endParaRPr lang="en-US" dirty="0"/>
        </a:p>
      </dgm:t>
    </dgm:pt>
    <dgm:pt modelId="{39FE095F-B26E-45F7-8D31-30D3886FAACE}" type="parTrans" cxnId="{09A45DC1-1006-41A2-A56D-3ADA2CB24430}">
      <dgm:prSet/>
      <dgm:spPr/>
      <dgm:t>
        <a:bodyPr/>
        <a:lstStyle/>
        <a:p>
          <a:endParaRPr lang="en-US"/>
        </a:p>
      </dgm:t>
    </dgm:pt>
    <dgm:pt modelId="{7350A106-7113-4D29-A5A1-1E8CCB3FBE75}" type="sibTrans" cxnId="{09A45DC1-1006-41A2-A56D-3ADA2CB24430}">
      <dgm:prSet/>
      <dgm:spPr/>
      <dgm:t>
        <a:bodyPr/>
        <a:lstStyle/>
        <a:p>
          <a:endParaRPr lang="en-US"/>
        </a:p>
      </dgm:t>
    </dgm:pt>
    <dgm:pt modelId="{19BEC972-3B50-4A4A-9D74-65A1E21D5419}" type="pres">
      <dgm:prSet presAssocID="{4ED55CCD-7BED-48F4-97C0-9DF4E97EAE84}" presName="linear" presStyleCnt="0">
        <dgm:presLayoutVars>
          <dgm:animLvl val="lvl"/>
          <dgm:resizeHandles val="exact"/>
        </dgm:presLayoutVars>
      </dgm:prSet>
      <dgm:spPr/>
      <dgm:t>
        <a:bodyPr/>
        <a:lstStyle/>
        <a:p>
          <a:endParaRPr lang="en-US"/>
        </a:p>
      </dgm:t>
    </dgm:pt>
    <dgm:pt modelId="{20AA24BD-26C8-4C1C-A40D-A07668F1E87C}" type="pres">
      <dgm:prSet presAssocID="{7CDA87D2-8F6C-43C5-B643-94B7574333D8}" presName="parentText" presStyleLbl="node1" presStyleIdx="0" presStyleCnt="1">
        <dgm:presLayoutVars>
          <dgm:chMax val="0"/>
          <dgm:bulletEnabled val="1"/>
        </dgm:presLayoutVars>
      </dgm:prSet>
      <dgm:spPr/>
      <dgm:t>
        <a:bodyPr/>
        <a:lstStyle/>
        <a:p>
          <a:endParaRPr lang="en-US"/>
        </a:p>
      </dgm:t>
    </dgm:pt>
  </dgm:ptLst>
  <dgm:cxnLst>
    <dgm:cxn modelId="{3AD0B9CC-F911-4B51-B027-E1D3F6BD3EF2}" type="presOf" srcId="{7CDA87D2-8F6C-43C5-B643-94B7574333D8}" destId="{20AA24BD-26C8-4C1C-A40D-A07668F1E87C}" srcOrd="0" destOrd="0" presId="urn:microsoft.com/office/officeart/2005/8/layout/vList2"/>
    <dgm:cxn modelId="{A42E63BA-AE01-4A5F-B42C-F126FD6D4CCA}" type="presOf" srcId="{4ED55CCD-7BED-48F4-97C0-9DF4E97EAE84}" destId="{19BEC972-3B50-4A4A-9D74-65A1E21D5419}" srcOrd="0" destOrd="0" presId="urn:microsoft.com/office/officeart/2005/8/layout/vList2"/>
    <dgm:cxn modelId="{09A45DC1-1006-41A2-A56D-3ADA2CB24430}" srcId="{4ED55CCD-7BED-48F4-97C0-9DF4E97EAE84}" destId="{7CDA87D2-8F6C-43C5-B643-94B7574333D8}" srcOrd="0" destOrd="0" parTransId="{39FE095F-B26E-45F7-8D31-30D3886FAACE}" sibTransId="{7350A106-7113-4D29-A5A1-1E8CCB3FBE75}"/>
    <dgm:cxn modelId="{B7E3CD93-9EFA-4EAF-B7A9-2EC6BDE12001}" type="presParOf" srcId="{19BEC972-3B50-4A4A-9D74-65A1E21D5419}" destId="{20AA24BD-26C8-4C1C-A40D-A07668F1E87C}"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969150C-CFA5-4A90-8776-AC0633CD7802}"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F1107B09-324B-4E4D-8743-08F499D096FC}">
      <dgm:prSet/>
      <dgm:spPr/>
      <dgm:t>
        <a:bodyPr/>
        <a:lstStyle/>
        <a:p>
          <a:pPr rtl="0"/>
          <a:r>
            <a:rPr lang="az-Latn-AZ" b="1" dirty="0" smtClean="0"/>
            <a:t>Accounting regulation for small enterprises</a:t>
          </a:r>
          <a:endParaRPr lang="en-US" dirty="0"/>
        </a:p>
      </dgm:t>
    </dgm:pt>
    <dgm:pt modelId="{5179AD96-E623-4B2B-A39A-76D1A65A3800}" type="parTrans" cxnId="{2EB95641-4E3B-4DB6-A337-923F99B7903A}">
      <dgm:prSet/>
      <dgm:spPr/>
      <dgm:t>
        <a:bodyPr/>
        <a:lstStyle/>
        <a:p>
          <a:endParaRPr lang="en-US"/>
        </a:p>
      </dgm:t>
    </dgm:pt>
    <dgm:pt modelId="{8CD92477-233C-485B-AFB4-DC68743F0744}" type="sibTrans" cxnId="{2EB95641-4E3B-4DB6-A337-923F99B7903A}">
      <dgm:prSet/>
      <dgm:spPr/>
      <dgm:t>
        <a:bodyPr/>
        <a:lstStyle/>
        <a:p>
          <a:endParaRPr lang="en-US"/>
        </a:p>
      </dgm:t>
    </dgm:pt>
    <dgm:pt modelId="{C2AF1272-85FF-4ADC-B361-528BCBCF62D6}" type="pres">
      <dgm:prSet presAssocID="{B969150C-CFA5-4A90-8776-AC0633CD7802}" presName="linear" presStyleCnt="0">
        <dgm:presLayoutVars>
          <dgm:animLvl val="lvl"/>
          <dgm:resizeHandles val="exact"/>
        </dgm:presLayoutVars>
      </dgm:prSet>
      <dgm:spPr/>
      <dgm:t>
        <a:bodyPr/>
        <a:lstStyle/>
        <a:p>
          <a:endParaRPr lang="en-US"/>
        </a:p>
      </dgm:t>
    </dgm:pt>
    <dgm:pt modelId="{22297576-E443-4556-A5FD-9725336E07A3}" type="pres">
      <dgm:prSet presAssocID="{F1107B09-324B-4E4D-8743-08F499D096FC}" presName="parentText" presStyleLbl="node1" presStyleIdx="0" presStyleCnt="1">
        <dgm:presLayoutVars>
          <dgm:chMax val="0"/>
          <dgm:bulletEnabled val="1"/>
        </dgm:presLayoutVars>
      </dgm:prSet>
      <dgm:spPr/>
      <dgm:t>
        <a:bodyPr/>
        <a:lstStyle/>
        <a:p>
          <a:endParaRPr lang="en-US"/>
        </a:p>
      </dgm:t>
    </dgm:pt>
  </dgm:ptLst>
  <dgm:cxnLst>
    <dgm:cxn modelId="{A5BA17AB-3ECB-4243-B1C3-BE1BF888E647}" type="presOf" srcId="{F1107B09-324B-4E4D-8743-08F499D096FC}" destId="{22297576-E443-4556-A5FD-9725336E07A3}" srcOrd="0" destOrd="0" presId="urn:microsoft.com/office/officeart/2005/8/layout/vList2"/>
    <dgm:cxn modelId="{2EB95641-4E3B-4DB6-A337-923F99B7903A}" srcId="{B969150C-CFA5-4A90-8776-AC0633CD7802}" destId="{F1107B09-324B-4E4D-8743-08F499D096FC}" srcOrd="0" destOrd="0" parTransId="{5179AD96-E623-4B2B-A39A-76D1A65A3800}" sibTransId="{8CD92477-233C-485B-AFB4-DC68743F0744}"/>
    <dgm:cxn modelId="{4C9D66E6-467A-4CA8-AA83-7C6795E78CB7}" type="presOf" srcId="{B969150C-CFA5-4A90-8776-AC0633CD7802}" destId="{C2AF1272-85FF-4ADC-B361-528BCBCF62D6}" srcOrd="0" destOrd="0" presId="urn:microsoft.com/office/officeart/2005/8/layout/vList2"/>
    <dgm:cxn modelId="{96F8AF34-27E3-4E34-B22A-0A86A4A64B6C}" type="presParOf" srcId="{C2AF1272-85FF-4ADC-B361-528BCBCF62D6}" destId="{22297576-E443-4556-A5FD-9725336E07A3}" srcOrd="0" destOrd="0" presId="urn:microsoft.com/office/officeart/2005/8/layout/vList2"/>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7B59994-1664-4CF1-9F7B-5FE9CBD19DFA}"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F630712F-5546-4E8C-948E-ECEF15102CB4}">
      <dgm:prSet/>
      <dgm:spPr/>
      <dgm:t>
        <a:bodyPr/>
        <a:lstStyle/>
        <a:p>
          <a:pPr rtl="0"/>
          <a:r>
            <a:rPr lang="az-Latn-AZ" b="1" dirty="0" smtClean="0"/>
            <a:t>Accounting regulation for political parties</a:t>
          </a:r>
          <a:endParaRPr lang="en-US" dirty="0"/>
        </a:p>
      </dgm:t>
    </dgm:pt>
    <dgm:pt modelId="{3544C0AD-1148-4B1F-93A7-543A1D8B30D7}" type="parTrans" cxnId="{29A3E6D6-1B96-429D-8F85-26F2CE4CCD55}">
      <dgm:prSet/>
      <dgm:spPr/>
      <dgm:t>
        <a:bodyPr/>
        <a:lstStyle/>
        <a:p>
          <a:endParaRPr lang="en-US"/>
        </a:p>
      </dgm:t>
    </dgm:pt>
    <dgm:pt modelId="{C6D81F37-05FC-4DE0-AF6E-EADA800F9A5B}" type="sibTrans" cxnId="{29A3E6D6-1B96-429D-8F85-26F2CE4CCD55}">
      <dgm:prSet/>
      <dgm:spPr/>
      <dgm:t>
        <a:bodyPr/>
        <a:lstStyle/>
        <a:p>
          <a:endParaRPr lang="en-US"/>
        </a:p>
      </dgm:t>
    </dgm:pt>
    <dgm:pt modelId="{0026444A-D98B-470A-9FE4-81432C056629}" type="pres">
      <dgm:prSet presAssocID="{97B59994-1664-4CF1-9F7B-5FE9CBD19DFA}" presName="linear" presStyleCnt="0">
        <dgm:presLayoutVars>
          <dgm:animLvl val="lvl"/>
          <dgm:resizeHandles val="exact"/>
        </dgm:presLayoutVars>
      </dgm:prSet>
      <dgm:spPr/>
      <dgm:t>
        <a:bodyPr/>
        <a:lstStyle/>
        <a:p>
          <a:endParaRPr lang="en-US"/>
        </a:p>
      </dgm:t>
    </dgm:pt>
    <dgm:pt modelId="{B0BFBFE1-B4D6-4DD4-880B-612C7C28EBDC}" type="pres">
      <dgm:prSet presAssocID="{F630712F-5546-4E8C-948E-ECEF15102CB4}" presName="parentText" presStyleLbl="node1" presStyleIdx="0" presStyleCnt="1">
        <dgm:presLayoutVars>
          <dgm:chMax val="0"/>
          <dgm:bulletEnabled val="1"/>
        </dgm:presLayoutVars>
      </dgm:prSet>
      <dgm:spPr/>
      <dgm:t>
        <a:bodyPr/>
        <a:lstStyle/>
        <a:p>
          <a:endParaRPr lang="en-US"/>
        </a:p>
      </dgm:t>
    </dgm:pt>
  </dgm:ptLst>
  <dgm:cxnLst>
    <dgm:cxn modelId="{9324F1A1-2FD7-4782-B96D-43CD1567B90D}" type="presOf" srcId="{F630712F-5546-4E8C-948E-ECEF15102CB4}" destId="{B0BFBFE1-B4D6-4DD4-880B-612C7C28EBDC}" srcOrd="0" destOrd="0" presId="urn:microsoft.com/office/officeart/2005/8/layout/vList2"/>
    <dgm:cxn modelId="{29A3E6D6-1B96-429D-8F85-26F2CE4CCD55}" srcId="{97B59994-1664-4CF1-9F7B-5FE9CBD19DFA}" destId="{F630712F-5546-4E8C-948E-ECEF15102CB4}" srcOrd="0" destOrd="0" parTransId="{3544C0AD-1148-4B1F-93A7-543A1D8B30D7}" sibTransId="{C6D81F37-05FC-4DE0-AF6E-EADA800F9A5B}"/>
    <dgm:cxn modelId="{490C54BC-DB49-48D4-8DD2-B84FC55B66FD}" type="presOf" srcId="{97B59994-1664-4CF1-9F7B-5FE9CBD19DFA}" destId="{0026444A-D98B-470A-9FE4-81432C056629}" srcOrd="0" destOrd="0" presId="urn:microsoft.com/office/officeart/2005/8/layout/vList2"/>
    <dgm:cxn modelId="{B56B4906-6EFF-45F7-A4C6-E0E78FC2D762}" type="presParOf" srcId="{0026444A-D98B-470A-9FE4-81432C056629}" destId="{B0BFBFE1-B4D6-4DD4-880B-612C7C28EBDC}" srcOrd="0" destOrd="0" presId="urn:microsoft.com/office/officeart/2005/8/layout/vList2"/>
  </dgm:cxnLst>
  <dgm:bg/>
  <dgm:whole/>
  <dgm:extLst>
    <a:ext uri="http://schemas.microsoft.com/office/drawing/2008/diagram">
      <dsp:dataModelExt xmlns:dsp="http://schemas.microsoft.com/office/drawing/2008/diagram" relId="rId2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3EE6438-2365-4247-B800-0A716AB6EA4E}" type="doc">
      <dgm:prSet loTypeId="urn:microsoft.com/office/officeart/2005/8/layout/hierarchy4" loCatId="list" qsTypeId="urn:microsoft.com/office/officeart/2005/8/quickstyle/simple3" qsCatId="simple" csTypeId="urn:microsoft.com/office/officeart/2005/8/colors/accent1_2" csCatId="accent1" phldr="1"/>
      <dgm:spPr/>
      <dgm:t>
        <a:bodyPr/>
        <a:lstStyle/>
        <a:p>
          <a:endParaRPr lang="en-US"/>
        </a:p>
      </dgm:t>
    </dgm:pt>
    <dgm:pt modelId="{39254086-8A41-49B4-A776-4D2E01AE0757}">
      <dgm:prSe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rtl="0"/>
          <a:r>
            <a:rPr lang="az-Latn-AZ" b="1" dirty="0" smtClean="0"/>
            <a:t>Public interest entities</a:t>
          </a:r>
          <a:endParaRPr lang="en-US" b="1" dirty="0"/>
        </a:p>
      </dgm:t>
    </dgm:pt>
    <dgm:pt modelId="{643C31D5-E052-4B43-BB52-D30EB8EBAD17}" type="parTrans" cxnId="{CA939217-4EF0-4FE9-8EE8-CE4F3A837F60}">
      <dgm:prSet/>
      <dgm:spPr/>
      <dgm:t>
        <a:bodyPr/>
        <a:lstStyle/>
        <a:p>
          <a:endParaRPr lang="en-US" b="1"/>
        </a:p>
      </dgm:t>
    </dgm:pt>
    <dgm:pt modelId="{93CDF34B-F100-4BB0-8B5C-BB86676736AD}" type="sibTrans" cxnId="{CA939217-4EF0-4FE9-8EE8-CE4F3A837F60}">
      <dgm:prSet/>
      <dgm:spPr/>
      <dgm:t>
        <a:bodyPr/>
        <a:lstStyle/>
        <a:p>
          <a:endParaRPr lang="en-US" b="1"/>
        </a:p>
      </dgm:t>
    </dgm:pt>
    <dgm:pt modelId="{C9B17187-19C0-41C3-A090-FBF0FD2825DA}" type="pres">
      <dgm:prSet presAssocID="{53EE6438-2365-4247-B800-0A716AB6EA4E}" presName="Name0" presStyleCnt="0">
        <dgm:presLayoutVars>
          <dgm:chPref val="1"/>
          <dgm:dir/>
          <dgm:animOne val="branch"/>
          <dgm:animLvl val="lvl"/>
          <dgm:resizeHandles/>
        </dgm:presLayoutVars>
      </dgm:prSet>
      <dgm:spPr/>
      <dgm:t>
        <a:bodyPr/>
        <a:lstStyle/>
        <a:p>
          <a:endParaRPr lang="en-US"/>
        </a:p>
      </dgm:t>
    </dgm:pt>
    <dgm:pt modelId="{B417841C-330E-4A63-AC04-6FC6718C6D33}" type="pres">
      <dgm:prSet presAssocID="{39254086-8A41-49B4-A776-4D2E01AE0757}" presName="vertOne" presStyleCnt="0"/>
      <dgm:spPr/>
    </dgm:pt>
    <dgm:pt modelId="{209D8532-01C2-4AD4-8585-FF86897844FA}" type="pres">
      <dgm:prSet presAssocID="{39254086-8A41-49B4-A776-4D2E01AE0757}" presName="txOne" presStyleLbl="node0" presStyleIdx="0" presStyleCnt="1" custLinFactNeighborY="2898">
        <dgm:presLayoutVars>
          <dgm:chPref val="3"/>
        </dgm:presLayoutVars>
      </dgm:prSet>
      <dgm:spPr/>
      <dgm:t>
        <a:bodyPr/>
        <a:lstStyle/>
        <a:p>
          <a:endParaRPr lang="en-US"/>
        </a:p>
      </dgm:t>
    </dgm:pt>
    <dgm:pt modelId="{2F1711CF-CBBB-4AAF-9F25-6E45D8689A39}" type="pres">
      <dgm:prSet presAssocID="{39254086-8A41-49B4-A776-4D2E01AE0757}" presName="horzOne" presStyleCnt="0"/>
      <dgm:spPr/>
    </dgm:pt>
  </dgm:ptLst>
  <dgm:cxnLst>
    <dgm:cxn modelId="{B0730064-726A-4129-B6F5-1076645C9533}" type="presOf" srcId="{39254086-8A41-49B4-A776-4D2E01AE0757}" destId="{209D8532-01C2-4AD4-8585-FF86897844FA}" srcOrd="0" destOrd="0" presId="urn:microsoft.com/office/officeart/2005/8/layout/hierarchy4"/>
    <dgm:cxn modelId="{CA939217-4EF0-4FE9-8EE8-CE4F3A837F60}" srcId="{53EE6438-2365-4247-B800-0A716AB6EA4E}" destId="{39254086-8A41-49B4-A776-4D2E01AE0757}" srcOrd="0" destOrd="0" parTransId="{643C31D5-E052-4B43-BB52-D30EB8EBAD17}" sibTransId="{93CDF34B-F100-4BB0-8B5C-BB86676736AD}"/>
    <dgm:cxn modelId="{FA5C4DB4-095A-46FE-9CF5-D9A14AD039CD}" type="presOf" srcId="{53EE6438-2365-4247-B800-0A716AB6EA4E}" destId="{C9B17187-19C0-41C3-A090-FBF0FD2825DA}" srcOrd="0" destOrd="0" presId="urn:microsoft.com/office/officeart/2005/8/layout/hierarchy4"/>
    <dgm:cxn modelId="{2EC7D86C-2073-4CB5-97F9-71EE7F2E14D2}" type="presParOf" srcId="{C9B17187-19C0-41C3-A090-FBF0FD2825DA}" destId="{B417841C-330E-4A63-AC04-6FC6718C6D33}" srcOrd="0" destOrd="0" presId="urn:microsoft.com/office/officeart/2005/8/layout/hierarchy4"/>
    <dgm:cxn modelId="{8FD2E6F9-D1F0-4265-B5CB-6BA9BF552EB1}" type="presParOf" srcId="{B417841C-330E-4A63-AC04-6FC6718C6D33}" destId="{209D8532-01C2-4AD4-8585-FF86897844FA}" srcOrd="0" destOrd="0" presId="urn:microsoft.com/office/officeart/2005/8/layout/hierarchy4"/>
    <dgm:cxn modelId="{A2FDC268-3988-4FA1-A2D3-C616FCFB8A30}" type="presParOf" srcId="{B417841C-330E-4A63-AC04-6FC6718C6D33}" destId="{2F1711CF-CBBB-4AAF-9F25-6E45D8689A39}"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5E6C78-BF8B-46DB-A66F-F74AF904B103}">
      <dsp:nvSpPr>
        <dsp:cNvPr id="0" name=""/>
        <dsp:cNvSpPr/>
      </dsp:nvSpPr>
      <dsp:spPr>
        <a:xfrm>
          <a:off x="0" y="1204"/>
          <a:ext cx="2199281" cy="2463686"/>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az-Latn-AZ" sz="2000" b="1" kern="1200" dirty="0" smtClean="0"/>
            <a:t>International Financial Reporting Standards</a:t>
          </a:r>
          <a:endParaRPr lang="en-US" sz="2000" kern="1200" dirty="0"/>
        </a:p>
      </dsp:txBody>
      <dsp:txXfrm>
        <a:off x="107360" y="108564"/>
        <a:ext cx="1984561" cy="224896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181ED7-FC3E-467E-94ED-6F2E538FD1B9}">
      <dsp:nvSpPr>
        <dsp:cNvPr id="0" name=""/>
        <dsp:cNvSpPr/>
      </dsp:nvSpPr>
      <dsp:spPr>
        <a:xfrm>
          <a:off x="0" y="0"/>
          <a:ext cx="4536503" cy="2019538"/>
        </a:xfrm>
        <a:prstGeom prst="roundRect">
          <a:avLst>
            <a:gd name="adj" fmla="val 10000"/>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2">
          <a:scrgbClr r="0" g="0" b="0"/>
        </a:fillRef>
        <a:effectRef idx="1">
          <a:scrgbClr r="0" g="0" b="0"/>
        </a:effectRef>
        <a:fontRef idx="minor">
          <a:schemeClr val="dk1"/>
        </a:fontRef>
      </dsp:style>
      <dsp:txBody>
        <a:bodyPr spcFirstLastPara="0" vert="horz" wrap="square" lIns="66675" tIns="44450" rIns="66675" bIns="44450" numCol="1" spcCol="1270" anchor="ctr" anchorCtr="0">
          <a:noAutofit/>
        </a:bodyPr>
        <a:lstStyle/>
        <a:p>
          <a:pPr lvl="0" algn="ctr" defTabSz="1555750" rtl="0">
            <a:lnSpc>
              <a:spcPct val="90000"/>
            </a:lnSpc>
            <a:spcBef>
              <a:spcPct val="0"/>
            </a:spcBef>
            <a:spcAft>
              <a:spcPct val="35000"/>
            </a:spcAft>
          </a:pPr>
          <a:r>
            <a:rPr lang="az-Latn-AZ" sz="3500" b="1" kern="1200" dirty="0" smtClean="0"/>
            <a:t>International Financial </a:t>
          </a:r>
          <a:r>
            <a:rPr lang="az-Latn-AZ" sz="3500" b="1" kern="1200" dirty="0" smtClean="0"/>
            <a:t>Reporting Standards</a:t>
          </a:r>
          <a:endParaRPr lang="en-US" sz="3500" b="1" kern="1200" dirty="0"/>
        </a:p>
      </dsp:txBody>
      <dsp:txXfrm>
        <a:off x="59150" y="59150"/>
        <a:ext cx="4418203" cy="190123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3694AE-DEF4-49D2-8693-3C360D1183CB}">
      <dsp:nvSpPr>
        <dsp:cNvPr id="0" name=""/>
        <dsp:cNvSpPr/>
      </dsp:nvSpPr>
      <dsp:spPr>
        <a:xfrm>
          <a:off x="0" y="0"/>
          <a:ext cx="4752528" cy="1580084"/>
        </a:xfrm>
        <a:prstGeom prst="roundRect">
          <a:avLst>
            <a:gd name="adj" fmla="val 10000"/>
          </a:avLst>
        </a:prstGeom>
        <a:gradFill rotWithShape="1">
          <a:gsLst>
            <a:gs pos="0">
              <a:schemeClr val="accent1">
                <a:tint val="70000"/>
                <a:satMod val="130000"/>
              </a:schemeClr>
            </a:gs>
            <a:gs pos="43000">
              <a:schemeClr val="accent1">
                <a:tint val="44000"/>
                <a:satMod val="165000"/>
              </a:schemeClr>
            </a:gs>
            <a:gs pos="93000">
              <a:schemeClr val="accent1">
                <a:tint val="15000"/>
                <a:satMod val="165000"/>
              </a:schemeClr>
            </a:gs>
            <a:gs pos="100000">
              <a:schemeClr val="accent1">
                <a:tint val="5000"/>
                <a:satMod val="250000"/>
              </a:schemeClr>
            </a:gs>
          </a:gsLst>
          <a:path path="circle">
            <a:fillToRect l="50000" t="130000" r="50000" b="-30000"/>
          </a:path>
        </a:gradFill>
        <a:ln w="9525" cap="flat" cmpd="sng" algn="ctr">
          <a:solidFill>
            <a:schemeClr val="accent1">
              <a:shade val="50000"/>
              <a:satMod val="103000"/>
            </a:schemeClr>
          </a:solidFill>
          <a:prstDash val="solid"/>
        </a:ln>
        <a:effectLst>
          <a:outerShdw blurRad="57150" dist="38100" dir="5400000" algn="ctr" rotWithShape="0">
            <a:schemeClr val="accent1">
              <a:shade val="9000"/>
              <a:satMod val="105000"/>
              <a:alpha val="48000"/>
            </a:schemeClr>
          </a:outerShdw>
        </a:effectLst>
        <a:scene3d>
          <a:camera prst="orthographicFront"/>
          <a:lightRig rig="chilly" dir="t"/>
        </a:scene3d>
        <a:sp3d/>
      </dsp:spPr>
      <dsp:style>
        <a:lnRef idx="1">
          <a:schemeClr val="accent1"/>
        </a:lnRef>
        <a:fillRef idx="2">
          <a:schemeClr val="accent1"/>
        </a:fillRef>
        <a:effectRef idx="1">
          <a:schemeClr val="accent1"/>
        </a:effectRef>
        <a:fontRef idx="minor">
          <a:schemeClr val="dk1"/>
        </a:fontRef>
      </dsp:style>
      <dsp:txBody>
        <a:bodyPr spcFirstLastPara="0" vert="horz" wrap="square" lIns="64770" tIns="43180" rIns="64770" bIns="43180" numCol="1" spcCol="1270" anchor="ctr" anchorCtr="0">
          <a:noAutofit/>
        </a:bodyPr>
        <a:lstStyle/>
        <a:p>
          <a:pPr lvl="0" algn="ctr" defTabSz="1511300" rtl="0">
            <a:lnSpc>
              <a:spcPct val="90000"/>
            </a:lnSpc>
            <a:spcBef>
              <a:spcPct val="0"/>
            </a:spcBef>
            <a:spcAft>
              <a:spcPct val="35000"/>
            </a:spcAft>
          </a:pPr>
          <a:r>
            <a:rPr lang="az-Latn-AZ" sz="3400" b="1" kern="1200" dirty="0" smtClean="0"/>
            <a:t>IFRS-based accounting regulation</a:t>
          </a:r>
          <a:endParaRPr lang="en-US" sz="3400" kern="1200" dirty="0"/>
        </a:p>
      </dsp:txBody>
      <dsp:txXfrm>
        <a:off x="46279" y="46279"/>
        <a:ext cx="4659970" cy="148752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B06E4F-DBC3-43EE-B59B-8A2D82AB0538}">
      <dsp:nvSpPr>
        <dsp:cNvPr id="0" name=""/>
        <dsp:cNvSpPr/>
      </dsp:nvSpPr>
      <dsp:spPr>
        <a:xfrm>
          <a:off x="0" y="1204"/>
          <a:ext cx="2189280" cy="2463685"/>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az-Latn-AZ" sz="1800" b="1" kern="1200" dirty="0" smtClean="0"/>
            <a:t>International Financial Reporting Standards for Small and Medium Enterprises</a:t>
          </a:r>
          <a:endParaRPr lang="en-US" sz="1800" kern="1200" dirty="0"/>
        </a:p>
      </dsp:txBody>
      <dsp:txXfrm>
        <a:off x="106872" y="108076"/>
        <a:ext cx="1975536" cy="224994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61145D-544E-4CC8-8EFB-3785F55C35F6}">
      <dsp:nvSpPr>
        <dsp:cNvPr id="0" name=""/>
        <dsp:cNvSpPr/>
      </dsp:nvSpPr>
      <dsp:spPr>
        <a:xfrm>
          <a:off x="0" y="385376"/>
          <a:ext cx="2074303" cy="1677518"/>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az-Latn-AZ" sz="2000" b="1" kern="1200" dirty="0" smtClean="0"/>
            <a:t>International Accounting Standards for Public Sector</a:t>
          </a:r>
          <a:endParaRPr lang="en-US" sz="2000" kern="1200" dirty="0"/>
        </a:p>
      </dsp:txBody>
      <dsp:txXfrm>
        <a:off x="81890" y="467266"/>
        <a:ext cx="1910523" cy="151373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6F56FE-0359-45C4-A8F4-44132FA8421F}">
      <dsp:nvSpPr>
        <dsp:cNvPr id="0" name=""/>
        <dsp:cNvSpPr/>
      </dsp:nvSpPr>
      <dsp:spPr>
        <a:xfrm>
          <a:off x="0" y="463187"/>
          <a:ext cx="2357190" cy="1539719"/>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az-Latn-AZ" sz="2800" b="1" kern="1200" dirty="0" smtClean="0"/>
            <a:t>IFRS-based accounting regulation</a:t>
          </a:r>
          <a:endParaRPr lang="en-US" sz="2800" kern="1200" dirty="0"/>
        </a:p>
      </dsp:txBody>
      <dsp:txXfrm>
        <a:off x="75163" y="538350"/>
        <a:ext cx="2206864" cy="138939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E9ACB7-7782-4AA4-AEC1-ECE144ABE77C}">
      <dsp:nvSpPr>
        <dsp:cNvPr id="0" name=""/>
        <dsp:cNvSpPr/>
      </dsp:nvSpPr>
      <dsp:spPr>
        <a:xfrm>
          <a:off x="0" y="250246"/>
          <a:ext cx="2357190" cy="1965600"/>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az-Latn-AZ" sz="2800" b="1" kern="1200" dirty="0" smtClean="0"/>
            <a:t>SME IFRS-based accounting regulation</a:t>
          </a:r>
          <a:endParaRPr lang="en-US" sz="2800" kern="1200" dirty="0"/>
        </a:p>
      </dsp:txBody>
      <dsp:txXfrm>
        <a:off x="95953" y="346199"/>
        <a:ext cx="2165284" cy="177369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AA24BD-26C8-4C1C-A40D-A07668F1E87C}">
      <dsp:nvSpPr>
        <dsp:cNvPr id="0" name=""/>
        <dsp:cNvSpPr/>
      </dsp:nvSpPr>
      <dsp:spPr>
        <a:xfrm>
          <a:off x="0" y="206235"/>
          <a:ext cx="2448273" cy="2035800"/>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az-Latn-AZ" sz="2900" b="1" kern="1200" dirty="0" smtClean="0"/>
            <a:t>IASPS-based accounting regulation</a:t>
          </a:r>
          <a:endParaRPr lang="en-US" sz="2900" kern="1200" dirty="0"/>
        </a:p>
      </dsp:txBody>
      <dsp:txXfrm>
        <a:off x="99380" y="305615"/>
        <a:ext cx="2249513" cy="183704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297576-E443-4556-A5FD-9725336E07A3}">
      <dsp:nvSpPr>
        <dsp:cNvPr id="0" name=""/>
        <dsp:cNvSpPr/>
      </dsp:nvSpPr>
      <dsp:spPr>
        <a:xfrm>
          <a:off x="0" y="3241"/>
          <a:ext cx="3888432" cy="1649700"/>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az-Latn-AZ" sz="3000" b="1" kern="1200" dirty="0" smtClean="0"/>
            <a:t>Accounting regulation for small enterprises</a:t>
          </a:r>
          <a:endParaRPr lang="en-US" sz="3000" kern="1200" dirty="0"/>
        </a:p>
      </dsp:txBody>
      <dsp:txXfrm>
        <a:off x="80532" y="83773"/>
        <a:ext cx="3727368" cy="148863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BFBFE1-B4D6-4DD4-880B-612C7C28EBDC}">
      <dsp:nvSpPr>
        <dsp:cNvPr id="0" name=""/>
        <dsp:cNvSpPr/>
      </dsp:nvSpPr>
      <dsp:spPr>
        <a:xfrm>
          <a:off x="0" y="19793"/>
          <a:ext cx="3802494" cy="1594710"/>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az-Latn-AZ" sz="2900" b="1" kern="1200" dirty="0" smtClean="0"/>
            <a:t>Accounting regulation for political parties</a:t>
          </a:r>
          <a:endParaRPr lang="en-US" sz="2900" kern="1200" dirty="0"/>
        </a:p>
      </dsp:txBody>
      <dsp:txXfrm>
        <a:off x="77847" y="97640"/>
        <a:ext cx="3646800" cy="143901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9D8532-01C2-4AD4-8585-FF86897844FA}">
      <dsp:nvSpPr>
        <dsp:cNvPr id="0" name=""/>
        <dsp:cNvSpPr/>
      </dsp:nvSpPr>
      <dsp:spPr>
        <a:xfrm>
          <a:off x="0" y="0"/>
          <a:ext cx="4499930" cy="889888"/>
        </a:xfrm>
        <a:prstGeom prst="roundRect">
          <a:avLst>
            <a:gd name="adj" fmla="val 10000"/>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az-Latn-AZ" sz="3000" b="1" kern="1200" dirty="0" smtClean="0"/>
            <a:t>Public interest entities</a:t>
          </a:r>
          <a:endParaRPr lang="en-US" sz="3000" b="1" kern="1200" dirty="0"/>
        </a:p>
      </dsp:txBody>
      <dsp:txXfrm>
        <a:off x="26064" y="26064"/>
        <a:ext cx="4447802" cy="83776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GB"/>
          </a:p>
        </p:txBody>
      </p:sp>
      <p:sp>
        <p:nvSpPr>
          <p:cNvPr id="3" name="Date Placeholder 2"/>
          <p:cNvSpPr>
            <a:spLocks noGrp="1"/>
          </p:cNvSpPr>
          <p:nvPr>
            <p:ph type="dt" idx="1"/>
          </p:nvPr>
        </p:nvSpPr>
        <p:spPr>
          <a:xfrm>
            <a:off x="3995217" y="0"/>
            <a:ext cx="3056414" cy="465455"/>
          </a:xfrm>
          <a:prstGeom prst="rect">
            <a:avLst/>
          </a:prstGeom>
        </p:spPr>
        <p:txBody>
          <a:bodyPr vert="horz" lIns="93497" tIns="46749" rIns="93497" bIns="46749" rtlCol="0"/>
          <a:lstStyle>
            <a:lvl1pPr algn="r">
              <a:defRPr sz="1200"/>
            </a:lvl1pPr>
          </a:lstStyle>
          <a:p>
            <a:fld id="{E6E83B4E-885B-4173-A11B-212F981448D2}" type="datetimeFigureOut">
              <a:rPr lang="en-US" smtClean="0"/>
              <a:t>05/04/18</a:t>
            </a:fld>
            <a:endParaRPr lang="en-GB"/>
          </a:p>
        </p:txBody>
      </p:sp>
      <p:sp>
        <p:nvSpPr>
          <p:cNvPr id="4" name="Slide Image Placeholder 3"/>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3497" tIns="46749" rIns="93497" bIns="46749" rtlCol="0" anchor="ctr"/>
          <a:lstStyle/>
          <a:p>
            <a:endParaRPr lang="en-GB"/>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97" tIns="46749" rIns="93497" bIns="467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842029"/>
            <a:ext cx="3056414" cy="465455"/>
          </a:xfrm>
          <a:prstGeom prst="rect">
            <a:avLst/>
          </a:prstGeom>
        </p:spPr>
        <p:txBody>
          <a:bodyPr vert="horz" lIns="93497" tIns="46749" rIns="93497" bIns="46749" rtlCol="0" anchor="b"/>
          <a:lstStyle>
            <a:lvl1pPr algn="l">
              <a:defRPr sz="1200"/>
            </a:lvl1pPr>
          </a:lstStyle>
          <a:p>
            <a:endParaRPr lang="en-GB"/>
          </a:p>
        </p:txBody>
      </p:sp>
      <p:sp>
        <p:nvSpPr>
          <p:cNvPr id="7" name="Slide Number Placeholder 6"/>
          <p:cNvSpPr>
            <a:spLocks noGrp="1"/>
          </p:cNvSpPr>
          <p:nvPr>
            <p:ph type="sldNum" sz="quarter" idx="5"/>
          </p:nvPr>
        </p:nvSpPr>
        <p:spPr>
          <a:xfrm>
            <a:off x="3995217" y="8842029"/>
            <a:ext cx="3056414" cy="465455"/>
          </a:xfrm>
          <a:prstGeom prst="rect">
            <a:avLst/>
          </a:prstGeom>
        </p:spPr>
        <p:txBody>
          <a:bodyPr vert="horz" lIns="93497" tIns="46749" rIns="93497" bIns="46749" rtlCol="0" anchor="b"/>
          <a:lstStyle>
            <a:lvl1pPr algn="r">
              <a:defRPr sz="1200"/>
            </a:lvl1pPr>
          </a:lstStyle>
          <a:p>
            <a:fld id="{F49A2760-2A3D-4FD4-8EFD-4E5FF17D2A28}" type="slidenum">
              <a:rPr lang="en-GB" smtClean="0"/>
              <a:t>‹#›</a:t>
            </a:fld>
            <a:endParaRPr lang="en-GB"/>
          </a:p>
        </p:txBody>
      </p:sp>
    </p:spTree>
    <p:extLst>
      <p:ext uri="{BB962C8B-B14F-4D97-AF65-F5344CB8AC3E}">
        <p14:creationId xmlns:p14="http://schemas.microsoft.com/office/powerpoint/2010/main" val="3532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F17AD722-C9FD-4E31-B440-643ECFA02DCC}" type="datetimeFigureOut">
              <a:rPr lang="ru-RU" smtClean="0"/>
              <a:pPr/>
              <a:t>05/04/18</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EA71DD22-C99D-4170-A9D9-EC55D5C079C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17AD722-C9FD-4E31-B440-643ECFA02DCC}" type="datetimeFigureOut">
              <a:rPr lang="ru-RU" smtClean="0"/>
              <a:pPr/>
              <a:t>05/04/18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A71DD22-C99D-4170-A9D9-EC55D5C079C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17AD722-C9FD-4E31-B440-643ECFA02DCC}" type="datetimeFigureOut">
              <a:rPr lang="ru-RU" smtClean="0"/>
              <a:pPr/>
              <a:t>05/04/18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A71DD22-C99D-4170-A9D9-EC55D5C079C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17AD722-C9FD-4E31-B440-643ECFA02DCC}" type="datetimeFigureOut">
              <a:rPr lang="ru-RU" smtClean="0"/>
              <a:pPr/>
              <a:t>05/04/18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A71DD22-C99D-4170-A9D9-EC55D5C079C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F17AD722-C9FD-4E31-B440-643ECFA02DCC}" type="datetimeFigureOut">
              <a:rPr lang="ru-RU" smtClean="0"/>
              <a:pPr/>
              <a:t>05/04/18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A71DD22-C99D-4170-A9D9-EC55D5C079C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F17AD722-C9FD-4E31-B440-643ECFA02DCC}" type="datetimeFigureOut">
              <a:rPr lang="ru-RU" smtClean="0"/>
              <a:pPr/>
              <a:t>05/04/18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A71DD22-C99D-4170-A9D9-EC55D5C079C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F17AD722-C9FD-4E31-B440-643ECFA02DCC}" type="datetimeFigureOut">
              <a:rPr lang="ru-RU" smtClean="0"/>
              <a:pPr/>
              <a:t>05/04/18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A71DD22-C99D-4170-A9D9-EC55D5C079C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F17AD722-C9FD-4E31-B440-643ECFA02DCC}" type="datetimeFigureOut">
              <a:rPr lang="ru-RU" smtClean="0"/>
              <a:pPr/>
              <a:t>05/04/18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A71DD22-C99D-4170-A9D9-EC55D5C079C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17AD722-C9FD-4E31-B440-643ECFA02DCC}" type="datetimeFigureOut">
              <a:rPr lang="ru-RU" smtClean="0"/>
              <a:pPr/>
              <a:t>05/04/18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A71DD22-C99D-4170-A9D9-EC55D5C079C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F17AD722-C9FD-4E31-B440-643ECFA02DCC}" type="datetimeFigureOut">
              <a:rPr lang="ru-RU" smtClean="0"/>
              <a:pPr/>
              <a:t>05/04/18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A71DD22-C99D-4170-A9D9-EC55D5C079C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F17AD722-C9FD-4E31-B440-643ECFA02DCC}" type="datetimeFigureOut">
              <a:rPr lang="ru-RU" smtClean="0"/>
              <a:pPr/>
              <a:t>05/04/18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EA71DD22-C99D-4170-A9D9-EC55D5C079C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17AD722-C9FD-4E31-B440-643ECFA02DCC}" type="datetimeFigureOut">
              <a:rPr lang="ru-RU" smtClean="0"/>
              <a:pPr/>
              <a:t>05/04/18</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A71DD22-C99D-4170-A9D9-EC55D5C079C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9" Type="http://schemas.openxmlformats.org/officeDocument/2006/relationships/diagramQuickStyle" Target="../diagrams/quickStyle5.xml"/><Relationship Id="rId20" Type="http://schemas.openxmlformats.org/officeDocument/2006/relationships/diagramColors" Target="../diagrams/colors7.xml"/><Relationship Id="rId21" Type="http://schemas.microsoft.com/office/2007/relationships/diagramDrawing" Target="../diagrams/drawing7.xml"/><Relationship Id="rId22" Type="http://schemas.openxmlformats.org/officeDocument/2006/relationships/diagramData" Target="../diagrams/data8.xml"/><Relationship Id="rId23" Type="http://schemas.openxmlformats.org/officeDocument/2006/relationships/diagramLayout" Target="../diagrams/layout8.xml"/><Relationship Id="rId24" Type="http://schemas.openxmlformats.org/officeDocument/2006/relationships/diagramQuickStyle" Target="../diagrams/quickStyle8.xml"/><Relationship Id="rId25" Type="http://schemas.openxmlformats.org/officeDocument/2006/relationships/diagramColors" Target="../diagrams/colors8.xml"/><Relationship Id="rId26" Type="http://schemas.microsoft.com/office/2007/relationships/diagramDrawing" Target="../diagrams/drawing8.xml"/><Relationship Id="rId10" Type="http://schemas.openxmlformats.org/officeDocument/2006/relationships/diagramColors" Target="../diagrams/colors5.xml"/><Relationship Id="rId11" Type="http://schemas.microsoft.com/office/2007/relationships/diagramDrawing" Target="../diagrams/drawing5.xml"/><Relationship Id="rId12" Type="http://schemas.openxmlformats.org/officeDocument/2006/relationships/diagramData" Target="../diagrams/data6.xml"/><Relationship Id="rId13" Type="http://schemas.openxmlformats.org/officeDocument/2006/relationships/diagramLayout" Target="../diagrams/layout6.xml"/><Relationship Id="rId14" Type="http://schemas.openxmlformats.org/officeDocument/2006/relationships/diagramQuickStyle" Target="../diagrams/quickStyle6.xml"/><Relationship Id="rId15" Type="http://schemas.openxmlformats.org/officeDocument/2006/relationships/diagramColors" Target="../diagrams/colors6.xml"/><Relationship Id="rId16" Type="http://schemas.microsoft.com/office/2007/relationships/diagramDrawing" Target="../diagrams/drawing6.xml"/><Relationship Id="rId17" Type="http://schemas.openxmlformats.org/officeDocument/2006/relationships/diagramData" Target="../diagrams/data7.xml"/><Relationship Id="rId18" Type="http://schemas.openxmlformats.org/officeDocument/2006/relationships/diagramLayout" Target="../diagrams/layout7.xml"/><Relationship Id="rId19" Type="http://schemas.openxmlformats.org/officeDocument/2006/relationships/diagramQuickStyle" Target="../diagrams/quickStyle7.xml"/><Relationship Id="rId1" Type="http://schemas.openxmlformats.org/officeDocument/2006/relationships/slideLayout" Target="../slideLayouts/slideLayout7.xml"/><Relationship Id="rId2" Type="http://schemas.openxmlformats.org/officeDocument/2006/relationships/diagramData" Target="../diagrams/data4.xml"/><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7" Type="http://schemas.openxmlformats.org/officeDocument/2006/relationships/diagramData" Target="../diagrams/data5.xml"/><Relationship Id="rId8"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1" Type="http://schemas.microsoft.com/office/2007/relationships/diagramDrawing" Target="../diagrams/drawing10.xml"/><Relationship Id="rId12" Type="http://schemas.openxmlformats.org/officeDocument/2006/relationships/diagramData" Target="../diagrams/data11.xml"/><Relationship Id="rId13" Type="http://schemas.openxmlformats.org/officeDocument/2006/relationships/diagramLayout" Target="../diagrams/layout11.xml"/><Relationship Id="rId14" Type="http://schemas.openxmlformats.org/officeDocument/2006/relationships/diagramQuickStyle" Target="../diagrams/quickStyle11.xml"/><Relationship Id="rId15" Type="http://schemas.openxmlformats.org/officeDocument/2006/relationships/diagramColors" Target="../diagrams/colors11.xml"/><Relationship Id="rId16" Type="http://schemas.microsoft.com/office/2007/relationships/diagramDrawing" Target="../diagrams/drawing11.xml"/><Relationship Id="rId1" Type="http://schemas.openxmlformats.org/officeDocument/2006/relationships/slideLayout" Target="../slideLayouts/slideLayout7.xml"/><Relationship Id="rId2" Type="http://schemas.openxmlformats.org/officeDocument/2006/relationships/diagramData" Target="../diagrams/data9.xml"/><Relationship Id="rId3" Type="http://schemas.openxmlformats.org/officeDocument/2006/relationships/diagramLayout" Target="../diagrams/layout9.xml"/><Relationship Id="rId4" Type="http://schemas.openxmlformats.org/officeDocument/2006/relationships/diagramQuickStyle" Target="../diagrams/quickStyle9.xml"/><Relationship Id="rId5" Type="http://schemas.openxmlformats.org/officeDocument/2006/relationships/diagramColors" Target="../diagrams/colors9.xml"/><Relationship Id="rId6" Type="http://schemas.microsoft.com/office/2007/relationships/diagramDrawing" Target="../diagrams/drawing9.xml"/><Relationship Id="rId7" Type="http://schemas.openxmlformats.org/officeDocument/2006/relationships/diagramData" Target="../diagrams/data10.xml"/><Relationship Id="rId8" Type="http://schemas.openxmlformats.org/officeDocument/2006/relationships/diagramLayout" Target="../diagrams/layout10.xml"/><Relationship Id="rId9" Type="http://schemas.openxmlformats.org/officeDocument/2006/relationships/diagramQuickStyle" Target="../diagrams/quickStyle10.xml"/><Relationship Id="rId10" Type="http://schemas.openxmlformats.org/officeDocument/2006/relationships/diagramColors" Target="../diagrams/colors10.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4" Type="http://schemas.openxmlformats.org/officeDocument/2006/relationships/diagramQuickStyle" Target="../diagrams/quickStyle12.xml"/><Relationship Id="rId5" Type="http://schemas.openxmlformats.org/officeDocument/2006/relationships/diagramColors" Target="../diagrams/colors12.xml"/><Relationship Id="rId6" Type="http://schemas.microsoft.com/office/2007/relationships/diagramDrawing" Target="../diagrams/drawing12.xml"/><Relationship Id="rId1" Type="http://schemas.openxmlformats.org/officeDocument/2006/relationships/slideLayout" Target="../slideLayouts/slideLayout7.xml"/><Relationship Id="rId2" Type="http://schemas.openxmlformats.org/officeDocument/2006/relationships/diagramData" Target="../diagrams/data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1" Type="http://schemas.microsoft.com/office/2007/relationships/diagramDrawing" Target="../diagrams/drawing2.xml"/><Relationship Id="rId12" Type="http://schemas.openxmlformats.org/officeDocument/2006/relationships/diagramData" Target="../diagrams/data3.xml"/><Relationship Id="rId13" Type="http://schemas.openxmlformats.org/officeDocument/2006/relationships/diagramLayout" Target="../diagrams/layout3.xml"/><Relationship Id="rId14" Type="http://schemas.openxmlformats.org/officeDocument/2006/relationships/diagramQuickStyle" Target="../diagrams/quickStyle3.xml"/><Relationship Id="rId15" Type="http://schemas.openxmlformats.org/officeDocument/2006/relationships/diagramColors" Target="../diagrams/colors3.xml"/><Relationship Id="rId16" Type="http://schemas.microsoft.com/office/2007/relationships/diagramDrawing" Target="../diagrams/drawing3.xml"/><Relationship Id="rId1" Type="http://schemas.openxmlformats.org/officeDocument/2006/relationships/slideLayout" Target="../slideLayouts/slideLayout7.xml"/><Relationship Id="rId2" Type="http://schemas.openxmlformats.org/officeDocument/2006/relationships/diagramData" Target="../diagrams/data1.xml"/><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7" Type="http://schemas.openxmlformats.org/officeDocument/2006/relationships/diagramData" Target="../diagrams/data2.xml"/><Relationship Id="rId8" Type="http://schemas.openxmlformats.org/officeDocument/2006/relationships/diagramLayout" Target="../diagrams/layout2.xml"/><Relationship Id="rId9" Type="http://schemas.openxmlformats.org/officeDocument/2006/relationships/diagramQuickStyle" Target="../diagrams/quickStyle2.xml"/><Relationship Id="rId10" Type="http://schemas.openxmlformats.org/officeDocument/2006/relationships/diagramColors" Target="../diagrams/colors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233772" y="859001"/>
            <a:ext cx="8748464" cy="2599506"/>
          </a:xfrm>
          <a:ln>
            <a:noFill/>
          </a:ln>
        </p:spPr>
        <p:style>
          <a:lnRef idx="1">
            <a:schemeClr val="accent1"/>
          </a:lnRef>
          <a:fillRef idx="2">
            <a:schemeClr val="accent1"/>
          </a:fillRef>
          <a:effectRef idx="1">
            <a:schemeClr val="accent1"/>
          </a:effectRef>
          <a:fontRef idx="minor">
            <a:schemeClr val="dk1"/>
          </a:fontRef>
        </p:style>
        <p:txBody>
          <a:bodyPr>
            <a:normAutofit/>
          </a:bodyPr>
          <a:lstStyle/>
          <a:p>
            <a:pPr algn="ctr"/>
            <a:r>
              <a:rPr lang="az-Latn-AZ" sz="4400" b="1" dirty="0" smtClean="0"/>
              <a:t>Accounting </a:t>
            </a:r>
            <a:r>
              <a:rPr lang="az-Latn-AZ" sz="4400" b="1" smtClean="0"/>
              <a:t>Reform Efforts </a:t>
            </a:r>
            <a:r>
              <a:rPr lang="az-Latn-AZ" sz="4400" b="1" dirty="0" smtClean="0"/>
              <a:t>and Continuity</a:t>
            </a:r>
            <a:endParaRPr lang="ru-RU" sz="4400" b="1" dirty="0"/>
          </a:p>
        </p:txBody>
      </p:sp>
      <p:pic>
        <p:nvPicPr>
          <p:cNvPr id="1026" name="Picture 2" descr="Image result for фото бухгалтер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3789040"/>
            <a:ext cx="7632848" cy="2808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97834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idx="4294967295"/>
          </p:nvPr>
        </p:nvSpPr>
        <p:spPr>
          <a:xfrm>
            <a:off x="475031" y="285727"/>
            <a:ext cx="7913393" cy="622993"/>
          </a:xfrm>
        </p:spPr>
        <p:txBody>
          <a:bodyPr>
            <a:normAutofit/>
          </a:bodyPr>
          <a:lstStyle/>
          <a:p>
            <a:pPr algn="ctr"/>
            <a:r>
              <a:rPr lang="az-Latn-AZ" sz="3600" b="1" dirty="0" smtClean="0"/>
              <a:t>Proposed accounting regulations</a:t>
            </a:r>
            <a:endParaRPr lang="ru-RU" sz="3600" b="1" dirty="0"/>
          </a:p>
        </p:txBody>
      </p:sp>
      <p:graphicFrame>
        <p:nvGraphicFramePr>
          <p:cNvPr id="3" name="Схема 2"/>
          <p:cNvGraphicFramePr/>
          <p:nvPr>
            <p:extLst>
              <p:ext uri="{D42A27DB-BD31-4B8C-83A1-F6EECF244321}">
                <p14:modId xmlns:p14="http://schemas.microsoft.com/office/powerpoint/2010/main" val="1157563098"/>
              </p:ext>
            </p:extLst>
          </p:nvPr>
        </p:nvGraphicFramePr>
        <p:xfrm>
          <a:off x="577701" y="1054190"/>
          <a:ext cx="2357190" cy="24660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Схема 4"/>
          <p:cNvGraphicFramePr/>
          <p:nvPr>
            <p:extLst>
              <p:ext uri="{D42A27DB-BD31-4B8C-83A1-F6EECF244321}">
                <p14:modId xmlns:p14="http://schemas.microsoft.com/office/powerpoint/2010/main" val="2885692252"/>
              </p:ext>
            </p:extLst>
          </p:nvPr>
        </p:nvGraphicFramePr>
        <p:xfrm>
          <a:off x="3393405" y="1054191"/>
          <a:ext cx="2357190" cy="246609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8" name="Схема 7"/>
          <p:cNvGraphicFramePr/>
          <p:nvPr>
            <p:extLst>
              <p:ext uri="{D42A27DB-BD31-4B8C-83A1-F6EECF244321}">
                <p14:modId xmlns:p14="http://schemas.microsoft.com/office/powerpoint/2010/main" val="708188126"/>
              </p:ext>
            </p:extLst>
          </p:nvPr>
        </p:nvGraphicFramePr>
        <p:xfrm>
          <a:off x="6156175" y="1108106"/>
          <a:ext cx="2448273" cy="2448272"/>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9" name="Схема 8"/>
          <p:cNvGraphicFramePr/>
          <p:nvPr>
            <p:extLst>
              <p:ext uri="{D42A27DB-BD31-4B8C-83A1-F6EECF244321}">
                <p14:modId xmlns:p14="http://schemas.microsoft.com/office/powerpoint/2010/main" val="1548860507"/>
              </p:ext>
            </p:extLst>
          </p:nvPr>
        </p:nvGraphicFramePr>
        <p:xfrm>
          <a:off x="475031" y="3933057"/>
          <a:ext cx="3888432" cy="1656184"/>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graphicFrame>
        <p:nvGraphicFramePr>
          <p:cNvPr id="10" name="Схема 9"/>
          <p:cNvGraphicFramePr/>
          <p:nvPr>
            <p:extLst>
              <p:ext uri="{D42A27DB-BD31-4B8C-83A1-F6EECF244321}">
                <p14:modId xmlns:p14="http://schemas.microsoft.com/office/powerpoint/2010/main" val="2220611254"/>
              </p:ext>
            </p:extLst>
          </p:nvPr>
        </p:nvGraphicFramePr>
        <p:xfrm>
          <a:off x="4729946" y="3954942"/>
          <a:ext cx="3802494" cy="1634298"/>
        </p:xfrm>
        <a:graphic>
          <a:graphicData uri="http://schemas.openxmlformats.org/drawingml/2006/diagram">
            <dgm:relIds xmlns:dgm="http://schemas.openxmlformats.org/drawingml/2006/diagram" xmlns:r="http://schemas.openxmlformats.org/officeDocument/2006/relationships" r:dm="rId22" r:lo="rId23" r:qs="rId24" r:cs="rId25"/>
          </a:graphicData>
        </a:graphic>
      </p:graphicFrame>
      <p:sp>
        <p:nvSpPr>
          <p:cNvPr id="11" name="TextBox 10"/>
          <p:cNvSpPr txBox="1"/>
          <p:nvPr/>
        </p:nvSpPr>
        <p:spPr>
          <a:xfrm>
            <a:off x="296173" y="5663714"/>
            <a:ext cx="8271107" cy="646331"/>
          </a:xfrm>
          <a:prstGeom prst="rect">
            <a:avLst/>
          </a:prstGeom>
          <a:noFill/>
        </p:spPr>
        <p:txBody>
          <a:bodyPr wrap="square" rtlCol="0">
            <a:spAutoFit/>
          </a:bodyPr>
          <a:lstStyle/>
          <a:p>
            <a:r>
              <a:rPr lang="az-Latn-AZ" dirty="0" smtClean="0"/>
              <a:t>The proposed draft provides for implementation of accounting regulations for the entities that are subject to the current accounting laws and regulations</a:t>
            </a:r>
            <a:endParaRPr lang="en-US" dirty="0"/>
          </a:p>
        </p:txBody>
      </p:sp>
    </p:spTree>
    <p:extLst>
      <p:ext uri="{BB962C8B-B14F-4D97-AF65-F5344CB8AC3E}">
        <p14:creationId xmlns:p14="http://schemas.microsoft.com/office/powerpoint/2010/main" val="1601193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491049" y="315740"/>
            <a:ext cx="8408253" cy="504056"/>
          </a:xfrm>
          <a:prstGeom prst="rect">
            <a:avLst/>
          </a:prstGeom>
        </p:spPr>
        <p:txBody>
          <a:bodyPr vert="horz" lIns="0" rIns="0" bIns="0" anchor="b">
            <a:normAutofit fontScale="975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az-Latn-AZ" sz="2800" b="1" dirty="0" smtClean="0"/>
              <a:t>Proposed amendments to the Accounting Law</a:t>
            </a:r>
            <a:endParaRPr lang="ru-RU" sz="2800" b="1" dirty="0"/>
          </a:p>
        </p:txBody>
      </p:sp>
      <p:sp>
        <p:nvSpPr>
          <p:cNvPr id="10" name="Скругленный прямоугольник 9"/>
          <p:cNvSpPr/>
          <p:nvPr/>
        </p:nvSpPr>
        <p:spPr>
          <a:xfrm>
            <a:off x="287616" y="944883"/>
            <a:ext cx="8647781" cy="86409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z-Latn-AZ" sz="2400" dirty="0" smtClean="0"/>
              <a:t>Record-keeping entities</a:t>
            </a:r>
            <a:endParaRPr lang="en-US" sz="2400" dirty="0"/>
          </a:p>
        </p:txBody>
      </p:sp>
      <p:sp>
        <p:nvSpPr>
          <p:cNvPr id="11" name="Скругленный прямоугольник 10"/>
          <p:cNvSpPr/>
          <p:nvPr/>
        </p:nvSpPr>
        <p:spPr>
          <a:xfrm>
            <a:off x="251520" y="2398095"/>
            <a:ext cx="3096344" cy="100811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z-Latn-AZ" b="1" dirty="0" smtClean="0"/>
              <a:t>Businesses</a:t>
            </a:r>
            <a:endParaRPr lang="en-US" b="1" dirty="0"/>
          </a:p>
        </p:txBody>
      </p:sp>
      <p:sp>
        <p:nvSpPr>
          <p:cNvPr id="12" name="Скругленный прямоугольник 11"/>
          <p:cNvSpPr/>
          <p:nvPr/>
        </p:nvSpPr>
        <p:spPr>
          <a:xfrm>
            <a:off x="251520" y="3933056"/>
            <a:ext cx="936104" cy="2232248"/>
          </a:xfrm>
          <a:prstGeom prst="roundRect">
            <a:avLst/>
          </a:prstGeom>
        </p:spPr>
        <p:style>
          <a:lnRef idx="1">
            <a:schemeClr val="accent2"/>
          </a:lnRef>
          <a:fillRef idx="2">
            <a:schemeClr val="accent2"/>
          </a:fillRef>
          <a:effectRef idx="1">
            <a:schemeClr val="accent2"/>
          </a:effectRef>
          <a:fontRef idx="minor">
            <a:schemeClr val="dk1"/>
          </a:fontRef>
        </p:style>
        <p:txBody>
          <a:bodyPr vert="vert270" rtlCol="0" anchor="ctr"/>
          <a:lstStyle/>
          <a:p>
            <a:pPr algn="ctr"/>
            <a:r>
              <a:rPr lang="az-Latn-AZ" sz="2000" b="1" dirty="0" smtClean="0"/>
              <a:t>Public interest entities</a:t>
            </a:r>
            <a:endParaRPr lang="en-US" sz="2000" b="1" dirty="0"/>
          </a:p>
        </p:txBody>
      </p:sp>
      <p:sp>
        <p:nvSpPr>
          <p:cNvPr id="13" name="Скругленный прямоугольник 12"/>
          <p:cNvSpPr/>
          <p:nvPr/>
        </p:nvSpPr>
        <p:spPr>
          <a:xfrm>
            <a:off x="1331640" y="3933056"/>
            <a:ext cx="1008112" cy="2232248"/>
          </a:xfrm>
          <a:prstGeom prst="roundRect">
            <a:avLst/>
          </a:prstGeom>
        </p:spPr>
        <p:style>
          <a:lnRef idx="1">
            <a:schemeClr val="accent2"/>
          </a:lnRef>
          <a:fillRef idx="2">
            <a:schemeClr val="accent2"/>
          </a:fillRef>
          <a:effectRef idx="1">
            <a:schemeClr val="accent2"/>
          </a:effectRef>
          <a:fontRef idx="minor">
            <a:schemeClr val="dk1"/>
          </a:fontRef>
        </p:style>
        <p:txBody>
          <a:bodyPr vert="vert270" rtlCol="0" anchor="ctr"/>
          <a:lstStyle/>
          <a:p>
            <a:pPr algn="ctr"/>
            <a:r>
              <a:rPr lang="az-Latn-AZ" b="1" dirty="0" smtClean="0"/>
              <a:t>Large and medium enterprises</a:t>
            </a:r>
            <a:endParaRPr lang="en-US" b="1" dirty="0"/>
          </a:p>
        </p:txBody>
      </p:sp>
      <p:sp>
        <p:nvSpPr>
          <p:cNvPr id="14" name="Скругленный прямоугольник 13"/>
          <p:cNvSpPr/>
          <p:nvPr/>
        </p:nvSpPr>
        <p:spPr>
          <a:xfrm>
            <a:off x="2483768" y="3933056"/>
            <a:ext cx="864096" cy="2232248"/>
          </a:xfrm>
          <a:prstGeom prst="roundRect">
            <a:avLst/>
          </a:prstGeom>
        </p:spPr>
        <p:style>
          <a:lnRef idx="1">
            <a:schemeClr val="accent2"/>
          </a:lnRef>
          <a:fillRef idx="2">
            <a:schemeClr val="accent2"/>
          </a:fillRef>
          <a:effectRef idx="1">
            <a:schemeClr val="accent2"/>
          </a:effectRef>
          <a:fontRef idx="minor">
            <a:schemeClr val="dk1"/>
          </a:fontRef>
        </p:style>
        <p:txBody>
          <a:bodyPr vert="vert270" rtlCol="0" anchor="ctr"/>
          <a:lstStyle/>
          <a:p>
            <a:pPr algn="ctr"/>
            <a:r>
              <a:rPr lang="az-Latn-AZ" b="1" dirty="0" smtClean="0"/>
              <a:t>Micro and small enterprises</a:t>
            </a:r>
            <a:endParaRPr lang="en-US" b="1" dirty="0"/>
          </a:p>
        </p:txBody>
      </p:sp>
      <p:sp>
        <p:nvSpPr>
          <p:cNvPr id="15" name="Скругленный прямоугольник 14"/>
          <p:cNvSpPr/>
          <p:nvPr/>
        </p:nvSpPr>
        <p:spPr>
          <a:xfrm>
            <a:off x="3635896" y="2398095"/>
            <a:ext cx="3528392" cy="1030905"/>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z-Latn-AZ" b="1" dirty="0" smtClean="0"/>
              <a:t>Not-for-profit institutions</a:t>
            </a:r>
            <a:endParaRPr lang="en-US" b="1" dirty="0"/>
          </a:p>
        </p:txBody>
      </p:sp>
      <p:sp>
        <p:nvSpPr>
          <p:cNvPr id="16" name="Скругленный прямоугольник 15"/>
          <p:cNvSpPr/>
          <p:nvPr/>
        </p:nvSpPr>
        <p:spPr>
          <a:xfrm>
            <a:off x="7395301" y="2398094"/>
            <a:ext cx="1540096" cy="104293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z-Latn-AZ" b="1" dirty="0" smtClean="0"/>
              <a:t>Public law entities</a:t>
            </a:r>
            <a:endParaRPr lang="en-US" b="1" dirty="0"/>
          </a:p>
        </p:txBody>
      </p:sp>
      <p:sp>
        <p:nvSpPr>
          <p:cNvPr id="17" name="Скругленный прямоугольник 16"/>
          <p:cNvSpPr/>
          <p:nvPr/>
        </p:nvSpPr>
        <p:spPr>
          <a:xfrm>
            <a:off x="3779912" y="3933056"/>
            <a:ext cx="936104" cy="2232248"/>
          </a:xfrm>
          <a:prstGeom prst="roundRect">
            <a:avLst/>
          </a:prstGeom>
        </p:spPr>
        <p:style>
          <a:lnRef idx="1">
            <a:schemeClr val="accent2"/>
          </a:lnRef>
          <a:fillRef idx="2">
            <a:schemeClr val="accent2"/>
          </a:fillRef>
          <a:effectRef idx="1">
            <a:schemeClr val="accent2"/>
          </a:effectRef>
          <a:fontRef idx="minor">
            <a:schemeClr val="dk1"/>
          </a:fontRef>
        </p:style>
        <p:txBody>
          <a:bodyPr vert="vert270" rtlCol="0" anchor="ctr"/>
          <a:lstStyle/>
          <a:p>
            <a:pPr algn="ctr"/>
            <a:r>
              <a:rPr lang="az-Latn-AZ" b="1" dirty="0" smtClean="0"/>
              <a:t>Budget institutions and municipalities</a:t>
            </a:r>
            <a:endParaRPr lang="en-US" b="1" dirty="0"/>
          </a:p>
        </p:txBody>
      </p:sp>
      <p:sp>
        <p:nvSpPr>
          <p:cNvPr id="18" name="Скругленный прямоугольник 17"/>
          <p:cNvSpPr/>
          <p:nvPr/>
        </p:nvSpPr>
        <p:spPr>
          <a:xfrm>
            <a:off x="4932040" y="3933056"/>
            <a:ext cx="864096" cy="2232248"/>
          </a:xfrm>
          <a:prstGeom prst="roundRect">
            <a:avLst/>
          </a:prstGeom>
        </p:spPr>
        <p:style>
          <a:lnRef idx="1">
            <a:schemeClr val="accent2"/>
          </a:lnRef>
          <a:fillRef idx="2">
            <a:schemeClr val="accent2"/>
          </a:fillRef>
          <a:effectRef idx="1">
            <a:schemeClr val="accent2"/>
          </a:effectRef>
          <a:fontRef idx="minor">
            <a:schemeClr val="dk1"/>
          </a:fontRef>
        </p:style>
        <p:txBody>
          <a:bodyPr vert="vert270" rtlCol="0" anchor="ctr"/>
          <a:lstStyle/>
          <a:p>
            <a:pPr algn="ctr"/>
            <a:r>
              <a:rPr lang="az-Latn-AZ" b="1" dirty="0" smtClean="0"/>
              <a:t>NGO’s</a:t>
            </a:r>
            <a:endParaRPr lang="en-US" b="1" dirty="0"/>
          </a:p>
        </p:txBody>
      </p:sp>
      <p:sp>
        <p:nvSpPr>
          <p:cNvPr id="19" name="Скругленный прямоугольник 18"/>
          <p:cNvSpPr/>
          <p:nvPr/>
        </p:nvSpPr>
        <p:spPr>
          <a:xfrm>
            <a:off x="6156176" y="3933056"/>
            <a:ext cx="936104" cy="2232248"/>
          </a:xfrm>
          <a:prstGeom prst="roundRect">
            <a:avLst/>
          </a:prstGeom>
        </p:spPr>
        <p:style>
          <a:lnRef idx="1">
            <a:schemeClr val="accent2"/>
          </a:lnRef>
          <a:fillRef idx="2">
            <a:schemeClr val="accent2"/>
          </a:fillRef>
          <a:effectRef idx="1">
            <a:schemeClr val="accent2"/>
          </a:effectRef>
          <a:fontRef idx="minor">
            <a:schemeClr val="dk1"/>
          </a:fontRef>
        </p:style>
        <p:txBody>
          <a:bodyPr vert="vert270" rtlCol="0" anchor="ctr"/>
          <a:lstStyle/>
          <a:p>
            <a:pPr algn="ctr"/>
            <a:r>
              <a:rPr lang="az-Latn-AZ" b="1" dirty="0" smtClean="0"/>
              <a:t>Political parties</a:t>
            </a:r>
            <a:endParaRPr lang="en-US" b="1" dirty="0"/>
          </a:p>
        </p:txBody>
      </p:sp>
      <p:sp>
        <p:nvSpPr>
          <p:cNvPr id="20" name="Стрелка вниз 19"/>
          <p:cNvSpPr/>
          <p:nvPr/>
        </p:nvSpPr>
        <p:spPr>
          <a:xfrm>
            <a:off x="539552" y="3406207"/>
            <a:ext cx="360040" cy="526849"/>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1" name="Стрелка вниз 20"/>
          <p:cNvSpPr/>
          <p:nvPr/>
        </p:nvSpPr>
        <p:spPr>
          <a:xfrm>
            <a:off x="1619672" y="3441031"/>
            <a:ext cx="360040" cy="492025"/>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2" name="Стрелка вниз 21"/>
          <p:cNvSpPr/>
          <p:nvPr/>
        </p:nvSpPr>
        <p:spPr>
          <a:xfrm>
            <a:off x="2714781" y="3441031"/>
            <a:ext cx="417059" cy="492025"/>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3" name="Стрелка вниз 22"/>
          <p:cNvSpPr/>
          <p:nvPr/>
        </p:nvSpPr>
        <p:spPr>
          <a:xfrm>
            <a:off x="4067944" y="3441031"/>
            <a:ext cx="288032" cy="492025"/>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Стрелка вниз 23"/>
          <p:cNvSpPr/>
          <p:nvPr/>
        </p:nvSpPr>
        <p:spPr>
          <a:xfrm>
            <a:off x="5235061" y="3441031"/>
            <a:ext cx="345051" cy="492025"/>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5" name="Стрелка вниз 24"/>
          <p:cNvSpPr/>
          <p:nvPr/>
        </p:nvSpPr>
        <p:spPr>
          <a:xfrm>
            <a:off x="6387189" y="3441031"/>
            <a:ext cx="345051" cy="492025"/>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7" name="Скругленный прямоугольник 26"/>
          <p:cNvSpPr/>
          <p:nvPr/>
        </p:nvSpPr>
        <p:spPr>
          <a:xfrm>
            <a:off x="7395301" y="3933056"/>
            <a:ext cx="921115" cy="2304256"/>
          </a:xfrm>
          <a:prstGeom prst="roundRect">
            <a:avLst/>
          </a:prstGeom>
        </p:spPr>
        <p:style>
          <a:lnRef idx="1">
            <a:schemeClr val="accent2"/>
          </a:lnRef>
          <a:fillRef idx="2">
            <a:schemeClr val="accent2"/>
          </a:fillRef>
          <a:effectRef idx="1">
            <a:schemeClr val="accent2"/>
          </a:effectRef>
          <a:fontRef idx="minor">
            <a:schemeClr val="dk1"/>
          </a:fontRef>
        </p:style>
        <p:txBody>
          <a:bodyPr vert="vert270" rtlCol="0" anchor="ctr"/>
          <a:lstStyle/>
          <a:p>
            <a:pPr algn="ctr"/>
            <a:r>
              <a:rPr lang="az-Latn-AZ" b="1" dirty="0" smtClean="0"/>
              <a:t>Other not-for-profit entities</a:t>
            </a:r>
            <a:endParaRPr lang="en-US" b="1" dirty="0"/>
          </a:p>
        </p:txBody>
      </p:sp>
      <p:sp>
        <p:nvSpPr>
          <p:cNvPr id="29" name="Стрелка вниз 28"/>
          <p:cNvSpPr/>
          <p:nvPr/>
        </p:nvSpPr>
        <p:spPr>
          <a:xfrm rot="19433070">
            <a:off x="7131057" y="3409400"/>
            <a:ext cx="345050" cy="520461"/>
          </a:xfrm>
          <a:prstGeom prst="downArrow">
            <a:avLst>
              <a:gd name="adj1" fmla="val 50000"/>
              <a:gd name="adj2" fmla="val 36052"/>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30" name="Стрелка вниз 29"/>
          <p:cNvSpPr/>
          <p:nvPr/>
        </p:nvSpPr>
        <p:spPr>
          <a:xfrm>
            <a:off x="1835696" y="1871245"/>
            <a:ext cx="504056" cy="492025"/>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31" name="Стрелка вниз 30"/>
          <p:cNvSpPr/>
          <p:nvPr/>
        </p:nvSpPr>
        <p:spPr>
          <a:xfrm>
            <a:off x="4932040" y="1880987"/>
            <a:ext cx="504056" cy="482284"/>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32" name="Стрелка вниз 31"/>
          <p:cNvSpPr/>
          <p:nvPr/>
        </p:nvSpPr>
        <p:spPr>
          <a:xfrm>
            <a:off x="7855858" y="1857049"/>
            <a:ext cx="460558" cy="506221"/>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37122208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idx="4294967295"/>
          </p:nvPr>
        </p:nvSpPr>
        <p:spPr>
          <a:xfrm>
            <a:off x="475031" y="285727"/>
            <a:ext cx="8408253" cy="665418"/>
          </a:xfrm>
        </p:spPr>
        <p:txBody>
          <a:bodyPr>
            <a:normAutofit fontScale="90000"/>
          </a:bodyPr>
          <a:lstStyle/>
          <a:p>
            <a:pPr algn="ctr"/>
            <a:r>
              <a:rPr lang="az-Latn-AZ" sz="2800" b="1" dirty="0" smtClean="0"/>
              <a:t>Proposed amendments to the Accounting Law</a:t>
            </a:r>
            <a:br>
              <a:rPr lang="az-Latn-AZ" sz="2800" b="1" dirty="0" smtClean="0"/>
            </a:br>
            <a:endParaRPr lang="ru-RU" sz="2800" b="1" dirty="0"/>
          </a:p>
        </p:txBody>
      </p:sp>
      <p:graphicFrame>
        <p:nvGraphicFramePr>
          <p:cNvPr id="7" name="Схема 6"/>
          <p:cNvGraphicFramePr/>
          <p:nvPr>
            <p:extLst>
              <p:ext uri="{D42A27DB-BD31-4B8C-83A1-F6EECF244321}">
                <p14:modId xmlns:p14="http://schemas.microsoft.com/office/powerpoint/2010/main" val="2378619526"/>
              </p:ext>
            </p:extLst>
          </p:nvPr>
        </p:nvGraphicFramePr>
        <p:xfrm>
          <a:off x="2322035" y="1061052"/>
          <a:ext cx="4499930" cy="889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Схема 7"/>
          <p:cNvGraphicFramePr/>
          <p:nvPr>
            <p:extLst>
              <p:ext uri="{D42A27DB-BD31-4B8C-83A1-F6EECF244321}">
                <p14:modId xmlns:p14="http://schemas.microsoft.com/office/powerpoint/2010/main" val="3107509658"/>
              </p:ext>
            </p:extLst>
          </p:nvPr>
        </p:nvGraphicFramePr>
        <p:xfrm>
          <a:off x="2410905" y="2448424"/>
          <a:ext cx="4536504" cy="202031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20" name="Схема 19"/>
          <p:cNvGraphicFramePr/>
          <p:nvPr>
            <p:extLst>
              <p:ext uri="{D42A27DB-BD31-4B8C-83A1-F6EECF244321}">
                <p14:modId xmlns:p14="http://schemas.microsoft.com/office/powerpoint/2010/main" val="2094112424"/>
              </p:ext>
            </p:extLst>
          </p:nvPr>
        </p:nvGraphicFramePr>
        <p:xfrm>
          <a:off x="2339752" y="4941168"/>
          <a:ext cx="4752528" cy="1724098"/>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27" name="Стрелка вниз 26"/>
          <p:cNvSpPr/>
          <p:nvPr/>
        </p:nvSpPr>
        <p:spPr>
          <a:xfrm>
            <a:off x="4442336" y="1988840"/>
            <a:ext cx="273680" cy="432048"/>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28" name="Стрелка вниз 27"/>
          <p:cNvSpPr/>
          <p:nvPr/>
        </p:nvSpPr>
        <p:spPr>
          <a:xfrm>
            <a:off x="4427984" y="4509120"/>
            <a:ext cx="360040" cy="432048"/>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4" name="Right Arrow Callout 3"/>
          <p:cNvSpPr/>
          <p:nvPr/>
        </p:nvSpPr>
        <p:spPr>
          <a:xfrm>
            <a:off x="179512" y="2636912"/>
            <a:ext cx="2016224" cy="1656184"/>
          </a:xfrm>
          <a:prstGeom prst="rightArrow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z-Latn-AZ" dirty="0" smtClean="0"/>
              <a:t>Financial reporting</a:t>
            </a:r>
            <a:endParaRPr lang="en-US" dirty="0"/>
          </a:p>
        </p:txBody>
      </p:sp>
      <p:sp>
        <p:nvSpPr>
          <p:cNvPr id="10" name="Right Arrow Callout 9"/>
          <p:cNvSpPr/>
          <p:nvPr/>
        </p:nvSpPr>
        <p:spPr>
          <a:xfrm>
            <a:off x="179512" y="4725144"/>
            <a:ext cx="2016224" cy="1656184"/>
          </a:xfrm>
          <a:prstGeom prst="rightArrow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z-Latn-AZ" dirty="0" smtClean="0"/>
              <a:t>Accounting</a:t>
            </a:r>
            <a:endParaRPr lang="en-US" dirty="0"/>
          </a:p>
        </p:txBody>
      </p:sp>
    </p:spTree>
    <p:extLst>
      <p:ext uri="{BB962C8B-B14F-4D97-AF65-F5344CB8AC3E}">
        <p14:creationId xmlns:p14="http://schemas.microsoft.com/office/powerpoint/2010/main" val="250194556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Стрелка вниз 10"/>
          <p:cNvSpPr/>
          <p:nvPr/>
        </p:nvSpPr>
        <p:spPr>
          <a:xfrm>
            <a:off x="5508104" y="1896380"/>
            <a:ext cx="432048" cy="3014504"/>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2" name="Заголовок 1"/>
          <p:cNvSpPr>
            <a:spLocks noGrp="1"/>
          </p:cNvSpPr>
          <p:nvPr>
            <p:ph type="ctrTitle" idx="4294967295"/>
          </p:nvPr>
        </p:nvSpPr>
        <p:spPr>
          <a:xfrm>
            <a:off x="475031" y="285728"/>
            <a:ext cx="8408253" cy="550476"/>
          </a:xfrm>
        </p:spPr>
        <p:txBody>
          <a:bodyPr>
            <a:normAutofit/>
          </a:bodyPr>
          <a:lstStyle/>
          <a:p>
            <a:pPr algn="ctr"/>
            <a:r>
              <a:rPr lang="az-Latn-AZ" sz="2400" b="1" dirty="0" smtClean="0"/>
              <a:t>Proposed amendments to the Accounting Law</a:t>
            </a:r>
            <a:endParaRPr lang="ru-RU" sz="2400" b="1" dirty="0"/>
          </a:p>
        </p:txBody>
      </p:sp>
      <p:sp>
        <p:nvSpPr>
          <p:cNvPr id="6" name="Скругленный прямоугольник 5"/>
          <p:cNvSpPr/>
          <p:nvPr/>
        </p:nvSpPr>
        <p:spPr>
          <a:xfrm>
            <a:off x="3059832" y="908720"/>
            <a:ext cx="5079268" cy="914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z-Latn-AZ" b="1" dirty="0" smtClean="0"/>
              <a:t>Micro and small </a:t>
            </a:r>
            <a:r>
              <a:rPr lang="az-Latn-AZ" b="1" smtClean="0"/>
              <a:t>enterprises (depending on their choice)</a:t>
            </a:r>
            <a:endParaRPr lang="ru-RU" b="1" dirty="0"/>
          </a:p>
        </p:txBody>
      </p:sp>
      <p:sp>
        <p:nvSpPr>
          <p:cNvPr id="7" name="Скругленный прямоугольник 6"/>
          <p:cNvSpPr/>
          <p:nvPr/>
        </p:nvSpPr>
        <p:spPr>
          <a:xfrm>
            <a:off x="4800000" y="4998940"/>
            <a:ext cx="1848255" cy="145439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z-Latn-AZ" sz="1400" b="1" dirty="0" smtClean="0"/>
              <a:t>Accounting regulation for small enterprises</a:t>
            </a:r>
            <a:endParaRPr lang="ru-RU" sz="1400" b="1" dirty="0"/>
          </a:p>
        </p:txBody>
      </p:sp>
      <p:sp>
        <p:nvSpPr>
          <p:cNvPr id="8" name="Скругленный прямоугольник 7"/>
          <p:cNvSpPr/>
          <p:nvPr/>
        </p:nvSpPr>
        <p:spPr>
          <a:xfrm>
            <a:off x="2699792" y="2276872"/>
            <a:ext cx="2232248" cy="207947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z-Latn-AZ" b="1" dirty="0" smtClean="0"/>
              <a:t>IFRS for SME</a:t>
            </a:r>
            <a:endParaRPr lang="ru-RU" b="1" dirty="0"/>
          </a:p>
        </p:txBody>
      </p:sp>
      <p:sp>
        <p:nvSpPr>
          <p:cNvPr id="11" name="Стрелка вниз 10"/>
          <p:cNvSpPr/>
          <p:nvPr/>
        </p:nvSpPr>
        <p:spPr>
          <a:xfrm>
            <a:off x="3586657" y="1834842"/>
            <a:ext cx="432048" cy="379003"/>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3" name="Скругленный прямоугольник 12"/>
          <p:cNvSpPr/>
          <p:nvPr/>
        </p:nvSpPr>
        <p:spPr>
          <a:xfrm>
            <a:off x="6444208" y="2300315"/>
            <a:ext cx="2115895" cy="205603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z-Latn-AZ" b="1" dirty="0" smtClean="0"/>
              <a:t>IFRS</a:t>
            </a:r>
            <a:endParaRPr lang="en-US" dirty="0"/>
          </a:p>
        </p:txBody>
      </p:sp>
      <p:sp>
        <p:nvSpPr>
          <p:cNvPr id="15" name="Стрелка вниз 14"/>
          <p:cNvSpPr/>
          <p:nvPr/>
        </p:nvSpPr>
        <p:spPr>
          <a:xfrm>
            <a:off x="7403081" y="1834842"/>
            <a:ext cx="432048" cy="453751"/>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0" name="Стрелка вниз 10"/>
          <p:cNvSpPr/>
          <p:nvPr/>
        </p:nvSpPr>
        <p:spPr>
          <a:xfrm>
            <a:off x="3586657" y="4419372"/>
            <a:ext cx="432048" cy="491512"/>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2" name="Стрелка вниз 14"/>
          <p:cNvSpPr/>
          <p:nvPr/>
        </p:nvSpPr>
        <p:spPr>
          <a:xfrm>
            <a:off x="7360838" y="4416670"/>
            <a:ext cx="432048" cy="555915"/>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3" name="TextBox 2"/>
          <p:cNvSpPr txBox="1"/>
          <p:nvPr/>
        </p:nvSpPr>
        <p:spPr>
          <a:xfrm>
            <a:off x="5292080" y="2996952"/>
            <a:ext cx="864096" cy="369332"/>
          </a:xfrm>
          <a:prstGeom prst="rect">
            <a:avLst/>
          </a:prstGeom>
          <a:solidFill>
            <a:schemeClr val="bg1"/>
          </a:solidFill>
        </p:spPr>
        <p:txBody>
          <a:bodyPr wrap="square" rtlCol="0">
            <a:spAutoFit/>
          </a:bodyPr>
          <a:lstStyle/>
          <a:p>
            <a:r>
              <a:rPr lang="az-Latn-AZ" dirty="0" smtClean="0"/>
              <a:t>OR</a:t>
            </a:r>
            <a:endParaRPr lang="en-US" dirty="0"/>
          </a:p>
        </p:txBody>
      </p:sp>
      <p:sp>
        <p:nvSpPr>
          <p:cNvPr id="14" name="Right Arrow Callout 13"/>
          <p:cNvSpPr/>
          <p:nvPr/>
        </p:nvSpPr>
        <p:spPr>
          <a:xfrm>
            <a:off x="196019" y="2353526"/>
            <a:ext cx="2016224" cy="1656184"/>
          </a:xfrm>
          <a:prstGeom prst="rightArrow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z-Latn-AZ" dirty="0" smtClean="0"/>
              <a:t>Financial reporting</a:t>
            </a:r>
            <a:endParaRPr lang="en-US" dirty="0"/>
          </a:p>
        </p:txBody>
      </p:sp>
      <p:sp>
        <p:nvSpPr>
          <p:cNvPr id="16" name="Right Arrow Callout 15"/>
          <p:cNvSpPr/>
          <p:nvPr/>
        </p:nvSpPr>
        <p:spPr>
          <a:xfrm>
            <a:off x="179512" y="4725144"/>
            <a:ext cx="2016224" cy="1656184"/>
          </a:xfrm>
          <a:prstGeom prst="rightArrow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z-Latn-AZ" dirty="0" smtClean="0"/>
              <a:t>Accounting</a:t>
            </a:r>
            <a:endParaRPr lang="en-US" dirty="0"/>
          </a:p>
        </p:txBody>
      </p:sp>
      <p:sp>
        <p:nvSpPr>
          <p:cNvPr id="18" name="Скругленный прямоугольник 6"/>
          <p:cNvSpPr/>
          <p:nvPr/>
        </p:nvSpPr>
        <p:spPr>
          <a:xfrm>
            <a:off x="2699793" y="4998940"/>
            <a:ext cx="2016223" cy="13823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z-Latn-AZ" sz="1200" b="1" dirty="0" smtClean="0"/>
              <a:t>SME IFRS-based accounting regulation</a:t>
            </a:r>
            <a:endParaRPr lang="ru-RU" sz="1200" b="1" dirty="0"/>
          </a:p>
        </p:txBody>
      </p:sp>
      <p:graphicFrame>
        <p:nvGraphicFramePr>
          <p:cNvPr id="19" name="Схема 19"/>
          <p:cNvGraphicFramePr/>
          <p:nvPr>
            <p:extLst>
              <p:ext uri="{D42A27DB-BD31-4B8C-83A1-F6EECF244321}">
                <p14:modId xmlns:p14="http://schemas.microsoft.com/office/powerpoint/2010/main" val="911954952"/>
              </p:ext>
            </p:extLst>
          </p:nvPr>
        </p:nvGraphicFramePr>
        <p:xfrm>
          <a:off x="6759903" y="5004503"/>
          <a:ext cx="1800200" cy="14488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0" name="Rounded Rectangle 4"/>
          <p:cNvSpPr/>
          <p:nvPr/>
        </p:nvSpPr>
        <p:spPr>
          <a:xfrm>
            <a:off x="6732240" y="5032910"/>
            <a:ext cx="1825539" cy="142042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z-Latn-AZ" sz="1200" b="1" dirty="0" smtClean="0"/>
              <a:t>IFRS-based accounting regulation</a:t>
            </a:r>
            <a:endParaRPr lang="en-US" sz="1200" b="1" dirty="0"/>
          </a:p>
        </p:txBody>
      </p:sp>
    </p:spTree>
    <p:extLst>
      <p:ext uri="{BB962C8B-B14F-4D97-AF65-F5344CB8AC3E}">
        <p14:creationId xmlns:p14="http://schemas.microsoft.com/office/powerpoint/2010/main" val="149724382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Стрелка вниз 10"/>
          <p:cNvSpPr/>
          <p:nvPr/>
        </p:nvSpPr>
        <p:spPr>
          <a:xfrm>
            <a:off x="5508104" y="1896380"/>
            <a:ext cx="432048" cy="3015774"/>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2" name="Заголовок 1"/>
          <p:cNvSpPr>
            <a:spLocks noGrp="1"/>
          </p:cNvSpPr>
          <p:nvPr>
            <p:ph type="ctrTitle" idx="4294967295"/>
          </p:nvPr>
        </p:nvSpPr>
        <p:spPr>
          <a:xfrm>
            <a:off x="475031" y="285728"/>
            <a:ext cx="8408253" cy="550476"/>
          </a:xfrm>
        </p:spPr>
        <p:txBody>
          <a:bodyPr>
            <a:normAutofit/>
          </a:bodyPr>
          <a:lstStyle/>
          <a:p>
            <a:pPr algn="ctr"/>
            <a:r>
              <a:rPr lang="az-Latn-AZ" sz="2400" b="1" dirty="0"/>
              <a:t>Proposed amendments to the Accounting Law</a:t>
            </a:r>
            <a:endParaRPr lang="ru-RU" sz="2400" b="1" dirty="0"/>
          </a:p>
        </p:txBody>
      </p:sp>
      <p:sp>
        <p:nvSpPr>
          <p:cNvPr id="6" name="Скругленный прямоугольник 5"/>
          <p:cNvSpPr/>
          <p:nvPr/>
        </p:nvSpPr>
        <p:spPr>
          <a:xfrm>
            <a:off x="3059832" y="908720"/>
            <a:ext cx="5079268" cy="914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z-Latn-AZ" b="1" dirty="0" smtClean="0"/>
              <a:t>Medium enterprises (depending on their choice)</a:t>
            </a:r>
            <a:endParaRPr lang="ru-RU" b="1" dirty="0"/>
          </a:p>
        </p:txBody>
      </p:sp>
      <p:sp>
        <p:nvSpPr>
          <p:cNvPr id="7" name="Скругленный прямоугольник 6"/>
          <p:cNvSpPr/>
          <p:nvPr/>
        </p:nvSpPr>
        <p:spPr>
          <a:xfrm>
            <a:off x="2699792" y="5062274"/>
            <a:ext cx="3744416" cy="139106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z-Latn-AZ" sz="1200" b="1" dirty="0" smtClean="0"/>
              <a:t>SME IFRS-based accounting regulation</a:t>
            </a:r>
            <a:endParaRPr lang="ru-RU" sz="1200" b="1" dirty="0"/>
          </a:p>
        </p:txBody>
      </p:sp>
      <p:sp>
        <p:nvSpPr>
          <p:cNvPr id="8" name="Скругленный прямоугольник 7"/>
          <p:cNvSpPr/>
          <p:nvPr/>
        </p:nvSpPr>
        <p:spPr>
          <a:xfrm>
            <a:off x="2699792" y="2276872"/>
            <a:ext cx="2232248" cy="207947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z-Latn-AZ" b="1" dirty="0" smtClean="0"/>
              <a:t>IFRS for SME</a:t>
            </a:r>
            <a:endParaRPr lang="ru-RU" b="1" dirty="0"/>
          </a:p>
        </p:txBody>
      </p:sp>
      <p:sp>
        <p:nvSpPr>
          <p:cNvPr id="11" name="Стрелка вниз 10"/>
          <p:cNvSpPr/>
          <p:nvPr/>
        </p:nvSpPr>
        <p:spPr>
          <a:xfrm>
            <a:off x="3586657" y="1834842"/>
            <a:ext cx="432048" cy="379003"/>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3" name="Скругленный прямоугольник 12"/>
          <p:cNvSpPr/>
          <p:nvPr/>
        </p:nvSpPr>
        <p:spPr>
          <a:xfrm>
            <a:off x="6444208" y="2300315"/>
            <a:ext cx="2115895" cy="205603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z-Latn-AZ" b="1" dirty="0" smtClean="0"/>
              <a:t>IFRS</a:t>
            </a:r>
            <a:endParaRPr lang="en-US" dirty="0"/>
          </a:p>
        </p:txBody>
      </p:sp>
      <p:sp>
        <p:nvSpPr>
          <p:cNvPr id="15" name="Стрелка вниз 14"/>
          <p:cNvSpPr/>
          <p:nvPr/>
        </p:nvSpPr>
        <p:spPr>
          <a:xfrm>
            <a:off x="7403081" y="1834843"/>
            <a:ext cx="432048" cy="412774"/>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0" name="Стрелка вниз 10"/>
          <p:cNvSpPr/>
          <p:nvPr/>
        </p:nvSpPr>
        <p:spPr>
          <a:xfrm>
            <a:off x="3573367" y="4420642"/>
            <a:ext cx="432048" cy="491512"/>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2" name="Стрелка вниз 14"/>
          <p:cNvSpPr/>
          <p:nvPr/>
        </p:nvSpPr>
        <p:spPr>
          <a:xfrm>
            <a:off x="7286131" y="4409044"/>
            <a:ext cx="432048" cy="555915"/>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3" name="TextBox 2"/>
          <p:cNvSpPr txBox="1"/>
          <p:nvPr/>
        </p:nvSpPr>
        <p:spPr>
          <a:xfrm>
            <a:off x="5292080" y="2996952"/>
            <a:ext cx="864096" cy="369332"/>
          </a:xfrm>
          <a:prstGeom prst="rect">
            <a:avLst/>
          </a:prstGeom>
          <a:solidFill>
            <a:schemeClr val="bg1"/>
          </a:solidFill>
        </p:spPr>
        <p:txBody>
          <a:bodyPr wrap="square" rtlCol="0">
            <a:spAutoFit/>
          </a:bodyPr>
          <a:lstStyle/>
          <a:p>
            <a:r>
              <a:rPr lang="az-Latn-AZ" dirty="0" smtClean="0"/>
              <a:t>OR</a:t>
            </a:r>
            <a:endParaRPr lang="en-US" dirty="0"/>
          </a:p>
        </p:txBody>
      </p:sp>
      <p:sp>
        <p:nvSpPr>
          <p:cNvPr id="14" name="Right Arrow Callout 13"/>
          <p:cNvSpPr/>
          <p:nvPr/>
        </p:nvSpPr>
        <p:spPr>
          <a:xfrm>
            <a:off x="196019" y="2353526"/>
            <a:ext cx="2016224" cy="1656184"/>
          </a:xfrm>
          <a:prstGeom prst="rightArrow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z-Latn-AZ" dirty="0" smtClean="0"/>
              <a:t>Financial reporting</a:t>
            </a:r>
            <a:endParaRPr lang="en-US" dirty="0"/>
          </a:p>
        </p:txBody>
      </p:sp>
      <p:sp>
        <p:nvSpPr>
          <p:cNvPr id="16" name="Right Arrow Callout 15"/>
          <p:cNvSpPr/>
          <p:nvPr/>
        </p:nvSpPr>
        <p:spPr>
          <a:xfrm>
            <a:off x="179512" y="4725144"/>
            <a:ext cx="2016224" cy="1656184"/>
          </a:xfrm>
          <a:prstGeom prst="rightArrow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z-Latn-AZ" dirty="0" smtClean="0"/>
              <a:t>Accounting</a:t>
            </a:r>
            <a:endParaRPr lang="en-US" dirty="0"/>
          </a:p>
        </p:txBody>
      </p:sp>
      <p:sp>
        <p:nvSpPr>
          <p:cNvPr id="19" name="Rounded Rectangle 4"/>
          <p:cNvSpPr/>
          <p:nvPr/>
        </p:nvSpPr>
        <p:spPr>
          <a:xfrm>
            <a:off x="6732240" y="5062275"/>
            <a:ext cx="1825539" cy="139106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z-Latn-AZ" sz="1200" b="1" dirty="0" smtClean="0"/>
              <a:t>IFRS-based accounting regulation</a:t>
            </a:r>
            <a:endParaRPr lang="en-US" sz="1200" b="1" dirty="0"/>
          </a:p>
        </p:txBody>
      </p:sp>
    </p:spTree>
    <p:extLst>
      <p:ext uri="{BB962C8B-B14F-4D97-AF65-F5344CB8AC3E}">
        <p14:creationId xmlns:p14="http://schemas.microsoft.com/office/powerpoint/2010/main" val="134376496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idx="4294967295"/>
          </p:nvPr>
        </p:nvSpPr>
        <p:spPr>
          <a:xfrm>
            <a:off x="475031" y="285728"/>
            <a:ext cx="8408253" cy="550476"/>
          </a:xfrm>
        </p:spPr>
        <p:txBody>
          <a:bodyPr>
            <a:normAutofit/>
          </a:bodyPr>
          <a:lstStyle/>
          <a:p>
            <a:pPr algn="ctr"/>
            <a:r>
              <a:rPr lang="az-Latn-AZ" sz="2400" b="1" dirty="0"/>
              <a:t>Proposed amendments to the Accounting Law</a:t>
            </a:r>
            <a:endParaRPr lang="ru-RU" sz="2400" b="1" dirty="0"/>
          </a:p>
        </p:txBody>
      </p:sp>
      <p:sp>
        <p:nvSpPr>
          <p:cNvPr id="6" name="Скругленный прямоугольник 5"/>
          <p:cNvSpPr/>
          <p:nvPr/>
        </p:nvSpPr>
        <p:spPr>
          <a:xfrm>
            <a:off x="3059832" y="908720"/>
            <a:ext cx="5079268" cy="914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z-Latn-AZ" b="1" dirty="0" smtClean="0"/>
              <a:t>Large enterprises (depending on their choice)</a:t>
            </a:r>
            <a:endParaRPr lang="ru-RU" b="1" dirty="0"/>
          </a:p>
        </p:txBody>
      </p:sp>
      <p:sp>
        <p:nvSpPr>
          <p:cNvPr id="7" name="Скругленный прямоугольник 6"/>
          <p:cNvSpPr/>
          <p:nvPr/>
        </p:nvSpPr>
        <p:spPr>
          <a:xfrm>
            <a:off x="2699792" y="5062274"/>
            <a:ext cx="2160240" cy="139106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z-Latn-AZ" sz="1200" b="1" dirty="0" smtClean="0"/>
              <a:t>SME IFRS-based accounting regulation</a:t>
            </a:r>
            <a:endParaRPr lang="ru-RU" sz="1200" b="1" dirty="0"/>
          </a:p>
        </p:txBody>
      </p:sp>
      <p:sp>
        <p:nvSpPr>
          <p:cNvPr id="8" name="Скругленный прямоугольник 7"/>
          <p:cNvSpPr/>
          <p:nvPr/>
        </p:nvSpPr>
        <p:spPr>
          <a:xfrm>
            <a:off x="2699792" y="2276872"/>
            <a:ext cx="2232248" cy="207947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z-Latn-AZ" b="1" dirty="0" smtClean="0"/>
              <a:t>IFRS for SME</a:t>
            </a:r>
            <a:endParaRPr lang="ru-RU" b="1" dirty="0"/>
          </a:p>
        </p:txBody>
      </p:sp>
      <p:sp>
        <p:nvSpPr>
          <p:cNvPr id="11" name="Стрелка вниз 10"/>
          <p:cNvSpPr/>
          <p:nvPr/>
        </p:nvSpPr>
        <p:spPr>
          <a:xfrm>
            <a:off x="3586657" y="1834842"/>
            <a:ext cx="432048" cy="379003"/>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3" name="Скругленный прямоугольник 12"/>
          <p:cNvSpPr/>
          <p:nvPr/>
        </p:nvSpPr>
        <p:spPr>
          <a:xfrm>
            <a:off x="6444208" y="2300315"/>
            <a:ext cx="2115895" cy="205603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z-Latn-AZ" b="1" dirty="0" smtClean="0"/>
              <a:t>IFRS</a:t>
            </a:r>
            <a:endParaRPr lang="en-US" dirty="0"/>
          </a:p>
        </p:txBody>
      </p:sp>
      <p:sp>
        <p:nvSpPr>
          <p:cNvPr id="15" name="Стрелка вниз 14"/>
          <p:cNvSpPr/>
          <p:nvPr/>
        </p:nvSpPr>
        <p:spPr>
          <a:xfrm>
            <a:off x="7403081" y="1834843"/>
            <a:ext cx="432048" cy="412774"/>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0" name="Стрелка вниз 10"/>
          <p:cNvSpPr/>
          <p:nvPr/>
        </p:nvSpPr>
        <p:spPr>
          <a:xfrm>
            <a:off x="3573367" y="4420642"/>
            <a:ext cx="432048" cy="491512"/>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2" name="Стрелка вниз 14"/>
          <p:cNvSpPr/>
          <p:nvPr/>
        </p:nvSpPr>
        <p:spPr>
          <a:xfrm>
            <a:off x="7286131" y="4409044"/>
            <a:ext cx="432048" cy="555915"/>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3" name="TextBox 2"/>
          <p:cNvSpPr txBox="1"/>
          <p:nvPr/>
        </p:nvSpPr>
        <p:spPr>
          <a:xfrm>
            <a:off x="5292080" y="2996952"/>
            <a:ext cx="864096" cy="369332"/>
          </a:xfrm>
          <a:prstGeom prst="rect">
            <a:avLst/>
          </a:prstGeom>
          <a:solidFill>
            <a:schemeClr val="bg1"/>
          </a:solidFill>
        </p:spPr>
        <p:txBody>
          <a:bodyPr wrap="square" rtlCol="0">
            <a:spAutoFit/>
          </a:bodyPr>
          <a:lstStyle/>
          <a:p>
            <a:r>
              <a:rPr lang="az-Latn-AZ" dirty="0" smtClean="0"/>
              <a:t>OR</a:t>
            </a:r>
            <a:endParaRPr lang="en-US" dirty="0"/>
          </a:p>
        </p:txBody>
      </p:sp>
      <p:sp>
        <p:nvSpPr>
          <p:cNvPr id="14" name="Right Arrow Callout 13"/>
          <p:cNvSpPr/>
          <p:nvPr/>
        </p:nvSpPr>
        <p:spPr>
          <a:xfrm>
            <a:off x="196019" y="2353526"/>
            <a:ext cx="2016224" cy="1656184"/>
          </a:xfrm>
          <a:prstGeom prst="rightArrow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z-Latn-AZ" dirty="0" smtClean="0"/>
              <a:t>Financial reporting</a:t>
            </a:r>
            <a:endParaRPr lang="en-US" dirty="0"/>
          </a:p>
        </p:txBody>
      </p:sp>
      <p:sp>
        <p:nvSpPr>
          <p:cNvPr id="16" name="Right Arrow Callout 15"/>
          <p:cNvSpPr/>
          <p:nvPr/>
        </p:nvSpPr>
        <p:spPr>
          <a:xfrm>
            <a:off x="179512" y="4725144"/>
            <a:ext cx="2016224" cy="1656184"/>
          </a:xfrm>
          <a:prstGeom prst="rightArrow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z-Latn-AZ" dirty="0" smtClean="0"/>
              <a:t>Accounting</a:t>
            </a:r>
            <a:endParaRPr lang="en-US" dirty="0"/>
          </a:p>
        </p:txBody>
      </p:sp>
      <p:sp>
        <p:nvSpPr>
          <p:cNvPr id="19" name="Rounded Rectangle 4"/>
          <p:cNvSpPr/>
          <p:nvPr/>
        </p:nvSpPr>
        <p:spPr>
          <a:xfrm>
            <a:off x="6444208" y="5062275"/>
            <a:ext cx="2113571" cy="139106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z-Latn-AZ" sz="1200" b="1" dirty="0" smtClean="0"/>
              <a:t>IFRS-based accounting regulation</a:t>
            </a:r>
            <a:endParaRPr lang="en-US" sz="1200" b="1" dirty="0"/>
          </a:p>
        </p:txBody>
      </p:sp>
    </p:spTree>
    <p:extLst>
      <p:ext uri="{BB962C8B-B14F-4D97-AF65-F5344CB8AC3E}">
        <p14:creationId xmlns:p14="http://schemas.microsoft.com/office/powerpoint/2010/main" val="210729781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491049" y="315740"/>
            <a:ext cx="8408253" cy="504056"/>
          </a:xfrm>
          <a:prstGeom prst="rect">
            <a:avLst/>
          </a:prstGeom>
        </p:spPr>
        <p:txBody>
          <a:bodyPr vert="horz" lIns="0" rIns="0" bIns="0" anchor="b">
            <a:normAutofit fontScale="975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az-Latn-AZ" sz="2800" b="1" dirty="0"/>
              <a:t>Proposed amendments to the Accounting Law</a:t>
            </a:r>
            <a:endParaRPr lang="ru-RU" sz="2800" b="1" dirty="0"/>
          </a:p>
        </p:txBody>
      </p:sp>
      <p:sp>
        <p:nvSpPr>
          <p:cNvPr id="10" name="Скругленный прямоугольник 9"/>
          <p:cNvSpPr/>
          <p:nvPr/>
        </p:nvSpPr>
        <p:spPr>
          <a:xfrm>
            <a:off x="2438362" y="944883"/>
            <a:ext cx="6497035" cy="61190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z-Latn-AZ" sz="2400" b="1" dirty="0" smtClean="0">
                <a:solidFill>
                  <a:schemeClr val="tx1"/>
                </a:solidFill>
              </a:rPr>
              <a:t>PUBLIC LAW ENTITIES</a:t>
            </a:r>
            <a:endParaRPr lang="en-US" sz="2400" dirty="0">
              <a:solidFill>
                <a:schemeClr val="tx1"/>
              </a:solidFill>
            </a:endParaRPr>
          </a:p>
        </p:txBody>
      </p:sp>
      <p:sp>
        <p:nvSpPr>
          <p:cNvPr id="11" name="Скругленный прямоугольник 10"/>
          <p:cNvSpPr/>
          <p:nvPr/>
        </p:nvSpPr>
        <p:spPr>
          <a:xfrm>
            <a:off x="2438362" y="2083642"/>
            <a:ext cx="4432502" cy="554005"/>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z-Latn-AZ" sz="1200" b="1" dirty="0" smtClean="0"/>
              <a:t>Does the Charter authorize the entity to engage in business operations?</a:t>
            </a:r>
            <a:endParaRPr lang="en-US" sz="1200" b="1" dirty="0"/>
          </a:p>
        </p:txBody>
      </p:sp>
      <p:sp>
        <p:nvSpPr>
          <p:cNvPr id="12" name="Скругленный прямоугольник 11"/>
          <p:cNvSpPr/>
          <p:nvPr/>
        </p:nvSpPr>
        <p:spPr>
          <a:xfrm>
            <a:off x="2454136" y="3385153"/>
            <a:ext cx="2117864" cy="808701"/>
          </a:xfrm>
          <a:prstGeom prst="roundRect">
            <a:avLst/>
          </a:prstGeom>
        </p:spPr>
        <p:style>
          <a:lnRef idx="1">
            <a:schemeClr val="accent2"/>
          </a:lnRef>
          <a:fillRef idx="2">
            <a:schemeClr val="accent2"/>
          </a:fillRef>
          <a:effectRef idx="1">
            <a:schemeClr val="accent2"/>
          </a:effectRef>
          <a:fontRef idx="minor">
            <a:schemeClr val="dk1"/>
          </a:fontRef>
        </p:style>
        <p:txBody>
          <a:bodyPr vert="horz" rtlCol="0" anchor="ctr"/>
          <a:lstStyle/>
          <a:p>
            <a:pPr algn="ctr"/>
            <a:r>
              <a:rPr lang="az-Latn-AZ" sz="1200" b="1" dirty="0" smtClean="0"/>
              <a:t>IFRS for SME</a:t>
            </a:r>
            <a:endParaRPr lang="en-US" sz="1200" b="1" dirty="0"/>
          </a:p>
        </p:txBody>
      </p:sp>
      <p:sp>
        <p:nvSpPr>
          <p:cNvPr id="14" name="Скругленный прямоугольник 13"/>
          <p:cNvSpPr/>
          <p:nvPr/>
        </p:nvSpPr>
        <p:spPr>
          <a:xfrm>
            <a:off x="4946606" y="3444296"/>
            <a:ext cx="1937899" cy="2072936"/>
          </a:xfrm>
          <a:prstGeom prst="roundRect">
            <a:avLst/>
          </a:prstGeom>
        </p:spPr>
        <p:style>
          <a:lnRef idx="1">
            <a:schemeClr val="accent2"/>
          </a:lnRef>
          <a:fillRef idx="2">
            <a:schemeClr val="accent2"/>
          </a:fillRef>
          <a:effectRef idx="1">
            <a:schemeClr val="accent2"/>
          </a:effectRef>
          <a:fontRef idx="minor">
            <a:schemeClr val="dk1"/>
          </a:fontRef>
        </p:style>
        <p:txBody>
          <a:bodyPr vert="horz" rtlCol="0" anchor="ctr"/>
          <a:lstStyle/>
          <a:p>
            <a:pPr algn="ctr"/>
            <a:r>
              <a:rPr lang="az-Latn-AZ" sz="1400" b="1" dirty="0" smtClean="0"/>
              <a:t>International Accounting Standards for Public Sector</a:t>
            </a:r>
            <a:endParaRPr lang="en-US" sz="1400" dirty="0"/>
          </a:p>
        </p:txBody>
      </p:sp>
      <p:sp>
        <p:nvSpPr>
          <p:cNvPr id="15" name="Скругленный прямоугольник 14"/>
          <p:cNvSpPr/>
          <p:nvPr/>
        </p:nvSpPr>
        <p:spPr>
          <a:xfrm>
            <a:off x="7070122" y="2078772"/>
            <a:ext cx="1865275" cy="59069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z-Latn-AZ" b="1" dirty="0" smtClean="0"/>
              <a:t>Other public law entities</a:t>
            </a:r>
            <a:endParaRPr lang="en-US" b="1" dirty="0"/>
          </a:p>
        </p:txBody>
      </p:sp>
      <p:sp>
        <p:nvSpPr>
          <p:cNvPr id="19" name="Скругленный прямоугольник 18"/>
          <p:cNvSpPr/>
          <p:nvPr/>
        </p:nvSpPr>
        <p:spPr>
          <a:xfrm>
            <a:off x="2438362" y="5661248"/>
            <a:ext cx="4446144" cy="1008112"/>
          </a:xfrm>
          <a:prstGeom prst="roundRect">
            <a:avLst/>
          </a:prstGeom>
        </p:spPr>
        <p:style>
          <a:lnRef idx="1">
            <a:schemeClr val="accent2"/>
          </a:lnRef>
          <a:fillRef idx="2">
            <a:schemeClr val="accent2"/>
          </a:fillRef>
          <a:effectRef idx="1">
            <a:schemeClr val="accent2"/>
          </a:effectRef>
          <a:fontRef idx="minor">
            <a:schemeClr val="dk1"/>
          </a:fontRef>
        </p:style>
        <p:txBody>
          <a:bodyPr vert="horz" rtlCol="0" anchor="ctr"/>
          <a:lstStyle/>
          <a:p>
            <a:pPr algn="ctr"/>
            <a:r>
              <a:rPr lang="az-Latn-AZ" sz="1400" b="1" dirty="0" smtClean="0"/>
              <a:t>Accounting practices will comply with the accounting regulations as defined under this Law depending on the accounting standard they choose. </a:t>
            </a:r>
            <a:endParaRPr lang="en-US" sz="1400" b="1" dirty="0"/>
          </a:p>
        </p:txBody>
      </p:sp>
      <p:sp>
        <p:nvSpPr>
          <p:cNvPr id="20" name="Стрелка вниз 19"/>
          <p:cNvSpPr/>
          <p:nvPr/>
        </p:nvSpPr>
        <p:spPr>
          <a:xfrm>
            <a:off x="2879767" y="2681720"/>
            <a:ext cx="360040" cy="592859"/>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2" name="Стрелка вниз 21"/>
          <p:cNvSpPr/>
          <p:nvPr/>
        </p:nvSpPr>
        <p:spPr>
          <a:xfrm>
            <a:off x="6180648" y="2684827"/>
            <a:ext cx="417059" cy="598035"/>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5" name="Стрелка вниз 24"/>
          <p:cNvSpPr/>
          <p:nvPr/>
        </p:nvSpPr>
        <p:spPr>
          <a:xfrm>
            <a:off x="7906722" y="2725511"/>
            <a:ext cx="345051" cy="600699"/>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30" name="Стрелка вниз 29"/>
          <p:cNvSpPr/>
          <p:nvPr/>
        </p:nvSpPr>
        <p:spPr>
          <a:xfrm>
            <a:off x="4442551" y="1586677"/>
            <a:ext cx="504056" cy="492025"/>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31" name="Стрелка вниз 30"/>
          <p:cNvSpPr/>
          <p:nvPr/>
        </p:nvSpPr>
        <p:spPr>
          <a:xfrm>
            <a:off x="7827220" y="1596488"/>
            <a:ext cx="504056" cy="482284"/>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TextBox 3"/>
          <p:cNvSpPr txBox="1"/>
          <p:nvPr/>
        </p:nvSpPr>
        <p:spPr>
          <a:xfrm>
            <a:off x="3169100" y="2726862"/>
            <a:ext cx="847564" cy="369332"/>
          </a:xfrm>
          <a:prstGeom prst="rect">
            <a:avLst/>
          </a:prstGeom>
          <a:noFill/>
        </p:spPr>
        <p:txBody>
          <a:bodyPr wrap="square" rtlCol="0">
            <a:spAutoFit/>
          </a:bodyPr>
          <a:lstStyle/>
          <a:p>
            <a:r>
              <a:rPr lang="az-Latn-AZ" dirty="0" smtClean="0"/>
              <a:t>Yes</a:t>
            </a:r>
            <a:endParaRPr lang="en-US" dirty="0"/>
          </a:p>
        </p:txBody>
      </p:sp>
      <p:sp>
        <p:nvSpPr>
          <p:cNvPr id="17" name="TextBox 16"/>
          <p:cNvSpPr txBox="1"/>
          <p:nvPr/>
        </p:nvSpPr>
        <p:spPr>
          <a:xfrm>
            <a:off x="5652120" y="2684827"/>
            <a:ext cx="847564" cy="369332"/>
          </a:xfrm>
          <a:prstGeom prst="rect">
            <a:avLst/>
          </a:prstGeom>
          <a:noFill/>
        </p:spPr>
        <p:txBody>
          <a:bodyPr wrap="square" rtlCol="0">
            <a:spAutoFit/>
          </a:bodyPr>
          <a:lstStyle/>
          <a:p>
            <a:r>
              <a:rPr lang="az-Latn-AZ" dirty="0" smtClean="0"/>
              <a:t>No</a:t>
            </a:r>
            <a:endParaRPr lang="en-US" dirty="0"/>
          </a:p>
        </p:txBody>
      </p:sp>
      <p:sp>
        <p:nvSpPr>
          <p:cNvPr id="23" name="Скругленный прямоугольник 26"/>
          <p:cNvSpPr/>
          <p:nvPr/>
        </p:nvSpPr>
        <p:spPr>
          <a:xfrm>
            <a:off x="7134956" y="3362976"/>
            <a:ext cx="1800442" cy="2090454"/>
          </a:xfrm>
          <a:prstGeom prst="roundRect">
            <a:avLst/>
          </a:prstGeom>
        </p:spPr>
        <p:style>
          <a:lnRef idx="1">
            <a:schemeClr val="accent2"/>
          </a:lnRef>
          <a:fillRef idx="2">
            <a:schemeClr val="accent2"/>
          </a:fillRef>
          <a:effectRef idx="1">
            <a:schemeClr val="accent2"/>
          </a:effectRef>
          <a:fontRef idx="minor">
            <a:schemeClr val="dk1"/>
          </a:fontRef>
        </p:style>
        <p:txBody>
          <a:bodyPr vert="horz" rtlCol="0" anchor="ctr"/>
          <a:lstStyle/>
          <a:p>
            <a:pPr algn="ctr"/>
            <a:r>
              <a:rPr lang="az-Latn-AZ" sz="1200" b="1" dirty="0" smtClean="0"/>
              <a:t>IFRS</a:t>
            </a:r>
            <a:endParaRPr lang="en-US" sz="1200" dirty="0"/>
          </a:p>
        </p:txBody>
      </p:sp>
      <p:sp>
        <p:nvSpPr>
          <p:cNvPr id="29" name="Скругленный прямоугольник 11"/>
          <p:cNvSpPr/>
          <p:nvPr/>
        </p:nvSpPr>
        <p:spPr>
          <a:xfrm>
            <a:off x="2438362" y="4644729"/>
            <a:ext cx="2117864" cy="808701"/>
          </a:xfrm>
          <a:prstGeom prst="roundRect">
            <a:avLst/>
          </a:prstGeom>
        </p:spPr>
        <p:style>
          <a:lnRef idx="1">
            <a:schemeClr val="accent2"/>
          </a:lnRef>
          <a:fillRef idx="2">
            <a:schemeClr val="accent2"/>
          </a:fillRef>
          <a:effectRef idx="1">
            <a:schemeClr val="accent2"/>
          </a:effectRef>
          <a:fontRef idx="minor">
            <a:schemeClr val="dk1"/>
          </a:fontRef>
        </p:style>
        <p:txBody>
          <a:bodyPr vert="horz" rtlCol="0" anchor="ctr"/>
          <a:lstStyle/>
          <a:p>
            <a:pPr algn="ctr"/>
            <a:r>
              <a:rPr lang="az-Latn-AZ" sz="1200" b="1" dirty="0" smtClean="0"/>
              <a:t>IFRS</a:t>
            </a:r>
            <a:endParaRPr lang="en-US" sz="1200" b="1" dirty="0"/>
          </a:p>
        </p:txBody>
      </p:sp>
      <p:sp>
        <p:nvSpPr>
          <p:cNvPr id="6" name="Rectangle 5"/>
          <p:cNvSpPr/>
          <p:nvPr/>
        </p:nvSpPr>
        <p:spPr>
          <a:xfrm>
            <a:off x="3125237" y="4211517"/>
            <a:ext cx="441146" cy="369332"/>
          </a:xfrm>
          <a:prstGeom prst="rect">
            <a:avLst/>
          </a:prstGeom>
        </p:spPr>
        <p:txBody>
          <a:bodyPr wrap="none">
            <a:spAutoFit/>
          </a:bodyPr>
          <a:lstStyle/>
          <a:p>
            <a:r>
              <a:rPr lang="az-Latn-AZ" b="1" dirty="0" smtClean="0"/>
              <a:t>or</a:t>
            </a:r>
            <a:endParaRPr lang="en-US" dirty="0"/>
          </a:p>
        </p:txBody>
      </p:sp>
      <p:sp>
        <p:nvSpPr>
          <p:cNvPr id="32" name="Right Arrow Callout 31"/>
          <p:cNvSpPr/>
          <p:nvPr/>
        </p:nvSpPr>
        <p:spPr>
          <a:xfrm>
            <a:off x="151458" y="3440655"/>
            <a:ext cx="2016224" cy="1656184"/>
          </a:xfrm>
          <a:prstGeom prst="rightArrow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z-Latn-AZ" dirty="0" smtClean="0"/>
              <a:t>Financial reporting</a:t>
            </a:r>
            <a:endParaRPr lang="en-US" dirty="0"/>
          </a:p>
        </p:txBody>
      </p:sp>
      <p:sp>
        <p:nvSpPr>
          <p:cNvPr id="33" name="Right Arrow Callout 32"/>
          <p:cNvSpPr/>
          <p:nvPr/>
        </p:nvSpPr>
        <p:spPr>
          <a:xfrm>
            <a:off x="140886" y="5733256"/>
            <a:ext cx="2016224" cy="792088"/>
          </a:xfrm>
          <a:prstGeom prst="rightArrow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z-Latn-AZ" dirty="0" smtClean="0"/>
              <a:t>Accounting</a:t>
            </a:r>
            <a:endParaRPr lang="en-US" dirty="0"/>
          </a:p>
        </p:txBody>
      </p:sp>
      <p:sp>
        <p:nvSpPr>
          <p:cNvPr id="34" name="Rounded Rectangle 4"/>
          <p:cNvSpPr/>
          <p:nvPr/>
        </p:nvSpPr>
        <p:spPr>
          <a:xfrm>
            <a:off x="7070122" y="5661248"/>
            <a:ext cx="1865275" cy="1008112"/>
          </a:xfrm>
          <a:prstGeom prst="roundRect">
            <a:avLst/>
          </a:prstGeom>
        </p:spPr>
        <p:style>
          <a:lnRef idx="1">
            <a:schemeClr val="accent2"/>
          </a:lnRef>
          <a:fillRef idx="2">
            <a:schemeClr val="accent2"/>
          </a:fillRef>
          <a:effectRef idx="1">
            <a:schemeClr val="accent2"/>
          </a:effectRef>
          <a:fontRef idx="minor">
            <a:schemeClr val="dk1"/>
          </a:fontRef>
        </p:style>
        <p:txBody>
          <a:bodyPr vert="horz" rtlCol="0" anchor="ctr"/>
          <a:lstStyle/>
          <a:p>
            <a:pPr algn="ctr"/>
            <a:r>
              <a:rPr lang="az-Latn-AZ" sz="1100" b="1" dirty="0" smtClean="0"/>
              <a:t>IFRS-based accounting regulation</a:t>
            </a:r>
            <a:endParaRPr lang="en-US" sz="1100" b="1" dirty="0"/>
          </a:p>
        </p:txBody>
      </p:sp>
    </p:spTree>
    <p:extLst>
      <p:ext uri="{BB962C8B-B14F-4D97-AF65-F5344CB8AC3E}">
        <p14:creationId xmlns:p14="http://schemas.microsoft.com/office/powerpoint/2010/main" val="247721285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491049" y="315740"/>
            <a:ext cx="8408253" cy="504056"/>
          </a:xfrm>
          <a:prstGeom prst="rect">
            <a:avLst/>
          </a:prstGeom>
        </p:spPr>
        <p:txBody>
          <a:bodyPr vert="horz" lIns="0" rIns="0" bIns="0" anchor="b">
            <a:normAutofit fontScale="975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az-Latn-AZ" sz="2800" b="1" dirty="0"/>
              <a:t>Proposed amendments to the Accounting Law</a:t>
            </a:r>
            <a:endParaRPr lang="ru-RU" sz="2800" b="1" dirty="0"/>
          </a:p>
        </p:txBody>
      </p:sp>
      <p:sp>
        <p:nvSpPr>
          <p:cNvPr id="10" name="Скругленный прямоугольник 9"/>
          <p:cNvSpPr/>
          <p:nvPr/>
        </p:nvSpPr>
        <p:spPr>
          <a:xfrm>
            <a:off x="2771800" y="944883"/>
            <a:ext cx="6163597" cy="61190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z-Latn-AZ" sz="2400" b="1" dirty="0" smtClean="0"/>
              <a:t>Not-for-profits</a:t>
            </a:r>
            <a:endParaRPr lang="en-US" sz="2400" b="1" dirty="0"/>
          </a:p>
        </p:txBody>
      </p:sp>
      <p:sp>
        <p:nvSpPr>
          <p:cNvPr id="11" name="Скругленный прямоугольник 10"/>
          <p:cNvSpPr/>
          <p:nvPr/>
        </p:nvSpPr>
        <p:spPr>
          <a:xfrm>
            <a:off x="2771800" y="2130467"/>
            <a:ext cx="1598430" cy="126154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z-Latn-AZ" dirty="0" smtClean="0"/>
              <a:t>Municipalities and budget institutions</a:t>
            </a:r>
            <a:endParaRPr lang="ru-RU" dirty="0"/>
          </a:p>
        </p:txBody>
      </p:sp>
      <p:sp>
        <p:nvSpPr>
          <p:cNvPr id="12" name="Скругленный прямоугольник 11"/>
          <p:cNvSpPr/>
          <p:nvPr/>
        </p:nvSpPr>
        <p:spPr>
          <a:xfrm>
            <a:off x="2771800" y="3917691"/>
            <a:ext cx="1526422" cy="1311509"/>
          </a:xfrm>
          <a:prstGeom prst="roundRect">
            <a:avLst/>
          </a:prstGeom>
        </p:spPr>
        <p:style>
          <a:lnRef idx="1">
            <a:schemeClr val="accent2"/>
          </a:lnRef>
          <a:fillRef idx="2">
            <a:schemeClr val="accent2"/>
          </a:fillRef>
          <a:effectRef idx="1">
            <a:schemeClr val="accent2"/>
          </a:effectRef>
          <a:fontRef idx="minor">
            <a:schemeClr val="dk1"/>
          </a:fontRef>
        </p:style>
        <p:txBody>
          <a:bodyPr vert="horz" rtlCol="0" anchor="ctr"/>
          <a:lstStyle/>
          <a:p>
            <a:pPr algn="ctr"/>
            <a:r>
              <a:rPr lang="az-Latn-AZ" sz="1200" b="1" dirty="0" smtClean="0"/>
              <a:t>International Accounting Standards for Public Sector</a:t>
            </a:r>
            <a:endParaRPr lang="ru-RU" sz="1200" dirty="0"/>
          </a:p>
        </p:txBody>
      </p:sp>
      <p:sp>
        <p:nvSpPr>
          <p:cNvPr id="15" name="Скругленный прямоугольник 14"/>
          <p:cNvSpPr/>
          <p:nvPr/>
        </p:nvSpPr>
        <p:spPr>
          <a:xfrm>
            <a:off x="4427984" y="2099726"/>
            <a:ext cx="1454414" cy="127503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z-Latn-AZ" dirty="0" smtClean="0"/>
              <a:t>Non-governmental organizations</a:t>
            </a:r>
            <a:endParaRPr lang="ru-RU" dirty="0"/>
          </a:p>
        </p:txBody>
      </p:sp>
      <p:sp>
        <p:nvSpPr>
          <p:cNvPr id="16" name="Скругленный прямоугольник 15"/>
          <p:cNvSpPr/>
          <p:nvPr/>
        </p:nvSpPr>
        <p:spPr>
          <a:xfrm>
            <a:off x="5940152" y="2103508"/>
            <a:ext cx="1382406" cy="129637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z-Latn-AZ" dirty="0" smtClean="0"/>
              <a:t>Political parties</a:t>
            </a:r>
            <a:endParaRPr lang="ru-RU" dirty="0"/>
          </a:p>
        </p:txBody>
      </p:sp>
      <p:sp>
        <p:nvSpPr>
          <p:cNvPr id="17" name="Скругленный прямоугольник 16"/>
          <p:cNvSpPr/>
          <p:nvPr/>
        </p:nvSpPr>
        <p:spPr>
          <a:xfrm>
            <a:off x="4355976" y="3917692"/>
            <a:ext cx="1532352" cy="1311508"/>
          </a:xfrm>
          <a:prstGeom prst="roundRect">
            <a:avLst/>
          </a:prstGeom>
        </p:spPr>
        <p:style>
          <a:lnRef idx="1">
            <a:schemeClr val="accent2"/>
          </a:lnRef>
          <a:fillRef idx="2">
            <a:schemeClr val="accent2"/>
          </a:fillRef>
          <a:effectRef idx="1">
            <a:schemeClr val="accent2"/>
          </a:effectRef>
          <a:fontRef idx="minor">
            <a:schemeClr val="dk1"/>
          </a:fontRef>
        </p:style>
        <p:txBody>
          <a:bodyPr vert="horz" rtlCol="0" anchor="ctr"/>
          <a:lstStyle/>
          <a:p>
            <a:pPr algn="ctr"/>
            <a:r>
              <a:rPr lang="az-Latn-AZ" sz="1100" b="1" dirty="0" smtClean="0"/>
              <a:t>Reporting form established by the competent authority</a:t>
            </a:r>
            <a:endParaRPr lang="az-Latn-AZ" sz="1100" b="1" dirty="0"/>
          </a:p>
        </p:txBody>
      </p:sp>
      <p:sp>
        <p:nvSpPr>
          <p:cNvPr id="19" name="Скругленный прямоугольник 18"/>
          <p:cNvSpPr/>
          <p:nvPr/>
        </p:nvSpPr>
        <p:spPr>
          <a:xfrm>
            <a:off x="7380312" y="4005063"/>
            <a:ext cx="1555085" cy="1224137"/>
          </a:xfrm>
          <a:prstGeom prst="roundRect">
            <a:avLst/>
          </a:prstGeom>
        </p:spPr>
        <p:style>
          <a:lnRef idx="1">
            <a:schemeClr val="accent2"/>
          </a:lnRef>
          <a:fillRef idx="2">
            <a:schemeClr val="accent2"/>
          </a:fillRef>
          <a:effectRef idx="1">
            <a:schemeClr val="accent2"/>
          </a:effectRef>
          <a:fontRef idx="minor">
            <a:schemeClr val="dk1"/>
          </a:fontRef>
        </p:style>
        <p:txBody>
          <a:bodyPr vert="horz" rtlCol="0" anchor="ctr"/>
          <a:lstStyle/>
          <a:p>
            <a:pPr algn="ctr"/>
            <a:r>
              <a:rPr lang="az-Latn-AZ" sz="1000" b="1" dirty="0" smtClean="0"/>
              <a:t>The international financial reporting standards as defined under this Law applicable depending on the nature of their operations</a:t>
            </a:r>
            <a:endParaRPr lang="ru-RU" sz="1000" dirty="0"/>
          </a:p>
        </p:txBody>
      </p:sp>
      <p:sp>
        <p:nvSpPr>
          <p:cNvPr id="20" name="Стрелка вниз 19"/>
          <p:cNvSpPr/>
          <p:nvPr/>
        </p:nvSpPr>
        <p:spPr>
          <a:xfrm>
            <a:off x="3390995" y="3423619"/>
            <a:ext cx="360040" cy="476845"/>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Стрелка вниз 23"/>
          <p:cNvSpPr/>
          <p:nvPr/>
        </p:nvSpPr>
        <p:spPr>
          <a:xfrm>
            <a:off x="8020596" y="3441031"/>
            <a:ext cx="345051" cy="492025"/>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5" name="Стрелка вниз 24"/>
          <p:cNvSpPr/>
          <p:nvPr/>
        </p:nvSpPr>
        <p:spPr>
          <a:xfrm>
            <a:off x="6429219" y="3441031"/>
            <a:ext cx="345051" cy="492025"/>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7" name="Скругленный прямоугольник 26"/>
          <p:cNvSpPr/>
          <p:nvPr/>
        </p:nvSpPr>
        <p:spPr>
          <a:xfrm>
            <a:off x="7380312" y="2118466"/>
            <a:ext cx="1555085" cy="1287742"/>
          </a:xfrm>
          <a:prstGeom prst="roundRect">
            <a:avLst/>
          </a:prstGeom>
        </p:spPr>
        <p:style>
          <a:lnRef idx="1">
            <a:schemeClr val="accent2"/>
          </a:lnRef>
          <a:fillRef idx="2">
            <a:schemeClr val="accent2"/>
          </a:fillRef>
          <a:effectRef idx="1">
            <a:schemeClr val="accent2"/>
          </a:effectRef>
          <a:fontRef idx="minor">
            <a:schemeClr val="dk1"/>
          </a:fontRef>
        </p:style>
        <p:txBody>
          <a:bodyPr vert="horz" rtlCol="0" anchor="ctr"/>
          <a:lstStyle/>
          <a:p>
            <a:pPr algn="ctr"/>
            <a:r>
              <a:rPr lang="az-Latn-AZ" dirty="0" smtClean="0"/>
              <a:t>Other not-for-profits</a:t>
            </a:r>
            <a:endParaRPr lang="en-US" dirty="0"/>
          </a:p>
        </p:txBody>
      </p:sp>
      <p:sp>
        <p:nvSpPr>
          <p:cNvPr id="30" name="Стрелка вниз 29"/>
          <p:cNvSpPr/>
          <p:nvPr/>
        </p:nvSpPr>
        <p:spPr>
          <a:xfrm>
            <a:off x="3466135" y="1610083"/>
            <a:ext cx="504056" cy="492025"/>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31" name="Стрелка вниз 30"/>
          <p:cNvSpPr/>
          <p:nvPr/>
        </p:nvSpPr>
        <p:spPr>
          <a:xfrm>
            <a:off x="4947677" y="1594555"/>
            <a:ext cx="504056" cy="482284"/>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32" name="Стрелка вниз 31"/>
          <p:cNvSpPr/>
          <p:nvPr/>
        </p:nvSpPr>
        <p:spPr>
          <a:xfrm>
            <a:off x="6429219" y="1587432"/>
            <a:ext cx="460558" cy="468363"/>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1" name="Стрелка вниз 31"/>
          <p:cNvSpPr/>
          <p:nvPr/>
        </p:nvSpPr>
        <p:spPr>
          <a:xfrm>
            <a:off x="7995367" y="1575296"/>
            <a:ext cx="460558" cy="471164"/>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2" name="Стрелка вниз 24"/>
          <p:cNvSpPr/>
          <p:nvPr/>
        </p:nvSpPr>
        <p:spPr>
          <a:xfrm>
            <a:off x="4947677" y="3408439"/>
            <a:ext cx="345051" cy="492025"/>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6" name="Скругленный прямоугольник 11"/>
          <p:cNvSpPr/>
          <p:nvPr/>
        </p:nvSpPr>
        <p:spPr>
          <a:xfrm>
            <a:off x="2771800" y="5301208"/>
            <a:ext cx="1526422" cy="1311509"/>
          </a:xfrm>
          <a:prstGeom prst="roundRect">
            <a:avLst/>
          </a:prstGeom>
        </p:spPr>
        <p:style>
          <a:lnRef idx="1">
            <a:schemeClr val="accent2"/>
          </a:lnRef>
          <a:fillRef idx="2">
            <a:schemeClr val="accent2"/>
          </a:fillRef>
          <a:effectRef idx="1">
            <a:schemeClr val="accent2"/>
          </a:effectRef>
          <a:fontRef idx="minor">
            <a:schemeClr val="dk1"/>
          </a:fontRef>
        </p:style>
        <p:txBody>
          <a:bodyPr vert="horz" rtlCol="0" anchor="ctr"/>
          <a:lstStyle/>
          <a:p>
            <a:pPr algn="ctr"/>
            <a:r>
              <a:rPr lang="az-Latn-AZ" sz="900" b="1" dirty="0" smtClean="0"/>
              <a:t>IASPS-based accounting regulation</a:t>
            </a:r>
            <a:endParaRPr lang="ru-RU" sz="900" dirty="0"/>
          </a:p>
        </p:txBody>
      </p:sp>
      <p:sp>
        <p:nvSpPr>
          <p:cNvPr id="28" name="Скругленный прямоугольник 11"/>
          <p:cNvSpPr/>
          <p:nvPr/>
        </p:nvSpPr>
        <p:spPr>
          <a:xfrm>
            <a:off x="4362401" y="5318436"/>
            <a:ext cx="1526422" cy="1311509"/>
          </a:xfrm>
          <a:prstGeom prst="roundRect">
            <a:avLst/>
          </a:prstGeom>
        </p:spPr>
        <p:style>
          <a:lnRef idx="1">
            <a:schemeClr val="accent2"/>
          </a:lnRef>
          <a:fillRef idx="2">
            <a:schemeClr val="accent2"/>
          </a:fillRef>
          <a:effectRef idx="1">
            <a:schemeClr val="accent2"/>
          </a:effectRef>
          <a:fontRef idx="minor">
            <a:schemeClr val="dk1"/>
          </a:fontRef>
        </p:style>
        <p:txBody>
          <a:bodyPr vert="horz" rtlCol="0" anchor="ctr"/>
          <a:lstStyle/>
          <a:p>
            <a:pPr algn="ctr"/>
            <a:r>
              <a:rPr lang="az-Latn-AZ" sz="900" b="1" dirty="0" smtClean="0"/>
              <a:t>Accounting regulation approved by the competent authority in line with the general IASPS principles</a:t>
            </a:r>
            <a:endParaRPr lang="ru-RU" sz="900" dirty="0"/>
          </a:p>
        </p:txBody>
      </p:sp>
      <p:sp>
        <p:nvSpPr>
          <p:cNvPr id="29" name="Скругленный прямоугольник 16"/>
          <p:cNvSpPr/>
          <p:nvPr/>
        </p:nvSpPr>
        <p:spPr>
          <a:xfrm>
            <a:off x="5940152" y="3961555"/>
            <a:ext cx="1382406" cy="1267645"/>
          </a:xfrm>
          <a:prstGeom prst="roundRect">
            <a:avLst/>
          </a:prstGeom>
        </p:spPr>
        <p:style>
          <a:lnRef idx="1">
            <a:schemeClr val="accent2"/>
          </a:lnRef>
          <a:fillRef idx="2">
            <a:schemeClr val="accent2"/>
          </a:fillRef>
          <a:effectRef idx="1">
            <a:schemeClr val="accent2"/>
          </a:effectRef>
          <a:fontRef idx="minor">
            <a:schemeClr val="dk1"/>
          </a:fontRef>
        </p:style>
        <p:txBody>
          <a:bodyPr vert="horz" rtlCol="0" anchor="ctr"/>
          <a:lstStyle/>
          <a:p>
            <a:pPr algn="ctr"/>
            <a:r>
              <a:rPr lang="az-Latn-AZ" sz="1100" b="1" dirty="0"/>
              <a:t>Reporting form established by the competent authority</a:t>
            </a:r>
          </a:p>
        </p:txBody>
      </p:sp>
      <p:sp>
        <p:nvSpPr>
          <p:cNvPr id="33" name="Скругленный прямоугольник 11"/>
          <p:cNvSpPr/>
          <p:nvPr/>
        </p:nvSpPr>
        <p:spPr>
          <a:xfrm>
            <a:off x="5929021" y="5318435"/>
            <a:ext cx="1393537" cy="1311509"/>
          </a:xfrm>
          <a:prstGeom prst="roundRect">
            <a:avLst/>
          </a:prstGeom>
        </p:spPr>
        <p:style>
          <a:lnRef idx="1">
            <a:schemeClr val="accent2"/>
          </a:lnRef>
          <a:fillRef idx="2">
            <a:schemeClr val="accent2"/>
          </a:fillRef>
          <a:effectRef idx="1">
            <a:schemeClr val="accent2"/>
          </a:effectRef>
          <a:fontRef idx="minor">
            <a:schemeClr val="dk1"/>
          </a:fontRef>
        </p:style>
        <p:txBody>
          <a:bodyPr vert="horz" rtlCol="0" anchor="ctr"/>
          <a:lstStyle/>
          <a:p>
            <a:pPr algn="ctr"/>
            <a:r>
              <a:rPr lang="az-Latn-AZ" sz="900" b="1" dirty="0" smtClean="0"/>
              <a:t>Accounting regulation for political parties</a:t>
            </a:r>
            <a:endParaRPr lang="ru-RU" sz="900" dirty="0"/>
          </a:p>
        </p:txBody>
      </p:sp>
      <p:sp>
        <p:nvSpPr>
          <p:cNvPr id="37" name="Скругленный прямоугольник 11"/>
          <p:cNvSpPr/>
          <p:nvPr/>
        </p:nvSpPr>
        <p:spPr>
          <a:xfrm>
            <a:off x="7381245" y="5323722"/>
            <a:ext cx="1554152" cy="1311509"/>
          </a:xfrm>
          <a:prstGeom prst="roundRect">
            <a:avLst/>
          </a:prstGeom>
        </p:spPr>
        <p:style>
          <a:lnRef idx="1">
            <a:schemeClr val="accent2"/>
          </a:lnRef>
          <a:fillRef idx="2">
            <a:schemeClr val="accent2"/>
          </a:fillRef>
          <a:effectRef idx="1">
            <a:schemeClr val="accent2"/>
          </a:effectRef>
          <a:fontRef idx="minor">
            <a:schemeClr val="dk1"/>
          </a:fontRef>
        </p:style>
        <p:txBody>
          <a:bodyPr vert="horz" rtlCol="0" anchor="ctr"/>
          <a:lstStyle/>
          <a:p>
            <a:pPr algn="ctr"/>
            <a:r>
              <a:rPr lang="az-Latn-AZ" sz="900" b="1" dirty="0" smtClean="0"/>
              <a:t>The accounting regulation applicable per the international standards they use.</a:t>
            </a:r>
            <a:endParaRPr lang="ru-RU" sz="900" dirty="0"/>
          </a:p>
        </p:txBody>
      </p:sp>
      <p:sp>
        <p:nvSpPr>
          <p:cNvPr id="38" name="Right Arrow Callout 37"/>
          <p:cNvSpPr/>
          <p:nvPr/>
        </p:nvSpPr>
        <p:spPr>
          <a:xfrm>
            <a:off x="140886" y="3615358"/>
            <a:ext cx="2016224" cy="1656184"/>
          </a:xfrm>
          <a:prstGeom prst="rightArrow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z-Latn-AZ" dirty="0" smtClean="0"/>
              <a:t>Financial reporting</a:t>
            </a:r>
            <a:endParaRPr lang="en-US" dirty="0"/>
          </a:p>
        </p:txBody>
      </p:sp>
      <p:sp>
        <p:nvSpPr>
          <p:cNvPr id="39" name="Right Arrow Callout 38"/>
          <p:cNvSpPr/>
          <p:nvPr/>
        </p:nvSpPr>
        <p:spPr>
          <a:xfrm>
            <a:off x="140886" y="5733256"/>
            <a:ext cx="2016224" cy="792088"/>
          </a:xfrm>
          <a:prstGeom prst="rightArrow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z-Latn-AZ" dirty="0" smtClean="0"/>
              <a:t>Accounting</a:t>
            </a:r>
            <a:endParaRPr lang="en-US" dirty="0"/>
          </a:p>
        </p:txBody>
      </p:sp>
    </p:spTree>
    <p:extLst>
      <p:ext uri="{BB962C8B-B14F-4D97-AF65-F5344CB8AC3E}">
        <p14:creationId xmlns:p14="http://schemas.microsoft.com/office/powerpoint/2010/main" val="122502304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p:cNvSpPr txBox="1">
            <a:spLocks/>
          </p:cNvSpPr>
          <p:nvPr/>
        </p:nvSpPr>
        <p:spPr>
          <a:xfrm>
            <a:off x="491049" y="315740"/>
            <a:ext cx="8408253" cy="504056"/>
          </a:xfrm>
          <a:prstGeom prst="rect">
            <a:avLst/>
          </a:prstGeom>
        </p:spPr>
        <p:txBody>
          <a:bodyPr vert="horz" lIns="0" rIns="0" bIns="0" anchor="b">
            <a:normAutofit fontScale="975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az-Latn-AZ" sz="2800" b="1" dirty="0"/>
              <a:t>«Reporting form established by the competent authority</a:t>
            </a:r>
          </a:p>
        </p:txBody>
      </p:sp>
      <p:sp>
        <p:nvSpPr>
          <p:cNvPr id="3" name="Скругленный прямоугольник 2"/>
          <p:cNvSpPr/>
          <p:nvPr/>
        </p:nvSpPr>
        <p:spPr>
          <a:xfrm>
            <a:off x="156695" y="894623"/>
            <a:ext cx="8951809" cy="86409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z-Latn-AZ" b="1" dirty="0" smtClean="0"/>
              <a:t>Certified Professional Accountants</a:t>
            </a:r>
            <a:endParaRPr lang="en-US" b="1" dirty="0"/>
          </a:p>
        </p:txBody>
      </p:sp>
      <p:sp>
        <p:nvSpPr>
          <p:cNvPr id="5" name="Скругленный прямоугольник 4"/>
          <p:cNvSpPr/>
          <p:nvPr/>
        </p:nvSpPr>
        <p:spPr>
          <a:xfrm>
            <a:off x="623485" y="2204864"/>
            <a:ext cx="2220323" cy="207905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z-Latn-AZ" sz="1100" b="1" dirty="0" smtClean="0"/>
              <a:t>Chief accountants of government-controlled legal entities, credit institutions</a:t>
            </a:r>
            <a:r>
              <a:rPr lang="az-Latn-AZ" sz="1100" b="1" smtClean="0"/>
              <a:t>, insurance companies, investment </a:t>
            </a:r>
            <a:r>
              <a:rPr lang="az-Latn-AZ" sz="1100" b="1" dirty="0" smtClean="0"/>
              <a:t>funds and fund managers, non-government (private) social funds, as well as licensed security market actors</a:t>
            </a:r>
            <a:endParaRPr lang="en-US" sz="1100" b="1" dirty="0"/>
          </a:p>
        </p:txBody>
      </p:sp>
      <p:sp>
        <p:nvSpPr>
          <p:cNvPr id="7" name="Скругленный прямоугольник 6"/>
          <p:cNvSpPr/>
          <p:nvPr/>
        </p:nvSpPr>
        <p:spPr>
          <a:xfrm>
            <a:off x="608651" y="4637112"/>
            <a:ext cx="2235157" cy="201549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100" b="1" dirty="0" smtClean="0"/>
              <a:t>C</a:t>
            </a:r>
            <a:r>
              <a:rPr lang="az-Latn-AZ" sz="1100" b="1" dirty="0" smtClean="0"/>
              <a:t>hief accountants of businesses that have indicators higher than two of the criteria defined by the competent authority as of the reported date (annual income, average annual staff number and closing balance sheet)</a:t>
            </a:r>
            <a:endParaRPr lang="en-US" sz="1100" b="1" dirty="0"/>
          </a:p>
        </p:txBody>
      </p:sp>
      <p:sp>
        <p:nvSpPr>
          <p:cNvPr id="8" name="Скругленный прямоугольник 7"/>
          <p:cNvSpPr/>
          <p:nvPr/>
        </p:nvSpPr>
        <p:spPr>
          <a:xfrm>
            <a:off x="3690153" y="2204864"/>
            <a:ext cx="2033975" cy="211227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z-Latn-AZ" sz="1400" b="1" dirty="0" smtClean="0"/>
              <a:t>Chief accountants of budget institutions</a:t>
            </a:r>
            <a:endParaRPr lang="en-US" sz="1400" dirty="0"/>
          </a:p>
        </p:txBody>
      </p:sp>
      <p:sp>
        <p:nvSpPr>
          <p:cNvPr id="9" name="Скругленный прямоугольник 8"/>
          <p:cNvSpPr/>
          <p:nvPr/>
        </p:nvSpPr>
        <p:spPr>
          <a:xfrm>
            <a:off x="3707904" y="4644189"/>
            <a:ext cx="2033975" cy="202517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b="1" dirty="0" smtClean="0"/>
              <a:t>C</a:t>
            </a:r>
            <a:r>
              <a:rPr lang="az-Latn-AZ" sz="1400" b="1" dirty="0" smtClean="0"/>
              <a:t>hief accountants of public law entities required to publish annual financial </a:t>
            </a:r>
            <a:r>
              <a:rPr lang="az-Latn-AZ" sz="1400" b="1" smtClean="0"/>
              <a:t>statements or </a:t>
            </a:r>
            <a:r>
              <a:rPr lang="az-Latn-AZ" sz="1400" b="1" dirty="0" smtClean="0"/>
              <a:t>consolidated financial statements</a:t>
            </a:r>
            <a:endParaRPr lang="en-US" sz="1400" dirty="0"/>
          </a:p>
        </p:txBody>
      </p:sp>
      <p:sp>
        <p:nvSpPr>
          <p:cNvPr id="2" name="Скругленный прямоугольник 1"/>
          <p:cNvSpPr/>
          <p:nvPr/>
        </p:nvSpPr>
        <p:spPr>
          <a:xfrm>
            <a:off x="6677983" y="2205590"/>
            <a:ext cx="2142489" cy="280758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z-Latn-AZ" sz="1400" b="1" dirty="0" smtClean="0">
                <a:latin typeface="Arial" panose="020B0604020202020204" pitchFamily="34" charset="0"/>
                <a:cs typeface="Arial" panose="020B0604020202020204" pitchFamily="34" charset="0"/>
              </a:rPr>
              <a:t>1, 2, 3, 4 </a:t>
            </a:r>
            <a:r>
              <a:rPr lang="ru-RU" sz="1200" b="1" dirty="0" smtClean="0">
                <a:latin typeface="Times New Roman" panose="02020603050405020304" pitchFamily="18" charset="0"/>
                <a:cs typeface="Times New Roman" panose="02020603050405020304" pitchFamily="18" charset="0"/>
              </a:rPr>
              <a:t>№</a:t>
            </a:r>
            <a:r>
              <a:rPr lang="az-Latn-AZ" sz="1200" b="1" dirty="0" smtClean="0">
                <a:latin typeface="Times New Roman" panose="02020603050405020304" pitchFamily="18" charset="0"/>
                <a:cs typeface="Times New Roman" panose="02020603050405020304" pitchFamily="18" charset="0"/>
              </a:rPr>
              <a:t>li blok-At least two professional accountants for companies providing accounting services under contract to the entities specified in squares 1, 2, 3 and 4, and at least one professional accountant for unincorporated individual entrepreneurs providing such services</a:t>
            </a:r>
            <a:endParaRPr lang="en-US" sz="1100" dirty="0"/>
          </a:p>
        </p:txBody>
      </p:sp>
      <p:sp>
        <p:nvSpPr>
          <p:cNvPr id="21" name="Стрелка углом 20"/>
          <p:cNvSpPr/>
          <p:nvPr/>
        </p:nvSpPr>
        <p:spPr>
          <a:xfrm rot="10800000">
            <a:off x="2828966" y="1787948"/>
            <a:ext cx="734922" cy="4089324"/>
          </a:xfrm>
          <a:prstGeom prst="ben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solidFill>
                <a:schemeClr val="tx1"/>
              </a:solidFill>
            </a:endParaRPr>
          </a:p>
        </p:txBody>
      </p:sp>
      <p:sp>
        <p:nvSpPr>
          <p:cNvPr id="22" name="Стрелка углом 21"/>
          <p:cNvSpPr/>
          <p:nvPr/>
        </p:nvSpPr>
        <p:spPr>
          <a:xfrm rot="10800000">
            <a:off x="5796137" y="1772816"/>
            <a:ext cx="631087" cy="4089324"/>
          </a:xfrm>
          <a:prstGeom prst="ben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solidFill>
                <a:schemeClr val="tx1"/>
              </a:solidFill>
            </a:endParaRPr>
          </a:p>
        </p:txBody>
      </p:sp>
      <p:sp>
        <p:nvSpPr>
          <p:cNvPr id="24" name="Стрелка вниз 23"/>
          <p:cNvSpPr/>
          <p:nvPr/>
        </p:nvSpPr>
        <p:spPr>
          <a:xfrm>
            <a:off x="4572000" y="1772816"/>
            <a:ext cx="288032" cy="376956"/>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26" name="Стрелка вниз 25"/>
          <p:cNvSpPr/>
          <p:nvPr/>
        </p:nvSpPr>
        <p:spPr>
          <a:xfrm>
            <a:off x="7596336" y="1772816"/>
            <a:ext cx="288032" cy="376956"/>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2" name="Овальная выноска 11"/>
          <p:cNvSpPr/>
          <p:nvPr/>
        </p:nvSpPr>
        <p:spPr>
          <a:xfrm>
            <a:off x="2881074" y="1916832"/>
            <a:ext cx="322774" cy="360040"/>
          </a:xfrm>
          <a:prstGeom prst="wedgeEllipseCallout">
            <a:avLst>
              <a:gd name="adj1" fmla="val -65564"/>
              <a:gd name="adj2" fmla="val 45791"/>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z-Latn-AZ" dirty="0" smtClean="0"/>
              <a:t>1</a:t>
            </a:r>
            <a:endParaRPr lang="en-US" dirty="0"/>
          </a:p>
        </p:txBody>
      </p:sp>
      <p:sp>
        <p:nvSpPr>
          <p:cNvPr id="19" name="Овальная выноска 18"/>
          <p:cNvSpPr/>
          <p:nvPr/>
        </p:nvSpPr>
        <p:spPr>
          <a:xfrm>
            <a:off x="2881074" y="4340116"/>
            <a:ext cx="322774" cy="360040"/>
          </a:xfrm>
          <a:prstGeom prst="wedgeEllipseCallout">
            <a:avLst>
              <a:gd name="adj1" fmla="val -65564"/>
              <a:gd name="adj2" fmla="val 45791"/>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z-Latn-AZ" dirty="0" smtClean="0"/>
              <a:t>2</a:t>
            </a:r>
            <a:endParaRPr lang="en-US" dirty="0"/>
          </a:p>
        </p:txBody>
      </p:sp>
      <p:sp>
        <p:nvSpPr>
          <p:cNvPr id="20" name="Овальная выноска 19"/>
          <p:cNvSpPr/>
          <p:nvPr/>
        </p:nvSpPr>
        <p:spPr>
          <a:xfrm>
            <a:off x="5689386" y="1916832"/>
            <a:ext cx="322774" cy="360040"/>
          </a:xfrm>
          <a:prstGeom prst="wedgeEllipseCallout">
            <a:avLst>
              <a:gd name="adj1" fmla="val -65564"/>
              <a:gd name="adj2" fmla="val 45791"/>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z-Latn-AZ" dirty="0"/>
              <a:t>3</a:t>
            </a:r>
            <a:endParaRPr lang="en-US" dirty="0"/>
          </a:p>
        </p:txBody>
      </p:sp>
      <p:sp>
        <p:nvSpPr>
          <p:cNvPr id="25" name="Овальная выноска 24"/>
          <p:cNvSpPr/>
          <p:nvPr/>
        </p:nvSpPr>
        <p:spPr>
          <a:xfrm>
            <a:off x="5761394" y="4457092"/>
            <a:ext cx="322774" cy="360040"/>
          </a:xfrm>
          <a:prstGeom prst="wedgeEllipseCallout">
            <a:avLst>
              <a:gd name="adj1" fmla="val -65564"/>
              <a:gd name="adj2" fmla="val 45791"/>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z-Latn-AZ" dirty="0" smtClean="0"/>
              <a:t>4</a:t>
            </a:r>
            <a:endParaRPr lang="en-US" dirty="0"/>
          </a:p>
        </p:txBody>
      </p:sp>
      <p:sp>
        <p:nvSpPr>
          <p:cNvPr id="27" name="Стрелка вниз 26"/>
          <p:cNvSpPr/>
          <p:nvPr/>
        </p:nvSpPr>
        <p:spPr>
          <a:xfrm>
            <a:off x="1547664" y="1755900"/>
            <a:ext cx="288032" cy="376956"/>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60440253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az-Latn-AZ" sz="2800" b="1" dirty="0" smtClean="0"/>
              <a:t>Harmonization of Azerbaijani accounting laws with the European Union Directives</a:t>
            </a:r>
            <a:endParaRPr lang="en-US" sz="2800" b="1" dirty="0"/>
          </a:p>
        </p:txBody>
      </p:sp>
      <p:sp>
        <p:nvSpPr>
          <p:cNvPr id="4" name="Content Placeholder 3"/>
          <p:cNvSpPr>
            <a:spLocks noGrp="1"/>
          </p:cNvSpPr>
          <p:nvPr>
            <p:ph idx="1"/>
          </p:nvPr>
        </p:nvSpPr>
        <p:spPr>
          <a:xfrm>
            <a:off x="508001" y="1847088"/>
            <a:ext cx="8384479" cy="4390224"/>
          </a:xfrm>
        </p:spPr>
        <p:txBody>
          <a:bodyPr>
            <a:normAutofit/>
          </a:bodyPr>
          <a:lstStyle/>
          <a:p>
            <a:pPr algn="just"/>
            <a:r>
              <a:rPr lang="az-Latn-AZ" b="1" dirty="0" smtClean="0"/>
              <a:t>The recent economic development of Azerbaijan, coupled with an influx of foreign investors and stronger partnership with European Union companies required substantial accounting reforms, which led to a process of harmonizing Azerbaijani laws with the EU Directives. </a:t>
            </a:r>
          </a:p>
          <a:p>
            <a:endParaRPr lang="az-Latn-AZ" dirty="0" smtClean="0"/>
          </a:p>
          <a:p>
            <a:endParaRPr lang="az-Latn-AZ" dirty="0"/>
          </a:p>
          <a:p>
            <a:endParaRPr lang="en-US" dirty="0"/>
          </a:p>
        </p:txBody>
      </p:sp>
    </p:spTree>
    <p:extLst>
      <p:ext uri="{BB962C8B-B14F-4D97-AF65-F5344CB8AC3E}">
        <p14:creationId xmlns:p14="http://schemas.microsoft.com/office/powerpoint/2010/main" val="85876472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az-Latn-AZ" sz="2800" b="1" dirty="0"/>
              <a:t>Harmonization of Azerbaijani accounting laws with the European Union Directives</a:t>
            </a:r>
            <a:endParaRPr lang="en-US" sz="2800" b="1" dirty="0"/>
          </a:p>
        </p:txBody>
      </p:sp>
      <p:sp>
        <p:nvSpPr>
          <p:cNvPr id="4" name="Content Placeholder 3"/>
          <p:cNvSpPr>
            <a:spLocks noGrp="1"/>
          </p:cNvSpPr>
          <p:nvPr>
            <p:ph idx="1"/>
          </p:nvPr>
        </p:nvSpPr>
        <p:spPr>
          <a:xfrm>
            <a:off x="508001" y="1847088"/>
            <a:ext cx="8384479" cy="4390224"/>
          </a:xfrm>
        </p:spPr>
        <p:txBody>
          <a:bodyPr>
            <a:normAutofit fontScale="92500" lnSpcReduction="10000"/>
          </a:bodyPr>
          <a:lstStyle/>
          <a:p>
            <a:pPr algn="just"/>
            <a:r>
              <a:rPr lang="az-Latn-AZ" b="1" dirty="0" smtClean="0"/>
              <a:t>Alignment of the Accounting Law of Azerbaijan with the EU Directives led to implementation of the International Financial Reporting Standards and the IFRS-based National Accounting Standards for Businesses, as well as the National Accounting Standards for Budget-Funded Institutions, based on International Accounting Standards for Public Sector Entities; thereby, the institutions and businesses in question started developing financial reports in line with said standards.  </a:t>
            </a:r>
          </a:p>
          <a:p>
            <a:pPr algn="just"/>
            <a:r>
              <a:rPr lang="az-Latn-AZ" b="1" dirty="0" smtClean="0"/>
              <a:t>Thus, a comprehensive state accounting policy resulted in substantial accounting reforms</a:t>
            </a:r>
            <a:r>
              <a:rPr lang="tr-TR" b="1" dirty="0" smtClean="0"/>
              <a:t>. </a:t>
            </a:r>
            <a:endParaRPr lang="en-US" b="1" dirty="0"/>
          </a:p>
          <a:p>
            <a:endParaRPr lang="az-Latn-AZ" dirty="0" smtClean="0"/>
          </a:p>
          <a:p>
            <a:endParaRPr lang="az-Latn-AZ" dirty="0"/>
          </a:p>
          <a:p>
            <a:endParaRPr lang="en-US" dirty="0"/>
          </a:p>
        </p:txBody>
      </p:sp>
    </p:spTree>
    <p:extLst>
      <p:ext uri="{BB962C8B-B14F-4D97-AF65-F5344CB8AC3E}">
        <p14:creationId xmlns:p14="http://schemas.microsoft.com/office/powerpoint/2010/main" val="226826358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type="title"/>
          </p:nvPr>
        </p:nvSpPr>
        <p:spPr>
          <a:xfrm>
            <a:off x="457200" y="404664"/>
            <a:ext cx="8229600" cy="708688"/>
          </a:xfrm>
        </p:spPr>
        <p:txBody>
          <a:bodyPr>
            <a:normAutofit/>
          </a:bodyPr>
          <a:lstStyle/>
          <a:p>
            <a:pPr algn="ctr"/>
            <a:r>
              <a:rPr lang="az-Latn-AZ" sz="3200" b="1" dirty="0" smtClean="0"/>
              <a:t>Accounting milestones</a:t>
            </a:r>
            <a:endParaRPr lang="en-US" sz="3200" b="1" dirty="0"/>
          </a:p>
        </p:txBody>
      </p:sp>
      <p:sp>
        <p:nvSpPr>
          <p:cNvPr id="4" name="Content Placeholder 3"/>
          <p:cNvSpPr>
            <a:spLocks noGrp="1"/>
          </p:cNvSpPr>
          <p:nvPr>
            <p:ph idx="1"/>
          </p:nvPr>
        </p:nvSpPr>
        <p:spPr>
          <a:xfrm>
            <a:off x="508000" y="1268760"/>
            <a:ext cx="8024440" cy="5256584"/>
          </a:xfrm>
        </p:spPr>
        <p:txBody>
          <a:bodyPr>
            <a:noAutofit/>
          </a:bodyPr>
          <a:lstStyle/>
          <a:p>
            <a:pPr algn="just">
              <a:spcAft>
                <a:spcPts val="563"/>
              </a:spcAft>
            </a:pPr>
            <a:r>
              <a:rPr lang="az-Latn-AZ" sz="2000" b="1" dirty="0" smtClean="0">
                <a:latin typeface="Times New Roman" panose="02020603050405020304" pitchFamily="18" charset="0"/>
                <a:ea typeface="Times New Roman"/>
                <a:cs typeface="Times New Roman" panose="02020603050405020304" pitchFamily="18" charset="0"/>
              </a:rPr>
              <a:t>Following the 2004 enactment of the Accounting Law of Azerbaijan, financial reporting has followed the scheme below:</a:t>
            </a:r>
          </a:p>
          <a:p>
            <a:pPr algn="just">
              <a:spcAft>
                <a:spcPts val="563"/>
              </a:spcAft>
            </a:pPr>
            <a:r>
              <a:rPr lang="az-Latn-AZ" sz="2000" b="1" dirty="0" smtClean="0">
                <a:latin typeface="Times New Roman" panose="02020603050405020304" pitchFamily="18" charset="0"/>
                <a:ea typeface="Times New Roman"/>
                <a:cs typeface="Times New Roman" panose="02020603050405020304" pitchFamily="18" charset="0"/>
              </a:rPr>
              <a:t>Public interest entities report in compliance with the International Financial Reporting Standards;</a:t>
            </a:r>
          </a:p>
          <a:p>
            <a:pPr algn="just">
              <a:spcAft>
                <a:spcPts val="563"/>
              </a:spcAft>
            </a:pPr>
            <a:r>
              <a:rPr lang="en-US" sz="2000" b="1" dirty="0" smtClean="0">
                <a:latin typeface="Times New Roman" panose="02020603050405020304" pitchFamily="18" charset="0"/>
                <a:ea typeface="Times New Roman"/>
                <a:cs typeface="Times New Roman" panose="02020603050405020304" pitchFamily="18" charset="0"/>
              </a:rPr>
              <a:t>B</a:t>
            </a:r>
            <a:r>
              <a:rPr lang="az-Latn-AZ" sz="2000" b="1" dirty="0" smtClean="0">
                <a:latin typeface="Times New Roman" panose="02020603050405020304" pitchFamily="18" charset="0"/>
                <a:ea typeface="Times New Roman"/>
                <a:cs typeface="Times New Roman" panose="02020603050405020304" pitchFamily="18" charset="0"/>
              </a:rPr>
              <a:t>usinesses other than public interest entities and small enterprises report under the National Accounting Standards for Businesses, or, depending on their respective systems, the International Financial Reporting Standards;</a:t>
            </a:r>
          </a:p>
          <a:p>
            <a:pPr algn="just">
              <a:spcAft>
                <a:spcPts val="563"/>
              </a:spcAft>
            </a:pPr>
            <a:r>
              <a:rPr lang="en-US" sz="2000" b="1" dirty="0" smtClean="0">
                <a:latin typeface="Times New Roman" panose="02020603050405020304" pitchFamily="18" charset="0"/>
                <a:ea typeface="Times New Roman"/>
                <a:cs typeface="Times New Roman" panose="02020603050405020304" pitchFamily="18" charset="0"/>
              </a:rPr>
              <a:t>S</a:t>
            </a:r>
            <a:r>
              <a:rPr lang="az-Latn-AZ" sz="2000" b="1" dirty="0" smtClean="0">
                <a:latin typeface="Times New Roman" panose="02020603050405020304" pitchFamily="18" charset="0"/>
                <a:ea typeface="Times New Roman"/>
                <a:cs typeface="Times New Roman" panose="02020603050405020304" pitchFamily="18" charset="0"/>
              </a:rPr>
              <a:t>pending units, municipalities and extrabudgetary state funds report under the National Accounting Standards for Budget-Funded Institutions;</a:t>
            </a:r>
            <a:endParaRPr lang="az-Latn-AZ" sz="2000" b="1" dirty="0">
              <a:latin typeface="Times New Roman" panose="02020603050405020304" pitchFamily="18" charset="0"/>
              <a:ea typeface="Times New Roman"/>
              <a:cs typeface="Times New Roman" panose="02020603050405020304" pitchFamily="18" charset="0"/>
            </a:endParaRPr>
          </a:p>
          <a:p>
            <a:pPr algn="just">
              <a:spcAft>
                <a:spcPts val="563"/>
              </a:spcAft>
            </a:pPr>
            <a:r>
              <a:rPr lang="en-US" sz="2000" b="1" dirty="0" smtClean="0">
                <a:latin typeface="Times New Roman" panose="02020603050405020304" pitchFamily="18" charset="0"/>
                <a:ea typeface="Times New Roman"/>
                <a:cs typeface="Times New Roman" panose="02020603050405020304" pitchFamily="18" charset="0"/>
              </a:rPr>
              <a:t>N</a:t>
            </a:r>
            <a:r>
              <a:rPr lang="az-Latn-AZ" sz="2000" b="1" dirty="0" smtClean="0">
                <a:latin typeface="Times New Roman" panose="02020603050405020304" pitchFamily="18" charset="0"/>
                <a:ea typeface="Times New Roman"/>
                <a:cs typeface="Times New Roman" panose="02020603050405020304" pitchFamily="18" charset="0"/>
              </a:rPr>
              <a:t>on-governmental organizations report under the National Accounting Standards for Non-Governmental Organizations. </a:t>
            </a:r>
            <a:endParaRPr lang="az-Latn-AZ" sz="2000" b="1" dirty="0">
              <a:latin typeface="Times New Roman" panose="02020603050405020304" pitchFamily="18" charset="0"/>
              <a:ea typeface="Times New Roman"/>
              <a:cs typeface="Times New Roman" panose="02020603050405020304" pitchFamily="18" charset="0"/>
            </a:endParaRPr>
          </a:p>
          <a:p>
            <a:pPr algn="just">
              <a:spcAft>
                <a:spcPts val="563"/>
              </a:spcAft>
            </a:pPr>
            <a:endParaRPr lang="az-Latn-AZ" sz="2400" b="1" dirty="0" smtClean="0">
              <a:latin typeface="Times New Roman" panose="02020603050405020304" pitchFamily="18" charset="0"/>
              <a:ea typeface="Times New Roman"/>
              <a:cs typeface="Times New Roman" panose="02020603050405020304" pitchFamily="18" charset="0"/>
            </a:endParaRPr>
          </a:p>
          <a:p>
            <a:pPr marL="0" indent="0">
              <a:buNone/>
            </a:pPr>
            <a:endParaRPr lang="ru-RU" sz="2400" dirty="0" smtClean="0"/>
          </a:p>
          <a:p>
            <a:pPr marL="0" indent="0">
              <a:buNone/>
            </a:pPr>
            <a:endParaRPr lang="ru-RU" sz="2400" dirty="0"/>
          </a:p>
        </p:txBody>
      </p:sp>
    </p:spTree>
    <p:extLst>
      <p:ext uri="{BB962C8B-B14F-4D97-AF65-F5344CB8AC3E}">
        <p14:creationId xmlns:p14="http://schemas.microsoft.com/office/powerpoint/2010/main" val="88526171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type="title"/>
          </p:nvPr>
        </p:nvSpPr>
        <p:spPr>
          <a:xfrm>
            <a:off x="457200" y="404664"/>
            <a:ext cx="8229600" cy="936104"/>
          </a:xfrm>
        </p:spPr>
        <p:txBody>
          <a:bodyPr>
            <a:normAutofit/>
          </a:bodyPr>
          <a:lstStyle/>
          <a:p>
            <a:pPr algn="ctr"/>
            <a:r>
              <a:rPr lang="az-Latn-AZ" sz="3200" b="1" dirty="0" smtClean="0"/>
              <a:t>Accounting milestones</a:t>
            </a:r>
            <a:endParaRPr lang="en-US" sz="3200" b="1" dirty="0"/>
          </a:p>
        </p:txBody>
      </p:sp>
      <p:sp>
        <p:nvSpPr>
          <p:cNvPr id="4" name="Content Placeholder 3"/>
          <p:cNvSpPr>
            <a:spLocks noGrp="1"/>
          </p:cNvSpPr>
          <p:nvPr>
            <p:ph idx="1"/>
          </p:nvPr>
        </p:nvSpPr>
        <p:spPr>
          <a:xfrm>
            <a:off x="508001" y="1556792"/>
            <a:ext cx="7895115" cy="4608512"/>
          </a:xfrm>
          <a:ln>
            <a:solidFill>
              <a:schemeClr val="accent1"/>
            </a:solidFill>
          </a:ln>
        </p:spPr>
        <p:txBody>
          <a:bodyPr>
            <a:normAutofit fontScale="25000" lnSpcReduction="20000"/>
          </a:bodyPr>
          <a:lstStyle/>
          <a:p>
            <a:pPr lvl="0" algn="just"/>
            <a:endParaRPr lang="ru-RU" sz="1500" b="1" dirty="0">
              <a:solidFill>
                <a:srgbClr val="000000"/>
              </a:solidFill>
              <a:latin typeface="Times New Roman" pitchFamily="18" charset="0"/>
              <a:cs typeface="Times New Roman" pitchFamily="18" charset="0"/>
            </a:endParaRPr>
          </a:p>
          <a:p>
            <a:pPr algn="just"/>
            <a:r>
              <a:rPr lang="az-Latn-AZ" sz="8000" b="1" dirty="0" smtClean="0"/>
              <a:t>A number of regulatory documents, including those listed below, were enacted to implement accounting and financial reporting practices in accordance with the International Financial Reporting Standards and National Accounting Standards:</a:t>
            </a:r>
          </a:p>
          <a:p>
            <a:pPr algn="just"/>
            <a:r>
              <a:rPr lang="az-Latn-AZ" sz="8000" b="1" dirty="0" smtClean="0"/>
              <a:t>An Accounting Guidance on National Accounting Standards for B</a:t>
            </a:r>
            <a:r>
              <a:rPr lang="en-US" sz="8000" b="1" dirty="0" smtClean="0"/>
              <a:t>u</a:t>
            </a:r>
            <a:r>
              <a:rPr lang="az-Latn-AZ" sz="8000" b="1" dirty="0" smtClean="0"/>
              <a:t>dget-Funded Institutions, approved by the Finance Ministry’s Ordinance No.Q-02 of February 9, 2012;</a:t>
            </a:r>
          </a:p>
          <a:p>
            <a:pPr algn="just"/>
            <a:r>
              <a:rPr lang="az-Latn-AZ" sz="8000" b="1" dirty="0" smtClean="0"/>
              <a:t>An Accounting Regulation on International Financial Reporting Standards and National Accounting Standards for Businesses, approved the Finance Ministry’s Collegial Ordinance No.Q-01 of January 30, 2017;</a:t>
            </a:r>
          </a:p>
        </p:txBody>
      </p:sp>
    </p:spTree>
    <p:extLst>
      <p:ext uri="{BB962C8B-B14F-4D97-AF65-F5344CB8AC3E}">
        <p14:creationId xmlns:p14="http://schemas.microsoft.com/office/powerpoint/2010/main" val="288662594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type="title"/>
          </p:nvPr>
        </p:nvSpPr>
        <p:spPr>
          <a:xfrm>
            <a:off x="457200" y="764704"/>
            <a:ext cx="8229600" cy="708688"/>
          </a:xfrm>
        </p:spPr>
        <p:txBody>
          <a:bodyPr>
            <a:normAutofit/>
          </a:bodyPr>
          <a:lstStyle/>
          <a:p>
            <a:pPr algn="ctr"/>
            <a:r>
              <a:rPr lang="az-Latn-AZ" sz="3200" b="1" dirty="0" smtClean="0"/>
              <a:t>Accounting milestones</a:t>
            </a:r>
            <a:endParaRPr lang="en-US" sz="3200" b="1" dirty="0"/>
          </a:p>
        </p:txBody>
      </p:sp>
      <p:sp>
        <p:nvSpPr>
          <p:cNvPr id="4" name="Content Placeholder 3"/>
          <p:cNvSpPr>
            <a:spLocks noGrp="1"/>
          </p:cNvSpPr>
          <p:nvPr>
            <p:ph idx="1"/>
          </p:nvPr>
        </p:nvSpPr>
        <p:spPr>
          <a:xfrm>
            <a:off x="719463" y="1628800"/>
            <a:ext cx="7705074" cy="4767584"/>
          </a:xfrm>
        </p:spPr>
        <p:txBody>
          <a:bodyPr anchor="ctr">
            <a:normAutofit fontScale="92500" lnSpcReduction="20000"/>
          </a:bodyPr>
          <a:lstStyle/>
          <a:p>
            <a:pPr algn="just"/>
            <a:r>
              <a:rPr lang="ru-RU" dirty="0"/>
              <a:t> </a:t>
            </a:r>
            <a:r>
              <a:rPr lang="az-Latn-AZ" b="1" dirty="0" smtClean="0">
                <a:latin typeface="Times New Roman" panose="02020603050405020304" pitchFamily="18" charset="0"/>
                <a:cs typeface="Times New Roman" panose="02020603050405020304" pitchFamily="18" charset="0"/>
              </a:rPr>
              <a:t>The IFRS transition was managed by the Ministry of Finance and financially and institutionally supported by the World Bank. A Corporate and Budget Sector Reporting Project was active in 2009-2015, involving the Swiss Secretariat and Japanese Government’s support, and the Government of Azerbaijan and World Bank’s financing. </a:t>
            </a:r>
          </a:p>
          <a:p>
            <a:pPr lvl="0" algn="just"/>
            <a:r>
              <a:rPr lang="az-Latn-AZ" b="1" dirty="0" smtClean="0">
                <a:latin typeface="Times New Roman" panose="02020603050405020304" pitchFamily="18" charset="0"/>
                <a:cs typeface="Times New Roman" panose="02020603050405020304" pitchFamily="18" charset="0"/>
              </a:rPr>
              <a:t>The project delivered financial reporting training for accountants of budget-funded and non-governmental organizations. </a:t>
            </a:r>
          </a:p>
          <a:p>
            <a:pPr lvl="0" algn="just"/>
            <a:r>
              <a:rPr lang="az-Latn-AZ" b="1" dirty="0" smtClean="0">
                <a:latin typeface="Times New Roman" panose="02020603050405020304" pitchFamily="18" charset="0"/>
                <a:cs typeface="Times New Roman" panose="02020603050405020304" pitchFamily="18" charset="0"/>
              </a:rPr>
              <a:t>Re-qualification training was organized for the accounting and auditing faculty under Bachelor’s and Master’s Programs at higher education schools</a:t>
            </a:r>
            <a:r>
              <a:rPr lang="az-Latn-AZ" b="1" smtClean="0">
                <a:latin typeface="Times New Roman" panose="02020603050405020304" pitchFamily="18" charset="0"/>
                <a:cs typeface="Times New Roman" panose="02020603050405020304" pitchFamily="18" charset="0"/>
              </a:rPr>
              <a:t>, in conjunction with the </a:t>
            </a:r>
            <a:r>
              <a:rPr lang="az-Latn-AZ" b="1" dirty="0" smtClean="0">
                <a:latin typeface="Times New Roman" panose="02020603050405020304" pitchFamily="18" charset="0"/>
                <a:cs typeface="Times New Roman" panose="02020603050405020304" pitchFamily="18" charset="0"/>
              </a:rPr>
              <a:t>Ministry of Education. </a:t>
            </a:r>
          </a:p>
          <a:p>
            <a:pPr lvl="0"/>
            <a:endParaRPr lang="en-US" dirty="0"/>
          </a:p>
        </p:txBody>
      </p:sp>
    </p:spTree>
    <p:extLst>
      <p:ext uri="{BB962C8B-B14F-4D97-AF65-F5344CB8AC3E}">
        <p14:creationId xmlns:p14="http://schemas.microsoft.com/office/powerpoint/2010/main" val="226054446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type="title"/>
          </p:nvPr>
        </p:nvSpPr>
        <p:spPr>
          <a:xfrm>
            <a:off x="611559" y="188640"/>
            <a:ext cx="8229600" cy="648072"/>
          </a:xfrm>
        </p:spPr>
        <p:txBody>
          <a:bodyPr>
            <a:normAutofit/>
          </a:bodyPr>
          <a:lstStyle/>
          <a:p>
            <a:pPr algn="ctr"/>
            <a:r>
              <a:rPr lang="az-Latn-AZ" sz="3200" b="1" dirty="0" smtClean="0"/>
              <a:t>Accounting milestones</a:t>
            </a:r>
            <a:endParaRPr lang="en-US" sz="3200" b="1" dirty="0"/>
          </a:p>
        </p:txBody>
      </p:sp>
      <p:sp>
        <p:nvSpPr>
          <p:cNvPr id="4" name="Content Placeholder 3"/>
          <p:cNvSpPr>
            <a:spLocks noGrp="1"/>
          </p:cNvSpPr>
          <p:nvPr>
            <p:ph idx="1"/>
          </p:nvPr>
        </p:nvSpPr>
        <p:spPr>
          <a:xfrm>
            <a:off x="323528" y="908720"/>
            <a:ext cx="8517631" cy="5760640"/>
          </a:xfrm>
        </p:spPr>
        <p:txBody>
          <a:bodyPr anchor="ctr">
            <a:noAutofit/>
          </a:bodyPr>
          <a:lstStyle/>
          <a:p>
            <a:pPr algn="just"/>
            <a:r>
              <a:rPr lang="en-US" sz="1800" b="1" dirty="0" smtClean="0">
                <a:latin typeface="Times New Roman" panose="02020603050405020304" pitchFamily="18" charset="0"/>
                <a:cs typeface="Times New Roman" panose="02020603050405020304" pitchFamily="18" charset="0"/>
              </a:rPr>
              <a:t>Implementation of the state-of-the-art accounting and reporting arrangements, new centralized and user-oriented information systems, development of management skills as well as software development for reporting automation are key to continuing efforts to implement best practice accounting</a:t>
            </a:r>
            <a:r>
              <a:rPr lang="az-Latn-AZ" sz="1800" b="1" dirty="0" smtClean="0">
                <a:latin typeface="Times New Roman" panose="02020603050405020304" pitchFamily="18" charset="0"/>
                <a:cs typeface="Times New Roman" panose="02020603050405020304" pitchFamily="18" charset="0"/>
              </a:rPr>
              <a:t>. </a:t>
            </a:r>
            <a:endParaRPr lang="en-US" sz="1800" b="1" dirty="0">
              <a:latin typeface="Times New Roman" panose="02020603050405020304" pitchFamily="18" charset="0"/>
              <a:cs typeface="Times New Roman" panose="02020603050405020304" pitchFamily="18" charset="0"/>
            </a:endParaRPr>
          </a:p>
          <a:p>
            <a:pPr algn="just"/>
            <a:r>
              <a:rPr lang="en-US" sz="1800" b="1" dirty="0" smtClean="0">
                <a:latin typeface="Times New Roman" panose="02020603050405020304" pitchFamily="18" charset="0"/>
                <a:cs typeface="Times New Roman" panose="02020603050405020304" pitchFamily="18" charset="0"/>
              </a:rPr>
              <a:t>A Financial and Accounting Reporting System for Budget Institutions (FARABI) has been developed under the Finance Ministry’s Corporate and Budget Sector Reporting Project in order to streamline and consequently automate financial and other reporting</a:t>
            </a:r>
            <a:r>
              <a:rPr lang="az-Latn-AZ" sz="1800" b="1" dirty="0" smtClean="0">
                <a:latin typeface="Times New Roman" panose="02020603050405020304" pitchFamily="18" charset="0"/>
                <a:cs typeface="Times New Roman" panose="02020603050405020304" pitchFamily="18" charset="0"/>
              </a:rPr>
              <a:t>.</a:t>
            </a:r>
            <a:endParaRPr lang="en-US" sz="1800" b="1" dirty="0">
              <a:latin typeface="Times New Roman" panose="02020603050405020304" pitchFamily="18" charset="0"/>
              <a:cs typeface="Times New Roman" panose="02020603050405020304" pitchFamily="18" charset="0"/>
            </a:endParaRPr>
          </a:p>
          <a:p>
            <a:pPr algn="just"/>
            <a:r>
              <a:rPr lang="az-Latn-AZ" sz="1800" b="1" dirty="0" smtClean="0">
                <a:latin typeface="Times New Roman" panose="02020603050405020304" pitchFamily="18" charset="0"/>
                <a:cs typeface="Times New Roman" panose="02020603050405020304" pitchFamily="18" charset="0"/>
              </a:rPr>
              <a:t>The system is designed to ensure that budget-funded institutions’ accounting and reporting practices comply with the international and national accounting standards, including automated and timely financial reporting. </a:t>
            </a:r>
            <a:endParaRPr lang="en-US" sz="1800" b="1" dirty="0">
              <a:latin typeface="Times New Roman" panose="02020603050405020304" pitchFamily="18" charset="0"/>
              <a:cs typeface="Times New Roman" panose="02020603050405020304" pitchFamily="18" charset="0"/>
            </a:endParaRPr>
          </a:p>
          <a:p>
            <a:pPr algn="just"/>
            <a:r>
              <a:rPr lang="az-Latn-AZ" sz="1800" b="1" dirty="0" smtClean="0">
                <a:latin typeface="Times New Roman" panose="02020603050405020304" pitchFamily="18" charset="0"/>
                <a:cs typeface="Times New Roman" panose="02020603050405020304" pitchFamily="18" charset="0"/>
              </a:rPr>
              <a:t>The above described goals allow for a more effective financial and HR management, time and cost saving, and efficient documentation. </a:t>
            </a:r>
            <a:endParaRPr lang="en-US"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74525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404664"/>
            <a:ext cx="8229600" cy="1143000"/>
          </a:xfrm>
        </p:spPr>
        <p:txBody>
          <a:bodyPr/>
          <a:lstStyle/>
          <a:p>
            <a:r>
              <a:rPr lang="az-Latn-AZ" dirty="0" smtClean="0"/>
              <a:t>Reform continuity</a:t>
            </a:r>
            <a:endParaRPr lang="en-US" dirty="0"/>
          </a:p>
        </p:txBody>
      </p:sp>
      <p:sp>
        <p:nvSpPr>
          <p:cNvPr id="4" name="Content Placeholder 3"/>
          <p:cNvSpPr>
            <a:spLocks noGrp="1"/>
          </p:cNvSpPr>
          <p:nvPr>
            <p:ph idx="1"/>
          </p:nvPr>
        </p:nvSpPr>
        <p:spPr>
          <a:xfrm>
            <a:off x="628650" y="1547664"/>
            <a:ext cx="7886700" cy="4617640"/>
          </a:xfrm>
          <a:ln>
            <a:solidFill>
              <a:schemeClr val="accent1"/>
            </a:solidFill>
          </a:ln>
        </p:spPr>
        <p:txBody>
          <a:bodyPr>
            <a:noAutofit/>
          </a:bodyPr>
          <a:lstStyle/>
          <a:p>
            <a:pPr algn="just"/>
            <a:r>
              <a:rPr lang="az-Latn-AZ" sz="2400" b="1" dirty="0" smtClean="0">
                <a:latin typeface="Times New Roman" panose="02020603050405020304" pitchFamily="18" charset="0"/>
                <a:cs typeface="Times New Roman" panose="02020603050405020304" pitchFamily="18" charset="0"/>
              </a:rPr>
              <a:t>The Ministry of Finance has drafted a Law amending the 2004 Accounting Law of Azerbaijan as a way of continuing the reforms said Law had initiated. </a:t>
            </a:r>
          </a:p>
          <a:p>
            <a:pPr algn="just"/>
            <a:r>
              <a:rPr lang="az-Latn-AZ" sz="2400" b="1" dirty="0" smtClean="0">
                <a:latin typeface="Times New Roman" panose="02020603050405020304" pitchFamily="18" charset="0"/>
                <a:cs typeface="Times New Roman" panose="02020603050405020304" pitchFamily="18" charset="0"/>
              </a:rPr>
              <a:t>The draft contains provisions ensuring full transition to international financial reporting standards, and adoption of accounting regulations. </a:t>
            </a:r>
            <a:endParaRPr lang="en-US" sz="2400" b="1" dirty="0">
              <a:latin typeface="Times New Roman" panose="02020603050405020304" pitchFamily="18" charset="0"/>
              <a:cs typeface="Times New Roman" panose="02020603050405020304" pitchFamily="18" charset="0"/>
            </a:endParaRPr>
          </a:p>
          <a:p>
            <a:pPr algn="just"/>
            <a:endParaRPr lang="az-Latn-AZ" sz="2800" b="1" dirty="0" smtClean="0">
              <a:latin typeface="Times New Roman" panose="02020603050405020304" pitchFamily="18" charset="0"/>
              <a:cs typeface="Times New Roman" panose="02020603050405020304" pitchFamily="18" charset="0"/>
            </a:endParaRPr>
          </a:p>
          <a:p>
            <a:pPr marL="0" indent="0" algn="just">
              <a:buNone/>
            </a:pPr>
            <a:endParaRPr lang="az-Latn-AZ" sz="2800" b="1" dirty="0">
              <a:latin typeface="Times New Roman" panose="02020603050405020304" pitchFamily="18" charset="0"/>
              <a:cs typeface="Times New Roman" panose="02020603050405020304" pitchFamily="18" charset="0"/>
            </a:endParaRPr>
          </a:p>
          <a:p>
            <a:pPr algn="just"/>
            <a:endParaRPr lang="ru-RU" sz="1800" b="1" dirty="0"/>
          </a:p>
        </p:txBody>
      </p:sp>
    </p:spTree>
    <p:extLst>
      <p:ext uri="{BB962C8B-B14F-4D97-AF65-F5344CB8AC3E}">
        <p14:creationId xmlns:p14="http://schemas.microsoft.com/office/powerpoint/2010/main" val="163274977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idx="4294967295"/>
          </p:nvPr>
        </p:nvSpPr>
        <p:spPr>
          <a:xfrm>
            <a:off x="475031" y="285727"/>
            <a:ext cx="7913393" cy="622993"/>
          </a:xfrm>
        </p:spPr>
        <p:txBody>
          <a:bodyPr>
            <a:normAutofit/>
          </a:bodyPr>
          <a:lstStyle/>
          <a:p>
            <a:pPr algn="ctr"/>
            <a:r>
              <a:rPr lang="az-Latn-AZ" sz="3600" b="1" dirty="0" smtClean="0"/>
              <a:t>Proposed standards</a:t>
            </a:r>
            <a:endParaRPr lang="ru-RU" sz="3600" b="1" dirty="0"/>
          </a:p>
        </p:txBody>
      </p:sp>
      <p:graphicFrame>
        <p:nvGraphicFramePr>
          <p:cNvPr id="3" name="Схема 2"/>
          <p:cNvGraphicFramePr/>
          <p:nvPr>
            <p:extLst>
              <p:ext uri="{D42A27DB-BD31-4B8C-83A1-F6EECF244321}">
                <p14:modId xmlns:p14="http://schemas.microsoft.com/office/powerpoint/2010/main" val="1135105303"/>
              </p:ext>
            </p:extLst>
          </p:nvPr>
        </p:nvGraphicFramePr>
        <p:xfrm>
          <a:off x="1004567" y="1682984"/>
          <a:ext cx="2199281" cy="24660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Схема 4"/>
          <p:cNvGraphicFramePr/>
          <p:nvPr>
            <p:extLst>
              <p:ext uri="{D42A27DB-BD31-4B8C-83A1-F6EECF244321}">
                <p14:modId xmlns:p14="http://schemas.microsoft.com/office/powerpoint/2010/main" val="1515462315"/>
              </p:ext>
            </p:extLst>
          </p:nvPr>
        </p:nvGraphicFramePr>
        <p:xfrm>
          <a:off x="3563888" y="1700808"/>
          <a:ext cx="2189280" cy="246609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6" name="Схема 5"/>
          <p:cNvGraphicFramePr/>
          <p:nvPr>
            <p:extLst>
              <p:ext uri="{D42A27DB-BD31-4B8C-83A1-F6EECF244321}">
                <p14:modId xmlns:p14="http://schemas.microsoft.com/office/powerpoint/2010/main" val="226443498"/>
              </p:ext>
            </p:extLst>
          </p:nvPr>
        </p:nvGraphicFramePr>
        <p:xfrm>
          <a:off x="6156176" y="1700807"/>
          <a:ext cx="2074303" cy="2448272"/>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7" name="TextBox 6"/>
          <p:cNvSpPr txBox="1"/>
          <p:nvPr/>
        </p:nvSpPr>
        <p:spPr>
          <a:xfrm>
            <a:off x="251520" y="5301208"/>
            <a:ext cx="9659428" cy="369332"/>
          </a:xfrm>
          <a:prstGeom prst="rect">
            <a:avLst/>
          </a:prstGeom>
          <a:noFill/>
        </p:spPr>
        <p:txBody>
          <a:bodyPr wrap="square" rtlCol="0">
            <a:spAutoFit/>
          </a:bodyPr>
          <a:lstStyle/>
          <a:p>
            <a:r>
              <a:rPr lang="az-Latn-AZ" dirty="0" smtClean="0"/>
              <a:t>The proposed draft deals mostly with 3 different international standards.</a:t>
            </a:r>
            <a:endParaRPr lang="en-US" dirty="0"/>
          </a:p>
        </p:txBody>
      </p:sp>
    </p:spTree>
    <p:extLst>
      <p:ext uri="{BB962C8B-B14F-4D97-AF65-F5344CB8AC3E}">
        <p14:creationId xmlns:p14="http://schemas.microsoft.com/office/powerpoint/2010/main" val="21550733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1581</TotalTime>
  <Words>1056</Words>
  <Application>Microsoft Macintosh PowerPoint</Application>
  <PresentationFormat>On-screen Show (4:3)</PresentationFormat>
  <Paragraphs>133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Поток</vt:lpstr>
      <vt:lpstr>Accounting Reform Efforts and Continuity</vt:lpstr>
      <vt:lpstr>Harmonization of Azerbaijani accounting laws with the European Union Directives</vt:lpstr>
      <vt:lpstr>Harmonization of Azerbaijani accounting laws with the European Union Directives</vt:lpstr>
      <vt:lpstr>Accounting milestones</vt:lpstr>
      <vt:lpstr>Accounting milestones</vt:lpstr>
      <vt:lpstr>Accounting milestones</vt:lpstr>
      <vt:lpstr>Accounting milestones</vt:lpstr>
      <vt:lpstr>Reform continuity</vt:lpstr>
      <vt:lpstr>Proposed standards</vt:lpstr>
      <vt:lpstr>Proposed accounting regulations</vt:lpstr>
      <vt:lpstr>PowerPoint Presentation</vt:lpstr>
      <vt:lpstr>Proposed amendments to the Accounting Law </vt:lpstr>
      <vt:lpstr>Proposed amendments to the Accounting Law</vt:lpstr>
      <vt:lpstr>Proposed amendments to the Accounting Law</vt:lpstr>
      <vt:lpstr>Proposed amendments to the Accounting Law</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Peşəkar Mühasib</dc:title>
  <dc:creator>i.mammadzada</dc:creator>
  <cp:lastModifiedBy>Mac</cp:lastModifiedBy>
  <cp:revision>146</cp:revision>
  <cp:lastPrinted>2016-07-14T06:13:02Z</cp:lastPrinted>
  <dcterms:created xsi:type="dcterms:W3CDTF">2016-02-16T06:44:50Z</dcterms:created>
  <dcterms:modified xsi:type="dcterms:W3CDTF">2018-04-05T12:23:53Z</dcterms:modified>
</cp:coreProperties>
</file>