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84" r:id="rId4"/>
    <p:sldId id="269" r:id="rId5"/>
    <p:sldId id="283" r:id="rId6"/>
    <p:sldId id="279" r:id="rId7"/>
    <p:sldId id="270" r:id="rId8"/>
    <p:sldId id="280" r:id="rId9"/>
    <p:sldId id="271" r:id="rId10"/>
    <p:sldId id="272" r:id="rId11"/>
    <p:sldId id="273" r:id="rId12"/>
    <p:sldId id="276" r:id="rId13"/>
    <p:sldId id="282" r:id="rId14"/>
    <p:sldId id="264" r:id="rId15"/>
  </p:sldIdLst>
  <p:sldSz cx="9144000" cy="6858000" type="screen4x3"/>
  <p:notesSz cx="6807200" cy="99393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39BD"/>
    <a:srgbClr val="FF9900"/>
    <a:srgbClr val="CCFF99"/>
    <a:srgbClr val="006666"/>
    <a:srgbClr val="336600"/>
    <a:srgbClr val="669900"/>
    <a:srgbClr val="339966"/>
    <a:srgbClr val="33CC33"/>
    <a:srgbClr val="0066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8" autoAdjust="0"/>
  </p:normalViewPr>
  <p:slideViewPr>
    <p:cSldViewPr>
      <p:cViewPr>
        <p:scale>
          <a:sx n="90" d="100"/>
          <a:sy n="90" d="100"/>
        </p:scale>
        <p:origin x="-152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D5F311-5B4F-4547-B9D2-05A73D2CCDC7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082D82-9CA0-4667-ACD1-FEEC4A7C2E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8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EE9C52-472C-4105-A995-5E1B6438C85C}" type="datetimeFigureOut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7AD1ED-4707-4F3D-92BE-602926445C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4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AF02EB-6CB1-4F4D-829F-AAA536FD2210}" type="slidenum">
              <a:rPr lang="hu-H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AD1ED-4707-4F3D-92BE-602926445C58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06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482A-E67E-404A-A99F-B35DF0521B7C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9550-635F-41B9-A9FF-E42872BA97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90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D90D-DFE4-4102-9FF4-E6791956840F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86C0-E15F-4CE5-B4AB-AFBD32481C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47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E0E5-9793-4CB9-AF79-857DE355AFEE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6221-236A-40F1-AB52-B49B8A7238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9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C41F-DA1A-4982-AF37-57661329F9EE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7B57-FD2F-4019-A3FB-0D7A51F222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44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57B2-4CEC-4E7B-B4D0-FCEE0C39D36F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26A2-9F81-4789-8651-DA9F1BB108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08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49F2-5840-43D7-8C99-A5B7CCC7102E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54EB-3CDD-48E9-BEBA-A904A4ECC0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36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55E6-23B0-4FDD-9718-00DE7048BF5A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D3D8-795B-47E6-B726-34CBC42077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55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4E00-E499-40C2-8682-B4024A7E238F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0699-1D71-4ECB-BD19-3B64C75E41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545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2D44-81D8-43FA-B77A-E0518A96AAE5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49FD9-273C-47A1-885B-314305A5B2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2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E287E-D17C-453E-A3F8-032DF1076113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03F4-29B2-4F4F-9B49-08C0D747B8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3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A581-245B-4B9C-BD93-BA3BEAE9C271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721C-9A20-4DA9-ADF7-CB18547A5F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04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295887-CE26-43CB-A421-980F49506886}" type="datetime1">
              <a:rPr lang="hu-HU"/>
              <a:pPr>
                <a:defRPr/>
              </a:pPr>
              <a:t>2019.05.07.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7C0CAA-F1F1-45B9-BA5E-B56266E716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21"/>
            <a:ext cx="9144000" cy="68580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7564" y="3645024"/>
            <a:ext cx="7632848" cy="71667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hu-HU" sz="2400" dirty="0"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hu-HU" sz="2400" dirty="0" smtClean="0"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hu-HU" sz="2400" dirty="0"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hu-HU" sz="2400" dirty="0" smtClean="0"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78613" y="2564904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cs typeface="Arial" pitchFamily="34" charset="0"/>
              </a:rPr>
              <a:t>Digitalization in the </a:t>
            </a:r>
            <a:br>
              <a:rPr lang="en-US" sz="2800" b="1" dirty="0" smtClean="0">
                <a:cs typeface="Arial" pitchFamily="34" charset="0"/>
              </a:rPr>
            </a:br>
            <a:r>
              <a:rPr lang="en-US" sz="2800" b="1" dirty="0" smtClean="0">
                <a:cs typeface="Arial" pitchFamily="34" charset="0"/>
              </a:rPr>
              <a:t>Centralized Payroll System processes</a:t>
            </a:r>
            <a:br>
              <a:rPr lang="en-US" sz="2800" b="1" dirty="0" smtClean="0">
                <a:cs typeface="Arial" pitchFamily="34" charset="0"/>
              </a:rPr>
            </a:br>
            <a:r>
              <a:rPr lang="en-US" sz="2800" b="1" dirty="0" smtClean="0">
                <a:cs typeface="Arial" pitchFamily="34" charset="0"/>
              </a:rPr>
              <a:t>(KIRA</a:t>
            </a:r>
            <a:r>
              <a:rPr lang="hu-HU" sz="2800" b="1" dirty="0" smtClean="0">
                <a:cs typeface="Arial" pitchFamily="34" charset="0"/>
              </a:rPr>
              <a:t>)</a:t>
            </a:r>
            <a:endParaRPr lang="hu-HU" sz="2800" b="1" dirty="0"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33916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10" y="1340768"/>
            <a:ext cx="8352928" cy="460851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1600" b="1" dirty="0" smtClean="0"/>
              <a:t>Results</a:t>
            </a:r>
          </a:p>
          <a:p>
            <a:pPr lvl="2"/>
            <a:r>
              <a:rPr lang="en-US" sz="1600" b="1" dirty="0" smtClean="0"/>
              <a:t>SZÜF forms</a:t>
            </a:r>
            <a:r>
              <a:rPr lang="hu-HU" sz="1600" b="1" dirty="0" smtClean="0"/>
              <a:t> (</a:t>
            </a:r>
            <a:r>
              <a:rPr lang="hu-HU" sz="1600" b="1" dirty="0" err="1" smtClean="0"/>
              <a:t>in-house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developing</a:t>
            </a:r>
            <a:r>
              <a:rPr lang="hu-HU" sz="1600" b="1" dirty="0" smtClean="0"/>
              <a:t>)</a:t>
            </a:r>
            <a:endParaRPr lang="en-US" sz="1600" b="1" dirty="0" smtClean="0"/>
          </a:p>
          <a:p>
            <a:pPr lvl="2"/>
            <a:r>
              <a:rPr lang="hu-HU" sz="1600" b="1" dirty="0" err="1" smtClean="0"/>
              <a:t>Tax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certificate</a:t>
            </a:r>
            <a:r>
              <a:rPr lang="hu-HU" sz="1600" b="1" dirty="0" smtClean="0"/>
              <a:t> s</a:t>
            </a:r>
            <a:r>
              <a:rPr lang="en-US" sz="1600" b="1" dirty="0" err="1" smtClean="0"/>
              <a:t>en</a:t>
            </a:r>
            <a:r>
              <a:rPr lang="hu-HU" sz="1600" b="1" dirty="0" smtClean="0"/>
              <a:t>t</a:t>
            </a:r>
            <a:r>
              <a:rPr lang="en-US" sz="1600" b="1" dirty="0" smtClean="0"/>
              <a:t> </a:t>
            </a:r>
            <a:r>
              <a:rPr lang="hu-HU" sz="1600" b="1" dirty="0" err="1" smtClean="0"/>
              <a:t>to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customer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gate</a:t>
            </a:r>
            <a:r>
              <a:rPr lang="hu-HU" sz="1600" b="1" dirty="0" smtClean="0"/>
              <a:t> </a:t>
            </a:r>
            <a:r>
              <a:rPr lang="en-US" sz="1600" b="1" dirty="0" smtClean="0"/>
              <a:t>and stored  in electronic </a:t>
            </a:r>
            <a:r>
              <a:rPr lang="hu-HU" sz="1600" b="1" dirty="0" err="1" smtClean="0"/>
              <a:t>document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library</a:t>
            </a:r>
            <a:endParaRPr lang="en-US" sz="1600" b="1" dirty="0" smtClean="0"/>
          </a:p>
          <a:p>
            <a:pPr lvl="2"/>
            <a:r>
              <a:rPr lang="hu-HU" sz="1600" b="1" dirty="0" smtClean="0"/>
              <a:t>Master </a:t>
            </a:r>
            <a:r>
              <a:rPr lang="hu-HU" sz="1600" b="1" dirty="0" err="1" smtClean="0"/>
              <a:t>data</a:t>
            </a:r>
            <a:r>
              <a:rPr lang="hu-HU" sz="1600" b="1" dirty="0" smtClean="0"/>
              <a:t> f</a:t>
            </a:r>
            <a:r>
              <a:rPr lang="en-US" sz="1600" b="1" dirty="0" smtClean="0"/>
              <a:t>ix</a:t>
            </a:r>
            <a:r>
              <a:rPr lang="hu-HU" sz="1600" b="1" dirty="0" err="1" smtClean="0"/>
              <a:t>ed</a:t>
            </a:r>
            <a:r>
              <a:rPr lang="en-US" sz="1600" b="1" dirty="0" smtClean="0"/>
              <a:t> d</a:t>
            </a:r>
            <a:r>
              <a:rPr lang="hu-HU" sz="1600" b="1" dirty="0" err="1" smtClean="0"/>
              <a:t>irect</a:t>
            </a:r>
            <a:r>
              <a:rPr lang="en-US" sz="1600" b="1" dirty="0" smtClean="0"/>
              <a:t> in KIRA</a:t>
            </a:r>
          </a:p>
          <a:p>
            <a:pPr lvl="2"/>
            <a:endParaRPr lang="en-US" sz="1600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b="1" dirty="0" smtClean="0"/>
              <a:t>Tasks</a:t>
            </a:r>
          </a:p>
          <a:p>
            <a:pPr lvl="2"/>
            <a:r>
              <a:rPr lang="hu-HU" sz="1600" b="1" dirty="0" smtClean="0"/>
              <a:t>Law </a:t>
            </a:r>
            <a:r>
              <a:rPr lang="en-US" sz="1600" b="1" dirty="0" smtClean="0"/>
              <a:t>amendment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initiation</a:t>
            </a:r>
            <a:endParaRPr lang="en-US" sz="1600" b="1" dirty="0" smtClean="0"/>
          </a:p>
          <a:p>
            <a:pPr lvl="2"/>
            <a:r>
              <a:rPr lang="hu-HU" sz="1600" b="1" dirty="0" err="1" smtClean="0"/>
              <a:t>Integration</a:t>
            </a:r>
            <a:r>
              <a:rPr lang="hu-HU" sz="1600" b="1" dirty="0" smtClean="0"/>
              <a:t> of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d</a:t>
            </a:r>
            <a:r>
              <a:rPr lang="en-US" sz="1600" b="1" dirty="0" err="1" smtClean="0"/>
              <a:t>ocument</a:t>
            </a:r>
            <a:r>
              <a:rPr lang="en-US" sz="1600" b="1" dirty="0" smtClean="0"/>
              <a:t> </a:t>
            </a:r>
            <a:r>
              <a:rPr lang="hu-HU" sz="1600" b="1" dirty="0" smtClean="0"/>
              <a:t>management</a:t>
            </a:r>
            <a:r>
              <a:rPr lang="en-US" sz="1600" b="1" dirty="0" smtClean="0"/>
              <a:t> </a:t>
            </a:r>
            <a:r>
              <a:rPr lang="hu-HU" sz="1600" b="1" dirty="0" err="1" smtClean="0"/>
              <a:t>system</a:t>
            </a:r>
            <a:r>
              <a:rPr lang="hu-HU" sz="1600" b="1" dirty="0" smtClean="0"/>
              <a:t> </a:t>
            </a:r>
            <a:r>
              <a:rPr lang="en-US" sz="1600" b="1" dirty="0" smtClean="0"/>
              <a:t>(</a:t>
            </a:r>
            <a:r>
              <a:rPr lang="hu-HU" sz="1600" b="1" dirty="0" err="1" smtClean="0"/>
              <a:t>grouped</a:t>
            </a:r>
            <a:r>
              <a:rPr lang="hu-HU" sz="1600" b="1" dirty="0" smtClean="0"/>
              <a:t> </a:t>
            </a:r>
            <a:r>
              <a:rPr lang="en-US" sz="1600" b="1" dirty="0" smtClean="0"/>
              <a:t>automatic signature, </a:t>
            </a:r>
            <a:r>
              <a:rPr lang="hu-HU" sz="1600" b="1" dirty="0" err="1" smtClean="0"/>
              <a:t>sending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to</a:t>
            </a:r>
            <a:r>
              <a:rPr lang="en-US" sz="1600" b="1" dirty="0" smtClean="0"/>
              <a:t> the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office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gate</a:t>
            </a:r>
            <a:r>
              <a:rPr lang="en-US" sz="1600" b="1" dirty="0" smtClean="0"/>
              <a:t>)</a:t>
            </a:r>
          </a:p>
          <a:p>
            <a:pPr lvl="2"/>
            <a:r>
              <a:rPr lang="en-US" sz="1600" b="1" dirty="0" smtClean="0"/>
              <a:t>KIRA developments</a:t>
            </a:r>
          </a:p>
          <a:p>
            <a:pPr lvl="3"/>
            <a:r>
              <a:rPr lang="en-US" sz="1600" b="1" dirty="0" smtClean="0"/>
              <a:t>Further new menu</a:t>
            </a:r>
            <a:r>
              <a:rPr lang="hu-HU" sz="1600" b="1" dirty="0" smtClean="0"/>
              <a:t>s</a:t>
            </a:r>
            <a:endParaRPr lang="en-US" sz="1600" b="1" dirty="0" smtClean="0"/>
          </a:p>
          <a:p>
            <a:pPr lvl="3"/>
            <a:r>
              <a:rPr lang="en-US" sz="1600" b="1" dirty="0" err="1" smtClean="0"/>
              <a:t>Connecti</a:t>
            </a:r>
            <a:r>
              <a:rPr lang="hu-HU" sz="1600" b="1" dirty="0" smtClean="0"/>
              <a:t>o</a:t>
            </a:r>
            <a:r>
              <a:rPr lang="en-US" sz="1600" b="1" dirty="0" smtClean="0"/>
              <a:t>n to the electronic document library</a:t>
            </a:r>
          </a:p>
          <a:p>
            <a:pPr lvl="2"/>
            <a:r>
              <a:rPr lang="en-US" sz="1600" b="1" dirty="0" smtClean="0"/>
              <a:t>Archive digitalization (</a:t>
            </a:r>
            <a:r>
              <a:rPr lang="hu-HU" sz="1600" b="1" dirty="0" err="1" smtClean="0"/>
              <a:t>new</a:t>
            </a:r>
            <a:r>
              <a:rPr lang="hu-HU" sz="1600" b="1" dirty="0" smtClean="0"/>
              <a:t> </a:t>
            </a:r>
            <a:r>
              <a:rPr lang="en-US" sz="1600" b="1" dirty="0" smtClean="0"/>
              <a:t>subproject)</a:t>
            </a:r>
          </a:p>
          <a:p>
            <a:pPr marL="0" indent="0">
              <a:buFont typeface="Arial" charset="0"/>
              <a:buNone/>
            </a:pPr>
            <a:endParaRPr lang="hu-HU" sz="1600" b="1" dirty="0" smtClean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65B5A029-E698-46CB-A46D-9D6E8EB16711}" type="slidenum">
              <a:rPr lang="hu-HU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855563"/>
          </a:xfrm>
        </p:spPr>
        <p:txBody>
          <a:bodyPr/>
          <a:lstStyle/>
          <a:p>
            <a:r>
              <a:rPr lang="en-US" sz="3600" dirty="0" smtClean="0"/>
              <a:t>Paperless</a:t>
            </a:r>
            <a:r>
              <a:rPr lang="hu-HU" sz="3600" dirty="0" smtClean="0"/>
              <a:t> KIRA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03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33916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45" y="1700808"/>
            <a:ext cx="8385219" cy="432048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1600" b="1" dirty="0" smtClean="0"/>
              <a:t>It shows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</a:t>
            </a:r>
            <a:r>
              <a:rPr lang="en-US" sz="1600" b="1" dirty="0" smtClean="0"/>
              <a:t>data of payroll </a:t>
            </a:r>
            <a:r>
              <a:rPr lang="hu-HU" sz="1600" b="1" dirty="0" err="1" smtClean="0"/>
              <a:t>system</a:t>
            </a:r>
            <a:r>
              <a:rPr lang="hu-HU" sz="1600" b="1" dirty="0" smtClean="0"/>
              <a:t> (KIRA) </a:t>
            </a:r>
            <a:r>
              <a:rPr lang="hu-HU" sz="1600" b="1" dirty="0" err="1" smtClean="0"/>
              <a:t>to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accountant</a:t>
            </a:r>
            <a:r>
              <a:rPr lang="hu-HU" sz="1600" b="1" dirty="0" smtClean="0"/>
              <a:t> of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</a:t>
            </a:r>
            <a:r>
              <a:rPr lang="en-US" sz="1600" b="1" dirty="0" err="1" smtClean="0"/>
              <a:t>institut</a:t>
            </a:r>
            <a:r>
              <a:rPr lang="hu-HU" sz="1600" b="1" dirty="0" smtClean="0"/>
              <a:t>e </a:t>
            </a:r>
            <a:r>
              <a:rPr lang="en-US" sz="1600" b="1" dirty="0" smtClean="0"/>
              <a:t>consider</a:t>
            </a:r>
            <a:r>
              <a:rPr lang="hu-HU" sz="1600" b="1" dirty="0" smtClean="0"/>
              <a:t>ing </a:t>
            </a:r>
            <a:r>
              <a:rPr lang="en-US" sz="1600" b="1" dirty="0" smtClean="0"/>
              <a:t> the institutional </a:t>
            </a:r>
            <a:r>
              <a:rPr lang="en-US" sz="1600" b="1" dirty="0" err="1" smtClean="0"/>
              <a:t>specialit</a:t>
            </a:r>
            <a:r>
              <a:rPr lang="hu-HU" sz="1600" b="1" dirty="0" err="1" smtClean="0"/>
              <a:t>ies</a:t>
            </a:r>
            <a:r>
              <a:rPr lang="en-US" sz="1600" b="1" dirty="0" smtClean="0"/>
              <a:t> (chart of accounts, amount degrees)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1600" b="1" dirty="0" smtClean="0"/>
          </a:p>
          <a:p>
            <a:pPr marL="457200" lvl="1" indent="0">
              <a:buNone/>
            </a:pPr>
            <a:r>
              <a:rPr lang="en-US" sz="1600" b="1" dirty="0" smtClean="0"/>
              <a:t>Results</a:t>
            </a:r>
          </a:p>
          <a:p>
            <a:pPr lvl="2"/>
            <a:r>
              <a:rPr lang="en-US" sz="1600" b="1" dirty="0" smtClean="0"/>
              <a:t>Functions, developments in Oracle</a:t>
            </a:r>
          </a:p>
          <a:p>
            <a:pPr lvl="2"/>
            <a:r>
              <a:rPr lang="en-US" sz="1600" b="1" dirty="0" smtClean="0"/>
              <a:t>Platform decision (PostgreSQL, Java) – </a:t>
            </a:r>
            <a:r>
              <a:rPr lang="en-US" sz="1600" b="1" dirty="0" smtClean="0"/>
              <a:t>greenfield</a:t>
            </a:r>
            <a:r>
              <a:rPr lang="hu-HU" sz="1600" b="1" dirty="0" smtClean="0"/>
              <a:t> </a:t>
            </a:r>
            <a:r>
              <a:rPr lang="en-US" sz="1600" b="1" dirty="0" smtClean="0"/>
              <a:t>development</a:t>
            </a:r>
            <a:endParaRPr lang="en-US" sz="1600" b="1" dirty="0" smtClean="0"/>
          </a:p>
          <a:p>
            <a:pPr lvl="2"/>
            <a:r>
              <a:rPr lang="hu-HU" sz="1600" b="1" dirty="0" smtClean="0"/>
              <a:t>Schedule</a:t>
            </a:r>
            <a:endParaRPr lang="en-US" sz="1600" b="1" dirty="0" smtClean="0"/>
          </a:p>
          <a:p>
            <a:pPr marL="457200" lvl="1" indent="0">
              <a:buNone/>
            </a:pPr>
            <a:endParaRPr lang="en-US" sz="1600" b="1" dirty="0" smtClean="0"/>
          </a:p>
          <a:p>
            <a:pPr marL="457200" lvl="1" indent="0">
              <a:buNone/>
            </a:pPr>
            <a:r>
              <a:rPr lang="en-US" sz="1600" b="1" dirty="0" smtClean="0"/>
              <a:t>Tasks</a:t>
            </a:r>
          </a:p>
          <a:p>
            <a:pPr lvl="2"/>
            <a:r>
              <a:rPr lang="en-US" sz="1600" b="1" dirty="0" smtClean="0"/>
              <a:t>Starting </a:t>
            </a:r>
            <a:r>
              <a:rPr lang="en-US" sz="1600" b="1" dirty="0" err="1" smtClean="0"/>
              <a:t>pu</a:t>
            </a:r>
            <a:r>
              <a:rPr lang="hu-HU" sz="1600" b="1" dirty="0" smtClean="0"/>
              <a:t>r</a:t>
            </a:r>
            <a:r>
              <a:rPr lang="en-US" sz="1600" b="1" dirty="0" smtClean="0"/>
              <a:t>chases</a:t>
            </a:r>
          </a:p>
          <a:p>
            <a:pPr lvl="2"/>
            <a:r>
              <a:rPr lang="hu-HU" sz="1600" b="1" dirty="0" err="1" smtClean="0"/>
              <a:t>Configure</a:t>
            </a:r>
            <a:r>
              <a:rPr lang="hu-HU" sz="1600" b="1" dirty="0" smtClean="0"/>
              <a:t> </a:t>
            </a:r>
            <a:r>
              <a:rPr lang="en-US" sz="1600" b="1" dirty="0" smtClean="0"/>
              <a:t>the development environment</a:t>
            </a:r>
          </a:p>
          <a:p>
            <a:pPr lvl="2"/>
            <a:r>
              <a:rPr lang="hu-HU" sz="1600" b="1" dirty="0" err="1" smtClean="0"/>
              <a:t>Learning</a:t>
            </a:r>
            <a:r>
              <a:rPr lang="hu-HU" sz="1600" b="1" dirty="0" smtClean="0"/>
              <a:t> t</a:t>
            </a:r>
            <a:r>
              <a:rPr lang="en-US" sz="1600" b="1" dirty="0" err="1" smtClean="0"/>
              <a:t>echnology</a:t>
            </a:r>
            <a:r>
              <a:rPr lang="en-US" sz="1600" b="1" dirty="0" smtClean="0"/>
              <a:t> </a:t>
            </a:r>
            <a:r>
              <a:rPr lang="hu-HU" sz="1600" b="1" dirty="0" err="1" smtClean="0"/>
              <a:t>supported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by</a:t>
            </a:r>
            <a:r>
              <a:rPr lang="hu-HU" sz="1600" b="1" dirty="0" smtClean="0"/>
              <a:t> </a:t>
            </a:r>
            <a:r>
              <a:rPr lang="en-US" sz="1600" b="1" dirty="0" smtClean="0"/>
              <a:t>experts</a:t>
            </a:r>
          </a:p>
          <a:p>
            <a:pPr lvl="2"/>
            <a:r>
              <a:rPr lang="en-US" sz="1600" b="1" dirty="0" smtClean="0"/>
              <a:t>Develop</a:t>
            </a:r>
            <a:r>
              <a:rPr lang="hu-HU" sz="1600" b="1" dirty="0" smtClean="0"/>
              <a:t>ing</a:t>
            </a:r>
          </a:p>
          <a:p>
            <a:pPr lvl="2"/>
            <a:r>
              <a:rPr lang="en-US" sz="1600" b="1" dirty="0" smtClean="0"/>
              <a:t>Testing, installation</a:t>
            </a:r>
          </a:p>
          <a:p>
            <a:pPr lvl="2"/>
            <a:endParaRPr lang="hu-HU" sz="1600" b="1" dirty="0"/>
          </a:p>
          <a:p>
            <a:pPr marL="0" indent="0">
              <a:buFont typeface="Arial" charset="0"/>
              <a:buNone/>
            </a:pPr>
            <a:endParaRPr lang="hu-HU" sz="1600" b="1" dirty="0" smtClean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65B5A029-E698-46CB-A46D-9D6E8EB16711}" type="slidenum">
              <a:rPr lang="hu-HU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41299" y="620688"/>
            <a:ext cx="8642350" cy="1143000"/>
          </a:xfrm>
        </p:spPr>
        <p:txBody>
          <a:bodyPr/>
          <a:lstStyle/>
          <a:p>
            <a:r>
              <a:rPr lang="en-US" sz="3600" dirty="0" smtClean="0"/>
              <a:t>KIRA Institutional Account Query (31</a:t>
            </a:r>
            <a:r>
              <a:rPr lang="hu-HU" sz="3600" dirty="0" smtClean="0"/>
              <a:t>.12.2019.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933056"/>
            <a:ext cx="165046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5" y="116632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62" y="4833796"/>
            <a:ext cx="896403" cy="896403"/>
          </a:xfr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65B5A029-E698-46CB-A46D-9D6E8EB16711}" type="slidenum">
              <a:rPr lang="hu-HU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41299" y="692696"/>
            <a:ext cx="8642350" cy="1143000"/>
          </a:xfrm>
        </p:spPr>
        <p:txBody>
          <a:bodyPr/>
          <a:lstStyle/>
          <a:p>
            <a:r>
              <a:rPr lang="en-US" sz="3600" dirty="0" smtClean="0"/>
              <a:t>KIRA document digitalization (31</a:t>
            </a:r>
            <a:r>
              <a:rPr lang="hu-HU" sz="3600" dirty="0"/>
              <a:t>.</a:t>
            </a:r>
            <a:r>
              <a:rPr lang="hu-HU" sz="3600" dirty="0" smtClean="0"/>
              <a:t>12.2020.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06" y="4911273"/>
            <a:ext cx="863140" cy="87866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52" y="5018447"/>
            <a:ext cx="928692" cy="66431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99546"/>
            <a:ext cx="524486" cy="972683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>
            <a:off x="5652120" y="5237907"/>
            <a:ext cx="43157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7234889" y="4278369"/>
            <a:ext cx="542004" cy="3949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7428172" y="5345216"/>
            <a:ext cx="49382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7251464" y="4322776"/>
            <a:ext cx="432048" cy="30613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V="1">
            <a:off x="7340202" y="4287024"/>
            <a:ext cx="239965" cy="4307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7467488" y="5237907"/>
            <a:ext cx="160746" cy="193277"/>
          </a:xfrm>
          <a:prstGeom prst="line">
            <a:avLst/>
          </a:prstGeom>
          <a:ln w="222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 flipV="1">
            <a:off x="7628234" y="5007751"/>
            <a:ext cx="252028" cy="432048"/>
          </a:xfrm>
          <a:prstGeom prst="line">
            <a:avLst/>
          </a:prstGeom>
          <a:ln w="2222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745020" y="1875486"/>
            <a:ext cx="68351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-285750">
              <a:buFont typeface="Wingdings" panose="05000000000000000000" pitchFamily="2" charset="2"/>
              <a:buChar char="q"/>
            </a:pPr>
            <a:r>
              <a:rPr lang="en-US" sz="1600" b="1" dirty="0" smtClean="0"/>
              <a:t>The digitalization is realized on 3 different ways</a:t>
            </a:r>
          </a:p>
          <a:p>
            <a:pPr lvl="1"/>
            <a:endParaRPr lang="en-US" sz="1600" b="1" dirty="0" smtClean="0"/>
          </a:p>
          <a:p>
            <a:pPr lvl="1"/>
            <a:r>
              <a:rPr lang="en-US" sz="1600" b="1" dirty="0" smtClean="0"/>
              <a:t>1. way:</a:t>
            </a:r>
          </a:p>
          <a:p>
            <a:pPr lvl="1"/>
            <a:endParaRPr lang="en-US" sz="1600" b="1" dirty="0" smtClean="0"/>
          </a:p>
          <a:p>
            <a:pPr lvl="1"/>
            <a:r>
              <a:rPr lang="en-US" sz="1600" b="1" dirty="0" smtClean="0"/>
              <a:t>Scanning documents from the archives and</a:t>
            </a:r>
            <a:br>
              <a:rPr lang="en-US" sz="1600" b="1" dirty="0" smtClean="0"/>
            </a:br>
            <a:r>
              <a:rPr lang="en-US" sz="1600" b="1" dirty="0" smtClean="0"/>
              <a:t>these documents are stored electronic </a:t>
            </a:r>
          </a:p>
          <a:p>
            <a:pPr lvl="1"/>
            <a:endParaRPr lang="en-US" sz="1600" b="1" dirty="0" smtClean="0"/>
          </a:p>
          <a:p>
            <a:pPr lvl="2" indent="-201613">
              <a:buFont typeface="Arial" panose="020B0604020202020204" pitchFamily="34" charset="0"/>
              <a:buChar char="•"/>
            </a:pPr>
            <a:r>
              <a:rPr lang="en-US" sz="1600" b="1" dirty="0" smtClean="0"/>
              <a:t>Scrapping 20 766 </a:t>
            </a:r>
            <a:r>
              <a:rPr lang="hu-HU" sz="1600" b="1" dirty="0" err="1" smtClean="0"/>
              <a:t>running</a:t>
            </a:r>
            <a:r>
              <a:rPr lang="hu-HU" sz="1600" b="1" dirty="0" smtClean="0"/>
              <a:t> </a:t>
            </a:r>
            <a:r>
              <a:rPr lang="en-US" sz="1600" b="1" dirty="0" smtClean="0"/>
              <a:t>m</a:t>
            </a:r>
            <a:r>
              <a:rPr lang="hu-HU" sz="1600" b="1" dirty="0" err="1" smtClean="0"/>
              <a:t>eters</a:t>
            </a:r>
            <a:r>
              <a:rPr lang="en-US" sz="1600" b="1" dirty="0" smtClean="0"/>
              <a:t>, 60 million documents, 130 million pages</a:t>
            </a:r>
          </a:p>
          <a:p>
            <a:pPr lvl="2" indent="-201613">
              <a:buFont typeface="Arial" panose="020B0604020202020204" pitchFamily="34" charset="0"/>
              <a:buChar char="•"/>
            </a:pPr>
            <a:r>
              <a:rPr lang="en-US" sz="1600" b="1" dirty="0" smtClean="0"/>
              <a:t>40 million pages scanning</a:t>
            </a:r>
          </a:p>
          <a:p>
            <a:pPr lvl="2" indent="-201613">
              <a:buFont typeface="Arial" panose="020B0604020202020204" pitchFamily="34" charset="0"/>
              <a:buChar char="•"/>
            </a:pPr>
            <a:r>
              <a:rPr lang="en-US" sz="1600" b="1" dirty="0" smtClean="0"/>
              <a:t>Connecting to the electronic </a:t>
            </a:r>
            <a:r>
              <a:rPr lang="hu-HU" sz="1600" b="1" dirty="0" err="1" smtClean="0"/>
              <a:t>document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library</a:t>
            </a:r>
            <a:endParaRPr lang="en-US" sz="1600" b="1" dirty="0" smtClean="0"/>
          </a:p>
          <a:p>
            <a:pPr lvl="2" indent="-201613">
              <a:buFont typeface="Arial" panose="020B0604020202020204" pitchFamily="34" charset="0"/>
              <a:buChar char="•"/>
            </a:pPr>
            <a:r>
              <a:rPr lang="en-US" sz="1600" b="1" dirty="0" smtClean="0"/>
              <a:t>Visibility </a:t>
            </a:r>
            <a:r>
              <a:rPr lang="hu-HU" sz="1600" b="1" dirty="0" err="1" smtClean="0"/>
              <a:t>by</a:t>
            </a:r>
            <a:r>
              <a:rPr lang="hu-HU" sz="1600" b="1" dirty="0" smtClean="0"/>
              <a:t> </a:t>
            </a:r>
            <a:r>
              <a:rPr lang="en-US" sz="1600" b="1" dirty="0" smtClean="0"/>
              <a:t>the KIRA system</a:t>
            </a:r>
          </a:p>
          <a:p>
            <a:pPr lvl="1"/>
            <a:endParaRPr lang="hu-HU" sz="1600" b="1" dirty="0"/>
          </a:p>
          <a:p>
            <a:pPr lvl="1"/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6703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5" y="157113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85" y="4249140"/>
            <a:ext cx="896403" cy="896403"/>
          </a:xfrm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65B5A029-E698-46CB-A46D-9D6E8EB16711}" type="slidenum">
              <a:rPr lang="hu-HU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41299" y="692696"/>
            <a:ext cx="8642350" cy="1143000"/>
          </a:xfrm>
        </p:spPr>
        <p:txBody>
          <a:bodyPr/>
          <a:lstStyle/>
          <a:p>
            <a:r>
              <a:rPr lang="en-US" sz="3600" dirty="0" smtClean="0"/>
              <a:t>KIRA document digitalization (31</a:t>
            </a:r>
            <a:r>
              <a:rPr lang="hu-HU" sz="3600" dirty="0" smtClean="0"/>
              <a:t>.12.2020.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52" y="5018447"/>
            <a:ext cx="928692" cy="664319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>
            <a:off x="5652120" y="5237907"/>
            <a:ext cx="43157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7428172" y="5069868"/>
            <a:ext cx="384188" cy="188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745019" y="1875485"/>
            <a:ext cx="71769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 smtClean="0">
                <a:solidFill>
                  <a:prstClr val="black"/>
                </a:solidFill>
              </a:rPr>
              <a:t>2. way:</a:t>
            </a:r>
          </a:p>
          <a:p>
            <a:pPr lvl="1"/>
            <a:endParaRPr lang="en-US" sz="1600" b="1" dirty="0" smtClean="0">
              <a:solidFill>
                <a:prstClr val="black"/>
              </a:solidFill>
            </a:endParaRPr>
          </a:p>
          <a:p>
            <a:pPr lvl="1"/>
            <a:r>
              <a:rPr lang="hu-HU" sz="1600" b="1" dirty="0" err="1" smtClean="0">
                <a:solidFill>
                  <a:prstClr val="black"/>
                </a:solidFill>
              </a:rPr>
              <a:t>Sending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documents from </a:t>
            </a:r>
            <a:r>
              <a:rPr lang="hu-HU" sz="1600" b="1" dirty="0" smtClean="0">
                <a:solidFill>
                  <a:prstClr val="black"/>
                </a:solidFill>
              </a:rPr>
              <a:t>KIRA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into the electronic document library</a:t>
            </a:r>
          </a:p>
          <a:p>
            <a:pPr marL="1143000" lvl="2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In progress</a:t>
            </a:r>
          </a:p>
          <a:p>
            <a:pPr lvl="1"/>
            <a:endParaRPr lang="en-US" sz="1600" b="1" dirty="0" smtClean="0">
              <a:solidFill>
                <a:prstClr val="black"/>
              </a:solidFill>
            </a:endParaRPr>
          </a:p>
          <a:p>
            <a:pPr lvl="1"/>
            <a:r>
              <a:rPr lang="en-US" sz="1600" b="1" dirty="0" smtClean="0"/>
              <a:t>3. way:</a:t>
            </a:r>
          </a:p>
          <a:p>
            <a:pPr lvl="1"/>
            <a:endParaRPr lang="en-US" sz="1600" b="1" dirty="0" smtClean="0"/>
          </a:p>
          <a:p>
            <a:pPr lvl="1"/>
            <a:r>
              <a:rPr lang="en-US" sz="1600" b="1" dirty="0" smtClean="0"/>
              <a:t>Digitizing incoming documents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In progress</a:t>
            </a:r>
          </a:p>
          <a:p>
            <a:pPr lvl="1"/>
            <a:endParaRPr lang="hu-HU" sz="1600" b="1" dirty="0"/>
          </a:p>
          <a:p>
            <a:pPr lvl="1"/>
            <a:endParaRPr lang="hu-HU" sz="1600" b="1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9" y="4930793"/>
            <a:ext cx="841809" cy="811615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19" y="3538064"/>
            <a:ext cx="963019" cy="963019"/>
          </a:xfrm>
          <a:prstGeom prst="rect">
            <a:avLst/>
          </a:prstGeom>
        </p:spPr>
      </p:pic>
      <p:cxnSp>
        <p:nvCxnSpPr>
          <p:cNvPr id="23" name="Egyenes összekötő nyíllal 22"/>
          <p:cNvCxnSpPr/>
          <p:nvPr/>
        </p:nvCxnSpPr>
        <p:spPr>
          <a:xfrm>
            <a:off x="7212244" y="4120098"/>
            <a:ext cx="528108" cy="23970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/>
          <p:cNvSpPr txBox="1"/>
          <p:nvPr/>
        </p:nvSpPr>
        <p:spPr>
          <a:xfrm>
            <a:off x="6015319" y="381232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KIRA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28295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hu-HU" sz="3600" dirty="0" err="1" smtClean="0"/>
              <a:t>Future</a:t>
            </a:r>
            <a:r>
              <a:rPr lang="hu-HU" sz="3600" dirty="0" smtClean="0"/>
              <a:t> G</a:t>
            </a:r>
            <a:r>
              <a:rPr lang="en-US" sz="3600" dirty="0" err="1" smtClean="0"/>
              <a:t>oals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6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Connection to Treasury in-process </a:t>
            </a:r>
            <a:r>
              <a:rPr lang="en-US" sz="1600" b="1" dirty="0" smtClean="0"/>
              <a:t>projects</a:t>
            </a:r>
            <a:endParaRPr lang="hu-HU" sz="16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6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Technology change extension</a:t>
            </a:r>
            <a:r>
              <a:rPr lang="hu-HU" sz="1600" b="1" dirty="0" smtClean="0"/>
              <a:t> (JAVA)</a:t>
            </a:r>
            <a:endParaRPr lang="en-US" sz="1600" b="1" dirty="0" smtClean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C3A37A04-4A00-4444-9C1F-1D84FB5F2DBC}" type="slidenum">
              <a:rPr lang="hu-HU"/>
              <a:pPr>
                <a:defRPr/>
              </a:pPr>
              <a:t>14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21" y="3284984"/>
            <a:ext cx="3240360" cy="2019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3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en-US" sz="3600" dirty="0" smtClean="0"/>
              <a:t>Centralized Payroll </a:t>
            </a:r>
            <a:r>
              <a:rPr lang="hu-HU" sz="3600" dirty="0" smtClean="0"/>
              <a:t>System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49" y="1628800"/>
            <a:ext cx="8467725" cy="345653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err="1" smtClean="0"/>
              <a:t>Payroll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for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</a:t>
            </a:r>
            <a:r>
              <a:rPr lang="hu-HU" sz="1600" b="1" dirty="0" err="1"/>
              <a:t>e</a:t>
            </a:r>
            <a:r>
              <a:rPr lang="hu-HU" sz="1600" b="1" dirty="0" err="1" smtClean="0"/>
              <a:t>ntire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public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sector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based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on</a:t>
            </a:r>
            <a:r>
              <a:rPr lang="en-US" sz="1600" b="1" dirty="0" smtClean="0"/>
              <a:t> the general government law 368/2011. (XII. 31.)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600" b="1" dirty="0" smtClean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78837209-4697-4FC8-BFC6-37F466DF802F}" type="slidenum">
              <a:rPr lang="hu-HU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788" y="4941888"/>
            <a:ext cx="8640762" cy="9985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1800" b="1" dirty="0" smtClean="0">
                <a:latin typeface="+mn-lt"/>
              </a:rPr>
              <a:t>   </a:t>
            </a:r>
            <a:endParaRPr lang="en-US" sz="1800" b="1" dirty="0">
              <a:latin typeface="+mn-lt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88" y="2300083"/>
            <a:ext cx="4842124" cy="323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78837209-4697-4FC8-BFC6-37F466DF802F}" type="slidenum">
              <a:rPr lang="hu-HU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788" y="4941888"/>
            <a:ext cx="8640762" cy="9985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1800" b="1" dirty="0" smtClean="0">
                <a:latin typeface="+mn-lt"/>
              </a:rPr>
              <a:t>   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60803"/>
              </p:ext>
            </p:extLst>
          </p:nvPr>
        </p:nvGraphicFramePr>
        <p:xfrm>
          <a:off x="337815" y="548680"/>
          <a:ext cx="8487420" cy="5256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43710"/>
                <a:gridCol w="4243710"/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Numbers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about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dirty="0" smtClean="0"/>
                        <a:t>KIRA</a:t>
                      </a:r>
                      <a:endParaRPr lang="hu-H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3</a:t>
                      </a:r>
                      <a:r>
                        <a:rPr lang="hu-HU" sz="1500" b="1" dirty="0" smtClean="0"/>
                        <a:t>1</a:t>
                      </a:r>
                      <a:endParaRPr lang="hu-H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laws and government regulations</a:t>
                      </a:r>
                      <a:endParaRPr lang="hu-HU" sz="1500" dirty="0" smtClean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1 000 000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employees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13 000</a:t>
                      </a:r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institutions</a:t>
                      </a:r>
                      <a:endParaRPr lang="hu-H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4</a:t>
                      </a:r>
                      <a:r>
                        <a:rPr lang="en-US" sz="1500" b="1" dirty="0" smtClean="0"/>
                        <a:t> </a:t>
                      </a:r>
                      <a:r>
                        <a:rPr lang="hu-HU" sz="1500" b="1" dirty="0" smtClean="0"/>
                        <a:t>0</a:t>
                      </a:r>
                      <a:r>
                        <a:rPr lang="en-US" sz="1500" b="1" dirty="0" smtClean="0"/>
                        <a:t>00</a:t>
                      </a:r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err="1" smtClean="0"/>
                        <a:t>in-house</a:t>
                      </a:r>
                      <a:r>
                        <a:rPr lang="hu-HU" sz="1500" dirty="0" smtClean="0"/>
                        <a:t> </a:t>
                      </a:r>
                      <a:r>
                        <a:rPr lang="en-US" sz="1500" dirty="0" smtClean="0"/>
                        <a:t>user</a:t>
                      </a:r>
                      <a:r>
                        <a:rPr lang="hu-HU" sz="1500" dirty="0" smtClean="0"/>
                        <a:t>s</a:t>
                      </a:r>
                      <a:endParaRPr lang="hu-H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1</a:t>
                      </a:r>
                      <a:r>
                        <a:rPr lang="hu-HU" sz="1500" b="1" dirty="0" smtClean="0"/>
                        <a:t>7</a:t>
                      </a:r>
                      <a:r>
                        <a:rPr lang="en-US" sz="1500" b="1" dirty="0" smtClean="0"/>
                        <a:t> 000 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external user</a:t>
                      </a:r>
                      <a:r>
                        <a:rPr lang="hu-HU" sz="1500" dirty="0" smtClean="0"/>
                        <a:t>s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204 billion </a:t>
                      </a:r>
                      <a:r>
                        <a:rPr lang="hu-HU" sz="1500" b="1" dirty="0" smtClean="0"/>
                        <a:t>HUF</a:t>
                      </a:r>
                      <a:r>
                        <a:rPr lang="en-US" sz="1500" b="1" dirty="0" smtClean="0"/>
                        <a:t> </a:t>
                      </a:r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gross </a:t>
                      </a:r>
                      <a:r>
                        <a:rPr lang="hu-HU" sz="1500" dirty="0" err="1" smtClean="0"/>
                        <a:t>salary</a:t>
                      </a:r>
                      <a:r>
                        <a:rPr lang="hu-HU" sz="1500" dirty="0" smtClean="0"/>
                        <a:t> </a:t>
                      </a:r>
                      <a:r>
                        <a:rPr lang="en-US" sz="1500" dirty="0" smtClean="0"/>
                        <a:t>/ month</a:t>
                      </a:r>
                      <a:endParaRPr lang="hu-HU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500" b="1" dirty="0" smtClean="0"/>
                        <a:t>28 billion </a:t>
                      </a:r>
                      <a:r>
                        <a:rPr lang="hu-HU" sz="1500" b="1" dirty="0" smtClean="0"/>
                        <a:t>HUF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500" dirty="0" smtClean="0"/>
                        <a:t>tax</a:t>
                      </a:r>
                      <a:r>
                        <a:rPr lang="hu-HU" sz="1500" dirty="0" smtClean="0"/>
                        <a:t>es</a:t>
                      </a:r>
                      <a:r>
                        <a:rPr lang="en-US" sz="1500" dirty="0" smtClean="0"/>
                        <a:t> / month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110 billion </a:t>
                      </a:r>
                      <a:r>
                        <a:rPr lang="hu-HU" sz="1500" b="1" dirty="0" smtClean="0"/>
                        <a:t>HUF</a:t>
                      </a:r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transfer to bank account / month</a:t>
                      </a:r>
                      <a:endParaRPr lang="hu-H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636 366</a:t>
                      </a:r>
                      <a:endParaRPr lang="hu-H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err="1" smtClean="0"/>
                        <a:t>digital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salary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list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users</a:t>
                      </a:r>
                      <a:endParaRPr lang="hu-HU" sz="1500" b="1" dirty="0" smtClean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300</a:t>
                      </a:r>
                      <a:endParaRPr lang="hu-H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forms</a:t>
                      </a:r>
                      <a:endParaRPr lang="hu-HU" sz="1500" b="1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500</a:t>
                      </a:r>
                      <a:endParaRPr lang="hu-H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reports</a:t>
                      </a:r>
                      <a:endParaRPr lang="hu-HU" sz="1500" b="1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670</a:t>
                      </a:r>
                      <a:endParaRPr lang="hu-H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procedures</a:t>
                      </a:r>
                      <a:endParaRPr lang="hu-HU" sz="1500" b="1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5,46 TB</a:t>
                      </a:r>
                      <a:endParaRPr lang="hu-H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data</a:t>
                      </a:r>
                      <a:endParaRPr lang="hu-HU" sz="1500" b="1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4,23 TB</a:t>
                      </a:r>
                      <a:endParaRPr lang="hu-H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aseline="0" dirty="0" smtClean="0"/>
                        <a:t>index</a:t>
                      </a:r>
                      <a:endParaRPr lang="hu-HU" sz="1500" b="1" dirty="0" smtClean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1 </a:t>
                      </a:r>
                      <a:r>
                        <a:rPr lang="hu-HU" sz="1500" b="1" dirty="0" smtClean="0"/>
                        <a:t>100</a:t>
                      </a:r>
                      <a:endParaRPr lang="hu-H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0" dirty="0" smtClean="0"/>
                        <a:t>DB</a:t>
                      </a:r>
                      <a:r>
                        <a:rPr lang="hu-HU" sz="1500" b="0" baseline="0" dirty="0" smtClean="0"/>
                        <a:t> </a:t>
                      </a:r>
                      <a:r>
                        <a:rPr lang="hu-HU" sz="1500" b="0" baseline="0" dirty="0" err="1" smtClean="0"/>
                        <a:t>tables</a:t>
                      </a:r>
                      <a:endParaRPr lang="hu-HU" sz="15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7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hu-HU" sz="3600" dirty="0" err="1" smtClean="0"/>
              <a:t>Goals</a:t>
            </a:r>
            <a:r>
              <a:rPr lang="en-US" sz="3600" dirty="0" smtClean="0"/>
              <a:t> in 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dirty="0" smtClean="0"/>
              <a:t>Professional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Flexibly follow constantly changing legislations (parameterization)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b="1" dirty="0" smtClean="0"/>
              <a:t>E</a:t>
            </a:r>
            <a:r>
              <a:rPr lang="en-US" sz="1600" b="1" dirty="0" err="1" smtClean="0"/>
              <a:t>lectronic</a:t>
            </a:r>
            <a:r>
              <a:rPr lang="en-US" sz="1600" b="1" dirty="0" smtClean="0"/>
              <a:t> documents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Ensuring information services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12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dirty="0" smtClean="0"/>
              <a:t>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b="1" dirty="0" err="1" smtClean="0"/>
              <a:t>Centralised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one</a:t>
            </a:r>
            <a:r>
              <a:rPr lang="hu-HU" sz="1600" b="1" dirty="0" smtClean="0"/>
              <a:t> </a:t>
            </a:r>
            <a:r>
              <a:rPr lang="en-US" sz="1600" b="1" dirty="0" smtClean="0"/>
              <a:t>database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b="1" dirty="0" smtClean="0"/>
              <a:t>E- d</a:t>
            </a:r>
            <a:r>
              <a:rPr lang="en-US" sz="1600" b="1" dirty="0" err="1" smtClean="0"/>
              <a:t>ocuments</a:t>
            </a:r>
            <a:r>
              <a:rPr lang="en-US" sz="1600" b="1" dirty="0" smtClean="0"/>
              <a:t>  (interface: HR, accounting systems)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Information services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Full batch process run time </a:t>
            </a:r>
            <a:r>
              <a:rPr lang="hu-HU" sz="1600" b="1" dirty="0" smtClean="0"/>
              <a:t>less </a:t>
            </a:r>
            <a:r>
              <a:rPr lang="hu-HU" sz="1600" b="1" dirty="0" err="1" smtClean="0"/>
              <a:t>than</a:t>
            </a:r>
            <a:r>
              <a:rPr lang="hu-HU" sz="1600" b="1" dirty="0" smtClean="0"/>
              <a:t> </a:t>
            </a:r>
            <a:r>
              <a:rPr lang="en-US" sz="1600" b="1" dirty="0" smtClean="0"/>
              <a:t>one night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Good performance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22771B9B-4AAD-4B79-A796-9F6809367EF1}" type="slidenum">
              <a:rPr lang="hu-HU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1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60350" y="548680"/>
            <a:ext cx="8642350" cy="575469"/>
          </a:xfrm>
        </p:spPr>
        <p:txBody>
          <a:bodyPr/>
          <a:lstStyle/>
          <a:p>
            <a:r>
              <a:rPr lang="en-US" sz="3600" dirty="0" smtClean="0"/>
              <a:t>Realization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E7DFE568-733D-4CF0-AB35-17B9673148A4}" type="slidenum">
              <a:rPr lang="hu-HU"/>
              <a:pPr>
                <a:defRPr/>
              </a:pPr>
              <a:t>5</a:t>
            </a:fld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32104"/>
              </p:ext>
            </p:extLst>
          </p:nvPr>
        </p:nvGraphicFramePr>
        <p:xfrm>
          <a:off x="405061" y="1196752"/>
          <a:ext cx="8352928" cy="464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94731"/>
                <a:gridCol w="1017637"/>
                <a:gridCol w="2376264"/>
                <a:gridCol w="2664296"/>
              </a:tblGrid>
              <a:tr h="540000">
                <a:tc gridSpan="2">
                  <a:txBody>
                    <a:bodyPr/>
                    <a:lstStyle/>
                    <a:p>
                      <a:r>
                        <a:rPr lang="hu-HU" sz="1600" b="1" baseline="0" dirty="0" smtClean="0">
                          <a:solidFill>
                            <a:schemeClr val="bg1"/>
                          </a:solidFill>
                        </a:rPr>
                        <a:t>Project </a:t>
                      </a:r>
                      <a:r>
                        <a:rPr lang="hu-HU" sz="1600" b="1" baseline="0" dirty="0" err="1" smtClean="0">
                          <a:solidFill>
                            <a:schemeClr val="bg1"/>
                          </a:solidFill>
                        </a:rPr>
                        <a:t>duration</a:t>
                      </a:r>
                      <a:r>
                        <a:rPr lang="hu-HU" sz="1600" b="1" baseline="0" dirty="0" smtClean="0">
                          <a:solidFill>
                            <a:schemeClr val="bg1"/>
                          </a:solidFill>
                        </a:rPr>
                        <a:t>: 2012-2014. </a:t>
                      </a:r>
                      <a:endParaRPr lang="hu-HU" sz="16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b="1" baseline="0" dirty="0" err="1" smtClean="0">
                          <a:solidFill>
                            <a:schemeClr val="bg1"/>
                          </a:solidFill>
                        </a:rPr>
                        <a:t>Costs</a:t>
                      </a:r>
                      <a:r>
                        <a:rPr lang="hu-HU" sz="1600" b="1" baseline="0" dirty="0" smtClean="0">
                          <a:solidFill>
                            <a:schemeClr val="bg1"/>
                          </a:solidFill>
                        </a:rPr>
                        <a:t>: 1,6 </a:t>
                      </a:r>
                      <a:r>
                        <a:rPr lang="hu-HU" sz="1600" b="1" baseline="0" dirty="0" err="1" smtClean="0">
                          <a:solidFill>
                            <a:schemeClr val="bg1"/>
                          </a:solidFill>
                        </a:rPr>
                        <a:t>billion</a:t>
                      </a:r>
                      <a:r>
                        <a:rPr lang="hu-HU" sz="1600" b="1" baseline="0" dirty="0" smtClean="0">
                          <a:solidFill>
                            <a:schemeClr val="bg1"/>
                          </a:solidFill>
                        </a:rPr>
                        <a:t> HUF </a:t>
                      </a:r>
                      <a:endParaRPr lang="hu-HU" sz="16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baseline="0" dirty="0" err="1" smtClean="0">
                          <a:solidFill>
                            <a:schemeClr val="bg1"/>
                          </a:solidFill>
                        </a:rPr>
                        <a:t>Using</a:t>
                      </a:r>
                      <a:r>
                        <a:rPr lang="hu-HU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u-HU" sz="1600" b="1" baseline="0" dirty="0" err="1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hu-HU" sz="1600" b="1" baseline="0" dirty="0" smtClean="0">
                          <a:solidFill>
                            <a:schemeClr val="bg1"/>
                          </a:solidFill>
                        </a:rPr>
                        <a:t>: 01/11/2015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Oracle</a:t>
                      </a:r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Oracle </a:t>
                      </a:r>
                      <a:r>
                        <a:rPr lang="hu-HU" sz="1500" b="1" dirty="0" err="1" smtClean="0">
                          <a:solidFill>
                            <a:schemeClr val="tx1"/>
                          </a:solidFill>
                        </a:rPr>
                        <a:t>Database</a:t>
                      </a: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 11g </a:t>
                      </a:r>
                      <a:r>
                        <a:rPr lang="hu-HU" sz="1500" b="1" dirty="0" err="1" smtClean="0">
                          <a:solidFill>
                            <a:schemeClr val="tx1"/>
                          </a:solidFill>
                        </a:rPr>
                        <a:t>Enterprise</a:t>
                      </a: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500" b="1" dirty="0" err="1" smtClean="0">
                          <a:solidFill>
                            <a:schemeClr val="tx1"/>
                          </a:solidFill>
                        </a:rPr>
                        <a:t>Edition</a:t>
                      </a: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500" b="1" dirty="0" err="1" smtClean="0">
                          <a:solidFill>
                            <a:schemeClr val="tx1"/>
                          </a:solidFill>
                        </a:rPr>
                        <a:t>Release</a:t>
                      </a: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 11.2.0.4.0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5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500" b="1" dirty="0" err="1" smtClean="0">
                          <a:solidFill>
                            <a:schemeClr val="tx1"/>
                          </a:solidFill>
                        </a:rPr>
                        <a:t>Partitioning</a:t>
                      </a: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hu-HU" sz="1500" b="1" dirty="0" err="1" smtClean="0">
                          <a:solidFill>
                            <a:schemeClr val="tx1"/>
                          </a:solidFill>
                        </a:rPr>
                        <a:t>Automatic</a:t>
                      </a: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 Storage Management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Oracle WebLogic</a:t>
                      </a: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hu-HU" sz="1500" b="1" dirty="0" err="1" smtClean="0">
                          <a:solidFill>
                            <a:schemeClr val="tx1"/>
                          </a:solidFill>
                        </a:rPr>
                        <a:t>Forms</a:t>
                      </a: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hu-HU" sz="1500" b="1" dirty="0" err="1" smtClean="0">
                          <a:solidFill>
                            <a:schemeClr val="tx1"/>
                          </a:solidFill>
                        </a:rPr>
                        <a:t>Reports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Server 11g (10.3.4)</a:t>
                      </a:r>
                      <a:endParaRPr lang="hu-HU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endParaRPr lang="hu-H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dirty="0" smtClean="0">
                          <a:solidFill>
                            <a:schemeClr val="tx1"/>
                          </a:solidFill>
                        </a:rPr>
                        <a:t>ORACLE VM Manager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In-house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developing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 smtClean="0"/>
                        <a:t>8 </a:t>
                      </a:r>
                      <a:r>
                        <a:rPr lang="hu-HU" sz="1500" b="1" dirty="0" err="1" smtClean="0"/>
                        <a:t>system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analysts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 smtClean="0"/>
                        <a:t>20 </a:t>
                      </a:r>
                      <a:r>
                        <a:rPr lang="hu-HU" sz="1500" b="1" dirty="0" err="1" smtClean="0"/>
                        <a:t>programmers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 err="1" smtClean="0"/>
                        <a:t>Payroll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expert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teams</a:t>
                      </a:r>
                      <a:r>
                        <a:rPr lang="hu-HU" sz="1500" b="1" dirty="0" smtClean="0"/>
                        <a:t>  (30-150 </a:t>
                      </a:r>
                      <a:r>
                        <a:rPr lang="hu-HU" sz="1500" b="1" dirty="0" err="1" smtClean="0"/>
                        <a:t>members</a:t>
                      </a:r>
                      <a:r>
                        <a:rPr lang="hu-HU" sz="1500" b="1" dirty="0" smtClean="0"/>
                        <a:t>)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 smtClean="0"/>
                        <a:t>IT  </a:t>
                      </a:r>
                      <a:r>
                        <a:rPr lang="hu-HU" sz="1500" b="1" dirty="0" err="1" smtClean="0"/>
                        <a:t>consultants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Reached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results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 err="1" smtClean="0"/>
                        <a:t>There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was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smtClean="0"/>
                        <a:t>no </a:t>
                      </a:r>
                      <a:r>
                        <a:rPr lang="hu-HU" sz="1500" b="1" dirty="0" err="1" smtClean="0"/>
                        <a:t>news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 err="1" smtClean="0"/>
                        <a:t>Pay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salaries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in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time</a:t>
                      </a:r>
                      <a:r>
                        <a:rPr lang="hu-HU" sz="1500" b="1" dirty="0" smtClean="0"/>
                        <a:t> and </a:t>
                      </a:r>
                      <a:r>
                        <a:rPr lang="hu-HU" sz="1500" b="1" dirty="0" err="1" smtClean="0"/>
                        <a:t>in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correct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amount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 err="1" smtClean="0"/>
                        <a:t>Stability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500" b="1" dirty="0" smtClean="0"/>
                        <a:t>90% of </a:t>
                      </a:r>
                      <a:r>
                        <a:rPr lang="hu-HU" sz="1500" b="1" dirty="0" err="1" smtClean="0"/>
                        <a:t>the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goals</a:t>
                      </a:r>
                      <a:endParaRPr lang="hu-HU" sz="15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6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" y="-14288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855563"/>
          </a:xfrm>
        </p:spPr>
        <p:txBody>
          <a:bodyPr/>
          <a:lstStyle/>
          <a:p>
            <a:r>
              <a:rPr lang="en-US" sz="3600" dirty="0" smtClean="0"/>
              <a:t>Development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1556792"/>
            <a:ext cx="8332539" cy="417646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6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Continue with original goals</a:t>
            </a:r>
          </a:p>
          <a:p>
            <a:pPr marL="811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600" b="1" dirty="0" err="1" smtClean="0"/>
              <a:t>Flexible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reporting</a:t>
            </a:r>
            <a:endParaRPr lang="en-US" sz="1600" b="1" dirty="0" smtClean="0"/>
          </a:p>
          <a:p>
            <a:pPr marL="811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600" b="1" dirty="0" err="1" smtClean="0"/>
              <a:t>Full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digitalization</a:t>
            </a:r>
            <a:endParaRPr lang="en-US" sz="16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Implementation of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</a:t>
            </a:r>
            <a:r>
              <a:rPr lang="en-US" sz="1600" b="1" dirty="0" err="1" smtClean="0"/>
              <a:t>digiti</a:t>
            </a:r>
            <a:r>
              <a:rPr lang="hu-HU" sz="1600" b="1" dirty="0" err="1" smtClean="0"/>
              <a:t>zing</a:t>
            </a:r>
            <a:r>
              <a:rPr lang="en-US" sz="1600" b="1" dirty="0" smtClean="0"/>
              <a:t> plans </a:t>
            </a:r>
            <a:r>
              <a:rPr lang="hu-HU" sz="1600" b="1" dirty="0" smtClean="0"/>
              <a:t>of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government</a:t>
            </a:r>
            <a:r>
              <a:rPr lang="hu-HU" sz="1600" b="1" dirty="0" smtClean="0"/>
              <a:t> </a:t>
            </a:r>
            <a:r>
              <a:rPr lang="en-US" sz="1600" b="1" dirty="0" smtClean="0"/>
              <a:t>(</a:t>
            </a:r>
            <a:r>
              <a:rPr lang="hu-HU" sz="1600" b="1" dirty="0" err="1" smtClean="0"/>
              <a:t>digital</a:t>
            </a:r>
            <a:r>
              <a:rPr lang="hu-HU" sz="1600" b="1" dirty="0" smtClean="0"/>
              <a:t> </a:t>
            </a:r>
            <a:r>
              <a:rPr lang="en-US" sz="1600" b="1" dirty="0" smtClean="0"/>
              <a:t>administration </a:t>
            </a:r>
            <a:r>
              <a:rPr lang="hu-HU" sz="1600" b="1" dirty="0" err="1" smtClean="0"/>
              <a:t>law</a:t>
            </a:r>
            <a:r>
              <a:rPr lang="en-US" sz="1600" b="1" dirty="0" smtClean="0"/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Paperless operation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err="1"/>
              <a:t>Eliminate</a:t>
            </a:r>
            <a:r>
              <a:rPr lang="hu-HU" sz="1600" b="1" dirty="0"/>
              <a:t> </a:t>
            </a:r>
            <a:r>
              <a:rPr lang="hu-HU" sz="1600" b="1" dirty="0" err="1" smtClean="0"/>
              <a:t>paper-based</a:t>
            </a:r>
            <a:r>
              <a:rPr lang="hu-HU" sz="1600" b="1" dirty="0" smtClean="0"/>
              <a:t> a</a:t>
            </a:r>
            <a:r>
              <a:rPr lang="en-US" sz="1600" b="1" dirty="0" err="1" smtClean="0"/>
              <a:t>rchives</a:t>
            </a:r>
            <a:endParaRPr lang="en-US" sz="16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Automatic </a:t>
            </a:r>
            <a:r>
              <a:rPr lang="hu-HU" sz="1600" b="1" dirty="0" err="1" smtClean="0"/>
              <a:t>data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transfers</a:t>
            </a:r>
            <a:r>
              <a:rPr lang="hu-HU" sz="1600" b="1" dirty="0" smtClean="0"/>
              <a:t> (</a:t>
            </a:r>
            <a:r>
              <a:rPr lang="hu-HU" sz="1600" b="1" dirty="0" err="1" smtClean="0"/>
              <a:t>interfaces</a:t>
            </a:r>
            <a:r>
              <a:rPr lang="hu-HU" sz="1600" b="1" dirty="0" smtClean="0"/>
              <a:t>)</a:t>
            </a:r>
            <a:endParaRPr lang="en-US" sz="1600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Technology update (Forms      Java)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hu-HU" sz="1600" b="1" dirty="0" smtClean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E7DFE568-733D-4CF0-AB35-17B9673148A4}" type="slidenum">
              <a:rPr lang="hu-HU"/>
              <a:pPr>
                <a:defRPr/>
              </a:pPr>
              <a:t>6</a:t>
            </a:fld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3491880" y="4941168"/>
            <a:ext cx="2160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kerekített téglalap 1"/>
          <p:cNvSpPr/>
          <p:nvPr/>
        </p:nvSpPr>
        <p:spPr>
          <a:xfrm>
            <a:off x="2724580" y="1497695"/>
            <a:ext cx="2855532" cy="36004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731326" y="1500675"/>
            <a:ext cx="284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chemeClr val="bg1"/>
                </a:solidFill>
              </a:rPr>
              <a:t>Digitizing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automati</a:t>
            </a:r>
            <a:r>
              <a:rPr lang="hu-HU" sz="2000" b="1" dirty="0" err="1" smtClean="0">
                <a:solidFill>
                  <a:schemeClr val="bg1"/>
                </a:solidFill>
              </a:rPr>
              <a:t>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772816"/>
            <a:ext cx="8642350" cy="3600400"/>
          </a:xfrm>
        </p:spPr>
        <p:txBody>
          <a:bodyPr rtlCol="0">
            <a:normAutofit/>
          </a:bodyPr>
          <a:lstStyle/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Public available online</a:t>
            </a:r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err="1" smtClean="0"/>
              <a:t>Central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Identification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Agent</a:t>
            </a:r>
            <a:r>
              <a:rPr lang="hu-HU" sz="1600" b="1" dirty="0" smtClean="0"/>
              <a:t> (</a:t>
            </a:r>
            <a:r>
              <a:rPr lang="en-US" sz="1600" b="1" dirty="0" smtClean="0"/>
              <a:t>KAÜ</a:t>
            </a:r>
            <a:r>
              <a:rPr lang="hu-HU" sz="1600" b="1" dirty="0" smtClean="0"/>
              <a:t>)</a:t>
            </a:r>
            <a:r>
              <a:rPr lang="en-US" sz="1600" b="1" dirty="0" smtClean="0"/>
              <a:t> identification</a:t>
            </a:r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Aggregated data (tax declaration)</a:t>
            </a:r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Exportable</a:t>
            </a:r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600" b="1" dirty="0" smtClean="0"/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Separate </a:t>
            </a:r>
            <a:r>
              <a:rPr lang="en-US" sz="1600" b="1" dirty="0" smtClean="0"/>
              <a:t>infrastructure</a:t>
            </a:r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smtClean="0"/>
              <a:t>New</a:t>
            </a:r>
            <a:r>
              <a:rPr lang="en-US" sz="1600" b="1" dirty="0" smtClean="0"/>
              <a:t> </a:t>
            </a:r>
            <a:r>
              <a:rPr lang="en-US" sz="1600" b="1" dirty="0" smtClean="0"/>
              <a:t>technology (</a:t>
            </a:r>
            <a:r>
              <a:rPr lang="en-US" sz="1600" b="1" dirty="0" err="1" smtClean="0"/>
              <a:t>PostgerSQL</a:t>
            </a:r>
            <a:r>
              <a:rPr lang="en-US" sz="1600" b="1" dirty="0" smtClean="0"/>
              <a:t>, Java)</a:t>
            </a:r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Automatic, adjustable transfer</a:t>
            </a:r>
          </a:p>
          <a:p>
            <a:pPr marL="4492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smtClean="0"/>
              <a:t>600 </a:t>
            </a:r>
            <a:r>
              <a:rPr lang="en-US" sz="1600" b="1" dirty="0" smtClean="0"/>
              <a:t>000 user</a:t>
            </a:r>
            <a:r>
              <a:rPr lang="hu-HU" sz="1600" b="1" dirty="0" smtClean="0"/>
              <a:t>s</a:t>
            </a:r>
            <a:endParaRPr lang="en-US" sz="1600" b="1" dirty="0" smtClean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22771B9B-4AAD-4B79-A796-9F6809367EF1}" type="slidenum">
              <a:rPr lang="hu-HU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hu-HU" sz="3600" dirty="0" smtClean="0"/>
              <a:t>Digital </a:t>
            </a:r>
            <a:r>
              <a:rPr lang="hu-HU" sz="3600" dirty="0" err="1" smtClean="0"/>
              <a:t>salary</a:t>
            </a:r>
            <a:r>
              <a:rPr lang="hu-HU" sz="3600" dirty="0" smtClean="0"/>
              <a:t> </a:t>
            </a:r>
            <a:r>
              <a:rPr lang="hu-HU" sz="3600" dirty="0" err="1" smtClean="0"/>
              <a:t>list</a:t>
            </a:r>
            <a:endParaRPr lang="en-US" sz="3600" dirty="0"/>
          </a:p>
        </p:txBody>
      </p:sp>
      <p:pic>
        <p:nvPicPr>
          <p:cNvPr id="9" name="Kép 8"/>
          <p:cNvPicPr/>
          <p:nvPr/>
        </p:nvPicPr>
        <p:blipFill>
          <a:blip r:embed="rId3"/>
          <a:stretch>
            <a:fillRect/>
          </a:stretch>
        </p:blipFill>
        <p:spPr>
          <a:xfrm>
            <a:off x="5063881" y="2492896"/>
            <a:ext cx="3962400" cy="23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7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628800"/>
            <a:ext cx="8642350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KAÜ electronic ID card authentication </a:t>
            </a:r>
            <a:r>
              <a:rPr lang="hu-HU" sz="1600" b="1" dirty="0" err="1" smtClean="0"/>
              <a:t>beside</a:t>
            </a:r>
            <a:r>
              <a:rPr lang="en-US" sz="1600" b="1" dirty="0" smtClean="0"/>
              <a:t> the KIRA login (user/</a:t>
            </a:r>
            <a:r>
              <a:rPr lang="en-US" sz="1600" b="1" dirty="0" err="1" smtClean="0"/>
              <a:t>pwd+security</a:t>
            </a:r>
            <a:r>
              <a:rPr lang="en-US" sz="1600" b="1" dirty="0" smtClean="0"/>
              <a:t> file)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KAÜ       National Tax and Customs </a:t>
            </a:r>
            <a:r>
              <a:rPr lang="hu-HU" sz="1600" b="1" dirty="0" err="1" smtClean="0"/>
              <a:t>Administration</a:t>
            </a:r>
            <a:r>
              <a:rPr lang="hu-HU" sz="1600" b="1" dirty="0" smtClean="0"/>
              <a:t> (NAV)</a:t>
            </a:r>
            <a:r>
              <a:rPr lang="en-US" sz="1600" b="1" dirty="0" smtClean="0"/>
              <a:t>:  tax ID at National Tax and Customs </a:t>
            </a:r>
            <a:r>
              <a:rPr lang="hu-HU" sz="1600" b="1" dirty="0" err="1" smtClean="0"/>
              <a:t>Administration</a:t>
            </a:r>
            <a:r>
              <a:rPr lang="hu-HU" sz="1600" b="1" dirty="0" smtClean="0"/>
              <a:t> is </a:t>
            </a:r>
            <a:r>
              <a:rPr lang="en-US" sz="1600" b="1" dirty="0" smtClean="0"/>
              <a:t>compare</a:t>
            </a:r>
            <a:r>
              <a:rPr lang="hu-HU" sz="1600" b="1" dirty="0" smtClean="0"/>
              <a:t>d</a:t>
            </a:r>
            <a:r>
              <a:rPr lang="en-US" sz="1600" b="1" dirty="0" smtClean="0"/>
              <a:t> </a:t>
            </a:r>
            <a:r>
              <a:rPr lang="hu-HU" sz="1600" b="1" dirty="0" err="1" smtClean="0"/>
              <a:t>to</a:t>
            </a:r>
            <a:r>
              <a:rPr lang="hu-HU" sz="1600" b="1" dirty="0" smtClean="0"/>
              <a:t> </a:t>
            </a:r>
            <a:r>
              <a:rPr lang="en-US" sz="1600" b="1" dirty="0" smtClean="0"/>
              <a:t>the user</a:t>
            </a:r>
            <a:r>
              <a:rPr lang="hu-HU" sz="1600" b="1" dirty="0" smtClean="0"/>
              <a:t>s</a:t>
            </a:r>
            <a:r>
              <a:rPr lang="en-US" sz="1600" b="1" dirty="0" smtClean="0"/>
              <a:t> ID stored in the KIRA system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600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600" b="1" dirty="0" smtClean="0"/>
              <a:t>Results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600" b="1" dirty="0" err="1" smtClean="0"/>
              <a:t>In-house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developing</a:t>
            </a:r>
            <a:endParaRPr lang="hu-HU" sz="1600" b="1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600" b="1" dirty="0" err="1" smtClean="0"/>
              <a:t>In-house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users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have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been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using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it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from</a:t>
            </a:r>
            <a:r>
              <a:rPr lang="hu-HU" sz="1600" b="1" dirty="0" smtClean="0"/>
              <a:t> </a:t>
            </a:r>
            <a:r>
              <a:rPr lang="en-US" sz="1600" b="1" dirty="0" smtClean="0"/>
              <a:t>01</a:t>
            </a:r>
            <a:r>
              <a:rPr lang="hu-HU" sz="1600" b="1" dirty="0" smtClean="0"/>
              <a:t>/</a:t>
            </a:r>
            <a:r>
              <a:rPr lang="en-US" sz="1600" b="1" dirty="0" smtClean="0"/>
              <a:t>01</a:t>
            </a:r>
            <a:r>
              <a:rPr lang="hu-HU" sz="1600" b="1" dirty="0"/>
              <a:t>/</a:t>
            </a:r>
            <a:r>
              <a:rPr lang="hu-HU" sz="1600" b="1" dirty="0" smtClean="0"/>
              <a:t>2019.</a:t>
            </a:r>
            <a:endParaRPr lang="en-US" sz="16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600" b="1" dirty="0" smtClean="0"/>
              <a:t>Tasks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600" b="1" dirty="0" err="1" smtClean="0"/>
              <a:t>Countrywide</a:t>
            </a:r>
            <a:r>
              <a:rPr lang="hu-HU" sz="1600" b="1" dirty="0" smtClean="0"/>
              <a:t> </a:t>
            </a:r>
            <a:r>
              <a:rPr lang="en-US" sz="1600" b="1" dirty="0" smtClean="0"/>
              <a:t>extension Q2</a:t>
            </a:r>
            <a:r>
              <a:rPr lang="hu-HU" sz="1600" b="1" dirty="0" smtClean="0"/>
              <a:t>. 2019</a:t>
            </a:r>
            <a:endParaRPr lang="en-US" sz="1600" b="1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Vulnerability Scan      </a:t>
            </a:r>
            <a:r>
              <a:rPr lang="hu-HU" sz="1600" b="1" dirty="0" smtClean="0"/>
              <a:t>Oracle F</a:t>
            </a:r>
            <a:r>
              <a:rPr lang="en-US" sz="1600" b="1" dirty="0" err="1" smtClean="0"/>
              <a:t>orms</a:t>
            </a:r>
            <a:r>
              <a:rPr lang="en-US" sz="1600" b="1" dirty="0" smtClean="0"/>
              <a:t> upgrade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1600" b="1" dirty="0" smtClean="0"/>
              <a:t>      (</a:t>
            </a:r>
            <a:r>
              <a:rPr lang="hu-HU" sz="1600" b="1" dirty="0" err="1" smtClean="0"/>
              <a:t>new</a:t>
            </a:r>
            <a:r>
              <a:rPr lang="hu-HU" sz="1600" b="1" dirty="0" smtClean="0"/>
              <a:t> </a:t>
            </a:r>
            <a:r>
              <a:rPr lang="en-US" sz="1600" b="1" dirty="0" smtClean="0"/>
              <a:t>subproject)</a:t>
            </a:r>
            <a:endParaRPr lang="en-US" sz="1600" b="1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22771B9B-4AAD-4B79-A796-9F6809367EF1}" type="slidenum">
              <a:rPr lang="hu-HU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en-US" dirty="0" smtClean="0"/>
              <a:t>KIRA Two factor authentication</a:t>
            </a:r>
            <a:endParaRPr lang="en-US" dirty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1190194" y="234888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05064"/>
            <a:ext cx="1863645" cy="1368152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>
            <a:off x="2915816" y="4938196"/>
            <a:ext cx="2160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63051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2350" cy="3960813"/>
          </a:xfrm>
        </p:spPr>
        <p:txBody>
          <a:bodyPr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/>
              <a:t>Scope</a:t>
            </a:r>
          </a:p>
          <a:p>
            <a:pPr marL="0" indent="0">
              <a:buNone/>
            </a:pPr>
            <a:r>
              <a:rPr lang="en-US" sz="1600" b="1" dirty="0" smtClean="0"/>
              <a:t>       </a:t>
            </a:r>
            <a:r>
              <a:rPr lang="hu-HU" sz="1600" b="1" dirty="0" err="1" smtClean="0"/>
              <a:t>To</a:t>
            </a:r>
            <a:r>
              <a:rPr lang="hu-HU" sz="1600" b="1" dirty="0" smtClean="0"/>
              <a:t> be d</a:t>
            </a:r>
            <a:r>
              <a:rPr lang="en-US" sz="1600" b="1" dirty="0" err="1" smtClean="0"/>
              <a:t>igitized</a:t>
            </a:r>
            <a:r>
              <a:rPr lang="en-US" sz="1600" b="1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Communication between the employer and the Treasury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Communication between courts</a:t>
            </a:r>
            <a:r>
              <a:rPr lang="hu-HU" sz="1600" b="1" dirty="0" smtClean="0"/>
              <a:t>, </a:t>
            </a:r>
            <a:r>
              <a:rPr lang="en-US" sz="1600" b="1" dirty="0" smtClean="0"/>
              <a:t>tax authority</a:t>
            </a:r>
            <a:r>
              <a:rPr lang="hu-HU" sz="1600" b="1" dirty="0" smtClean="0"/>
              <a:t> and </a:t>
            </a:r>
            <a:r>
              <a:rPr lang="hu-HU" sz="1600" b="1" dirty="0" err="1" smtClean="0"/>
              <a:t>the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Treasury</a:t>
            </a:r>
            <a:endParaRPr lang="en-US" sz="16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Data exchange within the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Documents (generated </a:t>
            </a:r>
            <a:r>
              <a:rPr lang="hu-HU" sz="1600" b="1" dirty="0" err="1" smtClean="0"/>
              <a:t>by</a:t>
            </a:r>
            <a:r>
              <a:rPr lang="hu-HU" sz="1600" b="1" dirty="0" smtClean="0"/>
              <a:t> KIRA </a:t>
            </a:r>
            <a:r>
              <a:rPr lang="en-US" sz="1600" b="1" dirty="0" smtClean="0"/>
              <a:t>and archives)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dirty="0" smtClean="0"/>
              <a:t>Solutions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New menu in KIRA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Direct contact between applications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sz="1600" b="1" dirty="0" err="1" smtClean="0"/>
              <a:t>Personnel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Administration</a:t>
            </a:r>
            <a:r>
              <a:rPr lang="hu-HU" sz="1600" b="1" dirty="0" smtClean="0"/>
              <a:t> Site (</a:t>
            </a:r>
            <a:r>
              <a:rPr lang="en-US" sz="1600" b="1" dirty="0" smtClean="0"/>
              <a:t>SZÜF</a:t>
            </a:r>
            <a:r>
              <a:rPr lang="hu-HU" sz="1600" b="1" dirty="0" smtClean="0"/>
              <a:t>)</a:t>
            </a:r>
            <a:r>
              <a:rPr lang="en-US" sz="1600" b="1" dirty="0" smtClean="0"/>
              <a:t> form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Office gate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Electronic signature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Electronic document library</a:t>
            </a:r>
          </a:p>
          <a:p>
            <a:pPr lvl="1" fontAlgn="auto">
              <a:spcAft>
                <a:spcPts val="0"/>
              </a:spcAft>
              <a:defRPr/>
            </a:pPr>
            <a:endParaRPr lang="hu-HU" sz="1600" dirty="0" smtClean="0"/>
          </a:p>
          <a:p>
            <a:pPr lvl="1" fontAlgn="auto">
              <a:spcAft>
                <a:spcPts val="0"/>
              </a:spcAft>
              <a:defRPr/>
            </a:pPr>
            <a:endParaRPr lang="hu-HU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200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59575" y="6242050"/>
            <a:ext cx="2133600" cy="365125"/>
          </a:xfrm>
        </p:spPr>
        <p:txBody>
          <a:bodyPr/>
          <a:lstStyle/>
          <a:p>
            <a:pPr>
              <a:defRPr/>
            </a:pPr>
            <a:fld id="{22771B9B-4AAD-4B79-A796-9F6809367EF1}" type="slidenum">
              <a:rPr lang="hu-HU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0825" y="557213"/>
            <a:ext cx="8642350" cy="1143000"/>
          </a:xfrm>
        </p:spPr>
        <p:txBody>
          <a:bodyPr/>
          <a:lstStyle/>
          <a:p>
            <a:r>
              <a:rPr lang="en-US" sz="3600" dirty="0" smtClean="0"/>
              <a:t>Paperless</a:t>
            </a:r>
            <a:r>
              <a:rPr lang="hu-HU" sz="3600" dirty="0" smtClean="0"/>
              <a:t> KIRA</a:t>
            </a:r>
            <a:endParaRPr lang="en-US" sz="36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94" y="3284984"/>
            <a:ext cx="2209156" cy="19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amkincsta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3814</TotalTime>
  <Words>690</Words>
  <Application>Microsoft Office PowerPoint</Application>
  <PresentationFormat>Diavetítés a képernyőre (4:3 oldalarány)</PresentationFormat>
  <Paragraphs>191</Paragraphs>
  <Slides>14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 Theme</vt:lpstr>
      <vt:lpstr>PowerPoint bemutató</vt:lpstr>
      <vt:lpstr>Centralized Payroll System</vt:lpstr>
      <vt:lpstr>PowerPoint bemutató</vt:lpstr>
      <vt:lpstr>Goals in 2011</vt:lpstr>
      <vt:lpstr>Realization</vt:lpstr>
      <vt:lpstr>Development directions</vt:lpstr>
      <vt:lpstr>Digital salary list</vt:lpstr>
      <vt:lpstr>KIRA Two factor authentication</vt:lpstr>
      <vt:lpstr>Paperless KIRA</vt:lpstr>
      <vt:lpstr>Paperless KIRA</vt:lpstr>
      <vt:lpstr>KIRA Institutional Account Query (31.12.2019.)</vt:lpstr>
      <vt:lpstr>KIRA document digitalization (31.12.2020.)</vt:lpstr>
      <vt:lpstr>KIRA document digitalization (31.12.2020.)</vt:lpstr>
      <vt:lpstr>Future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marxcie</dc:creator>
  <cp:lastModifiedBy>Kálmánné Schlichter Ilona</cp:lastModifiedBy>
  <cp:revision>399</cp:revision>
  <cp:lastPrinted>2015-11-02T12:33:03Z</cp:lastPrinted>
  <dcterms:created xsi:type="dcterms:W3CDTF">2013-07-04T11:33:12Z</dcterms:created>
  <dcterms:modified xsi:type="dcterms:W3CDTF">2019-05-07T14:53:51Z</dcterms:modified>
</cp:coreProperties>
</file>