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4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84" r:id="rId4"/>
    <p:sldId id="269" r:id="rId5"/>
    <p:sldId id="283" r:id="rId6"/>
    <p:sldId id="279" r:id="rId7"/>
    <p:sldId id="270" r:id="rId8"/>
    <p:sldId id="280" r:id="rId9"/>
    <p:sldId id="271" r:id="rId10"/>
    <p:sldId id="272" r:id="rId11"/>
    <p:sldId id="273" r:id="rId12"/>
    <p:sldId id="276" r:id="rId13"/>
    <p:sldId id="282" r:id="rId14"/>
    <p:sldId id="264" r:id="rId15"/>
  </p:sldIdLst>
  <p:sldSz cx="9144000" cy="6858000" type="screen4x3"/>
  <p:notesSz cx="6807200" cy="99393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339BD"/>
    <a:srgbClr val="FF9900"/>
    <a:srgbClr val="CCFF99"/>
    <a:srgbClr val="006666"/>
    <a:srgbClr val="336600"/>
    <a:srgbClr val="669900"/>
    <a:srgbClr val="339966"/>
    <a:srgbClr val="33CC33"/>
    <a:srgbClr val="006600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803DA5-9CFB-47DF-8CCC-C7C07684D83F}" v="381" dt="2019-05-23T21:16:10.8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2" autoAdjust="0"/>
    <p:restoredTop sz="94628" autoAdjust="0"/>
  </p:normalViewPr>
  <p:slideViewPr>
    <p:cSldViewPr>
      <p:cViewPr varScale="1">
        <p:scale>
          <a:sx n="68" d="100"/>
          <a:sy n="68" d="100"/>
        </p:scale>
        <p:origin x="51" y="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lena Slizhevskaya" userId="c31c118f-cc09-4814-95e2-f268a72c0a23" providerId="ADAL" clId="{80803DA5-9CFB-47DF-8CCC-C7C07684D83F}"/>
    <pc:docChg chg="modSld">
      <pc:chgData name="Yelena Slizhevskaya" userId="c31c118f-cc09-4814-95e2-f268a72c0a23" providerId="ADAL" clId="{80803DA5-9CFB-47DF-8CCC-C7C07684D83F}" dt="2019-05-23T21:16:10.868" v="380" actId="6549"/>
      <pc:docMkLst>
        <pc:docMk/>
      </pc:docMkLst>
      <pc:sldChg chg="modSp">
        <pc:chgData name="Yelena Slizhevskaya" userId="c31c118f-cc09-4814-95e2-f268a72c0a23" providerId="ADAL" clId="{80803DA5-9CFB-47DF-8CCC-C7C07684D83F}" dt="2019-05-23T21:07:46.047" v="114" actId="20577"/>
        <pc:sldMkLst>
          <pc:docMk/>
          <pc:sldMk cId="0" sldId="258"/>
        </pc:sldMkLst>
        <pc:spChg chg="mod">
          <ac:chgData name="Yelena Slizhevskaya" userId="c31c118f-cc09-4814-95e2-f268a72c0a23" providerId="ADAL" clId="{80803DA5-9CFB-47DF-8CCC-C7C07684D83F}" dt="2019-05-23T21:07:46.047" v="114" actId="20577"/>
          <ac:spMkLst>
            <pc:docMk/>
            <pc:sldMk cId="0" sldId="258"/>
            <ac:spMk id="3" creationId="{00000000-0000-0000-0000-000000000000}"/>
          </ac:spMkLst>
        </pc:spChg>
        <pc:spChg chg="mod">
          <ac:chgData name="Yelena Slizhevskaya" userId="c31c118f-cc09-4814-95e2-f268a72c0a23" providerId="ADAL" clId="{80803DA5-9CFB-47DF-8CCC-C7C07684D83F}" dt="2019-05-23T21:07:14.663" v="51" actId="6549"/>
          <ac:spMkLst>
            <pc:docMk/>
            <pc:sldMk cId="0" sldId="258"/>
            <ac:spMk id="17410" creationId="{00000000-0000-0000-0000-000000000000}"/>
          </ac:spMkLst>
        </pc:spChg>
      </pc:sldChg>
      <pc:sldChg chg="modSp">
        <pc:chgData name="Yelena Slizhevskaya" userId="c31c118f-cc09-4814-95e2-f268a72c0a23" providerId="ADAL" clId="{80803DA5-9CFB-47DF-8CCC-C7C07684D83F}" dt="2019-05-23T21:16:10.868" v="380" actId="6549"/>
        <pc:sldMkLst>
          <pc:docMk/>
          <pc:sldMk cId="0" sldId="264"/>
        </pc:sldMkLst>
        <pc:spChg chg="mod">
          <ac:chgData name="Yelena Slizhevskaya" userId="c31c118f-cc09-4814-95e2-f268a72c0a23" providerId="ADAL" clId="{80803DA5-9CFB-47DF-8CCC-C7C07684D83F}" dt="2019-05-23T21:16:10.868" v="380" actId="6549"/>
          <ac:spMkLst>
            <pc:docMk/>
            <pc:sldMk cId="0" sldId="264"/>
            <ac:spMk id="3" creationId="{00000000-0000-0000-0000-000000000000}"/>
          </ac:spMkLst>
        </pc:spChg>
      </pc:sldChg>
      <pc:sldChg chg="modSp">
        <pc:chgData name="Yelena Slizhevskaya" userId="c31c118f-cc09-4814-95e2-f268a72c0a23" providerId="ADAL" clId="{80803DA5-9CFB-47DF-8CCC-C7C07684D83F}" dt="2019-05-23T21:09:53.922" v="185" actId="6549"/>
        <pc:sldMkLst>
          <pc:docMk/>
          <pc:sldMk cId="300152739" sldId="269"/>
        </pc:sldMkLst>
        <pc:spChg chg="mod">
          <ac:chgData name="Yelena Slizhevskaya" userId="c31c118f-cc09-4814-95e2-f268a72c0a23" providerId="ADAL" clId="{80803DA5-9CFB-47DF-8CCC-C7C07684D83F}" dt="2019-05-23T21:09:53.922" v="185" actId="6549"/>
          <ac:spMkLst>
            <pc:docMk/>
            <pc:sldMk cId="300152739" sldId="269"/>
            <ac:spMk id="3" creationId="{00000000-0000-0000-0000-000000000000}"/>
          </ac:spMkLst>
        </pc:spChg>
      </pc:sldChg>
      <pc:sldChg chg="modSp">
        <pc:chgData name="Yelena Slizhevskaya" userId="c31c118f-cc09-4814-95e2-f268a72c0a23" providerId="ADAL" clId="{80803DA5-9CFB-47DF-8CCC-C7C07684D83F}" dt="2019-05-23T21:13:35.238" v="314" actId="6549"/>
        <pc:sldMkLst>
          <pc:docMk/>
          <pc:sldMk cId="2159443176" sldId="271"/>
        </pc:sldMkLst>
        <pc:spChg chg="mod">
          <ac:chgData name="Yelena Slizhevskaya" userId="c31c118f-cc09-4814-95e2-f268a72c0a23" providerId="ADAL" clId="{80803DA5-9CFB-47DF-8CCC-C7C07684D83F}" dt="2019-05-23T21:13:35.238" v="314" actId="6549"/>
          <ac:spMkLst>
            <pc:docMk/>
            <pc:sldMk cId="2159443176" sldId="271"/>
            <ac:spMk id="3" creationId="{00000000-0000-0000-0000-000000000000}"/>
          </ac:spMkLst>
        </pc:spChg>
      </pc:sldChg>
      <pc:sldChg chg="modSp">
        <pc:chgData name="Yelena Slizhevskaya" userId="c31c118f-cc09-4814-95e2-f268a72c0a23" providerId="ADAL" clId="{80803DA5-9CFB-47DF-8CCC-C7C07684D83F}" dt="2019-05-23T21:12:50.383" v="255" actId="20577"/>
        <pc:sldMkLst>
          <pc:docMk/>
          <pc:sldMk cId="3911095171" sldId="280"/>
        </pc:sldMkLst>
        <pc:spChg chg="mod">
          <ac:chgData name="Yelena Slizhevskaya" userId="c31c118f-cc09-4814-95e2-f268a72c0a23" providerId="ADAL" clId="{80803DA5-9CFB-47DF-8CCC-C7C07684D83F}" dt="2019-05-23T21:12:50.383" v="255" actId="20577"/>
          <ac:spMkLst>
            <pc:docMk/>
            <pc:sldMk cId="3911095171" sldId="280"/>
            <ac:spMk id="3" creationId="{00000000-0000-0000-0000-000000000000}"/>
          </ac:spMkLst>
        </pc:spChg>
      </pc:sldChg>
      <pc:sldChg chg="modSp">
        <pc:chgData name="Yelena Slizhevskaya" userId="c31c118f-cc09-4814-95e2-f268a72c0a23" providerId="ADAL" clId="{80803DA5-9CFB-47DF-8CCC-C7C07684D83F}" dt="2019-05-23T21:11:10.871" v="252" actId="6549"/>
        <pc:sldMkLst>
          <pc:docMk/>
          <pc:sldMk cId="2811656322" sldId="283"/>
        </pc:sldMkLst>
        <pc:graphicFrameChg chg="modGraphic">
          <ac:chgData name="Yelena Slizhevskaya" userId="c31c118f-cc09-4814-95e2-f268a72c0a23" providerId="ADAL" clId="{80803DA5-9CFB-47DF-8CCC-C7C07684D83F}" dt="2019-05-23T21:11:10.871" v="252" actId="6549"/>
          <ac:graphicFrameMkLst>
            <pc:docMk/>
            <pc:sldMk cId="2811656322" sldId="283"/>
            <ac:graphicFrameMk id="2" creationId="{00000000-0000-0000-0000-000000000000}"/>
          </ac:graphicFrameMkLst>
        </pc:graphicFrameChg>
      </pc:sldChg>
      <pc:sldChg chg="modSp">
        <pc:chgData name="Yelena Slizhevskaya" userId="c31c118f-cc09-4814-95e2-f268a72c0a23" providerId="ADAL" clId="{80803DA5-9CFB-47DF-8CCC-C7C07684D83F}" dt="2019-05-23T21:08:43.967" v="126" actId="20577"/>
        <pc:sldMkLst>
          <pc:docMk/>
          <pc:sldMk cId="640781235" sldId="284"/>
        </pc:sldMkLst>
        <pc:graphicFrameChg chg="modGraphic">
          <ac:chgData name="Yelena Slizhevskaya" userId="c31c118f-cc09-4814-95e2-f268a72c0a23" providerId="ADAL" clId="{80803DA5-9CFB-47DF-8CCC-C7C07684D83F}" dt="2019-05-23T21:08:43.967" v="126" actId="20577"/>
          <ac:graphicFrameMkLst>
            <pc:docMk/>
            <pc:sldMk cId="640781235" sldId="284"/>
            <ac:graphicFrameMk id="5" creationId="{00000000-0000-0000-0000-000000000000}"/>
          </ac:graphicFrameMkLst>
        </pc:graphicFrameChg>
      </pc:sldChg>
    </pc:docChg>
  </pc:docChgLst>
  <pc:docChgLst>
    <pc:chgData name="Yelena Slizhevskaya" userId="S::yslizhevskaya@worldbank.org::c31c118f-cc09-4814-95e2-f268a72c0a23" providerId="AD" clId="Web-{2F92312D-20A5-F7E7-FEF3-0F04AFA76C93}"/>
    <pc:docChg chg="modSld">
      <pc:chgData name="Yelena Slizhevskaya" userId="S::yslizhevskaya@worldbank.org::c31c118f-cc09-4814-95e2-f268a72c0a23" providerId="AD" clId="Web-{2F92312D-20A5-F7E7-FEF3-0F04AFA76C93}" dt="2019-05-21T07:26:13.064" v="33" actId="20577"/>
      <pc:docMkLst>
        <pc:docMk/>
      </pc:docMkLst>
      <pc:sldChg chg="modSp">
        <pc:chgData name="Yelena Slizhevskaya" userId="S::yslizhevskaya@worldbank.org::c31c118f-cc09-4814-95e2-f268a72c0a23" providerId="AD" clId="Web-{2F92312D-20A5-F7E7-FEF3-0F04AFA76C93}" dt="2019-05-21T07:26:13.064" v="32" actId="20577"/>
        <pc:sldMkLst>
          <pc:docMk/>
          <pc:sldMk cId="0" sldId="257"/>
        </pc:sldMkLst>
        <pc:spChg chg="mod">
          <ac:chgData name="Yelena Slizhevskaya" userId="S::yslizhevskaya@worldbank.org::c31c118f-cc09-4814-95e2-f268a72c0a23" providerId="AD" clId="Web-{2F92312D-20A5-F7E7-FEF3-0F04AFA76C93}" dt="2019-05-21T07:26:13.064" v="32" actId="20577"/>
          <ac:spMkLst>
            <pc:docMk/>
            <pc:sldMk cId="0" sldId="257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AD5F311-5B4F-4547-B9D2-05A73D2CCDC7}" type="datetimeFigureOut">
              <a:rPr lang="hu-HU"/>
              <a:pPr>
                <a:defRPr/>
              </a:pPr>
              <a:t>2019. 05. 24.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082D82-9CA0-4667-ACD1-FEEC4A7C2E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883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EE9C52-472C-4105-A995-5E1B6438C85C}" type="datetimeFigureOut">
              <a:rPr lang="hu-HU"/>
              <a:pPr>
                <a:defRPr/>
              </a:pPr>
              <a:t>2019. 05. 24.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57AD1ED-4707-4F3D-92BE-602926445C5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946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AF02EB-6CB1-4F4D-829F-AAA536FD2210}" type="slidenum">
              <a:rPr lang="hu-H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hu-H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7AD1ED-4707-4F3D-92BE-602926445C58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6470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7AD1ED-4707-4F3D-92BE-602926445C58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7064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7AD1ED-4707-4F3D-92BE-602926445C58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144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7AD1ED-4707-4F3D-92BE-602926445C58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6176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9482A-E67E-404A-A99F-B35DF0521B7C}" type="datetime1">
              <a:rPr lang="hu-HU"/>
              <a:pPr>
                <a:defRPr/>
              </a:pPr>
              <a:t>2019. 05. 24.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99550-635F-41B9-A9FF-E42872BA97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8906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8D90D-DFE4-4102-9FF4-E6791956840F}" type="datetime1">
              <a:rPr lang="hu-HU"/>
              <a:pPr>
                <a:defRPr/>
              </a:pPr>
              <a:t>2019. 05. 24.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486C0-E15F-4CE5-B4AB-AFBD32481C3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847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5E0E5-9793-4CB9-AF79-857DE355AFEE}" type="datetime1">
              <a:rPr lang="hu-HU"/>
              <a:pPr>
                <a:defRPr/>
              </a:pPr>
              <a:t>2019. 05. 24.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16221-236A-40F1-AB52-B49B8A7238C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293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CC41F-DA1A-4982-AF37-57661329F9EE}" type="datetime1">
              <a:rPr lang="hu-HU"/>
              <a:pPr>
                <a:defRPr/>
              </a:pPr>
              <a:t>2019. 05. 24.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57B57-FD2F-4019-A3FB-0D7A51F222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144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B57B2-4CEC-4E7B-B4D0-FCEE0C39D36F}" type="datetime1">
              <a:rPr lang="hu-HU"/>
              <a:pPr>
                <a:defRPr/>
              </a:pPr>
              <a:t>2019. 05. 24.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126A2-9F81-4789-8651-DA9F1BB108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808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149F2-5840-43D7-8C99-A5B7CCC7102E}" type="datetime1">
              <a:rPr lang="hu-HU"/>
              <a:pPr>
                <a:defRPr/>
              </a:pPr>
              <a:t>2019. 05. 24.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F54EB-3CDD-48E9-BEBA-A904A4ECC01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362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255E6-23B0-4FDD-9718-00DE7048BF5A}" type="datetime1">
              <a:rPr lang="hu-HU"/>
              <a:pPr>
                <a:defRPr/>
              </a:pPr>
              <a:t>2019. 05. 24.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7D3D8-795B-47E6-B726-34CBC420771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555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E4E00-E499-40C2-8682-B4024A7E238F}" type="datetime1">
              <a:rPr lang="hu-HU"/>
              <a:pPr>
                <a:defRPr/>
              </a:pPr>
              <a:t>2019. 05. 24.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10699-1D71-4ECB-BD19-3B64C75E41D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545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A2D44-81D8-43FA-B77A-E0518A96AAE5}" type="datetime1">
              <a:rPr lang="hu-HU"/>
              <a:pPr>
                <a:defRPr/>
              </a:pPr>
              <a:t>2019. 05. 24.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49FD9-273C-47A1-885B-314305A5B28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208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E287E-D17C-453E-A3F8-032DF1076113}" type="datetime1">
              <a:rPr lang="hu-HU"/>
              <a:pPr>
                <a:defRPr/>
              </a:pPr>
              <a:t>2019. 05. 24.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F03F4-29B2-4F4F-9B49-08C0D747B8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23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3A581-245B-4B9C-BD93-BA3BEAE9C271}" type="datetime1">
              <a:rPr lang="hu-HU"/>
              <a:pPr>
                <a:defRPr/>
              </a:pPr>
              <a:t>2019. 05. 24.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721C-9A20-4DA9-ADF7-CB18547A5F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604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295887-CE26-43CB-A421-980F49506886}" type="datetime1">
              <a:rPr lang="hu-HU"/>
              <a:pPr>
                <a:defRPr/>
              </a:pPr>
              <a:t>2019. 05. 24.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7C0CAA-F1F1-45B9-BA5E-B56266E7161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21"/>
            <a:ext cx="9144000" cy="685800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7564" y="3645024"/>
            <a:ext cx="7632848" cy="71667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hu-HU" sz="2400" dirty="0">
              <a:cs typeface="Arial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hu-HU" sz="2400" dirty="0">
              <a:cs typeface="Arial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hu-HU" sz="2400" dirty="0">
              <a:cs typeface="Arial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hu-HU" sz="2400" dirty="0">
              <a:cs typeface="Arial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78613" y="2564904"/>
            <a:ext cx="8280920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latin typeface="Arial"/>
                <a:cs typeface="Arial"/>
              </a:rPr>
              <a:t>Цифровые решения для Централизованной системы выплаты заработной платы</a:t>
            </a:r>
            <a:br>
              <a:rPr lang="en-US" sz="2800" b="1" dirty="0">
                <a:cs typeface="Arial" pitchFamily="34" charset="0"/>
              </a:rPr>
            </a:br>
            <a:r>
              <a:rPr lang="en-US" sz="2800" b="1" dirty="0">
                <a:latin typeface="Arial"/>
                <a:cs typeface="Arial"/>
              </a:rPr>
              <a:t>(KIRA</a:t>
            </a:r>
            <a:r>
              <a:rPr lang="hu-HU" sz="2800" b="1" dirty="0">
                <a:latin typeface="Arial"/>
                <a:cs typeface="Arial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33916"/>
            <a:ext cx="9163051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10" y="1340768"/>
            <a:ext cx="8352928" cy="4608512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q"/>
            </a:pPr>
            <a:r>
              <a:rPr lang="ru-RU" sz="1600" b="1" dirty="0"/>
              <a:t>Результаты</a:t>
            </a:r>
            <a:endParaRPr lang="en-US" sz="1600" b="1" dirty="0"/>
          </a:p>
          <a:p>
            <a:pPr lvl="2"/>
            <a:r>
              <a:rPr lang="ru-RU" sz="1600" b="1" dirty="0"/>
              <a:t>Формы </a:t>
            </a:r>
            <a:r>
              <a:rPr lang="en-US" sz="1600" b="1" dirty="0"/>
              <a:t>SZÜF</a:t>
            </a:r>
            <a:r>
              <a:rPr lang="hu-HU" sz="1600" b="1" dirty="0"/>
              <a:t> (</a:t>
            </a:r>
            <a:r>
              <a:rPr lang="ru-RU" sz="1600" b="1" dirty="0"/>
              <a:t>собственная разработка</a:t>
            </a:r>
            <a:r>
              <a:rPr lang="hu-HU" sz="1600" b="1" dirty="0"/>
              <a:t>)</a:t>
            </a:r>
            <a:endParaRPr lang="en-US" sz="1600" b="1" dirty="0"/>
          </a:p>
          <a:p>
            <a:pPr lvl="2"/>
            <a:r>
              <a:rPr lang="ru-RU" sz="1600" b="1" dirty="0"/>
              <a:t>Налоговый сертификат отправляется на</a:t>
            </a:r>
            <a:r>
              <a:rPr lang="hu-HU" sz="1600" b="1" dirty="0"/>
              <a:t> </a:t>
            </a:r>
            <a:r>
              <a:rPr lang="ru-RU" sz="1600" b="1" dirty="0"/>
              <a:t>клиентский портал и хранится в электронной библиотеке </a:t>
            </a:r>
            <a:endParaRPr lang="en-US" sz="1600" b="1" dirty="0"/>
          </a:p>
          <a:p>
            <a:pPr lvl="2"/>
            <a:r>
              <a:rPr lang="ru-RU" sz="1600" b="1" dirty="0"/>
              <a:t>Основные данные отражаются напрямую в</a:t>
            </a:r>
            <a:r>
              <a:rPr lang="en-US" sz="1600" b="1" dirty="0"/>
              <a:t> KIRA</a:t>
            </a:r>
          </a:p>
          <a:p>
            <a:pPr lvl="2"/>
            <a:endParaRPr lang="en-US" sz="1600" b="1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1600" b="1" dirty="0"/>
              <a:t>Задачи</a:t>
            </a:r>
            <a:endParaRPr lang="en-US" sz="1600" b="1" dirty="0"/>
          </a:p>
          <a:p>
            <a:pPr lvl="2"/>
            <a:r>
              <a:rPr lang="ru-RU" sz="1600" b="1" dirty="0"/>
              <a:t>Инициативы по внесению поправок в законодательство</a:t>
            </a:r>
            <a:endParaRPr lang="en-US" sz="1600" b="1" dirty="0"/>
          </a:p>
          <a:p>
            <a:pPr lvl="2"/>
            <a:r>
              <a:rPr lang="ru-RU" sz="1600" b="1" dirty="0"/>
              <a:t>Интеграция системы документооборота</a:t>
            </a:r>
            <a:r>
              <a:rPr lang="hu-HU" sz="1600" b="1" dirty="0"/>
              <a:t> </a:t>
            </a:r>
            <a:r>
              <a:rPr lang="en-US" sz="1600" b="1" dirty="0"/>
              <a:t>(</a:t>
            </a:r>
            <a:r>
              <a:rPr lang="ru-RU" sz="1600" b="1" dirty="0"/>
              <a:t>сгруппированная автоматическая подпись, отправка</a:t>
            </a:r>
            <a:r>
              <a:rPr lang="hu-HU" sz="1600" b="1" dirty="0"/>
              <a:t> </a:t>
            </a:r>
            <a:r>
              <a:rPr lang="ru-RU" sz="1600" b="1" dirty="0"/>
              <a:t>на портал </a:t>
            </a:r>
            <a:r>
              <a:rPr lang="en-US" sz="1600" b="1" dirty="0"/>
              <a:t>Of</a:t>
            </a:r>
            <a:r>
              <a:rPr lang="hu-HU" sz="1600" b="1" dirty="0"/>
              <a:t>fice </a:t>
            </a:r>
            <a:r>
              <a:rPr lang="en-US" sz="1600" b="1" dirty="0"/>
              <a:t>G</a:t>
            </a:r>
            <a:r>
              <a:rPr lang="hu-HU" sz="1600" b="1" dirty="0"/>
              <a:t>ate</a:t>
            </a:r>
            <a:r>
              <a:rPr lang="en-US" sz="1600" b="1" dirty="0"/>
              <a:t>)</a:t>
            </a:r>
          </a:p>
          <a:p>
            <a:pPr lvl="2"/>
            <a:r>
              <a:rPr lang="ru-RU" sz="1600" b="1" dirty="0"/>
              <a:t>Доработка </a:t>
            </a:r>
            <a:r>
              <a:rPr lang="en-US" sz="1600" b="1" dirty="0"/>
              <a:t>KIRA</a:t>
            </a:r>
          </a:p>
          <a:p>
            <a:pPr lvl="3"/>
            <a:r>
              <a:rPr lang="ru-RU" sz="1600" b="1" dirty="0"/>
              <a:t>Дальнейшие новые меню</a:t>
            </a:r>
            <a:endParaRPr lang="en-US" sz="1600" b="1" dirty="0"/>
          </a:p>
          <a:p>
            <a:pPr lvl="3"/>
            <a:r>
              <a:rPr lang="ru-RU" sz="1600" b="1" dirty="0"/>
              <a:t>Подключение к электронной библиотеке</a:t>
            </a:r>
            <a:endParaRPr lang="en-US" sz="1600" b="1" dirty="0"/>
          </a:p>
          <a:p>
            <a:pPr lvl="2"/>
            <a:r>
              <a:rPr lang="ru-RU" sz="1600" b="1" dirty="0"/>
              <a:t>Оцифровка архивов (новый </a:t>
            </a:r>
            <a:r>
              <a:rPr lang="ru-RU" sz="1600" b="1" dirty="0" err="1"/>
              <a:t>подпроект</a:t>
            </a:r>
            <a:r>
              <a:rPr lang="ru-RU" sz="1600" b="1" dirty="0"/>
              <a:t>)</a:t>
            </a:r>
            <a:endParaRPr lang="en-US" sz="1600" b="1" dirty="0"/>
          </a:p>
          <a:p>
            <a:pPr marL="0" indent="0">
              <a:buFont typeface="Arial" charset="0"/>
              <a:buNone/>
            </a:pPr>
            <a:endParaRPr lang="hu-HU" sz="1600" b="1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59575" y="6242050"/>
            <a:ext cx="2133600" cy="365125"/>
          </a:xfrm>
        </p:spPr>
        <p:txBody>
          <a:bodyPr/>
          <a:lstStyle/>
          <a:p>
            <a:pPr>
              <a:defRPr/>
            </a:pPr>
            <a:fld id="{65B5A029-E698-46CB-A46D-9D6E8EB16711}" type="slidenum">
              <a:rPr lang="hu-HU"/>
              <a:pPr>
                <a:defRPr/>
              </a:pPr>
              <a:t>10</a:t>
            </a:fld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50825" y="557213"/>
            <a:ext cx="8642350" cy="855563"/>
          </a:xfrm>
        </p:spPr>
        <p:txBody>
          <a:bodyPr/>
          <a:lstStyle/>
          <a:p>
            <a:r>
              <a:rPr lang="ru-RU" sz="3600" dirty="0"/>
              <a:t>Безбумажная система</a:t>
            </a:r>
            <a:r>
              <a:rPr lang="hu-HU" sz="3600" dirty="0"/>
              <a:t> KIRA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032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33916"/>
            <a:ext cx="9163051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245" y="1700808"/>
            <a:ext cx="8385219" cy="432048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q"/>
            </a:pPr>
            <a:r>
              <a:rPr lang="ru-RU" sz="1600" b="1" dirty="0"/>
              <a:t>Показывает данные системы </a:t>
            </a:r>
            <a:r>
              <a:rPr lang="hu-HU" sz="1600" b="1" dirty="0"/>
              <a:t>KIRA</a:t>
            </a:r>
            <a:r>
              <a:rPr lang="ru-RU" sz="1600" b="1" dirty="0"/>
              <a:t> бухгалтеру в организации с учётом организационной специфики</a:t>
            </a:r>
            <a:r>
              <a:rPr lang="hu-HU" sz="1600" b="1" dirty="0"/>
              <a:t> </a:t>
            </a:r>
            <a:r>
              <a:rPr lang="en-US" sz="1600" b="1" dirty="0"/>
              <a:t>(</a:t>
            </a:r>
            <a:r>
              <a:rPr lang="ru-RU" sz="1600" b="1" dirty="0"/>
              <a:t>план счетов</a:t>
            </a:r>
            <a:r>
              <a:rPr lang="en-US" sz="1600" b="1" dirty="0"/>
              <a:t>, </a:t>
            </a:r>
            <a:r>
              <a:rPr lang="ru-RU" sz="1600" b="1" dirty="0"/>
              <a:t>категории сумм</a:t>
            </a:r>
            <a:r>
              <a:rPr lang="en-US" sz="1600" b="1" dirty="0"/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1600" b="1" dirty="0"/>
          </a:p>
          <a:p>
            <a:pPr marL="457200" lvl="1" indent="0">
              <a:buNone/>
            </a:pPr>
            <a:r>
              <a:rPr lang="ru-RU" sz="1600" b="1" dirty="0"/>
              <a:t>Результаты</a:t>
            </a:r>
            <a:endParaRPr lang="en-US" sz="1600" b="1" dirty="0"/>
          </a:p>
          <a:p>
            <a:pPr lvl="2"/>
            <a:r>
              <a:rPr lang="ru-RU" sz="1600" b="1" dirty="0"/>
              <a:t>Функции, доработки в</a:t>
            </a:r>
            <a:r>
              <a:rPr lang="en-US" sz="1600" b="1" dirty="0"/>
              <a:t> Oracle</a:t>
            </a:r>
          </a:p>
          <a:p>
            <a:pPr lvl="2"/>
            <a:r>
              <a:rPr lang="ru-RU" sz="1600" b="1" dirty="0"/>
              <a:t>Решение по платформе</a:t>
            </a:r>
            <a:r>
              <a:rPr lang="en-US" sz="1600" b="1" dirty="0"/>
              <a:t> (PostgreSQL, Java) – </a:t>
            </a:r>
            <a:r>
              <a:rPr lang="ru-RU" sz="1600" b="1" dirty="0"/>
              <a:t>разработка «с нуля»</a:t>
            </a:r>
            <a:endParaRPr lang="en-US" sz="1600" b="1" dirty="0"/>
          </a:p>
          <a:p>
            <a:pPr lvl="2"/>
            <a:r>
              <a:rPr lang="ru-RU" sz="1600" b="1" dirty="0"/>
              <a:t>График</a:t>
            </a:r>
            <a:endParaRPr lang="en-US" sz="1600" b="1" dirty="0"/>
          </a:p>
          <a:p>
            <a:pPr marL="457200" lvl="1" indent="0">
              <a:buNone/>
            </a:pPr>
            <a:endParaRPr lang="en-US" sz="1600" b="1" dirty="0"/>
          </a:p>
          <a:p>
            <a:pPr marL="457200" lvl="1" indent="0">
              <a:buNone/>
            </a:pPr>
            <a:r>
              <a:rPr lang="ru-RU" sz="1600" b="1" dirty="0"/>
              <a:t>Задачи</a:t>
            </a:r>
            <a:endParaRPr lang="en-US" sz="1600" b="1" dirty="0"/>
          </a:p>
          <a:p>
            <a:pPr lvl="2"/>
            <a:r>
              <a:rPr lang="ru-RU" sz="1600" b="1" dirty="0"/>
              <a:t>Начало процесса закупки</a:t>
            </a:r>
            <a:endParaRPr lang="en-US" sz="1600" b="1" dirty="0"/>
          </a:p>
          <a:p>
            <a:pPr lvl="2"/>
            <a:r>
              <a:rPr lang="ru-RU" sz="1600" b="1" dirty="0"/>
              <a:t>Конфигурация среды разработки</a:t>
            </a:r>
            <a:endParaRPr lang="en-US" sz="1600" b="1" dirty="0"/>
          </a:p>
          <a:p>
            <a:pPr lvl="2"/>
            <a:r>
              <a:rPr lang="ru-RU" sz="1600" b="1" dirty="0"/>
              <a:t>Обучение технологии при поддержке экспертов</a:t>
            </a:r>
            <a:endParaRPr lang="en-US" sz="1600" b="1" dirty="0"/>
          </a:p>
          <a:p>
            <a:pPr lvl="2"/>
            <a:r>
              <a:rPr lang="ru-RU" sz="1600" b="1" dirty="0"/>
              <a:t>Разработка</a:t>
            </a:r>
          </a:p>
          <a:p>
            <a:pPr lvl="2"/>
            <a:r>
              <a:rPr lang="ru-RU" sz="1600" b="1" dirty="0"/>
              <a:t>Тестирование, внедрение</a:t>
            </a:r>
            <a:endParaRPr lang="en-US" sz="1600" b="1" dirty="0"/>
          </a:p>
          <a:p>
            <a:pPr lvl="2"/>
            <a:endParaRPr lang="hu-HU" sz="1600" b="1" dirty="0"/>
          </a:p>
          <a:p>
            <a:pPr marL="0" indent="0">
              <a:buFont typeface="Arial" charset="0"/>
              <a:buNone/>
            </a:pPr>
            <a:endParaRPr lang="hu-HU" sz="1600" b="1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59575" y="6242050"/>
            <a:ext cx="2133600" cy="365125"/>
          </a:xfrm>
        </p:spPr>
        <p:txBody>
          <a:bodyPr/>
          <a:lstStyle/>
          <a:p>
            <a:pPr>
              <a:defRPr/>
            </a:pPr>
            <a:fld id="{65B5A029-E698-46CB-A46D-9D6E8EB16711}" type="slidenum">
              <a:rPr lang="hu-HU"/>
              <a:pPr>
                <a:defRPr/>
              </a:pPr>
              <a:t>11</a:t>
            </a:fld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41299" y="620688"/>
            <a:ext cx="8642350" cy="1143000"/>
          </a:xfrm>
        </p:spPr>
        <p:txBody>
          <a:bodyPr/>
          <a:lstStyle/>
          <a:p>
            <a:r>
              <a:rPr lang="ru-RU" sz="3200" dirty="0"/>
              <a:t>Запрос по учётной записи организации в </a:t>
            </a:r>
            <a:r>
              <a:rPr lang="en-US" sz="3200" dirty="0"/>
              <a:t>KIRA (31</a:t>
            </a:r>
            <a:r>
              <a:rPr lang="hu-HU" sz="3200" dirty="0"/>
              <a:t>.12.2019.</a:t>
            </a:r>
            <a:r>
              <a:rPr lang="en-US" sz="3200" dirty="0"/>
              <a:t>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933056"/>
            <a:ext cx="1650469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1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5" y="116632"/>
            <a:ext cx="9163051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262" y="4833796"/>
            <a:ext cx="896403" cy="896403"/>
          </a:xfrm>
        </p:spPr>
      </p:pic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59575" y="6242050"/>
            <a:ext cx="2133600" cy="365125"/>
          </a:xfrm>
        </p:spPr>
        <p:txBody>
          <a:bodyPr/>
          <a:lstStyle/>
          <a:p>
            <a:pPr>
              <a:defRPr/>
            </a:pPr>
            <a:fld id="{65B5A029-E698-46CB-A46D-9D6E8EB16711}" type="slidenum">
              <a:rPr lang="hu-HU"/>
              <a:pPr>
                <a:defRPr/>
              </a:pPr>
              <a:t>12</a:t>
            </a:fld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41299" y="692696"/>
            <a:ext cx="8642350" cy="1143000"/>
          </a:xfrm>
        </p:spPr>
        <p:txBody>
          <a:bodyPr/>
          <a:lstStyle/>
          <a:p>
            <a:r>
              <a:rPr lang="ru-RU" sz="3600" dirty="0"/>
              <a:t>Оцифровка документов </a:t>
            </a:r>
            <a:r>
              <a:rPr lang="en-US" sz="3600" dirty="0"/>
              <a:t>KIRA (31</a:t>
            </a:r>
            <a:r>
              <a:rPr lang="hu-HU" sz="3600" dirty="0"/>
              <a:t>.12.2020.</a:t>
            </a:r>
            <a:r>
              <a:rPr lang="en-US" sz="3600" dirty="0"/>
              <a:t>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906" y="4911273"/>
            <a:ext cx="863140" cy="87866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52" y="5018447"/>
            <a:ext cx="928692" cy="66431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499546"/>
            <a:ext cx="524486" cy="972683"/>
          </a:xfrm>
          <a:prstGeom prst="rect">
            <a:avLst/>
          </a:prstGeom>
        </p:spPr>
      </p:pic>
      <p:cxnSp>
        <p:nvCxnSpPr>
          <p:cNvPr id="10" name="Egyenes összekötő nyíllal 9"/>
          <p:cNvCxnSpPr/>
          <p:nvPr/>
        </p:nvCxnSpPr>
        <p:spPr>
          <a:xfrm>
            <a:off x="5652120" y="5237907"/>
            <a:ext cx="43157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V="1">
            <a:off x="7234889" y="4278369"/>
            <a:ext cx="542004" cy="39495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7428172" y="5345216"/>
            <a:ext cx="493826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7251464" y="4322776"/>
            <a:ext cx="432048" cy="30613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flipV="1">
            <a:off x="7340202" y="4287024"/>
            <a:ext cx="239965" cy="43070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>
            <a:off x="7467488" y="5237907"/>
            <a:ext cx="160746" cy="193277"/>
          </a:xfrm>
          <a:prstGeom prst="line">
            <a:avLst/>
          </a:prstGeom>
          <a:ln w="2222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/>
          <p:nvPr/>
        </p:nvCxnSpPr>
        <p:spPr>
          <a:xfrm flipV="1">
            <a:off x="7628234" y="5007751"/>
            <a:ext cx="252028" cy="432048"/>
          </a:xfrm>
          <a:prstGeom prst="line">
            <a:avLst/>
          </a:prstGeom>
          <a:ln w="2222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églalap 19"/>
          <p:cNvSpPr/>
          <p:nvPr/>
        </p:nvSpPr>
        <p:spPr>
          <a:xfrm>
            <a:off x="745020" y="1875486"/>
            <a:ext cx="68351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1" indent="-285750">
              <a:buFont typeface="Wingdings" panose="05000000000000000000" pitchFamily="2" charset="2"/>
              <a:buChar char="q"/>
            </a:pPr>
            <a:r>
              <a:rPr lang="ru-RU" sz="1600" b="1" dirty="0"/>
              <a:t>Оцифровка реализуется тремя различными способами</a:t>
            </a:r>
            <a:endParaRPr lang="en-US" sz="1600" b="1" dirty="0"/>
          </a:p>
          <a:p>
            <a:pPr lvl="1"/>
            <a:endParaRPr lang="en-US" sz="1600" b="1" dirty="0"/>
          </a:p>
          <a:p>
            <a:pPr lvl="1"/>
            <a:r>
              <a:rPr lang="en-US" sz="1600" b="1" dirty="0"/>
              <a:t>1</a:t>
            </a:r>
            <a:r>
              <a:rPr lang="ru-RU" sz="1600" b="1" dirty="0"/>
              <a:t>-й способ</a:t>
            </a:r>
            <a:r>
              <a:rPr lang="en-US" sz="1600" b="1" dirty="0"/>
              <a:t>:</a:t>
            </a:r>
          </a:p>
          <a:p>
            <a:pPr lvl="1"/>
            <a:endParaRPr lang="en-US" sz="1600" b="1" dirty="0"/>
          </a:p>
          <a:p>
            <a:pPr lvl="1"/>
            <a:r>
              <a:rPr lang="ru-RU" sz="1600" b="1" dirty="0"/>
              <a:t>Сканирование архивных документов и хранение их в электронном виде</a:t>
            </a:r>
            <a:r>
              <a:rPr lang="en-US" sz="1600" b="1" dirty="0"/>
              <a:t> </a:t>
            </a:r>
          </a:p>
          <a:p>
            <a:pPr lvl="1"/>
            <a:endParaRPr lang="en-US" sz="1600" b="1" dirty="0"/>
          </a:p>
          <a:p>
            <a:pPr lvl="2" indent="-201613">
              <a:buFont typeface="Arial" panose="020B0604020202020204" pitchFamily="34" charset="0"/>
              <a:buChar char="•"/>
            </a:pPr>
            <a:r>
              <a:rPr lang="ru-RU" sz="1600" b="1" dirty="0"/>
              <a:t>Отказ за ненадобностью от</a:t>
            </a:r>
            <a:r>
              <a:rPr lang="en-US" sz="1600" b="1" dirty="0"/>
              <a:t> 20 766 </a:t>
            </a:r>
            <a:r>
              <a:rPr lang="ru-RU" sz="1600" b="1" dirty="0"/>
              <a:t>погонных метров</a:t>
            </a:r>
            <a:r>
              <a:rPr lang="en-US" sz="1600" b="1" dirty="0"/>
              <a:t>, 60 </a:t>
            </a:r>
            <a:r>
              <a:rPr lang="ru-RU" sz="1600" b="1" dirty="0"/>
              <a:t>млн документов</a:t>
            </a:r>
            <a:r>
              <a:rPr lang="en-US" sz="1600" b="1" dirty="0"/>
              <a:t>, 130</a:t>
            </a:r>
            <a:r>
              <a:rPr lang="ru-RU" sz="1600" b="1" dirty="0"/>
              <a:t> млн страниц</a:t>
            </a:r>
            <a:endParaRPr lang="en-US" sz="1600" b="1" dirty="0"/>
          </a:p>
          <a:p>
            <a:pPr lvl="2" indent="-201613">
              <a:buFont typeface="Arial" panose="020B0604020202020204" pitchFamily="34" charset="0"/>
              <a:buChar char="•"/>
            </a:pPr>
            <a:r>
              <a:rPr lang="ru-RU" sz="1600" b="1" dirty="0"/>
              <a:t>Сканирование </a:t>
            </a:r>
            <a:r>
              <a:rPr lang="en-US" sz="1600" b="1" dirty="0"/>
              <a:t>40 </a:t>
            </a:r>
            <a:r>
              <a:rPr lang="ru-RU" sz="1600" b="1" dirty="0"/>
              <a:t>млн страниц</a:t>
            </a:r>
            <a:endParaRPr lang="en-US" sz="1600" b="1" dirty="0"/>
          </a:p>
          <a:p>
            <a:pPr lvl="2" indent="-201613">
              <a:buFont typeface="Arial" panose="020B0604020202020204" pitchFamily="34" charset="0"/>
              <a:buChar char="•"/>
            </a:pPr>
            <a:r>
              <a:rPr lang="ru-RU" sz="1600" b="1" dirty="0"/>
              <a:t>Подключение к электронной библиотеке</a:t>
            </a:r>
            <a:endParaRPr lang="en-US" sz="1600" b="1" dirty="0"/>
          </a:p>
          <a:p>
            <a:pPr lvl="2" indent="-201613">
              <a:buFont typeface="Arial" panose="020B0604020202020204" pitchFamily="34" charset="0"/>
              <a:buChar char="•"/>
            </a:pPr>
            <a:r>
              <a:rPr lang="ru-RU" sz="1600" b="1" dirty="0"/>
              <a:t>Видны в системе</a:t>
            </a:r>
            <a:r>
              <a:rPr lang="en-US" sz="1600" b="1" dirty="0"/>
              <a:t> KIRA</a:t>
            </a:r>
          </a:p>
          <a:p>
            <a:pPr lvl="1"/>
            <a:endParaRPr lang="hu-HU" sz="1600" b="1" dirty="0"/>
          </a:p>
          <a:p>
            <a:pPr lvl="1"/>
            <a:endParaRPr lang="hu-HU" sz="1600" b="1" dirty="0"/>
          </a:p>
        </p:txBody>
      </p:sp>
    </p:spTree>
    <p:extLst>
      <p:ext uri="{BB962C8B-B14F-4D97-AF65-F5344CB8AC3E}">
        <p14:creationId xmlns:p14="http://schemas.microsoft.com/office/powerpoint/2010/main" val="367033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5" y="157113"/>
            <a:ext cx="9163051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85" y="4249140"/>
            <a:ext cx="896403" cy="896403"/>
          </a:xfrm>
        </p:spPr>
      </p:pic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59575" y="6242050"/>
            <a:ext cx="2133600" cy="365125"/>
          </a:xfrm>
        </p:spPr>
        <p:txBody>
          <a:bodyPr/>
          <a:lstStyle/>
          <a:p>
            <a:pPr>
              <a:defRPr/>
            </a:pPr>
            <a:fld id="{65B5A029-E698-46CB-A46D-9D6E8EB16711}" type="slidenum">
              <a:rPr lang="hu-HU"/>
              <a:pPr>
                <a:defRPr/>
              </a:pPr>
              <a:t>13</a:t>
            </a:fld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41299" y="692696"/>
            <a:ext cx="8642350" cy="1143000"/>
          </a:xfrm>
        </p:spPr>
        <p:txBody>
          <a:bodyPr/>
          <a:lstStyle/>
          <a:p>
            <a:r>
              <a:rPr lang="ru-RU" sz="3600" dirty="0"/>
              <a:t>Оцифровка документов </a:t>
            </a:r>
            <a:r>
              <a:rPr lang="en-US" sz="3600" dirty="0"/>
              <a:t>KIRA (31</a:t>
            </a:r>
            <a:r>
              <a:rPr lang="hu-HU" sz="3600" dirty="0"/>
              <a:t>.12.2020.</a:t>
            </a:r>
            <a:r>
              <a:rPr lang="en-US" sz="3600" dirty="0"/>
              <a:t>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52" y="5018447"/>
            <a:ext cx="928692" cy="664319"/>
          </a:xfrm>
          <a:prstGeom prst="rect">
            <a:avLst/>
          </a:prstGeom>
        </p:spPr>
      </p:pic>
      <p:cxnSp>
        <p:nvCxnSpPr>
          <p:cNvPr id="10" name="Egyenes összekötő nyíllal 9"/>
          <p:cNvCxnSpPr/>
          <p:nvPr/>
        </p:nvCxnSpPr>
        <p:spPr>
          <a:xfrm>
            <a:off x="5652120" y="5237907"/>
            <a:ext cx="43157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V="1">
            <a:off x="7428172" y="5069868"/>
            <a:ext cx="384188" cy="18802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églalap 19"/>
          <p:cNvSpPr/>
          <p:nvPr/>
        </p:nvSpPr>
        <p:spPr>
          <a:xfrm>
            <a:off x="745019" y="1875485"/>
            <a:ext cx="717697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b="1" dirty="0">
                <a:solidFill>
                  <a:prstClr val="black"/>
                </a:solidFill>
              </a:rPr>
              <a:t>2</a:t>
            </a:r>
            <a:r>
              <a:rPr lang="ru-RU" sz="1600" b="1" dirty="0">
                <a:solidFill>
                  <a:prstClr val="black"/>
                </a:solidFill>
              </a:rPr>
              <a:t>-й способ</a:t>
            </a:r>
            <a:r>
              <a:rPr lang="en-US" sz="1600" b="1" dirty="0">
                <a:solidFill>
                  <a:prstClr val="black"/>
                </a:solidFill>
              </a:rPr>
              <a:t>:</a:t>
            </a:r>
          </a:p>
          <a:p>
            <a:pPr lvl="1"/>
            <a:endParaRPr lang="en-US" sz="1600" b="1" dirty="0">
              <a:solidFill>
                <a:prstClr val="black"/>
              </a:solidFill>
            </a:endParaRPr>
          </a:p>
          <a:p>
            <a:pPr lvl="1"/>
            <a:r>
              <a:rPr lang="ru-RU" sz="1600" b="1" dirty="0">
                <a:solidFill>
                  <a:prstClr val="black"/>
                </a:solidFill>
              </a:rPr>
              <a:t>Отправка документов из </a:t>
            </a:r>
            <a:r>
              <a:rPr lang="hu-HU" sz="1600" b="1" dirty="0">
                <a:solidFill>
                  <a:prstClr val="black"/>
                </a:solidFill>
              </a:rPr>
              <a:t>KIRA</a:t>
            </a:r>
            <a:r>
              <a:rPr lang="ru-RU" sz="1600" b="1" dirty="0">
                <a:solidFill>
                  <a:prstClr val="black"/>
                </a:solidFill>
              </a:rPr>
              <a:t> в электронную библиотеку</a:t>
            </a:r>
            <a:endParaRPr lang="en-US" sz="1600" b="1" dirty="0">
              <a:solidFill>
                <a:prstClr val="black"/>
              </a:solidFill>
            </a:endParaRPr>
          </a:p>
          <a:p>
            <a:pPr marL="1143000" lvl="2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</a:rPr>
              <a:t>В работе</a:t>
            </a:r>
            <a:endParaRPr lang="en-US" sz="1600" b="1" dirty="0">
              <a:solidFill>
                <a:prstClr val="black"/>
              </a:solidFill>
            </a:endParaRPr>
          </a:p>
          <a:p>
            <a:pPr lvl="1"/>
            <a:endParaRPr lang="en-US" sz="1600" b="1" dirty="0">
              <a:solidFill>
                <a:prstClr val="black"/>
              </a:solidFill>
            </a:endParaRPr>
          </a:p>
          <a:p>
            <a:pPr lvl="1"/>
            <a:r>
              <a:rPr lang="en-US" sz="1600" b="1" dirty="0"/>
              <a:t>3</a:t>
            </a:r>
            <a:r>
              <a:rPr lang="ru-RU" sz="1600" b="1" dirty="0"/>
              <a:t>-й способ</a:t>
            </a:r>
            <a:r>
              <a:rPr lang="en-US" sz="1600" b="1" dirty="0"/>
              <a:t>:</a:t>
            </a:r>
          </a:p>
          <a:p>
            <a:pPr lvl="1"/>
            <a:endParaRPr lang="en-US" sz="1600" b="1" dirty="0"/>
          </a:p>
          <a:p>
            <a:pPr lvl="1"/>
            <a:r>
              <a:rPr lang="ru-RU" sz="1600" b="1" dirty="0"/>
              <a:t>Оцифровка входящей документации</a:t>
            </a:r>
            <a:endParaRPr lang="en-US" sz="1600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В работе</a:t>
            </a:r>
            <a:endParaRPr lang="en-US" sz="1600" b="1" dirty="0"/>
          </a:p>
          <a:p>
            <a:pPr lvl="1"/>
            <a:endParaRPr lang="hu-HU" sz="1600" b="1" dirty="0"/>
          </a:p>
          <a:p>
            <a:pPr lvl="1"/>
            <a:endParaRPr lang="hu-HU" sz="1600" b="1" dirty="0"/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79" y="4930793"/>
            <a:ext cx="841809" cy="811615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319" y="3538064"/>
            <a:ext cx="963019" cy="963019"/>
          </a:xfrm>
          <a:prstGeom prst="rect">
            <a:avLst/>
          </a:prstGeom>
        </p:spPr>
      </p:pic>
      <p:cxnSp>
        <p:nvCxnSpPr>
          <p:cNvPr id="23" name="Egyenes összekötő nyíllal 22"/>
          <p:cNvCxnSpPr/>
          <p:nvPr/>
        </p:nvCxnSpPr>
        <p:spPr>
          <a:xfrm>
            <a:off x="7212244" y="4120098"/>
            <a:ext cx="528108" cy="23970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/>
          <p:cNvSpPr txBox="1"/>
          <p:nvPr/>
        </p:nvSpPr>
        <p:spPr>
          <a:xfrm>
            <a:off x="6015319" y="381232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/>
              <a:t>KIRA</a:t>
            </a:r>
          </a:p>
        </p:txBody>
      </p:sp>
    </p:spTree>
    <p:extLst>
      <p:ext uri="{BB962C8B-B14F-4D97-AF65-F5344CB8AC3E}">
        <p14:creationId xmlns:p14="http://schemas.microsoft.com/office/powerpoint/2010/main" val="282955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1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50825" y="557213"/>
            <a:ext cx="8642350" cy="1143000"/>
          </a:xfrm>
        </p:spPr>
        <p:txBody>
          <a:bodyPr/>
          <a:lstStyle/>
          <a:p>
            <a:r>
              <a:rPr lang="ru-RU" sz="3600" dirty="0"/>
              <a:t>Цели на перспективу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844675"/>
            <a:ext cx="8642350" cy="39608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600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1600" b="1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b="1" dirty="0"/>
              <a:t>Подключение к реализуемым в настоящее время проектам Казначейства</a:t>
            </a:r>
            <a:endParaRPr lang="hu-HU" sz="1600" b="1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1600" b="1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b="1"/>
              <a:t>Расширение используемых </a:t>
            </a:r>
            <a:r>
              <a:rPr lang="ru-RU" sz="1600" b="1" dirty="0"/>
              <a:t>технологий</a:t>
            </a:r>
            <a:r>
              <a:rPr lang="hu-HU" sz="1600" b="1" dirty="0"/>
              <a:t> (JAVA)</a:t>
            </a:r>
            <a:endParaRPr lang="en-US" sz="1600" b="1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59575" y="6242050"/>
            <a:ext cx="2133600" cy="365125"/>
          </a:xfrm>
        </p:spPr>
        <p:txBody>
          <a:bodyPr/>
          <a:lstStyle/>
          <a:p>
            <a:pPr>
              <a:defRPr/>
            </a:pPr>
            <a:fld id="{C3A37A04-4A00-4444-9C1F-1D84FB5F2DBC}" type="slidenum">
              <a:rPr lang="hu-HU"/>
              <a:pPr>
                <a:defRPr/>
              </a:pPr>
              <a:t>14</a:t>
            </a:fld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235" y="3501008"/>
            <a:ext cx="3725221" cy="2160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13" y="0"/>
            <a:ext cx="9163051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50825" y="557213"/>
            <a:ext cx="8642350" cy="1143000"/>
          </a:xfrm>
        </p:spPr>
        <p:txBody>
          <a:bodyPr/>
          <a:lstStyle/>
          <a:p>
            <a:r>
              <a:rPr lang="ru-RU" sz="3600" dirty="0"/>
              <a:t>Централизованная система расчета заработной платы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549" y="1628800"/>
            <a:ext cx="8467725" cy="345653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b="1" dirty="0"/>
              <a:t>Оплата труда всех государственных служащих осуществляется на основании закона о</a:t>
            </a:r>
            <a:r>
              <a:rPr lang="en-US" sz="1600" b="1" dirty="0"/>
              <a:t> </a:t>
            </a:r>
            <a:r>
              <a:rPr lang="ru-RU" sz="1600" b="1" dirty="0"/>
              <a:t>государственном управлении </a:t>
            </a:r>
            <a:r>
              <a:rPr lang="en-US" sz="1600" b="1" dirty="0"/>
              <a:t>368/2011. (XII. 31.)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1600" b="1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59575" y="6242050"/>
            <a:ext cx="2133600" cy="365125"/>
          </a:xfrm>
        </p:spPr>
        <p:txBody>
          <a:bodyPr/>
          <a:lstStyle/>
          <a:p>
            <a:pPr>
              <a:defRPr/>
            </a:pPr>
            <a:fld id="{78837209-4697-4FC8-BFC6-37F466DF802F}" type="slidenum">
              <a:rPr lang="hu-HU"/>
              <a:pPr>
                <a:defRPr/>
              </a:pPr>
              <a:t>2</a:t>
            </a:fld>
            <a:endParaRPr lang="hu-HU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7788" y="4941888"/>
            <a:ext cx="8640762" cy="99853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1800" b="1" dirty="0">
                <a:latin typeface="+mn-lt"/>
              </a:rPr>
              <a:t>   </a:t>
            </a:r>
            <a:endParaRPr lang="en-US" sz="1800" b="1" dirty="0">
              <a:latin typeface="+mn-lt"/>
            </a:endParaRP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188" y="2300083"/>
            <a:ext cx="4842124" cy="323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63051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59575" y="6242050"/>
            <a:ext cx="2133600" cy="365125"/>
          </a:xfrm>
        </p:spPr>
        <p:txBody>
          <a:bodyPr/>
          <a:lstStyle/>
          <a:p>
            <a:pPr>
              <a:defRPr/>
            </a:pPr>
            <a:fld id="{78837209-4697-4FC8-BFC6-37F466DF802F}" type="slidenum">
              <a:rPr lang="hu-HU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7788" y="4941888"/>
            <a:ext cx="8640762" cy="99853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1800" b="1" dirty="0">
                <a:latin typeface="+mn-lt"/>
              </a:rPr>
              <a:t>   </a:t>
            </a:r>
            <a:endParaRPr lang="en-US" sz="1800" b="1" dirty="0">
              <a:latin typeface="+mn-lt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182888"/>
              </p:ext>
            </p:extLst>
          </p:nvPr>
        </p:nvGraphicFramePr>
        <p:xfrm>
          <a:off x="337815" y="548680"/>
          <a:ext cx="8487420" cy="54808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243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3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KIRA</a:t>
                      </a:r>
                      <a:r>
                        <a:rPr lang="ru-RU" sz="2000" dirty="0"/>
                        <a:t>: некоторые количественные показатели</a:t>
                      </a:r>
                      <a:endParaRPr lang="hu-HU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500" b="1" dirty="0"/>
                        <a:t>3</a:t>
                      </a:r>
                      <a:r>
                        <a:rPr lang="hu-HU" sz="1500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законов и нормативных актов</a:t>
                      </a:r>
                      <a:endParaRPr lang="hu-HU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1 000 000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государственных служащих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500" b="1" dirty="0"/>
                        <a:t>13 000</a:t>
                      </a:r>
                      <a:endParaRPr lang="hu-HU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организаций</a:t>
                      </a:r>
                      <a:endParaRPr lang="hu-HU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hu-HU" sz="1500" b="1" dirty="0"/>
                        <a:t>4</a:t>
                      </a:r>
                      <a:r>
                        <a:rPr lang="en-US" sz="1500" b="1" dirty="0"/>
                        <a:t> </a:t>
                      </a:r>
                      <a:r>
                        <a:rPr lang="hu-HU" sz="1500" b="1" dirty="0"/>
                        <a:t>0</a:t>
                      </a:r>
                      <a:r>
                        <a:rPr lang="en-US" sz="1500" b="1" dirty="0"/>
                        <a:t>00</a:t>
                      </a:r>
                      <a:endParaRPr lang="hu-HU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внутренних пользователей</a:t>
                      </a:r>
                      <a:endParaRPr lang="hu-HU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1</a:t>
                      </a:r>
                      <a:r>
                        <a:rPr lang="hu-HU" sz="1500" b="1" dirty="0"/>
                        <a:t>7</a:t>
                      </a:r>
                      <a:r>
                        <a:rPr lang="en-US" sz="1500" b="1" dirty="0"/>
                        <a:t> 000 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внешних пользователей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500" b="1" dirty="0"/>
                        <a:t>204 </a:t>
                      </a:r>
                      <a:r>
                        <a:rPr lang="ru-RU" sz="1500" b="1" dirty="0"/>
                        <a:t>млрд</a:t>
                      </a:r>
                      <a:r>
                        <a:rPr lang="en-US" sz="1500" b="1" dirty="0"/>
                        <a:t> </a:t>
                      </a:r>
                      <a:r>
                        <a:rPr lang="hu-HU" sz="1500" b="1" dirty="0"/>
                        <a:t>HUF</a:t>
                      </a:r>
                      <a:r>
                        <a:rPr lang="en-US" sz="1500" b="1" dirty="0"/>
                        <a:t> </a:t>
                      </a:r>
                      <a:endParaRPr lang="hu-HU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брутто-зарплата/месяц</a:t>
                      </a:r>
                      <a:endParaRPr lang="hu-HU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500" b="1" dirty="0"/>
                        <a:t>28 </a:t>
                      </a:r>
                      <a:r>
                        <a:rPr lang="ru-RU" sz="1500" b="1" dirty="0"/>
                        <a:t>млрд</a:t>
                      </a:r>
                      <a:r>
                        <a:rPr lang="en-US" sz="1500" b="1" dirty="0"/>
                        <a:t> </a:t>
                      </a:r>
                      <a:r>
                        <a:rPr lang="hu-HU" sz="1500" b="1" dirty="0"/>
                        <a:t>HUF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ru-RU" sz="1500" dirty="0"/>
                        <a:t>налоги/месяц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500" b="1" dirty="0"/>
                        <a:t>110 </a:t>
                      </a:r>
                      <a:r>
                        <a:rPr lang="ru-RU" sz="1500" b="1" dirty="0"/>
                        <a:t>млрд</a:t>
                      </a:r>
                      <a:r>
                        <a:rPr lang="en-US" sz="1500" b="1" dirty="0"/>
                        <a:t> </a:t>
                      </a:r>
                      <a:r>
                        <a:rPr lang="hu-HU" sz="1500" b="1" dirty="0"/>
                        <a:t>HUF</a:t>
                      </a:r>
                      <a:endParaRPr lang="hu-HU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переводы на банковские счета/месяц</a:t>
                      </a:r>
                      <a:endParaRPr lang="hu-HU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hu-HU" sz="1500" b="1" dirty="0"/>
                        <a:t>636 366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пользователей цифровой платёжной ведомости</a:t>
                      </a:r>
                      <a:endParaRPr lang="hu-HU" sz="15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hu-HU" sz="1500" b="1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форм</a:t>
                      </a:r>
                      <a:endParaRPr lang="hu-HU" sz="15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hu-HU" sz="1500" b="1" dirty="0"/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отчётов</a:t>
                      </a:r>
                      <a:endParaRPr lang="hu-HU" sz="15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hu-HU" sz="1500" b="1" dirty="0"/>
                        <a:t>670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процедур</a:t>
                      </a:r>
                      <a:endParaRPr lang="hu-HU" sz="15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hu-HU" sz="1500" b="1" dirty="0"/>
                        <a:t>5,46 TB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данных</a:t>
                      </a:r>
                      <a:endParaRPr lang="hu-HU" sz="15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hu-HU" sz="1500" b="1" dirty="0"/>
                        <a:t>4,23 TB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aseline="0" dirty="0"/>
                        <a:t>каталог</a:t>
                      </a:r>
                      <a:endParaRPr lang="hu-HU" sz="15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hu-HU" sz="1500" b="1" dirty="0"/>
                        <a:t>1 100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/>
                        <a:t>таблиц баз данных</a:t>
                      </a:r>
                      <a:endParaRPr lang="hu-HU" sz="15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78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1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50825" y="557213"/>
            <a:ext cx="8642350" cy="1143000"/>
          </a:xfrm>
        </p:spPr>
        <p:txBody>
          <a:bodyPr/>
          <a:lstStyle/>
          <a:p>
            <a:r>
              <a:rPr lang="ru-RU" sz="3600" dirty="0"/>
              <a:t>Цели в</a:t>
            </a:r>
            <a:r>
              <a:rPr lang="en-US" sz="3600" dirty="0"/>
              <a:t> 2011</a:t>
            </a:r>
            <a:r>
              <a:rPr lang="ru-RU" sz="3600" dirty="0"/>
              <a:t> году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844675"/>
            <a:ext cx="8642350" cy="39608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800" b="1" dirty="0"/>
              <a:t>В профессиональной сфере</a:t>
            </a:r>
            <a:endParaRPr lang="en-US" sz="1800" b="1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/>
              <a:t>Гибкость с учётом постоянных изменений в законодательстве (описание параметров</a:t>
            </a:r>
            <a:r>
              <a:rPr lang="en-US" sz="1600" b="1" dirty="0"/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/>
              <a:t>Электронный документооборот</a:t>
            </a:r>
            <a:endParaRPr lang="en-US" sz="1600" b="1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/>
              <a:t>Обеспечение информационных услуг</a:t>
            </a:r>
            <a:endParaRPr lang="en-US" sz="1600" b="1" dirty="0"/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sz="1200" b="1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800" b="1" dirty="0"/>
              <a:t>В сфере ИТ</a:t>
            </a:r>
            <a:endParaRPr lang="en-US" sz="1800" b="1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/>
              <a:t>Единая центральная база данных</a:t>
            </a:r>
            <a:endParaRPr lang="en-US" sz="1600" b="1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/>
              <a:t>Электронный документооборот</a:t>
            </a:r>
            <a:r>
              <a:rPr lang="en-US" sz="1600" b="1" dirty="0"/>
              <a:t>  (</a:t>
            </a:r>
            <a:r>
              <a:rPr lang="ru-RU" sz="1600" b="1" dirty="0"/>
              <a:t>интерфейс</a:t>
            </a:r>
            <a:r>
              <a:rPr lang="en-US" sz="1600" b="1" dirty="0"/>
              <a:t>: </a:t>
            </a:r>
            <a:r>
              <a:rPr lang="ru-RU" sz="1600" b="1" dirty="0"/>
              <a:t>кадры, бухгалтерский учёт</a:t>
            </a:r>
            <a:r>
              <a:rPr lang="en-US" sz="1600" b="1" dirty="0"/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/>
              <a:t>Информационные услуги</a:t>
            </a:r>
            <a:endParaRPr lang="en-US" sz="1600" b="1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/>
              <a:t>Продолжительность пакетной обработки – менее чем за ночь </a:t>
            </a:r>
            <a:endParaRPr lang="en-US" sz="1600" b="1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/>
              <a:t>Высокая эффективность</a:t>
            </a:r>
            <a:endParaRPr lang="en-US" sz="1600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1600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1600" b="1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59575" y="6242050"/>
            <a:ext cx="2133600" cy="365125"/>
          </a:xfrm>
        </p:spPr>
        <p:txBody>
          <a:bodyPr/>
          <a:lstStyle/>
          <a:p>
            <a:pPr>
              <a:defRPr/>
            </a:pPr>
            <a:fld id="{22771B9B-4AAD-4B79-A796-9F6809367EF1}" type="slidenum">
              <a:rPr lang="hu-HU"/>
              <a:pPr>
                <a:defRPr/>
              </a:pPr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1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1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60350" y="548680"/>
            <a:ext cx="8642350" cy="575469"/>
          </a:xfrm>
        </p:spPr>
        <p:txBody>
          <a:bodyPr/>
          <a:lstStyle/>
          <a:p>
            <a:r>
              <a:rPr lang="ru-RU" sz="3600" dirty="0"/>
              <a:t>Реализация </a:t>
            </a:r>
            <a:endParaRPr lang="en-US" sz="3600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59575" y="6242050"/>
            <a:ext cx="2133600" cy="365125"/>
          </a:xfrm>
        </p:spPr>
        <p:txBody>
          <a:bodyPr/>
          <a:lstStyle/>
          <a:p>
            <a:pPr>
              <a:defRPr/>
            </a:pPr>
            <a:fld id="{E7DFE568-733D-4CF0-AB35-17B9673148A4}" type="slidenum">
              <a:rPr lang="hu-HU"/>
              <a:pPr>
                <a:defRPr/>
              </a:pPr>
              <a:t>5</a:t>
            </a:fld>
            <a:endParaRPr lang="hu-HU" dirty="0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771882"/>
              </p:ext>
            </p:extLst>
          </p:nvPr>
        </p:nvGraphicFramePr>
        <p:xfrm>
          <a:off x="260351" y="1196752"/>
          <a:ext cx="8632826" cy="54114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23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3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8319">
                <a:tc gridSpan="2">
                  <a:txBody>
                    <a:bodyPr/>
                    <a:lstStyle/>
                    <a:p>
                      <a:r>
                        <a:rPr lang="ru-RU" sz="1600" b="1" baseline="0" dirty="0">
                          <a:solidFill>
                            <a:schemeClr val="bg1"/>
                          </a:solidFill>
                        </a:rPr>
                        <a:t>Сроки</a:t>
                      </a:r>
                      <a:r>
                        <a:rPr lang="hu-HU" sz="1600" b="1" baseline="0" dirty="0">
                          <a:solidFill>
                            <a:schemeClr val="bg1"/>
                          </a:solidFill>
                        </a:rPr>
                        <a:t>: 2012-2014. 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baseline="0" dirty="0">
                          <a:solidFill>
                            <a:schemeClr val="bg1"/>
                          </a:solidFill>
                        </a:rPr>
                        <a:t>Стоимость</a:t>
                      </a:r>
                      <a:r>
                        <a:rPr lang="hu-HU" sz="1600" b="1" baseline="0" dirty="0">
                          <a:solidFill>
                            <a:schemeClr val="bg1"/>
                          </a:solidFill>
                        </a:rPr>
                        <a:t>: 1,6 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</a:rPr>
                        <a:t> млрд</a:t>
                      </a:r>
                      <a:r>
                        <a:rPr lang="hu-HU" sz="1600" b="1" baseline="0" dirty="0">
                          <a:solidFill>
                            <a:schemeClr val="bg1"/>
                          </a:solidFill>
                        </a:rPr>
                        <a:t> HUF 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>
                          <a:solidFill>
                            <a:schemeClr val="bg1"/>
                          </a:solidFill>
                        </a:rPr>
                        <a:t>Эксплуатация с</a:t>
                      </a:r>
                      <a:r>
                        <a:rPr lang="hu-HU" sz="1600" b="1" baseline="0" dirty="0">
                          <a:solidFill>
                            <a:schemeClr val="bg1"/>
                          </a:solidFill>
                        </a:rPr>
                        <a:t>: 01/11/2015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716">
                <a:tc>
                  <a:txBody>
                    <a:bodyPr/>
                    <a:lstStyle/>
                    <a:p>
                      <a:r>
                        <a:rPr lang="hu-HU" sz="1500" b="1" dirty="0">
                          <a:solidFill>
                            <a:schemeClr val="tx1"/>
                          </a:solidFill>
                        </a:rPr>
                        <a:t>Oracle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="1" dirty="0">
                          <a:solidFill>
                            <a:schemeClr val="tx1"/>
                          </a:solidFill>
                        </a:rPr>
                        <a:t>Oracle </a:t>
                      </a:r>
                      <a:r>
                        <a:rPr lang="hu-HU" sz="1500" b="1" dirty="0" err="1">
                          <a:solidFill>
                            <a:schemeClr val="tx1"/>
                          </a:solidFill>
                        </a:rPr>
                        <a:t>Database</a:t>
                      </a:r>
                      <a:r>
                        <a:rPr lang="hu-HU" sz="1500" b="1" dirty="0">
                          <a:solidFill>
                            <a:schemeClr val="tx1"/>
                          </a:solidFill>
                        </a:rPr>
                        <a:t> 11g </a:t>
                      </a:r>
                      <a:r>
                        <a:rPr lang="hu-HU" sz="1500" b="1" dirty="0" err="1">
                          <a:solidFill>
                            <a:schemeClr val="tx1"/>
                          </a:solidFill>
                        </a:rPr>
                        <a:t>Enterprise</a:t>
                      </a:r>
                      <a:r>
                        <a:rPr lang="hu-HU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500" b="1" dirty="0" err="1">
                          <a:solidFill>
                            <a:schemeClr val="tx1"/>
                          </a:solidFill>
                        </a:rPr>
                        <a:t>Edition</a:t>
                      </a:r>
                      <a:r>
                        <a:rPr lang="hu-HU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500" b="1" dirty="0" err="1">
                          <a:solidFill>
                            <a:schemeClr val="tx1"/>
                          </a:solidFill>
                        </a:rPr>
                        <a:t>Release</a:t>
                      </a:r>
                      <a:r>
                        <a:rPr lang="hu-HU" sz="1500" b="1" dirty="0">
                          <a:solidFill>
                            <a:schemeClr val="tx1"/>
                          </a:solidFill>
                        </a:rPr>
                        <a:t> 11.2.0.4.0 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716">
                <a:tc>
                  <a:txBody>
                    <a:bodyPr/>
                    <a:lstStyle/>
                    <a:p>
                      <a:endParaRPr lang="hu-HU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</a:rPr>
                        <a:t> с разделением на сегменты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(Pa</a:t>
                      </a:r>
                      <a:r>
                        <a:rPr lang="hu-HU" sz="1500" b="1" dirty="0">
                          <a:solidFill>
                            <a:schemeClr val="tx1"/>
                          </a:solidFill>
                        </a:rPr>
                        <a:t>rtitioning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hu-HU" sz="1500" b="1" dirty="0">
                          <a:solidFill>
                            <a:schemeClr val="tx1"/>
                          </a:solidFill>
                        </a:rPr>
                        <a:t>, Automatic Storage Management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716">
                <a:tc>
                  <a:txBody>
                    <a:bodyPr/>
                    <a:lstStyle/>
                    <a:p>
                      <a:endParaRPr lang="hu-HU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Oracle WebLogic</a:t>
                      </a:r>
                      <a:r>
                        <a:rPr lang="hu-HU" sz="15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hu-HU" sz="1500" b="1" dirty="0" err="1">
                          <a:solidFill>
                            <a:schemeClr val="tx1"/>
                          </a:solidFill>
                        </a:rPr>
                        <a:t>Forms</a:t>
                      </a:r>
                      <a:r>
                        <a:rPr lang="hu-HU" sz="15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hu-HU" sz="1500" b="1" dirty="0" err="1">
                          <a:solidFill>
                            <a:schemeClr val="tx1"/>
                          </a:solidFill>
                        </a:rPr>
                        <a:t>Reports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Server 11g (10.3.4)</a:t>
                      </a:r>
                      <a:endParaRPr lang="hu-HU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716">
                <a:tc>
                  <a:txBody>
                    <a:bodyPr/>
                    <a:lstStyle/>
                    <a:p>
                      <a:endParaRPr lang="hu-HU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="1" dirty="0">
                          <a:solidFill>
                            <a:schemeClr val="tx1"/>
                          </a:solidFill>
                        </a:rPr>
                        <a:t>ORACLE VM Manager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934">
                <a:tc>
                  <a:txBody>
                    <a:bodyPr/>
                    <a:lstStyle/>
                    <a:p>
                      <a:r>
                        <a:rPr lang="ru-RU" sz="1500" b="1" dirty="0"/>
                        <a:t>Собственная разработка</a:t>
                      </a:r>
                      <a:endParaRPr lang="hu-HU" sz="15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hu-HU" sz="1500" b="1" dirty="0"/>
                        <a:t>8 </a:t>
                      </a:r>
                      <a:r>
                        <a:rPr lang="ru-RU" sz="1500" b="1" dirty="0"/>
                        <a:t>системных аналитиков</a:t>
                      </a:r>
                      <a:endParaRPr lang="hu-HU" sz="15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716">
                <a:tc>
                  <a:txBody>
                    <a:bodyPr/>
                    <a:lstStyle/>
                    <a:p>
                      <a:endParaRPr lang="hu-HU" sz="15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hu-HU" sz="1500" b="1" dirty="0"/>
                        <a:t>20 </a:t>
                      </a:r>
                      <a:r>
                        <a:rPr lang="ru-RU" sz="1500" b="1" dirty="0"/>
                        <a:t>программистов</a:t>
                      </a:r>
                      <a:endParaRPr lang="hu-HU" sz="15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716">
                <a:tc>
                  <a:txBody>
                    <a:bodyPr/>
                    <a:lstStyle/>
                    <a:p>
                      <a:endParaRPr lang="hu-HU" sz="15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500" b="1" dirty="0"/>
                        <a:t>Специалисты по вопросам заработной платы</a:t>
                      </a:r>
                      <a:r>
                        <a:rPr lang="hu-HU" sz="1500" b="1" dirty="0"/>
                        <a:t>  (30-150 </a:t>
                      </a:r>
                      <a:r>
                        <a:rPr lang="ru-RU" sz="1500" b="1" dirty="0"/>
                        <a:t>членов</a:t>
                      </a:r>
                      <a:r>
                        <a:rPr lang="hu-HU" sz="1500" b="1" dirty="0"/>
                        <a:t>)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716">
                <a:tc>
                  <a:txBody>
                    <a:bodyPr/>
                    <a:lstStyle/>
                    <a:p>
                      <a:endParaRPr lang="hu-HU" sz="15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500" b="1" dirty="0"/>
                        <a:t>Консультанты по ИКТ</a:t>
                      </a:r>
                      <a:endParaRPr lang="hu-HU" sz="15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8934">
                <a:tc>
                  <a:txBody>
                    <a:bodyPr/>
                    <a:lstStyle/>
                    <a:p>
                      <a:r>
                        <a:rPr lang="ru-RU" sz="1500" b="1" dirty="0"/>
                        <a:t>Полученные результаты</a:t>
                      </a:r>
                      <a:endParaRPr lang="hu-HU" sz="15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500" b="1" dirty="0"/>
                        <a:t>Новостей не было</a:t>
                      </a:r>
                      <a:endParaRPr lang="hu-HU" sz="15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8934">
                <a:tc>
                  <a:txBody>
                    <a:bodyPr/>
                    <a:lstStyle/>
                    <a:p>
                      <a:endParaRPr lang="hu-HU" sz="15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500" b="1" dirty="0"/>
                        <a:t>Выплачивать заработную плату своевременно и в верном объёме</a:t>
                      </a:r>
                      <a:endParaRPr lang="hu-HU" sz="15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716">
                <a:tc>
                  <a:txBody>
                    <a:bodyPr/>
                    <a:lstStyle/>
                    <a:p>
                      <a:endParaRPr lang="hu-HU" sz="15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500" b="1" dirty="0"/>
                        <a:t>Стабильность</a:t>
                      </a:r>
                      <a:endParaRPr lang="hu-HU" sz="15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9716">
                <a:tc>
                  <a:txBody>
                    <a:bodyPr/>
                    <a:lstStyle/>
                    <a:p>
                      <a:endParaRPr lang="hu-HU" sz="15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hu-HU" sz="1500" b="1" dirty="0"/>
                        <a:t>90% </a:t>
                      </a:r>
                      <a:r>
                        <a:rPr lang="ru-RU" sz="1500" b="1" dirty="0"/>
                        <a:t>целей</a:t>
                      </a:r>
                      <a:endParaRPr lang="hu-HU" sz="15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65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8" y="-14288"/>
            <a:ext cx="9163051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50825" y="557213"/>
            <a:ext cx="8642350" cy="855563"/>
          </a:xfrm>
        </p:spPr>
        <p:txBody>
          <a:bodyPr/>
          <a:lstStyle/>
          <a:p>
            <a:r>
              <a:rPr lang="ru-RU" sz="3600" dirty="0"/>
              <a:t>Направления развития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68760"/>
            <a:ext cx="8477249" cy="4464496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1600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1600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1600" b="1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b="1" dirty="0"/>
              <a:t>Продолжение выполнения исходных целей</a:t>
            </a:r>
            <a:endParaRPr lang="en-US" sz="1600" b="1" dirty="0"/>
          </a:p>
          <a:p>
            <a:pPr marL="81121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/>
              <a:t>Гибкая отчётность</a:t>
            </a:r>
            <a:endParaRPr lang="en-US" sz="1600" b="1" dirty="0"/>
          </a:p>
          <a:p>
            <a:pPr marL="81121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/>
              <a:t>Полная цифровизация</a:t>
            </a:r>
            <a:endParaRPr lang="en-US" sz="1600" b="1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b="1" dirty="0"/>
              <a:t>Реализация планов по цифровизации правительства </a:t>
            </a:r>
            <a:r>
              <a:rPr lang="en-US" sz="1600" b="1" dirty="0"/>
              <a:t>(</a:t>
            </a:r>
            <a:r>
              <a:rPr lang="ru-RU" sz="1600" b="1" dirty="0"/>
              <a:t>закон о цифровом управлении</a:t>
            </a:r>
            <a:r>
              <a:rPr lang="en-US" sz="1600" b="1" dirty="0"/>
              <a:t>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b="1" dirty="0"/>
              <a:t>Безбумажная деятельность</a:t>
            </a:r>
            <a:r>
              <a:rPr lang="en-US" sz="1600" b="1" dirty="0"/>
              <a:t>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b="1" dirty="0"/>
              <a:t>Ликвидация архивов на бумажных носителях</a:t>
            </a:r>
            <a:endParaRPr lang="en-US" sz="1600" b="1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b="1" dirty="0"/>
              <a:t>Автоматическая передача данных (интерфейсы</a:t>
            </a:r>
            <a:r>
              <a:rPr lang="hu-HU" sz="1600" b="1" dirty="0"/>
              <a:t>)</a:t>
            </a:r>
            <a:endParaRPr lang="en-US" sz="1600" b="1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b="1" dirty="0"/>
              <a:t>Модернизация технологии</a:t>
            </a:r>
            <a:r>
              <a:rPr lang="en-US" sz="1600" b="1" dirty="0"/>
              <a:t> (Forms</a:t>
            </a:r>
            <a:r>
              <a:rPr lang="ru-RU" sz="1600" b="1" dirty="0"/>
              <a:t> </a:t>
            </a:r>
            <a:r>
              <a:rPr lang="en-US" sz="1600" b="1" dirty="0"/>
              <a:t>     </a:t>
            </a:r>
            <a:r>
              <a:rPr lang="ru-RU" sz="1600" b="1" dirty="0"/>
              <a:t>  </a:t>
            </a:r>
            <a:r>
              <a:rPr lang="en-US" sz="1600" b="1" dirty="0"/>
              <a:t>Java)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hu-HU" sz="1600" b="1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59575" y="6242050"/>
            <a:ext cx="2133600" cy="365125"/>
          </a:xfrm>
        </p:spPr>
        <p:txBody>
          <a:bodyPr/>
          <a:lstStyle/>
          <a:p>
            <a:pPr>
              <a:defRPr/>
            </a:pPr>
            <a:fld id="{E7DFE568-733D-4CF0-AB35-17B9673148A4}" type="slidenum">
              <a:rPr lang="hu-HU"/>
              <a:pPr>
                <a:defRPr/>
              </a:pPr>
              <a:t>6</a:t>
            </a:fld>
            <a:endParaRPr lang="hu-HU" dirty="0"/>
          </a:p>
        </p:txBody>
      </p:sp>
      <p:sp>
        <p:nvSpPr>
          <p:cNvPr id="2" name="Lekerekített téglalap 1"/>
          <p:cNvSpPr/>
          <p:nvPr/>
        </p:nvSpPr>
        <p:spPr>
          <a:xfrm>
            <a:off x="1835697" y="1497695"/>
            <a:ext cx="4923878" cy="360040"/>
          </a:xfrm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267744" y="1500674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Цифровизация, автоматизация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0F4529B-B0CA-41DC-A7DE-A1FA49C32EB9}"/>
              </a:ext>
            </a:extLst>
          </p:cNvPr>
          <p:cNvSpPr/>
          <p:nvPr/>
        </p:nvSpPr>
        <p:spPr>
          <a:xfrm>
            <a:off x="4310257" y="4535409"/>
            <a:ext cx="26174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6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1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0" y="1772816"/>
            <a:ext cx="8642350" cy="3600400"/>
          </a:xfrm>
        </p:spPr>
        <p:txBody>
          <a:bodyPr rtlCol="0">
            <a:normAutofit/>
          </a:bodyPr>
          <a:lstStyle/>
          <a:p>
            <a:pPr marL="44926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b="1" dirty="0"/>
              <a:t>В открытом доступе в интернете</a:t>
            </a:r>
            <a:endParaRPr lang="en-US" sz="1600" b="1" dirty="0"/>
          </a:p>
          <a:p>
            <a:pPr marL="44926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b="1" dirty="0"/>
              <a:t>Идентификация по </a:t>
            </a:r>
            <a:r>
              <a:rPr lang="hu-HU" sz="1600" b="1" dirty="0"/>
              <a:t>Central Identification Agent (</a:t>
            </a:r>
            <a:r>
              <a:rPr lang="en-US" sz="1600" b="1" dirty="0"/>
              <a:t>KAÜ</a:t>
            </a:r>
            <a:r>
              <a:rPr lang="hu-HU" sz="1600" b="1" dirty="0"/>
              <a:t>)</a:t>
            </a:r>
            <a:r>
              <a:rPr lang="en-US" sz="1600" b="1" dirty="0"/>
              <a:t> </a:t>
            </a:r>
            <a:endParaRPr lang="ru-RU" sz="1600" b="1" dirty="0"/>
          </a:p>
          <a:p>
            <a:pPr marL="44926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b="1" dirty="0"/>
              <a:t>Агрегированные данные</a:t>
            </a:r>
            <a:r>
              <a:rPr lang="en-US" sz="1600" b="1" dirty="0"/>
              <a:t> (</a:t>
            </a:r>
            <a:r>
              <a:rPr lang="ru-RU" sz="1600" b="1" dirty="0"/>
              <a:t>налоговые декларации</a:t>
            </a:r>
            <a:r>
              <a:rPr lang="en-US" sz="1600" b="1" dirty="0"/>
              <a:t>)</a:t>
            </a:r>
          </a:p>
          <a:p>
            <a:pPr marL="44926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b="1" dirty="0"/>
              <a:t>Экспортируемый</a:t>
            </a:r>
            <a:endParaRPr lang="en-US" sz="1600" b="1" dirty="0"/>
          </a:p>
          <a:p>
            <a:pPr marL="44926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1600" b="1" dirty="0"/>
          </a:p>
          <a:p>
            <a:pPr marL="44926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b="1" dirty="0"/>
              <a:t>Отдельная инфраструктура</a:t>
            </a:r>
            <a:endParaRPr lang="en-US" sz="1600" b="1" dirty="0"/>
          </a:p>
          <a:p>
            <a:pPr marL="44926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b="1" dirty="0"/>
              <a:t>Новая технология</a:t>
            </a:r>
            <a:r>
              <a:rPr lang="en-US" sz="1600" b="1" dirty="0"/>
              <a:t> (</a:t>
            </a:r>
            <a:r>
              <a:rPr lang="en-US" sz="1600" b="1" dirty="0" err="1"/>
              <a:t>PostgerSQL</a:t>
            </a:r>
            <a:r>
              <a:rPr lang="en-US" sz="1600" b="1" dirty="0"/>
              <a:t>, Java)</a:t>
            </a:r>
          </a:p>
          <a:p>
            <a:pPr marL="44926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b="1" dirty="0"/>
              <a:t>Автоматическая, корректируемая передача</a:t>
            </a:r>
            <a:endParaRPr lang="en-US" sz="1600" b="1" dirty="0"/>
          </a:p>
          <a:p>
            <a:pPr marL="44926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600" b="1" dirty="0"/>
              <a:t>600 </a:t>
            </a:r>
            <a:r>
              <a:rPr lang="en-US" sz="1600" b="1" dirty="0"/>
              <a:t>000 </a:t>
            </a:r>
            <a:r>
              <a:rPr lang="ru-RU" sz="1600" b="1" dirty="0"/>
              <a:t>пользователей</a:t>
            </a:r>
            <a:endParaRPr lang="en-US" sz="1600" b="1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59575" y="6242050"/>
            <a:ext cx="2133600" cy="365125"/>
          </a:xfrm>
        </p:spPr>
        <p:txBody>
          <a:bodyPr/>
          <a:lstStyle/>
          <a:p>
            <a:pPr>
              <a:defRPr/>
            </a:pPr>
            <a:fld id="{22771B9B-4AAD-4B79-A796-9F6809367EF1}" type="slidenum">
              <a:rPr lang="hu-HU"/>
              <a:pPr>
                <a:defRPr/>
              </a:pPr>
              <a:t>7</a:t>
            </a:fld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50825" y="557213"/>
            <a:ext cx="8642350" cy="1143000"/>
          </a:xfrm>
        </p:spPr>
        <p:txBody>
          <a:bodyPr/>
          <a:lstStyle/>
          <a:p>
            <a:r>
              <a:rPr lang="ru-RU" sz="3600" dirty="0"/>
              <a:t>Цифровая платёжная ведомость</a:t>
            </a:r>
            <a:endParaRPr lang="en-US" sz="3600" dirty="0"/>
          </a:p>
        </p:txBody>
      </p:sp>
      <p:pic>
        <p:nvPicPr>
          <p:cNvPr id="9" name="Kép 8"/>
          <p:cNvPicPr/>
          <p:nvPr/>
        </p:nvPicPr>
        <p:blipFill>
          <a:blip r:embed="rId3"/>
          <a:stretch>
            <a:fillRect/>
          </a:stretch>
        </p:blipFill>
        <p:spPr>
          <a:xfrm>
            <a:off x="5292080" y="2780928"/>
            <a:ext cx="3734200" cy="209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0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97"/>
            <a:ext cx="9163051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0" y="1628800"/>
            <a:ext cx="8642350" cy="39608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b="1" dirty="0"/>
              <a:t>Аутентификация по электронной карточке-идентификатору </a:t>
            </a:r>
            <a:r>
              <a:rPr lang="en-US" sz="1600" b="1" dirty="0"/>
              <a:t>KAÜ </a:t>
            </a:r>
            <a:r>
              <a:rPr lang="ru-RU" sz="1600" b="1" dirty="0"/>
              <a:t>в дополнение к логину</a:t>
            </a:r>
            <a:r>
              <a:rPr lang="en-US" sz="1600" b="1" dirty="0"/>
              <a:t> </a:t>
            </a:r>
            <a:r>
              <a:rPr lang="ru-RU" sz="1600" b="1" dirty="0"/>
              <a:t>в системе </a:t>
            </a:r>
            <a:r>
              <a:rPr lang="en-US" sz="1600" b="1" dirty="0"/>
              <a:t>KIRA (</a:t>
            </a:r>
            <a:r>
              <a:rPr lang="ru-RU" sz="1600" b="1" dirty="0"/>
              <a:t>пользователь </a:t>
            </a:r>
            <a:r>
              <a:rPr lang="en-US" sz="1600" b="1" dirty="0"/>
              <a:t>/</a:t>
            </a:r>
            <a:r>
              <a:rPr lang="ru-RU" sz="1600" b="1" dirty="0"/>
              <a:t> пароль +  файл безопасности</a:t>
            </a:r>
            <a:r>
              <a:rPr lang="en-US" sz="1600" b="1" dirty="0"/>
              <a:t>)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b="1" dirty="0"/>
              <a:t>KAÜ       </a:t>
            </a:r>
            <a:r>
              <a:rPr lang="ru-RU" sz="1600" b="1" dirty="0"/>
              <a:t>Национальная налоговая и таможенная администрация </a:t>
            </a:r>
            <a:r>
              <a:rPr lang="hu-HU" sz="1600" b="1" dirty="0"/>
              <a:t>(NAV)</a:t>
            </a:r>
            <a:r>
              <a:rPr lang="en-US" sz="1600" b="1" dirty="0"/>
              <a:t>: </a:t>
            </a:r>
            <a:r>
              <a:rPr lang="ru-RU" sz="1600" b="1" dirty="0"/>
              <a:t>идентификатор налогоплательщика (в системе </a:t>
            </a:r>
            <a:r>
              <a:rPr lang="en-US" sz="1600" b="1" dirty="0"/>
              <a:t>NAV) </a:t>
            </a:r>
            <a:r>
              <a:rPr lang="ru-RU" sz="1600" b="1" dirty="0"/>
              <a:t>сопоставляется с идентификаторами пользователей, которые хранятся в системе</a:t>
            </a:r>
            <a:r>
              <a:rPr lang="en-US" sz="1600" b="1" dirty="0"/>
              <a:t> KIRA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1600" b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1600" b="1" dirty="0"/>
              <a:t>Результаты </a:t>
            </a:r>
            <a:endParaRPr lang="en-US" sz="1600" b="1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/>
              <a:t>Собственная разработка</a:t>
            </a:r>
            <a:endParaRPr lang="hu-HU" sz="1600" b="1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/>
              <a:t>Внутренние пользователи используют с </a:t>
            </a:r>
            <a:r>
              <a:rPr lang="en-US" sz="1600" b="1" dirty="0"/>
              <a:t>01</a:t>
            </a:r>
            <a:r>
              <a:rPr lang="hu-HU" sz="1600" b="1" dirty="0"/>
              <a:t>/</a:t>
            </a:r>
            <a:r>
              <a:rPr lang="en-US" sz="1600" b="1" dirty="0"/>
              <a:t>01</a:t>
            </a:r>
            <a:r>
              <a:rPr lang="hu-HU" sz="1600" b="1" dirty="0"/>
              <a:t>/2019.</a:t>
            </a:r>
            <a:endParaRPr lang="en-US" sz="1600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b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1600" b="1" dirty="0"/>
              <a:t>Задачи</a:t>
            </a:r>
            <a:endParaRPr lang="en-US" sz="1600" b="1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/>
              <a:t>Распространение на всю страну во</a:t>
            </a:r>
            <a:r>
              <a:rPr lang="en-US" sz="1600" b="1" dirty="0"/>
              <a:t> </a:t>
            </a:r>
            <a:r>
              <a:rPr lang="ru-RU" sz="1600" b="1" dirty="0"/>
              <a:t>2 кв.</a:t>
            </a:r>
            <a:r>
              <a:rPr lang="hu-HU" sz="1600" b="1" dirty="0"/>
              <a:t> 2019</a:t>
            </a:r>
            <a:r>
              <a:rPr lang="ru-RU" sz="1600" b="1" dirty="0"/>
              <a:t> г.</a:t>
            </a:r>
            <a:endParaRPr lang="en-US" sz="1600" b="1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/>
              <a:t>Сканирование на уязвимость</a:t>
            </a:r>
            <a:r>
              <a:rPr lang="en-US" sz="1600" b="1" dirty="0"/>
              <a:t>      </a:t>
            </a:r>
            <a:r>
              <a:rPr lang="ru-RU" sz="1600" b="1" dirty="0"/>
              <a:t>модернизация </a:t>
            </a:r>
            <a:r>
              <a:rPr lang="hu-HU" sz="1600" b="1" dirty="0"/>
              <a:t>Oracle F</a:t>
            </a:r>
            <a:r>
              <a:rPr lang="en-US" sz="1600" b="1" dirty="0" err="1"/>
              <a:t>orms</a:t>
            </a:r>
            <a:endParaRPr lang="en-US" sz="1600" b="1" dirty="0"/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sz="1600" b="1" dirty="0"/>
              <a:t>      (</a:t>
            </a:r>
            <a:r>
              <a:rPr lang="ru-RU" sz="1600" b="1" dirty="0"/>
              <a:t>новый </a:t>
            </a:r>
            <a:r>
              <a:rPr lang="ru-RU" sz="1600" b="1" dirty="0" err="1"/>
              <a:t>подпроект</a:t>
            </a:r>
            <a:r>
              <a:rPr lang="en-US" sz="1600" b="1" dirty="0"/>
              <a:t>)</a:t>
            </a: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59575" y="6242050"/>
            <a:ext cx="2133600" cy="365125"/>
          </a:xfrm>
        </p:spPr>
        <p:txBody>
          <a:bodyPr/>
          <a:lstStyle/>
          <a:p>
            <a:pPr>
              <a:defRPr/>
            </a:pPr>
            <a:fld id="{22771B9B-4AAD-4B79-A796-9F6809367EF1}" type="slidenum">
              <a:rPr lang="hu-HU"/>
              <a:pPr>
                <a:defRPr/>
              </a:pPr>
              <a:t>8</a:t>
            </a:fld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50825" y="557213"/>
            <a:ext cx="8642350" cy="1143000"/>
          </a:xfrm>
        </p:spPr>
        <p:txBody>
          <a:bodyPr/>
          <a:lstStyle/>
          <a:p>
            <a:r>
              <a:rPr lang="ru-RU" sz="3600" dirty="0"/>
              <a:t>Двухфакторная аутентификация </a:t>
            </a:r>
            <a:r>
              <a:rPr lang="en-US" sz="3600" dirty="0"/>
              <a:t>KIRA</a:t>
            </a:r>
          </a:p>
        </p:txBody>
      </p:sp>
      <p:cxnSp>
        <p:nvCxnSpPr>
          <p:cNvPr id="4" name="Egyenes összekötő nyíllal 3"/>
          <p:cNvCxnSpPr/>
          <p:nvPr/>
        </p:nvCxnSpPr>
        <p:spPr>
          <a:xfrm>
            <a:off x="1190194" y="2348880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575" y="2996952"/>
            <a:ext cx="2346594" cy="1722698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6E87E22-27E3-4C7B-9194-86CAC8D9222C}"/>
              </a:ext>
            </a:extLst>
          </p:cNvPr>
          <p:cNvSpPr/>
          <p:nvPr/>
        </p:nvSpPr>
        <p:spPr>
          <a:xfrm>
            <a:off x="4139952" y="4941168"/>
            <a:ext cx="2160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63051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642350" cy="3960813"/>
          </a:xfrm>
        </p:spPr>
        <p:txBody>
          <a:bodyPr rtlCol="0"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600" b="1" dirty="0"/>
              <a:t>Объём 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       </a:t>
            </a:r>
            <a:r>
              <a:rPr lang="ru-RU" sz="1600" b="1" dirty="0"/>
              <a:t>Подлежит цифровизации</a:t>
            </a:r>
            <a:r>
              <a:rPr lang="en-US" sz="1600" b="1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600" b="1" dirty="0"/>
              <a:t>Общение между работодателем и Казначейством</a:t>
            </a:r>
            <a:endParaRPr lang="en-US" sz="16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600" b="1" dirty="0"/>
              <a:t>Общение между судами, налоговыми органами и Казначейством </a:t>
            </a:r>
            <a:endParaRPr lang="en-US" sz="16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600" b="1" dirty="0"/>
              <a:t>Обмен данными внутри организации</a:t>
            </a:r>
            <a:endParaRPr lang="en-US" sz="16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600" b="1" dirty="0"/>
              <a:t>Документы</a:t>
            </a:r>
            <a:r>
              <a:rPr lang="en-US" sz="1600" b="1" dirty="0"/>
              <a:t> (</a:t>
            </a:r>
            <a:r>
              <a:rPr lang="ru-RU" sz="1600" b="1" dirty="0"/>
              <a:t>формируемые</a:t>
            </a:r>
            <a:r>
              <a:rPr lang="hu-HU" sz="1600" b="1" dirty="0"/>
              <a:t> </a:t>
            </a:r>
            <a:r>
              <a:rPr lang="ru-RU" sz="1600" b="1" dirty="0"/>
              <a:t>в системе </a:t>
            </a:r>
            <a:r>
              <a:rPr lang="hu-HU" sz="1600" b="1" dirty="0"/>
              <a:t>KIRA</a:t>
            </a:r>
            <a:r>
              <a:rPr lang="ru-RU" sz="1600" b="1" dirty="0"/>
              <a:t> и архивные</a:t>
            </a:r>
            <a:r>
              <a:rPr lang="en-US" sz="1600" b="1" dirty="0"/>
              <a:t>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b="1" dirty="0"/>
              <a:t>Решения</a:t>
            </a:r>
            <a:endParaRPr lang="en-US" sz="1600" b="1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sz="1600" b="1" dirty="0"/>
              <a:t>Новое меню в</a:t>
            </a:r>
            <a:r>
              <a:rPr lang="en-US" sz="1600" b="1" dirty="0"/>
              <a:t> KIRA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sz="1600" b="1" dirty="0"/>
              <a:t>Непосредственный контакт между приложениями</a:t>
            </a:r>
            <a:endParaRPr lang="en-US" sz="1600" b="1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sz="1600" b="1" dirty="0"/>
              <a:t>Форма сайта управления кадрами</a:t>
            </a:r>
            <a:r>
              <a:rPr lang="hu-HU" sz="1600" b="1" dirty="0"/>
              <a:t> (</a:t>
            </a:r>
            <a:r>
              <a:rPr lang="en-US" sz="1600" b="1" dirty="0"/>
              <a:t>SZÜF</a:t>
            </a:r>
            <a:r>
              <a:rPr lang="hu-HU" sz="1600" b="1" dirty="0"/>
              <a:t>)</a:t>
            </a:r>
            <a:r>
              <a:rPr lang="en-US" sz="1600" b="1" dirty="0"/>
              <a:t> </a:t>
            </a:r>
            <a:endParaRPr lang="ru-RU" sz="1600" b="1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sz="1600" b="1" dirty="0"/>
              <a:t>Портал </a:t>
            </a:r>
            <a:r>
              <a:rPr lang="en-US" sz="1600" b="1" dirty="0"/>
              <a:t>Office Gate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sz="1600" b="1" dirty="0"/>
              <a:t>Электронная цифровая подпись</a:t>
            </a:r>
            <a:endParaRPr lang="en-US" sz="1600" b="1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sz="1600" b="1" dirty="0"/>
              <a:t>Электронная библиотека документов</a:t>
            </a:r>
            <a:endParaRPr lang="hu-HU" sz="1600" dirty="0"/>
          </a:p>
          <a:p>
            <a:pPr lvl="1" fontAlgn="auto">
              <a:spcAft>
                <a:spcPts val="0"/>
              </a:spcAft>
              <a:defRPr/>
            </a:pPr>
            <a:endParaRPr lang="hu-HU" sz="16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1200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59575" y="6242050"/>
            <a:ext cx="2133600" cy="365125"/>
          </a:xfrm>
        </p:spPr>
        <p:txBody>
          <a:bodyPr/>
          <a:lstStyle/>
          <a:p>
            <a:pPr>
              <a:defRPr/>
            </a:pPr>
            <a:fld id="{22771B9B-4AAD-4B79-A796-9F6809367EF1}" type="slidenum">
              <a:rPr lang="hu-HU"/>
              <a:pPr>
                <a:defRPr/>
              </a:pPr>
              <a:t>9</a:t>
            </a:fld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50825" y="557213"/>
            <a:ext cx="8642350" cy="1143000"/>
          </a:xfrm>
        </p:spPr>
        <p:txBody>
          <a:bodyPr/>
          <a:lstStyle/>
          <a:p>
            <a:r>
              <a:rPr lang="ru-RU" sz="3600" dirty="0"/>
              <a:t>Безбумажная система</a:t>
            </a:r>
            <a:r>
              <a:rPr lang="hu-HU" sz="3600" dirty="0"/>
              <a:t> KIRA</a:t>
            </a:r>
            <a:endParaRPr lang="en-US" sz="36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852937"/>
            <a:ext cx="194421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4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amkincstar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4235</TotalTime>
  <Words>724</Words>
  <Application>Microsoft Office PowerPoint</Application>
  <PresentationFormat>On-screen Show (4:3)</PresentationFormat>
  <Paragraphs>193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Georgia</vt:lpstr>
      <vt:lpstr>Wingdings</vt:lpstr>
      <vt:lpstr>Office Theme</vt:lpstr>
      <vt:lpstr>PowerPoint Presentation</vt:lpstr>
      <vt:lpstr>Централизованная система расчета заработной платы</vt:lpstr>
      <vt:lpstr>PowerPoint Presentation</vt:lpstr>
      <vt:lpstr>Цели в 2011 году</vt:lpstr>
      <vt:lpstr>Реализация </vt:lpstr>
      <vt:lpstr>Направления развития</vt:lpstr>
      <vt:lpstr>Цифровая платёжная ведомость</vt:lpstr>
      <vt:lpstr>Двухфакторная аутентификация KIRA</vt:lpstr>
      <vt:lpstr>Безбумажная система KIRA</vt:lpstr>
      <vt:lpstr>Безбумажная система KIRA</vt:lpstr>
      <vt:lpstr>Запрос по учётной записи организации в KIRA (31.12.2019.)</vt:lpstr>
      <vt:lpstr>Оцифровка документов KIRA (31.12.2020.)</vt:lpstr>
      <vt:lpstr>Оцифровка документов KIRA (31.12.2020.)</vt:lpstr>
      <vt:lpstr>Цели на перспективу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</dc:title>
  <dc:creator>marxcie</dc:creator>
  <cp:lastModifiedBy>Yelena Slizhevskaya</cp:lastModifiedBy>
  <cp:revision>433</cp:revision>
  <cp:lastPrinted>2015-11-02T12:33:03Z</cp:lastPrinted>
  <dcterms:created xsi:type="dcterms:W3CDTF">2013-07-04T11:33:12Z</dcterms:created>
  <dcterms:modified xsi:type="dcterms:W3CDTF">2019-05-23T21:16:11Z</dcterms:modified>
</cp:coreProperties>
</file>