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3" r:id="rId5"/>
    <p:sldMasterId id="2147483689" r:id="rId6"/>
    <p:sldMasterId id="2147483676" r:id="rId7"/>
  </p:sldMasterIdLst>
  <p:notesMasterIdLst>
    <p:notesMasterId r:id="rId21"/>
  </p:notesMasterIdLst>
  <p:handoutMasterIdLst>
    <p:handoutMasterId r:id="rId22"/>
  </p:handoutMasterIdLst>
  <p:sldIdLst>
    <p:sldId id="987" r:id="rId8"/>
    <p:sldId id="1044" r:id="rId9"/>
    <p:sldId id="1045" r:id="rId10"/>
    <p:sldId id="1046" r:id="rId11"/>
    <p:sldId id="1016" r:id="rId12"/>
    <p:sldId id="1037" r:id="rId13"/>
    <p:sldId id="1038" r:id="rId14"/>
    <p:sldId id="1042" r:id="rId15"/>
    <p:sldId id="1039" r:id="rId16"/>
    <p:sldId id="1040" r:id="rId17"/>
    <p:sldId id="1041" r:id="rId18"/>
    <p:sldId id="1043" r:id="rId19"/>
    <p:sldId id="954" r:id="rId20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b147670" initials="HT" lastIdx="2" clrIdx="0"/>
  <p:cmAuthor id="1" name="Marieke Goettsch" initials="MG" lastIdx="15" clrIdx="1"/>
  <p:cmAuthor id="2" name="wb258586" initials="w" lastIdx="22" clrIdx="2"/>
  <p:cmAuthor id="3" name="wb111729" initials="w" lastIdx="7" clrIdx="3"/>
  <p:cmAuthor id="4" name="Iwona Warzecha" initials="IW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FF9900"/>
    <a:srgbClr val="3E6CA4"/>
    <a:srgbClr val="FFFF99"/>
    <a:srgbClr val="808000"/>
    <a:srgbClr val="FFFFCC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57" autoAdjust="0"/>
    <p:restoredTop sz="88389" autoAdjust="0"/>
  </p:normalViewPr>
  <p:slideViewPr>
    <p:cSldViewPr>
      <p:cViewPr varScale="1">
        <p:scale>
          <a:sx n="117" d="100"/>
          <a:sy n="117" d="100"/>
        </p:scale>
        <p:origin x="-152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6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69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tags" Target="tags/tag1.xml"/><Relationship Id="rId28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handoutMaster" Target="handoutMasters/handout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57200"/>
          </a:xfrm>
          <a:prstGeom prst="rect">
            <a:avLst/>
          </a:prstGeom>
        </p:spPr>
        <p:txBody>
          <a:bodyPr vert="horz" lIns="91551" tIns="45775" rIns="91551" bIns="4577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5" y="0"/>
            <a:ext cx="2971800" cy="457200"/>
          </a:xfrm>
          <a:prstGeom prst="rect">
            <a:avLst/>
          </a:prstGeom>
        </p:spPr>
        <p:txBody>
          <a:bodyPr vert="horz" lIns="91551" tIns="45775" rIns="91551" bIns="45775" rtlCol="0"/>
          <a:lstStyle>
            <a:lvl1pPr algn="r">
              <a:defRPr sz="1300"/>
            </a:lvl1pPr>
          </a:lstStyle>
          <a:p>
            <a:fld id="{439C41C4-6A94-4A7C-BBB9-64AA1167D1F7}" type="datetimeFigureOut">
              <a:rPr lang="en-US" smtClean="0"/>
              <a:pPr/>
              <a:t>3/30/2018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85213"/>
            <a:ext cx="2971800" cy="457200"/>
          </a:xfrm>
          <a:prstGeom prst="rect">
            <a:avLst/>
          </a:prstGeom>
        </p:spPr>
        <p:txBody>
          <a:bodyPr vert="horz" lIns="91551" tIns="45775" rIns="91551" bIns="4577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5" y="8685213"/>
            <a:ext cx="2971800" cy="457200"/>
          </a:xfrm>
          <a:prstGeom prst="rect">
            <a:avLst/>
          </a:prstGeom>
        </p:spPr>
        <p:txBody>
          <a:bodyPr vert="horz" lIns="91551" tIns="45775" rIns="91551" bIns="45775" rtlCol="0" anchor="b"/>
          <a:lstStyle>
            <a:lvl1pPr algn="r">
              <a:defRPr sz="1300"/>
            </a:lvl1pPr>
          </a:lstStyle>
          <a:p>
            <a:fld id="{A2C73050-5981-4084-8D84-D7612746A3E5}" type="slidenum">
              <a:rPr lang="en-US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7996281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57200"/>
          </a:xfrm>
          <a:prstGeom prst="rect">
            <a:avLst/>
          </a:prstGeom>
        </p:spPr>
        <p:txBody>
          <a:bodyPr vert="horz" lIns="91551" tIns="45775" rIns="91551" bIns="4577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5" y="0"/>
            <a:ext cx="2971800" cy="457200"/>
          </a:xfrm>
          <a:prstGeom prst="rect">
            <a:avLst/>
          </a:prstGeom>
        </p:spPr>
        <p:txBody>
          <a:bodyPr vert="horz" lIns="91551" tIns="45775" rIns="91551" bIns="45775" rtlCol="0"/>
          <a:lstStyle>
            <a:lvl1pPr algn="r">
              <a:defRPr sz="1300"/>
            </a:lvl1pPr>
          </a:lstStyle>
          <a:p>
            <a:fld id="{14D3B303-F59B-4C97-AED3-CF83BE613521}" type="datetimeFigureOut">
              <a:rPr lang="en-US" smtClean="0"/>
              <a:pPr/>
              <a:t>3/30/2018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4213"/>
            <a:ext cx="4570412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1" tIns="45775" rIns="91551" bIns="4577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343400"/>
            <a:ext cx="5486400" cy="4114800"/>
          </a:xfrm>
          <a:prstGeom prst="rect">
            <a:avLst/>
          </a:prstGeom>
        </p:spPr>
        <p:txBody>
          <a:bodyPr vert="horz" lIns="91551" tIns="45775" rIns="91551" bIns="4577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685213"/>
            <a:ext cx="2971800" cy="457200"/>
          </a:xfrm>
          <a:prstGeom prst="rect">
            <a:avLst/>
          </a:prstGeom>
        </p:spPr>
        <p:txBody>
          <a:bodyPr vert="horz" lIns="91551" tIns="45775" rIns="91551" bIns="4577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5" y="8685213"/>
            <a:ext cx="2971800" cy="457200"/>
          </a:xfrm>
          <a:prstGeom prst="rect">
            <a:avLst/>
          </a:prstGeom>
        </p:spPr>
        <p:txBody>
          <a:bodyPr vert="horz" lIns="91551" tIns="45775" rIns="91551" bIns="45775" rtlCol="0" anchor="b"/>
          <a:lstStyle>
            <a:lvl1pPr algn="r">
              <a:defRPr sz="1300"/>
            </a:lvl1pPr>
          </a:lstStyle>
          <a:p>
            <a:fld id="{0C75964A-2E94-4480-8D32-DA82EB51893E}" type="slidenum">
              <a:rPr lang="en-US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1027035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02518C-9F00-47AE-90B2-73A2408FE050}" type="slidenum">
              <a:rPr lang="en-US" altLang="en-US" smtClean="0"/>
              <a:pPr/>
              <a:t>2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592257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0B30-62F6-4713-A58D-86DEA8266B89}" type="slidenum">
              <a:rPr lang="en-US" smtClean="0"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070583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233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02518C-9F00-47AE-90B2-73A2408FE050}" type="slidenum">
              <a:rPr lang="en-US" altLang="en-US" smtClean="0"/>
              <a:pPr/>
              <a:t>3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355104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02518C-9F00-47AE-90B2-73A2408FE050}" type="slidenum">
              <a:rPr lang="en-US" altLang="en-US" smtClean="0"/>
              <a:pPr/>
              <a:t>4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679372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0B30-62F6-4713-A58D-86DEA8266B89}" type="slidenum">
              <a:rPr lang="en-US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47039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0B30-62F6-4713-A58D-86DEA8266B89}" type="slidenum">
              <a:rPr lang="en-US" smtClean="0"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4244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0B30-62F6-4713-A58D-86DEA8266B89}" type="slidenum">
              <a:rPr lang="en-US" smtClean="0"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157445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0B30-62F6-4713-A58D-86DEA8266B89}" type="slidenum">
              <a:rPr lang="en-US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52336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0B30-62F6-4713-A58D-86DEA8266B89}" type="slidenum">
              <a:rPr lang="en-US" smtClean="0"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57587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720B30-62F6-4713-A58D-86DEA8266B89}" type="slidenum">
              <a:rPr lang="en-US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73000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D82C62C2-D1B9-4641-A17A-F8B0321F1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2C62C2-D1B9-4641-A17A-F8B0321F1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2C62C2-D1B9-4641-A17A-F8B0321F1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2C62C2-D1B9-4641-A17A-F8B0321F1F4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199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ght Blu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 flipV="1">
            <a:off x="0" y="0"/>
            <a:ext cx="9144000" cy="4479925"/>
          </a:xfrm>
          <a:prstGeom prst="rect">
            <a:avLst/>
          </a:prstGeom>
          <a:solidFill>
            <a:srgbClr val="139A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4311650"/>
            <a:ext cx="9144000" cy="176213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115888" indent="-115888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en-US" altLang="en-US" sz="1300" b="0">
              <a:solidFill>
                <a:schemeClr val="bg1"/>
              </a:solidFill>
              <a:cs typeface="+mn-cs"/>
            </a:endParaRPr>
          </a:p>
        </p:txBody>
      </p:sp>
      <p:sp>
        <p:nvSpPr>
          <p:cNvPr id="330" name="Title 329"/>
          <p:cNvSpPr>
            <a:spLocks noGrp="1"/>
          </p:cNvSpPr>
          <p:nvPr>
            <p:ph type="title"/>
          </p:nvPr>
        </p:nvSpPr>
        <p:spPr>
          <a:xfrm>
            <a:off x="1512623" y="1189789"/>
            <a:ext cx="6971806" cy="1822161"/>
          </a:xfrm>
          <a:prstGeom prst="rect">
            <a:avLst/>
          </a:prstGeom>
        </p:spPr>
        <p:txBody>
          <a:bodyPr anchor="b"/>
          <a:lstStyle>
            <a:lvl1pPr>
              <a:lnSpc>
                <a:spcPct val="100000"/>
              </a:lnSpc>
              <a:spcBef>
                <a:spcPts val="0"/>
              </a:spcBef>
              <a:defRPr sz="3600" b="1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32" name="Text Placeholder 331"/>
          <p:cNvSpPr>
            <a:spLocks noGrp="1"/>
          </p:cNvSpPr>
          <p:nvPr>
            <p:ph type="body" sz="quarter" idx="13"/>
          </p:nvPr>
        </p:nvSpPr>
        <p:spPr>
          <a:xfrm>
            <a:off x="1525172" y="3000005"/>
            <a:ext cx="6959257" cy="87588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400" b="0" i="0" cap="all" baseline="0">
                <a:solidFill>
                  <a:srgbClr val="FFFFFF"/>
                </a:solidFill>
                <a:latin typeface="+mn-lt"/>
                <a:cs typeface="Andes ExtraLight"/>
              </a:defRPr>
            </a:lvl1pPr>
            <a:lvl2pPr>
              <a:defRPr b="0" i="0">
                <a:latin typeface="Andes ExtraLigh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331"/>
          <p:cNvSpPr>
            <a:spLocks noGrp="1"/>
          </p:cNvSpPr>
          <p:nvPr>
            <p:ph type="body" sz="quarter" idx="14"/>
          </p:nvPr>
        </p:nvSpPr>
        <p:spPr>
          <a:xfrm>
            <a:off x="5682073" y="4699001"/>
            <a:ext cx="2821170" cy="1393637"/>
          </a:xfrm>
          <a:prstGeom prst="rect">
            <a:avLst/>
          </a:prstGeom>
        </p:spPr>
        <p:txBody>
          <a:bodyPr anchor="b"/>
          <a:lstStyle>
            <a:lvl1pPr marL="0" marR="0" indent="0" algn="r" defTabSz="914400" rtl="0" eaLnBrk="1" fontAlgn="base" latinLnBrk="0" hangingPunct="1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SzTx/>
              <a:buFontTx/>
              <a:buNone/>
              <a:tabLst/>
              <a:defRPr sz="1400" b="0" i="0" baseline="0">
                <a:solidFill>
                  <a:schemeClr val="tx1"/>
                </a:solidFill>
                <a:latin typeface="+mn-lt"/>
                <a:cs typeface="Arial"/>
              </a:defRPr>
            </a:lvl1pPr>
            <a:lvl2pPr marL="0" marR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SzTx/>
              <a:buFont typeface="Wingdings" charset="0"/>
              <a:buNone/>
              <a:tabLst/>
              <a:defRPr sz="1400" b="0" i="0">
                <a:latin typeface="+mn-lt"/>
                <a:cs typeface="Andes ExtraLight"/>
              </a:defRPr>
            </a:lvl2pPr>
            <a:lvl3pPr>
              <a:defRPr b="0" i="0">
                <a:latin typeface="Andes ExtraLight"/>
                <a:cs typeface="Andes ExtraLight"/>
              </a:defRPr>
            </a:lvl3pPr>
            <a:lvl4pPr>
              <a:defRPr b="0" i="0">
                <a:latin typeface="Andes ExtraLight"/>
                <a:cs typeface="Andes ExtraLight"/>
              </a:defRPr>
            </a:lvl4pPr>
            <a:lvl5pPr>
              <a:defRPr b="0" i="0">
                <a:latin typeface="Andes ExtraLight"/>
                <a:cs typeface="Andes ExtraLigh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0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508000" y="4699001"/>
            <a:ext cx="5058833" cy="1375832"/>
          </a:xfrm>
          <a:prstGeom prst="rect">
            <a:avLst/>
          </a:prstGeom>
          <a:solidFill>
            <a:srgbClr val="FFFFFF"/>
          </a:solidFill>
        </p:spPr>
        <p:txBody>
          <a:bodyPr anchor="ctr">
            <a:normAutofit/>
          </a:bodyPr>
          <a:lstStyle>
            <a:lvl1pPr algn="ctr">
              <a:defRPr baseline="0">
                <a:solidFill>
                  <a:srgbClr val="021F43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dt" sz="half" idx="17"/>
          </p:nvPr>
        </p:nvSpPr>
        <p:spPr>
          <a:xfrm>
            <a:off x="5942013" y="6107113"/>
            <a:ext cx="2551112" cy="306387"/>
          </a:xfrm>
          <a:prstGeom prst="rect">
            <a:avLst/>
          </a:prstGeom>
        </p:spPr>
        <p:txBody>
          <a:bodyPr rIns="0" anchor="ctr"/>
          <a:lstStyle>
            <a:lvl1pPr algn="r">
              <a:defRPr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139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>
            <a:extLst>
              <a:ext uri="{FF2B5EF4-FFF2-40B4-BE49-F238E27FC236}">
                <a16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id="{C2FD87E0-2836-4B68-82F8-78FDFA1F822F}"/>
              </a:ext>
            </a:extLst>
          </p:cNvPr>
          <p:cNvGrpSpPr/>
          <p:nvPr userDrawn="1"/>
        </p:nvGrpSpPr>
        <p:grpSpPr>
          <a:xfrm>
            <a:off x="-15540" y="1026783"/>
            <a:ext cx="9159540" cy="500270"/>
            <a:chOff x="-20720" y="984251"/>
            <a:chExt cx="12212720" cy="500270"/>
          </a:xfrm>
        </p:grpSpPr>
        <p:sp>
          <p:nvSpPr>
            <p:cNvPr id="66" name="Rectangle 65">
              <a:extLst>
                <a:ext uri="{FF2B5EF4-FFF2-40B4-BE49-F238E27FC236}">
                  <a16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id="{3144BC28-BCDF-4300-81CE-0807D163EB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750" y="1033798"/>
              <a:ext cx="11906250" cy="423621"/>
            </a:xfrm>
            <a:prstGeom prst="rect">
              <a:avLst/>
            </a:prstGeom>
            <a:gradFill>
              <a:gsLst>
                <a:gs pos="0">
                  <a:srgbClr val="FBB70C"/>
                </a:gs>
                <a:gs pos="100000">
                  <a:srgbClr val="FBB70C">
                    <a:alpha val="0"/>
                  </a:srgbClr>
                </a:gs>
              </a:gsLst>
              <a:lin ang="0" scaled="0"/>
            </a:gradFill>
            <a:ln>
              <a:noFill/>
            </a:ln>
            <a:extLst/>
          </p:spPr>
          <p:txBody>
            <a:bodyPr/>
            <a:lstStyle>
              <a:lvl1pPr marL="115888" indent="-115888" eaLnBrk="0" hangingPunct="0">
                <a:defRPr sz="1600" b="1">
                  <a:solidFill>
                    <a:schemeClr val="tx1"/>
                  </a:solidFill>
                  <a:latin typeface="Trebuchet MS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1600" b="1">
                  <a:solidFill>
                    <a:schemeClr val="tx1"/>
                  </a:solidFill>
                  <a:latin typeface="Trebuchet MS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1600" b="1">
                  <a:solidFill>
                    <a:schemeClr val="tx1"/>
                  </a:solidFill>
                  <a:latin typeface="Trebuchet MS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1600" b="1">
                  <a:solidFill>
                    <a:schemeClr val="tx1"/>
                  </a:solidFill>
                  <a:latin typeface="Trebuchet MS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1600" b="1">
                  <a:solidFill>
                    <a:schemeClr val="tx1"/>
                  </a:solidFill>
                  <a:latin typeface="Trebuchet MS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Trebuchet MS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Trebuchet MS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Trebuchet MS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tx1"/>
                  </a:solidFill>
                  <a:latin typeface="Trebuchet MS" pitchFamily="34" charset="0"/>
                  <a:ea typeface="MS PGothic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Char char="•"/>
                <a:defRPr/>
              </a:pPr>
              <a:endParaRPr lang="en-US" altLang="en-US" sz="975" b="0">
                <a:solidFill>
                  <a:schemeClr val="bg1"/>
                </a:solidFill>
                <a:cs typeface="+mn-cs"/>
              </a:endParaRPr>
            </a:p>
          </p:txBody>
        </p:sp>
        <p:sp>
          <p:nvSpPr>
            <p:cNvPr id="67" name="Oval 66">
              <a:extLst>
                <a:ext uri="{FF2B5EF4-FFF2-40B4-BE49-F238E27FC236}">
                  <a16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id="{36C2127F-A3E4-45D6-83FA-70DDC31F1635}"/>
                </a:ext>
              </a:extLst>
            </p:cNvPr>
            <p:cNvSpPr/>
            <p:nvPr userDrawn="1"/>
          </p:nvSpPr>
          <p:spPr bwMode="auto">
            <a:xfrm>
              <a:off x="-4903" y="984251"/>
              <a:ext cx="500270" cy="50027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86916" marR="0" indent="-86916" algn="l" defTabSz="6858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/>
              </a:pPr>
              <a:endParaRPr kumimoji="0" lang="en-US" sz="975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Times New Roman" pitchFamily="18" charset="0"/>
              </a:endParaRPr>
            </a:p>
          </p:txBody>
        </p:sp>
        <p:pic>
          <p:nvPicPr>
            <p:cNvPr id="68" name="Picture 67">
              <a:extLst>
                <a:ext uri="{FF2B5EF4-FFF2-40B4-BE49-F238E27FC236}">
                  <a16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id="{64FC9B6D-A255-4116-A09E-BE980B05BCB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-20720" y="991061"/>
              <a:ext cx="525010" cy="480759"/>
            </a:xfrm>
            <a:prstGeom prst="rect">
              <a:avLst/>
            </a:prstGeom>
          </p:spPr>
        </p:pic>
      </p:grpSp>
      <p:sp>
        <p:nvSpPr>
          <p:cNvPr id="69" name="Title 1">
            <a:extLst>
              <a:ext uri="{FF2B5EF4-FFF2-40B4-BE49-F238E27FC236}">
                <a16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id="{56D0661D-B5D3-43BD-84A6-091458B32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342" y="175740"/>
            <a:ext cx="8216622" cy="756707"/>
          </a:xfrm>
        </p:spPr>
        <p:txBody>
          <a:bodyPr/>
          <a:lstStyle>
            <a:lvl1pPr>
              <a:defRPr sz="1650" b="1" i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id="{7F97E2AB-01DE-4815-A8F9-8E31A38C42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6055" y="1670050"/>
            <a:ext cx="8212909" cy="49646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4" name="Slide Number Placeholder 9">
            <a:extLst>
              <a:ext uri="{FF2B5EF4-FFF2-40B4-BE49-F238E27FC236}">
                <a16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id="{5420DA97-6919-4D29-A80F-35CF789F7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47305" y="1102546"/>
            <a:ext cx="317500" cy="365125"/>
          </a:xfrm>
        </p:spPr>
        <p:txBody>
          <a:bodyPr>
            <a:normAutofit/>
          </a:bodyPr>
          <a:lstStyle>
            <a:lvl1pPr>
              <a:defRPr sz="788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8C00F7A5-9486-468C-ACE0-CB009C4DAD76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594983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02419F-14A5-4D44-8D2E-22D87B56DD20}" type="slidenum">
              <a:rPr lang="en-US" altLang="en-US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70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02419F-14A5-4D44-8D2E-22D87B56DD20}" type="slidenum">
              <a:rPr lang="en-US" altLang="en-US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291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41070"/>
            <a:ext cx="7886700" cy="872836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ED1C24"/>
                </a:solidFill>
                <a:latin typeface="Andes" panose="02000000000000000000" pitchFamily="50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71450" indent="-171450">
              <a:lnSpc>
                <a:spcPct val="100000"/>
              </a:lnSpc>
              <a:buSzPct val="100000"/>
              <a:buFont typeface="Arial" panose="020B0604020202020204" pitchFamily="34" charset="0"/>
              <a:buChar char="»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lnSpc>
                <a:spcPct val="100000"/>
              </a:lnSpc>
              <a:buSzPct val="100000"/>
              <a:buFont typeface="Arial" panose="020B0604020202020204" pitchFamily="34" charset="0"/>
              <a:buChar char="»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lnSpc>
                <a:spcPct val="100000"/>
              </a:lnSpc>
              <a:buSzPct val="100000"/>
              <a:buFont typeface="Arial" panose="020B0604020202020204" pitchFamily="34" charset="0"/>
              <a:buChar char="»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lnSpc>
                <a:spcPct val="100000"/>
              </a:lnSpc>
              <a:buSzPct val="100000"/>
              <a:buFont typeface="Arial" panose="020B0604020202020204" pitchFamily="34" charset="0"/>
              <a:buChar char="»"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lnSpc>
                <a:spcPct val="100000"/>
              </a:lnSpc>
              <a:buSzPct val="100000"/>
              <a:buFont typeface="Arial" panose="020B0604020202020204" pitchFamily="34" charset="0"/>
              <a:buChar char="»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1326863"/>
            <a:ext cx="9144000" cy="169459"/>
          </a:xfrm>
          <a:prstGeom prst="rect">
            <a:avLst/>
          </a:prstGeom>
          <a:gradFill flip="none" rotWithShape="1">
            <a:gsLst>
              <a:gs pos="0">
                <a:srgbClr val="8C8D90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rgbClr val="8C8D9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B3ABA45-890E-45E3-AB7B-9C569D2DC0F9}" type="slidenum">
              <a:rPr lang="en-US" sz="900" smtClean="0"/>
              <a:pPr/>
              <a:t>‹#›</a:t>
            </a:fld>
            <a:endParaRPr lang="hr-HR" sz="900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06"/>
          <a:stretch/>
        </p:blipFill>
        <p:spPr>
          <a:xfrm>
            <a:off x="-7975" y="0"/>
            <a:ext cx="582640" cy="1325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7746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6685-C70B-48A6-8AB0-616E9120AF74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C4A-AEE0-494B-BF4C-BD5E1CDC9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7428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6685-C70B-48A6-8AB0-616E9120AF74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C4A-AEE0-494B-BF4C-BD5E1CDC9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18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4343400" cy="45720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algn="l">
              <a:defRPr sz="12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837"/>
            <a:ext cx="8229600" cy="4144963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tx1"/>
                </a:solidFill>
              </a:defRPr>
            </a:lvl1pPr>
            <a:lvl2pPr>
              <a:defRPr sz="12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D82C62C2-D1B9-4641-A17A-F8B0321F1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6685-C70B-48A6-8AB0-616E9120AF74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C4A-AEE0-494B-BF4C-BD5E1CDC9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984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6685-C70B-48A6-8AB0-616E9120AF74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C4A-AEE0-494B-BF4C-BD5E1CDC9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4879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6685-C70B-48A6-8AB0-616E9120AF74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C4A-AEE0-494B-BF4C-BD5E1CDC9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4266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6685-C70B-48A6-8AB0-616E9120AF74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C4A-AEE0-494B-BF4C-BD5E1CDC9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4042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6685-C70B-48A6-8AB0-616E9120AF74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C4A-AEE0-494B-BF4C-BD5E1CDC9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5727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6685-C70B-48A6-8AB0-616E9120AF74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C4A-AEE0-494B-BF4C-BD5E1CDC9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2242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6685-C70B-48A6-8AB0-616E9120AF74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C4A-AEE0-494B-BF4C-BD5E1CDC9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7487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6685-C70B-48A6-8AB0-616E9120AF74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C4A-AEE0-494B-BF4C-BD5E1CDC9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1828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E6685-C70B-48A6-8AB0-616E9120AF74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F8C4A-AEE0-494B-BF4C-BD5E1CDC9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04790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B5ED7-4304-4035-88CA-7169E631A2E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A641-218A-4B43-9B95-7197741BA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248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2C62C2-D1B9-4641-A17A-F8B0321F1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B5ED7-4304-4035-88CA-7169E631A2E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A641-218A-4B43-9B95-7197741BA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2136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B5ED7-4304-4035-88CA-7169E631A2E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A641-218A-4B43-9B95-7197741BA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37659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B5ED7-4304-4035-88CA-7169E631A2E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A641-218A-4B43-9B95-7197741BA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1983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B5ED7-4304-4035-88CA-7169E631A2E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A641-218A-4B43-9B95-7197741BA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464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B5ED7-4304-4035-88CA-7169E631A2E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A641-218A-4B43-9B95-7197741BA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921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B5ED7-4304-4035-88CA-7169E631A2E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A641-218A-4B43-9B95-7197741BA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544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B5ED7-4304-4035-88CA-7169E631A2E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A641-218A-4B43-9B95-7197741BA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36221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B5ED7-4304-4035-88CA-7169E631A2E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A641-218A-4B43-9B95-7197741BA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25476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B5ED7-4304-4035-88CA-7169E631A2E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A641-218A-4B43-9B95-7197741BA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10805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B5ED7-4304-4035-88CA-7169E631A2E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AA641-218A-4B43-9B95-7197741BA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9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2C62C2-D1B9-4641-A17A-F8B0321F1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2C62C2-D1B9-4641-A17A-F8B0321F1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2C62C2-D1B9-4641-A17A-F8B0321F1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2C62C2-D1B9-4641-A17A-F8B0321F1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2C62C2-D1B9-4641-A17A-F8B0321F1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2C62C2-D1B9-4641-A17A-F8B0321F1F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3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6248400" y="46482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100" dirty="0">
                <a:solidFill>
                  <a:schemeClr val="bg1"/>
                </a:solidFill>
              </a:rPr>
              <a:t>Pokrate</a:t>
            </a:r>
          </a:p>
        </p:txBody>
      </p:sp>
      <p:sp>
        <p:nvSpPr>
          <p:cNvPr id="9" name="Rectangle 8"/>
          <p:cNvSpPr/>
          <p:nvPr/>
        </p:nvSpPr>
        <p:spPr>
          <a:xfrm>
            <a:off x="14344" y="381000"/>
            <a:ext cx="4252856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458200" y="381000"/>
            <a:ext cx="685800" cy="152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156488"/>
            <a:ext cx="3803122" cy="75382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702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84"/>
          <p:cNvSpPr>
            <a:spLocks/>
          </p:cNvSpPr>
          <p:nvPr/>
        </p:nvSpPr>
        <p:spPr bwMode="auto">
          <a:xfrm flipH="1">
            <a:off x="8189913" y="6323013"/>
            <a:ext cx="349250" cy="534987"/>
          </a:xfrm>
          <a:custGeom>
            <a:avLst/>
            <a:gdLst>
              <a:gd name="T0" fmla="*/ 0 w 638"/>
              <a:gd name="T1" fmla="*/ 0 h 1194"/>
              <a:gd name="T2" fmla="*/ 2147483647 w 638"/>
              <a:gd name="T3" fmla="*/ 2147483647 h 1194"/>
              <a:gd name="T4" fmla="*/ 2147483647 w 638"/>
              <a:gd name="T5" fmla="*/ 2147483647 h 1194"/>
              <a:gd name="T6" fmla="*/ 2147483647 w 638"/>
              <a:gd name="T7" fmla="*/ 2147483647 h 1194"/>
              <a:gd name="T8" fmla="*/ 2147483647 w 638"/>
              <a:gd name="T9" fmla="*/ 2147483647 h 1194"/>
              <a:gd name="T10" fmla="*/ 2147483647 w 638"/>
              <a:gd name="T11" fmla="*/ 2147483647 h 1194"/>
              <a:gd name="T12" fmla="*/ 2147483647 w 638"/>
              <a:gd name="T13" fmla="*/ 2147483647 h 1194"/>
              <a:gd name="T14" fmla="*/ 2147483647 w 638"/>
              <a:gd name="T15" fmla="*/ 2147483647 h 1194"/>
              <a:gd name="T16" fmla="*/ 2147483647 w 638"/>
              <a:gd name="T17" fmla="*/ 2147483647 h 1194"/>
              <a:gd name="T18" fmla="*/ 2147483647 w 638"/>
              <a:gd name="T19" fmla="*/ 2147483647 h 1194"/>
              <a:gd name="T20" fmla="*/ 2147483647 w 638"/>
              <a:gd name="T21" fmla="*/ 2147483647 h 1194"/>
              <a:gd name="T22" fmla="*/ 2147483647 w 638"/>
              <a:gd name="T23" fmla="*/ 2147483647 h 1194"/>
              <a:gd name="T24" fmla="*/ 2147483647 w 638"/>
              <a:gd name="T25" fmla="*/ 2147483647 h 1194"/>
              <a:gd name="T26" fmla="*/ 2147483647 w 638"/>
              <a:gd name="T27" fmla="*/ 2147483647 h 1194"/>
              <a:gd name="T28" fmla="*/ 2147483647 w 638"/>
              <a:gd name="T29" fmla="*/ 2147483647 h 1194"/>
              <a:gd name="T30" fmla="*/ 2147483647 w 638"/>
              <a:gd name="T31" fmla="*/ 2147483647 h 1194"/>
              <a:gd name="T32" fmla="*/ 2147483647 w 638"/>
              <a:gd name="T33" fmla="*/ 2147483647 h 1194"/>
              <a:gd name="T34" fmla="*/ 2147483647 w 638"/>
              <a:gd name="T35" fmla="*/ 2147483647 h 1194"/>
              <a:gd name="T36" fmla="*/ 2147483647 w 638"/>
              <a:gd name="T37" fmla="*/ 2147483647 h 1194"/>
              <a:gd name="T38" fmla="*/ 2147483647 w 638"/>
              <a:gd name="T39" fmla="*/ 2147483647 h 1194"/>
              <a:gd name="T40" fmla="*/ 2147483647 w 638"/>
              <a:gd name="T41" fmla="*/ 2147483647 h 1194"/>
              <a:gd name="T42" fmla="*/ 2147483647 w 638"/>
              <a:gd name="T43" fmla="*/ 2147483647 h 1194"/>
              <a:gd name="T44" fmla="*/ 2147483647 w 638"/>
              <a:gd name="T45" fmla="*/ 2147483647 h 1194"/>
              <a:gd name="T46" fmla="*/ 2147483647 w 638"/>
              <a:gd name="T47" fmla="*/ 2147483647 h 1194"/>
              <a:gd name="T48" fmla="*/ 2147483647 w 638"/>
              <a:gd name="T49" fmla="*/ 2147483647 h 1194"/>
              <a:gd name="T50" fmla="*/ 2147483647 w 638"/>
              <a:gd name="T51" fmla="*/ 2147483647 h 1194"/>
              <a:gd name="T52" fmla="*/ 2147483647 w 638"/>
              <a:gd name="T53" fmla="*/ 2147483647 h 1194"/>
              <a:gd name="T54" fmla="*/ 2147483647 w 638"/>
              <a:gd name="T55" fmla="*/ 2147483647 h 1194"/>
              <a:gd name="T56" fmla="*/ 0 w 638"/>
              <a:gd name="T57" fmla="*/ 0 h 119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638" h="1194">
                <a:moveTo>
                  <a:pt x="0" y="0"/>
                </a:moveTo>
                <a:lnTo>
                  <a:pt x="38" y="110"/>
                </a:lnTo>
                <a:lnTo>
                  <a:pt x="78" y="216"/>
                </a:lnTo>
                <a:lnTo>
                  <a:pt x="106" y="304"/>
                </a:lnTo>
                <a:lnTo>
                  <a:pt x="136" y="398"/>
                </a:lnTo>
                <a:lnTo>
                  <a:pt x="164" y="506"/>
                </a:lnTo>
                <a:lnTo>
                  <a:pt x="206" y="672"/>
                </a:lnTo>
                <a:lnTo>
                  <a:pt x="236" y="788"/>
                </a:lnTo>
                <a:lnTo>
                  <a:pt x="272" y="990"/>
                </a:lnTo>
                <a:lnTo>
                  <a:pt x="286" y="1086"/>
                </a:lnTo>
                <a:lnTo>
                  <a:pt x="302" y="1194"/>
                </a:lnTo>
                <a:lnTo>
                  <a:pt x="638" y="1194"/>
                </a:lnTo>
                <a:lnTo>
                  <a:pt x="624" y="1142"/>
                </a:lnTo>
                <a:lnTo>
                  <a:pt x="598" y="1060"/>
                </a:lnTo>
                <a:lnTo>
                  <a:pt x="572" y="980"/>
                </a:lnTo>
                <a:lnTo>
                  <a:pt x="548" y="912"/>
                </a:lnTo>
                <a:lnTo>
                  <a:pt x="494" y="784"/>
                </a:lnTo>
                <a:lnTo>
                  <a:pt x="456" y="698"/>
                </a:lnTo>
                <a:lnTo>
                  <a:pt x="424" y="626"/>
                </a:lnTo>
                <a:lnTo>
                  <a:pt x="378" y="532"/>
                </a:lnTo>
                <a:lnTo>
                  <a:pt x="340" y="470"/>
                </a:lnTo>
                <a:lnTo>
                  <a:pt x="306" y="414"/>
                </a:lnTo>
                <a:lnTo>
                  <a:pt x="268" y="342"/>
                </a:lnTo>
                <a:lnTo>
                  <a:pt x="228" y="286"/>
                </a:lnTo>
                <a:lnTo>
                  <a:pt x="174" y="210"/>
                </a:lnTo>
                <a:lnTo>
                  <a:pt x="122" y="140"/>
                </a:lnTo>
                <a:lnTo>
                  <a:pt x="58" y="52"/>
                </a:lnTo>
                <a:lnTo>
                  <a:pt x="30" y="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600" b="1">
              <a:solidFill>
                <a:srgbClr val="021F43"/>
              </a:solidFill>
              <a:latin typeface="Trebuchet MS" panose="020B0603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051" name="Freeform 85"/>
          <p:cNvSpPr>
            <a:spLocks/>
          </p:cNvSpPr>
          <p:nvPr/>
        </p:nvSpPr>
        <p:spPr bwMode="auto">
          <a:xfrm flipH="1">
            <a:off x="8545513" y="6146800"/>
            <a:ext cx="246062" cy="165100"/>
          </a:xfrm>
          <a:custGeom>
            <a:avLst/>
            <a:gdLst>
              <a:gd name="T0" fmla="*/ 2147483647 w 448"/>
              <a:gd name="T1" fmla="*/ 2147483647 h 372"/>
              <a:gd name="T2" fmla="*/ 2147483647 w 448"/>
              <a:gd name="T3" fmla="*/ 2147483647 h 372"/>
              <a:gd name="T4" fmla="*/ 2147483647 w 448"/>
              <a:gd name="T5" fmla="*/ 2147483647 h 372"/>
              <a:gd name="T6" fmla="*/ 2147483647 w 448"/>
              <a:gd name="T7" fmla="*/ 2147483647 h 372"/>
              <a:gd name="T8" fmla="*/ 2147483647 w 448"/>
              <a:gd name="T9" fmla="*/ 2147483647 h 372"/>
              <a:gd name="T10" fmla="*/ 2147483647 w 448"/>
              <a:gd name="T11" fmla="*/ 2147483647 h 372"/>
              <a:gd name="T12" fmla="*/ 0 w 448"/>
              <a:gd name="T13" fmla="*/ 0 h 372"/>
              <a:gd name="T14" fmla="*/ 2147483647 w 448"/>
              <a:gd name="T15" fmla="*/ 0 h 372"/>
              <a:gd name="T16" fmla="*/ 2147483647 w 448"/>
              <a:gd name="T17" fmla="*/ 2147483647 h 372"/>
              <a:gd name="T18" fmla="*/ 2147483647 w 448"/>
              <a:gd name="T19" fmla="*/ 2147483647 h 372"/>
              <a:gd name="T20" fmla="*/ 2147483647 w 448"/>
              <a:gd name="T21" fmla="*/ 2147483647 h 372"/>
              <a:gd name="T22" fmla="*/ 2147483647 w 448"/>
              <a:gd name="T23" fmla="*/ 2147483647 h 372"/>
              <a:gd name="T24" fmla="*/ 2147483647 w 448"/>
              <a:gd name="T25" fmla="*/ 2147483647 h 372"/>
              <a:gd name="T26" fmla="*/ 2147483647 w 448"/>
              <a:gd name="T27" fmla="*/ 2147483647 h 372"/>
              <a:gd name="T28" fmla="*/ 2147483647 w 448"/>
              <a:gd name="T29" fmla="*/ 2147483647 h 3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0" bIns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l-PL" sz="1600" b="1">
              <a:solidFill>
                <a:srgbClr val="021F43"/>
              </a:solidFill>
              <a:latin typeface="Trebuchet MS" panose="020B0603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88" y="301625"/>
            <a:ext cx="8461375" cy="120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88" y="1697038"/>
            <a:ext cx="8478837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Paragraph content</a:t>
            </a:r>
          </a:p>
          <a:p>
            <a:pPr lvl="1"/>
            <a:r>
              <a:rPr lang="en-US" dirty="0"/>
              <a:t>Bullets</a:t>
            </a:r>
          </a:p>
          <a:p>
            <a:pPr lvl="5"/>
            <a:r>
              <a:rPr lang="en-US" dirty="0"/>
              <a:t>Bullets</a:t>
            </a:r>
          </a:p>
          <a:p>
            <a:pPr lvl="3"/>
            <a:r>
              <a:rPr lang="en-US" dirty="0"/>
              <a:t>Bullets</a:t>
            </a:r>
          </a:p>
          <a:p>
            <a:pPr lvl="4"/>
            <a:r>
              <a:rPr lang="en-US" dirty="0"/>
              <a:t>Bullets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7188" y="6350000"/>
            <a:ext cx="55245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100" b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202419F-14A5-4D44-8D2E-22D87B56DD20}" type="slidenum">
              <a:rPr lang="en-US" altLang="en-US" smtClean="0">
                <a:ea typeface="MS PGothic" panose="020B0600070205080204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2055" name="TextBox 7"/>
          <p:cNvSpPr txBox="1">
            <a:spLocks noChangeArrowheads="1"/>
          </p:cNvSpPr>
          <p:nvPr/>
        </p:nvSpPr>
        <p:spPr bwMode="auto">
          <a:xfrm>
            <a:off x="8683625" y="6207125"/>
            <a:ext cx="184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rebuchet MS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21F43"/>
              </a:solidFill>
            </a:endParaRPr>
          </a:p>
        </p:txBody>
      </p:sp>
      <p:pic>
        <p:nvPicPr>
          <p:cNvPr id="2056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150" y="6311900"/>
            <a:ext cx="1982788" cy="38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003300" y="6356350"/>
            <a:ext cx="57070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 b="0">
                <a:solidFill>
                  <a:srgbClr val="7F7F7F"/>
                </a:solidFill>
                <a:latin typeface="+mn-lt"/>
                <a:ea typeface="+mn-ea"/>
                <a:cs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Presentation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786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5" r:id="rId2"/>
    <p:sldLayoutId id="2147483701" r:id="rId3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2200">
          <a:solidFill>
            <a:srgbClr val="595959"/>
          </a:solidFill>
          <a:latin typeface="+mn-lt"/>
          <a:ea typeface="MS PGothic" pitchFamily="34" charset="-128"/>
          <a:cs typeface="Andes ExtraLight"/>
        </a:defRPr>
      </a:lvl1pPr>
      <a:lvl2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2200">
          <a:solidFill>
            <a:srgbClr val="595959"/>
          </a:solidFill>
          <a:latin typeface="Arial" charset="0"/>
          <a:ea typeface="MS PGothic" pitchFamily="34" charset="-128"/>
          <a:cs typeface="Andes ExtraLight" pitchFamily="50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2200">
          <a:solidFill>
            <a:srgbClr val="595959"/>
          </a:solidFill>
          <a:latin typeface="Arial" charset="0"/>
          <a:ea typeface="MS PGothic" pitchFamily="34" charset="-128"/>
          <a:cs typeface="Andes ExtraLight" pitchFamily="50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2200">
          <a:solidFill>
            <a:srgbClr val="595959"/>
          </a:solidFill>
          <a:latin typeface="Arial" charset="0"/>
          <a:ea typeface="MS PGothic" pitchFamily="34" charset="-128"/>
          <a:cs typeface="Andes ExtraLight" pitchFamily="50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2200">
          <a:solidFill>
            <a:srgbClr val="595959"/>
          </a:solidFill>
          <a:latin typeface="Arial" charset="0"/>
          <a:ea typeface="MS PGothic" pitchFamily="34" charset="-128"/>
          <a:cs typeface="Andes ExtraLight" pitchFamily="50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600" b="1">
          <a:solidFill>
            <a:srgbClr val="014C6D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lnSpc>
          <a:spcPct val="150000"/>
        </a:lnSpc>
        <a:spcBef>
          <a:spcPts val="1800"/>
        </a:spcBef>
        <a:spcAft>
          <a:spcPct val="0"/>
        </a:spcAft>
        <a:buClr>
          <a:srgbClr val="404040"/>
        </a:buClr>
        <a:defRPr>
          <a:solidFill>
            <a:srgbClr val="595959"/>
          </a:solidFill>
          <a:latin typeface="Arial"/>
          <a:ea typeface="MS PGothic" pitchFamily="34" charset="-128"/>
          <a:cs typeface="Arial"/>
        </a:defRPr>
      </a:lvl1pPr>
      <a:lvl2pPr marL="285750" indent="-28575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595959"/>
        </a:buClr>
        <a:buFont typeface="Arial" panose="020B0604020202020204" pitchFamily="34" charset="0"/>
        <a:buChar char="•"/>
        <a:defRPr>
          <a:solidFill>
            <a:srgbClr val="595959"/>
          </a:solidFill>
          <a:latin typeface="Arial"/>
          <a:ea typeface="MS PGothic" pitchFamily="34" charset="-128"/>
          <a:cs typeface="Arial"/>
        </a:defRPr>
      </a:lvl2pPr>
      <a:lvl3pPr marL="285750" indent="-28575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>
          <a:solidFill>
            <a:schemeClr val="tx2"/>
          </a:solidFill>
          <a:latin typeface="Arial"/>
          <a:ea typeface="MS PGothic" pitchFamily="34" charset="-128"/>
          <a:cs typeface="Arial"/>
        </a:defRPr>
      </a:lvl3pPr>
      <a:lvl4pPr marL="831850" indent="-28575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595959"/>
        </a:buClr>
        <a:buFont typeface="Arial" panose="020B0604020202020204" pitchFamily="34" charset="0"/>
        <a:buChar char="•"/>
        <a:defRPr>
          <a:solidFill>
            <a:srgbClr val="595959"/>
          </a:solidFill>
          <a:latin typeface="Arial"/>
          <a:ea typeface="MS PGothic" pitchFamily="34" charset="-128"/>
          <a:cs typeface="Arial"/>
        </a:defRPr>
      </a:lvl4pPr>
      <a:lvl5pPr marL="1196975" indent="-285750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lr>
          <a:srgbClr val="595959"/>
        </a:buClr>
        <a:buFont typeface="Arial" panose="020B0604020202020204" pitchFamily="34" charset="0"/>
        <a:buChar char="•"/>
        <a:defRPr>
          <a:solidFill>
            <a:srgbClr val="595959"/>
          </a:solidFill>
          <a:latin typeface="Arial"/>
          <a:ea typeface="MS PGothic" pitchFamily="34" charset="-128"/>
          <a:cs typeface="Arial"/>
        </a:defRPr>
      </a:lvl5pPr>
      <a:lvl6pPr marL="502920" indent="-228600" algn="l" rtl="0" fontAlgn="base">
        <a:spcBef>
          <a:spcPct val="20000"/>
        </a:spcBef>
        <a:spcAft>
          <a:spcPct val="0"/>
        </a:spcAft>
        <a:buClr>
          <a:schemeClr val="tx2">
            <a:lumMod val="65000"/>
            <a:lumOff val="35000"/>
          </a:schemeClr>
        </a:buClr>
        <a:buFont typeface="Arial"/>
        <a:buChar char="•"/>
        <a:defRPr sz="1800">
          <a:solidFill>
            <a:schemeClr val="tx2">
              <a:lumMod val="65000"/>
              <a:lumOff val="35000"/>
            </a:schemeClr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783C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E6685-C70B-48A6-8AB0-616E9120AF74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F8C4A-AEE0-494B-BF4C-BD5E1CDC9B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213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B5ED7-4304-4035-88CA-7169E631A2EF}" type="datetimeFigureOut">
              <a:rPr lang="en-US" smtClean="0"/>
              <a:t>3/30/2018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AA641-218A-4B43-9B95-7197741BAB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927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371600" y="152400"/>
            <a:ext cx="6972300" cy="1822450"/>
          </a:xfrm>
        </p:spPr>
        <p:txBody>
          <a:bodyPr/>
          <a:lstStyle/>
          <a:p>
            <a:pPr algn="l">
              <a:defRPr/>
            </a:pPr>
            <a:r>
              <a:rPr lang="hr-HR" dirty="0" smtClean="0"/>
              <a:t>Sudjelovanje Svjetske banke u reformi računovodstva u javnom sektoru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868680" y="2668618"/>
            <a:ext cx="7132320" cy="1369982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hr-HR" sz="3600" b="1" cap="none" dirty="0"/>
              <a:t>Studija slučaja Poljske – Analiza nedostataka u pogledu IPSAS-a </a:t>
            </a:r>
            <a:r>
              <a:rPr lang="hr-HR" sz="3600" dirty="0" smtClean="0"/>
              <a:t> 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type="pic" sz="quarter" idx="16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544" b="-18544"/>
          <a:stretch>
            <a:fillRect/>
          </a:stretch>
        </p:blipFill>
        <p:spPr bwMode="auto">
          <a:xfrm>
            <a:off x="426963" y="4459477"/>
            <a:ext cx="5176827" cy="1407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5105400" y="5454839"/>
            <a:ext cx="3962400" cy="995363"/>
          </a:xfrm>
        </p:spPr>
        <p:txBody>
          <a:bodyPr/>
          <a:lstStyle/>
          <a:p>
            <a:pPr marL="0" indent="0" algn="l" eaLnBrk="1" hangingPunct="1">
              <a:buNone/>
            </a:pPr>
            <a:r>
              <a:rPr lang="hr-HR" altLang="en-US" b="1" dirty="0">
                <a:latin typeface="Arial" charset="0"/>
              </a:rPr>
              <a:t>Iwona Warzecha </a:t>
            </a:r>
          </a:p>
          <a:p>
            <a:pPr marL="0" indent="0" algn="l" eaLnBrk="1" hangingPunct="1">
              <a:buNone/>
            </a:pPr>
            <a:r>
              <a:rPr lang="hr-HR" altLang="en-US" b="1" dirty="0">
                <a:latin typeface="Arial" charset="0"/>
              </a:rPr>
              <a:t>Voditeljica Sektora za financijsko upravljanje </a:t>
            </a:r>
            <a:endParaRPr lang="hr-HR" altLang="en-US" b="1" dirty="0" smtClean="0">
              <a:latin typeface="Arial" charset="0"/>
            </a:endParaRPr>
          </a:p>
          <a:p>
            <a:pPr marL="0" indent="0" algn="l" eaLnBrk="1" hangingPunct="1">
              <a:buNone/>
            </a:pPr>
            <a:r>
              <a:rPr lang="hr-HR" altLang="en-US" b="1" dirty="0" smtClean="0">
                <a:latin typeface="Arial" charset="0"/>
              </a:rPr>
              <a:t>Upr. </a:t>
            </a:r>
            <a:r>
              <a:rPr lang="hr-HR" altLang="en-US" b="1" dirty="0" smtClean="0">
                <a:latin typeface="Arial" charset="0"/>
              </a:rPr>
              <a:t>GP FAR </a:t>
            </a:r>
            <a:r>
              <a:rPr lang="hr-HR" altLang="en-US" b="1" dirty="0">
                <a:latin typeface="Arial" charset="0"/>
              </a:rPr>
              <a:t>ECA </a:t>
            </a:r>
            <a:endParaRPr lang="hr-HR" altLang="en-US" b="1" dirty="0">
              <a:latin typeface="Arial" charset="0"/>
              <a:cs typeface="Arial" charset="0"/>
            </a:endParaRPr>
          </a:p>
          <a:p>
            <a:pPr marL="0" indent="0" algn="l" eaLnBrk="1" hangingPunct="1">
              <a:buNone/>
            </a:pPr>
            <a:r>
              <a:rPr lang="hr-HR" altLang="en-US" b="1" dirty="0">
                <a:latin typeface="Arial" charset="0"/>
              </a:rPr>
              <a:t>Baku, travanj 2018.</a:t>
            </a:r>
          </a:p>
        </p:txBody>
      </p:sp>
    </p:spTree>
    <p:extLst>
      <p:ext uri="{BB962C8B-B14F-4D97-AF65-F5344CB8AC3E}">
        <p14:creationId xmlns:p14="http://schemas.microsoft.com/office/powerpoint/2010/main" val="1068177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cap="all" dirty="0"/>
              <a:t>Preporučena strategija za usvajanje okvira IPSAS-a u Poljskoj</a:t>
            </a:r>
            <a:r>
              <a:t/>
            </a:r>
            <a:br/>
            <a:r>
              <a:t/>
            </a:r>
            <a:br/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447800"/>
            <a:ext cx="8839200" cy="5029200"/>
          </a:xfrm>
        </p:spPr>
        <p:txBody>
          <a:bodyPr>
            <a:noAutofit/>
          </a:bodyPr>
          <a:lstStyle/>
          <a:p>
            <a:pPr lvl="0"/>
            <a:r>
              <a:rPr lang="hr-HR" sz="2000" b="1" dirty="0">
                <a:solidFill>
                  <a:srgbClr val="FF3300"/>
                </a:solidFill>
              </a:rPr>
              <a:t>Djelomično uvođenje IPSAS-a </a:t>
            </a:r>
          </a:p>
          <a:p>
            <a:pPr lvl="0"/>
            <a:r>
              <a:rPr lang="hr-HR" sz="2000" dirty="0">
                <a:solidFill>
                  <a:srgbClr val="0000FF"/>
                </a:solidFill>
              </a:rPr>
              <a:t>Prvo odabrati one zahtjeve IPSAS-a </a:t>
            </a:r>
            <a:r>
              <a:rPr lang="hr-HR" sz="2000" dirty="0">
                <a:solidFill>
                  <a:schemeClr val="tx2"/>
                </a:solidFill>
              </a:rPr>
              <a:t>koji:</a:t>
            </a:r>
          </a:p>
          <a:p>
            <a:pPr lvl="0"/>
            <a:r>
              <a:rPr lang="hr-HR" sz="2000" dirty="0">
                <a:solidFill>
                  <a:schemeClr val="tx2"/>
                </a:solidFill>
              </a:rPr>
              <a:t>se većinom poklapaju s trenutačnim poljskim GAAP-om za javni financijski sektor;</a:t>
            </a:r>
          </a:p>
          <a:p>
            <a:pPr lvl="0"/>
            <a:r>
              <a:rPr lang="hr-HR" sz="2000" dirty="0">
                <a:solidFill>
                  <a:schemeClr val="tx2"/>
                </a:solidFill>
              </a:rPr>
              <a:t>sadrže temeljne računovodstvene postavke vezane uz prepoznavanje, mjerenje i prezentaciju koje trenutačno nisu obuhvaćene poljskim GAAP-om za javni financijski sektor, a istovremeno se ne očekuje da će biti kontroverzne posebno u pogledu EPSAS-a niti da će ih IPSASB mijenjati u budućnosti;</a:t>
            </a:r>
          </a:p>
          <a:p>
            <a:pPr lvl="0"/>
            <a:r>
              <a:rPr lang="hr-HR" sz="2000" dirty="0">
                <a:solidFill>
                  <a:schemeClr val="tx2"/>
                </a:solidFill>
              </a:rPr>
              <a:t>se tiču uvjeta za objavu podataka i za koje neće biti potreban dodatni napor i troškovi za usklađivanje</a:t>
            </a:r>
          </a:p>
          <a:p>
            <a:pPr lvl="0"/>
            <a:r>
              <a:rPr lang="hr-HR" sz="2000" dirty="0">
                <a:solidFill>
                  <a:schemeClr val="tx2"/>
                </a:solidFill>
              </a:rPr>
              <a:t>su dobro usklađeni s ESA 2010 (i/ili GFSM 2014.)</a:t>
            </a:r>
          </a:p>
          <a:p>
            <a:pPr marL="0" indent="0">
              <a:buNone/>
            </a:pPr>
            <a:endParaRPr lang="hr-HR" sz="2000" dirty="0"/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hr-HR" sz="2000" dirty="0"/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1533941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cap="all" dirty="0"/>
              <a:t>Preporučena strategija za usvajanje okvira IPSAS-a u Poljskoj</a:t>
            </a:r>
            <a:r>
              <a:t/>
            </a:r>
            <a:br/>
            <a:r>
              <a:t/>
            </a:r>
            <a:br/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447800"/>
            <a:ext cx="8839200" cy="5029200"/>
          </a:xfrm>
        </p:spPr>
        <p:txBody>
          <a:bodyPr>
            <a:noAutofit/>
          </a:bodyPr>
          <a:lstStyle/>
          <a:p>
            <a:r>
              <a:rPr lang="hr-HR" sz="2000" b="1" dirty="0">
                <a:solidFill>
                  <a:srgbClr val="00B050"/>
                </a:solidFill>
              </a:rPr>
              <a:t>priprema jedinstvenog računskog plana </a:t>
            </a:r>
            <a:r>
              <a:rPr lang="hr-HR" sz="2000" dirty="0"/>
              <a:t>u skladu s inicijativom za reformu proračunskog sustava,</a:t>
            </a:r>
            <a:r>
              <a:rPr lang="hr-HR" sz="2000" dirty="0">
                <a:solidFill>
                  <a:schemeClr val="tx2"/>
                </a:solidFill>
              </a:rPr>
              <a:t> </a:t>
            </a:r>
          </a:p>
          <a:p>
            <a:r>
              <a:rPr lang="hr-HR" sz="2000" dirty="0">
                <a:solidFill>
                  <a:srgbClr val="FF3300"/>
                </a:solidFill>
              </a:rPr>
              <a:t>analiza različitih organizacijskih oblika financijskih subjekata javnog sektora</a:t>
            </a:r>
          </a:p>
          <a:p>
            <a:r>
              <a:rPr lang="hr-HR" sz="2000" dirty="0">
                <a:solidFill>
                  <a:srgbClr val="0000FF"/>
                </a:solidFill>
              </a:rPr>
              <a:t> donošenje novih zakona za računovodstvo i to konkretno za javni financijski sektor, </a:t>
            </a:r>
          </a:p>
          <a:p>
            <a:r>
              <a:rPr lang="hr-HR" sz="20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razvoj metodologije i smjernica za primjenu za korisnike. </a:t>
            </a:r>
          </a:p>
          <a:p>
            <a:r>
              <a:rPr lang="hr-HR" sz="2000" b="1" dirty="0">
                <a:solidFill>
                  <a:schemeClr val="tx2"/>
                </a:solidFill>
              </a:rPr>
              <a:t>Računovodstvena reforma javnog sektora vrlo je ambiciozan dugoročan proces za koji je potrebno dosta vremena i resursa.</a:t>
            </a:r>
            <a:r>
              <a:rPr lang="hr-HR" sz="2000" dirty="0">
                <a:solidFill>
                  <a:schemeClr val="tx2"/>
                </a:solidFill>
              </a:rPr>
              <a:t> Teško je točno predvidjeti ili procijeniti </a:t>
            </a:r>
            <a:r>
              <a:rPr lang="hr-HR" sz="2000" dirty="0">
                <a:solidFill>
                  <a:srgbClr val="FF0000"/>
                </a:solidFill>
              </a:rPr>
              <a:t>inkrementalne troškove reforme. </a:t>
            </a:r>
          </a:p>
          <a:p>
            <a:r>
              <a:rPr lang="hr-HR" sz="2000" dirty="0">
                <a:solidFill>
                  <a:schemeClr val="tx2"/>
                </a:solidFill>
              </a:rPr>
              <a:t>Potreban je dodatni napor za izradu analize trenutačnih računovodstvenih praksi u javnom sektoru te osoblja i </a:t>
            </a:r>
            <a:r>
              <a:rPr lang="hr-HR" sz="2000" dirty="0">
                <a:solidFill>
                  <a:srgbClr val="FF0000"/>
                </a:solidFill>
              </a:rPr>
              <a:t>ograničenja kapaciteta za IT.</a:t>
            </a:r>
            <a:r>
              <a:rPr lang="hr-HR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57901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id="{D2065DEA-D1A6-4670-A9A5-301C456E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Najnovija događanja 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id="{24D8BC3C-FC77-4C22-853E-496F03CCA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188" y="1697038"/>
            <a:ext cx="8478837" cy="462756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hr-HR" b="1" dirty="0"/>
              <a:t>Čekamo razvoj EPSAS-a koji zaostaje </a:t>
            </a:r>
          </a:p>
          <a:p>
            <a:pPr>
              <a:spcBef>
                <a:spcPts val="600"/>
              </a:spcBef>
            </a:pPr>
            <a:r>
              <a:rPr lang="hr-HR" b="1" smtClean="0"/>
              <a:t>Lipanj 2016.</a:t>
            </a:r>
            <a:r>
              <a:rPr lang="hr-HR" smtClean="0"/>
              <a:t> – MF najavio svoju viziju za </a:t>
            </a:r>
            <a:r>
              <a:rPr lang="hr-HR" b="1" dirty="0">
                <a:solidFill>
                  <a:srgbClr val="7030A0"/>
                </a:solidFill>
              </a:rPr>
              <a:t>„Reformu proračunskog sustava” – u tijeku </a:t>
            </a:r>
            <a:endParaRPr lang="hr-HR" dirty="0"/>
          </a:p>
          <a:p>
            <a:pPr lvl="1">
              <a:spcBef>
                <a:spcPts val="0"/>
              </a:spcBef>
            </a:pPr>
            <a:r>
              <a:rPr lang="hr-HR" smtClean="0"/>
              <a:t>uvođenje srednjoročnog proračunskog okvira i integracija postupka višegodišnjeg i godišnjeg planiranja </a:t>
            </a:r>
          </a:p>
          <a:p>
            <a:pPr lvl="1">
              <a:spcBef>
                <a:spcPts val="0"/>
              </a:spcBef>
            </a:pPr>
            <a:r>
              <a:rPr lang="hr-HR" b="1" smtClean="0"/>
              <a:t>uvođenje jedinstvene proračunske klasifikacije (uključujući i računski plan)</a:t>
            </a:r>
          </a:p>
          <a:p>
            <a:pPr lvl="1">
              <a:spcBef>
                <a:spcPts val="0"/>
              </a:spcBef>
            </a:pPr>
            <a:r>
              <a:rPr lang="hr-HR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unaprjeđenje proračunskog i financijskog izvještavanja</a:t>
            </a:r>
          </a:p>
          <a:p>
            <a:pPr lvl="1">
              <a:spcBef>
                <a:spcPts val="0"/>
              </a:spcBef>
            </a:pPr>
            <a:r>
              <a:rPr lang="hr-HR" smtClean="0"/>
              <a:t>Provedba dubinskih analiza rashoda – podupiranje učinkovitosti potrošnje javnih sredstava te pronalaženje fiskalnog prostora za prioritetne programe </a:t>
            </a:r>
          </a:p>
          <a:p>
            <a:pPr>
              <a:spcBef>
                <a:spcPts val="600"/>
              </a:spcBef>
            </a:pPr>
            <a:r>
              <a:rPr lang="hr-HR" b="1" dirty="0"/>
              <a:t>Veljača 2017. – Reforma proračunskog sustava uključena u </a:t>
            </a:r>
            <a:r>
              <a:rPr lang="hr-HR" b="1" dirty="0">
                <a:solidFill>
                  <a:srgbClr val="7030A0"/>
                </a:solidFill>
              </a:rPr>
              <a:t>Strategiju Vlade za održivi razvoj </a:t>
            </a:r>
            <a:r>
              <a:rPr lang="hr-HR" dirty="0">
                <a:solidFill>
                  <a:schemeClr val="tx2"/>
                </a:solidFill>
              </a:rPr>
              <a:t>2020. – 2030. –  ključne aktivnosti: </a:t>
            </a:r>
          </a:p>
          <a:p>
            <a:pPr lvl="1">
              <a:spcBef>
                <a:spcPts val="0"/>
              </a:spcBef>
            </a:pPr>
            <a:r>
              <a:rPr lang="hr-HR" smtClean="0"/>
              <a:t>promjene regulatornog okvira zakona o javnim financijama</a:t>
            </a:r>
          </a:p>
          <a:p>
            <a:pPr lvl="1">
              <a:spcBef>
                <a:spcPts val="0"/>
              </a:spcBef>
            </a:pPr>
            <a:r>
              <a:rPr lang="hr-HR" smtClean="0"/>
              <a:t>priprema konsolidiranog financijskog izvještaja države </a:t>
            </a:r>
          </a:p>
          <a:p>
            <a:pPr lvl="1">
              <a:spcBef>
                <a:spcPts val="0"/>
              </a:spcBef>
            </a:pPr>
            <a:r>
              <a:rPr lang="hr-HR" smtClean="0"/>
              <a:t>učinkovit monitoring razvojnih troškova i politika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92774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305800" cy="5334000"/>
          </a:xfrm>
        </p:spPr>
        <p:txBody>
          <a:bodyPr>
            <a:normAutofit/>
          </a:bodyPr>
          <a:lstStyle/>
          <a:p>
            <a:pPr algn="ctr"/>
            <a:r>
              <a:t/>
            </a:r>
            <a:br/>
            <a:r>
              <a:t/>
            </a:r>
            <a:br/>
            <a:r>
              <a:t/>
            </a:r>
            <a:br/>
            <a:r>
              <a:rPr lang="hr-HR" sz="2800"/>
              <a:t>Hvala. </a:t>
            </a:r>
            <a:endParaRPr lang="hr-HR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2C62C2-D1B9-4641-A17A-F8B0321F1F44}" type="slidenum">
              <a:rPr lang="en-US" smtClean="0"/>
              <a:pPr/>
              <a:t>13</a:t>
            </a:fld>
            <a:endParaRPr lang="hr-HR"/>
          </a:p>
        </p:txBody>
      </p:sp>
      <p:graphicFrame>
        <p:nvGraphicFramePr>
          <p:cNvPr id="6" name="Table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4261548"/>
              </p:ext>
            </p:extLst>
          </p:nvPr>
        </p:nvGraphicFramePr>
        <p:xfrm>
          <a:off x="349250" y="968375"/>
          <a:ext cx="8529638" cy="1402080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8529638">
                  <a:extLst>
                    <a:ext uri="{9D8B030D-6E8A-4147-A177-3AD203B41FA5}">
                      <a16:col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val="20000"/>
                    </a:ext>
                  </a:extLst>
                </a:gridCol>
              </a:tblGrid>
              <a:tr h="243840">
                <a:tc>
                  <a:txBody>
                    <a:bodyPr/>
                    <a:lstStyle/>
                    <a:p>
                      <a:pPr algn="l"/>
                      <a:endParaRPr lang="en-US" sz="1000" b="1" dirty="0">
                        <a:solidFill>
                          <a:srgbClr val="139AF0"/>
                        </a:solidFill>
                      </a:endParaRPr>
                    </a:p>
                  </a:txBody>
                  <a:tcPr marL="91321" marR="913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021F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val="10000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/>
                      <a:r>
                        <a:rPr lang="en-US" sz="1400" b="1" noProof="0" dirty="0">
                          <a:solidFill>
                            <a:schemeClr val="tx2"/>
                          </a:solidFill>
                        </a:rPr>
                        <a:t>Iwona Warzecha </a:t>
                      </a:r>
                      <a:r>
                        <a:rPr lang="en-US" sz="1400" b="0" baseline="0" noProof="0" dirty="0">
                          <a:solidFill>
                            <a:schemeClr val="tx2"/>
                          </a:solidFill>
                        </a:rPr>
                        <a:t>– viša stručnjakinja za financijsko upravljanje, voditeljica sektora, ured Svjetske banke u Varšavi</a:t>
                      </a:r>
                      <a:endParaRPr lang="hr-HR" sz="1400" b="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91321" marR="913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8100" cap="flat" cmpd="sng" algn="ctr">
                      <a:solidFill>
                        <a:srgbClr val="021F4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val="10001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/>
                      <a:r>
                        <a:rPr lang="en-US" sz="1400" b="0" noProof="0" dirty="0">
                          <a:solidFill>
                            <a:schemeClr val="tx2"/>
                          </a:solidFill>
                        </a:rPr>
                        <a:t>iwarzecha@worldbank.org , tel</a:t>
                      </a:r>
                      <a:r>
                        <a:t> </a:t>
                      </a:r>
                      <a:r>
                        <a:rPr lang="pl-PL" sz="1400" b="0" noProof="0" dirty="0">
                          <a:solidFill>
                            <a:schemeClr val="tx2"/>
                          </a:solidFill>
                        </a:rPr>
                        <a:t>+ 48 22 520 80 34 </a:t>
                      </a:r>
                      <a:endParaRPr lang="hr-HR" sz="1400" b="0" noProof="0" dirty="0">
                        <a:solidFill>
                          <a:schemeClr val="tx2"/>
                        </a:solidFill>
                      </a:endParaRPr>
                    </a:p>
                  </a:txBody>
                  <a:tcPr marL="91321" marR="913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val="10002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/>
                      <a:endParaRPr lang="en-US" sz="1000" b="0" dirty="0">
                        <a:solidFill>
                          <a:srgbClr val="021F43"/>
                        </a:solidFill>
                      </a:endParaRPr>
                    </a:p>
                  </a:txBody>
                  <a:tcPr marL="91321" marR="913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val="10003"/>
                  </a:ext>
                </a:extLst>
              </a:tr>
              <a:tr h="243840">
                <a:tc>
                  <a:txBody>
                    <a:bodyPr/>
                    <a:lstStyle/>
                    <a:p>
                      <a:pPr algn="l"/>
                      <a:endParaRPr lang="en-US" sz="1000" b="0" dirty="0">
                        <a:solidFill>
                          <a:srgbClr val="021F43"/>
                        </a:solidFill>
                      </a:endParaRPr>
                    </a:p>
                  </a:txBody>
                  <a:tcPr marL="91321" marR="9132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3684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3000" dirty="0">
                <a:solidFill>
                  <a:schemeClr val="bg2">
                    <a:lumMod val="75000"/>
                  </a:schemeClr>
                </a:solidFill>
              </a:rPr>
              <a:t>Pozadina – unaprjeđenje fiskalne transparentnosti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3300" i="1" dirty="0"/>
          </a:p>
          <a:p>
            <a:pPr marL="0" indent="0" algn="ctr">
              <a:buNone/>
            </a:pPr>
            <a:endParaRPr lang="en-US" sz="33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1103313"/>
            <a:ext cx="317500" cy="365125"/>
          </a:xfrm>
        </p:spPr>
        <p:txBody>
          <a:bodyPr/>
          <a:lstStyle/>
          <a:p>
            <a:fld id="{8C00F7A5-9486-468C-ACE0-CB009C4DAD76}" type="slidenum">
              <a:rPr lang="en-US" altLang="en-US" smtClean="0"/>
              <a:pPr/>
              <a:t>2</a:t>
            </a:fld>
            <a:endParaRPr lang="hr-HR" altLang="en-US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 bwMode="auto">
          <a:xfrm>
            <a:off x="357189" y="1600200"/>
            <a:ext cx="8306738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114000"/>
              </a:lnSpc>
              <a:spcBef>
                <a:spcPts val="1000"/>
              </a:spcBef>
              <a:spcAft>
                <a:spcPct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£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MS PGothic" pitchFamily="34" charset="-128"/>
                <a:cs typeface="Arial"/>
              </a:defRPr>
            </a:lvl1pPr>
            <a:lvl2pPr marL="690563" indent="-342900" algn="l" rtl="0" eaLnBrk="0" fontAlgn="base" hangingPunct="0">
              <a:lnSpc>
                <a:spcPct val="114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 2" panose="05020102010507070707" pitchFamily="18" charset="2"/>
              <a:buChar char="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MS PGothic" pitchFamily="34" charset="-128"/>
                <a:cs typeface="Arial"/>
              </a:defRPr>
            </a:lvl2pPr>
            <a:lvl3pPr marL="1031875" indent="-342900" algn="l" rtl="0" eaLnBrk="0" fontAlgn="base" hangingPunct="0">
              <a:lnSpc>
                <a:spcPct val="114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 2" panose="05020102010507070707" pitchFamily="18" charset="2"/>
              <a:buChar char="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MS PGothic" pitchFamily="34" charset="-128"/>
                <a:cs typeface="Arial"/>
              </a:defRPr>
            </a:lvl3pPr>
            <a:lvl4pPr marL="1371600" indent="-342900" algn="l" rtl="0" eaLnBrk="0" fontAlgn="base" hangingPunct="0">
              <a:lnSpc>
                <a:spcPct val="114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Wingdings 2" panose="05020102010507070707" pitchFamily="18" charset="2"/>
              <a:buChar char="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MS PGothic" pitchFamily="34" charset="-128"/>
                <a:cs typeface="Arial"/>
              </a:defRPr>
            </a:lvl4pPr>
            <a:lvl5pPr marL="1711325" indent="-342900" algn="l" rtl="0" eaLnBrk="0" fontAlgn="base" hangingPunct="0">
              <a:lnSpc>
                <a:spcPct val="114000"/>
              </a:lnSpc>
              <a:spcBef>
                <a:spcPts val="500"/>
              </a:spcBef>
              <a:spcAft>
                <a:spcPct val="0"/>
              </a:spcAft>
              <a:buClr>
                <a:schemeClr val="tx1"/>
              </a:buClr>
              <a:buFont typeface="Arial" panose="020B0604020202020204" pitchFamily="34" charset="0"/>
              <a:buChar char="•"/>
              <a:tabLst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MS PGothic" pitchFamily="34" charset="-128"/>
                <a:cs typeface="Arial"/>
              </a:defRPr>
            </a:lvl5pPr>
            <a:lvl6pPr marL="50292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>
                  <a:lumMod val="65000"/>
                  <a:lumOff val="35000"/>
                </a:schemeClr>
              </a:buClr>
              <a:buFont typeface="Arial"/>
              <a:buChar char="•"/>
              <a:defRPr sz="1800">
                <a:solidFill>
                  <a:schemeClr val="tx2">
                    <a:lumMod val="65000"/>
                    <a:lumOff val="35000"/>
                  </a:schemeClr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783C"/>
              </a:buClr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endParaRPr lang="hr-HR" sz="1500" dirty="0">
              <a:solidFill>
                <a:srgbClr val="CC0066"/>
              </a:solidFill>
              <a:cs typeface="Calibri" panose="020F0502020204030204" pitchFamily="34" charset="0"/>
            </a:endParaRPr>
          </a:p>
          <a:p>
            <a:endParaRPr lang="hr-HR" sz="1500" dirty="0">
              <a:solidFill>
                <a:srgbClr val="CC0066"/>
              </a:solidFill>
              <a:cs typeface="Calibri" panose="020F0502020204030204" pitchFamily="34" charset="0"/>
            </a:endParaRPr>
          </a:p>
          <a:p>
            <a:r>
              <a:rPr lang="hr-HR" b="1" dirty="0">
                <a:solidFill>
                  <a:srgbClr val="FF0000"/>
                </a:solidFill>
              </a:rPr>
              <a:t>Fiskalni šokovi  </a:t>
            </a:r>
            <a:r>
              <a:rPr lang="hr-HR" dirty="0">
                <a:solidFill>
                  <a:schemeClr val="tx2"/>
                </a:solidFill>
              </a:rPr>
              <a:t>– G20 zahtijeva pridavanje veće pozornosti bilanci javnog sektora kako bi se procijenila održivost javnog duga i potreba za unaprjeđenjem transparentnosti i usporedivosti izvještavanja u javnom sektoru</a:t>
            </a:r>
            <a:endParaRPr lang="hr-HR" dirty="0">
              <a:solidFill>
                <a:schemeClr val="tx2"/>
              </a:solidFill>
              <a:cs typeface="Calibri" panose="020F0502020204030204" pitchFamily="34" charset="0"/>
            </a:endParaRPr>
          </a:p>
          <a:p>
            <a:r>
              <a:rPr lang="hr-HR" b="1" dirty="0">
                <a:solidFill>
                  <a:srgbClr val="FF0000"/>
                </a:solidFill>
              </a:rPr>
              <a:t>Prema Direktivi Vijeća 2011/85/EU o zahtjevima za proračunske okvire </a:t>
            </a:r>
            <a:r>
              <a:rPr lang="hr-HR" dirty="0">
                <a:solidFill>
                  <a:schemeClr val="tx2"/>
                </a:solidFill>
              </a:rPr>
              <a:t>države članice uspostavljaju javne računovodstvene sustave koji sveobuhvatno i dosljedno pokrivaju sve podsektore opće države i sadržavaju informacije potrebne za generiranje obračunskih podataka radi pripreme podataka na temelju standarda ESA 95 (trenutačno ESA 2010). Ti sustavi javnog računovodstva podliježu unutarnjoj kontroli i neovisnim revizijama. </a:t>
            </a:r>
            <a:endParaRPr lang="hr-HR" dirty="0">
              <a:solidFill>
                <a:schemeClr val="tx2"/>
              </a:solidFill>
              <a:cs typeface="Calibri" panose="020F0502020204030204" pitchFamily="34" charset="0"/>
            </a:endParaRPr>
          </a:p>
          <a:p>
            <a:r>
              <a:rPr lang="hr-HR" b="1" dirty="0">
                <a:solidFill>
                  <a:srgbClr val="FF0000"/>
                </a:solidFill>
              </a:rPr>
              <a:t>EK preporučuje razvoj EPSAS-a </a:t>
            </a:r>
            <a:r>
              <a:rPr lang="hr-HR" dirty="0">
                <a:solidFill>
                  <a:schemeClr val="tx2"/>
                </a:solidFill>
              </a:rPr>
              <a:t>(Europski računovodstveni standardi za javni sektor) prema IPSAS-u, koje će usvojiti sve države članice. Radna skupina za EPSAS osnovana je u rujnu 2015.</a:t>
            </a:r>
          </a:p>
          <a:p>
            <a:endParaRPr lang="hr-HR" sz="1500" dirty="0">
              <a:solidFill>
                <a:schemeClr val="accent2">
                  <a:lumMod val="75000"/>
                </a:schemeClr>
              </a:solidFill>
              <a:cs typeface="Calibri" panose="020F0502020204030204" pitchFamily="34" charset="0"/>
            </a:endParaRPr>
          </a:p>
          <a:p>
            <a:endParaRPr lang="hr-HR" sz="3300" kern="0" dirty="0"/>
          </a:p>
        </p:txBody>
      </p:sp>
    </p:spTree>
    <p:extLst>
      <p:ext uri="{BB962C8B-B14F-4D97-AF65-F5344CB8AC3E}">
        <p14:creationId xmlns:p14="http://schemas.microsoft.com/office/powerpoint/2010/main" val="2045310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150" dirty="0">
                <a:solidFill>
                  <a:schemeClr val="bg2">
                    <a:lumMod val="75000"/>
                  </a:schemeClr>
                </a:solidFill>
              </a:rPr>
              <a:t>Fiskalna transparentnost, odgovornost i rizici</a:t>
            </a:r>
            <a:endParaRPr lang="hr-HR" sz="3150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hr-HR" sz="2400" dirty="0">
                <a:solidFill>
                  <a:schemeClr val="tx2"/>
                </a:solidFill>
              </a:rPr>
              <a:t>Analiza prirode i razine fiskalnih šokova tijekom krize – neočekivano povećanje javnog duga 26,4 % BDP-a (2007. – 2010.)</a:t>
            </a:r>
          </a:p>
          <a:p>
            <a:r>
              <a:rPr lang="hr-HR" sz="2400" dirty="0">
                <a:solidFill>
                  <a:schemeClr val="tx2"/>
                </a:solidFill>
              </a:rPr>
              <a:t>Uspostava poslovnog modela za unaprjeđenje PFM-a, uključujući financijsko i fiskalno izvještavanje </a:t>
            </a:r>
          </a:p>
          <a:p>
            <a:r>
              <a:rPr lang="hr-HR" sz="2400" dirty="0">
                <a:solidFill>
                  <a:schemeClr val="tx2"/>
                </a:solidFill>
              </a:rPr>
              <a:t>ALI značajni nedostaci u fiskalnoj transparentnosti (uključujući i proračunsku transparentnost i aktivu, pasivu, potencijalne obveze, rizike):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Clr>
                <a:schemeClr val="tx1"/>
              </a:buClr>
              <a:tabLst>
                <a:tab pos="271463" algn="l"/>
                <a:tab pos="944166" algn="l"/>
                <a:tab pos="1208485" algn="l"/>
              </a:tabLst>
              <a:defRPr/>
            </a:pPr>
            <a:r>
              <a:rPr lang="hr-HR" sz="2400" dirty="0">
                <a:solidFill>
                  <a:schemeClr val="tx2"/>
                </a:solidFill>
              </a:rPr>
              <a:t>nedostaci i nedosljednosti u standardima za fiskalnu transparentnost</a:t>
            </a:r>
          </a:p>
          <a:p>
            <a:pPr lvl="1">
              <a:spcBef>
                <a:spcPts val="450"/>
              </a:spcBef>
              <a:spcAft>
                <a:spcPts val="450"/>
              </a:spcAft>
              <a:buClr>
                <a:schemeClr val="tx1"/>
              </a:buClr>
              <a:tabLst>
                <a:tab pos="271463" algn="l"/>
                <a:tab pos="944166" algn="l"/>
                <a:tab pos="1208485" algn="l"/>
              </a:tabLst>
              <a:defRPr/>
            </a:pPr>
            <a:r>
              <a:rPr lang="hr-HR" sz="2400" dirty="0">
                <a:solidFill>
                  <a:schemeClr val="tx2"/>
                </a:solidFill>
              </a:rPr>
              <a:t>Kašnjenja u vladinoj provedbi međunarodnih računovodstvenih standarda i standarda za statističko izvještavanje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1103313"/>
            <a:ext cx="317500" cy="365125"/>
          </a:xfrm>
        </p:spPr>
        <p:txBody>
          <a:bodyPr/>
          <a:lstStyle/>
          <a:p>
            <a:fld id="{8C00F7A5-9486-468C-ACE0-CB009C4DAD76}" type="slidenum">
              <a:rPr lang="en-US" altLang="en-US" smtClean="0"/>
              <a:pPr/>
              <a:t>3</a:t>
            </a:fld>
            <a:endParaRPr lang="hr-HR" altLang="en-US" dirty="0"/>
          </a:p>
        </p:txBody>
      </p:sp>
    </p:spTree>
    <p:extLst>
      <p:ext uri="{BB962C8B-B14F-4D97-AF65-F5344CB8AC3E}">
        <p14:creationId xmlns:p14="http://schemas.microsoft.com/office/powerpoint/2010/main" val="1407052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id="{1CED33E1-97B3-48BF-B88A-E577261FD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150" dirty="0">
                <a:solidFill>
                  <a:schemeClr val="bg2">
                    <a:lumMod val="75000"/>
                  </a:schemeClr>
                </a:solidFill>
              </a:rPr>
              <a:t>Fiskalna transparentnost, odgovornost i rizici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id="{A62C1F22-6AFF-461B-A5D3-7AC659EB2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450"/>
              </a:spcBef>
              <a:spcAft>
                <a:spcPts val="150"/>
              </a:spcAft>
            </a:pPr>
            <a:r>
              <a:rPr lang="hr-HR" sz="2400" dirty="0"/>
              <a:t>Jačanje praksi i standarda fiskalne transparentnosti putem:</a:t>
            </a:r>
          </a:p>
          <a:p>
            <a:pPr lvl="1">
              <a:spcBef>
                <a:spcPts val="450"/>
              </a:spcBef>
              <a:spcAft>
                <a:spcPts val="150"/>
              </a:spcAft>
            </a:pPr>
            <a:r>
              <a:rPr lang="hr-HR" sz="2400" b="1" dirty="0">
                <a:solidFill>
                  <a:schemeClr val="accent6">
                    <a:lumMod val="75000"/>
                  </a:schemeClr>
                </a:solidFill>
              </a:rPr>
              <a:t>provedbe standarda – </a:t>
            </a:r>
            <a:r>
              <a:rPr lang="hr-HR" sz="2400" dirty="0"/>
              <a:t>IPSAS, GFSM, ESA, SNA</a:t>
            </a:r>
          </a:p>
          <a:p>
            <a:pPr lvl="1">
              <a:spcBef>
                <a:spcPts val="450"/>
              </a:spcBef>
              <a:spcAft>
                <a:spcPts val="150"/>
              </a:spcAft>
            </a:pPr>
            <a:r>
              <a:rPr lang="hr-HR" sz="2400" b="1" dirty="0">
                <a:solidFill>
                  <a:schemeClr val="accent6">
                    <a:lumMod val="75000"/>
                  </a:schemeClr>
                </a:solidFill>
              </a:rPr>
              <a:t>povećanog obuhvata</a:t>
            </a:r>
            <a:r>
              <a:rPr lang="hr-HR" smtClean="0"/>
              <a:t> </a:t>
            </a:r>
            <a:r>
              <a:rPr lang="hr-HR" sz="2400" dirty="0"/>
              <a:t>– fokus na opću državu, ali javna poduzeća su isto bitna (obračunsko računovodstvo bolje je primijenjeno u javnim poduzećima)  </a:t>
            </a:r>
          </a:p>
          <a:p>
            <a:pPr marL="260747" lvl="1" indent="0">
              <a:spcBef>
                <a:spcPts val="450"/>
              </a:spcBef>
              <a:spcAft>
                <a:spcPts val="150"/>
              </a:spcAft>
              <a:buNone/>
            </a:pPr>
            <a:endParaRPr lang="hr-HR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 xmlns:a14="http://schemas.microsoft.com/office/drawing/2010/main" xmlns:mc="http://schemas.openxmlformats.org/markup-compatibility/2006" xmlns:a16="http://schemas.microsoft.com/office/drawing/2014/main" id="{96F3040E-6095-47CF-9BCF-CC1998B6DDC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1103313"/>
            <a:ext cx="317500" cy="365125"/>
          </a:xfrm>
        </p:spPr>
        <p:txBody>
          <a:bodyPr/>
          <a:lstStyle/>
          <a:p>
            <a:fld id="{8C00F7A5-9486-468C-ACE0-CB009C4DAD76}" type="slidenum">
              <a:rPr lang="en-US" altLang="en-US" smtClean="0"/>
              <a:pPr/>
              <a:t>4</a:t>
            </a:fld>
            <a:endParaRPr lang="hr-HR" altLang="en-US" dirty="0"/>
          </a:p>
        </p:txBody>
      </p:sp>
    </p:spTree>
    <p:extLst>
      <p:ext uri="{BB962C8B-B14F-4D97-AF65-F5344CB8AC3E}">
        <p14:creationId xmlns:p14="http://schemas.microsoft.com/office/powerpoint/2010/main" val="1899505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2700" dirty="0"/>
              <a:t>Usporedba poljskog GAAP-a za javni sektor s IPSAS-om</a:t>
            </a:r>
            <a:r>
              <a:t/>
            </a:r>
            <a:br/>
            <a:r>
              <a:rPr lang="hr-HR" sz="2700" dirty="0"/>
              <a:t>Ključne informacije – 2015. </a:t>
            </a:r>
            <a:r>
              <a:t/>
            </a:r>
            <a:br/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30994" y="1524000"/>
            <a:ext cx="8584406" cy="4724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hr-HR" sz="2000" b="1" dirty="0">
                <a:solidFill>
                  <a:schemeClr val="tx2"/>
                </a:solidFill>
              </a:rPr>
              <a:t>Poljski GAAP za javni sektor – </a:t>
            </a:r>
            <a:r>
              <a:rPr lang="hr-HR" sz="2000" dirty="0">
                <a:solidFill>
                  <a:schemeClr val="tx2"/>
                </a:solidFill>
              </a:rPr>
              <a:t>skup zakona, propisa i posebnih sektorskih zahtjeva koji uključuju i zasebno proračunsko izvještavanje (fokus na izvršenju proračuna na gotovinskoj osnovi)</a:t>
            </a:r>
          </a:p>
          <a:p>
            <a:pPr algn="just"/>
            <a:r>
              <a:rPr lang="hr-HR" sz="2000" dirty="0">
                <a:solidFill>
                  <a:schemeClr val="tx2"/>
                </a:solidFill>
              </a:rPr>
              <a:t>Poljski GAAP za javni sektor uključuje obračunsku osnovu, ali postoje mnoga izuzeća i obračunske informacije se ne upotrebljavaju prilikom donošenja odluka. </a:t>
            </a:r>
          </a:p>
          <a:p>
            <a:pPr algn="just"/>
            <a:r>
              <a:rPr lang="hr-HR" sz="2000" dirty="0">
                <a:solidFill>
                  <a:schemeClr val="tx2"/>
                </a:solidFill>
              </a:rPr>
              <a:t>Zakon o računovodstvu služi i korporativnom sektoru i otprilike 71.000 subjekata javnog sektora, ali oko 68.000 subjekata nisu obvezni prezentirati financijske izvještaje niti provoditi konsolidaciju i reviziju.  </a:t>
            </a:r>
          </a:p>
          <a:p>
            <a:pPr algn="just"/>
            <a:r>
              <a:rPr lang="hr-HR" sz="2000" dirty="0">
                <a:solidFill>
                  <a:schemeClr val="tx2"/>
                </a:solidFill>
              </a:rPr>
              <a:t>Dodatne specifične računovodstvene smjernice namijenjene su aktivnostima prikupljanja poreza i javnim institucijama.  </a:t>
            </a:r>
          </a:p>
          <a:p>
            <a:pPr algn="just"/>
            <a:r>
              <a:rPr lang="hr-HR" sz="2000" dirty="0">
                <a:solidFill>
                  <a:schemeClr val="tx2"/>
                </a:solidFill>
              </a:rPr>
              <a:t>Zakon o računovodstvu dopušta, ali ne obvezuje subjekte da pitanja koja nisu razmotrena u Zakonu riješe pridržavanjem poljskih nacionalnih računovodstvenih standarda (KSR-ova).  </a:t>
            </a:r>
          </a:p>
          <a:p>
            <a:pPr indent="0">
              <a:lnSpc>
                <a:spcPct val="110000"/>
              </a:lnSpc>
              <a:spcBef>
                <a:spcPts val="600"/>
              </a:spcBef>
            </a:pP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3288963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2700" dirty="0"/>
              <a:t>Usporedba poljskog GAAP-a za javni sektor s IPSAS-om</a:t>
            </a:r>
            <a:r>
              <a:t/>
            </a:r>
            <a:br/>
            <a:r>
              <a:rPr lang="hr-HR" sz="2700" dirty="0"/>
              <a:t>Ključne informacije  </a:t>
            </a:r>
            <a:r>
              <a:t/>
            </a:r>
            <a:br/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30994" y="1524000"/>
            <a:ext cx="8584406" cy="4724400"/>
          </a:xfrm>
        </p:spPr>
        <p:txBody>
          <a:bodyPr>
            <a:normAutofit/>
          </a:bodyPr>
          <a:lstStyle/>
          <a:p>
            <a:r>
              <a:rPr lang="hr-HR" sz="2000" b="1" dirty="0">
                <a:solidFill>
                  <a:schemeClr val="tx2"/>
                </a:solidFill>
              </a:rPr>
              <a:t>Područja poljskog javnog GAAP-a koja su najusklađenija s IPSAS-om uključuju:</a:t>
            </a:r>
            <a:endParaRPr lang="hr-HR" sz="2000" dirty="0">
              <a:solidFill>
                <a:schemeClr val="tx2"/>
              </a:solidFill>
            </a:endParaRPr>
          </a:p>
          <a:p>
            <a:pPr lvl="0"/>
            <a:r>
              <a:rPr lang="hr-HR" sz="2000" i="1" dirty="0">
                <a:solidFill>
                  <a:srgbClr val="FF0000"/>
                </a:solidFill>
              </a:rPr>
              <a:t>Mjerenje aktive.  </a:t>
            </a:r>
            <a:r>
              <a:rPr lang="hr-HR" sz="2000" dirty="0">
                <a:solidFill>
                  <a:schemeClr val="tx2"/>
                </a:solidFill>
              </a:rPr>
              <a:t>Sve u svemu, poljski GAAP za javni sektor većinom je usklađen s IPSAS-ovom metodom vođenja aktive u standardima IPSAS 12 (Zalihe), IPSAS 16 (Ulaganje u nekretnine), IPSAS 17 (Nekretnine, postrojenja i oprema), IPSAS 31 (Nematerijalna imovina) i IPSAS 26 (Umanjenje imovine koja stvara novac).</a:t>
            </a:r>
          </a:p>
          <a:p>
            <a:pPr lvl="0"/>
            <a:r>
              <a:rPr lang="hr-HR" sz="2000" i="1" dirty="0">
                <a:solidFill>
                  <a:srgbClr val="0000FF"/>
                </a:solidFill>
              </a:rPr>
              <a:t>Ostalo.  </a:t>
            </a:r>
            <a:r>
              <a:rPr lang="hr-HR" sz="2000" dirty="0">
                <a:solidFill>
                  <a:schemeClr val="tx2"/>
                </a:solidFill>
              </a:rPr>
              <a:t>Poljski GAAP za javni sektor također je većinom usklađen s IPSAS-om u pogledu standarda: IPSAS 4 (Učinci promjena tečaja stranih valuta) osim u pogledu računovodstva za EU fondove; IPSAS 5 (Troškovi posudbe) osim u pogledu obvezne kapitalizacije nastalih troškova posudbe za nekretnine, postrojenja i opremu uključujući ona u izgradnji; IPSAS 9 (Prihodi od transakcija razmjene); i IPSAS 11 (Ugovori o izgradnji).</a:t>
            </a:r>
          </a:p>
          <a:p>
            <a:pPr indent="0">
              <a:lnSpc>
                <a:spcPct val="110000"/>
              </a:lnSpc>
              <a:spcBef>
                <a:spcPts val="600"/>
              </a:spcBef>
            </a:pP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1597323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2700" dirty="0"/>
              <a:t>Usporedba poljskog GAAP-a za javni sektor s IPSAS-om</a:t>
            </a:r>
            <a:r>
              <a:t/>
            </a:r>
            <a:br/>
            <a:r>
              <a:rPr lang="hr-HR" sz="2700" dirty="0"/>
              <a:t>Ključne informacije  </a:t>
            </a:r>
            <a:r>
              <a:t/>
            </a:r>
            <a:br/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447800"/>
            <a:ext cx="8991600" cy="50292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hr-HR" sz="2000" b="1" dirty="0">
                <a:solidFill>
                  <a:schemeClr val="tx2"/>
                </a:solidFill>
              </a:rPr>
              <a:t>Područja poljskog javnog GAAP-a koja se najviše razlikuju od IPSAS-a uključuju:</a:t>
            </a:r>
            <a:endParaRPr lang="hr-HR" sz="2000" dirty="0">
              <a:solidFill>
                <a:schemeClr val="tx2"/>
              </a:solidFill>
            </a:endParaRP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hr-HR" sz="2400" i="1" dirty="0">
                <a:solidFill>
                  <a:srgbClr val="FF3300"/>
                </a:solidFill>
              </a:rPr>
              <a:t>Prezentacija financijskih izvještaja</a:t>
            </a:r>
            <a:r>
              <a:rPr lang="hr-HR" smtClean="0"/>
              <a:t> </a:t>
            </a:r>
            <a:r>
              <a:rPr lang="hr-HR" sz="2400" dirty="0">
                <a:solidFill>
                  <a:schemeClr val="tx2"/>
                </a:solidFill>
              </a:rPr>
              <a:t>FI sadrže manje financijskih informacija od onog što se zahtijeva u standardu IPSAS 1 (Prezentacija financijskih izvještaja) ili IPSAS 2 (Izvještaji o novčanim tokovima) u smislu sadržaja financijskih izvještaja (izvještaj o financijskoj situaciji, izvještaj o promjenama u neto imovini/kapitalu, izvještaj o novčanim tokovima i sažetak računovodstvenih politika te ostala objašnjenja).   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hr-HR" sz="2400" i="1" dirty="0">
                <a:solidFill>
                  <a:srgbClr val="0000FF"/>
                </a:solidFill>
              </a:rPr>
              <a:t>Evidencija poreza i transfera.</a:t>
            </a:r>
            <a:r>
              <a:rPr lang="hr-HR" smtClean="0"/>
              <a:t>  </a:t>
            </a:r>
            <a:r>
              <a:rPr lang="hr-HR" sz="2400" dirty="0">
                <a:solidFill>
                  <a:schemeClr val="tx2"/>
                </a:solidFill>
              </a:rPr>
              <a:t>Financijski izvještaji pripremljeni u skladu s poljskim GAAP-om za javni sektor ne uključuju prihode od poreza i carina koje prikupljaju porezna tijela u sklopu MF-a, niti bespovratna sredstva EU-a, što je zahtjev standarda IPSAS 23 (Prihodi od nerazmjenskih transakcija).</a:t>
            </a:r>
          </a:p>
        </p:txBody>
      </p:sp>
    </p:spTree>
    <p:extLst>
      <p:ext uri="{BB962C8B-B14F-4D97-AF65-F5344CB8AC3E}">
        <p14:creationId xmlns:p14="http://schemas.microsoft.com/office/powerpoint/2010/main" val="3388184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2700" dirty="0"/>
              <a:t>Usporedba poljskog GAAP-a za javni sektor s IPSAS-om</a:t>
            </a:r>
            <a:r>
              <a:t/>
            </a:r>
            <a:br/>
            <a:r>
              <a:rPr lang="hr-HR" sz="2700" dirty="0"/>
              <a:t>Ključne informacije </a:t>
            </a:r>
            <a:r>
              <a:t/>
            </a:r>
            <a:br/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447800"/>
            <a:ext cx="8839200" cy="50292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hr-HR" sz="2400" b="1" dirty="0">
                <a:solidFill>
                  <a:schemeClr val="tx2"/>
                </a:solidFill>
              </a:rPr>
              <a:t>Područja poljskog javnog GAAP-a koja se najviše razlikuju od IPSAS-a uključuju:</a:t>
            </a:r>
            <a:endParaRPr lang="hr-HR" sz="2400" dirty="0">
              <a:solidFill>
                <a:schemeClr val="tx2"/>
              </a:solidFill>
            </a:endParaRP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hr-HR" sz="2400" i="1" dirty="0">
                <a:solidFill>
                  <a:srgbClr val="00B050"/>
                </a:solidFill>
              </a:rPr>
              <a:t>Agregacija financijskih informacija.</a:t>
            </a:r>
            <a:r>
              <a:rPr lang="hr-HR" smtClean="0"/>
              <a:t>  </a:t>
            </a:r>
            <a:r>
              <a:rPr lang="hr-HR" sz="2400" dirty="0">
                <a:solidFill>
                  <a:schemeClr val="tx2"/>
                </a:solidFill>
              </a:rPr>
              <a:t>Poljski GAAP za javni sektor trenutačno postavlja ograničene zahtjeve u pogledu izrade agregiranih financijskih informacija. FI pripremaju se na razini subjekta. </a:t>
            </a:r>
          </a:p>
          <a:p>
            <a:pPr lvl="0">
              <a:spcBef>
                <a:spcPts val="600"/>
              </a:spcBef>
              <a:spcAft>
                <a:spcPts val="0"/>
              </a:spcAft>
            </a:pPr>
            <a:r>
              <a:rPr lang="hr-HR" sz="2400" i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Ostalo.</a:t>
            </a:r>
            <a:r>
              <a:rPr lang="hr-HR" smtClean="0"/>
              <a:t>  </a:t>
            </a:r>
            <a:r>
              <a:rPr lang="hr-HR" sz="2400" dirty="0">
                <a:solidFill>
                  <a:schemeClr val="tx2"/>
                </a:solidFill>
              </a:rPr>
              <a:t>Poljski GAAP za javni sektor također se znatno razlikuje od IPSAS-a u pogledu standarda: IPSAS 28-30 (Financijski instrumenti), IPSAS 13 (Najmovi), IPSAS 25 (Primanja zaposlenih), IPSAS 20 (Objave povezanih stranaka) i IPSAS 32 (Ugovori o koncesiji za usluge).  Kao rezultat toga mnoge bi obveze i objave bile pokrivene IPSAS-om. </a:t>
            </a:r>
          </a:p>
        </p:txBody>
      </p:sp>
    </p:spTree>
    <p:extLst>
      <p:ext uri="{BB962C8B-B14F-4D97-AF65-F5344CB8AC3E}">
        <p14:creationId xmlns:p14="http://schemas.microsoft.com/office/powerpoint/2010/main" val="1060127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2700" dirty="0"/>
              <a:t>Usporedba poljskog GAAP-a za javni sektor s IPSAS-om</a:t>
            </a:r>
            <a:r>
              <a:t/>
            </a:r>
            <a:br/>
            <a:r>
              <a:rPr lang="hr-HR" sz="2700" dirty="0"/>
              <a:t>Glavne opcije za Poljsku </a:t>
            </a:r>
            <a:r>
              <a:t/>
            </a:r>
            <a:br/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447800"/>
            <a:ext cx="8839200" cy="5029200"/>
          </a:xfrm>
        </p:spPr>
        <p:txBody>
          <a:bodyPr>
            <a:noAutofit/>
          </a:bodyPr>
          <a:lstStyle/>
          <a:p>
            <a:pPr lvl="0" algn="just"/>
            <a:r>
              <a:rPr lang="hr-HR" b="1" i="1" dirty="0">
                <a:solidFill>
                  <a:srgbClr val="00B050"/>
                </a:solidFill>
              </a:rPr>
              <a:t>Pojednostavljenje i standardizacija poljskog javnog GAAP-a  </a:t>
            </a:r>
            <a:r>
              <a:rPr lang="hr-HR" dirty="0">
                <a:solidFill>
                  <a:schemeClr val="tx2"/>
                </a:solidFill>
              </a:rPr>
              <a:t>diljem subjekata javnog financijskog sektora. To zahtijeva i izradu jedinstvenog računskog plana kojim se pokriva potreba za izradom informacija o upravljanju. </a:t>
            </a:r>
          </a:p>
          <a:p>
            <a:pPr lvl="0" algn="just"/>
            <a:r>
              <a:rPr lang="hr-HR" b="1" i="1" dirty="0">
                <a:solidFill>
                  <a:srgbClr val="FF0000"/>
                </a:solidFill>
              </a:rPr>
              <a:t>Izrada agregiranih financijskih informacija.</a:t>
            </a:r>
            <a:r>
              <a:rPr lang="hr-HR" smtClean="0"/>
              <a:t> </a:t>
            </a:r>
            <a:r>
              <a:rPr lang="hr-HR" dirty="0">
                <a:solidFill>
                  <a:schemeClr val="tx2"/>
                </a:solidFill>
              </a:rPr>
              <a:t>Za bolje razumijevanje cjelokupne financijske situacije i fiskalnih rizika od trenutačnih konsolidiranih izvještaja o izvršenju proračuna na gotovinskoj osnovi. Postupak u nekoliko faza – konsolidacija se nadovezuje na postojeći proračunski postupak s financijskim izvještajima (zajedno sa sveobuhvatnim objavama) izrađenim na razini (i) središnje države i (ii) teritorijalnih vlasti niže razine.  </a:t>
            </a:r>
          </a:p>
          <a:p>
            <a:pPr lvl="0" algn="just"/>
            <a:r>
              <a:rPr lang="hr-HR" b="1" i="1" dirty="0">
                <a:solidFill>
                  <a:srgbClr val="0000FF"/>
                </a:solidFill>
              </a:rPr>
              <a:t>Obuhvat i definicija subjekata javnog financijskog sektora.</a:t>
            </a:r>
            <a:r>
              <a:rPr lang="hr-HR" smtClean="0"/>
              <a:t>  </a:t>
            </a:r>
            <a:r>
              <a:rPr lang="hr-HR" dirty="0">
                <a:solidFill>
                  <a:schemeClr val="tx2"/>
                </a:solidFill>
              </a:rPr>
              <a:t>U Zakonu o javnim financijama izostavljeni su određeni subjekti javnog sektora poput Riznice i Cestovnog fonda iz definicije subjekata javnog financijskog sektora te kao takvi nisu podložni poljskom GAAP-u za javni sektor.  Usto, određene transakcije u javnom sektoru, poput prihoda od poreza i carina koje prikupljaju subjekti u sklopu MF-a, kao i bespovratna sredstva EU-a, nisu obuhvaćeni poljskim GAAP-om za javni sektor.  Poljski GAAP za javni sektor treba pregledati i revidirati kako bi svi relevantni subjekti i transakcije bili uključeni.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440489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19733PHOTO" val="/9j/4AAQSkZJRgABAQAAAQABAAD/2wBDAAMCAgMCAgMDAwMEAwMEBQgFBQQEBQoHBwYIDAoMDAsKCwsNDhIQDQ4RDgsLEBYQERMUFRUVDA8XGBYUGBIUFRT/2wBDAQMEBAUEBQkFBQkUDQsNFBQUFBQUFBQUFBQUFBQUFBQUFBQUFBQUFBQUFBQUFBQUFBQUFBQUFBQUFBQUFBQUFBT/wAARCACgAJ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9U6KKKACiiigAooooAKKKrXd1DYwPPO6xwoPmd6AJqN4QfM1fPHxb/aei8G2brpyw+a3+q85/nevj3x3+1R4l1y5d7vxL9i3/AHIbX79YSqwgdUMPOZ+pO/I+X5qU9RX5IaH+0n4o0O5SW08W6jB/tzI+yvtH9nP9py68cbLLxFLDNI6/JewfcohVhMidGcD6goqhp2q2mqQedZ3MVzH/AH4X31frcwPDPiJruqWXiu5it9QvYIUZPkiuHRKo2viPWNnz6rff+BD1N8S4P+KuuX/2qzLSOrOX7Ztf29qv/QSvv/Ah6qz+ItXj/wCYre/+BD0InyVSukoEeu/D26nvvDyS3E8s8hb78z7zRS/DdPL8NRf7xopI1R1tFFFSbBRRRQAUUUUAQSSpDGzs2xV5ZjXzV+0T8b7fwp4Y+0I++S5+TT7X/nr/ANNnr1P4oeKRbmHSInCIy+dfSf3Yf7n/AAPpXwn8cNRfx54tvdb3p/ZGnJ5KI/3LeuLET9z3DuwlLnn7x4j4x1/U/Ed5PqGq3r75fnd3/grh/t3zu+mWXn/9Nn+T/wAfq74q1yJ7/wCaL/rja/3P9t/9usSfWJXmRHeJJ/4N6b3/AO+K+ejGrzn09och0ejz67d/8vtjB/sJC716r8KNZvfDmqpcJ9knTfvf7K+zf/7JXlmh+CrvWXR9QuLi6g/uTvsT/vhK7/Tku/Cromn6VDBB9x3eHYj16FGrCB5lajOZ7j8Jfivf+AfF+o6vpt7Ne6VNcb7m1m/uf3HT+B0r728KeJbHxfoVrqmnyCS1uFyP9n/Zr81PCtq8GpJd/Z/Id5tjpv8A7/8AB/uV9Zfs3eIn0DWpvDssr/YrtPPtN9evCdzx5wsdN8SAr+KLn1xWRaR1tePY9/iu5/3qz7VK6jyydE+SqV0laiJVG6SgR6r8PP8AkWYPqaKPh9/yLVv/ALxooZqjqaKKKg2CiiigBD0qhrGrW+iaZc3102yCFN7mr38NeL/HfxhFoUENvcOEsbG3fVr3H8YT7kf/AAN6znLkjcuEed2PL/ib4xae21d3d/truiOn/Tab7if8ATZXyR8YvFyeEfI0fT5YXnT/AFzv9zf/ABu//oCV6h4g8T3Hh/wNBrGpvs1C436tLv8A+fmb7n/fCV4/8GvAeoeP9Y/4TvW9MmvdB87/AEeFHR3f/ptsryas5n0OHpFTwH+zDqvj9E1NXl0vSJfnd5/+Pn/9ivobwX+yp4U8Kwo6WiTz/wAc83zu9eyeDtZ0TUbNE0+VI3T5HhdNjpXVpYpIm5Puf+gV41WrNnvQhCHwHnOm/CvR7FNkVon/AHxV3WPhJp+q2DxPEm/Z9+vQ7XTv46upAyPUQj/OKdQ+OL7Q5fB2q6j4f1B/3Dpvt5/9j/7B69M+G2vv9m0jU0f/AErTL5PO/wBx/kf/AMfrL/a2sU0b+xNTT5Hd3hf/AL4rmvgRqv8AbiXsSP8A8fdi/wD32nz/APsle9h6vuHzeIh759XeONk/iF5f7+yqMCVa1Kf7dDZXH9+FKIEr2YfAfOT+Ikjj+Ss6+jrX2Vn3cHmPsqjI9J8Bf8i7B/vGin+CE8vw/br6UUkao6SiiipNgooooAaOtfGf7Rusf8Jr4jm8P2kv/IW1GHT32f8APGH53r7EvZ/stpNL/cRmr8+dK8VW7/FHVL27ffBoKaldTO//AABP/Z65cR8B2YWN5nz9+2Z40n1XxbZfD/RWf7VcOkL7P/H/APxz5P8AgFdPoH7O/jPUdKsnTxLq2nWVpabLey0+b7N8/wDtvXnn7Klj/wAL6/af8SeI9QfzksUedN/8G99if+OV+kUHhxLWH91sRK8ueInRlGx9HRoxq09T59+C3w98W+Eptmt3dxqLv9ya6mR/J/4HX0fJI9ppv2hJfnRPuVVjsVR0+ffW9Bp0U9m6fx15dWUq0+c7YQ9jA+c/iT+0DL4EvPNe41Z9LSbybh9PsfO+zv8A7deofBz4r6T8UNM/tPQfEqa7Aj7Hhmh8l0f+4/8Acq9qvwy0y6mf7bZRXSTP86P/AB1H4R+APhfwl4nk8ReH9P8A7LvriFIblEf5HT/cruh7Pk/vHDP2vP8A3Ty/9ve6+w+ANOu1+RIbjfXhf7D/AIq/tW5gilfe6fJ/7JXpP/BULxEvh34M2Oxv9KuLtIUr5S/YH8RvB4tuk/g2b67KMPc5jy8RP95yn6oabvn8PaWz/wAEOytGCP5KzvDEn2rw8/8Achu32f7j/OlbdpBvr2KXwHh1fjDyPMrO1L5PkT/gdbcieWmxKyL6OrOY9D8E/wDIAt6Kd4L/AOQBb0Ukao6Gimb6HkVOtSbD6KYj7qfQByPxLuXs/CN0kQ/fXLpbofd3Ar8wH8R/8W9+M97F/wAfT6o9kj/7/wA9fpf8VLlF0Ucf6hZrz/vzGxr8qHukg+BviGXf893rlzdOn/fCVwYiR6GFhzHO/wDBMi4e1+Mfiu3/AOetim9P9x6/SKe+lvr97R5fIRP4E++9fB/7Gvw/sPhR8VtO1PVbu4vZdYi+zNHDsSGH+NN9ffXxD0fTNc8PXVlp6P8Aatm+F7L76P8A79ceIpc9RHq4XEci5Impp1je2tt/x6RbET+N/neprTVnvrSaJLV/7j7/AJNlcp4Z8VRa/pSWmtyv4R1GJNkvkvv3v/fR6peLX03wXZ/bbXxLqDz3F2kNuk2+bzt/9+ieH/kO36xb3ah2Ph3V3gk/s+/ffPF91/79dfBPF5O5GrxnwI/iDxVollqfiDQreC986ZJvJmf5ER/k/wByur1HVYvCXgm9124uN6W+/wDc7/4Nn3P9+uKEJqfIKrVgz4j/AOCmGlax4+toPslvM9lpnz79/wAif36+Zv2MdR/sfxslw/yJ9x67H9or9oXxx8UPB+qaUsOg2tvazb9WTSbh5rxE/gR/9j+/srm/hJ4Du/BWm3uoahqGn2t19nSb+z3m/fbH/wDZ69iFKcKXLM8KdSFWrzRP1a+DWq/2x4euk37/ANyn/jj7K9AgSvHvgfdXFprHiH/REgst6PF/Bv3on3K9hRLiB/KfyXdE+4k3z110fgPLxHxlp/uVj30dXoIH2WrwvDvmh+477N/z1Vu53kTeiJAiPsd5n2fP/croOQ73wh/yA7eiqPh15ZLKBHbyfK2DZu+989FQao1p7t4Ll1qTe8kL76J4P3zvUH25NmxKsZoWXMdWcCsqyvk37KvvMEqB8x5j8b7tLXwj4ouG/wCWWiTJ/wB91+RviDxGlj4GTT7h0Se7e8mdH/gfe/8A8RX6rftNzNb+BdaGdkd3p00H/A6/DHx/rFxPbWsMtw+9N6J/v768qf72rynsUvcpc563+0HfXth4M8LvZTy2s/mwujo/8aJvSv0d/Zw+K/8Awtf4S6Jqdwnka2luiXECfxzf30/36/KXxH8SZfHfgzTtM1CLfe6e+x5k/wCWybP/AENK+8P2NJ5bHwNolxbvve3/APH60xenIXhv5z6w1zwlK9s97cMiP/HCif8As9M07wxaabc2tw8W94Zkfe6fcrB1/wCJWpv+6fT3S1R977H+d6xNS+M2oeT5UWnun+29ebOsevCrKceU7zz4rW5+0f2hFavv3v8AfR9m/wD8fr5m/bc+PVv4O8DQafafvJ5dZhuru1T76WddXdfEPU57yC3iT7Vqkv3E/ghT++9eCftieDtTg8N6Dqstl/aOnzecmrT/AMab9mx/++66sDh5z/fM8jF1YR9w+OBd+HPB994m1u08RWmsPq0M0NjZQI+/98+/99/c2V7JHBo/ifR9U8S2mt2ifaIYXeym3+cjp99K+fH+HllpT/vdQ/0p3+SFE+evV/DiJpXh6dHl8/zk/gr0MRVi4mFGlKMj9KP2ffF2n+KtSeW3l37NOTyZk+5Mn/xdfRM/lQak7+aj7H37E+/v2fcr5H/YYgR3ht0+5FoyI/8A33vr7Cgg8t3ffvd3+d6WH9+Bx4v4zL/5YwfJ/qYU3/7Hz1RvnSdHTekH76Z0eb7jo9dRJH8lZF9HXacB0Ph477aF/m8tkRIvl+9seitfw1/yCIfpRUGxdntvO53YrOk8OxO+9JXR62KKCuQqWumpB05qPUtTtdHtHur24itraNctJK20CsH4j+OrX4c+Er/W7qIzJbp8iBtu9/4Ur85fjv8AtBeL/irokiXN/aaBBc/IbLzd6W6f+z1hVmb0aXOeo/tF/tY+H/iDNq/hrQpd+maZF++1D+/M/wBxEr8q/HGlXGua8iWib0uJndNldn4x8Ry/2V/winhdZr26uH33N0n35n/vv/n5K6z4e/CHxBo+iQ3t6nnTRfwf30/jSlh6Pvc511ZwhDkPNNV0d/DNhBdbPndEmf8A26/QH9kb/RPh7pb7PLR03p/uV8afEaC31l9Isrf5HleFHR/4ET79fZf7Of7jwH9if/l3m2VnmHJyx5TXA8/vcx79qt3EltvrlL5H8l7h03yP9xKuyWs11s3vWDqPxX8FeDtYS31XUHur1PuWtlD53k/7b1wYfCTxMrROnEYuGGheR1/g7wJ9hd7i4TfqNx99/wC5/sV5z+3zrUPhD4DPKqKUl1Gztnf/AIH/APYV7d4A8Y+H/Hdml94f1OHUbVP9ds++n++n8FfLv/BUmd/+FG6Rb7v9drkP/A/kevq6NH2cOQ+UlW9vV5z83IP7QtNVnmuE3vv379m+vV7W+SfwxayxOmxE2PXl/hWfR7W3RdVuL6Z/4EtZtle2+DoPDUCQJcaUj2sv3P7Qvt7v/wAASvNxOHse3h8Qfcf/AATgvm1XQde1WVP40tYf9yvtmOPy3r85/hR+0Z4M/Z+hSye4sdOtZU2f2XA+999fc3wo+IVl8UPDEGu6fLE9rMn3Em3un+/WWHg4QOTFT56h2rp8nyVkXyVtf7lZ18n8ddRxHVeHv+QVD9KKXQP+QXD9KKSNjUooplSangv7Utx4b1TwxZ+FddtmvpNR864ii2b0iSFN7zP9Pk/77r84PiF4AtLvRLq9tftEkEX3/tT/ALlP+AJ9+vof9vT43614A+Nk9pYpDPZW/hNEeB1++8118n/oFfn/APEL4veJLu2mtzqDo80TwvsXYkSP99ESu6jl/tv3sjmlj/Zfuon0b+yxo3gXxHomoWWiwxT69pkv/Ezhf53f/psn99K9n1/Q0+zPFbp86J8iJX5i/Djxnrvwn8Q2vizRLg2t1ZSgc/cuFb78T/31Nfqx4H1vT/H3gzT/ABFprJPp+oQ+dE6f+gf76fcrr5OQ5qnvHyR8VPAFxa/EjQXZE8m7SZ/k/wB+voz4LeHP7G0133v+9m+471ieMdHt5/id4X+0J+4iS52f+OV67odj5jwRRJ5ab99fH42XPiOSB9jhP3eD55mR8TZ/Fc9zpGleFE8jzn332obEfyU/uVxvjHwXZWqXtw/lImz/AEi6f5P8pXX+LrRH8QpevrD2trb7HdP77/8AxFeAftZfE94fhpqlvZSzWwuHSFd6f67fX3GHpQowgon5/iKs8TUsfOHhz9pjWPhd+0DN4x8Nyu+mQy/Y5LH/AJY3lmn30f1/v19f/wDBR/XtN+IX7NHg3xfolx9q0m71SG5idP7jwvX5jGDJr1SP4167c/Av/hVVx/pOiJqyanbTO3z2/wAj70T/AGN776OT3+Y9FckYnl5eSV/k/cpVyCB4PnRn31djgR0+eo54/wDS0giT7i/NV8nKZ89wtYH87zXfe9eyfDL9oHxh8L7mC60LW7jTnT+4/wAj/wC/XlKQeXU0H7+52/wJVckTlnM/Tb4Jf8FKf7V8i08caVs/gfULJPuf7bpX2zpXiOy8R6Va6npl2l7ZXab4Zk+46V+FnhidIP8A2ev0s/YO8Yy33w91HQppfPSxuEmt3/2H/g/77rkxeHhCHPAeHxE5z5Jn3Pom3+z49vSimeHn36VCfaivHPYNWmU+mVBqfkv/AMFGNcW6+N+povzyJ9mtV/3ETf8A+hvXxZ4k0qW61fTtMiTfdXHzt/wOvqz9ou0Txb+034ul837VY219czO/9z5/uf8AjlfO2qXyadJ4k8WN9/f9i07/AH3/AI/+AJX2WHjyYaLPkZSviZJHB+IdMm8T+LNM8JaNtl2ypbRY/wCWsz/fev0k/ZR+Htz4F+Ep8OTSt56zPP8AP/BN/HXyf+xL8FH8Z+J38Valb77W2fZab/43/v1+iV9o0uh38Gq2kW9Jvku4E/8AQ65Pcn78juqzlHlhDoeF/GKe7sfHPhFLeL9/LcOmyvRb7VbuSH+zNMfyNn/H3dJ/G/8AcSsX476bv8eeBnt/ntU869mm/v8A8CJXUeFdKeeFN7797768ylgYe39tI9GvmE/q8aEDBj8D2+ovNcahLM8Kfwb/AL9fFH7bfia0fxRpfhjT4kggsYvtNxs/jd/uf+OV+ieuWlva2E7yv5Flbo80z/7Cffr8gPil4zfx/wDEHXfED/cvbt3iT+5D/An/AHxXtfZPJow9+5ykcdWYIKhSrsNQbzJ4/wB3VfTpF2PO/wB+V6TU5/Is3/vv8iVUnn2eTEv8CVnOfvmih7hqPPsSrNr+42LWY8/75P8AYq7A/wDfrQ5ZwOr0afZMj19s/sHeLU03XtU0x5fkuLfen/AHr4j0uTeiV7r+zfr76H8UdBdH+S4fY9GIjz0TCjPkqn7R+CLr7VoMD0VkfDmR/wCx7VaK+UPpo7HdHpTacelZetXUtlol9cwQvPNFA7rAg3MzbeF/lTRo9j8f/i3dI/jD4h6naRbHvtZmhhT/AIHXzJ8RrO48UeLtF8F6OnnPbP5LbP45n++9fVms/Cj4lf2Q+pP8P/E098nnX/kJolw7vM7/ACJs2VV/Yi/ZQ8dN461Pxf4y8FeINInhbZaQ6vpk1s5d/vyfOlfW1K9P2MYXPmsPRn7adU+kv2cfhivw/wDAWl6UsS+fFFsevZJI98L2iJvR/vv/AH6vx+FNRtYRFDpGoc/e/wBHerdj4T1RH81tNvfl/geJ68iVY7VSPn7456PL53g2yt32J50yP/ufJXa+HNOlgs0eue/sPxX41+NutXmoeFNbtdD02FLPTp5tMlSN/wC+6fJ/fr06Pwpr9kpH9kXsij7vl2j1q6qiZcnOfMn7bvxF/wCFe/BHUbS3l2ajrb/2fD/f2P8Af/8AHK/LWOSvuD9urwF8Vfij8TrPT9C+GfjXUdC0a32Lc2vh67mhlmf53dHRPn/h/Kvmdf2XPjP/ANEh8ef+Ezff/Ga29rDl3OqFPQ8+R6tRyV6Cn7MPxn/6JF47H/cs3f8A8Zp6fsx/GYf80j8ef+E3ff8Axml7Wn3I5Dy6+fzbuCD+78z1Wnm8y7f/AH69Mh/Zc+NTXrTv8IfHn/hMX3/xmq6/stfGwS7v+FPePv8AwmL7/wCM1z+0j3OrkOFtX33D/wDfFX0rsrb9lz40J974QePvvf8AQs33/wAZrT/4Zi+Mv/RI/Hf/AITd5/8AGa2hXgc84GF4fn8yF69J+G2pfYfGHh6V/wDn4T/0Oqmgfs3fF+AOs3wq8cx/7/hu7/8AiK67R/gD8VrTWtImf4ZeM0jimR3f/hHrv5Pn/wByuv21Pk3PMdGfOftL8Mvn0GB/9iinfDSzubPwzapdQywTeUm9Jk2v92ivmZbn0lP4Uf/Z"/>
  <p:tag name="MMPROD_19733LOGO" val=""/>
  <p:tag name="MMPROD_THEME_BG_IMAGE" val=""/>
  <p:tag name="MMPROD_UIDATA" val="&lt;database version=&quot;7.0&quot;&gt;&lt;object type=&quot;1&quot; unique_id=&quot;10001&quot;&gt;&lt;property id=&quot;20141&quot; value=&quot;Implementation Completion Reporting eL v6&quot;/&gt;&lt;property id=&quot;20144&quot; value=&quot;1&quot;/&gt;&lt;property id=&quot;20146&quot; value=&quot;0&quot;/&gt;&lt;property id=&quot;20147&quot; value=&quot;0&quot;/&gt;&lt;property id=&quot;20148&quot; value=&quot;5&quot;/&gt;&lt;property id=&quot;20180&quot; value=&quot;1&quot;/&gt;&lt;property id=&quot;20181&quot; value=&quot;1&quot;/&gt;&lt;property id=&quot;20182&quot; value=&quot;0&quot;/&gt;&lt;property id=&quot;20183&quot; value=&quot;1&quot;/&gt;&lt;property id=&quot;20184&quot; value=&quot;7&quot;/&gt;&lt;property id=&quot;20224&quot; value=&quot;L:\AM work\E-L work\eL drafts\ICR\Implementation completion v8&quot;/&gt;&lt;property id=&quot;20225&quot; value=&quot;C:\Documents and Settings\Arunjana Das\Desktop\AD\&quot;/&gt;&lt;property id=&quot;20226&quot; value=&quot;L:\AM work\E-L work\eL drafts\ICR\Implementation Completion v8.pptx&quot;/&gt;&lt;property id=&quot;20250&quot; value=&quot;0&quot;/&gt;&lt;property id=&quot;20251&quot; value=&quot;0&quot;/&gt;&lt;property id=&quot;20259&quot; value=&quot;0&quot;/&gt;&lt;object type=&quot;8&quot; unique_id=&quot;19682&quot;&gt;&lt;/object&gt;&lt;object type=&quot;2&quot; unique_id=&quot;19683&quot;&gt;&lt;object type=&quot;3&quot; unique_id=&quot;29394&quot;&gt;&lt;property id=&quot;20148&quot; value=&quot;5&quot;/&gt;&lt;property id=&quot;20300&quot; value=&quot;Slide 25 - &amp;quot;Welcome to Section 3 &amp;quot;&quot;/&gt;&lt;property id=&quot;20302&quot; value=&quot;1&quot;/&gt;&lt;property id=&quot;20303&quot; value=&quot;-1&quot;/&gt;&lt;property id=&quot;20307&quot; value=&quot;413&quot;/&gt;&lt;property id=&quot;20309&quot; value=&quot;-1&quot;/&gt;&lt;property id=&quot;20312&quot; value=&quot;0&quot;/&gt;&lt;/object&gt;&lt;object type=&quot;3&quot; unique_id=&quot;32219&quot;&gt;&lt;property id=&quot;20148&quot; value=&quot;5&quot;/&gt;&lt;property id=&quot;20300&quot; value=&quot;Slide 12 - &amp;quot;Welcome to Section 2 &amp;quot;&quot;/&gt;&lt;property id=&quot;20302&quot; value=&quot;1&quot;/&gt;&lt;property id=&quot;20303&quot; value=&quot;-1&quot;/&gt;&lt;property id=&quot;20307&quot; value=&quot;506&quot;/&gt;&lt;property id=&quot;20309&quot; value=&quot;-1&quot;/&gt;&lt;property id=&quot;20312&quot; value=&quot;0&quot;/&gt;&lt;/object&gt;&lt;object type=&quot;3&quot; unique_id=&quot;32220&quot;&gt;&lt;property id=&quot;20148&quot; value=&quot;5&quot;/&gt;&lt;property id=&quot;20300&quot; value=&quot;Slide 13 - &amp;quot;What is the scope of the evaluation? &amp;quot;&quot;/&gt;&lt;property id=&quot;20302&quot; value=&quot;1&quot;/&gt;&lt;property id=&quot;20303&quot; value=&quot;-1&quot;/&gt;&lt;property id=&quot;20307&quot; value=&quot;463&quot;/&gt;&lt;property id=&quot;20309&quot; value=&quot;-1&quot;/&gt;&lt;property id=&quot;20312&quot; value=&quot;0&quot;/&gt;&lt;/object&gt;&lt;object type=&quot;3&quot; unique_id=&quot;32221&quot;&gt;&lt;property id=&quot;20148&quot; value=&quot;5&quot;/&gt;&lt;property id=&quot;20300&quot; value=&quot;Slide 14 - &amp;quot;Projects are rated on four main dimensions&amp;quot;&quot;/&gt;&lt;property id=&quot;20302&quot; value=&quot;1&quot;/&gt;&lt;property id=&quot;20303&quot; value=&quot;-1&quot;/&gt;&lt;property id=&quot;20307&quot; value=&quot;523&quot;/&gt;&lt;property id=&quot;20309&quot; value=&quot;-1&quot;/&gt;&lt;property id=&quot;20312&quot; value=&quot;0&quot;/&gt;&lt;/object&gt;&lt;object type=&quot;3&quot; unique_id=&quot;32222&quot;&gt;&lt;property id=&quot;20148&quot; value=&quot;5&quot;/&gt;&lt;property id=&quot;20300&quot; value=&quot;Slide 15 - &amp;quot;There are 8 ratings to be provided under the 4 dimensions&amp;quot;&quot;/&gt;&lt;property id=&quot;20302&quot; value=&quot;1&quot;/&gt;&lt;property id=&quot;20303&quot; value=&quot;-1&quot;/&gt;&lt;property id=&quot;20307&quot; value=&quot;534&quot;/&gt;&lt;property id=&quot;20309&quot; value=&quot;-1&quot;/&gt;&lt;property id=&quot;20312&quot; value=&quot;0&quot;/&gt;&lt;/object&gt;&lt;object type=&quot;3&quot; unique_id=&quot;32223&quot;&gt;&lt;property id=&quot;20148&quot; value=&quot;5&quot;/&gt;&lt;property id=&quot;20300&quot; value=&quot;Slide 16 - &amp;quot;What are the criteria for determining each rating?&amp;quot;&quot;/&gt;&lt;property id=&quot;20302&quot; value=&quot;1&quot;/&gt;&lt;property id=&quot;20303&quot; value=&quot;-1&quot;/&gt;&lt;property id=&quot;20307&quot; value=&quot;512&quot;/&gt;&lt;property id=&quot;20309&quot; value=&quot;-1&quot;/&gt;&lt;property id=&quot;20312&quot; value=&quot;0&quot;/&gt;&lt;/object&gt;&lt;object type=&quot;3&quot; unique_id=&quot;32224&quot;&gt;&lt;property id=&quot;20148&quot; value=&quot;5&quot;/&gt;&lt;property id=&quot;20300&quot; value=&quot;Slide 17 - &amp;quot;Outcome&amp;quot;&quot;/&gt;&lt;property id=&quot;20302&quot; value=&quot;1&quot;/&gt;&lt;property id=&quot;20303&quot; value=&quot;-1&quot;/&gt;&lt;property id=&quot;20307&quot; value=&quot;513&quot;/&gt;&lt;property id=&quot;20309&quot; value=&quot;-1&quot;/&gt;&lt;property id=&quot;20312&quot; value=&quot;0&quot;/&gt;&lt;/object&gt;&lt;object type=&quot;3&quot; unique_id=&quot;32225&quot;&gt;&lt;property id=&quot;20148&quot; value=&quot;5&quot;/&gt;&lt;property id=&quot;20300&quot; value=&quot;Slide 18 - &amp;quot;Risk to Development Outcome&amp;quot;&quot;/&gt;&lt;property id=&quot;20302&quot; value=&quot;1&quot;/&gt;&lt;property id=&quot;20303&quot; value=&quot;-1&quot;/&gt;&lt;property id=&quot;20307&quot; value=&quot;514&quot;/&gt;&lt;property id=&quot;20309&quot; value=&quot;-1&quot;/&gt;&lt;property id=&quot;20312&quot; value=&quot;0&quot;/&gt;&lt;/object&gt;&lt;object type=&quot;3&quot; unique_id=&quot;32226&quot;&gt;&lt;property id=&quot;20148&quot; value=&quot;5&quot;/&gt;&lt;property id=&quot;20300&quot; value=&quot;Slide 19 - &amp;quot;Bank Performance &amp;quot;&quot;/&gt;&lt;property id=&quot;20302&quot; value=&quot;1&quot;/&gt;&lt;property id=&quot;20303&quot; value=&quot;-1&quot;/&gt;&lt;property id=&quot;20307&quot; value=&quot;515&quot;/&gt;&lt;property id=&quot;20309&quot; value=&quot;-1&quot;/&gt;&lt;property id=&quot;20312&quot; value=&quot;0&quot;/&gt;&lt;/object&gt;&lt;object type=&quot;3&quot; unique_id=&quot;32227&quot;&gt;&lt;property id=&quot;20148&quot; value=&quot;5&quot;/&gt;&lt;property id=&quot;20300&quot; value=&quot;Slide 20 - &amp;quot;Quality at Entry&amp;quot;&quot;/&gt;&lt;property id=&quot;20302&quot; value=&quot;1&quot;/&gt;&lt;property id=&quot;20303&quot; value=&quot;-1&quot;/&gt;&lt;property id=&quot;20307&quot; value=&quot;516&quot;/&gt;&lt;property id=&quot;20309&quot; value=&quot;-1&quot;/&gt;&lt;property id=&quot;20312&quot; value=&quot;0&quot;/&gt;&lt;/object&gt;&lt;object type=&quot;3&quot; unique_id=&quot;32228&quot;&gt;&lt;property id=&quot;20148&quot; value=&quot;5&quot;/&gt;&lt;property id=&quot;20300&quot; value=&quot;Slide 21 - &amp;quot;Quality of Bank Supervision&amp;quot;&quot;/&gt;&lt;property id=&quot;20302&quot; value=&quot;1&quot;/&gt;&lt;property id=&quot;20303&quot; value=&quot;-1&quot;/&gt;&lt;property id=&quot;20307&quot; value=&quot;517&quot;/&gt;&lt;property id=&quot;20309&quot; value=&quot;-1&quot;/&gt;&lt;property id=&quot;20312&quot; value=&quot;0&quot;/&gt;&lt;/object&gt;&lt;object type=&quot;3&quot; unique_id=&quot;32229&quot;&gt;&lt;property id=&quot;20148&quot; value=&quot;5&quot;/&gt;&lt;property id=&quot;20300&quot; value=&quot;Slide 22 - &amp;quot;Borrower Performance&amp;quot;&quot;/&gt;&lt;property id=&quot;20302&quot; value=&quot;1&quot;/&gt;&lt;property id=&quot;20303&quot; value=&quot;-1&quot;/&gt;&lt;property id=&quot;20307&quot; value=&quot;518&quot;/&gt;&lt;property id=&quot;20309&quot; value=&quot;-1&quot;/&gt;&lt;property id=&quot;20312&quot; value=&quot;0&quot;/&gt;&lt;/object&gt;&lt;object type=&quot;3&quot; unique_id=&quot;32230&quot;&gt;&lt;property id=&quot;20148&quot; value=&quot;5&quot;/&gt;&lt;property id=&quot;20300&quot; value=&quot;Slide 23 - &amp;quot;Government Performance&amp;quot;&quot;/&gt;&lt;property id=&quot;20302&quot; value=&quot;1&quot;/&gt;&lt;property id=&quot;20303&quot; value=&quot;-1&quot;/&gt;&lt;property id=&quot;20307&quot; value=&quot;519&quot;/&gt;&lt;property id=&quot;20309&quot; value=&quot;-1&quot;/&gt;&lt;property id=&quot;20312&quot; value=&quot;0&quot;/&gt;&lt;/object&gt;&lt;object type=&quot;3&quot; unique_id=&quot;32231&quot;&gt;&lt;property id=&quot;20148&quot; value=&quot;5&quot;/&gt;&lt;property id=&quot;20300&quot; value=&quot;Slide 24 - &amp;quot;Implementing Agency’s Performance&amp;quot;&quot;/&gt;&lt;property id=&quot;20302&quot; value=&quot;1&quot;/&gt;&lt;property id=&quot;20303&quot; value=&quot;-1&quot;/&gt;&lt;property id=&quot;20307&quot; value=&quot;520&quot;/&gt;&lt;property id=&quot;20309&quot; value=&quot;-1&quot;/&gt;&lt;property id=&quot;20312&quot; value=&quot;0&quot;/&gt;&lt;/object&gt;&lt;object type=&quot;3&quot; unique_id=&quot;32232&quot;&gt;&lt;property id=&quot;20148&quot; value=&quot;5&quot;/&gt;&lt;property id=&quot;20300&quot; value=&quot;Slide 26 - &amp;quot;Preparation of an ICR is a joint effort&amp;quot;&quot;/&gt;&lt;property id=&quot;20302&quot; value=&quot;1&quot;/&gt;&lt;property id=&quot;20303&quot; value=&quot;-1&quot;/&gt;&lt;property id=&quot;20307&quot; value=&quot;521&quot;/&gt;&lt;property id=&quot;20309&quot; value=&quot;-1&quot;/&gt;&lt;property id=&quot;20312&quot; value=&quot;0&quot;/&gt;&lt;/object&gt;&lt;object type=&quot;3&quot; unique_id=&quot;70342&quot;&gt;&lt;property id=&quot;20148&quot; value=&quot;5&quot;/&gt;&lt;property id=&quot;20300&quot; value=&quot;Slide 1 - &amp;quot;  Welcome to the e-Learning course on &amp;quot;&quot;/&gt;&lt;property id=&quot;20302&quot; value=&quot;1&quot;/&gt;&lt;property id=&quot;20303&quot; value=&quot;-1&quot;/&gt;&lt;property id=&quot;20307&quot; value=&quot;568&quot;/&gt;&lt;property id=&quot;20309&quot; value=&quot;-1&quot;/&gt;&lt;property id=&quot;20312&quot; value=&quot;0&quot;/&gt;&lt;/object&gt;&lt;object type=&quot;3&quot; unique_id=&quot;70343&quot;&gt;&lt;property id=&quot;20148&quot; value=&quot;5&quot;/&gt;&lt;property id=&quot;20300&quot; value=&quot;Slide 2 - &amp;quot;Learning objectives&amp;quot;&quot;/&gt;&lt;property id=&quot;20302&quot; value=&quot;1&quot;/&gt;&lt;property id=&quot;20303&quot; value=&quot;-1&quot;/&gt;&lt;property id=&quot;20307&quot; value=&quot;569&quot;/&gt;&lt;property id=&quot;20309&quot; value=&quot;-1&quot;/&gt;&lt;property id=&quot;20312&quot; value=&quot;0&quot;/&gt;&lt;/object&gt;&lt;object type=&quot;3&quot; unique_id=&quot;70344&quot;&gt;&lt;property id=&quot;20148&quot; value=&quot;5&quot;/&gt;&lt;property id=&quot;20300&quot; value=&quot;Slide 3 - &amp;quot;Navigation &amp;quot;&quot;/&gt;&lt;property id=&quot;20302&quot; value=&quot;1&quot;/&gt;&lt;property id=&quot;20303&quot; value=&quot;-1&quot;/&gt;&lt;property id=&quot;20307&quot; value=&quot;570&quot;/&gt;&lt;property id=&quot;20309&quot; value=&quot;-1&quot;/&gt;&lt;property id=&quot;20312&quot; value=&quot;0&quot;/&gt;&lt;/object&gt;&lt;object type=&quot;3&quot; unique_id=&quot;70345&quot;&gt;&lt;property id=&quot;20148&quot; value=&quot;5&quot;/&gt;&lt;property id=&quot;20300&quot; value=&quot;Slide 4 - &amp;quot;Which part of the project cycle is targeted by this e-learning module?&amp;quot;&quot;/&gt;&lt;property id=&quot;20302&quot; value=&quot;1&quot;/&gt;&lt;property id=&quot;20303&quot; value=&quot;-1&quot;/&gt;&lt;property id=&quot;20307&quot; value=&quot;571&quot;/&gt;&lt;property id=&quot;20309&quot; value=&quot;-1&quot;/&gt;&lt;property id=&quot;20312&quot; value=&quot;0&quot;/&gt;&lt;/object&gt;&lt;object type=&quot;3&quot; unique_id=&quot;70346&quot;&gt;&lt;property id=&quot;20148&quot; value=&quot;5&quot;/&gt;&lt;property id=&quot;20300&quot; value=&quot;Slide 5 - &amp;quot;Menu&amp;quot;&quot;/&gt;&lt;property id=&quot;20302&quot; value=&quot;1&quot;/&gt;&lt;property id=&quot;20303&quot; value=&quot;-1&quot;/&gt;&lt;property id=&quot;20307&quot; value=&quot;572&quot;/&gt;&lt;property id=&quot;20309&quot; value=&quot;-1&quot;/&gt;&lt;property id=&quot;20312&quot; value=&quot;0&quot;/&gt;&lt;/object&gt;&lt;object type=&quot;3&quot; unique_id=&quot;70347&quot;&gt;&lt;property id=&quot;20148&quot; value=&quot;5&quot;/&gt;&lt;property id=&quot;20300&quot; value=&quot;Slide 6 - &amp;quot;Welcome to Section 1 &amp;quot;&quot;/&gt;&lt;property id=&quot;20302&quot; value=&quot;1&quot;/&gt;&lt;property id=&quot;20303&quot; value=&quot;-1&quot;/&gt;&lt;property id=&quot;20307&quot; value=&quot;573&quot;/&gt;&lt;property id=&quot;20309&quot; value=&quot;-1&quot;/&gt;&lt;property id=&quot;20312&quot; value=&quot;0&quot;/&gt;&lt;/object&gt;&lt;object type=&quot;3&quot; unique_id=&quot;70348&quot;&gt;&lt;property id=&quot;20148&quot; value=&quot;5&quot;/&gt;&lt;property id=&quot;20300&quot; value=&quot;Slide 7 - &amp;quot;What is the objective of the ICR?&amp;quot;&quot;/&gt;&lt;property id=&quot;20302&quot; value=&quot;1&quot;/&gt;&lt;property id=&quot;20303&quot; value=&quot;-1&quot;/&gt;&lt;property id=&quot;20307&quot; value=&quot;574&quot;/&gt;&lt;property id=&quot;20309&quot; value=&quot;-1&quot;/&gt;&lt;property id=&quot;20312&quot; value=&quot;0&quot;/&gt;&lt;/object&gt;&lt;object type=&quot;3&quot; unique_id=&quot;70349&quot;&gt;&lt;property id=&quot;20148&quot; value=&quot;5&quot;/&gt;&lt;property id=&quot;20300&quot; value=&quot;Slide 8 - &amp;quot;ICRs and development effectiveness&amp;quot;&quot;/&gt;&lt;property id=&quot;20302&quot; value=&quot;1&quot;/&gt;&lt;property id=&quot;20303&quot; value=&quot;-1&quot;/&gt;&lt;property id=&quot;20307&quot; value=&quot;575&quot;/&gt;&lt;property id=&quot;20309&quot; value=&quot;-1&quot;/&gt;&lt;property id=&quot;20312&quot; value=&quot;0&quot;/&gt;&lt;/object&gt;&lt;object type=&quot;3&quot; unique_id=&quot;70350&quot;&gt;&lt;property id=&quot;20148&quot; value=&quot;5&quot;/&gt;&lt;property id=&quot;20300&quot; value=&quot;Slide 9 - &amp;quot;ICRs audiences&amp;quot;&quot;/&gt;&lt;property id=&quot;20302&quot; value=&quot;1&quot;/&gt;&lt;property id=&quot;20303&quot; value=&quot;-1&quot;/&gt;&lt;property id=&quot;20307&quot; value=&quot;576&quot;/&gt;&lt;property id=&quot;20309&quot; value=&quot;-1&quot;/&gt;&lt;property id=&quot;20312&quot; value=&quot;0&quot;/&gt;&lt;/object&gt;&lt;object type=&quot;3&quot; unique_id=&quot;70351&quot;&gt;&lt;property id=&quot;20148&quot; value=&quot;5&quot;/&gt;&lt;property id=&quot;20300&quot; value=&quot;Slide 10 - &amp;quot;Two types of ICRs&amp;quot;&quot;/&gt;&lt;property id=&quot;20302&quot; value=&quot;1&quot;/&gt;&lt;property id=&quot;20303&quot; value=&quot;-1&quot;/&gt;&lt;property id=&quot;20307&quot; value=&quot;577&quot;/&gt;&lt;property id=&quot;20309&quot; value=&quot;-1&quot;/&gt;&lt;property id=&quot;20312&quot; value=&quot;0&quot;/&gt;&lt;/object&gt;&lt;object type=&quot;3&quot; unique_id=&quot;70352&quot;&gt;&lt;property id=&quot;20148&quot; value=&quot;5&quot;/&gt;&lt;property id=&quot;20300&quot; value=&quot;Slide 11 - &amp;quot;When is an ICR required?&amp;quot;&quot;/&gt;&lt;property id=&quot;20302&quot; value=&quot;1&quot;/&gt;&lt;property id=&quot;20303&quot; value=&quot;-1&quot;/&gt;&lt;property id=&quot;20307&quot; value=&quot;578&quot;/&gt;&lt;property id=&quot;20309&quot; value=&quot;-1&quot;/&gt;&lt;property id=&quot;20312&quot; value=&quot;0&quot;/&gt;&lt;/object&gt;&lt;object type=&quot;3&quot; unique_id=&quot;70353&quot;&gt;&lt;property id=&quot;20148&quot; value=&quot;5&quot;/&gt;&lt;property id=&quot;20300&quot; value=&quot;Slide 27 - &amp;quot;Sections of the ICR&amp;quot;&quot;/&gt;&lt;property id=&quot;20302&quot; value=&quot;1&quot;/&gt;&lt;property id=&quot;20303&quot; value=&quot;-1&quot;/&gt;&lt;property id=&quot;20307&quot; value=&quot;541&quot;/&gt;&lt;property id=&quot;20309&quot; value=&quot;-1&quot;/&gt;&lt;property id=&quot;20312&quot; value=&quot;0&quot;/&gt;&lt;/object&gt;&lt;object type=&quot;3&quot; unique_id=&quot;70354&quot;&gt;&lt;property id=&quot;20148&quot; value=&quot;5&quot;/&gt;&lt;property id=&quot;20300&quot; value=&quot;Slide 28 - &amp;quot;Sections of the ICR&amp;quot;&quot;/&gt;&lt;property id=&quot;20302&quot; value=&quot;1&quot;/&gt;&lt;property id=&quot;20303&quot; value=&quot;-1&quot;/&gt;&lt;property id=&quot;20307&quot; value=&quot;542&quot;/&gt;&lt;property id=&quot;20309&quot; value=&quot;-1&quot;/&gt;&lt;property id=&quot;20312&quot; value=&quot;0&quot;/&gt;&lt;/object&gt;&lt;object type=&quot;3&quot; unique_id=&quot;70355&quot;&gt;&lt;property id=&quot;20148&quot; value=&quot;5&quot;/&gt;&lt;property id=&quot;20300&quot; value=&quot;Slide 29 - &amp;quot;Let’s pause for a second…&amp;quot;&quot;/&gt;&lt;property id=&quot;20302&quot; value=&quot;1&quot;/&gt;&lt;property id=&quot;20303&quot; value=&quot;-1&quot;/&gt;&lt;property id=&quot;20307&quot; value=&quot;543&quot;/&gt;&lt;property id=&quot;20309&quot; value=&quot;-1&quot;/&gt;&lt;property id=&quot;20312&quot; value=&quot;0&quot;/&gt;&lt;/object&gt;&lt;object type=&quot;3&quot; unique_id=&quot;70356&quot;&gt;&lt;property id=&quot;20148&quot; value=&quot;5&quot;/&gt;&lt;property id=&quot;20300&quot; value=&quot;Slide 30 - &amp;quot;What is the typical ICR drafting process? &amp;quot;&quot;/&gt;&lt;property id=&quot;20302&quot; value=&quot;1&quot;/&gt;&lt;property id=&quot;20303&quot; value=&quot;-1&quot;/&gt;&lt;property id=&quot;20307&quot; value=&quot;544&quot;/&gt;&lt;property id=&quot;20309&quot; value=&quot;-1&quot;/&gt;&lt;property id=&quot;20312&quot; value=&quot;0&quot;/&gt;&lt;/object&gt;&lt;object type=&quot;3&quot; unique_id=&quot;70357&quot;&gt;&lt;property id=&quot;20148&quot; value=&quot;5&quot;/&gt;&lt;property id=&quot;20300&quot; value=&quot;Slide 31 - &amp;quot;Which documents and data should be reviewed?&amp;quot;&quot;/&gt;&lt;property id=&quot;20302&quot; value=&quot;1&quot;/&gt;&lt;property id=&quot;20303&quot; value=&quot;-1&quot;/&gt;&lt;property id=&quot;20307&quot; value=&quot;545&quot;/&gt;&lt;property id=&quot;20309&quot; value=&quot;-1&quot;/&gt;&lt;property id=&quot;20312&quot; value=&quot;0&quot;/&gt;&lt;/object&gt;&lt;object type=&quot;3&quot; unique_id=&quot;70358&quot;&gt;&lt;property id=&quot;20148&quot; value=&quot;5&quot;/&gt;&lt;property id=&quot;20300&quot; value=&quot;Slide 32 - &amp;quot;Who to interview during the preparation of an ICR?&amp;quot;&quot;/&gt;&lt;property id=&quot;20302&quot; value=&quot;1&quot;/&gt;&lt;property id=&quot;20303&quot; value=&quot;-1&quot;/&gt;&lt;property id=&quot;20307&quot; value=&quot;546&quot;/&gt;&lt;property id=&quot;20309&quot; value=&quot;-1&quot;/&gt;&lt;property id=&quot;20312&quot; value=&quot;0&quot;/&gt;&lt;/object&gt;&lt;object type=&quot;3&quot; unique_id=&quot;70359&quot;&gt;&lt;property id=&quot;20148&quot; value=&quot;5&quot;/&gt;&lt;property id=&quot;20300&quot; value=&quot;Slide 33 - &amp;quot;What is the review process for an ICR?&amp;quot;&quot;/&gt;&lt;property id=&quot;20302&quot; value=&quot;1&quot;/&gt;&lt;property id=&quot;20303&quot; value=&quot;-1&quot;/&gt;&lt;property id=&quot;20307&quot; value=&quot;547&quot;/&gt;&lt;property id=&quot;20309&quot; value=&quot;-1&quot;/&gt;&lt;property id=&quot;20312&quot; value=&quot;0&quot;/&gt;&lt;/object&gt;&lt;object type=&quot;3&quot; unique_id=&quot;70360&quot;&gt;&lt;property id=&quot;20148&quot; value=&quot;5&quot;/&gt;&lt;property id=&quot;20300&quot; value=&quot;Slide 34 - &amp;quot;How is an ICR approved and disclosed?&amp;quot;&quot;/&gt;&lt;property id=&quot;20302&quot; value=&quot;1&quot;/&gt;&lt;property id=&quot;20303&quot; value=&quot;-1&quot;/&gt;&lt;property id=&quot;20307&quot; value=&quot;548&quot;/&gt;&lt;property id=&quot;20309&quot; value=&quot;-1&quot;/&gt;&lt;property id=&quot;20312&quot; value=&quot;0&quot;/&gt;&lt;/object&gt;&lt;object type=&quot;3&quot; unique_id=&quot;70361&quot;&gt;&lt;property id=&quot;20148&quot; value=&quot;5&quot;/&gt;&lt;property id=&quot;20300&quot; value=&quot;Slide 35 - &amp;quot;Following Management approval, all ICRs are reviewed by IEG&amp;quot;&quot;/&gt;&lt;property id=&quot;20302&quot; value=&quot;1&quot;/&gt;&lt;property id=&quot;20303&quot; value=&quot;-1&quot;/&gt;&lt;property id=&quot;20307&quot; value=&quot;549&quot;/&gt;&lt;property id=&quot;20309&quot; value=&quot;-1&quot;/&gt;&lt;property id=&quot;20312&quot; value=&quot;0&quot;/&gt;&lt;/object&gt;&lt;object type=&quot;3&quot; unique_id=&quot;70362&quot;&gt;&lt;property id=&quot;20148&quot; value=&quot;5&quot;/&gt;&lt;property id=&quot;20300&quot; value=&quot;Slide 36 - &amp;quot;Criteria used to validate the project ratings and rate ICR quality&amp;quot;&quot;/&gt;&lt;property id=&quot;20302&quot; value=&quot;1&quot;/&gt;&lt;property id=&quot;20303&quot; value=&quot;-1&quot;/&gt;&lt;property id=&quot;20307&quot; value=&quot;550&quot;/&gt;&lt;property id=&quot;20309&quot; value=&quot;-1&quot;/&gt;&lt;property id=&quot;20312&quot; value=&quot;0&quot;/&gt;&lt;/object&gt;&lt;object type=&quot;3&quot; unique_id=&quot;70363&quot;&gt;&lt;property id=&quot;20148&quot; value=&quot;5&quot;/&gt;&lt;property id=&quot;20300&quot; value=&quot;Slide 37 - &amp;quot;Finally, let’s review a few useful tips in drafting an ICR…&amp;quot;&quot;/&gt;&lt;property id=&quot;20302&quot; value=&quot;1&quot;/&gt;&lt;property id=&quot;20303&quot; value=&quot;-1&quot;/&gt;&lt;property id=&quot;20307&quot; value=&quot;551&quot;/&gt;&lt;property id=&quot;20309&quot; value=&quot;-1&quot;/&gt;&lt;property id=&quot;20312&quot; value=&quot;0&quot;/&gt;&lt;/object&gt;&lt;object type=&quot;3&quot; unique_id=&quot;70364&quot;&gt;&lt;property id=&quot;20148&quot; value=&quot;5&quot;/&gt;&lt;property id=&quot;20300&quot; value=&quot;Slide 38 - &amp;quot;Focus on achievement of project objectives&amp;quot;&quot;/&gt;&lt;property id=&quot;20302&quot; value=&quot;1&quot;/&gt;&lt;property id=&quot;20303&quot; value=&quot;-1&quot;/&gt;&lt;property id=&quot;20307&quot; value=&quot;552&quot;/&gt;&lt;property id=&quot;20309&quot; value=&quot;-1&quot;/&gt;&lt;property id=&quot;20312&quot; value=&quot;0&quot;/&gt;&lt;/object&gt;&lt;object type=&quot;3&quot; unique_id=&quot;70365&quot;&gt;&lt;property id=&quot;20148&quot; value=&quot;5&quot;/&gt;&lt;property id=&quot;20300&quot; value=&quot;Slide 39 - &amp;quot;Be candid&amp;quot;&quot;/&gt;&lt;property id=&quot;20302&quot; value=&quot;1&quot;/&gt;&lt;property id=&quot;20303&quot; value=&quot;-1&quot;/&gt;&lt;property id=&quot;20307&quot; value=&quot;553&quot;/&gt;&lt;property id=&quot;20309&quot; value=&quot;-1&quot;/&gt;&lt;property id=&quot;20312&quot; value=&quot;0&quot;/&gt;&lt;/object&gt;&lt;object type=&quot;3&quot; unique_id=&quot;70366&quot;&gt;&lt;property id=&quot;20148&quot; value=&quot;5&quot;/&gt;&lt;property id=&quot;20300&quot; value=&quot;Slide 40 - &amp;quot;Be clear and brief&amp;quot;&quot;/&gt;&lt;property id=&quot;20302&quot; value=&quot;1&quot;/&gt;&lt;property id=&quot;20303&quot; value=&quot;-1&quot;/&gt;&lt;property id=&quot;20307&quot; value=&quot;554&quot;/&gt;&lt;property id=&quot;20309&quot; value=&quot;-1&quot;/&gt;&lt;property id=&quot;20312&quot; value=&quot;0&quot;/&gt;&lt;/object&gt;&lt;object type=&quot;3&quot; unique_id=&quot;70367&quot;&gt;&lt;property id=&quot;20148&quot; value=&quot;5&quot;/&gt;&lt;property id=&quot;20300&quot; value=&quot;Slide 41 - &amp;quot;Provide straightforward attribution&amp;quot;&quot;/&gt;&lt;property id=&quot;20302&quot; value=&quot;1&quot;/&gt;&lt;property id=&quot;20303&quot; value=&quot;-1&quot;/&gt;&lt;property id=&quot;20307&quot; value=&quot;555&quot;/&gt;&lt;property id=&quot;20309&quot; value=&quot;-1&quot;/&gt;&lt;property id=&quot;20312&quot; value=&quot;0&quot;/&gt;&lt;/object&gt;&lt;object type=&quot;3&quot; unique_id=&quot;70368&quot;&gt;&lt;property id=&quot;20148&quot; value=&quot;5&quot;/&gt;&lt;property id=&quot;20300&quot; value=&quot;Slide 42 - &amp;quot;Quality Check List&amp;quot;&quot;/&gt;&lt;property id=&quot;20302&quot; value=&quot;1&quot;/&gt;&lt;property id=&quot;20303&quot; value=&quot;-1&quot;/&gt;&lt;property id=&quot;20307&quot; value=&quot;556&quot;/&gt;&lt;property id=&quot;20309&quot; value=&quot;-1&quot;/&gt;&lt;property id=&quot;20312&quot; value=&quot;0&quot;/&gt;&lt;/object&gt;&lt;object type=&quot;3&quot; unique_id=&quot;70369&quot;&gt;&lt;property id=&quot;20148&quot; value=&quot;5&quot;/&gt;&lt;property id=&quot;20300&quot; value=&quot;Slide 43 - &amp;quot;You have finished all sections.&amp;#x0D;&amp;#x0A; &amp;quot;&quot;/&gt;&lt;property id=&quot;20302&quot; value=&quot;1&quot;/&gt;&lt;property id=&quot;20303&quot; value=&quot;-1&quot;/&gt;&lt;property id=&quot;20307&quot; value=&quot;557&quot;/&gt;&lt;property id=&quot;20309&quot; value=&quot;-1&quot;/&gt;&lt;property id=&quot;20312&quot; value=&quot;0&quot;/&gt;&lt;/object&gt;&lt;object type=&quot;3&quot; unique_id=&quot;70370&quot;&gt;&lt;property id=&quot;20148&quot; value=&quot;5&quot;/&gt;&lt;property id=&quot;20300&quot; value=&quot;Slide 44 - &amp;quot;Resources &amp;quot;&quot;/&gt;&lt;property id=&quot;20302&quot; value=&quot;1&quot;/&gt;&lt;property id=&quot;20303&quot; value=&quot;-1&quot;/&gt;&lt;property id=&quot;20307&quot; value=&quot;558&quot;/&gt;&lt;property id=&quot;20309&quot; value=&quot;-1&quot;/&gt;&lt;property id=&quot;20312&quot; value=&quot;0&quot;/&gt;&lt;/object&gt;&lt;object type=&quot;3&quot; unique_id=&quot;70371&quot;&gt;&lt;property id=&quot;20148&quot; value=&quot;5&quot;/&gt;&lt;property id=&quot;20300&quot; value=&quot;Slide 46 - &amp;quot;Quiz Instructions &amp;quot;&quot;/&gt;&lt;property id=&quot;20302&quot; value=&quot;1&quot;/&gt;&lt;property id=&quot;20303&quot; value=&quot;-1&quot;/&gt;&lt;property id=&quot;20307&quot; value=&quot;559&quot;/&gt;&lt;property id=&quot;20309&quot; value=&quot;-1&quot;/&gt;&lt;property id=&quot;20312&quot; value=&quot;0&quot;/&gt;&lt;/object&gt;&lt;object type=&quot;3&quot; unique_id=&quot;70372&quot;&gt;&lt;property id=&quot;20148&quot; value=&quot;5&quot;/&gt;&lt;property id=&quot;20300&quot; value=&quot;Slide 47 - &amp;quot;Question 1: What is the first step in launching the preparation of an ICR?&amp;quot;&quot;/&gt;&lt;property id=&quot;20302&quot; value=&quot;1&quot;/&gt;&lt;property id=&quot;20303&quot; value=&quot;-1&quot;/&gt;&lt;property id=&quot;20307&quot; value=&quot;560&quot;/&gt;&lt;property id=&quot;20309&quot; value=&quot;-1&quot;/&gt;&lt;property id=&quot;20312&quot; value=&quot;0&quot;/&gt;&lt;/object&gt;&lt;object type=&quot;3&quot; unique_id=&quot;70373&quot;&gt;&lt;property id=&quot;20148&quot; value=&quot;5&quot;/&gt;&lt;property id=&quot;20300&quot; value=&quot;Slide 48 - &amp;quot;Question 2: Who approves the ICR?&amp;quot;&quot;/&gt;&lt;property id=&quot;20302&quot; value=&quot;1&quot;/&gt;&lt;property id=&quot;20303&quot; value=&quot;-1&quot;/&gt;&lt;property id=&quot;20307&quot; value=&quot;561&quot;/&gt;&lt;property id=&quot;20309&quot; value=&quot;-1&quot;/&gt;&lt;property id=&quot;20312&quot; value=&quot;0&quot;/&gt;&lt;/object&gt;&lt;object type=&quot;3&quot; unique_id=&quot;70374&quot;&gt;&lt;property id=&quot;20148&quot; value=&quot;5&quot;/&gt;&lt;property id=&quot;20300&quot; value=&quot;Slide 49 - &amp;quot;Question 3: What is the deadline for submission of an approved ICR to the Board?&amp;quot;&quot;/&gt;&lt;property id=&quot;20302&quot; value=&quot;1&quot;/&gt;&lt;property id=&quot;20303&quot; value=&quot;-1&quot;/&gt;&lt;property id=&quot;20307&quot; value=&quot;562&quot;/&gt;&lt;property id=&quot;20309&quot; value=&quot;-1&quot;/&gt;&lt;property id=&quot;20312&quot; value=&quot;0&quot;/&gt;&lt;/object&gt;&lt;object type=&quot;3&quot; unique_id=&quot;70375&quot;&gt;&lt;property id=&quot;20148&quot; value=&quot;5&quot;/&gt;&lt;property id=&quot;20300&quot; value=&quot;Slide 50 - &amp;quot;Question 4: As part of rating a project  ’s Outcome, how is efficiency to be evaluated?  &amp;quot;&quot;/&gt;&lt;property id=&quot;20302&quot; value=&quot;1&quot;/&gt;&lt;property id=&quot;20303&quot; value=&quot;-1&quot;/&gt;&lt;property id=&quot;20307&quot; value=&quot;563&quot;/&gt;&lt;property id=&quot;20309&quot; value=&quot;-1&quot;/&gt;&lt;property id=&quot;20312&quot; value=&quot;0&quot;/&gt;&lt;/object&gt;&lt;object type=&quot;3&quot; unique_id=&quot;70376&quot;&gt;&lt;property id=&quot;20148&quot; value=&quot;5&quot;/&gt;&lt;property id=&quot;20300&quot; value=&quot;Slide 51 - &amp;quot;Question 5: Who drafts or provides inputs to the ICR?  &amp;quot;&quot;/&gt;&lt;property id=&quot;20302&quot; value=&quot;1&quot;/&gt;&lt;property id=&quot;20303&quot; value=&quot;-1&quot;/&gt;&lt;property id=&quot;20307&quot; value=&quot;564&quot;/&gt;&lt;property id=&quot;20309&quot; value=&quot;-1&quot;/&gt;&lt;property id=&quot;20312&quot; value=&quot;0&quot;/&gt;&lt;/object&gt;&lt;object type=&quot;3&quot; unique_id=&quot;70377&quot;&gt;&lt;property id=&quot;20148&quot; value=&quot;5&quot;/&gt;&lt;property id=&quot;20300&quot; value=&quot;Slide 52 - &amp;quot;Quiz&amp;quot;&quot;/&gt;&lt;property id=&quot;20302&quot; value=&quot;1&quot;/&gt;&lt;property id=&quot;20303&quot; value=&quot;-1&quot;/&gt;&lt;property id=&quot;20307&quot; value=&quot;565&quot;/&gt;&lt;property id=&quot;20309&quot; value=&quot;-1&quot;/&gt;&lt;property id=&quot;20312&quot; value=&quot;0&quot;/&gt;&lt;/object&gt;&lt;object type=&quot;3&quot; unique_id=&quot;70378&quot;&gt;&lt;property id=&quot;20148&quot; value=&quot;5&quot;/&gt;&lt;property id=&quot;20300&quot; value=&quot;Slide 53 - &amp;quot;Sorry!&amp;quot;&quot;/&gt;&lt;property id=&quot;20302&quot; value=&quot;1&quot;/&gt;&lt;property id=&quot;20303&quot; value=&quot;-1&quot;/&gt;&lt;property id=&quot;20307&quot; value=&quot;566&quot;/&gt;&lt;property id=&quot;20309&quot; value=&quot;-1&quot;/&gt;&lt;property id=&quot;20312&quot; value=&quot;0&quot;/&gt;&lt;/object&gt;&lt;object type=&quot;3&quot; unique_id=&quot;70379&quot;&gt;&lt;property id=&quot;20148&quot; value=&quot;5&quot;/&gt;&lt;property id=&quot;20300&quot; value=&quot;Slide 54 - &amp;quot;Congratulations! &amp;quot;&quot;/&gt;&lt;property id=&quot;20302&quot; value=&quot;1&quot;/&gt;&lt;property id=&quot;20303&quot; value=&quot;-1&quot;/&gt;&lt;property id=&quot;20307&quot; value=&quot;567&quot;/&gt;&lt;property id=&quot;20309&quot; value=&quot;-1&quot;/&gt;&lt;property id=&quot;20312&quot; value=&quot;0&quot;/&gt;&lt;/object&gt;&lt;object type=&quot;3&quot; unique_id=&quot;617000&quot;&gt;&lt;property id=&quot;20148&quot; value=&quot;5&quot;/&gt;&lt;property id=&quot;20300&quot; value=&quot;Slide 45&quot;/&gt;&lt;property id=&quot;20302&quot; value=&quot;1&quot;/&gt;&lt;property id=&quot;20303&quot; value=&quot;-1&quot;/&gt;&lt;property id=&quot;20307&quot; value=&quot;579&quot;/&gt;&lt;property id=&quot;20309&quot; value=&quot;-1&quot;/&gt;&lt;property id=&quot;20312&quot; value=&quot;0&quot;/&gt;&lt;/object&gt;&lt;/object&gt;&lt;object type=&quot;10&quot; unique_id=&quot;19730&quot;&gt;&lt;object type=&quot;11&quot; unique_id=&quot;19731&quot;&gt;&lt;property id=&quot;20180&quot; value=&quot;1&quot;/&gt;&lt;property id=&quot;20181&quot; value=&quot;1&quot;/&gt;&lt;property id=&quot;20182&quot; value=&quot;0&quot;/&gt;&lt;property id=&quot;20183&quot; value=&quot;1&quot;/&gt;&lt;/object&gt;&lt;object type=&quot;12&quot; unique_id=&quot;19944&quot;&gt;&lt;/object&gt;&lt;/object&gt;&lt;object type=&quot;4&quot; unique_id=&quot;19732&quot;&gt;&lt;object type=&quot;5&quot; unique_id=&quot;19733&quot;&gt;&lt;property id=&quot;20149&quot; value=&quot;XYZ&quot;/&gt;&lt;property id=&quot;20151&quot; value=&quot;Picture1.jpg&quot;/&gt;&lt;/object&gt;&lt;/object&gt;&lt;/object&gt;&lt;/database&gt;"/>
  <p:tag name="MMPROD_DATA" val="&lt;object type=&quot;10002&quot; unique_id=&quot;901&quot;&gt;&lt;property id=&quot;10007&quot; value=&quot;Next&quot;/&gt;&lt;property id=&quot;10008&quot; value=&quot;Back&quot;/&gt;&lt;property id=&quot;10009&quot; value=&quot;Submit&quot;/&gt;&lt;property id=&quot;10012&quot; value=&quot;0&quot;/&gt;&lt;property id=&quot;10022&quot; value=&quot;Try again&quot;/&gt;&lt;property id=&quot;10068&quot; value=&quot;Correct - Click anywhere to continue&quot;/&gt;&lt;property id=&quot;10069&quot; value=&quot;Incorrect - Click anywhere to continue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Clear&quot;/&gt;&lt;property id=&quot;10128&quot; value=&quot;Click to clear&quot;/&gt;&lt;property id=&quot;10133&quot; value=&quot;6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0&quot;/&gt;&lt;property id=&quot;10183&quot; value=&quot;You must answer the question before continuing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property id=&quot;10212&quot; value=&quot;1&quot;/&gt;&lt;property id=&quot;10213&quot; value=&quot;1&quot;/&gt;&lt;property id=&quot;10214&quot; value=&quot;1&quot;/&gt;&lt;property id=&quot;10215&quot; value=&quot;1&quot;/&gt;&lt;property id=&quot;10216&quot; value=&quot;1&quot;/&gt;&lt;property id=&quot;10217&quot; value=&quot;1&quot;/&gt;&lt;property id=&quot;10218&quot; value=&quot;1&quot;/&gt;&lt;property id=&quot;10219&quot; value=&quot;1&quot;/&gt;&lt;property id=&quot;10220&quot; value=&quot;&amp;lt;Format Name=&amp;quot;Current Profile&amp;quot;&amp;gt;&amp;lt;Question FontName=&amp;quot;Calibri&amp;quot; IsBold=&amp;quot;0&amp;quot; IsItalic=&amp;quot;0&amp;quot; IsUnderline=&amp;quot;0&amp;quot; FontSize=&amp;quot;20&amp;quot; UseDefFont=&amp;quot;0&amp;quot;/&amp;gt;&amp;lt;Answer FontName=&amp;quot;Calibri&amp;quot; IsBold=&amp;quot;0&amp;quot; IsItalic=&amp;quot;0&amp;quot; IsUnderline=&amp;quot;0&amp;quot; FontSize=&amp;quot;14&amp;quot;/&amp;gt;&amp;lt;Button FontName=&amp;quot;Calibri&amp;quot; IsBold=&amp;quot;0&amp;quot; IsItalic=&amp;quot;0&amp;quot; IsUnderline=&amp;quot;0&amp;quot; FontSize=&amp;quot;14&amp;quot;/&amp;gt;&amp;lt;Message FontName=&amp;quot;Calibri&amp;quot; IsBold=&amp;quot;0&amp;quot; IsItalic=&amp;quot;0&amp;quot; IsUnderline=&amp;quot;0&amp;quot; FontSize=&amp;quot;10&amp;quot;/&amp;gt;&amp;lt;ButtonPlacement Orientation=&amp;quot;Horizontal&amp;quot; Position=&amp;quot;0&amp;quot;/&amp;gt;&amp;lt;/Format&amp;gt;&quot;/&gt;&lt;property id=&quot;10221&quot; value=&quot;&amp;lt;Format Name=&amp;quot;Presentation Default&amp;quot;&amp;gt;&amp;lt;Question FontName=&amp;quot;Calibri&amp;quot; IsBold=&amp;quot;0&amp;quot; IsItalic=&amp;quot;0&amp;quot; IsUnderline=&amp;quot;0&amp;quot; FontSize=&amp;quot;24&amp;quot;/&amp;gt;&amp;lt;Answer FontName=&amp;quot;Calibri&amp;quot; IsBold=&amp;quot;0&amp;quot; IsItalic=&amp;quot;0&amp;quot; IsUnderline=&amp;quot;0&amp;quot; FontSize=&amp;quot;28&amp;quot;/&amp;gt;&amp;lt;Button FontName=&amp;quot;Calibri&amp;quot; IsBold=&amp;quot;0&amp;quot; IsItalic=&amp;quot;0&amp;quot; IsUnderline=&amp;quot;0&amp;quot; FontSize=&amp;quot;14&amp;quot;/&amp;gt;&amp;lt;Message FontName=&amp;quot;Calibri&amp;quot; IsBold=&amp;quot;0&amp;quot; IsItalic=&amp;quot;0&amp;quot; IsUnderline=&amp;quot;0&amp;quot; FontSize=&amp;quot;18&amp;quot;/&amp;gt;&amp;lt;ButtonPlacement Orientation=&amp;quot;Horizontal&amp;quot; Position=&amp;quot;0&amp;quot;/&amp;gt;&amp;lt;/Format&amp;gt; &quot;/&gt;&lt;property id=&quot;10227&quot; value=&quot;1&quot;/&gt;&lt;property id=&quot;10229&quot; value=&quot;0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&gt;&lt;object type=&quot;10003&quot; unique_id=&quot;10324&quot;&gt;&lt;property id=&quot;10002&quot; value=&quot;Quiz&quot;/&gt;&lt;property id=&quot;10003&quot; value=&quot;0&quot;/&gt;&lt;property id=&quot;10004&quot; value=&quot;1&quot;/&gt;&lt;property id=&quot;10005&quot; value=&quot;1&quot;/&gt;&lt;property id=&quot;10006&quot; value=&quot;0&quot;/&gt;&lt;property id=&quot;10010&quot; value=&quot;1&quot;/&gt;&lt;property id=&quot;10014&quot; value=&quot;2&quot;/&gt;&lt;property id=&quot;10015&quot; value=&quot;1&quot;/&gt;&lt;property id=&quot;10016&quot; value=&quot;1&quot;/&gt;&lt;property id=&quot;10017&quot; value=&quot;1&quot;/&gt;&lt;property id=&quot;10018&quot; value=&quot;1&quot;/&gt;&lt;property id=&quot;10029&quot; value=&quot;2&quot;/&gt;&lt;property id=&quot;10072&quot; value=&quot;Quiz10324&quot;/&gt;&lt;property id=&quot;10123&quot; value=&quot;1&quot;/&gt;&lt;property id=&quot;10129&quot; value=&quot;1&quot;/&gt;&lt;property id=&quot;10130&quot; value=&quot;4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Passed&quot;/&gt;&lt;property id=&quot;10166&quot; value=&quot;Failed&quot;/&gt;&lt;property id=&quot;10167&quot; value=&quot;FFFFFFFF&quot;/&gt;&lt;property id=&quot;10169&quot; value=&quot;Question %d of %d&quot;/&gt;&lt;property id=&quot;10170&quot; value=&quot;Send E-mail&quot;/&gt;&lt;property id=&quot;10171&quot; value=&quot;You answered this correctly!&quot;/&gt;&lt;property id=&quot;10172&quot; value=&quot;You did not answer this question completely&quot;/&gt;&lt;property id=&quot;10173&quot; value=&quot;Your answer:&quot;/&gt;&lt;property id=&quot;10174&quot; value=&quot;The correct answer is:&quot;/&gt;&lt;property id=&quot;10208&quot; value=&quot;0&quot;/&gt;&lt;property id=&quot;10222&quot; value=&quot;1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50&quot;/&gt;&lt;object type=&quot;10062&quot; unique_id=&quot;10325&quot;&gt;&lt;object type=&quot;10050&quot; unique_id=&quot;10326&quot;&gt;&lt;property id=&quot;10020&quot; value=&quot;3&quot;/&gt;&lt;property id=&quot;10021&quot; value=&quot;567&quot;/&gt;&lt;property id=&quot;10101&quot; value=&quot;[jumptoframe],Value=567,&quot;/&gt;&lt;property id=&quot;10191&quot; value=&quot;-1&quot;/&gt;&lt;/object&gt;&lt;object type=&quot;10051&quot; unique_id=&quot;10327&quot;&gt;&lt;property id=&quot;10020&quot; value=&quot;3&quot;/&gt;&lt;property id=&quot;10021&quot; value=&quot;566&quot;/&gt;&lt;property id=&quot;10101&quot; value=&quot;[jumptoframe],Value=566,&quot;/&gt;&lt;property id=&quot;10191&quot; value=&quot;-1&quot;/&gt;&lt;/object&gt;&lt;/object&gt;&lt;object type=&quot;10061&quot; unique_id=&quot;20000&quot;/&gt;&lt;/object&gt;&lt;/object&gt;&lt;/object&gt;"/>
  <p:tag name="MMPROD_NEXTUNIQUEID" val="10834"/>
  <p:tag name="MMPROD_TAG_VCONFIG" val="PD94bWwgdmVyc2lvbj0iMS4wIiBlbmNvZGluZz0iVVRGLTgiPz4NCjxjb25maWd1cmF0aW9uPg0KCTxicmFuZGluZz4NCgkJPHVpZm9udCBuYW1lPSJGT05UX05PVEVTX1RFWFQiIHZhbHVlPSJWZXJkYW5hLDksZmFsc2UsZmFsc2UsZmFsc2UiLz4NCgk8L2JyYW5kaW5nPg0KCTxjb2xvcnM+DQoJCTx1aWNvbG9yIG5hbWU9InByaW1hcnkiIHZhbHVlPSIweDZGODQ4OCIvPg0KCQk8dWljb2xvciBuYW1lPSJnbG93IiB2YWx1ZT0iMHgzNUQzMzQ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+DQoJCTx1aXNob3cgbmFtZT0iYWx3YXlzU2NydW5jaCIgdmFsdWU9ImZhbHNlIi8+DQoJCTx1aXNob3cgbmFtZT0iaW5pdGlhbGRpc3BsYXltb2RlaXNub3JtYWwiIHZhbHVlPSJ0cnVlIi8+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1xdWl6IHBvZCBhbmQgbWVzc2FnZSBib3ggdGV4dHMtLT4NCgkJPHVpdGV4dCBuYW1lPSJRVUlaUE9EX1FVSVpfQVRURU1QVCIgdmFsdWU9IlF1aXogQXR0ZW1wdDoiLz4NCgkJPHVpdGV4dCBuYW1lPSJRVUlaUE9EX1FVSVpfQVRURU1QVF9WQUxVRSIgdmFsdWU9IiVuIG9mICV0Ii8+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+DQoJCTx1aXRleHQgbmFtZT0iUVVJWlBPRF9RVUlaQVRNUFRfSU5GIiB2YWx1ZT0iSW5maW5pdGUiLz4NCgkJPHVpdGV4dCBuYW1lPSJRVUlaUE9EX1FVRVNBVE1QVF9JTkYiIHZhbHVlPSJJbmZpbml0ZSIvPg0KCQk8dWl0ZXh0IG5hbWU9IldBUk5JTkdNU0dfWUVTU1RSSU5HIiB2YWx1ZT0iWWVzIi8+DQoJCTx1aXRleHQgbmFtZT0iV0FSTklOR01TR19OT1NUUklORyIgdmFsdWU9Ik5vIi8+DQoJCTx1aXRleHQgbmFtZT0iV0FSTklOR01TR19USVRMRVNUUklORyIgdmFsdWU9IlF1aXogTmF2aWdhdGlvbiBXYXJuaW5nIi8+DQoJCTx1aXRleHQgbmFtZT0iV0FSTklOR01TR19NU0dTVFJJTkciIHZhbHVlPSJUaGVyZSBhcmUgdW4tYXR0ZW1wdGVkIHF1ZXN0aW9ucyBpbiB0aGlzIFF1aXouJiN4QTsmI3hBO0NsaWNraW5nIFllcyB3aWxsIHRha2UgeW91IG91dCBvZiB0aGUgUXVpei4gQ2xpY2sgTm8gdG8gY29udGludWUgdGhlIFF1aXouIi8+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+DQoJCTx1aXRleHQgbmFtZT0iRE9DV1JBUF9USVRMRSIgdmFsdWU9IlByZXNlbnRlciBGaWxlIEF0dGFjaG1lbnQiLz4NCgkJPHVpdGV4dCBuYW1lPSJET0NXUkFQX01TRyIgdmFsdWU9IlNhdmUgdG8gTXkgQ29tcHV0ZXIiLz4NCgkJPHVpdGV4dCBuYW1lPSJET0NXUkFQX1BST01QVCIgdmFsdWU9IkNsaWNrIHRvIERvd25sb2Fk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UVVJWiIgdmFsdWU9IlF1aXo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cXVpeiBwb2QgYW5kIG1lc3NhZ2UgYm94IHRleHRzLS0+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+DQoJCTx1aXRleHQgbmFtZT0iUVVJWlBPRF9RVUVTVFlQRV9TVlkiIHZhbHVlPSJVbWZyYWdlIi8+DQoJCTx1aXRleHQgbmFtZT0iUVVJWlBPRF9RVUlaQVRNUFRfSU5GIiB2YWx1ZT0iVW5lbmRsaWNoIi8+DQoJCTx1aXRleHQgbmFtZT0iUVVJWlBPRF9RVUVTQVRNUFRfSU5GIiB2YWx1ZT0iVW5lbmRsaWNoIi8+DQoJCTx1aXRleHQgbmFtZT0iV0FSTklOR01TR19ZRVNTVFJJTkciIHZhbHVlPSJKYSIvPg0KCQk8dWl0ZXh0IG5hbWU9IldBUk5JTkdNU0dfTk9TVFJJTkciIHZhbHVlPSJOZWluIi8+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VklEUExBWUlORyIgdmFsdWU9IkxlY3R1cmUgdmlkw6lvIGVuIGNvdXJz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c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+DQoJCTx1aXRleHQgbmFtZT0iUVVJWlBPRF9RVUlaX1NDT1JFIiB2YWx1ZT0iTm90ZSBvYnRlbnVlIDoiLz4NCgkJPHVpdGV4dCBuYW1lPSJRVUlaUE9EX1FVSVpfUEFTU1NDT1JFIiB2YWx1ZT0iTm90ZSBkJ2FkbWlzc2liaWxpdMOpwqA6Ii8+DQoJCTx1aXRleHQgbmFtZT0iUVVJWlBPRF9RVUlaX01BWFNDT1JFIiB2YWx1ZT0iTm90ZSBtYXhpbWFsZSA6Ii8+DQoJCTx1aXRleHQgbmFtZT0iUVVJWlBPRF9RVUVTQVRNUFRfU1RSIiB2YWx1ZT0iVGVudGF0aXZlIDogJW4gc3VyICV0Ii8+DQoJCTx1aXRleHQgbmFtZT0iUVVJWlBPRF9RVUVTVFlQRV9TVFIiIHZhbHVlPSJUeXBlOiAlcyIvPg0KCQk8dWl0ZXh0IG5hbWU9IlFVSVpQT0RfUVVFU1RZUEVfR1JEIiB2YWx1ZT0iTm90w6kiLz4NCgkJPHVpdGV4dCBuYW1lPSJRVUlaUE9EX1FVRVNUWVBFX1NWWSIgdmFsdWU9IkVucXXDqnRlIi8+DQoJCTx1aXRleHQgbmFtZT0iUVVJWlBPRF9RVUlaQVRNUFRfSU5GIiB2YWx1ZT0iSWxsaW1pdMOpIi8+DQoJCTx1aXRleHQgbmFtZT0iUVVJWlBPRF9RVUVTQVRNUFRfSU5GIiB2YWx1ZT0iSWxsaW1pdMOpIi8+DQoJCTx1aXRleHQgbmFtZT0iV0FSTklOR01TR19ZRVNTVFJJTkciIHZhbHVlPSJPdWkiLz4NCgkJPHVpdGV4dCBuYW1lPSJXQVJOSU5HTVNHX05PU1RSSU5HIiB2YWx1ZT0iTm9uIi8+DQoJCTx1aXRleHQgbmFtZT0iV0FSTklOR01TR19USVRMRVNUUklORyIgdmFsdWU9IkF2ZXJ0aXNzZW1lbnQgZGUgbmF2aWdhdGlvbiBkdSBxdWVzdGlvbm5haXJlIi8+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+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VklEUExBWUlORyIgdmFsdWU9IuODk+ODh+OCquWGjeeUn+S4rS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RVUlaIiB2YWx1ZT0i44Kv44Kk44K6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XF1aXogcG9kIGFuZCBtZXNzYWdlIGJveCB0ZXh0cy0tPg0KCQk8dWl0ZXh0IG5hbWU9IlFVSVpQT0RfUVVJWl9BVFRFTVBUIiB2YWx1ZT0i44Kv44Kk44K66Kmm6KGM5Zue5pWwIDogIi8+DQoJCTx1aXRleHQgbmFtZT0iUVVJWlBPRF9RVUlaX0FUVEVNUFRfVkFMVUUiIHZhbHVlPSIlbiAvICV0Ii8+DQoJCTx1aXRleHQgbmFtZT0iUVVJWlBPRF9RVUlaX1NDT1JFIiB2YWx1ZT0i44K544Kz44KiIDogIi8+DQoJCTx1aXRleHQgbmFtZT0iUVVJWlBPRF9RVUlaX1BBU1NTQ09SRSIgdmFsdWU9IuWQiOagvOeCuSA6Ii8+DQoJCTx1aXRleHQgbmFtZT0iUVVJWlBPRF9RVUlaX01BWFNDT1JFIiB2YWx1ZT0i5pyA6auY5b6X54K5IDogIi8+DQoJCTx1aXRleHQgbmFtZT0iUVVJWlBPRF9RVUVTQVRNUFRfU1RSIiB2YWx1ZT0i6Kmm6KGM5Zue5pWwIDogJW4gLyAldCIvPg0KCQk8dWl0ZXh0IG5hbWU9IlFVSVpQT0RfUVVFU1RZUEVfU1RSIiB2YWx1ZT0i44K/44Kk44OXIDogJXMiLz4NCgkJPHVpdGV4dCBuYW1lPSJRVUlaUE9EX1FVRVNUWVBFX0dSRCIgdmFsdWU9IuipleS+oSIvPg0KCQk8dWl0ZXh0IG5hbWU9IlFVSVpQT0RfUVVFU1RZUEVfU1ZZIiB2YWx1ZT0i44Ki44Oz44Kx44O844OIIi8+DQoJCTx1aXRleHQgbmFtZT0iUVVJWlBPRF9RVUlaQVRNUFRfSU5GIiB2YWx1ZT0i54Sh5Yi26ZmQIi8+DQoJCTx1aXRleHQgbmFtZT0iUVVJWlBPRF9RVUVTQVRNUFRfSU5GIiB2YWx1ZT0i54Sh5Yi26ZmQIi8+DQoJCTx1aXRleHQgbmFtZT0iV0FSTklOR01TR19ZRVNTVFJJTkciIHZhbHVlPSLjga/jgYQiLz4NCgkJPHVpdGV4dCBuYW1lPSJXQVJOSU5HTVNHX05PU1RSSU5HIiB2YWx1ZT0i44GE44GE44GIIi8+DQoJCTx1aXRleHQgbmFtZT0iV0FSTklOR01TR19USVRMRVNUUklORyIgdmFsdWU9IuOCr+OCpOOCuuOBruODiuODk+OCsuODvOOCt+ODp+ODs+OBq+mWouOBmeOCi+itpuWRiiIvPg0KCQk8dWl0ZXh0IG5hbWU9IldBUk5JTkdNU0dfTVNHU1RSSU5HIiB2YWx1ZT0i44GT44Gu44Kv44Kk44K644Gr44Gv44CB44G+44Gg6Kej562U44GX44Gm44GE44Gq44GE6LOq5ZWP44GM44GC44KK44G+44GZ44CCJiN4QTsmI3hBOyDjgq/jgqTjgrrjgpLntYLkuobjgZnjgovjgavjga/jgIHjgIzjga/jgYTjgI3jgpLjgq/jg6rjg4Pjgq/jgZfjgb7jgZnjgILjgq/jgqTjgrrjgpLntprooYzjgZnjgovjgavjga/jgIHjgIzjgYTjgYTjgYjjgI3jgpLjgq/jg6rjg4Pjgq/jgZfjgb7jgZnjgIIiLz4NCgkJPHVpdGV4dCBuYW1lPSJJTkZPUk1BVElPTl9IMjY0X0ZMQVNIUExBWUVSIiB2YWx1ZT0i44GK5L2/44GE44Gu44Kz44Oz44OU44Ol44O844K/44Gr54++5Zyo44Kk44Oz44K544OI44O844Or44GV44KM44Gm44GE44KLIEZsYXNoIFBsYXllciDjga7jg5Djg7zjgrjjg6fjg7Pjga/jgIHjgZPjga7jg5Pjg4fjgqrjgpLjgrXjg53jg7zjg4jjgZfjgabjgYTjgb7jgZvjgpPjgILmnIDmlrDjga4gRmxhc2ggUGxheWVyIOOCkuODgOOCpuODs+ODreODvOODieOBmeOCi+OBq+OBr+OAgeODk+ODh+OCqumgmOWfn+OCkuOCr+ODquODg+OCr+OBl+OBpuOBj+OBoOOBleOBhOOAg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jgrXjgqTjg4njg5Djg7zjgpLlj4LliqDogIXjgavopovjgZvjgosiLz4NCgkJPHVpdGV4dCBuYW1lPSJNVVRFIiB2YWx1ZT0i44Of44Ol44O844OIIi8+DQoJCTx1aXRleHQgbmFtZT0iRE9DV1JBUF9USVRMRSIgdmFsdWU9IlByZXNlbnRlci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RVUlaIiB2YWx1ZT0i7YC07KaI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/siJg6Ii8+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/siJg6ICVuLyV0Ii8+DQoJCTx1aXRleHQgbmFtZT0iUVVJWlBPRF9RVUVTVFlQRV9TVFIiIHZhbHVlPSLsnKDtmJU6ICVzIi8+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+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+2AtOymiOulvCDsooXro4ztlZjroKTrqbQgW+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+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+DQoJCTx1aXRleHQgbmFtZT0iU0NSVUJCQVJTVEFUVVNfVklEUExBWUlORyIgdmFsdWU9IlbDrWRlbyBlbiByZXByb2QuIi8+DQoJCTx1aXRleHQgbmFtZT0iU0NSVUJCQVJTVEFUVVNfTE9BRElORyIgdmFsdWU9IkNhcmdhbmRvIi8+DQoJCTx1aXRleHQgbmFtZT0iU0NSVUJCQVJTVEFUVVNfQlVGRkVSSU5HIiB2YWx1ZT0iQWxtYWNlbmFuZG8gZW4gYsO6ZmVyIi8+DQoJCTx1aXRleHQgbmFtZT0iU0NSVUJCQVJTVEFUVVNfUVVFU1RJT04iIHZhbHVlPSJDb250ZXN0YXIgcHJlZ3VudGEiLz4NCgkJPHVpdGV4dCBuYW1lPSJTQ1JVQkJBUlNUQVRVU19SRVZJRVdRVUlaIiB2YWx1ZT0iUmV2aXNhbmRvIHBydWViYSIvPg0KCQk8IS0tIHN1YnN0aXR1dGlvbjogJW0gPT0gbWludXRlcyByZW1haW5pbmcgLS0+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+DQoJCTx1aXRleHQgbmFtZT0iQklPQlROX1RJVExFIiB2YWx1ZT0iQmlvZ3JhZsOtYSIvPg0KCQk8dWl0ZXh0IG5hbWU9IkRJVklERVJCVE5fVElUTEUiIHZhbHVlPSJ8Ii8+DQoJCTx1aXRleHQgbmFtZT0iQ09OVEFDVEJUTl9USVRMRSIgdmFsdWU9IkNvbnRhY3RvIi8+DQoJCTx1aXRleHQgbmFtZT0iVEFCX1FVSVoiIHZhbHVlPSJQcnVlYmEiLz4NCgkJPHVpdGV4dCBuYW1lPSJUQUJfT1VUTElORSIgdmFsdWU9IkNvbnRvcm5vIi8+DQoJCTx1aXRleHQgbmFtZT0iVEFCX1RIVU1CIiB2YWx1ZT0iTWluaWF0LiIvPg0KCQk8dWl0ZXh0IG5hbWU9IlRBQl9OT1RFUyIgdmFsdWU9Ik5vdGFzIi8+DQoJCTx1aXRleHQgbmFtZT0iVEFCX1NFQVJDSCIgdmFsdWU9IkJ1c2NhciIvPg0KCQk8dWl0ZXh0IG5hbWU9IlNMSURFX0hFQURJTkciIHZhbHVlPSJUw610dWxvIGRlIGRpYXBvc2l0aXZhIi8+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+DQoJCTx1aXRleHQgbmFtZT0iQVRUQUNITkFNRV9IRUFESU5HIiB2YWx1ZT0iTm9tYnJlIGRlIGFyY2hpdm8iLz4NCgkJPHVpdGV4dCBuYW1lPSJBVFRBQ0hTSVpFX0hFQURJTkciIHZhbHVlPSJUYW1hw7FvIi8+DQoJCTx1aXRleHQgbmFtZT0iU0xJREVfTk9URVMiIHZhbHVlPSJOb3RhcyBkZSBkaWFwb3NpdGl2YSIvPg0KCQk8IS0tcXVpeiBwb2QgYW5kIG1lc3NhZ2UgYm94IHRleHRzLS0+DQoJCTx1aXRleHQgbmFtZT0iUVVJWlBPRF9RVUlaX0FUVEVNUFQiIHZhbHVlPSJJbnRlbnRvIGRlIHBydWViYToiLz4NCgkJPHVpdGV4dCBuYW1lPSJRVUlaUE9EX1FVSVpfQVRURU1QVF9WQUxVRSIgdmFsdWU9IiVuIGRlICV0Ii8+DQoJCTx1aXRleHQgbmFtZT0iUVVJWlBPRF9RVUlaX1NDT1JFIiB2YWx1ZT0iUHVudHVhY2nDs246Ii8+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+DQoJCTx1aXRleHQgbmFtZT0iV0FSTklOR01TR19ZRVNTVFJJTkciIHZhbHVlPSJTw60iLz4NCgkJPHVpdGV4dCBuYW1lPSJXQVJOSU5HTVNHX05PU1RSSU5HIiB2YWx1ZT0iTm8iLz4NCgkJPHVpdGV4dCBuYW1lPSJXQVJOSU5HTVNHX1RJVExFU1RSSU5HIiB2YWx1ZT0iQXZpc28gZGUgbmF2ZWdhY2nDs24gZGUgcHJ1ZWJhIi8+DQoJCTx1aXRleHQgbmFtZT0iV0FSTklOR01TR19NU0dTVFJJTkciIHZhbHVlPSJIYXkgcHJlZ3VudGFzIHNpbiBpbnRlbnRvcyBlbiBlc3RhIHBydWViYS4mI3hBOyYjeEE7UGFyYSBzYWxpciBkZSBsYSBwcnVlYmEsIGhhZ2EgY2xpYyBlbiBTw60uIFBhcmEgY29udGludWFyLCBoYWdhIGNsaWMgZW4gTm8uIi8+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+DQoJCTwhLS0gc3Vic3RpdHV0aW9uOiAlbiA9PSBzbGlkZSBudW1iZXIgLS0+DQoJCTx1aXRleHQgbmFtZT0iQk9PS01BUktTTElERSIgdmFsdWU9IkFkb2JlIFByZXNlbnRlcjogJXAgJXMiLz4NCgkJPHVpdGV4dCBuYW1lPSJTSE9XU0lERUJBUiIgdmFsdWU9Ik1vc3RyYXIgYmFycmEgbGF0ZXJhbCBhIGxvcyBwYXJ0aWNpcGFudGVzIi8+DQoJCTx1aXRleHQgbmFtZT0iTVVURSIgdmFsdWU9IlNpbGVuY2lhciIvPg0KCQk8dWl0ZXh0IG5hbWU9IkRPQ1dSQVBfVElUTEUiIHZhbHVlPSJBcmNoaXZvIGFkanVudG8gZGUgUHJlc2VudGVyIi8+DQoJCTx1aXRleHQgbmFtZT0iRE9DV1JBUF9NU0ciIHZhbHVlPSJHdWFyZGFyIGVuIE1pIFBDIi8+DQoJCTx1aXRleHQgbmFtZT0iRE9DV1JBUF9QUk9NUFQiIHZhbHVlPSJIYWdhIGNsaWMgZW4gRGVzY2FyZ2FyIi8+DQoJPC9sYW5ndWFnZT4NCgk8bGFuZ3VhZ2UgaWQ9InB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+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+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0byIvPg0KCQk8dWl0ZXh0IG5hbWU9IlRBQl9RVUlaIiB2YWx1ZT0iUXVlc3Qu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IS0tcXVpeiBwb2QgYW5kIG1lc3NhZ2UgYm94IHRleHRzLS0+DQoJCTx1aXRleHQgbmFtZT0iUVVJWlBPRF9RVUlaX0FUVEVNUFQiIHZhbHVlPSJUZW50YXRpdmEgbm8gcXVlc3Rpb27DoXJpbzoiLz4NCgkJPHVpdGV4dCBuYW1lPSJRVUlaUE9EX1FVSVpfQVRURU1QVF9WQUxVRSIgdmFsdWU9IiVuIGRlICV0Ii8+DQoJCTx1aXRleHQgbmFtZT0iUVVJWlBPRF9RVUlaX1NDT1JFIiB2YWx1ZT0iUG9udHVhw6fDo286Ii8+DQoJCTx1aXRleHQgbmFtZT0iUVVJWlBPRF9RVUlaX1BBU1NTQ09SRSIgdmFsdWU9IlBvbnR1YcOnw6NvIGRlIGFwcm92YcOnw6NvOiIvPg0KCQk8dWl0ZXh0IG5hbWU9IlFVSVpQT0RfUVVJWl9NQVhTQ09SRSIgdmFsdWU9IlBvbnR1YcOnw6NvIG3DoXhpbWE6Ii8+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+DQoJCTx1aXRleHQgbmFtZT0iUVVJWlBPRF9RVUlaQVRNUFRfSU5GIiB2YWx1ZT0iSW5maW5pdG8iLz4NCgkJPHVpdGV4dCBuYW1lPSJRVUlaUE9EX1FVRVNBVE1QVF9JTkYiIHZhbHVlPSJJbmZpbml0byIvPg0KCQk8dWl0ZXh0IG5hbWU9IldBUk5JTkdNU0dfWUVTU1RSSU5HIiB2YWx1ZT0iU2ltIi8+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+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+DQoJPC9sYW5ndWFnZT4NCgk8bGFuZ3VhZ2UgaWQ9Iml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ludGVycm90dG8iLz4NCgkJPHVpdGV4dCBuYW1lPSJTQ1JVQkJBUlNUQVRVU19QTEFZSU5HIiB2YWx1ZT0iUmlwcm9kdXppb25lIi8+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+DQoJCTx1aXRleHQgbmFtZT0iRUxBUFNFRCIgdmFsdWU9IiVtIE1pbnV0aSAlcyBTZWNvbmRpIHJpbWFuZW50aSIvPg0KCQk8dWl0ZXh0IG5hbWU9Ik5PVEZPVU5EIiB2YWx1ZT0iTmVzc3VuIGVsZW1lbnRvIHRyb3ZhdG8iLz4NCgkJPHVpdGV4dCBuYW1lPSJBVFRBQ0hNRU5UUyIgdmFsdWU9IkFsbGVnYXRp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+DQoJCTx1aXRleHQgbmFtZT0iRFVSQVRJT05fSEVBRElORyIgdmFsdWU9IkR1cmF0YSIvPg0KCQk8dWl0ZXh0IG5hbWU9IlNFQVJDSF9IRUFESU5HIiB2YWx1ZT0iQ2VyY2EgdGVzdG86Ii8+DQoJCTx1aXRleHQgbmFtZT0iVEhVTUJfSEVBRElORyIgdmFsdWU9IkRpYXBvc2l0aXZhIi8+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+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+DQoJCTx1aXRleHQgbmFtZT0iUVVJWlBPRF9RVUVTVFlQRV9TVFIiIHZhbHVlPSJUaXBvOiAlcyIvPg0KCQk8dWl0ZXh0IG5hbWU9IlFVSVpQT0RfUVVFU1RZUEVfR1JEIiB2YWx1ZT0iQ29uIHZhbHV0YXppb25lIi8+DQoJCTx1aXRleHQgbmFtZT0iUVVJWlBPRF9RVUVTVFlQRV9TVlkiIHZhbHVlPSJJbmRhZ2luZSIvPg0KCQk8dWl0ZXh0IG5hbWU9IlFVSVpQT0RfUVVJWkFUTVBUX0lORiIgdmFsdWU9IkluZmluaXRpIi8+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+DQoJCTx1aXRleHQgbmFtZT0iRE9DV1JBUF9USVRMRSIgdmFsdWU9IkFsbGVnYXRvIGZpbGUgUHJlc2VudGVyIi8+DQoJCTx1aXRleHQgbmFtZT0iRE9DV1JBUF9NU0ciIHZhbHVlPSJTYWx2YSBpbiBSaXNvcnNlIGRlbCBjb21wdXRlciIvPg0KCQk8dWl0ZXh0IG5hbWU9IkRPQ1dSQVBfUFJPTVBUIiB2YWx1ZT0iQ2xpYyBwZXIgc2NhcmljYXJlIi8+DQoJPC9sYW5ndWFnZT4NCgk8bGFuZ3VhZ2UgaWQ9Im5s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+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+DQoJCTx1aXRleHQgbmFtZT0iU0NSVUJCQVJTVEFUVVNfVklEUExBWUlORyIgdmFsdWU9IlZpZGVvIGFmc3BlbGVuIi8+DQoJCTx1aXRleHQgbmFtZT0iU0NSVUJCQVJTVEFUVVNfTE9BRElORyIgdmFsdWU9IkxhZGVuIi8+DQoJCTx1aXRleHQgbmFtZT0iU0NSVUJCQVJTVEFUVVNfQlVGRkVSSU5HIiB2YWx1ZT0iQnVmZmVyZW4iLz4NCgkJPHVpdGV4dCBuYW1lPSJTQ1JVQkJBUlNUQVRVU19RVUVTVElPTiIgdmFsdWU9IlZyYWFnIG1ldCBhbnR3b29yZCIvPg0KCQk8dWl0ZXh0IG5hbWU9IlNDUlVCQkFSU1RBVFVTX1JFVklFV1FVSVoiIHZhbHVlPSJRdWl6IGNvbnRyb2xlcmVuIi8+DQoJCTwhLS0gc3Vic3RpdHV0aW9uOiAlbSA9PSBtaW51dGVzIHJlbWFpbmluZyAtLT4NCgkJPCEtLSBzdWJzdGl0dXRpb246ICVzID09IHNlY29uZHMgcmVtYWluaW5nIC0tPg0KCQk8dWl0ZXh0IG5hbWU9IkVMQVBTRUQiIHZhbHVlPSJFciByZXN0ZXJlbiAlbSBtaW51dGVuICVzIHNlY29uZGVuIi8+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+DQoJCTx1aXRleHQgbmFtZT0iVEFCX1FVSVoiIHZhbHVlPSJRdWl6Ii8+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+DQoJCTx1aXRleHQgbmFtZT0iU0VBUkNIX0hFQURJTkciIHZhbHVlPSJab2VrZW4gbmFhciB0ZWtzdDoiLz4NCgkJPHVpdGV4dCBuYW1lPSJUSFVNQl9IRUFESU5HIiB2YWx1ZT0iRGlhIi8+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+DQoJCTwhLS1xdWl6IHBvZCBhbmQgbWVzc2FnZSBib3ggdGV4dHMtLT4NCgkJPHVpdGV4dCBuYW1lPSJRVUlaUE9EX1FVSVpfQVRURU1QVCIgdmFsdWU9IlF1aXpwb2dpbmc6Ii8+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+DQoJCTx1aXRleHQgbmFtZT0iUVVJWlBPRF9RVUVTVFlQRV9TVFIiIHZhbHVlPSJUeXBlOiAlcyIvPg0KCQk8dWl0ZXh0IG5hbWU9IlFVSVpQT0RfUVVFU1RZUEVfR1JEIiB2YWx1ZT0iVGVsdCB2b29yIHNjb3JlIi8+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+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+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+DQoJCTx1aWZvbnQgbmFtZT0iRk9OVF9QUkVTRU5UQVRJT05OQU1FIiB2YWx1ZT0i5a6L5L2TLTE4MDMwLDE0LGZhbHNlLGZhbHNlLHRydWUiLz4NCgkJPHVpZm9udCBuYW1lPSJGT05UX1BSRVNFTlRFUk5BTUUiIHZhbHVlPSLlrovkvZMtMTgwMzAsMTQsdHJ1ZSxmYWxzZSx0cnVlIi8+DQoJCTx1aWZvbnQgbmFtZT0iRk9OVF9QUkVTRU5URVJUSVRMRSIgdmFsdWU9IuWui+S9ky0xODAzMCwxMyxmYWxzZSxmYWxzZSx0cnVlIi8+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+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+DQoJCTx1aWZvbnQgbmFtZT0iRk9OVF9NU0dCT1hfV0lOVElUTEUiIHZhbHVlPSLlrovkvZMtMTgwMzAsMTIsdHJ1ZSxmYWxzZSx0cnVlIi8+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+DQoJCTx1aWZvbnQgbmFtZT0iRk9OVF9RVUlaUE9EX1FVRVNUSU9OX1NDT1JFIiB2YWx1ZT0i5a6L5L2TLTE4MDMwLDEwLGZhbHNlLGZhbHNlLHRydWUiLz4NCgkJPHVpZm9udCBuYW1lPSJGT05UX1FVSVpQT0RfUVVFU1RJT05fU0NPUkVfVkFMVUUiIHZhbHVlPSLlrovkvZMtMTgwMzAsMTAsdHJ1ZSxmYWxzZSx0cnVlIi8+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+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+S9ky0xODAzMCwxMCxmYWxzZSxmYWxzZSx0cnVlIi8+DQoJCTx1aWZvbnQgbmFtZT0iRk9OVF9RVUlaUE9EX1FVSVpfUVVFU1RJT05fQVRURU1QVEVEX1ZBTFVFIiB2YWx1ZT0i5a6L5L2TLTE4MDMwLDEwLHRydWUsZmFsc2UsdHJ1ZSIvPg0KCQk8dWlmb250IG5hbWU9IkZPTlRfUVVJWlBPRF9RVUlaX1NDT1JFX1RBRyIgdmFsdWU9IuWui+S9ky0xODAzMCwxMix0cnVlLGZhbHNlLHRydWUiLz4NCgkJPHVpZm9udCBuYW1lPSJGT05UX1FVSVpQT0RfUVVJWl9TQ09SRSIgdmFsdWU9IuWui+S9ky0xODAzMCwxMCxmYWxzZSxmYWxzZSx0cnVlIi8+DQoJCTx1aWZvbnQgbmFtZT0iRk9OVF9RVUlaUE9EX1FVSVpfU0NPUkVfVkFMVUUiIHZhbHVlPSLlrovkvZMtMTgwMzAsMTAsdHJ1ZSxmYWxzZSx0cnVlIi8+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+S9ky0xODAzMCwxMCxmYWxzZSxmYWxzZSx0cnVlIi8+DQoJCTx1aWZvbnQgbmFtZT0iRk9OVF9RVUlaUE9EX1FVSVpfUEFTU1NDT1JFX1ZBTFVFIiB2YWx1ZT0i5a6L5L2TLTE4MDMwLDEwLHRydWUsZmFsc2UsdHJ1ZSIvPg0KCQk8IS0tIHVpdGV4dCAtLT4NCgkJPCEtLSBzdWJzdGl0dXRpb246ICVuID09IHNsaWRlIG51bWJlciAtLT4NCgkJPHVpdGV4dCBuYW1lPSJVTk5BTUVEU0xJREVUSVRMRSIgdmFsdWU9IuW5u+eBr+eJhyAlbiIvPg0KCQk8IS0tIHN1YnN0aXR1dGlvbjogJW4gPT0gc2xpZGUgbnVtYmVyIC0tPg0KCQk8IS0tIHN1YnN0aXR1dGlvbjogJXQgPT0gdG90YWwgc2xpZGUgY291bnQgLS0+DQoJCTx1aXRleHQgbmFtZT0iU0NSVUJCQVJTVEFUVVNfU0xJREVJTkZPIiB2YWx1ZT0i5bm754Gv54mHICVuIC8gJXQgfCAiLz4NCgkJPHVpdGV4dCBuYW1lPSJTQ1JVQkJBUlNUQVRVU19TVE9QUEVEIiB2YWx1ZT0i5bey5YGc5q2iIi8+DQoJCTx1aXRleHQgbmFtZT0iU0NSVUJCQVJTVEFUVVNfUExBWUlORyIgdmFsdWU9Iuato+WcqOaSreaUviIvPg0KCQk8dWl0ZXh0IG5hbWU9IlNDUlVCQkFSU1RBVFVTX05PQVVESU8iIHZhbHVlPSLml6Dpn7PpopEiLz4NCgkJPHVpdGV4dCBuYW1lPSJTQ1JVQkJBUlNUQVRVU19WSURQTEFZSU5HIiB2YWx1ZT0i6KeG6aKR5pKt5pS+Ii8+DQoJCTx1aXRleHQgbmFtZT0iU0NSVUJCQVJTVEFUVVNfTE9BRElORyIgdmFsdWU9Iuato+WcqOi9veWFpSIvPg0KCQk8dWl0ZXh0IG5hbWU9IlNDUlVCQkFSU1RBVFVTX0JVRkZFUklORyIgdmFsdWU9Iuato+WcqOi/m+ihjOe8k+WGsuWkhOeQhiIvPg0KCQk8dWl0ZXh0IG5hbWU9IlNDUlVCQkFSU1RBVFVTX1FVRVNUSU9OIiB2YWx1ZT0i5Zue562U6Zeu6aKYIi8+DQoJCTx1aXRleHQgbmFtZT0iU0NSVUJCQVJTVEFUVVNfUkVWSUVXUVVJWiIgdmFsdWU9Iuato+WcqOWuoemYhea1i+mqjCIvPg0KCQk8IS0tIHN1YnN0aXR1dGlvbjogJW0gPT0gbWludXRlcyByZW1haW5pbmcgLS0+DQoJCTwhLS0gc3Vic3RpdHV0aW9uOiAlcyA9PSBzZWNvbmRzIHJlbWFpbmluZyAtLT4NCgkJPHVpdGV4dCBuYW1lPSJFTEFQU0VEIiB2YWx1ZT0i5Ymp5L2ZICVtIOWIhumSnyAlcyDnp5IiLz4NCgkJPHVpdGV4dCBuYW1lPSJOT1RGT1VORCIgdmFsdWU9IuacquaJvuWIsOS7u+S9leWGheWuuSIvPg0KCQk8dWl0ZXh0IG5hbWU9IkFUVEFDSE1FTlRTIiB2YWx1ZT0i6ZmE5Lu2Ii8+DQoJCTwhLS0gc3Vic3RpdHV0aW9uOiAlcCA9PSBjdXJyZW50IHNwZWFrZXIncyB0aXRsZSAtLT4NCgkJPHVpdGV4dCBuYW1lPSJCSU9XSU5fVElUTEUiIHZhbHVlPSLkuKrkurrnroDku4s6ICVwIi8+DQoJCTx1aXRleHQgbmFtZT0iQklPQlROX1RJVExFIiB2YWx1ZT0i5Liq5Lq6566A5LuLIi8+DQoJCTx1aXRleHQgbmFtZT0iRElWSURFUkJUTl9USVRMRSIgdmFsdWU9InwiLz4NCgkJPHVpdGV4dCBuYW1lPSJDT05UQUNUQlROX1RJVExFIiB2YWx1ZT0i6IGU57O75pa55byPIi8+DQoJCTx1aXRleHQgbmFtZT0iVEFCX1FVSVoiIHZhbHVlPSLmtYvpqowiLz4NCgkJPHVpdGV4dCBuYW1lPSJUQUJfT1VUTElORSIgdmFsdWU9IuWkp+e6siIvPg0KCQk8dWl0ZXh0IG5hbWU9IlRBQl9USFVNQiIgdmFsdWU9Iue8qeeVpeWbviIvPg0KCQk8dWl0ZXh0IG5hbWU9IlRBQl9OT1RFUyIgdmFsdWU9IuWkh+azqCIvPg0KCQk8dWl0ZXh0IG5hbWU9IlRBQl9TRUFSQ0giIHZhbHVlPSLmkJzntKIiLz4NCgkJPHVpdGV4dCBuYW1lPSJTTElERV9IRUFESU5HIiB2YWx1ZT0i5bm754Gv54mH5qCH6aKYIi8+DQoJCTx1aXRleHQgbmFtZT0iRFVSQVRJT05fSEVBRElORyIgdmFsdWU9IuaMgee7reaXtumXtCIvPg0KCQk8dWl0ZXh0IG5hbWU9IlNFQVJDSF9IRUFESU5HIiB2YWx1ZT0i5pCc57Si5paH5pysOiIvPg0KCQk8dWl0ZXh0IG5hbWU9IlRIVU1CX0hFQURJTkciIHZhbHVlPSLlubvnga/niYciLz4NCgkJPHVpdGV4dCBuYW1lPSJUSFVNQl9JTkZPIiB2YWx1ZT0i5bm754Gv54mH5qCH6aKYL+aMgee7reaXtumXtCIvPg0KCQk8dWl0ZXh0IG5hbWU9IkFUVEFDSE5BTUVfSEVBRElORyIgdmFsdWU9IuaWh+S7tuWQjSIvPg0KCQk8dWl0ZXh0IG5hbWU9IkFUVEFDSFNJWkVfSEVBRElORyIgdmFsdWU9IuWkp+WwjyIvPg0KCQk8dWl0ZXh0IG5hbWU9IlNMSURFX05PVEVTIiB2YWx1ZT0i5bm754Gv54mH5aSH5rOoIi8+DQoJCTwhLS1xdWl6IHBvZCBhbmQgbWVzc2FnZSBib3ggdGV4dHMtLT4NCgkJPHVpdGV4dCBuYW1lPSJRVUlaUE9EX1FVSVpfQVRURU1QVCIgdmFsdWU9Iua1i+mqjOWwneivleasoeaVsDoiLz4NCgkJPHVpdGV4dCBuYW1lPSJRVUlaUE9EX1FVSVpfQVRURU1QVF9WQUxVRSIgdmFsdWU9IuesrCAlbiDmrKHvvIzlhbEgJXQg5qyhIi8+DQoJCTx1aXRleHQgbmFtZT0iUVVJWlBPRF9RVUlaX1NDT1JFIiB2YWx1ZT0i5b6X5YiGOiIvPg0KCQk8dWl0ZXh0IG5hbWU9IlFVSVpQT0RfUVVJWl9QQVNTU0NPUkUiIHZhbHVlPSLlj4rmoLzliIbmlbA6Ii8+DQoJCTx1aXRleHQgbmFtZT0iUVVJWlBPRF9RVUlaX01BWFNDT1JFIiB2YWx1ZT0i5pyA6auY5YiG5pWwOiIvPg0KCQk8dWl0ZXh0IG5hbWU9IlFVSVpQT0RfUVVFU0FUTVBUX1NUUiIgdmFsdWU9IuWwneivleasoeaVsDog56ysICVuIOasoe+8jOWFsSAldCDmrKEiLz4NCgkJPHVpdGV4dCBuYW1lPSJRVUlaUE9EX1FVRVNUWVBFX1NUUiIgdmFsdWU9Iuexu+WeizogJXMiLz4NCgkJPHVpdGV4dCBuYW1lPSJRVUlaUE9EX1FVRVNUWVBFX0dSRCIgdmFsdWU9IuivhOe6pyIvPg0KCQk8dWl0ZXh0IG5hbWU9IlFVSVpQT0RfUVVFU1RZUEVfU1ZZIiB2YWx1ZT0i6LCD5p+lIi8+DQoJCTx1aXRleHQgbmFtZT0iUVVJWlBPRF9RVUlaQVRNUFRfSU5GIiB2YWx1ZT0i5peg6ZmQIi8+DQoJCTx1aXRleHQgbmFtZT0iUVVJWlBPRF9RVUVTQVRNUFRfSU5GIiB2YWx1ZT0i5peg6ZmQIi8+DQoJCTx1aXRleHQgbmFtZT0iV0FSTklOR01TR19ZRVNTVFJJTkciIHZhbHVlPSLmmK8iLz4NCgkJPHVpdGV4dCBuYW1lPSJXQVJOSU5HTVNHX05PU1RSSU5HIiB2YWx1ZT0i5ZCmIi8+DQoJCTx1aXRleHQgbmFtZT0iV0FSTklOR01TR19USVRMRVNUUklORyIgdmFsdWU9Iua1i+mqjOWvvOiIquitpuWRiiIvPg0KCQk8dWl0ZXh0IG5hbWU9IldBUk5JTkdNU0dfTVNHU1RSSU5HIiB2YWx1ZT0i5q2k5rWL6aqM5Lit5pyJ5pyq5bCd6K+V5L2c562U55qE6Zeu6aKY44CCJiN4QTsmI3hBO+WNleWHu+KAnOaYr+KAnemAgOWHuuatpOa1i+mqjOOAguWNleWHu+KAnOWQpuKAnee7p+e7rea1i+mqjOOAgiIvPg0KCQk8dWl0ZXh0IG5hbWU9IklORk9STUFUSU9OX0gyNjRfRkxBU0hQTEFZRVIiIHZhbHVlPSLlvZPliY3lronoo4XlnKjmgqjnmoTorqHnrpfmnLrkuIrnmoQgRmxhc2ggUGxheWVyIOeJiOacrOS4jeaUr+aMgeivpeinhumikeOAguWNleWHu+inhumikeWMuuWfn+S4i+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+C5Yqg6ICF5pi+56S65o+Q6KaB5qCPIi8+DQoJCTx1aXRleHQgbmFtZT0iTVVURSIgdmFsdWU9IumdmemfsyIvPg0KCQk8dWl0ZXh0IG5hbWU9IkRPQ1dSQVBfVElUTEUiIHZhbHVlPSJQcmVzZW50ZXIg5paH5Lu26ZmE5Lu2Ii8+DQoJCTx1aXRleHQgbmFtZT0iRE9DV1JBUF9NU0ciIHZhbHVlPSLkv53lrZjliLDmiJHnmoTorqHnrpfmnLoiLz4NCgkJPHVpdGV4dCBuYW1lPSJET0NXUkFQX1BST01QVCIgdmFsdWU9IuWNleWHu+S7peS4i+i9vSIvPg0KCTwvbGFuZ3VhZ2U+DQo8L2NvbmZpZ3VyYXRpb24+DQo="/>
  <p:tag name="SECTOMILLISECCONVERTED" val="1"/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genda Slide">
  <a:themeElements>
    <a:clrScheme name="World Bank Approved">
      <a:dk1>
        <a:srgbClr val="021F43"/>
      </a:dk1>
      <a:lt1>
        <a:sysClr val="window" lastClr="FFFFFF"/>
      </a:lt1>
      <a:dk2>
        <a:srgbClr val="000000"/>
      </a:dk2>
      <a:lt2>
        <a:srgbClr val="139AF0"/>
      </a:lt2>
      <a:accent1>
        <a:srgbClr val="0A5157"/>
      </a:accent1>
      <a:accent2>
        <a:srgbClr val="18B844"/>
      </a:accent2>
      <a:accent3>
        <a:srgbClr val="E79B08"/>
      </a:accent3>
      <a:accent4>
        <a:srgbClr val="920016"/>
      </a:accent4>
      <a:accent5>
        <a:srgbClr val="532C63"/>
      </a:accent5>
      <a:accent6>
        <a:srgbClr val="128F9C"/>
      </a:accent6>
      <a:hlink>
        <a:srgbClr val="AF7B05"/>
      </a:hlink>
      <a:folHlink>
        <a:srgbClr val="0B5740"/>
      </a:folHlink>
    </a:clrScheme>
    <a:fontScheme name="World Bank Arial">
      <a:majorFont>
        <a:latin typeface="Arial Bold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115888" marR="0" indent="-115888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1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0799169C454B44B94021DEFDCDED9D" ma:contentTypeVersion="0" ma:contentTypeDescription="Create a new document." ma:contentTypeScope="" ma:versionID="26edbed53922b718802fb316561fd53f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608353C2-56E0-4DFA-8A85-1853C842C07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EADED7-EA38-4006-9DC7-13BF5BF431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5E68670C-F363-4EFF-82C0-118DDAAE08AB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24796</TotalTime>
  <Words>1258</Words>
  <Application>Microsoft Office PowerPoint</Application>
  <PresentationFormat>On-screen Show (4:3)</PresentationFormat>
  <Paragraphs>87</Paragraphs>
  <Slides>13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Office Theme</vt:lpstr>
      <vt:lpstr>Agenda Slide</vt:lpstr>
      <vt:lpstr>1_Custom Design</vt:lpstr>
      <vt:lpstr>Custom Design</vt:lpstr>
      <vt:lpstr>Sudjelovanje Svjetske banke u reformi računovodstva u javnom sektoru </vt:lpstr>
      <vt:lpstr>Pozadina – unaprjeđenje fiskalne transparentnosti </vt:lpstr>
      <vt:lpstr>Fiskalna transparentnost, odgovornost i rizici</vt:lpstr>
      <vt:lpstr>Fiskalna transparentnost, odgovornost i rizici</vt:lpstr>
      <vt:lpstr>Usporedba poljskog GAAP-a za javni sektor s IPSAS-om Ključne informacije – 2015.  </vt:lpstr>
      <vt:lpstr>Usporedba poljskog GAAP-a za javni sektor s IPSAS-om Ključne informacije   </vt:lpstr>
      <vt:lpstr>Usporedba poljskog GAAP-a za javni sektor s IPSAS-om Ključne informacije   </vt:lpstr>
      <vt:lpstr>Usporedba poljskog GAAP-a za javni sektor s IPSAS-om Ključne informacije  </vt:lpstr>
      <vt:lpstr>Usporedba poljskog GAAP-a za javni sektor s IPSAS-om Glavne opcije za Poljsku  </vt:lpstr>
      <vt:lpstr>Preporučena strategija za usvajanje okvira IPSAS-a u Poljskoj  </vt:lpstr>
      <vt:lpstr>Preporučena strategija za usvajanje okvira IPSAS-a u Poljskoj  </vt:lpstr>
      <vt:lpstr>Najnovija događanja </vt:lpstr>
      <vt:lpstr>   Hvala. </vt:lpstr>
    </vt:vector>
  </TitlesOfParts>
  <Company>The World Bank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e-Learning course on   The Risk-Based Approach to Getting Results in IL</dc:title>
  <dc:creator>FAR ECA</dc:creator>
  <cp:lastModifiedBy>Windows user</cp:lastModifiedBy>
  <cp:revision>2326</cp:revision>
  <cp:lastPrinted>2016-09-15T18:20:02Z</cp:lastPrinted>
  <dcterms:created xsi:type="dcterms:W3CDTF">2010-11-08T18:27:51Z</dcterms:created>
  <dcterms:modified xsi:type="dcterms:W3CDTF">2018-03-30T09:49:13Z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0x010100890799169C454B44B94021DEFDCDED9D</vt:lpwstr>
  </property>
</Properties>
</file>