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9" r:id="rId2"/>
    <p:sldId id="259" r:id="rId3"/>
    <p:sldId id="276" r:id="rId4"/>
    <p:sldId id="277" r:id="rId5"/>
    <p:sldId id="278" r:id="rId6"/>
    <p:sldId id="296" r:id="rId7"/>
    <p:sldId id="279" r:id="rId8"/>
    <p:sldId id="284" r:id="rId9"/>
    <p:sldId id="285" r:id="rId10"/>
    <p:sldId id="280" r:id="rId11"/>
    <p:sldId id="300" r:id="rId12"/>
    <p:sldId id="286" r:id="rId13"/>
    <p:sldId id="282" r:id="rId14"/>
    <p:sldId id="304" r:id="rId15"/>
    <p:sldId id="288" r:id="rId16"/>
    <p:sldId id="301" r:id="rId17"/>
    <p:sldId id="297" r:id="rId18"/>
    <p:sldId id="298" r:id="rId19"/>
    <p:sldId id="287" r:id="rId20"/>
    <p:sldId id="283" r:id="rId21"/>
    <p:sldId id="305" r:id="rId22"/>
    <p:sldId id="289" r:id="rId23"/>
    <p:sldId id="290" r:id="rId24"/>
    <p:sldId id="292" r:id="rId25"/>
    <p:sldId id="294" r:id="rId26"/>
    <p:sldId id="295" r:id="rId27"/>
    <p:sldId id="275" r:id="rId28"/>
  </p:sldIdLst>
  <p:sldSz cx="9144000" cy="6858000" type="screen4x3"/>
  <p:notesSz cx="68199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66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0F2C"/>
    <a:srgbClr val="0066CC"/>
    <a:srgbClr val="66FF66"/>
    <a:srgbClr val="CCFF66"/>
    <a:srgbClr val="CCFF99"/>
    <a:srgbClr val="6699FF"/>
    <a:srgbClr val="66CCFF"/>
    <a:srgbClr val="99CCFF"/>
    <a:srgbClr val="FF00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8" autoAdjust="0"/>
    <p:restoredTop sz="92982" autoAdjust="0"/>
  </p:normalViewPr>
  <p:slideViewPr>
    <p:cSldViewPr>
      <p:cViewPr>
        <p:scale>
          <a:sx n="110" d="100"/>
          <a:sy n="110" d="100"/>
        </p:scale>
        <p:origin x="-7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40043F-94C9-493C-BACB-2A89314037E8}" type="doc">
      <dgm:prSet loTypeId="urn:microsoft.com/office/officeart/2009/layout/ReverseList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AT"/>
        </a:p>
      </dgm:t>
    </dgm:pt>
    <dgm:pt modelId="{769E7AB2-5C15-444C-A46D-359AD682CF4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>
              <a:tab pos="895350" algn="l"/>
              <a:tab pos="3313113" algn="l"/>
              <a:tab pos="4217988" algn="l"/>
              <a:tab pos="6184900" algn="l"/>
            </a:tabLst>
            <a:defRPr/>
          </a:pPr>
          <a:r>
            <a:rPr lang="de-AT" sz="1600" b="1" dirty="0" smtClean="0"/>
            <a:t>Federal </a:t>
          </a:r>
          <a:r>
            <a:rPr lang="de-AT" sz="1600" b="1" dirty="0" err="1" smtClean="0"/>
            <a:t>Government</a:t>
          </a:r>
          <a:r>
            <a:rPr lang="de-AT" sz="1600" b="1" dirty="0" smtClean="0"/>
            <a:t>	</a:t>
          </a:r>
          <a:r>
            <a:rPr lang="de-AT" sz="1800" b="1" dirty="0" err="1" smtClean="0"/>
            <a:t>Parliament</a:t>
          </a:r>
          <a:endParaRPr lang="de-AT" sz="18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>
              <a:tab pos="895350" algn="l"/>
              <a:tab pos="1258888" algn="l"/>
              <a:tab pos="3411538" algn="l"/>
              <a:tab pos="4748213" algn="l"/>
              <a:tab pos="6184900" algn="l"/>
            </a:tabLst>
            <a:defRPr/>
          </a:pPr>
          <a:r>
            <a:rPr lang="de-AT" sz="1400" b="0" dirty="0" smtClean="0"/>
            <a:t>	</a:t>
          </a:r>
          <a:r>
            <a:rPr lang="de-AT" sz="1200" dirty="0" err="1" smtClean="0"/>
            <a:t>Approves</a:t>
          </a:r>
          <a:r>
            <a:rPr lang="de-AT" sz="1200" dirty="0" smtClean="0"/>
            <a:t> </a:t>
          </a:r>
          <a:r>
            <a:rPr lang="de-AT" sz="1200" dirty="0" err="1" smtClean="0"/>
            <a:t>report</a:t>
          </a:r>
          <a:r>
            <a:rPr lang="de-AT" sz="1200" dirty="0" smtClean="0"/>
            <a:t> </a:t>
          </a:r>
          <a:r>
            <a:rPr lang="de-AT" sz="1200" dirty="0" err="1" smtClean="0"/>
            <a:t>from</a:t>
          </a:r>
          <a:r>
            <a:rPr lang="de-AT" sz="1200" dirty="0" smtClean="0"/>
            <a:t>		</a:t>
          </a:r>
          <a:r>
            <a:rPr lang="de-AT" sz="1200" dirty="0" err="1" smtClean="0"/>
            <a:t>Votes</a:t>
          </a:r>
          <a:r>
            <a:rPr lang="de-AT" sz="1200" dirty="0" smtClean="0"/>
            <a:t> on </a:t>
          </a:r>
          <a:r>
            <a:rPr lang="de-AT" sz="1200" dirty="0" err="1" smtClean="0"/>
            <a:t>budget</a:t>
          </a:r>
          <a:endParaRPr lang="de-AT" sz="12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>
              <a:tab pos="895350" algn="l"/>
              <a:tab pos="1258888" algn="l"/>
              <a:tab pos="3411538" algn="l"/>
              <a:tab pos="4748213" algn="l"/>
              <a:tab pos="6184900" algn="l"/>
            </a:tabLst>
            <a:defRPr/>
          </a:pPr>
          <a:r>
            <a:rPr lang="de-AT" sz="1200" dirty="0" smtClean="0"/>
            <a:t>	Court </a:t>
          </a:r>
          <a:r>
            <a:rPr lang="de-AT" sz="1200" dirty="0" err="1" smtClean="0"/>
            <a:t>of</a:t>
          </a:r>
          <a:r>
            <a:rPr lang="de-AT" sz="1200" dirty="0" smtClean="0"/>
            <a:t> Audit		</a:t>
          </a:r>
          <a:r>
            <a:rPr lang="de-AT" sz="1200" dirty="0" err="1" smtClean="0"/>
            <a:t>and</a:t>
          </a:r>
          <a:r>
            <a:rPr lang="de-AT" sz="1200" dirty="0" smtClean="0"/>
            <a:t> MTEF		</a:t>
          </a:r>
          <a:r>
            <a:rPr lang="de-AT" sz="1600" b="1" dirty="0" smtClean="0"/>
            <a:t>Federal </a:t>
          </a:r>
          <a:r>
            <a:rPr lang="de-AT" sz="1600" b="1" dirty="0" err="1" smtClean="0"/>
            <a:t>Ministries</a:t>
          </a:r>
          <a:r>
            <a:rPr lang="de-AT" sz="1200" dirty="0" smtClean="0"/>
            <a:t>						</a:t>
          </a:r>
          <a:r>
            <a:rPr lang="de-AT" sz="1200" dirty="0" err="1" smtClean="0"/>
            <a:t>execute</a:t>
          </a:r>
          <a:r>
            <a:rPr lang="de-AT" sz="1200" dirty="0" smtClean="0"/>
            <a:t> </a:t>
          </a:r>
          <a:r>
            <a:rPr lang="de-AT" sz="1200" dirty="0" err="1" smtClean="0"/>
            <a:t>budget</a:t>
          </a:r>
          <a:r>
            <a:rPr lang="de-AT" sz="1200" dirty="0" smtClean="0"/>
            <a:t>	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>
              <a:tab pos="895350" algn="l"/>
              <a:tab pos="4217988" algn="l"/>
              <a:tab pos="6184900" algn="l"/>
            </a:tabLst>
            <a:defRPr/>
          </a:pPr>
          <a:endParaRPr lang="de-AT" sz="12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>
              <a:tab pos="895350" algn="l"/>
              <a:tab pos="4217988" algn="l"/>
              <a:tab pos="6184900" algn="l"/>
            </a:tabLst>
            <a:defRPr/>
          </a:pPr>
          <a:endParaRPr lang="de-AT" sz="12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>
              <a:tab pos="895350" algn="l"/>
              <a:tab pos="4217988" algn="l"/>
              <a:tab pos="6184900" algn="l"/>
            </a:tabLst>
            <a:defRPr/>
          </a:pPr>
          <a:endParaRPr lang="de-AT" sz="12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>
              <a:tab pos="895350" algn="l"/>
              <a:tab pos="4217988" algn="l"/>
              <a:tab pos="6184900" algn="l"/>
            </a:tabLst>
            <a:defRPr/>
          </a:pPr>
          <a:endParaRPr lang="de-AT" sz="12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>
              <a:tab pos="895350" algn="l"/>
              <a:tab pos="4217988" algn="l"/>
              <a:tab pos="6184900" algn="l"/>
            </a:tabLst>
            <a:defRPr/>
          </a:pPr>
          <a:r>
            <a:rPr lang="de-AT" sz="1600" b="1" dirty="0" smtClean="0"/>
            <a:t>Independent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>
              <a:tab pos="895350" algn="l"/>
              <a:tab pos="4217988" algn="l"/>
              <a:tab pos="6184900" algn="l"/>
            </a:tabLst>
            <a:defRPr/>
          </a:pPr>
          <a:r>
            <a:rPr lang="de-AT" sz="1600" b="1" dirty="0" err="1" smtClean="0"/>
            <a:t>research</a:t>
          </a:r>
          <a:r>
            <a:rPr lang="de-AT" sz="1600" b="1" dirty="0" smtClean="0"/>
            <a:t> </a:t>
          </a:r>
          <a:r>
            <a:rPr lang="de-AT" sz="1600" b="1" dirty="0" err="1" smtClean="0"/>
            <a:t>councils</a:t>
          </a:r>
          <a:r>
            <a:rPr lang="de-AT" sz="1600" b="1" dirty="0" smtClean="0"/>
            <a:t>: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>
              <a:tab pos="895350" algn="l"/>
              <a:tab pos="4217988" algn="l"/>
              <a:tab pos="6184900" algn="l"/>
            </a:tabLst>
            <a:defRPr/>
          </a:pPr>
          <a:r>
            <a:rPr lang="de-AT" sz="1200" dirty="0" smtClean="0"/>
            <a:t>Input </a:t>
          </a:r>
          <a:r>
            <a:rPr lang="de-AT" sz="1200" dirty="0" err="1" smtClean="0"/>
            <a:t>for</a:t>
          </a:r>
          <a:r>
            <a:rPr lang="de-AT" sz="1200" dirty="0" smtClean="0"/>
            <a:t> </a:t>
          </a:r>
          <a:r>
            <a:rPr lang="de-AT" sz="1200" dirty="0" err="1" smtClean="0"/>
            <a:t>budgetary</a:t>
          </a:r>
          <a:r>
            <a:rPr lang="de-AT" sz="1200" dirty="0" smtClean="0"/>
            <a:t> </a:t>
          </a:r>
          <a:r>
            <a:rPr lang="de-AT" sz="1200" dirty="0" err="1" smtClean="0"/>
            <a:t>planning</a:t>
          </a:r>
          <a:r>
            <a:rPr lang="de-AT" sz="1200" dirty="0" smtClean="0"/>
            <a:t>												</a:t>
          </a:r>
          <a:r>
            <a:rPr lang="de-AT" sz="2000" b="1" dirty="0" smtClean="0"/>
            <a:t>		</a:t>
          </a:r>
          <a:endParaRPr lang="de-AT" sz="2000" b="1" dirty="0"/>
        </a:p>
      </dgm:t>
    </dgm:pt>
    <dgm:pt modelId="{71A40659-59EA-4413-853F-A73E55651861}" type="sibTrans" cxnId="{64A1C8C8-486F-4334-880F-3BF6AD7922B5}">
      <dgm:prSet/>
      <dgm:spPr/>
      <dgm:t>
        <a:bodyPr/>
        <a:lstStyle/>
        <a:p>
          <a:endParaRPr lang="de-AT"/>
        </a:p>
      </dgm:t>
    </dgm:pt>
    <dgm:pt modelId="{0411E823-58EF-4416-B37C-2048CE290E34}" type="parTrans" cxnId="{64A1C8C8-486F-4334-880F-3BF6AD7922B5}">
      <dgm:prSet/>
      <dgm:spPr/>
      <dgm:t>
        <a:bodyPr/>
        <a:lstStyle/>
        <a:p>
          <a:endParaRPr lang="de-AT"/>
        </a:p>
      </dgm:t>
    </dgm:pt>
    <dgm:pt modelId="{342F4C12-7D20-4A5A-8257-E45F1EE3F2B7}">
      <dgm:prSet custT="1"/>
      <dgm:spPr/>
      <dgm:t>
        <a:bodyPr/>
        <a:lstStyle/>
        <a:p>
          <a:r>
            <a:rPr lang="de-AT" sz="1800" b="1" dirty="0" smtClean="0"/>
            <a:t> </a:t>
          </a:r>
          <a:endParaRPr lang="de-AT" sz="1800" b="1" dirty="0"/>
        </a:p>
      </dgm:t>
    </dgm:pt>
    <dgm:pt modelId="{C8F854AE-AC3D-4258-BB9A-ED16BE2B0856}" type="sibTrans" cxnId="{8A96F9B9-95CB-4872-814F-3B8A67244FA5}">
      <dgm:prSet/>
      <dgm:spPr/>
      <dgm:t>
        <a:bodyPr/>
        <a:lstStyle/>
        <a:p>
          <a:endParaRPr lang="de-AT"/>
        </a:p>
      </dgm:t>
    </dgm:pt>
    <dgm:pt modelId="{F984A5AB-C0E3-43A1-9BFB-F794F37B47BC}" type="parTrans" cxnId="{8A96F9B9-95CB-4872-814F-3B8A67244FA5}">
      <dgm:prSet/>
      <dgm:spPr/>
      <dgm:t>
        <a:bodyPr/>
        <a:lstStyle/>
        <a:p>
          <a:endParaRPr lang="de-AT"/>
        </a:p>
      </dgm:t>
    </dgm:pt>
    <dgm:pt modelId="{FE14AD56-9AAF-42B6-91E4-3C9ACBC61F83}" type="pres">
      <dgm:prSet presAssocID="{2B40043F-94C9-493C-BACB-2A89314037E8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de-AT"/>
        </a:p>
      </dgm:t>
    </dgm:pt>
    <dgm:pt modelId="{3C629DE6-F103-417A-B919-F693B36CCB17}" type="pres">
      <dgm:prSet presAssocID="{2B40043F-94C9-493C-BACB-2A89314037E8}" presName="LeftText" presStyleLbl="revTx" presStyleIdx="0" presStyleCnt="0" custScaleX="163490" custScaleY="31727" custLinFactNeighborX="-13898" custLinFactNeighborY="32661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1095EF8-8B61-493B-A745-47326AB82AA8}" type="pres">
      <dgm:prSet presAssocID="{2B40043F-94C9-493C-BACB-2A89314037E8}" presName="LeftNode" presStyleLbl="bgImgPlace1" presStyleIdx="0" presStyleCnt="2" custFlipVert="0" custFlipHor="0" custScaleX="4617" custScaleY="2822" custLinFactX="200000" custLinFactY="-85504" custLinFactNeighborX="296376" custLinFactNeighborY="-100000">
        <dgm:presLayoutVars>
          <dgm:chMax val="2"/>
          <dgm:chPref val="2"/>
        </dgm:presLayoutVars>
      </dgm:prSet>
      <dgm:spPr/>
      <dgm:t>
        <a:bodyPr/>
        <a:lstStyle/>
        <a:p>
          <a:endParaRPr lang="de-AT"/>
        </a:p>
      </dgm:t>
    </dgm:pt>
    <dgm:pt modelId="{07E2E92F-C823-4313-A50F-FD88EF875362}" type="pres">
      <dgm:prSet presAssocID="{2B40043F-94C9-493C-BACB-2A89314037E8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B1C722BA-295D-4197-8BDC-573107086E3D}" type="pres">
      <dgm:prSet presAssocID="{2B40043F-94C9-493C-BACB-2A89314037E8}" presName="RightNode" presStyleLbl="bgImgPlace1" presStyleIdx="1" presStyleCnt="2" custAng="0" custFlipVert="1" custFlipHor="1" custScaleX="846048" custScaleY="70677" custLinFactNeighborX="34223" custLinFactNeighborY="3538">
        <dgm:presLayoutVars>
          <dgm:chMax val="0"/>
          <dgm:chPref val="0"/>
        </dgm:presLayoutVars>
      </dgm:prSet>
      <dgm:spPr/>
      <dgm:t>
        <a:bodyPr/>
        <a:lstStyle/>
        <a:p>
          <a:endParaRPr lang="de-AT"/>
        </a:p>
      </dgm:t>
    </dgm:pt>
    <dgm:pt modelId="{1C78FB24-4FF5-4903-8B09-B7E17C8E8ECB}" type="pres">
      <dgm:prSet presAssocID="{2B40043F-94C9-493C-BACB-2A89314037E8}" presName="TopArrow" presStyleLbl="node1" presStyleIdx="0" presStyleCnt="2" custFlipVert="0" custFlipHor="0" custScaleX="7998" custScaleY="6263" custLinFactY="100000" custLinFactNeighborX="-16365" custLinFactNeighborY="149904"/>
      <dgm:spPr>
        <a:prstGeom prst="flowChartAlternateProcess">
          <a:avLst/>
        </a:prstGeom>
      </dgm:spPr>
      <dgm:t>
        <a:bodyPr/>
        <a:lstStyle/>
        <a:p>
          <a:endParaRPr lang="de-AT"/>
        </a:p>
      </dgm:t>
    </dgm:pt>
    <dgm:pt modelId="{696091D8-0D99-4964-B5F2-3BF8A318F802}" type="pres">
      <dgm:prSet presAssocID="{2B40043F-94C9-493C-BACB-2A89314037E8}" presName="BottomArrow" presStyleLbl="node1" presStyleIdx="1" presStyleCnt="2" custFlipVert="0" custFlipHor="1" custScaleX="49659" custScaleY="10384" custLinFactX="-98096" custLinFactNeighborX="-100000" custLinFactNeighborY="88336"/>
      <dgm:spPr/>
      <dgm:t>
        <a:bodyPr/>
        <a:lstStyle/>
        <a:p>
          <a:endParaRPr lang="de-AT"/>
        </a:p>
      </dgm:t>
    </dgm:pt>
  </dgm:ptLst>
  <dgm:cxnLst>
    <dgm:cxn modelId="{0DB5B9AE-E276-4146-9845-6A987A66079B}" type="presOf" srcId="{342F4C12-7D20-4A5A-8257-E45F1EE3F2B7}" destId="{3C629DE6-F103-417A-B919-F693B36CCB17}" srcOrd="0" destOrd="0" presId="urn:microsoft.com/office/officeart/2009/layout/ReverseList"/>
    <dgm:cxn modelId="{64A1C8C8-486F-4334-880F-3BF6AD7922B5}" srcId="{2B40043F-94C9-493C-BACB-2A89314037E8}" destId="{769E7AB2-5C15-444C-A46D-359AD682CF45}" srcOrd="1" destOrd="0" parTransId="{0411E823-58EF-4416-B37C-2048CE290E34}" sibTransId="{71A40659-59EA-4413-853F-A73E55651861}"/>
    <dgm:cxn modelId="{DE1C987A-D9EB-4F34-BED8-255E9353F4E3}" type="presOf" srcId="{2B40043F-94C9-493C-BACB-2A89314037E8}" destId="{FE14AD56-9AAF-42B6-91E4-3C9ACBC61F83}" srcOrd="0" destOrd="0" presId="urn:microsoft.com/office/officeart/2009/layout/ReverseList"/>
    <dgm:cxn modelId="{8872577A-46D4-4565-935C-FA56C4361768}" type="presOf" srcId="{769E7AB2-5C15-444C-A46D-359AD682CF45}" destId="{B1C722BA-295D-4197-8BDC-573107086E3D}" srcOrd="1" destOrd="0" presId="urn:microsoft.com/office/officeart/2009/layout/ReverseList"/>
    <dgm:cxn modelId="{AEC21D5D-BE91-49D6-8AA6-4368391E8716}" type="presOf" srcId="{769E7AB2-5C15-444C-A46D-359AD682CF45}" destId="{07E2E92F-C823-4313-A50F-FD88EF875362}" srcOrd="0" destOrd="0" presId="urn:microsoft.com/office/officeart/2009/layout/ReverseList"/>
    <dgm:cxn modelId="{3D1F3474-3156-4294-8EC8-F398F7F9664B}" type="presOf" srcId="{342F4C12-7D20-4A5A-8257-E45F1EE3F2B7}" destId="{11095EF8-8B61-493B-A745-47326AB82AA8}" srcOrd="1" destOrd="0" presId="urn:microsoft.com/office/officeart/2009/layout/ReverseList"/>
    <dgm:cxn modelId="{8A96F9B9-95CB-4872-814F-3B8A67244FA5}" srcId="{2B40043F-94C9-493C-BACB-2A89314037E8}" destId="{342F4C12-7D20-4A5A-8257-E45F1EE3F2B7}" srcOrd="0" destOrd="0" parTransId="{F984A5AB-C0E3-43A1-9BFB-F794F37B47BC}" sibTransId="{C8F854AE-AC3D-4258-BB9A-ED16BE2B0856}"/>
    <dgm:cxn modelId="{AB9E7A31-9422-44C3-AE92-829717479FC7}" type="presParOf" srcId="{FE14AD56-9AAF-42B6-91E4-3C9ACBC61F83}" destId="{3C629DE6-F103-417A-B919-F693B36CCB17}" srcOrd="0" destOrd="0" presId="urn:microsoft.com/office/officeart/2009/layout/ReverseList"/>
    <dgm:cxn modelId="{4286D1B8-B617-4B3B-B1B1-582161C6C87F}" type="presParOf" srcId="{FE14AD56-9AAF-42B6-91E4-3C9ACBC61F83}" destId="{11095EF8-8B61-493B-A745-47326AB82AA8}" srcOrd="1" destOrd="0" presId="urn:microsoft.com/office/officeart/2009/layout/ReverseList"/>
    <dgm:cxn modelId="{424EC153-0C55-44EB-8733-3D4E534C0057}" type="presParOf" srcId="{FE14AD56-9AAF-42B6-91E4-3C9ACBC61F83}" destId="{07E2E92F-C823-4313-A50F-FD88EF875362}" srcOrd="2" destOrd="0" presId="urn:microsoft.com/office/officeart/2009/layout/ReverseList"/>
    <dgm:cxn modelId="{88FA5DF9-57CE-40AF-BC80-8F8CCE4CA825}" type="presParOf" srcId="{FE14AD56-9AAF-42B6-91E4-3C9ACBC61F83}" destId="{B1C722BA-295D-4197-8BDC-573107086E3D}" srcOrd="3" destOrd="0" presId="urn:microsoft.com/office/officeart/2009/layout/ReverseList"/>
    <dgm:cxn modelId="{60DDFCFA-A6C6-4A4F-BA76-6FE5094F6A01}" type="presParOf" srcId="{FE14AD56-9AAF-42B6-91E4-3C9ACBC61F83}" destId="{1C78FB24-4FF5-4903-8B09-B7E17C8E8ECB}" srcOrd="4" destOrd="0" presId="urn:microsoft.com/office/officeart/2009/layout/ReverseList"/>
    <dgm:cxn modelId="{54D4587B-9598-4E61-A319-8CC6EAB033F9}" type="presParOf" srcId="{FE14AD56-9AAF-42B6-91E4-3C9ACBC61F83}" destId="{696091D8-0D99-4964-B5F2-3BF8A318F802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95EF8-8B61-493B-A745-47326AB82AA8}">
      <dsp:nvSpPr>
        <dsp:cNvPr id="0" name=""/>
        <dsp:cNvSpPr/>
      </dsp:nvSpPr>
      <dsp:spPr>
        <a:xfrm rot="16200000">
          <a:off x="8177443" y="4"/>
          <a:ext cx="45724" cy="45716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14300" rIns="102870" bIns="1143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b="1" kern="1200" dirty="0" smtClean="0"/>
            <a:t> </a:t>
          </a:r>
          <a:endParaRPr lang="de-AT" sz="1800" b="1" kern="1200" dirty="0"/>
        </a:p>
      </dsp:txBody>
      <dsp:txXfrm rot="5400000">
        <a:off x="8179679" y="2232"/>
        <a:ext cx="43484" cy="41260"/>
      </dsp:txXfrm>
    </dsp:sp>
    <dsp:sp modelId="{B1C722BA-295D-4197-8BDC-573107086E3D}">
      <dsp:nvSpPr>
        <dsp:cNvPr id="0" name=""/>
        <dsp:cNvSpPr/>
      </dsp:nvSpPr>
      <dsp:spPr>
        <a:xfrm rot="5400000" flipH="1" flipV="1">
          <a:off x="3879727" y="-2881719"/>
          <a:ext cx="1145170" cy="8377294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01600" rIns="60960" bIns="1016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>
              <a:tab pos="895350" algn="l"/>
              <a:tab pos="3313113" algn="l"/>
              <a:tab pos="4217988" algn="l"/>
              <a:tab pos="6184900" algn="l"/>
            </a:tabLst>
            <a:defRPr/>
          </a:pPr>
          <a:r>
            <a:rPr lang="de-AT" sz="1600" b="1" kern="1200" dirty="0" smtClean="0"/>
            <a:t>Federal </a:t>
          </a:r>
          <a:r>
            <a:rPr lang="de-AT" sz="1600" b="1" kern="1200" dirty="0" err="1" smtClean="0"/>
            <a:t>Government</a:t>
          </a:r>
          <a:r>
            <a:rPr lang="de-AT" sz="1600" b="1" kern="1200" dirty="0" smtClean="0"/>
            <a:t>	</a:t>
          </a:r>
          <a:r>
            <a:rPr lang="de-AT" sz="1800" b="1" kern="1200" dirty="0" err="1" smtClean="0"/>
            <a:t>Parliament</a:t>
          </a:r>
          <a:endParaRPr lang="de-AT" sz="1800" b="1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>
              <a:tab pos="895350" algn="l"/>
              <a:tab pos="1258888" algn="l"/>
              <a:tab pos="3411538" algn="l"/>
              <a:tab pos="4748213" algn="l"/>
              <a:tab pos="6184900" algn="l"/>
            </a:tabLst>
            <a:defRPr/>
          </a:pPr>
          <a:r>
            <a:rPr lang="de-AT" sz="1400" b="0" kern="1200" dirty="0" smtClean="0"/>
            <a:t>	</a:t>
          </a:r>
          <a:r>
            <a:rPr lang="de-AT" sz="1200" kern="1200" dirty="0" err="1" smtClean="0"/>
            <a:t>Approves</a:t>
          </a:r>
          <a:r>
            <a:rPr lang="de-AT" sz="1200" kern="1200" dirty="0" smtClean="0"/>
            <a:t> </a:t>
          </a:r>
          <a:r>
            <a:rPr lang="de-AT" sz="1200" kern="1200" dirty="0" err="1" smtClean="0"/>
            <a:t>report</a:t>
          </a:r>
          <a:r>
            <a:rPr lang="de-AT" sz="1200" kern="1200" dirty="0" smtClean="0"/>
            <a:t> </a:t>
          </a:r>
          <a:r>
            <a:rPr lang="de-AT" sz="1200" kern="1200" dirty="0" err="1" smtClean="0"/>
            <a:t>from</a:t>
          </a:r>
          <a:r>
            <a:rPr lang="de-AT" sz="1200" kern="1200" dirty="0" smtClean="0"/>
            <a:t>		</a:t>
          </a:r>
          <a:r>
            <a:rPr lang="de-AT" sz="1200" kern="1200" dirty="0" err="1" smtClean="0"/>
            <a:t>Votes</a:t>
          </a:r>
          <a:r>
            <a:rPr lang="de-AT" sz="1200" kern="1200" dirty="0" smtClean="0"/>
            <a:t> on </a:t>
          </a:r>
          <a:r>
            <a:rPr lang="de-AT" sz="1200" kern="1200" dirty="0" err="1" smtClean="0"/>
            <a:t>budget</a:t>
          </a:r>
          <a:endParaRPr lang="de-AT" sz="12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>
              <a:tab pos="895350" algn="l"/>
              <a:tab pos="1258888" algn="l"/>
              <a:tab pos="3411538" algn="l"/>
              <a:tab pos="4748213" algn="l"/>
              <a:tab pos="6184900" algn="l"/>
            </a:tabLst>
            <a:defRPr/>
          </a:pPr>
          <a:r>
            <a:rPr lang="de-AT" sz="1200" kern="1200" dirty="0" smtClean="0"/>
            <a:t>	Court </a:t>
          </a:r>
          <a:r>
            <a:rPr lang="de-AT" sz="1200" kern="1200" dirty="0" err="1" smtClean="0"/>
            <a:t>of</a:t>
          </a:r>
          <a:r>
            <a:rPr lang="de-AT" sz="1200" kern="1200" dirty="0" smtClean="0"/>
            <a:t> Audit		</a:t>
          </a:r>
          <a:r>
            <a:rPr lang="de-AT" sz="1200" kern="1200" dirty="0" err="1" smtClean="0"/>
            <a:t>and</a:t>
          </a:r>
          <a:r>
            <a:rPr lang="de-AT" sz="1200" kern="1200" dirty="0" smtClean="0"/>
            <a:t> MTEF		</a:t>
          </a:r>
          <a:r>
            <a:rPr lang="de-AT" sz="1600" b="1" kern="1200" dirty="0" smtClean="0"/>
            <a:t>Federal </a:t>
          </a:r>
          <a:r>
            <a:rPr lang="de-AT" sz="1600" b="1" kern="1200" dirty="0" err="1" smtClean="0"/>
            <a:t>Ministries</a:t>
          </a:r>
          <a:r>
            <a:rPr lang="de-AT" sz="1200" kern="1200" dirty="0" smtClean="0"/>
            <a:t>						</a:t>
          </a:r>
          <a:r>
            <a:rPr lang="de-AT" sz="1200" kern="1200" dirty="0" err="1" smtClean="0"/>
            <a:t>execute</a:t>
          </a:r>
          <a:r>
            <a:rPr lang="de-AT" sz="1200" kern="1200" dirty="0" smtClean="0"/>
            <a:t> </a:t>
          </a:r>
          <a:r>
            <a:rPr lang="de-AT" sz="1200" kern="1200" dirty="0" err="1" smtClean="0"/>
            <a:t>budget</a:t>
          </a:r>
          <a:r>
            <a:rPr lang="de-AT" sz="1200" kern="1200" dirty="0" smtClean="0"/>
            <a:t>	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>
              <a:tab pos="895350" algn="l"/>
              <a:tab pos="4217988" algn="l"/>
              <a:tab pos="6184900" algn="l"/>
            </a:tabLst>
            <a:defRPr/>
          </a:pPr>
          <a:endParaRPr lang="de-AT" sz="12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>
              <a:tab pos="895350" algn="l"/>
              <a:tab pos="4217988" algn="l"/>
              <a:tab pos="6184900" algn="l"/>
            </a:tabLst>
            <a:defRPr/>
          </a:pPr>
          <a:endParaRPr lang="de-AT" sz="12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>
              <a:tab pos="895350" algn="l"/>
              <a:tab pos="4217988" algn="l"/>
              <a:tab pos="6184900" algn="l"/>
            </a:tabLst>
            <a:defRPr/>
          </a:pPr>
          <a:endParaRPr lang="de-AT" sz="12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>
              <a:tab pos="895350" algn="l"/>
              <a:tab pos="4217988" algn="l"/>
              <a:tab pos="6184900" algn="l"/>
            </a:tabLst>
            <a:defRPr/>
          </a:pPr>
          <a:endParaRPr lang="de-AT" sz="12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>
              <a:tab pos="895350" algn="l"/>
              <a:tab pos="4217988" algn="l"/>
              <a:tab pos="6184900" algn="l"/>
            </a:tabLst>
            <a:defRPr/>
          </a:pPr>
          <a:r>
            <a:rPr lang="de-AT" sz="1600" b="1" kern="1200" dirty="0" smtClean="0"/>
            <a:t>Independent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>
              <a:tab pos="895350" algn="l"/>
              <a:tab pos="4217988" algn="l"/>
              <a:tab pos="6184900" algn="l"/>
            </a:tabLst>
            <a:defRPr/>
          </a:pPr>
          <a:r>
            <a:rPr lang="de-AT" sz="1600" b="1" kern="1200" dirty="0" err="1" smtClean="0"/>
            <a:t>research</a:t>
          </a:r>
          <a:r>
            <a:rPr lang="de-AT" sz="1600" b="1" kern="1200" dirty="0" smtClean="0"/>
            <a:t> </a:t>
          </a:r>
          <a:r>
            <a:rPr lang="de-AT" sz="1600" b="1" kern="1200" dirty="0" err="1" smtClean="0"/>
            <a:t>councils</a:t>
          </a:r>
          <a:r>
            <a:rPr lang="de-AT" sz="1600" b="1" kern="1200" dirty="0" smtClean="0"/>
            <a:t>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>
              <a:tab pos="895350" algn="l"/>
              <a:tab pos="4217988" algn="l"/>
              <a:tab pos="6184900" algn="l"/>
            </a:tabLst>
            <a:defRPr/>
          </a:pPr>
          <a:r>
            <a:rPr lang="de-AT" sz="1200" kern="1200" dirty="0" smtClean="0"/>
            <a:t>Input </a:t>
          </a:r>
          <a:r>
            <a:rPr lang="de-AT" sz="1200" kern="1200" dirty="0" err="1" smtClean="0"/>
            <a:t>for</a:t>
          </a:r>
          <a:r>
            <a:rPr lang="de-AT" sz="1200" kern="1200" dirty="0" smtClean="0"/>
            <a:t> </a:t>
          </a:r>
          <a:r>
            <a:rPr lang="de-AT" sz="1200" kern="1200" dirty="0" err="1" smtClean="0"/>
            <a:t>budgetary</a:t>
          </a:r>
          <a:r>
            <a:rPr lang="de-AT" sz="1200" kern="1200" dirty="0" smtClean="0"/>
            <a:t> </a:t>
          </a:r>
          <a:r>
            <a:rPr lang="de-AT" sz="1200" kern="1200" dirty="0" err="1" smtClean="0"/>
            <a:t>planning</a:t>
          </a:r>
          <a:r>
            <a:rPr lang="de-AT" sz="1200" kern="1200" dirty="0" smtClean="0"/>
            <a:t>												</a:t>
          </a:r>
          <a:r>
            <a:rPr lang="de-AT" sz="2000" b="1" kern="1200" dirty="0" smtClean="0"/>
            <a:t>		</a:t>
          </a:r>
          <a:endParaRPr lang="de-AT" sz="2000" b="1" kern="1200" dirty="0"/>
        </a:p>
      </dsp:txBody>
      <dsp:txXfrm rot="-5400000">
        <a:off x="319579" y="790255"/>
        <a:ext cx="8321381" cy="1033344"/>
      </dsp:txXfrm>
    </dsp:sp>
    <dsp:sp modelId="{1C78FB24-4FF5-4903-8B09-B7E17C8E8ECB}">
      <dsp:nvSpPr>
        <dsp:cNvPr id="0" name=""/>
        <dsp:cNvSpPr/>
      </dsp:nvSpPr>
      <dsp:spPr>
        <a:xfrm>
          <a:off x="3592020" y="2487866"/>
          <a:ext cx="82789" cy="64826"/>
        </a:xfrm>
        <a:prstGeom prst="flowChartAlternateProces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6091D8-0D99-4964-B5F2-3BF8A318F802}">
      <dsp:nvSpPr>
        <dsp:cNvPr id="0" name=""/>
        <dsp:cNvSpPr/>
      </dsp:nvSpPr>
      <dsp:spPr>
        <a:xfrm rot="10800000" flipH="1">
          <a:off x="1495246" y="2466538"/>
          <a:ext cx="514034" cy="107482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290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4610" y="0"/>
            <a:ext cx="2955290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830"/>
            <a:ext cx="2955290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4610" y="9434830"/>
            <a:ext cx="2955290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C4ABD95-58E2-46D5-9718-24C954F023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22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290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4610" y="0"/>
            <a:ext cx="2955290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320" y="4717415"/>
            <a:ext cx="5001260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Hier klicken, um Master-Textformat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55290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4610" y="9434830"/>
            <a:ext cx="2955290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2C22428E-9575-4F99-A435-28FE32B4941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811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FCCB776-2725-44AD-B9E6-DE5CB4D5D186}" type="slidenum">
              <a:rPr lang="de-DE" sz="1200"/>
              <a:pPr/>
              <a:t>1</a:t>
            </a:fld>
            <a:endParaRPr lang="de-DE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B3C328-A1E6-4B32-A650-8AB0C4478FBF}" type="slidenum">
              <a:rPr lang="de-DE" sz="1200"/>
              <a:pPr/>
              <a:t>10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B3C328-A1E6-4B32-A650-8AB0C4478FBF}" type="slidenum">
              <a:rPr lang="de-DE" sz="1200"/>
              <a:pPr/>
              <a:t>11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B3C328-A1E6-4B32-A650-8AB0C4478FBF}" type="slidenum">
              <a:rPr lang="de-DE" sz="1200"/>
              <a:pPr/>
              <a:t>12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B3C328-A1E6-4B32-A650-8AB0C4478FBF}" type="slidenum">
              <a:rPr lang="de-DE" sz="1200"/>
              <a:pPr/>
              <a:t>13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7FE8B-C539-49A2-86C6-CFC0E89A6F72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9951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B3C328-A1E6-4B32-A650-8AB0C4478FBF}" type="slidenum">
              <a:rPr lang="de-DE" sz="1200"/>
              <a:pPr/>
              <a:t>15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7FE8B-C539-49A2-86C6-CFC0E89A6F72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151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7FE8B-C539-49A2-86C6-CFC0E89A6F72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3151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723" indent="-2856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652" indent="-22853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9712" indent="-22853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6772" indent="-22853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3833" indent="-2285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0894" indent="-2285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7954" indent="-2285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014" indent="-2285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87FAA58-9E0C-40DC-B9D2-7AFF76963687}" type="slidenum">
              <a:rPr lang="de-DE" sz="1200"/>
              <a:pPr/>
              <a:t>18</a:t>
            </a:fld>
            <a:endParaRPr lang="de-DE" sz="1200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B3C328-A1E6-4B32-A650-8AB0C4478FBF}" type="slidenum">
              <a:rPr lang="de-DE" sz="1200"/>
              <a:pPr/>
              <a:t>19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B3C328-A1E6-4B32-A650-8AB0C4478FBF}" type="slidenum">
              <a:rPr lang="de-DE" sz="1200"/>
              <a:pPr/>
              <a:t>2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B3C328-A1E6-4B32-A650-8AB0C4478FBF}" type="slidenum">
              <a:rPr lang="de-DE" sz="1200"/>
              <a:pPr/>
              <a:t>20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B3C328-A1E6-4B32-A650-8AB0C4478FBF}" type="slidenum">
              <a:rPr lang="de-DE" sz="1200"/>
              <a:pPr/>
              <a:t>21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B3C328-A1E6-4B32-A650-8AB0C4478FBF}" type="slidenum">
              <a:rPr lang="de-DE" sz="1200"/>
              <a:pPr/>
              <a:t>22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B3C328-A1E6-4B32-A650-8AB0C4478FBF}" type="slidenum">
              <a:rPr lang="de-DE" sz="1200"/>
              <a:pPr/>
              <a:t>23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B3C328-A1E6-4B32-A650-8AB0C4478FBF}" type="slidenum">
              <a:rPr lang="de-DE" sz="1200"/>
              <a:pPr/>
              <a:t>24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7FE8B-C539-49A2-86C6-CFC0E89A6F72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3329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7FE8B-C539-49A2-86C6-CFC0E89A6F72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3329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B3C328-A1E6-4B32-A650-8AB0C4478FBF}" type="slidenum">
              <a:rPr lang="de-DE" sz="1200"/>
              <a:pPr/>
              <a:t>27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B3C328-A1E6-4B32-A650-8AB0C4478FBF}" type="slidenum">
              <a:rPr lang="de-DE" sz="1200"/>
              <a:pPr/>
              <a:t>3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B3C328-A1E6-4B32-A650-8AB0C4478FBF}" type="slidenum">
              <a:rPr lang="de-DE" sz="1200"/>
              <a:pPr/>
              <a:t>4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B3C328-A1E6-4B32-A650-8AB0C4478FBF}" type="slidenum">
              <a:rPr lang="de-DE" sz="1200"/>
              <a:pPr/>
              <a:t>5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B3C328-A1E6-4B32-A650-8AB0C4478FBF}" type="slidenum">
              <a:rPr lang="de-DE" sz="1200"/>
              <a:pPr/>
              <a:t>6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B3C328-A1E6-4B32-A650-8AB0C4478FBF}" type="slidenum">
              <a:rPr lang="de-DE" sz="1200"/>
              <a:pPr/>
              <a:t>7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B3C328-A1E6-4B32-A650-8AB0C4478FBF}" type="slidenum">
              <a:rPr lang="de-DE" sz="1200"/>
              <a:pPr/>
              <a:t>8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B3C328-A1E6-4B32-A650-8AB0C4478FBF}" type="slidenum">
              <a:rPr lang="de-DE" sz="1200"/>
              <a:pPr/>
              <a:t>9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 descr="OeP_Parlament_D_2C_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457200"/>
            <a:ext cx="2601912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Rectangle 17"/>
          <p:cNvSpPr>
            <a:spLocks noGrp="1" noChangeAspect="1" noChangeArrowheads="1"/>
          </p:cNvSpPr>
          <p:nvPr>
            <p:ph type="ctrTitle" sz="quarter"/>
          </p:nvPr>
        </p:nvSpPr>
        <p:spPr>
          <a:xfrm>
            <a:off x="382588" y="4549775"/>
            <a:ext cx="7161212" cy="625475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090" name="Rectangle 18"/>
          <p:cNvSpPr>
            <a:spLocks noGrp="1" noChangeAspect="1" noChangeArrowheads="1"/>
          </p:cNvSpPr>
          <p:nvPr>
            <p:ph type="subTitle" sz="quarter" idx="1"/>
          </p:nvPr>
        </p:nvSpPr>
        <p:spPr>
          <a:xfrm>
            <a:off x="406400" y="5105400"/>
            <a:ext cx="7137400" cy="274638"/>
          </a:xfrm>
          <a:ln w="12700"/>
        </p:spPr>
        <p:txBody>
          <a:bodyPr lIns="91440" tIns="0" rIns="91440" bIns="0">
            <a:spAutoFit/>
          </a:bodyPr>
          <a:lstStyle>
            <a:lvl1pPr>
              <a:spcBef>
                <a:spcPct val="0"/>
              </a:spcBef>
              <a:buClrTx/>
              <a:buSzTx/>
              <a:buFontTx/>
              <a:buChar char="•"/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170384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17484A-ECC8-473D-9A33-10F7B2BBA8F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REPUBLIK ÖSTERREICH  Parlament</a:t>
            </a:r>
          </a:p>
        </p:txBody>
      </p:sp>
    </p:spTree>
    <p:extLst>
      <p:ext uri="{BB962C8B-B14F-4D97-AF65-F5344CB8AC3E}">
        <p14:creationId xmlns:p14="http://schemas.microsoft.com/office/powerpoint/2010/main" val="107993178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533400"/>
            <a:ext cx="2057400" cy="5334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6019800" cy="5334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9440E3-8B74-4F32-8471-CDCFDC4E024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REPUBLIK ÖSTERREICH  Parlament</a:t>
            </a:r>
          </a:p>
        </p:txBody>
      </p:sp>
    </p:spTree>
    <p:extLst>
      <p:ext uri="{BB962C8B-B14F-4D97-AF65-F5344CB8AC3E}">
        <p14:creationId xmlns:p14="http://schemas.microsoft.com/office/powerpoint/2010/main" val="181935064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2763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23863" y="1981200"/>
            <a:ext cx="4016375" cy="3886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2638" y="1981200"/>
            <a:ext cx="4017962" cy="3886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25F64-2598-4262-A36A-21D0673D0C0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REPUBLIK ÖSTERREICH  Parlament</a:t>
            </a:r>
          </a:p>
        </p:txBody>
      </p:sp>
    </p:spTree>
    <p:extLst>
      <p:ext uri="{BB962C8B-B14F-4D97-AF65-F5344CB8AC3E}">
        <p14:creationId xmlns:p14="http://schemas.microsoft.com/office/powerpoint/2010/main" val="42895068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F5B92-CC2D-4C1E-B9B5-BF7193F956AD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REPUBLIK ÖSTERREICH  Parlament</a:t>
            </a:r>
          </a:p>
        </p:txBody>
      </p:sp>
    </p:spTree>
    <p:extLst>
      <p:ext uri="{BB962C8B-B14F-4D97-AF65-F5344CB8AC3E}">
        <p14:creationId xmlns:p14="http://schemas.microsoft.com/office/powerpoint/2010/main" val="8588146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56A90-905F-4116-936D-113F3184439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REPUBLIK ÖSTERREICH  Parlament</a:t>
            </a:r>
          </a:p>
        </p:txBody>
      </p:sp>
    </p:spTree>
    <p:extLst>
      <p:ext uri="{BB962C8B-B14F-4D97-AF65-F5344CB8AC3E}">
        <p14:creationId xmlns:p14="http://schemas.microsoft.com/office/powerpoint/2010/main" val="12921324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23863" y="1981200"/>
            <a:ext cx="4016375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2638" y="1981200"/>
            <a:ext cx="401796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BDB51-A054-4FE5-9D38-D85F6DCBED3D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REPUBLIK ÖSTERREICH  Parlament</a:t>
            </a:r>
          </a:p>
        </p:txBody>
      </p:sp>
    </p:spTree>
    <p:extLst>
      <p:ext uri="{BB962C8B-B14F-4D97-AF65-F5344CB8AC3E}">
        <p14:creationId xmlns:p14="http://schemas.microsoft.com/office/powerpoint/2010/main" val="18950300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0E1B60-F8D3-47A2-BE9F-F3E9B91485C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REPUBLIK ÖSTERREICH  Parlament</a:t>
            </a:r>
          </a:p>
        </p:txBody>
      </p:sp>
    </p:spTree>
    <p:extLst>
      <p:ext uri="{BB962C8B-B14F-4D97-AF65-F5344CB8AC3E}">
        <p14:creationId xmlns:p14="http://schemas.microsoft.com/office/powerpoint/2010/main" val="32381559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22381-7F90-4788-9CAA-1F6404DB3C8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REPUBLIK ÖSTERREICH  Parlament</a:t>
            </a:r>
          </a:p>
        </p:txBody>
      </p:sp>
    </p:spTree>
    <p:extLst>
      <p:ext uri="{BB962C8B-B14F-4D97-AF65-F5344CB8AC3E}">
        <p14:creationId xmlns:p14="http://schemas.microsoft.com/office/powerpoint/2010/main" val="406435089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6E03E1-8DF7-449C-883B-A76ADCC24246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REPUBLIK ÖSTERREICH  Parlament</a:t>
            </a:r>
          </a:p>
        </p:txBody>
      </p:sp>
    </p:spTree>
    <p:extLst>
      <p:ext uri="{BB962C8B-B14F-4D97-AF65-F5344CB8AC3E}">
        <p14:creationId xmlns:p14="http://schemas.microsoft.com/office/powerpoint/2010/main" val="18962690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FACB42-5A27-4069-BAF2-AF42431A0D6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REPUBLIK ÖSTERREICH  Parlament</a:t>
            </a:r>
          </a:p>
        </p:txBody>
      </p:sp>
    </p:spTree>
    <p:extLst>
      <p:ext uri="{BB962C8B-B14F-4D97-AF65-F5344CB8AC3E}">
        <p14:creationId xmlns:p14="http://schemas.microsoft.com/office/powerpoint/2010/main" val="14868607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DDEA5-273D-416C-BA8C-044749A71A5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REPUBLIK ÖSTERREICH  Parlament</a:t>
            </a:r>
          </a:p>
        </p:txBody>
      </p:sp>
    </p:spTree>
    <p:extLst>
      <p:ext uri="{BB962C8B-B14F-4D97-AF65-F5344CB8AC3E}">
        <p14:creationId xmlns:p14="http://schemas.microsoft.com/office/powerpoint/2010/main" val="398098151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3400"/>
            <a:ext cx="82296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3863" y="1981200"/>
            <a:ext cx="818673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524625"/>
            <a:ext cx="374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bg1"/>
                </a:solidFill>
                <a:ea typeface="ヒラギノ角ゴ Pro W3" pitchFamily="1" charset="-128"/>
              </a:defRPr>
            </a:lvl1pPr>
          </a:lstStyle>
          <a:p>
            <a:fld id="{D50B09D8-D7B0-4D94-AF3B-F896BDC4464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8888" y="6524625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bg1"/>
                </a:solidFill>
                <a:latin typeface="Palatino" charset="0"/>
                <a:ea typeface="ヒラギノ角ゴ Pro W3" pitchFamily="1" charset="-128"/>
              </a:defRPr>
            </a:lvl1pPr>
          </a:lstStyle>
          <a:p>
            <a:r>
              <a:rPr lang="de-DE"/>
              <a:t>REPUBLIK ÖSTERREICH  Parlament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EF0F2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EF0F2C"/>
          </a:solidFill>
          <a:latin typeface="Palatino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EF0F2C"/>
          </a:solidFill>
          <a:latin typeface="Palatino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EF0F2C"/>
          </a:solidFill>
          <a:latin typeface="Palatino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EF0F2C"/>
          </a:solidFill>
          <a:latin typeface="Palatino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EF0F2C"/>
          </a:solidFill>
          <a:latin typeface="Palatino" pitchFamily="18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EF0F2C"/>
          </a:solidFill>
          <a:latin typeface="Palatino" pitchFamily="18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EF0F2C"/>
          </a:solidFill>
          <a:latin typeface="Palatino" pitchFamily="18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EF0F2C"/>
          </a:solidFill>
          <a:latin typeface="Palatino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Times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34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Times" charset="0"/>
        <a:buChar char="•"/>
        <a:defRPr>
          <a:solidFill>
            <a:schemeClr val="tx1"/>
          </a:solidFill>
          <a:latin typeface="+mn-lt"/>
        </a:defRPr>
      </a:lvl2pPr>
      <a:lvl3pPr marL="723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Times" charset="0"/>
        <a:buChar char="•"/>
        <a:defRPr>
          <a:solidFill>
            <a:schemeClr val="tx1"/>
          </a:solidFill>
          <a:latin typeface="+mn-lt"/>
        </a:defRPr>
      </a:lvl3pPr>
      <a:lvl4pPr marL="9144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Times" charset="0"/>
        <a:buChar char="•"/>
        <a:defRPr>
          <a:solidFill>
            <a:schemeClr val="tx1"/>
          </a:solidFill>
          <a:latin typeface="+mn-lt"/>
        </a:defRPr>
      </a:lvl4pPr>
      <a:lvl5pPr marL="1104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Times" charset="0"/>
        <a:buChar char="•"/>
        <a:defRPr>
          <a:solidFill>
            <a:schemeClr val="tx1"/>
          </a:solidFill>
          <a:latin typeface="+mn-lt"/>
        </a:defRPr>
      </a:lvl5pPr>
      <a:lvl6pPr marL="15621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0193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24765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29337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helmut.berger@parlament.gv.a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hristoph.konrath@parlament.gv.a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9"/>
          <p:cNvSpPr>
            <a:spLocks noGrp="1" noChangeAspect="1" noChangeArrowheads="1"/>
          </p:cNvSpPr>
          <p:nvPr>
            <p:ph type="ctrTitle"/>
          </p:nvPr>
        </p:nvSpPr>
        <p:spPr>
          <a:xfrm>
            <a:off x="395536" y="2140339"/>
            <a:ext cx="8365876" cy="3016853"/>
          </a:xfrm>
          <a:noFill/>
        </p:spPr>
        <p:txBody>
          <a:bodyPr/>
          <a:lstStyle/>
          <a:p>
            <a:pPr algn="ctr"/>
            <a:r>
              <a:rPr lang="en-US" sz="20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PEM PAL Budget Community of Practice (</a:t>
            </a:r>
            <a:r>
              <a:rPr lang="en-US" sz="2000" b="1" dirty="0" err="1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BCoP</a:t>
            </a:r>
            <a:r>
              <a:rPr lang="en-US" sz="20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)</a:t>
            </a:r>
            <a:r>
              <a:rPr lang="en-GB" sz="20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</a:br>
            <a:r>
              <a:rPr lang="en-US" sz="20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“The Role of Austria's Parliament in Budgeting</a:t>
            </a:r>
            <a:r>
              <a:rPr lang="en-US" sz="20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”</a:t>
            </a:r>
            <a:r>
              <a:rPr lang="en-US" sz="20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en-US" sz="20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</a:br>
            <a:r>
              <a:rPr lang="en-US" sz="20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en-US" sz="20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</a:br>
            <a:r>
              <a:rPr lang="en-US" sz="20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en-US" sz="20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</a:br>
            <a:r>
              <a:rPr lang="en-US" b="1" dirty="0"/>
              <a:t>The Role of Parliament in the Budget </a:t>
            </a:r>
            <a:r>
              <a:rPr lang="en-US" b="1" dirty="0" smtClean="0"/>
              <a:t>Process</a:t>
            </a:r>
            <a:br>
              <a:rPr lang="en-US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GB" sz="2000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Vienna, 30th January </a:t>
            </a:r>
            <a:r>
              <a:rPr lang="en-GB" sz="20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2014</a:t>
            </a:r>
            <a:endParaRPr lang="en-US" sz="2000" dirty="0"/>
          </a:p>
        </p:txBody>
      </p:sp>
      <p:sp>
        <p:nvSpPr>
          <p:cNvPr id="5" name="Rechteck 4"/>
          <p:cNvSpPr/>
          <p:nvPr/>
        </p:nvSpPr>
        <p:spPr>
          <a:xfrm>
            <a:off x="875543" y="5885317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AT" sz="1800" b="1" dirty="0" smtClean="0">
                <a:latin typeface="+mj-lt"/>
              </a:rPr>
              <a:t>Christoph Konrath</a:t>
            </a:r>
            <a:endParaRPr lang="en-US" sz="1800" b="1" dirty="0">
              <a:latin typeface="+mj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732240" y="5880197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800" b="1" dirty="0" smtClean="0">
                <a:latin typeface="+mj-lt"/>
              </a:rPr>
              <a:t>Helmut Berger</a:t>
            </a:r>
            <a:endParaRPr lang="en-GB" sz="18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7A8D0710-5A57-4E57-B801-C85735D39D56}" type="slidenum">
              <a:rPr lang="de-DE">
                <a:latin typeface="+mn-ea"/>
              </a:rPr>
              <a:pPr defTabSz="957263">
                <a:defRPr/>
              </a:pPr>
              <a:t>10</a:t>
            </a:fld>
            <a:endParaRPr lang="de-DE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>
                <a:latin typeface="+mj-lt"/>
              </a:rPr>
              <a:t>REPUBLIK ÖSTERREICH  Parlament</a:t>
            </a:r>
          </a:p>
        </p:txBody>
      </p:sp>
      <p:sp>
        <p:nvSpPr>
          <p:cNvPr id="6148" name="Rectangle 16"/>
          <p:cNvSpPr>
            <a:spLocks noGrp="1" noChangeArrowheads="1"/>
          </p:cNvSpPr>
          <p:nvPr>
            <p:ph type="title"/>
          </p:nvPr>
        </p:nvSpPr>
        <p:spPr>
          <a:xfrm>
            <a:off x="323528" y="1340768"/>
            <a:ext cx="3312368" cy="603190"/>
          </a:xfrm>
        </p:spPr>
        <p:txBody>
          <a:bodyPr/>
          <a:lstStyle/>
          <a:p>
            <a:r>
              <a:rPr lang="en-US" sz="2800" b="1" cap="small" dirty="0"/>
              <a:t>9</a:t>
            </a:r>
            <a:r>
              <a:rPr lang="en-US" sz="2800" b="1" cap="small" dirty="0" smtClean="0"/>
              <a:t> – Budget Speech</a:t>
            </a:r>
            <a:endParaRPr lang="de-DE" sz="2800" b="1" cap="small" dirty="0" smtClean="0"/>
          </a:p>
        </p:txBody>
      </p:sp>
      <p:sp>
        <p:nvSpPr>
          <p:cNvPr id="614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23528" y="4221088"/>
            <a:ext cx="8064896" cy="2088232"/>
          </a:xfrm>
        </p:spPr>
        <p:txBody>
          <a:bodyPr/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en-GB" dirty="0" smtClean="0"/>
              <a:t>This </a:t>
            </a:r>
            <a:r>
              <a:rPr lang="en-GB" dirty="0"/>
              <a:t>is a very high-profile </a:t>
            </a:r>
            <a:r>
              <a:rPr lang="en-GB" dirty="0" smtClean="0"/>
              <a:t>event; whole Government and the Federal President are present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speech discusses the budget in broad political and economic terms as well as highlighting specific </a:t>
            </a:r>
            <a:r>
              <a:rPr lang="en-GB" dirty="0" smtClean="0"/>
              <a:t>initiatives</a:t>
            </a:r>
            <a:endParaRPr lang="en-GB" dirty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en-GB" dirty="0"/>
              <a:t>It generally lasts one </a:t>
            </a:r>
            <a:r>
              <a:rPr lang="en-GB" dirty="0" smtClean="0"/>
              <a:t>hour; </a:t>
            </a:r>
            <a:r>
              <a:rPr lang="en-US" dirty="0" smtClean="0"/>
              <a:t>there </a:t>
            </a:r>
            <a:r>
              <a:rPr lang="en-US" dirty="0"/>
              <a:t>is no immediate debate after the budget </a:t>
            </a:r>
            <a:r>
              <a:rPr lang="en-US" dirty="0" smtClean="0"/>
              <a:t>speech</a:t>
            </a:r>
            <a:endParaRPr lang="en-GB" dirty="0" smtClean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05" y="694952"/>
            <a:ext cx="4859443" cy="3454128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23528" y="2708920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imes" pitchFamily="18" charset="0"/>
              <a:buChar char="•"/>
            </a:pPr>
            <a:r>
              <a:rPr lang="en-US" sz="1800" dirty="0"/>
              <a:t>Parliamentary proceedings start with the budget speech by the Federal Minister of </a:t>
            </a:r>
            <a:r>
              <a:rPr lang="en-US" sz="1800" dirty="0" smtClean="0"/>
              <a:t>Finance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961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7A8D0710-5A57-4E57-B801-C85735D39D56}" type="slidenum">
              <a:rPr lang="de-DE">
                <a:latin typeface="+mn-ea"/>
              </a:rPr>
              <a:pPr defTabSz="957263">
                <a:defRPr/>
              </a:pPr>
              <a:t>11</a:t>
            </a:fld>
            <a:endParaRPr lang="de-DE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>
                <a:latin typeface="+mj-lt"/>
              </a:rPr>
              <a:t>REPUBLIK ÖSTERREICH  Parlament</a:t>
            </a:r>
          </a:p>
        </p:txBody>
      </p:sp>
      <p:sp>
        <p:nvSpPr>
          <p:cNvPr id="6148" name="Rectangle 16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951384"/>
          </a:xfrm>
        </p:spPr>
        <p:txBody>
          <a:bodyPr/>
          <a:lstStyle/>
          <a:p>
            <a:pPr marL="542925" indent="-542925"/>
            <a:r>
              <a:rPr lang="en-US" sz="2800" b="1" cap="small" dirty="0" smtClean="0"/>
              <a:t>10 – First Reading </a:t>
            </a:r>
            <a:endParaRPr lang="de-DE" sz="2800" b="1" cap="small" dirty="0" smtClean="0"/>
          </a:p>
        </p:txBody>
      </p:sp>
      <p:sp>
        <p:nvSpPr>
          <p:cNvPr id="614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95536" y="1700808"/>
            <a:ext cx="7892553" cy="4680520"/>
          </a:xfrm>
        </p:spPr>
        <p:txBody>
          <a:bodyPr/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en-US" dirty="0"/>
              <a:t>Traditionally, the </a:t>
            </a:r>
            <a:r>
              <a:rPr lang="en-US" b="1" dirty="0"/>
              <a:t>first reading</a:t>
            </a:r>
            <a:r>
              <a:rPr lang="en-US" dirty="0"/>
              <a:t> of the budget bill follows on the </a:t>
            </a:r>
            <a:r>
              <a:rPr lang="en-US" b="1" dirty="0"/>
              <a:t>next sitting day</a:t>
            </a:r>
            <a:r>
              <a:rPr lang="en-US" dirty="0"/>
              <a:t> and has often the character of a very broad and </a:t>
            </a:r>
            <a:r>
              <a:rPr lang="en-US" b="1" dirty="0"/>
              <a:t>general debate on</a:t>
            </a:r>
            <a:r>
              <a:rPr lang="en-US" dirty="0"/>
              <a:t> the Federal Government’s policies and </a:t>
            </a:r>
            <a:r>
              <a:rPr lang="en-US" dirty="0" smtClean="0"/>
              <a:t>performance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entire day </a:t>
            </a:r>
            <a:r>
              <a:rPr lang="en-GB" dirty="0" smtClean="0"/>
              <a:t>(10 or more hours</a:t>
            </a:r>
            <a:r>
              <a:rPr lang="en-GB" dirty="0"/>
              <a:t>) </a:t>
            </a:r>
            <a:r>
              <a:rPr lang="en-GB" dirty="0" smtClean="0"/>
              <a:t>is devoted </a:t>
            </a:r>
            <a:r>
              <a:rPr lang="en-GB" dirty="0"/>
              <a:t>to deliberation of the government’s budget </a:t>
            </a:r>
            <a:r>
              <a:rPr lang="en-GB" dirty="0" smtClean="0"/>
              <a:t>proposal</a:t>
            </a:r>
            <a:r>
              <a:rPr lang="en-GB" dirty="0"/>
              <a:t> </a:t>
            </a:r>
            <a:r>
              <a:rPr lang="en-GB" dirty="0" smtClean="0"/>
              <a:t>with sometimes more than 100 speakers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en-GB" dirty="0"/>
              <a:t>M</a:t>
            </a:r>
            <a:r>
              <a:rPr lang="en-GB" dirty="0" smtClean="0"/>
              <a:t>embers of Parliament </a:t>
            </a:r>
            <a:r>
              <a:rPr lang="en-GB" dirty="0"/>
              <a:t>either praising or </a:t>
            </a:r>
            <a:r>
              <a:rPr lang="en-GB" dirty="0" smtClean="0"/>
              <a:t>criticising government’s proposal in general terms or in a specific policy field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en-GB" dirty="0" smtClean="0"/>
              <a:t>Minister </a:t>
            </a:r>
            <a:r>
              <a:rPr lang="en-GB" dirty="0"/>
              <a:t>of Finance responds </a:t>
            </a:r>
            <a:r>
              <a:rPr lang="en-GB" dirty="0" smtClean="0"/>
              <a:t>to these </a:t>
            </a:r>
            <a:r>
              <a:rPr lang="en-GB" dirty="0"/>
              <a:t>statements </a:t>
            </a:r>
            <a:r>
              <a:rPr lang="en-GB" dirty="0" smtClean="0"/>
              <a:t>during the debate or at </a:t>
            </a:r>
            <a:r>
              <a:rPr lang="en-GB" dirty="0"/>
              <a:t>the end of the </a:t>
            </a:r>
            <a:r>
              <a:rPr lang="en-GB" dirty="0" smtClean="0"/>
              <a:t>day in general terms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en-GB" dirty="0" smtClean="0"/>
              <a:t>At </a:t>
            </a:r>
            <a:r>
              <a:rPr lang="en-GB" dirty="0"/>
              <a:t>the conclusion of this debate the budget proposal is referred to the </a:t>
            </a:r>
            <a:r>
              <a:rPr lang="en-GB" b="1" dirty="0"/>
              <a:t>Budget Committee </a:t>
            </a:r>
            <a:r>
              <a:rPr lang="en-GB" dirty="0"/>
              <a:t>for further </a:t>
            </a:r>
            <a:r>
              <a:rPr lang="en-GB" dirty="0" smtClean="0"/>
              <a:t>scrutiny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94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7A8D0710-5A57-4E57-B801-C85735D39D56}" type="slidenum">
              <a:rPr lang="de-DE">
                <a:latin typeface="+mn-ea"/>
              </a:rPr>
              <a:pPr defTabSz="957263">
                <a:defRPr/>
              </a:pPr>
              <a:t>12</a:t>
            </a:fld>
            <a:endParaRPr lang="de-DE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>
                <a:latin typeface="+mj-lt"/>
              </a:rPr>
              <a:t>REPUBLIK ÖSTERREICH  Parlament</a:t>
            </a:r>
          </a:p>
        </p:txBody>
      </p:sp>
      <p:sp>
        <p:nvSpPr>
          <p:cNvPr id="6148" name="Rectangle 16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/>
          <a:lstStyle/>
          <a:p>
            <a:r>
              <a:rPr lang="en-US" sz="2800" b="1" cap="small" dirty="0" smtClean="0"/>
              <a:t>11 – Committee Proceedings</a:t>
            </a:r>
            <a:endParaRPr lang="de-DE" sz="2800" b="1" cap="small" dirty="0" smtClean="0"/>
          </a:p>
        </p:txBody>
      </p:sp>
      <p:sp>
        <p:nvSpPr>
          <p:cNvPr id="8" name="Rechteck 7"/>
          <p:cNvSpPr/>
          <p:nvPr/>
        </p:nvSpPr>
        <p:spPr>
          <a:xfrm>
            <a:off x="5715001" y="2531658"/>
            <a:ext cx="1491234" cy="51539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Plenary: Budget Speech</a:t>
            </a:r>
          </a:p>
        </p:txBody>
      </p:sp>
      <p:sp>
        <p:nvSpPr>
          <p:cNvPr id="9" name="Rechteck 8"/>
          <p:cNvSpPr/>
          <p:nvPr/>
        </p:nvSpPr>
        <p:spPr>
          <a:xfrm>
            <a:off x="764171" y="2540064"/>
            <a:ext cx="1224136" cy="50699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Minister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of Finance</a:t>
            </a:r>
          </a:p>
        </p:txBody>
      </p:sp>
      <p:sp>
        <p:nvSpPr>
          <p:cNvPr id="10" name="Rechteck 9"/>
          <p:cNvSpPr/>
          <p:nvPr/>
        </p:nvSpPr>
        <p:spPr>
          <a:xfrm>
            <a:off x="2641923" y="2531005"/>
            <a:ext cx="1171176" cy="516049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Council of</a:t>
            </a:r>
            <a:r>
              <a:rPr lang="en-US" sz="1100" baseline="0" dirty="0">
                <a:solidFill>
                  <a:schemeClr val="bg1">
                    <a:lumMod val="50000"/>
                  </a:schemeClr>
                </a:solidFill>
              </a:rPr>
              <a:t> Ministers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724525" y="3214688"/>
            <a:ext cx="1472185" cy="50834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Plenary:</a:t>
            </a:r>
            <a:r>
              <a:rPr lang="en-US" sz="1100" baseline="0" dirty="0">
                <a:solidFill>
                  <a:schemeClr val="bg1">
                    <a:lumMod val="50000"/>
                  </a:schemeClr>
                </a:solidFill>
              </a:rPr>
              <a:t> First Reading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715001" y="4740845"/>
            <a:ext cx="1530924" cy="5190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Budget </a:t>
            </a:r>
            <a:r>
              <a:rPr lang="en-US" sz="1100" dirty="0" smtClean="0"/>
              <a:t>Committee</a:t>
            </a:r>
            <a:r>
              <a:rPr lang="en-US" sz="1100" dirty="0"/>
              <a:t>: Debate</a:t>
            </a:r>
          </a:p>
          <a:p>
            <a:pPr algn="ctr"/>
            <a:endParaRPr lang="en-US" sz="1100" dirty="0"/>
          </a:p>
        </p:txBody>
      </p:sp>
      <p:sp>
        <p:nvSpPr>
          <p:cNvPr id="13" name="Rechteck 12"/>
          <p:cNvSpPr/>
          <p:nvPr/>
        </p:nvSpPr>
        <p:spPr>
          <a:xfrm>
            <a:off x="5732872" y="5577922"/>
            <a:ext cx="1493914" cy="51000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 dirty="0" smtClean="0"/>
          </a:p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Plenary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en-US" sz="1100" baseline="0" dirty="0">
                <a:solidFill>
                  <a:schemeClr val="bg1">
                    <a:lumMod val="50000"/>
                  </a:schemeClr>
                </a:solidFill>
              </a:rPr>
              <a:t>  Second and </a:t>
            </a:r>
            <a:r>
              <a:rPr lang="en-US" sz="1100" baseline="0" dirty="0" smtClean="0">
                <a:solidFill>
                  <a:schemeClr val="bg1">
                    <a:lumMod val="50000"/>
                  </a:schemeClr>
                </a:solidFill>
              </a:rPr>
              <a:t>Third Reading</a:t>
            </a:r>
            <a:endParaRPr lang="en-US" sz="1100" baseline="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1100" dirty="0"/>
          </a:p>
        </p:txBody>
      </p:sp>
      <p:sp>
        <p:nvSpPr>
          <p:cNvPr id="14" name="Rechteck 13"/>
          <p:cNvSpPr/>
          <p:nvPr/>
        </p:nvSpPr>
        <p:spPr>
          <a:xfrm>
            <a:off x="4041291" y="4550724"/>
            <a:ext cx="1179935" cy="3802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Expert Hearing</a:t>
            </a:r>
          </a:p>
        </p:txBody>
      </p:sp>
      <p:sp>
        <p:nvSpPr>
          <p:cNvPr id="15" name="Rechteck 14"/>
          <p:cNvSpPr/>
          <p:nvPr/>
        </p:nvSpPr>
        <p:spPr>
          <a:xfrm>
            <a:off x="4041291" y="5070289"/>
            <a:ext cx="1170410" cy="3792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aseline="0" dirty="0" smtClean="0"/>
              <a:t>BPO</a:t>
            </a:r>
            <a:endParaRPr lang="en-US" sz="1100" baseline="0" dirty="0"/>
          </a:p>
          <a:p>
            <a:pPr algn="ctr"/>
            <a:r>
              <a:rPr lang="en-US" dirty="0" smtClean="0"/>
              <a:t>Analyses </a:t>
            </a:r>
            <a:endParaRPr lang="en-US" sz="1100" dirty="0"/>
          </a:p>
        </p:txBody>
      </p:sp>
      <p:cxnSp>
        <p:nvCxnSpPr>
          <p:cNvPr id="16" name="Gerade Verbindung mit Pfeil 15"/>
          <p:cNvCxnSpPr>
            <a:stCxn id="9" idx="3"/>
            <a:endCxn id="10" idx="1"/>
          </p:cNvCxnSpPr>
          <p:nvPr/>
        </p:nvCxnSpPr>
        <p:spPr>
          <a:xfrm flipV="1">
            <a:off x="1988307" y="2789030"/>
            <a:ext cx="653616" cy="4529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10" idx="3"/>
            <a:endCxn id="8" idx="1"/>
          </p:cNvCxnSpPr>
          <p:nvPr/>
        </p:nvCxnSpPr>
        <p:spPr>
          <a:xfrm>
            <a:off x="3813099" y="2789030"/>
            <a:ext cx="1901902" cy="327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8" idx="2"/>
            <a:endCxn id="11" idx="0"/>
          </p:cNvCxnSpPr>
          <p:nvPr/>
        </p:nvCxnSpPr>
        <p:spPr>
          <a:xfrm>
            <a:off x="6460618" y="3047054"/>
            <a:ext cx="0" cy="16763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11" idx="2"/>
            <a:endCxn id="12" idx="0"/>
          </p:cNvCxnSpPr>
          <p:nvPr/>
        </p:nvCxnSpPr>
        <p:spPr>
          <a:xfrm>
            <a:off x="6460618" y="3723033"/>
            <a:ext cx="19845" cy="101781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hteck 19"/>
          <p:cNvSpPr/>
          <p:nvPr/>
        </p:nvSpPr>
        <p:spPr>
          <a:xfrm>
            <a:off x="764171" y="1834568"/>
            <a:ext cx="2808312" cy="506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/>
              <a:t>FEDERAL GOVERNMENT</a:t>
            </a:r>
            <a:endParaRPr lang="en-US" sz="1100" b="1" dirty="0"/>
          </a:p>
        </p:txBody>
      </p:sp>
      <p:sp>
        <p:nvSpPr>
          <p:cNvPr id="21" name="Rechteck 20"/>
          <p:cNvSpPr/>
          <p:nvPr/>
        </p:nvSpPr>
        <p:spPr>
          <a:xfrm>
            <a:off x="4632784" y="1834568"/>
            <a:ext cx="3240360" cy="506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/>
              <a:t>PARLIAMENT (National Council)</a:t>
            </a:r>
            <a:endParaRPr lang="en-US" sz="1100" b="1" dirty="0"/>
          </a:p>
        </p:txBody>
      </p:sp>
      <p:cxnSp>
        <p:nvCxnSpPr>
          <p:cNvPr id="22" name="Gerade Verbindung mit Pfeil 21"/>
          <p:cNvCxnSpPr>
            <a:stCxn id="12" idx="2"/>
            <a:endCxn id="13" idx="0"/>
          </p:cNvCxnSpPr>
          <p:nvPr/>
        </p:nvCxnSpPr>
        <p:spPr>
          <a:xfrm flipH="1">
            <a:off x="6479829" y="5259908"/>
            <a:ext cx="634" cy="31801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4" idx="3"/>
          </p:cNvCxnSpPr>
          <p:nvPr/>
        </p:nvCxnSpPr>
        <p:spPr>
          <a:xfrm>
            <a:off x="5221226" y="4740845"/>
            <a:ext cx="502159" cy="1901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15" idx="3"/>
          </p:cNvCxnSpPr>
          <p:nvPr/>
        </p:nvCxnSpPr>
        <p:spPr>
          <a:xfrm flipV="1">
            <a:off x="5211701" y="5131163"/>
            <a:ext cx="515689" cy="1287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1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7A8D0710-5A57-4E57-B801-C85735D39D56}" type="slidenum">
              <a:rPr lang="de-DE">
                <a:latin typeface="+mn-ea"/>
              </a:rPr>
              <a:pPr defTabSz="957263">
                <a:defRPr/>
              </a:pPr>
              <a:t>13</a:t>
            </a:fld>
            <a:endParaRPr lang="de-DE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>
                <a:latin typeface="+mj-lt"/>
              </a:rPr>
              <a:t>REPUBLIK ÖSTERREICH  Parlament</a:t>
            </a:r>
          </a:p>
        </p:txBody>
      </p:sp>
      <p:sp>
        <p:nvSpPr>
          <p:cNvPr id="6148" name="Rectangle 16"/>
          <p:cNvSpPr>
            <a:spLocks noGrp="1" noChangeArrowheads="1"/>
          </p:cNvSpPr>
          <p:nvPr>
            <p:ph type="title"/>
          </p:nvPr>
        </p:nvSpPr>
        <p:spPr>
          <a:xfrm>
            <a:off x="251520" y="3428999"/>
            <a:ext cx="8424936" cy="782191"/>
          </a:xfrm>
        </p:spPr>
        <p:txBody>
          <a:bodyPr/>
          <a:lstStyle/>
          <a:p>
            <a:r>
              <a:rPr lang="en-US" sz="2800" b="1" cap="small" dirty="0" smtClean="0"/>
              <a:t>12 – Committee Proceedings – Experts and MPs</a:t>
            </a:r>
            <a:endParaRPr lang="de-DE" sz="2800" b="1" cap="small" dirty="0" smtClean="0"/>
          </a:p>
        </p:txBody>
      </p:sp>
      <p:sp>
        <p:nvSpPr>
          <p:cNvPr id="614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23528" y="4221088"/>
            <a:ext cx="7848872" cy="2160240"/>
          </a:xfrm>
        </p:spPr>
        <p:txBody>
          <a:bodyPr/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en-US" dirty="0"/>
              <a:t>Traditionally, the </a:t>
            </a:r>
            <a:r>
              <a:rPr lang="en-US" b="1" dirty="0"/>
              <a:t>Budget Committee </a:t>
            </a:r>
            <a:r>
              <a:rPr lang="en-US" dirty="0"/>
              <a:t>starts to consider the budget bill in the </a:t>
            </a:r>
            <a:r>
              <a:rPr lang="en-US" b="1" dirty="0"/>
              <a:t>week after the first </a:t>
            </a:r>
            <a:r>
              <a:rPr lang="en-US" b="1" dirty="0" smtClean="0"/>
              <a:t>reading</a:t>
            </a:r>
            <a:endParaRPr lang="en-US" b="1" dirty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en-US" dirty="0"/>
              <a:t>The Budget Committee will always hold a </a:t>
            </a:r>
            <a:r>
              <a:rPr lang="en-US" b="1" dirty="0"/>
              <a:t>public hearing of experts </a:t>
            </a:r>
            <a:r>
              <a:rPr lang="en-US" dirty="0"/>
              <a:t>nominated by the parliamentary </a:t>
            </a:r>
            <a:r>
              <a:rPr lang="en-US" dirty="0" smtClean="0"/>
              <a:t>groups</a:t>
            </a:r>
            <a:endParaRPr lang="en-US" dirty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en-US" dirty="0"/>
              <a:t>In the course of the next – approx. 7 – sitting days, the committee holds </a:t>
            </a:r>
            <a:r>
              <a:rPr lang="en-US" b="1" dirty="0"/>
              <a:t>individual debates on each budget chapter </a:t>
            </a:r>
            <a:r>
              <a:rPr lang="en-US" dirty="0"/>
              <a:t>(no public</a:t>
            </a:r>
            <a:r>
              <a:rPr lang="en-US" dirty="0" smtClean="0"/>
              <a:t>)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85" y="404664"/>
            <a:ext cx="475252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663352"/>
          </a:xfrm>
        </p:spPr>
        <p:txBody>
          <a:bodyPr/>
          <a:lstStyle/>
          <a:p>
            <a:pPr marL="715963" indent="-715963"/>
            <a:r>
              <a:rPr lang="en-US" sz="2800" b="1" cap="small" dirty="0" smtClean="0"/>
              <a:t>13 </a:t>
            </a:r>
            <a:r>
              <a:rPr lang="en-US" sz="2800" b="1" cap="small" dirty="0"/>
              <a:t>– Committee Proceedings – </a:t>
            </a:r>
            <a:r>
              <a:rPr lang="en-GB" sz="2800" b="1" cap="small" dirty="0" smtClean="0"/>
              <a:t>Budget Analysis 2013 of the BPO</a:t>
            </a:r>
            <a:endParaRPr lang="en-GB" sz="2800" b="1" cap="small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95536" y="1484784"/>
            <a:ext cx="4536504" cy="4608512"/>
          </a:xfrm>
        </p:spPr>
        <p:txBody>
          <a:bodyPr/>
          <a:lstStyle/>
          <a:p>
            <a:pPr marL="304800" indent="-304800">
              <a:spcBef>
                <a:spcPts val="600"/>
              </a:spcBef>
              <a:spcAft>
                <a:spcPts val="300"/>
              </a:spcAft>
              <a:buSzPct val="120000"/>
              <a:defRPr/>
            </a:pPr>
            <a:r>
              <a:rPr lang="en-US" dirty="0" smtClean="0"/>
              <a:t>The Parliament Budget Office provided the Budget Committee with a comprehensive budget analyses</a:t>
            </a:r>
          </a:p>
          <a:p>
            <a:pPr marL="304800" indent="-304800">
              <a:spcBef>
                <a:spcPts val="600"/>
              </a:spcBef>
              <a:spcAft>
                <a:spcPts val="300"/>
              </a:spcAft>
              <a:buSzPct val="120000"/>
              <a:defRPr/>
            </a:pPr>
            <a:r>
              <a:rPr lang="en-US" dirty="0" smtClean="0"/>
              <a:t>Budget analyses has to be finished until the beginning of the debate in the Committee</a:t>
            </a:r>
          </a:p>
          <a:p>
            <a:pPr marL="304800" indent="-304800">
              <a:spcBef>
                <a:spcPts val="600"/>
              </a:spcBef>
              <a:spcAft>
                <a:spcPts val="300"/>
              </a:spcAft>
              <a:buSzPct val="120000"/>
              <a:defRPr/>
            </a:pPr>
            <a:r>
              <a:rPr lang="en-US" dirty="0" smtClean="0"/>
              <a:t>Head of the Parliamentary Budget office gave a short summary at the beginning of the debate</a:t>
            </a:r>
          </a:p>
          <a:p>
            <a:pPr marL="304800" indent="-304800">
              <a:spcBef>
                <a:spcPts val="600"/>
              </a:spcBef>
              <a:spcAft>
                <a:spcPts val="300"/>
              </a:spcAft>
              <a:buSzPct val="120000"/>
              <a:defRPr/>
            </a:pPr>
            <a:r>
              <a:rPr lang="en-US" dirty="0" smtClean="0"/>
              <a:t>Additional information and summary sheets were provided to facilitate budget overview 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SzPct val="120000"/>
              <a:buNone/>
              <a:defRPr/>
            </a:pPr>
            <a:endParaRPr lang="en-GB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1556792"/>
            <a:ext cx="2952328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D30D2-9CA5-43BE-8D4E-1FD5D4F44DF1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REPUBLIK ÖSTERREICH  Parlament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56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7A8D0710-5A57-4E57-B801-C85735D39D56}" type="slidenum">
              <a:rPr lang="de-DE">
                <a:latin typeface="+mn-ea"/>
              </a:rPr>
              <a:pPr defTabSz="957263">
                <a:defRPr/>
              </a:pPr>
              <a:t>15</a:t>
            </a:fld>
            <a:endParaRPr lang="de-DE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>
                <a:latin typeface="+mj-lt"/>
              </a:rPr>
              <a:t>REPUBLIK ÖSTERREICH  Parlament</a:t>
            </a:r>
          </a:p>
        </p:txBody>
      </p:sp>
      <p:sp>
        <p:nvSpPr>
          <p:cNvPr id="6148" name="Rectangle 16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7560840" cy="864096"/>
          </a:xfrm>
        </p:spPr>
        <p:txBody>
          <a:bodyPr/>
          <a:lstStyle/>
          <a:p>
            <a:pPr marL="712788" indent="-712788"/>
            <a:r>
              <a:rPr lang="en-US" sz="2800" b="1" cap="small" dirty="0" smtClean="0"/>
              <a:t>14 – Committee Proceedings – Scrutiny and Amendments</a:t>
            </a:r>
            <a:endParaRPr lang="de-DE" sz="2800" b="1" cap="small" dirty="0" smtClean="0"/>
          </a:p>
        </p:txBody>
      </p:sp>
      <p:sp>
        <p:nvSpPr>
          <p:cNvPr id="614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587549" y="1412776"/>
            <a:ext cx="8280920" cy="2808312"/>
          </a:xfrm>
        </p:spPr>
        <p:txBody>
          <a:bodyPr/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en-US" dirty="0"/>
              <a:t>The parliamentary groups will – in addition to or as substitute for their permanent members of the Budget Committee – nominate </a:t>
            </a:r>
            <a:r>
              <a:rPr lang="en-US" b="1" dirty="0"/>
              <a:t>members with expertise in the policy areas </a:t>
            </a:r>
            <a:r>
              <a:rPr lang="en-US" dirty="0"/>
              <a:t>associated with each budget </a:t>
            </a:r>
            <a:r>
              <a:rPr lang="en-US" dirty="0" smtClean="0"/>
              <a:t>chapter</a:t>
            </a:r>
            <a:endParaRPr lang="en-US" dirty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en-GB" dirty="0"/>
              <a:t>During these debates the </a:t>
            </a:r>
            <a:r>
              <a:rPr lang="en-GB" b="1" dirty="0"/>
              <a:t>Federal Minister of Finance </a:t>
            </a:r>
            <a:r>
              <a:rPr lang="en-GB" dirty="0"/>
              <a:t>and the responsible </a:t>
            </a:r>
            <a:r>
              <a:rPr lang="en-GB" b="1" dirty="0"/>
              <a:t>Line Ministers </a:t>
            </a:r>
            <a:r>
              <a:rPr lang="en-GB" dirty="0"/>
              <a:t>have to be </a:t>
            </a:r>
            <a:r>
              <a:rPr lang="en-GB" dirty="0" smtClean="0"/>
              <a:t>present</a:t>
            </a:r>
            <a:endParaRPr lang="en-US" dirty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en-US" dirty="0"/>
              <a:t>Each member can submit </a:t>
            </a:r>
            <a:r>
              <a:rPr lang="en-US" b="1" dirty="0"/>
              <a:t>a limited number of short written questions </a:t>
            </a:r>
            <a:r>
              <a:rPr lang="en-US" dirty="0"/>
              <a:t>to the Federal Minister of Finance that have to be answered within four </a:t>
            </a:r>
            <a:r>
              <a:rPr lang="en-US" dirty="0" smtClean="0"/>
              <a:t>days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42" r="20000"/>
          <a:stretch/>
        </p:blipFill>
        <p:spPr>
          <a:xfrm>
            <a:off x="653726" y="3789041"/>
            <a:ext cx="4608512" cy="25976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580112" y="3789040"/>
            <a:ext cx="324036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imes" pitchFamily="18" charset="0"/>
              <a:buChar char="•"/>
            </a:pPr>
            <a:r>
              <a:rPr lang="en-US" sz="1800" dirty="0">
                <a:latin typeface="+mn-lt"/>
              </a:rPr>
              <a:t>The committee can </a:t>
            </a:r>
            <a:r>
              <a:rPr lang="en-US" sz="1800" b="1" dirty="0">
                <a:latin typeface="+mn-lt"/>
              </a:rPr>
              <a:t>amend</a:t>
            </a:r>
            <a:r>
              <a:rPr lang="en-US" sz="1800" dirty="0">
                <a:latin typeface="+mn-lt"/>
              </a:rPr>
              <a:t> the budget bill in any </a:t>
            </a:r>
            <a:r>
              <a:rPr lang="en-US" sz="1800" dirty="0" smtClean="0">
                <a:latin typeface="+mn-lt"/>
              </a:rPr>
              <a:t>way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imes" pitchFamily="18" charset="0"/>
              <a:buChar char="•"/>
            </a:pPr>
            <a:r>
              <a:rPr lang="en-US" sz="1800" dirty="0" smtClean="0">
                <a:latin typeface="+mn-lt"/>
              </a:rPr>
              <a:t>In general only few budget appropriations are amended by Parliament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828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893440"/>
            <a:ext cx="8229600" cy="591344"/>
          </a:xfrm>
        </p:spPr>
        <p:txBody>
          <a:bodyPr/>
          <a:lstStyle/>
          <a:p>
            <a:pPr marL="801688" indent="-801688"/>
            <a:r>
              <a:rPr lang="en-US" sz="2800" b="1" cap="small" dirty="0" smtClean="0"/>
              <a:t>15 </a:t>
            </a:r>
            <a:r>
              <a:rPr lang="en-US" sz="2800" b="1" cap="small" dirty="0"/>
              <a:t>– Committee Proceedings </a:t>
            </a:r>
            <a:r>
              <a:rPr lang="en-US" sz="2800" b="1" cap="small" dirty="0" smtClean="0"/>
              <a:t>– the New Budget structure</a:t>
            </a:r>
            <a:endParaRPr lang="de-AT" sz="2800" b="1" cap="smal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00808"/>
            <a:ext cx="8186737" cy="3886200"/>
          </a:xfrm>
        </p:spPr>
        <p:txBody>
          <a:bodyPr/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en-US" dirty="0" smtClean="0"/>
              <a:t>New budget structure with global budgets and the operating statement provides additional insights for Members of Parliament 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en-US" dirty="0" smtClean="0"/>
              <a:t>Higher aggregated budget allocations have an impact on the parliamentary debate as it was more focused an the strategic approach </a:t>
            </a:r>
            <a:r>
              <a:rPr lang="en-GB" dirty="0" smtClean="0"/>
              <a:t>instead </a:t>
            </a:r>
            <a:r>
              <a:rPr lang="en-GB" dirty="0"/>
              <a:t>of the former detailed questions on minor budget allocations to specific budget lines</a:t>
            </a:r>
            <a:endParaRPr lang="en-US" dirty="0" smtClean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en-US" dirty="0" smtClean="0"/>
              <a:t>Extensive budget documents were considered difficult to overview as information is provided in a fragmented way in various documents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en-US" dirty="0" smtClean="0"/>
              <a:t>Members of Parliament insisted on missing relevant information and the same time complaint on information overload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en-US" dirty="0" smtClean="0"/>
              <a:t>Amendments are only possible at a significantly higher level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D30D2-9CA5-43BE-8D4E-1FD5D4F44DF1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REPUBLIK ÖSTERREICH  Parlament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275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620688"/>
            <a:ext cx="8367464" cy="792088"/>
          </a:xfrm>
        </p:spPr>
        <p:txBody>
          <a:bodyPr/>
          <a:lstStyle/>
          <a:p>
            <a:pPr marL="715963" indent="-715963"/>
            <a:r>
              <a:rPr lang="en-US" sz="2800" b="1" cap="small" dirty="0" smtClean="0"/>
              <a:t>16 </a:t>
            </a:r>
            <a:r>
              <a:rPr lang="en-US" sz="2800" b="1" cap="small" dirty="0"/>
              <a:t>– Committee Proceedings </a:t>
            </a:r>
            <a:r>
              <a:rPr lang="en-US" sz="2800" b="1" cap="small" dirty="0" smtClean="0"/>
              <a:t>– </a:t>
            </a:r>
            <a:r>
              <a:rPr lang="en-GB" sz="2800" b="1" cap="small" dirty="0" smtClean="0"/>
              <a:t>Outcome Orientation</a:t>
            </a:r>
            <a:endParaRPr lang="en-GB" sz="2800" b="1" cap="smal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4608512"/>
          </a:xfrm>
        </p:spPr>
        <p:txBody>
          <a:bodyPr/>
          <a:lstStyle/>
          <a:p>
            <a:pPr marL="0" indent="0">
              <a:spcBef>
                <a:spcPts val="1032"/>
              </a:spcBef>
              <a:buClrTx/>
              <a:buSzPct val="110000"/>
              <a:buNone/>
              <a:defRPr/>
            </a:pPr>
            <a:endParaRPr lang="en-GB" dirty="0" smtClean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en-US" dirty="0" smtClean="0"/>
              <a:t>With the new budget structure in addition to financial data Members of Parliament were provided with performance information on the mid-term outcome objectives envisaged by the Federal Ministries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en-US" dirty="0" smtClean="0"/>
              <a:t>Thus they had the possibility to discuss and question the strategic approaches and objectives in the Committee debate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en-US" dirty="0" smtClean="0"/>
              <a:t>This caused a change in the way the budget was discussed was 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en-US" dirty="0" smtClean="0"/>
              <a:t>Performance budgeting and outcome orientation was acknowledged as a great progress but the current state was repeatedly criticized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en-US" dirty="0" smtClean="0"/>
              <a:t>Some performance goals were underlined as extremely important, others were considered as to general and not ambitious or concrete enough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en-US" dirty="0" smtClean="0"/>
              <a:t>With the discussion of performance goals and performance indicators a process was launched which should ultimately lead to a continuous qualitative improvement of performance information</a:t>
            </a:r>
          </a:p>
          <a:p>
            <a:pPr marL="0" indent="0">
              <a:spcBef>
                <a:spcPts val="1032"/>
              </a:spcBef>
              <a:buClrTx/>
              <a:buSzPct val="110000"/>
              <a:buNone/>
              <a:defRPr/>
            </a:pPr>
            <a:endParaRPr lang="en-GB" dirty="0" smtClean="0"/>
          </a:p>
          <a:p>
            <a:pPr marL="0" indent="0">
              <a:spcBef>
                <a:spcPts val="1032"/>
              </a:spcBef>
              <a:buClrTx/>
              <a:buSzPct val="110000"/>
              <a:buNone/>
              <a:defRPr/>
            </a:pPr>
            <a:endParaRPr lang="en-GB" dirty="0" smtClean="0"/>
          </a:p>
          <a:p>
            <a:pPr marL="0" lvl="3" indent="0" algn="ctr">
              <a:spcBef>
                <a:spcPts val="1032"/>
              </a:spcBef>
              <a:buClrTx/>
              <a:buSzPct val="110000"/>
              <a:buNone/>
              <a:defRPr/>
            </a:pPr>
            <a:endParaRPr lang="en-GB" dirty="0" smtClean="0"/>
          </a:p>
          <a:p>
            <a:pPr>
              <a:spcBef>
                <a:spcPts val="1032"/>
              </a:spcBef>
              <a:buClrTx/>
              <a:buSzPct val="110000"/>
              <a:buNone/>
              <a:defRPr/>
            </a:pPr>
            <a:r>
              <a:rPr lang="en-GB" dirty="0" smtClean="0">
                <a:solidFill>
                  <a:schemeClr val="tx2"/>
                </a:solidFill>
              </a:rPr>
              <a:t>	</a:t>
            </a:r>
            <a:endParaRPr lang="de-AT" dirty="0">
              <a:solidFill>
                <a:srgbClr val="000000"/>
              </a:solidFill>
            </a:endParaRPr>
          </a:p>
          <a:p>
            <a:pPr marL="0" indent="0">
              <a:spcBef>
                <a:spcPts val="1032"/>
              </a:spcBef>
              <a:buClrTx/>
              <a:buSzPct val="110000"/>
              <a:buNone/>
              <a:defRPr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D30D2-9CA5-43BE-8D4E-1FD5D4F44DF1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REPUBLIK ÖSTERREICH  Parlament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830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999022C2-B271-47D0-857F-89BB90E56006}" type="slidenum">
              <a:rPr lang="de-DE">
                <a:latin typeface="+mn-ea"/>
              </a:rPr>
              <a:pPr defTabSz="957263">
                <a:defRPr/>
              </a:pPr>
              <a:t>18</a:t>
            </a:fld>
            <a:endParaRPr lang="de-DE" dirty="0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 dirty="0">
                <a:latin typeface="+mj-lt"/>
              </a:rPr>
              <a:t>REPUBLIK ÖSTERREICH  Parlament</a:t>
            </a:r>
          </a:p>
        </p:txBody>
      </p:sp>
      <p:sp>
        <p:nvSpPr>
          <p:cNvPr id="4100" name="Rectangle 16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424936" cy="576064"/>
          </a:xfrm>
        </p:spPr>
        <p:txBody>
          <a:bodyPr/>
          <a:lstStyle/>
          <a:p>
            <a:pPr marL="801688" indent="-801688"/>
            <a:r>
              <a:rPr lang="en-US" sz="2800" b="1" cap="small" dirty="0" smtClean="0"/>
              <a:t>17 </a:t>
            </a:r>
            <a:r>
              <a:rPr lang="en-US" sz="2800" b="1" cap="small" dirty="0"/>
              <a:t>– Committee Proceedings </a:t>
            </a:r>
            <a:r>
              <a:rPr lang="en-US" sz="2800" b="1" cap="small" dirty="0" smtClean="0"/>
              <a:t>– </a:t>
            </a:r>
            <a:br>
              <a:rPr lang="en-US" sz="2800" b="1" cap="small" dirty="0" smtClean="0"/>
            </a:br>
            <a:r>
              <a:rPr lang="en-GB" sz="2800" b="1" cap="small" dirty="0" smtClean="0"/>
              <a:t>Gender </a:t>
            </a:r>
            <a:r>
              <a:rPr lang="en-GB" sz="2800" b="1" cap="small" dirty="0" smtClean="0"/>
              <a:t>Budgeting</a:t>
            </a:r>
            <a:endParaRPr lang="de-DE" sz="2800" b="1" cap="small" dirty="0"/>
          </a:p>
        </p:txBody>
      </p:sp>
      <p:sp>
        <p:nvSpPr>
          <p:cNvPr id="614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11560" y="1340768"/>
            <a:ext cx="8180585" cy="4606280"/>
          </a:xfrm>
        </p:spPr>
        <p:txBody>
          <a:bodyPr/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en-GB" dirty="0"/>
              <a:t>High importance of gender equality and gender budgeting in the budget debate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en-GB" dirty="0"/>
              <a:t>All political parties took part in the discussion on gender targets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de-AT" dirty="0" err="1" smtClean="0"/>
              <a:t>Systematic</a:t>
            </a:r>
            <a:r>
              <a:rPr lang="de-AT" dirty="0" smtClean="0"/>
              <a:t> </a:t>
            </a:r>
            <a:r>
              <a:rPr lang="de-AT" dirty="0" err="1" smtClean="0"/>
              <a:t>overview</a:t>
            </a:r>
            <a:r>
              <a:rPr lang="de-AT" dirty="0" smtClean="0"/>
              <a:t> on </a:t>
            </a:r>
            <a:r>
              <a:rPr lang="de-AT" dirty="0" err="1" smtClean="0"/>
              <a:t>objectives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meassures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common</a:t>
            </a:r>
            <a:r>
              <a:rPr lang="de-AT" dirty="0" smtClean="0"/>
              <a:t> </a:t>
            </a:r>
            <a:r>
              <a:rPr lang="de-AT" dirty="0" err="1" smtClean="0"/>
              <a:t>approach</a:t>
            </a:r>
            <a:r>
              <a:rPr lang="de-AT" dirty="0" smtClean="0"/>
              <a:t> was </a:t>
            </a:r>
            <a:r>
              <a:rPr lang="de-AT" dirty="0" err="1" smtClean="0"/>
              <a:t>missed</a:t>
            </a:r>
            <a:endParaRPr lang="de-AT" dirty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de-AT" dirty="0" err="1" smtClean="0"/>
              <a:t>Very</a:t>
            </a:r>
            <a:r>
              <a:rPr lang="de-AT" dirty="0" smtClean="0"/>
              <a:t> </a:t>
            </a:r>
            <a:r>
              <a:rPr lang="de-AT" dirty="0" err="1" smtClean="0"/>
              <a:t>ambitious</a:t>
            </a:r>
            <a:r>
              <a:rPr lang="de-AT" dirty="0" smtClean="0"/>
              <a:t> </a:t>
            </a:r>
            <a:r>
              <a:rPr lang="de-AT" dirty="0" err="1"/>
              <a:t>o</a:t>
            </a:r>
            <a:r>
              <a:rPr lang="de-AT" dirty="0" err="1" smtClean="0"/>
              <a:t>bjectives</a:t>
            </a:r>
            <a:r>
              <a:rPr lang="de-AT" dirty="0" smtClean="0"/>
              <a:t> (e.g. </a:t>
            </a:r>
            <a:r>
              <a:rPr lang="de-AT" dirty="0" err="1" smtClean="0"/>
              <a:t>considerable</a:t>
            </a:r>
            <a:r>
              <a:rPr lang="de-AT" dirty="0" smtClean="0"/>
              <a:t> </a:t>
            </a:r>
            <a:r>
              <a:rPr lang="de-AT" dirty="0" err="1" smtClean="0"/>
              <a:t>reduction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gender</a:t>
            </a:r>
            <a:r>
              <a:rPr lang="de-AT" dirty="0" smtClean="0"/>
              <a:t> </a:t>
            </a:r>
            <a:r>
              <a:rPr lang="de-AT" dirty="0" err="1"/>
              <a:t>p</a:t>
            </a:r>
            <a:r>
              <a:rPr lang="de-AT" dirty="0" err="1" smtClean="0"/>
              <a:t>ay</a:t>
            </a:r>
            <a:r>
              <a:rPr lang="de-AT" dirty="0" smtClean="0"/>
              <a:t> </a:t>
            </a:r>
            <a:r>
              <a:rPr lang="de-AT" dirty="0" err="1"/>
              <a:t>g</a:t>
            </a:r>
            <a:r>
              <a:rPr lang="de-AT" dirty="0" err="1" smtClean="0"/>
              <a:t>ap</a:t>
            </a:r>
            <a:r>
              <a:rPr lang="de-AT" dirty="0" smtClean="0"/>
              <a:t> ) </a:t>
            </a:r>
            <a:r>
              <a:rPr lang="de-AT" dirty="0" err="1" smtClean="0"/>
              <a:t>cannot</a:t>
            </a:r>
            <a:r>
              <a:rPr lang="de-AT" dirty="0" smtClean="0"/>
              <a:t> </a:t>
            </a:r>
            <a:r>
              <a:rPr lang="de-AT" dirty="0" err="1" smtClean="0"/>
              <a:t>be</a:t>
            </a:r>
            <a:r>
              <a:rPr lang="de-AT" dirty="0" smtClean="0"/>
              <a:t> </a:t>
            </a:r>
            <a:r>
              <a:rPr lang="de-AT" dirty="0" err="1" smtClean="0"/>
              <a:t>implemented</a:t>
            </a:r>
            <a:r>
              <a:rPr lang="de-AT" dirty="0" smtClean="0"/>
              <a:t> in </a:t>
            </a:r>
            <a:r>
              <a:rPr lang="de-AT" dirty="0" err="1" smtClean="0"/>
              <a:t>one</a:t>
            </a:r>
            <a:r>
              <a:rPr lang="de-AT" dirty="0" smtClean="0"/>
              <a:t> </a:t>
            </a:r>
            <a:r>
              <a:rPr lang="de-AT" dirty="0" err="1" smtClean="0"/>
              <a:t>policy</a:t>
            </a:r>
            <a:r>
              <a:rPr lang="de-AT" dirty="0" smtClean="0"/>
              <a:t> </a:t>
            </a:r>
            <a:r>
              <a:rPr lang="de-AT" dirty="0" err="1" smtClean="0"/>
              <a:t>field</a:t>
            </a:r>
            <a:r>
              <a:rPr lang="de-AT" dirty="0" smtClean="0"/>
              <a:t> </a:t>
            </a:r>
            <a:r>
              <a:rPr lang="de-AT" dirty="0" err="1" smtClean="0"/>
              <a:t>or</a:t>
            </a:r>
            <a:r>
              <a:rPr lang="de-AT" dirty="0" smtClean="0"/>
              <a:t>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one</a:t>
            </a:r>
            <a:r>
              <a:rPr lang="de-AT" dirty="0" smtClean="0"/>
              <a:t> </a:t>
            </a:r>
            <a:r>
              <a:rPr lang="de-AT" dirty="0" err="1" smtClean="0"/>
              <a:t>ministry</a:t>
            </a:r>
            <a:endParaRPr lang="en-GB" dirty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en-GB" dirty="0"/>
              <a:t>Topic seems to be „female“: </a:t>
            </a:r>
          </a:p>
          <a:p>
            <a:pPr marL="803275" lvl="1" indent="-44450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Char char="-"/>
              <a:defRPr/>
            </a:pPr>
            <a:r>
              <a:rPr lang="en-GB" dirty="0"/>
              <a:t>Most of the speakers were female MPs</a:t>
            </a:r>
          </a:p>
          <a:p>
            <a:pPr marL="803275" lvl="1" indent="-44450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Char char="-"/>
              <a:defRPr/>
            </a:pPr>
            <a:r>
              <a:rPr lang="en-GB" dirty="0"/>
              <a:t>No clear distinction between gender equality objectives and female promotion (e.g. women and leadership)</a:t>
            </a:r>
          </a:p>
          <a:p>
            <a:pPr marL="803275" lvl="1" indent="-44450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Char char="-"/>
              <a:defRPr/>
            </a:pPr>
            <a:r>
              <a:rPr lang="en-GB" dirty="0"/>
              <a:t>More questions  and statements concerning equal treatment of women, only in single cases questions concerning equal treatment of men</a:t>
            </a:r>
          </a:p>
          <a:p>
            <a:pPr marL="0" lvl="0" indent="0">
              <a:spcBef>
                <a:spcPts val="1200"/>
              </a:spcBef>
              <a:buClrTx/>
              <a:buSzPct val="110000"/>
              <a:buNone/>
              <a:defRPr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91247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7A8D0710-5A57-4E57-B801-C85735D39D56}" type="slidenum">
              <a:rPr lang="de-DE">
                <a:latin typeface="+mn-ea"/>
              </a:rPr>
              <a:pPr defTabSz="957263">
                <a:defRPr/>
              </a:pPr>
              <a:t>19</a:t>
            </a:fld>
            <a:endParaRPr lang="de-DE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>
                <a:latin typeface="+mj-lt"/>
              </a:rPr>
              <a:t>REPUBLIK ÖSTERREICH  Parlament</a:t>
            </a:r>
          </a:p>
        </p:txBody>
      </p:sp>
      <p:sp>
        <p:nvSpPr>
          <p:cNvPr id="6148" name="Rectangle 16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1008112"/>
          </a:xfrm>
        </p:spPr>
        <p:txBody>
          <a:bodyPr/>
          <a:lstStyle/>
          <a:p>
            <a:pPr marL="712788" indent="-712788"/>
            <a:r>
              <a:rPr lang="en-US" sz="2800" b="1" cap="small" dirty="0" smtClean="0"/>
              <a:t>18 – Plenary: Second and Third Reading</a:t>
            </a:r>
            <a:br>
              <a:rPr lang="en-US" sz="2800" b="1" cap="small" dirty="0" smtClean="0"/>
            </a:br>
            <a:r>
              <a:rPr lang="en-US" sz="2800" b="1" cap="small" dirty="0" smtClean="0"/>
              <a:t>Approval of the Budget</a:t>
            </a:r>
            <a:endParaRPr lang="de-DE" sz="2800" b="1" cap="small" dirty="0" smtClean="0"/>
          </a:p>
        </p:txBody>
      </p:sp>
      <p:sp>
        <p:nvSpPr>
          <p:cNvPr id="8" name="Rechteck 7"/>
          <p:cNvSpPr/>
          <p:nvPr/>
        </p:nvSpPr>
        <p:spPr>
          <a:xfrm>
            <a:off x="5715001" y="2531658"/>
            <a:ext cx="1491234" cy="51539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Plenary: Budget Speech</a:t>
            </a:r>
          </a:p>
        </p:txBody>
      </p:sp>
      <p:sp>
        <p:nvSpPr>
          <p:cNvPr id="9" name="Rechteck 8"/>
          <p:cNvSpPr/>
          <p:nvPr/>
        </p:nvSpPr>
        <p:spPr>
          <a:xfrm>
            <a:off x="764171" y="2540064"/>
            <a:ext cx="1224136" cy="50699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Minister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of Finance</a:t>
            </a:r>
          </a:p>
        </p:txBody>
      </p:sp>
      <p:sp>
        <p:nvSpPr>
          <p:cNvPr id="10" name="Rechteck 9"/>
          <p:cNvSpPr/>
          <p:nvPr/>
        </p:nvSpPr>
        <p:spPr>
          <a:xfrm>
            <a:off x="2641923" y="2531005"/>
            <a:ext cx="1171176" cy="516049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Council of</a:t>
            </a:r>
            <a:r>
              <a:rPr lang="en-US" sz="1100" baseline="0" dirty="0">
                <a:solidFill>
                  <a:schemeClr val="bg1">
                    <a:lumMod val="50000"/>
                  </a:schemeClr>
                </a:solidFill>
              </a:rPr>
              <a:t> Ministers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724525" y="3214688"/>
            <a:ext cx="1472185" cy="50834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Plenary:</a:t>
            </a:r>
            <a:r>
              <a:rPr lang="en-US" sz="1100" baseline="0" dirty="0">
                <a:solidFill>
                  <a:schemeClr val="bg1">
                    <a:lumMod val="50000"/>
                  </a:schemeClr>
                </a:solidFill>
              </a:rPr>
              <a:t> First Reading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715001" y="4740845"/>
            <a:ext cx="1530924" cy="51906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Budget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Committee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: Debate</a:t>
            </a:r>
          </a:p>
          <a:p>
            <a:pPr algn="ctr"/>
            <a:endParaRPr lang="en-US" sz="1100" dirty="0"/>
          </a:p>
        </p:txBody>
      </p:sp>
      <p:sp>
        <p:nvSpPr>
          <p:cNvPr id="13" name="Rechteck 12"/>
          <p:cNvSpPr/>
          <p:nvPr/>
        </p:nvSpPr>
        <p:spPr>
          <a:xfrm>
            <a:off x="5732872" y="5577922"/>
            <a:ext cx="1493914" cy="5100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 dirty="0" smtClean="0"/>
          </a:p>
          <a:p>
            <a:pPr algn="ctr"/>
            <a:r>
              <a:rPr lang="en-US" sz="1100" dirty="0" smtClean="0"/>
              <a:t>Plenary</a:t>
            </a:r>
            <a:r>
              <a:rPr lang="en-US" sz="1100" dirty="0"/>
              <a:t>:</a:t>
            </a:r>
            <a:r>
              <a:rPr lang="en-US" sz="1100" baseline="0" dirty="0"/>
              <a:t>  Second and </a:t>
            </a:r>
            <a:r>
              <a:rPr lang="en-US" sz="1100" baseline="0" dirty="0" smtClean="0"/>
              <a:t>Third Reading</a:t>
            </a:r>
            <a:endParaRPr lang="en-US" sz="1100" baseline="0" dirty="0"/>
          </a:p>
          <a:p>
            <a:pPr algn="ctr"/>
            <a:endParaRPr lang="en-US" sz="1100" dirty="0"/>
          </a:p>
        </p:txBody>
      </p:sp>
      <p:sp>
        <p:nvSpPr>
          <p:cNvPr id="14" name="Rechteck 13"/>
          <p:cNvSpPr/>
          <p:nvPr/>
        </p:nvSpPr>
        <p:spPr>
          <a:xfrm>
            <a:off x="4041291" y="4550724"/>
            <a:ext cx="1179935" cy="38024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Expert Hearing</a:t>
            </a:r>
          </a:p>
        </p:txBody>
      </p:sp>
      <p:sp>
        <p:nvSpPr>
          <p:cNvPr id="15" name="Rechteck 14"/>
          <p:cNvSpPr/>
          <p:nvPr/>
        </p:nvSpPr>
        <p:spPr>
          <a:xfrm>
            <a:off x="4041291" y="5070289"/>
            <a:ext cx="1170410" cy="37923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aseline="0" dirty="0" smtClean="0">
                <a:solidFill>
                  <a:schemeClr val="bg1">
                    <a:lumMod val="50000"/>
                  </a:schemeClr>
                </a:solidFill>
              </a:rPr>
              <a:t>BPO</a:t>
            </a:r>
            <a:endParaRPr lang="en-US" sz="1100" baseline="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Analyses 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6" name="Gerade Verbindung mit Pfeil 15"/>
          <p:cNvCxnSpPr>
            <a:stCxn id="9" idx="3"/>
            <a:endCxn id="10" idx="1"/>
          </p:cNvCxnSpPr>
          <p:nvPr/>
        </p:nvCxnSpPr>
        <p:spPr>
          <a:xfrm flipV="1">
            <a:off x="1988307" y="2789030"/>
            <a:ext cx="653616" cy="4529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10" idx="3"/>
            <a:endCxn id="8" idx="1"/>
          </p:cNvCxnSpPr>
          <p:nvPr/>
        </p:nvCxnSpPr>
        <p:spPr>
          <a:xfrm>
            <a:off x="3813099" y="2789030"/>
            <a:ext cx="1901902" cy="327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8" idx="2"/>
            <a:endCxn id="11" idx="0"/>
          </p:cNvCxnSpPr>
          <p:nvPr/>
        </p:nvCxnSpPr>
        <p:spPr>
          <a:xfrm>
            <a:off x="6460618" y="3047054"/>
            <a:ext cx="0" cy="16763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11" idx="2"/>
            <a:endCxn id="12" idx="0"/>
          </p:cNvCxnSpPr>
          <p:nvPr/>
        </p:nvCxnSpPr>
        <p:spPr>
          <a:xfrm>
            <a:off x="6460618" y="3723033"/>
            <a:ext cx="19845" cy="101781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hteck 19"/>
          <p:cNvSpPr/>
          <p:nvPr/>
        </p:nvSpPr>
        <p:spPr>
          <a:xfrm>
            <a:off x="764171" y="1834568"/>
            <a:ext cx="2808312" cy="506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/>
              <a:t>FEDERAL GOVERNMENT</a:t>
            </a:r>
            <a:endParaRPr lang="en-US" sz="1100" b="1" dirty="0"/>
          </a:p>
        </p:txBody>
      </p:sp>
      <p:sp>
        <p:nvSpPr>
          <p:cNvPr id="21" name="Rechteck 20"/>
          <p:cNvSpPr/>
          <p:nvPr/>
        </p:nvSpPr>
        <p:spPr>
          <a:xfrm>
            <a:off x="4632784" y="1834568"/>
            <a:ext cx="3240360" cy="506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/>
              <a:t>PARLIAMENT (National Council)</a:t>
            </a:r>
            <a:endParaRPr lang="en-US" sz="1100" b="1" dirty="0"/>
          </a:p>
        </p:txBody>
      </p:sp>
      <p:cxnSp>
        <p:nvCxnSpPr>
          <p:cNvPr id="22" name="Gerade Verbindung mit Pfeil 21"/>
          <p:cNvCxnSpPr>
            <a:stCxn id="12" idx="2"/>
            <a:endCxn id="13" idx="0"/>
          </p:cNvCxnSpPr>
          <p:nvPr/>
        </p:nvCxnSpPr>
        <p:spPr>
          <a:xfrm flipH="1">
            <a:off x="6479829" y="5259908"/>
            <a:ext cx="634" cy="3180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4" idx="3"/>
          </p:cNvCxnSpPr>
          <p:nvPr/>
        </p:nvCxnSpPr>
        <p:spPr>
          <a:xfrm>
            <a:off x="5221226" y="4740845"/>
            <a:ext cx="502159" cy="190121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15" idx="3"/>
          </p:cNvCxnSpPr>
          <p:nvPr/>
        </p:nvCxnSpPr>
        <p:spPr>
          <a:xfrm flipV="1">
            <a:off x="5211701" y="5131163"/>
            <a:ext cx="515689" cy="12874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69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058" y="233065"/>
            <a:ext cx="4032448" cy="2956496"/>
          </a:xfrm>
          <a:prstGeom prst="rect">
            <a:avLst/>
          </a:prstGeom>
          <a:effectLst/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7A8D0710-5A57-4E57-B801-C85735D39D56}" type="slidenum">
              <a:rPr lang="de-DE">
                <a:latin typeface="+mn-ea"/>
              </a:rPr>
              <a:pPr defTabSz="957263">
                <a:defRPr/>
              </a:pPr>
              <a:t>2</a:t>
            </a:fld>
            <a:endParaRPr lang="de-DE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>
                <a:latin typeface="+mj-lt"/>
              </a:rPr>
              <a:t>REPUBLIK ÖSTERREICH  Parlament</a:t>
            </a:r>
          </a:p>
        </p:txBody>
      </p:sp>
      <p:sp>
        <p:nvSpPr>
          <p:cNvPr id="6148" name="Rectangle 16"/>
          <p:cNvSpPr>
            <a:spLocks noGrp="1" noChangeArrowheads="1"/>
          </p:cNvSpPr>
          <p:nvPr>
            <p:ph type="title"/>
          </p:nvPr>
        </p:nvSpPr>
        <p:spPr>
          <a:xfrm>
            <a:off x="179512" y="1769853"/>
            <a:ext cx="4390926" cy="1440160"/>
          </a:xfrm>
        </p:spPr>
        <p:txBody>
          <a:bodyPr/>
          <a:lstStyle/>
          <a:p>
            <a:r>
              <a:rPr lang="en-US" sz="2600" b="1" cap="small" dirty="0" smtClean="0"/>
              <a:t>1 – Setting the context:</a:t>
            </a:r>
            <a:br>
              <a:rPr lang="en-US" sz="2600" b="1" cap="small" dirty="0" smtClean="0"/>
            </a:br>
            <a:r>
              <a:rPr lang="en-US" sz="2600" b="1" cap="small" dirty="0" smtClean="0"/>
              <a:t>The Austrian Parliament</a:t>
            </a:r>
            <a:endParaRPr lang="de-DE" sz="2600" b="1" cap="small" dirty="0" smtClean="0"/>
          </a:p>
        </p:txBody>
      </p:sp>
      <p:sp>
        <p:nvSpPr>
          <p:cNvPr id="614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539552" y="3284984"/>
            <a:ext cx="8186737" cy="3024336"/>
          </a:xfrm>
        </p:spPr>
        <p:txBody>
          <a:bodyPr/>
          <a:lstStyle/>
          <a:p>
            <a:pPr eaLnBrk="0" hangingPunct="0">
              <a:spcBef>
                <a:spcPts val="400"/>
              </a:spcBef>
              <a:spcAft>
                <a:spcPts val="400"/>
              </a:spcAft>
              <a:buSzPct val="100000"/>
              <a:buFont typeface="Times" pitchFamily="18" charset="0"/>
              <a:buChar char="•"/>
            </a:pPr>
            <a:r>
              <a:rPr lang="en-GB" dirty="0" smtClean="0"/>
              <a:t>The Austrian Federal Constitution establishes a </a:t>
            </a:r>
            <a:r>
              <a:rPr lang="en-GB" b="1" dirty="0" smtClean="0"/>
              <a:t>semi-presidential parliamentary system</a:t>
            </a:r>
          </a:p>
          <a:p>
            <a:pPr eaLnBrk="0" hangingPunct="0">
              <a:spcBef>
                <a:spcPts val="400"/>
              </a:spcBef>
              <a:spcAft>
                <a:spcPts val="400"/>
              </a:spcAft>
              <a:buSzPct val="100000"/>
              <a:buFont typeface="Times" pitchFamily="18" charset="0"/>
              <a:buChar char="•"/>
            </a:pPr>
            <a:r>
              <a:rPr lang="en-GB" dirty="0" smtClean="0"/>
              <a:t>Parliament is </a:t>
            </a:r>
            <a:r>
              <a:rPr lang="en-GB" b="1" dirty="0" smtClean="0"/>
              <a:t>bi-cameral with one dominating chamber</a:t>
            </a:r>
            <a:r>
              <a:rPr lang="en-GB" dirty="0" smtClean="0"/>
              <a:t> – the National Council (</a:t>
            </a:r>
            <a:r>
              <a:rPr lang="en-GB" dirty="0" err="1" smtClean="0"/>
              <a:t>Nationalrat</a:t>
            </a:r>
            <a:r>
              <a:rPr lang="en-GB" dirty="0" smtClean="0"/>
              <a:t>)</a:t>
            </a:r>
          </a:p>
          <a:p>
            <a:pPr eaLnBrk="0" hangingPunct="0">
              <a:spcBef>
                <a:spcPts val="400"/>
              </a:spcBef>
              <a:spcAft>
                <a:spcPts val="400"/>
              </a:spcAft>
              <a:buSzPct val="100000"/>
              <a:buFont typeface="Times" pitchFamily="18" charset="0"/>
              <a:buChar char="•"/>
            </a:pPr>
            <a:r>
              <a:rPr lang="en-GB" dirty="0" smtClean="0"/>
              <a:t>The electoral system is based </a:t>
            </a:r>
            <a:r>
              <a:rPr lang="en-GB" b="1" dirty="0" smtClean="0"/>
              <a:t>on proportional representation</a:t>
            </a:r>
          </a:p>
          <a:p>
            <a:pPr eaLnBrk="0" hangingPunct="0">
              <a:spcBef>
                <a:spcPts val="400"/>
              </a:spcBef>
              <a:spcAft>
                <a:spcPts val="400"/>
              </a:spcAft>
              <a:buSzPct val="100000"/>
              <a:buFont typeface="Times" pitchFamily="18" charset="0"/>
              <a:buChar char="•"/>
            </a:pPr>
            <a:r>
              <a:rPr lang="en-GB" b="1" dirty="0" smtClean="0"/>
              <a:t>Majority governments </a:t>
            </a:r>
            <a:r>
              <a:rPr lang="en-GB" dirty="0" smtClean="0"/>
              <a:t>and very </a:t>
            </a:r>
            <a:r>
              <a:rPr lang="en-GB" b="1" dirty="0" smtClean="0"/>
              <a:t>strong party discipline </a:t>
            </a:r>
            <a:r>
              <a:rPr lang="en-GB" dirty="0" smtClean="0"/>
              <a:t>in parliament are</a:t>
            </a:r>
            <a:br>
              <a:rPr lang="en-GB" dirty="0" smtClean="0"/>
            </a:br>
            <a:r>
              <a:rPr lang="en-GB" dirty="0" smtClean="0"/>
              <a:t>– so far – the rule in Austrian politics</a:t>
            </a:r>
          </a:p>
          <a:p>
            <a:pPr eaLnBrk="0" hangingPunct="0">
              <a:spcBef>
                <a:spcPts val="400"/>
              </a:spcBef>
              <a:spcAft>
                <a:spcPts val="400"/>
              </a:spcAft>
              <a:buSzPct val="100000"/>
              <a:buFont typeface="Times" pitchFamily="18" charset="0"/>
              <a:buChar char="•"/>
            </a:pPr>
            <a:r>
              <a:rPr lang="en-GB" b="1" dirty="0" smtClean="0"/>
              <a:t>Independent (administrative) expert support </a:t>
            </a:r>
            <a:r>
              <a:rPr lang="en-GB" dirty="0" smtClean="0"/>
              <a:t>for parliamentarians is a rather recent development in Austrian </a:t>
            </a:r>
            <a:r>
              <a:rPr lang="en-GB" dirty="0" err="1" smtClean="0"/>
              <a:t>parliamentarism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7A8D0710-5A57-4E57-B801-C85735D39D56}" type="slidenum">
              <a:rPr lang="de-DE">
                <a:latin typeface="+mn-ea"/>
              </a:rPr>
              <a:pPr defTabSz="957263">
                <a:defRPr/>
              </a:pPr>
              <a:t>20</a:t>
            </a:fld>
            <a:endParaRPr lang="de-DE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>
                <a:latin typeface="+mj-lt"/>
              </a:rPr>
              <a:t>REPUBLIK ÖSTERREICH  Parlament</a:t>
            </a:r>
          </a:p>
        </p:txBody>
      </p:sp>
      <p:sp>
        <p:nvSpPr>
          <p:cNvPr id="6148" name="Rectangle 16"/>
          <p:cNvSpPr>
            <a:spLocks noGrp="1" noChangeArrowheads="1"/>
          </p:cNvSpPr>
          <p:nvPr>
            <p:ph type="title"/>
          </p:nvPr>
        </p:nvSpPr>
        <p:spPr>
          <a:xfrm>
            <a:off x="5004048" y="386533"/>
            <a:ext cx="4032448" cy="2322387"/>
          </a:xfrm>
        </p:spPr>
        <p:txBody>
          <a:bodyPr/>
          <a:lstStyle/>
          <a:p>
            <a:pPr marL="712788" indent="-712788">
              <a:tabLst>
                <a:tab pos="712788" algn="l"/>
              </a:tabLst>
            </a:pPr>
            <a:r>
              <a:rPr lang="en-US" sz="2800" b="1" cap="small" dirty="0" smtClean="0"/>
              <a:t>19 </a:t>
            </a:r>
            <a:r>
              <a:rPr lang="en-US" sz="2800" b="1" cap="small" dirty="0"/>
              <a:t>– Plenary: </a:t>
            </a:r>
            <a:r>
              <a:rPr lang="en-US" sz="2800" b="1" cap="small" dirty="0" smtClean="0"/>
              <a:t>Second and Third Reading</a:t>
            </a:r>
            <a:r>
              <a:rPr lang="en-US" sz="2800" b="1" cap="small" dirty="0"/>
              <a:t/>
            </a:r>
            <a:br>
              <a:rPr lang="en-US" sz="2800" b="1" cap="small" dirty="0"/>
            </a:br>
            <a:endParaRPr lang="de-DE" sz="2800" b="1" cap="small" dirty="0" smtClean="0"/>
          </a:p>
        </p:txBody>
      </p:sp>
      <p:sp>
        <p:nvSpPr>
          <p:cNvPr id="614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65749" y="3429000"/>
            <a:ext cx="8280920" cy="2448272"/>
          </a:xfrm>
        </p:spPr>
        <p:txBody>
          <a:bodyPr/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en-US" dirty="0" smtClean="0"/>
              <a:t>The report of the budget committee is considered in the plenary in the </a:t>
            </a:r>
            <a:r>
              <a:rPr lang="en-US" b="1" dirty="0" smtClean="0"/>
              <a:t>second reading</a:t>
            </a:r>
            <a:r>
              <a:rPr lang="en-US" dirty="0" smtClean="0"/>
              <a:t> of the budget bill which will take </a:t>
            </a:r>
            <a:r>
              <a:rPr lang="en-US" b="1" dirty="0" smtClean="0"/>
              <a:t>4 or 5 sitting days</a:t>
            </a:r>
            <a:endParaRPr lang="en-US" dirty="0" smtClean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en-US" dirty="0" smtClean="0"/>
              <a:t>Again, the debate will be </a:t>
            </a:r>
            <a:r>
              <a:rPr lang="en-US" b="1" dirty="0" smtClean="0"/>
              <a:t>structured </a:t>
            </a:r>
            <a:r>
              <a:rPr lang="en-US" dirty="0" smtClean="0"/>
              <a:t>along the </a:t>
            </a:r>
            <a:r>
              <a:rPr lang="en-US" b="1" dirty="0" smtClean="0"/>
              <a:t>budget chapters </a:t>
            </a:r>
            <a:r>
              <a:rPr lang="en-US" dirty="0" smtClean="0"/>
              <a:t>and will very often have the character of a general political debate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en-US" dirty="0" smtClean="0"/>
              <a:t>Nearly </a:t>
            </a:r>
            <a:r>
              <a:rPr lang="en-US" dirty="0"/>
              <a:t>all Members of </a:t>
            </a:r>
            <a:r>
              <a:rPr lang="en-US" dirty="0" smtClean="0"/>
              <a:t>Parliament take the floor</a:t>
            </a:r>
            <a:endParaRPr lang="en-US" dirty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en-US" dirty="0" smtClean="0"/>
              <a:t>Members of Parliament usually move a lot of motions (</a:t>
            </a:r>
            <a:r>
              <a:rPr lang="en-US" b="1" dirty="0" smtClean="0"/>
              <a:t>resolutions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4464496" cy="297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5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7A8D0710-5A57-4E57-B801-C85735D39D56}" type="slidenum">
              <a:rPr lang="de-DE">
                <a:latin typeface="+mn-ea"/>
              </a:rPr>
              <a:pPr defTabSz="957263">
                <a:defRPr/>
              </a:pPr>
              <a:t>21</a:t>
            </a:fld>
            <a:endParaRPr lang="de-DE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>
                <a:latin typeface="+mj-lt"/>
              </a:rPr>
              <a:t>REPUBLIK ÖSTERREICH  Parlament</a:t>
            </a:r>
          </a:p>
        </p:txBody>
      </p:sp>
      <p:sp>
        <p:nvSpPr>
          <p:cNvPr id="6148" name="Rectangle 16"/>
          <p:cNvSpPr>
            <a:spLocks noGrp="1" noChangeArrowheads="1"/>
          </p:cNvSpPr>
          <p:nvPr>
            <p:ph type="title"/>
          </p:nvPr>
        </p:nvSpPr>
        <p:spPr>
          <a:xfrm>
            <a:off x="467544" y="548679"/>
            <a:ext cx="8208912" cy="648073"/>
          </a:xfrm>
        </p:spPr>
        <p:txBody>
          <a:bodyPr/>
          <a:lstStyle/>
          <a:p>
            <a:pPr marL="712788" indent="-712788">
              <a:tabLst>
                <a:tab pos="712788" algn="l"/>
              </a:tabLst>
            </a:pPr>
            <a:r>
              <a:rPr lang="en-US" sz="2800" b="1" cap="small" dirty="0" smtClean="0"/>
              <a:t>20 </a:t>
            </a:r>
            <a:r>
              <a:rPr lang="en-US" sz="2800" b="1" cap="small" dirty="0"/>
              <a:t>– </a:t>
            </a:r>
            <a:r>
              <a:rPr lang="en-US" sz="2800" b="1" cap="small" dirty="0" smtClean="0"/>
              <a:t>Approval of the Budget</a:t>
            </a:r>
            <a:endParaRPr lang="de-DE" sz="2800" b="1" cap="small" dirty="0" smtClean="0"/>
          </a:p>
        </p:txBody>
      </p:sp>
      <p:sp>
        <p:nvSpPr>
          <p:cNvPr id="614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539552" y="1340768"/>
            <a:ext cx="8280920" cy="3312368"/>
          </a:xfrm>
        </p:spPr>
        <p:txBody>
          <a:bodyPr/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en-US" b="1" dirty="0" smtClean="0"/>
              <a:t>Amendments</a:t>
            </a:r>
            <a:r>
              <a:rPr lang="en-US" dirty="0" smtClean="0"/>
              <a:t> of the budget bill will usually be moved by Members of Parliament belonging to the parties in government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en-US" dirty="0" smtClean="0"/>
              <a:t>Usually, the National Council will vote on diverse </a:t>
            </a:r>
            <a:r>
              <a:rPr lang="en-US" b="1" dirty="0" smtClean="0"/>
              <a:t>Budget Accompanying Acts</a:t>
            </a:r>
            <a:r>
              <a:rPr lang="en-US" dirty="0" smtClean="0"/>
              <a:t>. These change legislation in various matters with financial impact.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en-US" dirty="0" smtClean="0"/>
              <a:t>The budget is approved by the National Council by </a:t>
            </a:r>
            <a:r>
              <a:rPr lang="en-US" b="1" dirty="0" smtClean="0"/>
              <a:t>simple majority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en-US" dirty="0" smtClean="0"/>
              <a:t>The Federal Council will only be notified on the approval of the Federal Budget Act by the National Council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235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7A8D0710-5A57-4E57-B801-C85735D39D56}" type="slidenum">
              <a:rPr lang="de-DE">
                <a:latin typeface="+mn-ea"/>
              </a:rPr>
              <a:pPr defTabSz="957263">
                <a:defRPr/>
              </a:pPr>
              <a:t>22</a:t>
            </a:fld>
            <a:endParaRPr lang="de-DE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>
                <a:latin typeface="+mj-lt"/>
              </a:rPr>
              <a:t>REPUBLIK ÖSTERREICH  Parlament</a:t>
            </a:r>
          </a:p>
        </p:txBody>
      </p:sp>
      <p:sp>
        <p:nvSpPr>
          <p:cNvPr id="6148" name="Rectangle 16"/>
          <p:cNvSpPr>
            <a:spLocks noGrp="1" noChangeArrowheads="1"/>
          </p:cNvSpPr>
          <p:nvPr>
            <p:ph type="title"/>
          </p:nvPr>
        </p:nvSpPr>
        <p:spPr>
          <a:xfrm>
            <a:off x="395536" y="620689"/>
            <a:ext cx="8229600" cy="648072"/>
          </a:xfrm>
        </p:spPr>
        <p:txBody>
          <a:bodyPr/>
          <a:lstStyle/>
          <a:p>
            <a:pPr>
              <a:tabLst>
                <a:tab pos="714375" algn="l"/>
              </a:tabLst>
            </a:pPr>
            <a:r>
              <a:rPr lang="en-US" sz="2800" b="1" cap="small" dirty="0" smtClean="0"/>
              <a:t>21 – Parliament and the Budgetary Cycle</a:t>
            </a:r>
            <a:endParaRPr lang="de-DE" sz="2800" b="1" cap="small" dirty="0" smtClean="0"/>
          </a:p>
        </p:txBody>
      </p:sp>
      <p:sp>
        <p:nvSpPr>
          <p:cNvPr id="26" name="Inhaltsplatzhalter 2"/>
          <p:cNvSpPr>
            <a:spLocks noGrp="1"/>
          </p:cNvSpPr>
          <p:nvPr>
            <p:ph idx="1"/>
          </p:nvPr>
        </p:nvSpPr>
        <p:spPr>
          <a:xfrm>
            <a:off x="215106" y="1916832"/>
            <a:ext cx="8713788" cy="860321"/>
          </a:xfrm>
        </p:spPr>
        <p:txBody>
          <a:bodyPr/>
          <a:lstStyle/>
          <a:p>
            <a:pPr marL="0" indent="0">
              <a:buFont typeface="Times" pitchFamily="18" charset="0"/>
              <a:buNone/>
              <a:tabLst>
                <a:tab pos="176213" algn="l"/>
              </a:tabLst>
            </a:pPr>
            <a:r>
              <a:rPr lang="en-GB" b="1" dirty="0" smtClean="0"/>
              <a:t>	</a:t>
            </a:r>
            <a:r>
              <a:rPr lang="de-AT" dirty="0" err="1" smtClean="0"/>
              <a:t>decides</a:t>
            </a:r>
            <a:r>
              <a:rPr lang="de-AT" dirty="0" smtClean="0"/>
              <a:t> on </a:t>
            </a:r>
            <a:r>
              <a:rPr lang="de-AT" dirty="0" err="1" smtClean="0"/>
              <a:t>draft</a:t>
            </a:r>
            <a:r>
              <a:rPr lang="de-AT" dirty="0" smtClean="0"/>
              <a:t>				</a:t>
            </a:r>
            <a:r>
              <a:rPr lang="de-AT" dirty="0" err="1" smtClean="0"/>
              <a:t>approves</a:t>
            </a:r>
            <a:r>
              <a:rPr lang="de-AT" dirty="0" smtClean="0"/>
              <a:t> </a:t>
            </a:r>
            <a:r>
              <a:rPr lang="de-AT" dirty="0" err="1" smtClean="0"/>
              <a:t>correctness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endParaRPr lang="de-AT" dirty="0" smtClean="0"/>
          </a:p>
          <a:p>
            <a:pPr marL="0" indent="0">
              <a:buFont typeface="Times" pitchFamily="18" charset="0"/>
              <a:buNone/>
              <a:tabLst>
                <a:tab pos="176213" algn="l"/>
              </a:tabLst>
            </a:pPr>
            <a:r>
              <a:rPr lang="de-AT" dirty="0" smtClean="0"/>
              <a:t>	</a:t>
            </a:r>
            <a:r>
              <a:rPr lang="de-AT" dirty="0" err="1" smtClean="0"/>
              <a:t>budget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MTEF			</a:t>
            </a:r>
            <a:r>
              <a:rPr lang="de-AT" dirty="0" err="1" smtClean="0"/>
              <a:t>budgetary</a:t>
            </a:r>
            <a:r>
              <a:rPr lang="de-AT" dirty="0" smtClean="0"/>
              <a:t> </a:t>
            </a:r>
            <a:r>
              <a:rPr lang="de-AT" dirty="0" err="1" smtClean="0"/>
              <a:t>execution</a:t>
            </a:r>
            <a:r>
              <a:rPr lang="de-AT" dirty="0" smtClean="0"/>
              <a:t>	</a:t>
            </a:r>
          </a:p>
        </p:txBody>
      </p:sp>
      <p:graphicFrame>
        <p:nvGraphicFramePr>
          <p:cNvPr id="27" name="Diagramm 26"/>
          <p:cNvGraphicFramePr/>
          <p:nvPr>
            <p:extLst>
              <p:ext uri="{D42A27DB-BD31-4B8C-83A1-F6EECF244321}">
                <p14:modId xmlns:p14="http://schemas.microsoft.com/office/powerpoint/2010/main" val="1658914523"/>
              </p:ext>
            </p:extLst>
          </p:nvPr>
        </p:nvGraphicFramePr>
        <p:xfrm>
          <a:off x="403919" y="2694657"/>
          <a:ext cx="864096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Gebogener Pfeil 27"/>
          <p:cNvSpPr/>
          <p:nvPr/>
        </p:nvSpPr>
        <p:spPr>
          <a:xfrm rot="10800000" flipH="1">
            <a:off x="4827588" y="3429000"/>
            <a:ext cx="2952750" cy="1858963"/>
          </a:xfrm>
          <a:prstGeom prst="circularArrow">
            <a:avLst>
              <a:gd name="adj1" fmla="val 7470"/>
              <a:gd name="adj2" fmla="val 872502"/>
              <a:gd name="adj3" fmla="val 20107742"/>
              <a:gd name="adj4" fmla="val 10789475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Gebogener Pfeil 28"/>
          <p:cNvSpPr/>
          <p:nvPr/>
        </p:nvSpPr>
        <p:spPr>
          <a:xfrm rot="17804607">
            <a:off x="560387" y="3733801"/>
            <a:ext cx="1579563" cy="2386012"/>
          </a:xfrm>
          <a:prstGeom prst="circularArrow">
            <a:avLst>
              <a:gd name="adj1" fmla="val 7682"/>
              <a:gd name="adj2" fmla="val 1184604"/>
              <a:gd name="adj3" fmla="val 17311060"/>
              <a:gd name="adj4" fmla="val 12371178"/>
              <a:gd name="adj5" fmla="val 12308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Gebogener Pfeil 29"/>
          <p:cNvSpPr/>
          <p:nvPr/>
        </p:nvSpPr>
        <p:spPr>
          <a:xfrm rot="10800000">
            <a:off x="880820" y="3355974"/>
            <a:ext cx="3509963" cy="1858963"/>
          </a:xfrm>
          <a:prstGeom prst="circularArrow">
            <a:avLst>
              <a:gd name="adj1" fmla="val 7479"/>
              <a:gd name="adj2" fmla="val 789523"/>
              <a:gd name="adj3" fmla="val 20415084"/>
              <a:gd name="adj4" fmla="val 10929166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Gebogener Pfeil 30"/>
          <p:cNvSpPr/>
          <p:nvPr/>
        </p:nvSpPr>
        <p:spPr>
          <a:xfrm rot="10800000" flipH="1" flipV="1">
            <a:off x="971550" y="2735263"/>
            <a:ext cx="3600450" cy="1897062"/>
          </a:xfrm>
          <a:prstGeom prst="circularArrow">
            <a:avLst>
              <a:gd name="adj1" fmla="val 7479"/>
              <a:gd name="adj2" fmla="val 661461"/>
              <a:gd name="adj3" fmla="val 20415084"/>
              <a:gd name="adj4" fmla="val 1131078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Gebogener Pfeil 31"/>
          <p:cNvSpPr/>
          <p:nvPr/>
        </p:nvSpPr>
        <p:spPr>
          <a:xfrm rot="10800000" flipV="1">
            <a:off x="4724400" y="2687638"/>
            <a:ext cx="3160713" cy="1898650"/>
          </a:xfrm>
          <a:prstGeom prst="circularArrow">
            <a:avLst>
              <a:gd name="adj1" fmla="val 6094"/>
              <a:gd name="adj2" fmla="val 655221"/>
              <a:gd name="adj3" fmla="val 20462763"/>
              <a:gd name="adj4" fmla="val 1131078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3334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7A8D0710-5A57-4E57-B801-C85735D39D56}" type="slidenum">
              <a:rPr lang="de-DE">
                <a:latin typeface="+mn-ea"/>
              </a:rPr>
              <a:pPr defTabSz="957263">
                <a:defRPr/>
              </a:pPr>
              <a:t>23</a:t>
            </a:fld>
            <a:endParaRPr lang="de-DE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>
                <a:latin typeface="+mj-lt"/>
              </a:rPr>
              <a:t>REPUBLIK ÖSTERREICH  Parlament</a:t>
            </a:r>
          </a:p>
        </p:txBody>
      </p:sp>
      <p:sp>
        <p:nvSpPr>
          <p:cNvPr id="6148" name="Rectangle 16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648072"/>
          </a:xfrm>
        </p:spPr>
        <p:txBody>
          <a:bodyPr/>
          <a:lstStyle/>
          <a:p>
            <a:pPr>
              <a:tabLst>
                <a:tab pos="714375" algn="l"/>
              </a:tabLst>
            </a:pPr>
            <a:r>
              <a:rPr lang="en-US" sz="2800" b="1" cap="small" dirty="0" smtClean="0"/>
              <a:t>22 – Parliament and the Budgetary Cycle</a:t>
            </a:r>
            <a:endParaRPr lang="de-DE" sz="2800" b="1" cap="small" dirty="0" smtClean="0"/>
          </a:p>
        </p:txBody>
      </p:sp>
      <p:sp>
        <p:nvSpPr>
          <p:cNvPr id="32" name="Inhaltsplatzhalter 2"/>
          <p:cNvSpPr>
            <a:spLocks noGrp="1"/>
          </p:cNvSpPr>
          <p:nvPr>
            <p:ph idx="1"/>
          </p:nvPr>
        </p:nvSpPr>
        <p:spPr>
          <a:xfrm>
            <a:off x="395536" y="1268760"/>
            <a:ext cx="8186737" cy="4680520"/>
          </a:xfrm>
        </p:spPr>
        <p:txBody>
          <a:bodyPr/>
          <a:lstStyle/>
          <a:p>
            <a:pPr marL="304800" lvl="3" indent="-3048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defRPr/>
            </a:pPr>
            <a:r>
              <a:rPr lang="en-GB" dirty="0" smtClean="0">
                <a:ea typeface="+mn-ea"/>
                <a:cs typeface="+mn-cs"/>
              </a:rPr>
              <a:t>The National Council </a:t>
            </a:r>
            <a:r>
              <a:rPr lang="en-GB" b="1" dirty="0" smtClean="0">
                <a:ea typeface="+mn-ea"/>
                <a:cs typeface="+mn-cs"/>
              </a:rPr>
              <a:t>approves</a:t>
            </a:r>
            <a:r>
              <a:rPr lang="en-GB" dirty="0" smtClean="0">
                <a:ea typeface="+mn-ea"/>
                <a:cs typeface="+mn-cs"/>
              </a:rPr>
              <a:t> </a:t>
            </a:r>
            <a:r>
              <a:rPr lang="en-GB" dirty="0">
                <a:ea typeface="+mn-ea"/>
                <a:cs typeface="+mn-cs"/>
              </a:rPr>
              <a:t>the </a:t>
            </a:r>
            <a:r>
              <a:rPr lang="en-GB" b="1" dirty="0">
                <a:ea typeface="+mn-ea"/>
                <a:cs typeface="+mn-cs"/>
              </a:rPr>
              <a:t>Austrian Stability </a:t>
            </a:r>
            <a:r>
              <a:rPr lang="en-GB" b="1" dirty="0" smtClean="0">
                <a:ea typeface="+mn-ea"/>
                <a:cs typeface="+mn-cs"/>
              </a:rPr>
              <a:t>Pact</a:t>
            </a:r>
            <a:r>
              <a:rPr lang="en-GB" dirty="0" smtClean="0">
                <a:ea typeface="+mn-ea"/>
                <a:cs typeface="+mn-cs"/>
              </a:rPr>
              <a:t>, </a:t>
            </a:r>
            <a:r>
              <a:rPr lang="en-GB" dirty="0">
                <a:ea typeface="+mn-ea"/>
                <a:cs typeface="+mn-cs"/>
              </a:rPr>
              <a:t>the </a:t>
            </a:r>
            <a:r>
              <a:rPr lang="en-GB" b="1" dirty="0">
                <a:ea typeface="+mn-ea"/>
                <a:cs typeface="+mn-cs"/>
              </a:rPr>
              <a:t>Medium-Term Expenditure Framework </a:t>
            </a:r>
            <a:r>
              <a:rPr lang="en-GB" dirty="0">
                <a:ea typeface="+mn-ea"/>
                <a:cs typeface="+mn-cs"/>
              </a:rPr>
              <a:t>and </a:t>
            </a:r>
            <a:r>
              <a:rPr lang="en-GB" b="1" dirty="0" smtClean="0">
                <a:ea typeface="+mn-ea"/>
                <a:cs typeface="+mn-cs"/>
              </a:rPr>
              <a:t>annual Federal Budget</a:t>
            </a:r>
            <a:endParaRPr lang="en-GB" b="1" dirty="0">
              <a:ea typeface="+mn-ea"/>
              <a:cs typeface="+mn-cs"/>
            </a:endParaRPr>
          </a:p>
          <a:p>
            <a:pPr marL="304800" lvl="3" indent="-3048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defRPr/>
            </a:pPr>
            <a:r>
              <a:rPr lang="en-GB" dirty="0"/>
              <a:t>The National Council </a:t>
            </a:r>
            <a:r>
              <a:rPr lang="en-GB" dirty="0" smtClean="0"/>
              <a:t>exercises</a:t>
            </a:r>
            <a:r>
              <a:rPr lang="en-GB" b="1" dirty="0" smtClean="0"/>
              <a:t> permanent budgetary control </a:t>
            </a:r>
            <a:r>
              <a:rPr lang="en-GB" dirty="0" smtClean="0"/>
              <a:t>on the implementation of the Federal Budget in the course of the fiscal year</a:t>
            </a:r>
            <a:endParaRPr lang="en-GB" dirty="0" smtClean="0">
              <a:ea typeface="+mn-ea"/>
              <a:cs typeface="+mn-cs"/>
            </a:endParaRPr>
          </a:p>
          <a:p>
            <a:pPr marL="304800" lvl="3" indent="-3048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defRPr/>
            </a:pPr>
            <a:r>
              <a:rPr lang="en-GB" dirty="0"/>
              <a:t>The National Council </a:t>
            </a:r>
            <a:r>
              <a:rPr lang="en-GB" dirty="0" smtClean="0"/>
              <a:t>is </a:t>
            </a:r>
            <a:r>
              <a:rPr lang="en-GB" dirty="0"/>
              <a:t>informed by different reports on the fiscal performance of the sub-national </a:t>
            </a:r>
            <a:r>
              <a:rPr lang="en-GB" dirty="0" smtClean="0"/>
              <a:t>governments</a:t>
            </a:r>
          </a:p>
          <a:p>
            <a:pPr marL="304800" lvl="3" indent="-3048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defRPr/>
            </a:pPr>
            <a:r>
              <a:rPr lang="en-GB" dirty="0"/>
              <a:t>The National Council </a:t>
            </a:r>
            <a:r>
              <a:rPr lang="en-GB" dirty="0" smtClean="0"/>
              <a:t>discusses the </a:t>
            </a:r>
            <a:r>
              <a:rPr lang="en-GB" b="1" dirty="0" smtClean="0"/>
              <a:t>Stability Program </a:t>
            </a:r>
            <a:r>
              <a:rPr lang="en-GB" dirty="0" smtClean="0"/>
              <a:t>and the </a:t>
            </a:r>
            <a:r>
              <a:rPr lang="en-GB" b="1" dirty="0" smtClean="0"/>
              <a:t>National </a:t>
            </a:r>
            <a:r>
              <a:rPr lang="en-GB" b="1" dirty="0"/>
              <a:t>R</a:t>
            </a:r>
            <a:r>
              <a:rPr lang="en-GB" b="1" dirty="0" smtClean="0"/>
              <a:t>eform Program </a:t>
            </a:r>
            <a:r>
              <a:rPr lang="en-GB" dirty="0" smtClean="0"/>
              <a:t>after submission to the European Commission</a:t>
            </a:r>
          </a:p>
          <a:p>
            <a:pPr marL="304800" lvl="3" indent="-3048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defRPr/>
            </a:pPr>
            <a:r>
              <a:rPr lang="en-GB" dirty="0"/>
              <a:t>The National Council </a:t>
            </a:r>
            <a:r>
              <a:rPr lang="en-GB" dirty="0" smtClean="0"/>
              <a:t>deals with the recommendations of the </a:t>
            </a:r>
            <a:r>
              <a:rPr lang="en-GB" b="1" dirty="0" smtClean="0"/>
              <a:t>European Commission </a:t>
            </a:r>
            <a:r>
              <a:rPr lang="en-GB" dirty="0" smtClean="0"/>
              <a:t>and the </a:t>
            </a:r>
            <a:r>
              <a:rPr lang="en-GB" b="1" dirty="0" smtClean="0"/>
              <a:t>European Council</a:t>
            </a:r>
          </a:p>
          <a:p>
            <a:pPr marL="304800" lvl="3" indent="-3048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defRPr/>
            </a:pPr>
            <a:r>
              <a:rPr lang="en-GB" dirty="0"/>
              <a:t>The National Council </a:t>
            </a:r>
            <a:r>
              <a:rPr lang="en-GB" dirty="0" smtClean="0"/>
              <a:t>is </a:t>
            </a:r>
            <a:r>
              <a:rPr lang="en-GB" dirty="0"/>
              <a:t>not directly involved in the implementation and control of the fiscal </a:t>
            </a:r>
            <a:r>
              <a:rPr lang="en-GB" dirty="0" smtClean="0"/>
              <a:t>rules</a:t>
            </a:r>
          </a:p>
          <a:p>
            <a:pPr marL="304800" lvl="3" indent="-3048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defRPr/>
            </a:pPr>
            <a:r>
              <a:rPr lang="en-GB" dirty="0" smtClean="0">
                <a:ea typeface="+mn-ea"/>
                <a:cs typeface="+mn-cs"/>
              </a:rPr>
              <a:t>The </a:t>
            </a:r>
            <a:r>
              <a:rPr lang="en-GB" dirty="0">
                <a:ea typeface="+mn-ea"/>
                <a:cs typeface="+mn-cs"/>
              </a:rPr>
              <a:t>main responsibility lies with the </a:t>
            </a:r>
            <a:r>
              <a:rPr lang="en-GB" b="1" dirty="0">
                <a:ea typeface="+mn-ea"/>
                <a:cs typeface="+mn-cs"/>
              </a:rPr>
              <a:t>Budget </a:t>
            </a:r>
            <a:r>
              <a:rPr lang="en-GB" b="1" dirty="0" smtClean="0">
                <a:ea typeface="+mn-ea"/>
                <a:cs typeface="+mn-cs"/>
              </a:rPr>
              <a:t>Committee</a:t>
            </a:r>
            <a:endParaRPr lang="en-GB" dirty="0">
              <a:ea typeface="+mn-ea"/>
              <a:cs typeface="+mn-cs"/>
            </a:endParaRPr>
          </a:p>
          <a:p>
            <a:pPr marL="304800" lvl="3" indent="-3048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GB" dirty="0"/>
          </a:p>
          <a:p>
            <a:pPr marL="304800" lvl="3" indent="-3048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de-AT" dirty="0">
              <a:ea typeface="+mn-ea"/>
              <a:cs typeface="+mn-cs"/>
            </a:endParaRPr>
          </a:p>
          <a:p>
            <a:endParaRPr lang="de-AT" sz="3000" dirty="0">
              <a:solidFill>
                <a:srgbClr val="EF0F2C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8492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7A8D0710-5A57-4E57-B801-C85735D39D56}" type="slidenum">
              <a:rPr lang="de-DE">
                <a:latin typeface="+mn-ea"/>
              </a:rPr>
              <a:pPr defTabSz="957263">
                <a:defRPr/>
              </a:pPr>
              <a:t>24</a:t>
            </a:fld>
            <a:endParaRPr lang="de-DE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>
                <a:latin typeface="+mj-lt"/>
              </a:rPr>
              <a:t>REPUBLIK ÖSTERREICH  Parlament</a:t>
            </a:r>
          </a:p>
        </p:txBody>
      </p:sp>
      <p:sp>
        <p:nvSpPr>
          <p:cNvPr id="6148" name="Rectangle 16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1008112"/>
          </a:xfrm>
        </p:spPr>
        <p:txBody>
          <a:bodyPr/>
          <a:lstStyle/>
          <a:p>
            <a:pPr>
              <a:tabLst>
                <a:tab pos="714375" algn="l"/>
              </a:tabLst>
            </a:pPr>
            <a:r>
              <a:rPr lang="en-US" sz="2800" b="1" cap="small" dirty="0" smtClean="0"/>
              <a:t>23 – Parliament and the Budgetary Cycle</a:t>
            </a:r>
            <a:br>
              <a:rPr lang="en-US" sz="2800" b="1" cap="small" dirty="0" smtClean="0"/>
            </a:br>
            <a:r>
              <a:rPr lang="en-US" sz="2800" b="1" cap="small" dirty="0"/>
              <a:t>	</a:t>
            </a:r>
            <a:r>
              <a:rPr lang="en-US" sz="2800" b="1" cap="small" dirty="0" smtClean="0"/>
              <a:t>The Fiscal Year</a:t>
            </a:r>
            <a:endParaRPr lang="de-DE" sz="2800" b="1" cap="small" dirty="0" smtClean="0"/>
          </a:p>
        </p:txBody>
      </p:sp>
      <p:sp>
        <p:nvSpPr>
          <p:cNvPr id="32" name="Inhaltsplatzhalter 2"/>
          <p:cNvSpPr>
            <a:spLocks noGrp="1"/>
          </p:cNvSpPr>
          <p:nvPr>
            <p:ph idx="1"/>
          </p:nvPr>
        </p:nvSpPr>
        <p:spPr>
          <a:xfrm>
            <a:off x="395536" y="1412776"/>
            <a:ext cx="8186737" cy="4896544"/>
          </a:xfrm>
        </p:spPr>
        <p:txBody>
          <a:bodyPr/>
          <a:lstStyle/>
          <a:p>
            <a:pPr marL="0" indent="0">
              <a:spcBef>
                <a:spcPts val="1800"/>
              </a:spcBef>
              <a:buClrTx/>
              <a:buSzPct val="110000"/>
              <a:buNone/>
              <a:defRPr/>
            </a:pPr>
            <a:r>
              <a:rPr lang="en-GB" b="1" dirty="0"/>
              <a:t>Spring</a:t>
            </a:r>
            <a:r>
              <a:rPr lang="en-GB" sz="2000" b="1" dirty="0"/>
              <a:t> </a:t>
            </a:r>
          </a:p>
          <a:p>
            <a:pPr>
              <a:spcBef>
                <a:spcPts val="600"/>
              </a:spcBef>
              <a:buSzPct val="100000"/>
              <a:defRPr/>
            </a:pPr>
            <a:r>
              <a:rPr lang="en-GB" b="1" dirty="0"/>
              <a:t>Federal Medium-Term Expenditure Framework Act </a:t>
            </a:r>
            <a:r>
              <a:rPr lang="en-GB" dirty="0"/>
              <a:t>(binding expenditure ceilings for four years at the level of the five main budgetary headings) together with the strategy report</a:t>
            </a:r>
          </a:p>
          <a:p>
            <a:pPr>
              <a:spcBef>
                <a:spcPts val="600"/>
              </a:spcBef>
              <a:buSzPct val="100000"/>
              <a:defRPr/>
            </a:pPr>
            <a:r>
              <a:rPr lang="en-GB" dirty="0"/>
              <a:t>stability program and national reform program</a:t>
            </a:r>
          </a:p>
          <a:p>
            <a:pPr marL="0" indent="0">
              <a:spcBef>
                <a:spcPts val="1800"/>
              </a:spcBef>
              <a:buClrTx/>
              <a:buSzPct val="110000"/>
              <a:buNone/>
              <a:defRPr/>
            </a:pPr>
            <a:r>
              <a:rPr lang="en-GB" b="1" dirty="0"/>
              <a:t>Autumn</a:t>
            </a:r>
          </a:p>
          <a:p>
            <a:pPr>
              <a:spcBef>
                <a:spcPts val="600"/>
              </a:spcBef>
              <a:buSzPct val="100000"/>
              <a:defRPr/>
            </a:pPr>
            <a:r>
              <a:rPr lang="en-GB" b="1" dirty="0"/>
              <a:t>Federal Finance Act </a:t>
            </a:r>
            <a:r>
              <a:rPr lang="en-GB" dirty="0"/>
              <a:t>together with the </a:t>
            </a:r>
            <a:r>
              <a:rPr lang="en-GB" dirty="0" smtClean="0"/>
              <a:t>budget</a:t>
            </a:r>
            <a:br>
              <a:rPr lang="en-GB" dirty="0" smtClean="0"/>
            </a:br>
            <a:r>
              <a:rPr lang="en-GB" dirty="0" smtClean="0"/>
              <a:t>statement </a:t>
            </a:r>
            <a:r>
              <a:rPr lang="en-GB" dirty="0"/>
              <a:t>und personnel plan</a:t>
            </a:r>
          </a:p>
          <a:p>
            <a:pPr marL="0" indent="0">
              <a:spcBef>
                <a:spcPts val="1800"/>
              </a:spcBef>
              <a:buClrTx/>
              <a:buSzPct val="110000"/>
              <a:buNone/>
              <a:defRPr/>
            </a:pPr>
            <a:r>
              <a:rPr lang="en-GB" b="1" dirty="0"/>
              <a:t>Once within the financial year</a:t>
            </a:r>
          </a:p>
          <a:p>
            <a:pPr>
              <a:spcBef>
                <a:spcPts val="600"/>
              </a:spcBef>
              <a:buSzPct val="100000"/>
              <a:defRPr/>
            </a:pPr>
            <a:r>
              <a:rPr lang="en-GB" dirty="0"/>
              <a:t>Reports on subsidies, on reserves, on receivables etc.</a:t>
            </a:r>
          </a:p>
          <a:p>
            <a:pPr marL="0" indent="0">
              <a:spcBef>
                <a:spcPts val="1800"/>
              </a:spcBef>
              <a:buClrTx/>
              <a:buSzPct val="110000"/>
              <a:buNone/>
              <a:defRPr/>
            </a:pPr>
            <a:r>
              <a:rPr lang="en-GB" b="1" dirty="0"/>
              <a:t>Periodically </a:t>
            </a:r>
          </a:p>
          <a:p>
            <a:pPr>
              <a:spcBef>
                <a:spcPts val="600"/>
              </a:spcBef>
              <a:buSzPct val="100000"/>
              <a:defRPr/>
            </a:pPr>
            <a:r>
              <a:rPr lang="en-GB" dirty="0"/>
              <a:t>Reports on obligations, allocations commitments, budget controlling, outcome controlling, investments and financial controlling etc.</a:t>
            </a:r>
          </a:p>
          <a:p>
            <a:pPr marL="304800" lvl="3" indent="-3048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GB" dirty="0"/>
          </a:p>
          <a:p>
            <a:pPr marL="304800" lvl="3" indent="-3048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de-AT" dirty="0">
              <a:ea typeface="+mn-ea"/>
              <a:cs typeface="+mn-cs"/>
            </a:endParaRPr>
          </a:p>
          <a:p>
            <a:endParaRPr lang="de-AT" sz="3000" dirty="0">
              <a:solidFill>
                <a:srgbClr val="EF0F2C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8" t="10895" r="6925" b="9075"/>
          <a:stretch/>
        </p:blipFill>
        <p:spPr>
          <a:xfrm>
            <a:off x="6372200" y="2835796"/>
            <a:ext cx="2500884" cy="258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7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08112"/>
          </a:xfrm>
        </p:spPr>
        <p:txBody>
          <a:bodyPr/>
          <a:lstStyle/>
          <a:p>
            <a:pPr>
              <a:tabLst>
                <a:tab pos="809625" algn="l"/>
              </a:tabLst>
            </a:pPr>
            <a:r>
              <a:rPr lang="en-US" sz="3200" b="1" cap="small" dirty="0" smtClean="0"/>
              <a:t>24 </a:t>
            </a:r>
            <a:r>
              <a:rPr lang="en-US" sz="3200" b="1" cap="small" dirty="0"/>
              <a:t>– </a:t>
            </a:r>
            <a:r>
              <a:rPr lang="en-GB" b="1" cap="small" dirty="0" smtClean="0"/>
              <a:t>Other Committees involved in budget 	related debates</a:t>
            </a:r>
            <a:endParaRPr lang="en-GB" b="1" cap="smal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854795"/>
            <a:ext cx="8396287" cy="1718221"/>
          </a:xfrm>
        </p:spPr>
        <p:txBody>
          <a:bodyPr/>
          <a:lstStyle/>
          <a:p>
            <a:pPr>
              <a:spcBef>
                <a:spcPts val="1800"/>
              </a:spcBef>
              <a:buSzPct val="100000"/>
              <a:defRPr/>
            </a:pPr>
            <a:r>
              <a:rPr lang="en-GB" b="1" dirty="0" smtClean="0"/>
              <a:t>Finance Committee: </a:t>
            </a:r>
            <a:r>
              <a:rPr lang="en-GB" dirty="0" smtClean="0"/>
              <a:t>deals with all bills and motions with regard to taxation and regulations of the finance sector. </a:t>
            </a:r>
          </a:p>
          <a:p>
            <a:pPr>
              <a:spcBef>
                <a:spcPts val="1800"/>
              </a:spcBef>
              <a:buSzPct val="100000"/>
              <a:defRPr/>
            </a:pPr>
            <a:r>
              <a:rPr lang="en-GB" b="1" dirty="0" smtClean="0"/>
              <a:t>EU Committees: </a:t>
            </a:r>
            <a:r>
              <a:rPr lang="en-GB" dirty="0" smtClean="0"/>
              <a:t>the Main Committee or the Standing Subcommittee on Matters of the European Union prepares opinions on propositions of the European Union as for example on envisaged Regulations and Directives.</a:t>
            </a:r>
          </a:p>
        </p:txBody>
      </p:sp>
      <p:sp>
        <p:nvSpPr>
          <p:cNvPr id="1331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4DC80B5-A40B-40C0-B3B4-89AB11E54944}" type="slidenum">
              <a:rPr lang="de-DE" sz="900">
                <a:solidFill>
                  <a:schemeClr val="bg1"/>
                </a:solidFill>
              </a:rPr>
              <a:pPr/>
              <a:t>25</a:t>
            </a:fld>
            <a:endParaRPr lang="de-DE" sz="900">
              <a:solidFill>
                <a:schemeClr val="bg1"/>
              </a:solidFill>
            </a:endParaRPr>
          </a:p>
        </p:txBody>
      </p:sp>
      <p:sp>
        <p:nvSpPr>
          <p:cNvPr id="13317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900">
                <a:solidFill>
                  <a:schemeClr val="bg1"/>
                </a:solidFill>
                <a:latin typeface="Palatino" pitchFamily="18" charset="0"/>
              </a:rPr>
              <a:t>REPUBLIK ÖSTERREICH  Parlament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r="19500"/>
          <a:stretch/>
        </p:blipFill>
        <p:spPr>
          <a:xfrm>
            <a:off x="852184" y="3573016"/>
            <a:ext cx="2942611" cy="2758532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923928" y="371703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1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800" b="1" dirty="0"/>
              <a:t>Audit Committee: </a:t>
            </a:r>
            <a:r>
              <a:rPr lang="en-GB" sz="1800" dirty="0"/>
              <a:t>deals with the reports of the Austrian Court of Audit including specific reports on budget execution whereas the Report on the Federal Financial Statements is discussed in the Budget Committee.</a:t>
            </a:r>
          </a:p>
        </p:txBody>
      </p:sp>
    </p:spTree>
    <p:extLst>
      <p:ext uri="{BB962C8B-B14F-4D97-AF65-F5344CB8AC3E}">
        <p14:creationId xmlns:p14="http://schemas.microsoft.com/office/powerpoint/2010/main" val="318489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381000" y="332656"/>
            <a:ext cx="8229600" cy="720080"/>
          </a:xfrm>
        </p:spPr>
        <p:txBody>
          <a:bodyPr/>
          <a:lstStyle/>
          <a:p>
            <a:r>
              <a:rPr lang="de-AT" dirty="0" smtClean="0"/>
              <a:t/>
            </a:r>
            <a:br>
              <a:rPr lang="de-AT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cap="small" dirty="0" smtClean="0"/>
              <a:t> 25 – New Challenges for Parliament </a:t>
            </a:r>
            <a:endParaRPr lang="en-US" b="1" cap="smal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0768"/>
            <a:ext cx="8641208" cy="4896544"/>
          </a:xfrm>
        </p:spPr>
        <p:txBody>
          <a:bodyPr/>
          <a:lstStyle/>
          <a:p>
            <a:pPr marL="304800" indent="-304800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en-US" dirty="0"/>
              <a:t>Completely </a:t>
            </a:r>
            <a:r>
              <a:rPr lang="en-US" b="1" dirty="0"/>
              <a:t>new budgetary structure </a:t>
            </a:r>
            <a:r>
              <a:rPr lang="en-US" dirty="0"/>
              <a:t>and </a:t>
            </a:r>
            <a:r>
              <a:rPr lang="en-US" b="1" dirty="0"/>
              <a:t>performance budgeting </a:t>
            </a:r>
            <a:r>
              <a:rPr lang="en-US" dirty="0"/>
              <a:t>changes parliamentary possibilities of steering and controlling the budgetary process</a:t>
            </a:r>
          </a:p>
          <a:p>
            <a:pPr marL="304800" indent="-304800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en-GB" dirty="0" smtClean="0"/>
              <a:t>New </a:t>
            </a:r>
            <a:r>
              <a:rPr lang="en-GB" dirty="0"/>
              <a:t>budget rules confer additional powers to </a:t>
            </a:r>
            <a:r>
              <a:rPr lang="en-GB" b="1" dirty="0"/>
              <a:t>government</a:t>
            </a:r>
            <a:r>
              <a:rPr lang="en-GB" dirty="0"/>
              <a:t> and </a:t>
            </a:r>
            <a:r>
              <a:rPr lang="en-GB" dirty="0" smtClean="0"/>
              <a:t>administration</a:t>
            </a:r>
          </a:p>
          <a:p>
            <a:pPr marL="304800" indent="-304800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en-US" dirty="0" smtClean="0"/>
              <a:t>The new European fiscal governance framework with the </a:t>
            </a:r>
            <a:r>
              <a:rPr lang="en-US" b="1" dirty="0" smtClean="0"/>
              <a:t>European Semester </a:t>
            </a:r>
            <a:r>
              <a:rPr lang="en-US" dirty="0" smtClean="0"/>
              <a:t>influences procedures and limits national budgetary scopes</a:t>
            </a:r>
          </a:p>
          <a:p>
            <a:pPr marL="304800" indent="-304800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en-US" dirty="0" smtClean="0"/>
              <a:t>Federal budget reform envisages a </a:t>
            </a:r>
            <a:r>
              <a:rPr lang="en-US" b="1" dirty="0" smtClean="0"/>
              <a:t>central role for parliament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However,</a:t>
            </a:r>
          </a:p>
          <a:p>
            <a:pPr marL="803275" lvl="1" indent="-44450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Char char="-"/>
              <a:defRPr/>
            </a:pPr>
            <a:r>
              <a:rPr lang="en-US" dirty="0"/>
              <a:t>Budget process is a highly complex mechanism </a:t>
            </a:r>
          </a:p>
          <a:p>
            <a:pPr marL="803275" lvl="1" indent="-44450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Char char="-"/>
              <a:defRPr/>
            </a:pPr>
            <a:r>
              <a:rPr lang="en-US" dirty="0"/>
              <a:t>Large information asymmetries between government and parliament </a:t>
            </a:r>
          </a:p>
          <a:p>
            <a:pPr marL="809625" lvl="1" indent="-438150">
              <a:buClr>
                <a:schemeClr val="tx2"/>
              </a:buClr>
              <a:buSzPct val="90000"/>
              <a:buFont typeface="Symbol" pitchFamily="18" charset="2"/>
              <a:buChar char="-"/>
              <a:defRPr/>
            </a:pPr>
            <a:endParaRPr lang="en-US" sz="1600" dirty="0"/>
          </a:p>
          <a:p>
            <a:pPr marL="657225" lvl="1" indent="-285750"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en-GB" dirty="0" smtClean="0">
                <a:solidFill>
                  <a:srgbClr val="EF0F2C"/>
                </a:solidFill>
                <a:ea typeface="Tahoma" pitchFamily="34" charset="0"/>
                <a:cs typeface="Tahoma" pitchFamily="34" charset="0"/>
              </a:rPr>
              <a:t>Need </a:t>
            </a:r>
            <a:r>
              <a:rPr lang="en-GB" dirty="0">
                <a:solidFill>
                  <a:srgbClr val="EF0F2C"/>
                </a:solidFill>
                <a:ea typeface="Tahoma" pitchFamily="34" charset="0"/>
                <a:cs typeface="Tahoma" pitchFamily="34" charset="0"/>
              </a:rPr>
              <a:t>to realign budget procedures and budget control in </a:t>
            </a:r>
            <a:r>
              <a:rPr lang="en-GB" dirty="0" smtClean="0">
                <a:solidFill>
                  <a:srgbClr val="EF0F2C"/>
                </a:solidFill>
                <a:ea typeface="Tahoma" pitchFamily="34" charset="0"/>
                <a:cs typeface="Tahoma" pitchFamily="34" charset="0"/>
              </a:rPr>
              <a:t>parliament</a:t>
            </a:r>
            <a:endParaRPr lang="en-US" dirty="0" smtClean="0">
              <a:solidFill>
                <a:srgbClr val="EF0F2C"/>
              </a:solidFill>
              <a:ea typeface="Tahoma" pitchFamily="34" charset="0"/>
              <a:cs typeface="Tahoma" pitchFamily="34" charset="0"/>
            </a:endParaRPr>
          </a:p>
          <a:p>
            <a:pPr marL="657225" lvl="1" indent="-285750"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en-GB" dirty="0">
                <a:solidFill>
                  <a:srgbClr val="EF0F2C"/>
                </a:solidFill>
                <a:ea typeface="Tahoma" pitchFamily="34" charset="0"/>
                <a:cs typeface="Tahoma" pitchFamily="34" charset="0"/>
              </a:rPr>
              <a:t>Fragmentation of information makes it difficult to get a sufficient overview and to combine and cross-check documents</a:t>
            </a:r>
          </a:p>
          <a:p>
            <a:pPr>
              <a:defRPr/>
            </a:pPr>
            <a:endParaRPr lang="en-US" sz="1200" dirty="0"/>
          </a:p>
        </p:txBody>
      </p:sp>
      <p:sp>
        <p:nvSpPr>
          <p:cNvPr id="1331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4DC80B5-A40B-40C0-B3B4-89AB11E54944}" type="slidenum">
              <a:rPr lang="de-DE" sz="900">
                <a:solidFill>
                  <a:schemeClr val="bg1"/>
                </a:solidFill>
              </a:rPr>
              <a:pPr/>
              <a:t>26</a:t>
            </a:fld>
            <a:endParaRPr lang="de-DE" sz="900">
              <a:solidFill>
                <a:schemeClr val="bg1"/>
              </a:solidFill>
            </a:endParaRPr>
          </a:p>
        </p:txBody>
      </p:sp>
      <p:sp>
        <p:nvSpPr>
          <p:cNvPr id="13317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900" dirty="0">
                <a:solidFill>
                  <a:schemeClr val="bg1"/>
                </a:solidFill>
                <a:latin typeface="Palatino" pitchFamily="18" charset="0"/>
              </a:rPr>
              <a:t>REPUBLIK ÖSTERREICH  Parlament</a:t>
            </a:r>
          </a:p>
        </p:txBody>
      </p:sp>
    </p:spTree>
    <p:extLst>
      <p:ext uri="{BB962C8B-B14F-4D97-AF65-F5344CB8AC3E}">
        <p14:creationId xmlns:p14="http://schemas.microsoft.com/office/powerpoint/2010/main" val="8089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7A8D0710-5A57-4E57-B801-C85735D39D56}" type="slidenum">
              <a:rPr lang="de-DE">
                <a:latin typeface="+mn-ea"/>
              </a:rPr>
              <a:pPr defTabSz="957263">
                <a:defRPr/>
              </a:pPr>
              <a:t>27</a:t>
            </a:fld>
            <a:endParaRPr lang="de-DE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>
                <a:latin typeface="+mj-lt"/>
              </a:rPr>
              <a:t>REPUBLIK ÖSTERREICH  Parlament</a:t>
            </a:r>
          </a:p>
        </p:txBody>
      </p:sp>
      <p:sp>
        <p:nvSpPr>
          <p:cNvPr id="6148" name="Rectangle 16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599456"/>
          </a:xfrm>
        </p:spPr>
        <p:txBody>
          <a:bodyPr/>
          <a:lstStyle/>
          <a:p>
            <a:pPr algn="ctr"/>
            <a:r>
              <a:rPr lang="en-US" b="1" cap="small" dirty="0"/>
              <a:t>Thank you for your </a:t>
            </a:r>
            <a:r>
              <a:rPr lang="en-US" b="1" cap="small" dirty="0" smtClean="0"/>
              <a:t>attention</a:t>
            </a:r>
            <a:endParaRPr lang="de-DE" b="1" cap="small" dirty="0"/>
          </a:p>
        </p:txBody>
      </p:sp>
      <p:sp>
        <p:nvSpPr>
          <p:cNvPr id="614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23863" y="2636912"/>
            <a:ext cx="8186737" cy="3744416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GB" sz="1600" b="1" dirty="0">
                <a:ea typeface="Tahoma" pitchFamily="34" charset="0"/>
                <a:cs typeface="Tahoma" pitchFamily="34" charset="0"/>
              </a:rPr>
              <a:t>Contacts:</a:t>
            </a:r>
          </a:p>
          <a:p>
            <a:pPr marL="0" indent="0">
              <a:buFont typeface="Times" pitchFamily="18" charset="0"/>
              <a:buNone/>
            </a:pPr>
            <a:r>
              <a:rPr lang="en-GB" sz="1600" dirty="0" smtClean="0">
                <a:ea typeface="Tahoma" pitchFamily="34" charset="0"/>
                <a:cs typeface="Tahoma" pitchFamily="34" charset="0"/>
              </a:rPr>
              <a:t>Helmut </a:t>
            </a:r>
            <a:r>
              <a:rPr lang="en-GB" sz="1600" dirty="0">
                <a:ea typeface="Tahoma" pitchFamily="34" charset="0"/>
                <a:cs typeface="Tahoma" pitchFamily="34" charset="0"/>
              </a:rPr>
              <a:t>Berger </a:t>
            </a:r>
          </a:p>
          <a:p>
            <a:pPr marL="0" indent="0">
              <a:buFont typeface="Times" pitchFamily="18" charset="0"/>
              <a:buNone/>
            </a:pPr>
            <a:r>
              <a:rPr lang="en-GB" sz="1600" dirty="0">
                <a:ea typeface="Tahoma" pitchFamily="34" charset="0"/>
                <a:cs typeface="Tahoma" pitchFamily="34" charset="0"/>
              </a:rPr>
              <a:t>Head of Parliamentary Budget Office</a:t>
            </a:r>
          </a:p>
          <a:p>
            <a:pPr marL="0" indent="0">
              <a:buFont typeface="Times" pitchFamily="18" charset="0"/>
              <a:buNone/>
            </a:pPr>
            <a:r>
              <a:rPr lang="en-GB" sz="1600" dirty="0" smtClean="0">
                <a:ea typeface="Tahoma" pitchFamily="34" charset="0"/>
                <a:cs typeface="Tahoma" pitchFamily="34" charset="0"/>
              </a:rPr>
              <a:t>Parliament</a:t>
            </a:r>
            <a:r>
              <a:rPr lang="en-GB" sz="1600" dirty="0">
                <a:ea typeface="Tahoma" pitchFamily="34" charset="0"/>
                <a:cs typeface="Tahoma" pitchFamily="34" charset="0"/>
              </a:rPr>
              <a:t>, A-1017 Wien, </a:t>
            </a:r>
            <a:r>
              <a:rPr lang="en-GB" sz="1600" dirty="0" err="1">
                <a:ea typeface="Tahoma" pitchFamily="34" charset="0"/>
                <a:cs typeface="Tahoma" pitchFamily="34" charset="0"/>
              </a:rPr>
              <a:t>Dr.</a:t>
            </a:r>
            <a:r>
              <a:rPr lang="en-GB" sz="1600" dirty="0">
                <a:ea typeface="Tahoma" pitchFamily="34" charset="0"/>
                <a:cs typeface="Tahoma" pitchFamily="34" charset="0"/>
              </a:rPr>
              <a:t> Karl Renner-Ring 3</a:t>
            </a:r>
          </a:p>
          <a:p>
            <a:pPr marL="0" indent="0">
              <a:buFont typeface="Times" pitchFamily="18" charset="0"/>
              <a:buNone/>
            </a:pPr>
            <a:r>
              <a:rPr lang="en-GB" sz="1600" dirty="0">
                <a:ea typeface="Tahoma" pitchFamily="34" charset="0"/>
                <a:cs typeface="Tahoma" pitchFamily="34" charset="0"/>
              </a:rPr>
              <a:t>Tel. +0043 1 40 110-2889; +0043 676 8900-2889</a:t>
            </a:r>
          </a:p>
          <a:p>
            <a:pPr marL="0" indent="0">
              <a:buFont typeface="Times" pitchFamily="18" charset="0"/>
              <a:buNone/>
            </a:pPr>
            <a:r>
              <a:rPr lang="en-GB" sz="1600" dirty="0">
                <a:ea typeface="Tahoma" pitchFamily="34" charset="0"/>
                <a:cs typeface="Tahoma" pitchFamily="34" charset="0"/>
              </a:rPr>
              <a:t>E-mail: </a:t>
            </a:r>
            <a:r>
              <a:rPr lang="en-GB" sz="1600" dirty="0" smtClean="0">
                <a:ea typeface="Tahoma" pitchFamily="34" charset="0"/>
                <a:cs typeface="Tahoma" pitchFamily="34" charset="0"/>
                <a:hlinkClick r:id="rId3"/>
              </a:rPr>
              <a:t>helmut.berger@parlament.gv.at</a:t>
            </a:r>
            <a:endParaRPr lang="en-GB" sz="1600" dirty="0" smtClean="0"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smtClean="0"/>
              <a:t>Christoph </a:t>
            </a:r>
            <a:r>
              <a:rPr lang="en-US" sz="1600" dirty="0" smtClean="0"/>
              <a:t>Konrath</a:t>
            </a:r>
          </a:p>
          <a:p>
            <a:pPr marL="0" indent="0">
              <a:buNone/>
            </a:pPr>
            <a:r>
              <a:rPr lang="en-US" sz="1600" dirty="0" smtClean="0"/>
              <a:t>Head of the Department of Scientific Support and Coordination in Parliamentary Matters</a:t>
            </a:r>
          </a:p>
          <a:p>
            <a:pPr marL="0" indent="0">
              <a:buNone/>
            </a:pPr>
            <a:r>
              <a:rPr lang="en-US" sz="1600" dirty="0" smtClean="0"/>
              <a:t>Parliament, A-1017 Wien, Dr. Karl Renner-Ring 3</a:t>
            </a:r>
          </a:p>
          <a:p>
            <a:pPr marL="0" indent="0">
              <a:buNone/>
            </a:pPr>
            <a:r>
              <a:rPr lang="en-US" sz="1600" dirty="0" smtClean="0"/>
              <a:t>Tel. +0043 1 40 110-2929 (2608)</a:t>
            </a:r>
          </a:p>
          <a:p>
            <a:pPr marL="0" indent="0">
              <a:buNone/>
            </a:pPr>
            <a:r>
              <a:rPr lang="en-US" sz="1600" dirty="0"/>
              <a:t>E</a:t>
            </a:r>
            <a:r>
              <a:rPr lang="en-US" sz="1600" dirty="0" smtClean="0"/>
              <a:t>-mail: </a:t>
            </a:r>
            <a:r>
              <a:rPr lang="en-US" sz="1600" dirty="0" smtClean="0">
                <a:hlinkClick r:id="rId4"/>
              </a:rPr>
              <a:t>christoph.konrath@parlament.gv.at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77286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7A8D0710-5A57-4E57-B801-C85735D39D56}" type="slidenum">
              <a:rPr lang="de-DE">
                <a:latin typeface="+mn-ea"/>
              </a:rPr>
              <a:pPr defTabSz="957263">
                <a:defRPr/>
              </a:pPr>
              <a:t>3</a:t>
            </a:fld>
            <a:endParaRPr lang="de-DE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>
                <a:latin typeface="+mj-lt"/>
              </a:rPr>
              <a:t>REPUBLIK ÖSTERREICH  Parlament</a:t>
            </a:r>
          </a:p>
        </p:txBody>
      </p:sp>
      <p:sp>
        <p:nvSpPr>
          <p:cNvPr id="6148" name="Rectangle 16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095400"/>
          </a:xfrm>
        </p:spPr>
        <p:txBody>
          <a:bodyPr/>
          <a:lstStyle/>
          <a:p>
            <a:pPr marL="542925" indent="-542925"/>
            <a:r>
              <a:rPr lang="en-US" sz="2800" b="1" cap="small" dirty="0" smtClean="0"/>
              <a:t>2 – Setting the context:</a:t>
            </a:r>
            <a:br>
              <a:rPr lang="en-US" sz="2800" b="1" cap="small" dirty="0" smtClean="0"/>
            </a:br>
            <a:r>
              <a:rPr lang="en-US" sz="2800" b="1" cap="small" dirty="0" smtClean="0"/>
              <a:t>Parliaments and the power of the purse</a:t>
            </a:r>
            <a:endParaRPr lang="de-DE" sz="2800" b="1" cap="small" dirty="0" smtClean="0"/>
          </a:p>
        </p:txBody>
      </p:sp>
      <p:sp>
        <p:nvSpPr>
          <p:cNvPr id="614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23863" y="1988840"/>
            <a:ext cx="5228257" cy="4104456"/>
          </a:xfrm>
        </p:spPr>
        <p:txBody>
          <a:bodyPr/>
          <a:lstStyle/>
          <a:p>
            <a:pPr eaLnBrk="0" hangingPunct="0">
              <a:spcBef>
                <a:spcPts val="12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en-US" dirty="0"/>
              <a:t>Approval of the budget as “</a:t>
            </a:r>
            <a:r>
              <a:rPr lang="en-US" b="1" dirty="0"/>
              <a:t>the most complete and effectual weapon</a:t>
            </a:r>
            <a:r>
              <a:rPr lang="en-US" dirty="0"/>
              <a:t>” (James Madison) of parliaments – an outdated view?</a:t>
            </a:r>
          </a:p>
          <a:p>
            <a:pPr eaLnBrk="0" hangingPunct="0">
              <a:spcBef>
                <a:spcPts val="12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en-US" dirty="0"/>
              <a:t>Information, complexity and </a:t>
            </a:r>
            <a:r>
              <a:rPr lang="en-US" b="1" dirty="0"/>
              <a:t>transparency</a:t>
            </a:r>
          </a:p>
          <a:p>
            <a:pPr eaLnBrk="0" hangingPunct="0">
              <a:spcBef>
                <a:spcPts val="12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en-US" b="1" dirty="0"/>
              <a:t>Accountability</a:t>
            </a:r>
            <a:r>
              <a:rPr lang="en-US" dirty="0"/>
              <a:t> and </a:t>
            </a:r>
            <a:r>
              <a:rPr lang="en-US" b="1" dirty="0"/>
              <a:t>responsibility</a:t>
            </a:r>
          </a:p>
          <a:p>
            <a:pPr eaLnBrk="0" hangingPunct="0">
              <a:spcBef>
                <a:spcPts val="12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</a:pPr>
            <a:r>
              <a:rPr lang="en-US" dirty="0"/>
              <a:t>Legal, economic and political </a:t>
            </a:r>
            <a:r>
              <a:rPr lang="en-US" b="1" dirty="0" smtClean="0"/>
              <a:t>constraints</a:t>
            </a:r>
            <a:endParaRPr lang="en-US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88840"/>
            <a:ext cx="2708289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4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7A8D0710-5A57-4E57-B801-C85735D39D56}" type="slidenum">
              <a:rPr lang="de-DE">
                <a:latin typeface="+mn-ea"/>
              </a:rPr>
              <a:pPr defTabSz="957263">
                <a:defRPr/>
              </a:pPr>
              <a:t>4</a:t>
            </a:fld>
            <a:endParaRPr lang="de-DE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>
                <a:latin typeface="+mj-lt"/>
              </a:rPr>
              <a:t>REPUBLIK ÖSTERREICH  Parlament</a:t>
            </a:r>
          </a:p>
        </p:txBody>
      </p:sp>
      <p:sp>
        <p:nvSpPr>
          <p:cNvPr id="6148" name="Rectangle 16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951384"/>
          </a:xfrm>
        </p:spPr>
        <p:txBody>
          <a:bodyPr/>
          <a:lstStyle/>
          <a:p>
            <a:pPr marL="542925" indent="-542925"/>
            <a:r>
              <a:rPr lang="en-US" sz="2800" b="1" cap="small" dirty="0" smtClean="0"/>
              <a:t>3 – The National Council’s role</a:t>
            </a:r>
            <a:br>
              <a:rPr lang="en-US" sz="2800" b="1" cap="small" dirty="0" smtClean="0"/>
            </a:br>
            <a:r>
              <a:rPr lang="en-US" sz="2800" b="1" cap="small" dirty="0" smtClean="0"/>
              <a:t>in the Budget process</a:t>
            </a:r>
            <a:endParaRPr lang="de-DE" sz="2800" b="1" cap="small" dirty="0" smtClean="0"/>
          </a:p>
        </p:txBody>
      </p:sp>
      <p:sp>
        <p:nvSpPr>
          <p:cNvPr id="614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95536" y="1700808"/>
            <a:ext cx="7892553" cy="4680520"/>
          </a:xfrm>
        </p:spPr>
        <p:txBody>
          <a:bodyPr/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en-US" dirty="0"/>
              <a:t>The </a:t>
            </a:r>
            <a:r>
              <a:rPr lang="en-US" b="1" dirty="0"/>
              <a:t>Minister of Finance prepares</a:t>
            </a:r>
            <a:r>
              <a:rPr lang="en-US" dirty="0"/>
              <a:t> the budget bills and presents the drafts to the National </a:t>
            </a:r>
            <a:r>
              <a:rPr lang="en-US" dirty="0" smtClean="0"/>
              <a:t>Council</a:t>
            </a:r>
            <a:endParaRPr lang="en-US" dirty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en-US" dirty="0"/>
              <a:t>The </a:t>
            </a:r>
            <a:r>
              <a:rPr lang="en-US" b="1" dirty="0"/>
              <a:t>National Council discusses </a:t>
            </a:r>
            <a:r>
              <a:rPr lang="en-US" dirty="0"/>
              <a:t>the draft of the Federal Medium-Term Expenditure Framework Act and the Federal Finance Act in three </a:t>
            </a:r>
            <a:r>
              <a:rPr lang="en-US" dirty="0" smtClean="0"/>
              <a:t>readings</a:t>
            </a:r>
            <a:endParaRPr lang="en-US" dirty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en-US" dirty="0"/>
              <a:t>The </a:t>
            </a:r>
            <a:r>
              <a:rPr lang="en-US" b="1" dirty="0"/>
              <a:t>National Council</a:t>
            </a:r>
            <a:r>
              <a:rPr lang="en-US" dirty="0"/>
              <a:t> can </a:t>
            </a:r>
            <a:r>
              <a:rPr lang="en-US" b="1" dirty="0"/>
              <a:t>amend</a:t>
            </a:r>
            <a:r>
              <a:rPr lang="en-US" dirty="0"/>
              <a:t> and has to </a:t>
            </a:r>
            <a:r>
              <a:rPr lang="en-US" b="1" dirty="0"/>
              <a:t>approve</a:t>
            </a:r>
            <a:r>
              <a:rPr lang="en-US" dirty="0"/>
              <a:t> the budget acts and Federal Medium-Term Expenditure Framework </a:t>
            </a:r>
            <a:r>
              <a:rPr lang="en-US" dirty="0" smtClean="0"/>
              <a:t>Act</a:t>
            </a:r>
            <a:endParaRPr lang="en-US" dirty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en-US" dirty="0"/>
              <a:t>The </a:t>
            </a:r>
            <a:r>
              <a:rPr lang="en-US" dirty="0" smtClean="0"/>
              <a:t>Minister </a:t>
            </a:r>
            <a:r>
              <a:rPr lang="en-US" dirty="0"/>
              <a:t>of Finance may – under given circumstances only overrun the approved budget allocations after </a:t>
            </a:r>
            <a:r>
              <a:rPr lang="en-US" b="1" dirty="0"/>
              <a:t>consultation</a:t>
            </a:r>
            <a:r>
              <a:rPr lang="en-US" dirty="0"/>
              <a:t> with the </a:t>
            </a:r>
            <a:r>
              <a:rPr lang="en-US" b="1" dirty="0"/>
              <a:t>National </a:t>
            </a:r>
            <a:r>
              <a:rPr lang="en-US" b="1" dirty="0" smtClean="0"/>
              <a:t>Council</a:t>
            </a:r>
            <a:endParaRPr lang="en-US" dirty="0"/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en-US" dirty="0"/>
              <a:t>Furthermore, the </a:t>
            </a:r>
            <a:r>
              <a:rPr lang="en-US" b="1" dirty="0"/>
              <a:t>National Council</a:t>
            </a:r>
            <a:r>
              <a:rPr lang="en-US" dirty="0"/>
              <a:t> and especially the Budget Committee </a:t>
            </a:r>
            <a:r>
              <a:rPr lang="en-US" b="1" dirty="0"/>
              <a:t>receives</a:t>
            </a:r>
            <a:r>
              <a:rPr lang="en-US" dirty="0"/>
              <a:t> a number of </a:t>
            </a:r>
            <a:r>
              <a:rPr lang="en-US" b="1" dirty="0"/>
              <a:t>reports</a:t>
            </a:r>
            <a:r>
              <a:rPr lang="en-US" dirty="0"/>
              <a:t>, supporting the budgetary steering and control function of the National </a:t>
            </a:r>
            <a:r>
              <a:rPr lang="en-US" dirty="0" smtClean="0"/>
              <a:t>Council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87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7A8D0710-5A57-4E57-B801-C85735D39D56}" type="slidenum">
              <a:rPr lang="de-DE">
                <a:latin typeface="+mn-ea"/>
              </a:rPr>
              <a:pPr defTabSz="957263">
                <a:defRPr/>
              </a:pPr>
              <a:t>5</a:t>
            </a:fld>
            <a:endParaRPr lang="de-DE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>
                <a:latin typeface="+mj-lt"/>
              </a:rPr>
              <a:t>REPUBLIK ÖSTERREICH  Parlament</a:t>
            </a:r>
          </a:p>
        </p:txBody>
      </p:sp>
      <p:sp>
        <p:nvSpPr>
          <p:cNvPr id="6148" name="Rectangle 16"/>
          <p:cNvSpPr>
            <a:spLocks noGrp="1" noChangeArrowheads="1"/>
          </p:cNvSpPr>
          <p:nvPr>
            <p:ph type="title"/>
          </p:nvPr>
        </p:nvSpPr>
        <p:spPr>
          <a:xfrm>
            <a:off x="381000" y="476672"/>
            <a:ext cx="8229600" cy="1008112"/>
          </a:xfrm>
        </p:spPr>
        <p:txBody>
          <a:bodyPr/>
          <a:lstStyle/>
          <a:p>
            <a:pPr marL="542925" indent="-542925"/>
            <a:r>
              <a:rPr lang="en-US" sz="2800" b="1" cap="small" dirty="0" smtClean="0"/>
              <a:t>4 – Consideration and approval of the budget – an overview</a:t>
            </a:r>
            <a:endParaRPr lang="de-DE" sz="2800" b="1" cap="small" dirty="0" smtClean="0"/>
          </a:p>
        </p:txBody>
      </p:sp>
      <p:grpSp>
        <p:nvGrpSpPr>
          <p:cNvPr id="7" name="Gruppieren 6"/>
          <p:cNvGrpSpPr/>
          <p:nvPr/>
        </p:nvGrpSpPr>
        <p:grpSpPr>
          <a:xfrm>
            <a:off x="764171" y="1834568"/>
            <a:ext cx="7108973" cy="4253357"/>
            <a:chOff x="791580" y="1164779"/>
            <a:chExt cx="7108973" cy="4832844"/>
          </a:xfrm>
        </p:grpSpPr>
        <p:sp>
          <p:nvSpPr>
            <p:cNvPr id="8" name="Rechteck 7"/>
            <p:cNvSpPr/>
            <p:nvPr/>
          </p:nvSpPr>
          <p:spPr>
            <a:xfrm>
              <a:off x="5742410" y="1956842"/>
              <a:ext cx="1491234" cy="58561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/>
                <a:t>Plenary: Budget Speech</a:t>
              </a:r>
            </a:p>
          </p:txBody>
        </p:sp>
        <p:sp>
          <p:nvSpPr>
            <p:cNvPr id="9" name="Rechteck 8"/>
            <p:cNvSpPr/>
            <p:nvPr/>
          </p:nvSpPr>
          <p:spPr>
            <a:xfrm>
              <a:off x="791580" y="1966393"/>
              <a:ext cx="1224136" cy="57606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 smtClean="0"/>
                <a:t>Minister </a:t>
              </a:r>
              <a:r>
                <a:rPr lang="en-US" sz="1100" dirty="0"/>
                <a:t>of Finance</a:t>
              </a:r>
            </a:p>
          </p:txBody>
        </p:sp>
        <p:sp>
          <p:nvSpPr>
            <p:cNvPr id="10" name="Rechteck 9"/>
            <p:cNvSpPr/>
            <p:nvPr/>
          </p:nvSpPr>
          <p:spPr>
            <a:xfrm>
              <a:off x="2669332" y="1956100"/>
              <a:ext cx="1171176" cy="58635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/>
                <a:t>Council of</a:t>
              </a:r>
              <a:r>
                <a:rPr lang="en-US" sz="1100" baseline="0" dirty="0"/>
                <a:t> Ministers</a:t>
              </a:r>
              <a:endParaRPr lang="en-US" sz="1100" dirty="0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5751934" y="2732930"/>
              <a:ext cx="1472185" cy="57760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/>
                <a:t>Plenary:</a:t>
              </a:r>
              <a:r>
                <a:rPr lang="en-US" sz="1100" baseline="0" dirty="0"/>
                <a:t> First Reading</a:t>
              </a:r>
              <a:endParaRPr lang="en-US" sz="1100" dirty="0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5742410" y="4467014"/>
              <a:ext cx="1530924" cy="58978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/>
                <a:t>Budget </a:t>
              </a:r>
              <a:r>
                <a:rPr lang="en-US" sz="1100" dirty="0" smtClean="0"/>
                <a:t>Committee</a:t>
              </a:r>
              <a:r>
                <a:rPr lang="en-US" sz="1100" dirty="0"/>
                <a:t>: Debate</a:t>
              </a:r>
            </a:p>
            <a:p>
              <a:pPr algn="ctr"/>
              <a:endParaRPr lang="en-US" sz="1100" dirty="0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5760281" y="5418136"/>
              <a:ext cx="1493914" cy="57948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 dirty="0" smtClean="0"/>
            </a:p>
            <a:p>
              <a:pPr algn="ctr"/>
              <a:r>
                <a:rPr lang="en-US" sz="1100" dirty="0" smtClean="0"/>
                <a:t>Plenary</a:t>
              </a:r>
              <a:r>
                <a:rPr lang="en-US" sz="1100" dirty="0"/>
                <a:t>:</a:t>
              </a:r>
              <a:r>
                <a:rPr lang="en-US" sz="1100" baseline="0" dirty="0"/>
                <a:t>  Second and </a:t>
              </a:r>
              <a:r>
                <a:rPr lang="en-US" dirty="0"/>
                <a:t>T</a:t>
              </a:r>
              <a:r>
                <a:rPr lang="en-US" sz="1100" baseline="0" dirty="0" smtClean="0"/>
                <a:t>hird Reading</a:t>
              </a:r>
              <a:endParaRPr lang="en-US" sz="1100" baseline="0" dirty="0"/>
            </a:p>
            <a:p>
              <a:pPr algn="ctr"/>
              <a:endParaRPr lang="en-US" sz="1100" dirty="0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4068700" y="4250990"/>
              <a:ext cx="1179935" cy="43204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/>
                <a:t>Expert Hearing</a:t>
              </a:r>
            </a:p>
          </p:txBody>
        </p:sp>
        <p:sp>
          <p:nvSpPr>
            <p:cNvPr id="15" name="Rechteck 14"/>
            <p:cNvSpPr/>
            <p:nvPr/>
          </p:nvSpPr>
          <p:spPr>
            <a:xfrm>
              <a:off x="4068700" y="4841342"/>
              <a:ext cx="1170410" cy="43090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aseline="0" dirty="0" smtClean="0"/>
                <a:t>BPO</a:t>
              </a:r>
              <a:endParaRPr lang="en-US" sz="1100" baseline="0" dirty="0"/>
            </a:p>
            <a:p>
              <a:pPr algn="ctr"/>
              <a:r>
                <a:rPr lang="en-US" dirty="0" smtClean="0"/>
                <a:t>Analyses </a:t>
              </a:r>
              <a:endParaRPr lang="en-US" sz="1100" dirty="0"/>
            </a:p>
          </p:txBody>
        </p:sp>
        <p:cxnSp>
          <p:nvCxnSpPr>
            <p:cNvPr id="16" name="Gerade Verbindung mit Pfeil 15"/>
            <p:cNvCxnSpPr>
              <a:stCxn id="9" idx="3"/>
              <a:endCxn id="10" idx="1"/>
            </p:cNvCxnSpPr>
            <p:nvPr/>
          </p:nvCxnSpPr>
          <p:spPr>
            <a:xfrm flipV="1">
              <a:off x="2015716" y="2249279"/>
              <a:ext cx="653616" cy="51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/>
            <p:cNvCxnSpPr>
              <a:stCxn id="10" idx="3"/>
              <a:endCxn id="8" idx="1"/>
            </p:cNvCxnSpPr>
            <p:nvPr/>
          </p:nvCxnSpPr>
          <p:spPr>
            <a:xfrm>
              <a:off x="3840508" y="2249279"/>
              <a:ext cx="1901902" cy="3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>
              <a:stCxn id="8" idx="2"/>
              <a:endCxn id="11" idx="0"/>
            </p:cNvCxnSpPr>
            <p:nvPr/>
          </p:nvCxnSpPr>
          <p:spPr>
            <a:xfrm>
              <a:off x="6488027" y="2542457"/>
              <a:ext cx="0" cy="1904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/>
            <p:cNvCxnSpPr>
              <a:stCxn id="11" idx="2"/>
              <a:endCxn id="12" idx="0"/>
            </p:cNvCxnSpPr>
            <p:nvPr/>
          </p:nvCxnSpPr>
          <p:spPr>
            <a:xfrm>
              <a:off x="6488027" y="3310533"/>
              <a:ext cx="19845" cy="11564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hteck 19"/>
            <p:cNvSpPr/>
            <p:nvPr/>
          </p:nvSpPr>
          <p:spPr>
            <a:xfrm>
              <a:off x="791580" y="1164779"/>
              <a:ext cx="3048928" cy="57606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 smtClean="0"/>
                <a:t>FEDERAL GOVERNMENT</a:t>
              </a:r>
              <a:endParaRPr lang="en-US" sz="1100" b="1" dirty="0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4660193" y="1164779"/>
              <a:ext cx="3240360" cy="57606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 smtClean="0"/>
                <a:t>PARLIAMENT (National Council)</a:t>
              </a:r>
              <a:endParaRPr lang="en-US" sz="1100" b="1" dirty="0"/>
            </a:p>
          </p:txBody>
        </p:sp>
        <p:cxnSp>
          <p:nvCxnSpPr>
            <p:cNvPr id="22" name="Gerade Verbindung mit Pfeil 21"/>
            <p:cNvCxnSpPr>
              <a:stCxn id="12" idx="2"/>
              <a:endCxn id="13" idx="0"/>
            </p:cNvCxnSpPr>
            <p:nvPr/>
          </p:nvCxnSpPr>
          <p:spPr>
            <a:xfrm flipH="1">
              <a:off x="6507238" y="5056795"/>
              <a:ext cx="634" cy="3613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>
              <a:stCxn id="14" idx="3"/>
            </p:cNvCxnSpPr>
            <p:nvPr/>
          </p:nvCxnSpPr>
          <p:spPr>
            <a:xfrm>
              <a:off x="5248635" y="4467014"/>
              <a:ext cx="502159" cy="21602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/>
            <p:cNvCxnSpPr>
              <a:stCxn id="15" idx="3"/>
            </p:cNvCxnSpPr>
            <p:nvPr/>
          </p:nvCxnSpPr>
          <p:spPr>
            <a:xfrm flipV="1">
              <a:off x="5239110" y="4910510"/>
              <a:ext cx="515689" cy="146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562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7A8D0710-5A57-4E57-B801-C85735D39D56}" type="slidenum">
              <a:rPr lang="de-DE">
                <a:latin typeface="+mn-ea"/>
              </a:rPr>
              <a:pPr defTabSz="957263">
                <a:defRPr/>
              </a:pPr>
              <a:t>6</a:t>
            </a:fld>
            <a:endParaRPr lang="de-DE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>
                <a:latin typeface="+mj-lt"/>
              </a:rPr>
              <a:t>REPUBLIK ÖSTERREICH  Parlament</a:t>
            </a:r>
          </a:p>
        </p:txBody>
      </p:sp>
      <p:sp>
        <p:nvSpPr>
          <p:cNvPr id="6148" name="Rectangle 16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951384"/>
          </a:xfrm>
        </p:spPr>
        <p:txBody>
          <a:bodyPr/>
          <a:lstStyle/>
          <a:p>
            <a:pPr marL="542925" indent="-542925"/>
            <a:r>
              <a:rPr lang="en-US" sz="2800" b="1" cap="small" dirty="0"/>
              <a:t>5</a:t>
            </a:r>
            <a:r>
              <a:rPr lang="en-US" sz="2800" b="1" cap="small" dirty="0" smtClean="0"/>
              <a:t> </a:t>
            </a:r>
            <a:r>
              <a:rPr lang="en-US" sz="2800" b="1" cap="small" dirty="0"/>
              <a:t>– Consideration and approval of the budget – an overview</a:t>
            </a:r>
            <a:endParaRPr lang="de-DE" sz="2800" b="1" cap="small" dirty="0" smtClean="0"/>
          </a:p>
        </p:txBody>
      </p:sp>
      <p:sp>
        <p:nvSpPr>
          <p:cNvPr id="614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95536" y="1700808"/>
            <a:ext cx="7892553" cy="4680520"/>
          </a:xfrm>
        </p:spPr>
        <p:txBody>
          <a:bodyPr/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en-GB" dirty="0" smtClean="0"/>
              <a:t>Federal Government must submit the draft of the budget to the National Council at the latest ten weeks before the beginning of the fiscal year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en-GB" dirty="0" smtClean="0"/>
              <a:t>Period from the budget speech to the approval of the budget in the National Council approximately </a:t>
            </a:r>
            <a:r>
              <a:rPr lang="en-GB" b="1" dirty="0" smtClean="0"/>
              <a:t>six weeks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en-GB" dirty="0" smtClean="0">
                <a:ea typeface="ＭＳ Ｐゴシック" charset="-128"/>
              </a:rPr>
              <a:t>The </a:t>
            </a:r>
            <a:r>
              <a:rPr lang="en-GB" b="1" dirty="0" smtClean="0">
                <a:ea typeface="ＭＳ Ｐゴシック" charset="-128"/>
              </a:rPr>
              <a:t>parliamentary budget </a:t>
            </a:r>
            <a:r>
              <a:rPr lang="en-GB" b="1" dirty="0" err="1" smtClean="0">
                <a:ea typeface="ＭＳ Ｐゴシック" charset="-128"/>
              </a:rPr>
              <a:t>paradoxon</a:t>
            </a:r>
            <a:r>
              <a:rPr lang="en-GB" dirty="0" smtClean="0">
                <a:ea typeface="ＭＳ Ｐゴシック" charset="-128"/>
              </a:rPr>
              <a:t>:</a:t>
            </a:r>
          </a:p>
          <a:p>
            <a:pPr marL="803275" lvl="1" indent="-44450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Char char="-"/>
              <a:defRPr/>
            </a:pPr>
            <a:r>
              <a:rPr lang="en-GB" dirty="0" smtClean="0"/>
              <a:t>No government document is more important than the budget</a:t>
            </a:r>
          </a:p>
          <a:p>
            <a:pPr marL="803275" lvl="1" indent="-44450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Char char="-"/>
              <a:defRPr/>
            </a:pPr>
            <a:r>
              <a:rPr lang="en-GB" dirty="0" smtClean="0"/>
              <a:t>(Almost?) nobody reads the entire budget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r>
              <a:rPr lang="en-GB" dirty="0" smtClean="0"/>
              <a:t>Budget documents must be exiting to overcome the budget </a:t>
            </a:r>
            <a:r>
              <a:rPr lang="en-GB" dirty="0" err="1" smtClean="0"/>
              <a:t>paradoxon</a:t>
            </a:r>
            <a:r>
              <a:rPr lang="en-GB" dirty="0" smtClean="0"/>
              <a:t>:</a:t>
            </a:r>
          </a:p>
          <a:p>
            <a:pPr marL="803275" lvl="1" indent="-44450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Char char="-"/>
              <a:defRPr/>
            </a:pPr>
            <a:r>
              <a:rPr lang="en-GB" dirty="0" smtClean="0"/>
              <a:t>Performance: Who has to deliver which results?</a:t>
            </a:r>
          </a:p>
          <a:p>
            <a:pPr marL="803275" lvl="1" indent="-44450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Char char="-"/>
              <a:defRPr/>
            </a:pPr>
            <a:r>
              <a:rPr lang="en-GB" dirty="0" smtClean="0"/>
              <a:t>Allocation: Who disposes of which resources?</a:t>
            </a:r>
          </a:p>
          <a:p>
            <a:pPr marL="803275" lvl="1" indent="-44450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Char char="-"/>
              <a:defRPr/>
            </a:pPr>
            <a:r>
              <a:rPr lang="en-GB" dirty="0" smtClean="0"/>
              <a:t>True and fair view: Financial state of the country?</a:t>
            </a:r>
          </a:p>
          <a:p>
            <a:pPr marL="803275" lvl="1" indent="-444500" eaLnBrk="0" hangingPunct="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85000"/>
              <a:buFont typeface="Symbol" panose="05050102010706020507" pitchFamily="18" charset="2"/>
              <a:buChar char="-"/>
              <a:defRPr/>
            </a:pPr>
            <a:r>
              <a:rPr lang="en-GB" dirty="0" smtClean="0"/>
              <a:t>Compliance: Are fiscal frameworks respected?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Times" pitchFamily="18" charset="0"/>
              <a:buChar char="•"/>
              <a:defRPr/>
            </a:pPr>
            <a:endParaRPr lang="en-US" dirty="0"/>
          </a:p>
          <a:p>
            <a:pPr marL="0" indent="0" eaLnBrk="0" hangingPunct="0">
              <a:spcBef>
                <a:spcPts val="600"/>
              </a:spcBef>
              <a:spcAft>
                <a:spcPts val="600"/>
              </a:spcAft>
              <a:buSzPct val="100000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124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7A8D0710-5A57-4E57-B801-C85735D39D56}" type="slidenum">
              <a:rPr lang="de-DE">
                <a:latin typeface="+mn-ea"/>
              </a:rPr>
              <a:pPr defTabSz="957263">
                <a:defRPr/>
              </a:pPr>
              <a:t>7</a:t>
            </a:fld>
            <a:endParaRPr lang="de-DE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>
                <a:latin typeface="+mj-lt"/>
              </a:rPr>
              <a:t>REPUBLIK ÖSTERREICH  Parlament</a:t>
            </a:r>
          </a:p>
        </p:txBody>
      </p:sp>
      <p:sp>
        <p:nvSpPr>
          <p:cNvPr id="6148" name="Rectangle 16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735360"/>
          </a:xfrm>
        </p:spPr>
        <p:txBody>
          <a:bodyPr/>
          <a:lstStyle/>
          <a:p>
            <a:r>
              <a:rPr lang="en-US" sz="2800" b="1" cap="small" dirty="0"/>
              <a:t>6</a:t>
            </a:r>
            <a:r>
              <a:rPr lang="en-US" sz="2800" b="1" cap="small" dirty="0" smtClean="0"/>
              <a:t> – Presentation of the Budget Bill</a:t>
            </a:r>
            <a:endParaRPr lang="de-DE" sz="2800" b="1" cap="small" dirty="0" smtClean="0"/>
          </a:p>
        </p:txBody>
      </p:sp>
      <p:sp>
        <p:nvSpPr>
          <p:cNvPr id="27" name="Rechteck 26"/>
          <p:cNvSpPr/>
          <p:nvPr/>
        </p:nvSpPr>
        <p:spPr>
          <a:xfrm>
            <a:off x="5742410" y="2618471"/>
            <a:ext cx="1491234" cy="48972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Plenary: Budget Speech</a:t>
            </a:r>
          </a:p>
        </p:txBody>
      </p:sp>
      <p:sp>
        <p:nvSpPr>
          <p:cNvPr id="28" name="Rechteck 27"/>
          <p:cNvSpPr/>
          <p:nvPr/>
        </p:nvSpPr>
        <p:spPr>
          <a:xfrm>
            <a:off x="791580" y="2626458"/>
            <a:ext cx="1224136" cy="4817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/>
              <a:t>Minister </a:t>
            </a:r>
            <a:r>
              <a:rPr lang="en-US" sz="1100" dirty="0"/>
              <a:t>of Finance</a:t>
            </a:r>
          </a:p>
        </p:txBody>
      </p:sp>
      <p:sp>
        <p:nvSpPr>
          <p:cNvPr id="29" name="Rechteck 28"/>
          <p:cNvSpPr/>
          <p:nvPr/>
        </p:nvSpPr>
        <p:spPr>
          <a:xfrm>
            <a:off x="2669332" y="2617851"/>
            <a:ext cx="1171176" cy="4903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Council of</a:t>
            </a:r>
            <a:r>
              <a:rPr lang="en-US" sz="1100" baseline="0" dirty="0"/>
              <a:t> Ministers</a:t>
            </a:r>
            <a:endParaRPr lang="en-US" sz="1100" dirty="0"/>
          </a:p>
        </p:txBody>
      </p:sp>
      <p:sp>
        <p:nvSpPr>
          <p:cNvPr id="30" name="Rechteck 29"/>
          <p:cNvSpPr/>
          <p:nvPr/>
        </p:nvSpPr>
        <p:spPr>
          <a:xfrm>
            <a:off x="5751934" y="3267484"/>
            <a:ext cx="1472185" cy="48302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Plenary:</a:t>
            </a:r>
            <a:r>
              <a:rPr lang="en-US" sz="1100" baseline="0" dirty="0">
                <a:solidFill>
                  <a:schemeClr val="bg1">
                    <a:lumMod val="50000"/>
                  </a:schemeClr>
                </a:solidFill>
              </a:rPr>
              <a:t> First Reading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5742410" y="4717632"/>
            <a:ext cx="1530924" cy="49321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Budget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Committee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: Debate</a:t>
            </a:r>
          </a:p>
          <a:p>
            <a:pPr algn="ctr"/>
            <a:endParaRPr lang="en-US" sz="1100" dirty="0"/>
          </a:p>
        </p:txBody>
      </p:sp>
      <p:sp>
        <p:nvSpPr>
          <p:cNvPr id="32" name="Rechteck 31"/>
          <p:cNvSpPr/>
          <p:nvPr/>
        </p:nvSpPr>
        <p:spPr>
          <a:xfrm>
            <a:off x="5760281" y="5513019"/>
            <a:ext cx="1493914" cy="48460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 dirty="0" smtClean="0"/>
          </a:p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Plenary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en-US" sz="1100" baseline="0" dirty="0">
                <a:solidFill>
                  <a:schemeClr val="bg1">
                    <a:lumMod val="50000"/>
                  </a:schemeClr>
                </a:solidFill>
              </a:rPr>
              <a:t>  Second and </a:t>
            </a:r>
            <a:r>
              <a:rPr lang="en-US" sz="1100" baseline="0" dirty="0" smtClean="0">
                <a:solidFill>
                  <a:schemeClr val="bg1">
                    <a:lumMod val="50000"/>
                  </a:schemeClr>
                </a:solidFill>
              </a:rPr>
              <a:t>Third Reading</a:t>
            </a:r>
            <a:endParaRPr lang="en-US" sz="1100" baseline="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1100" dirty="0"/>
          </a:p>
        </p:txBody>
      </p:sp>
      <p:sp>
        <p:nvSpPr>
          <p:cNvPr id="33" name="Rechteck 32"/>
          <p:cNvSpPr/>
          <p:nvPr/>
        </p:nvSpPr>
        <p:spPr>
          <a:xfrm>
            <a:off x="4068700" y="4536979"/>
            <a:ext cx="1179935" cy="36130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Expert Hearing</a:t>
            </a:r>
          </a:p>
        </p:txBody>
      </p:sp>
      <p:sp>
        <p:nvSpPr>
          <p:cNvPr id="34" name="Rechteck 33"/>
          <p:cNvSpPr/>
          <p:nvPr/>
        </p:nvSpPr>
        <p:spPr>
          <a:xfrm>
            <a:off x="4068700" y="5030668"/>
            <a:ext cx="1170410" cy="36035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aseline="0" dirty="0" smtClean="0">
                <a:solidFill>
                  <a:schemeClr val="bg1">
                    <a:lumMod val="50000"/>
                  </a:schemeClr>
                </a:solidFill>
              </a:rPr>
              <a:t>BPO</a:t>
            </a:r>
            <a:endParaRPr lang="en-US" sz="1100" baseline="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Analyses 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5" name="Gerade Verbindung mit Pfeil 34"/>
          <p:cNvCxnSpPr>
            <a:stCxn id="28" idx="3"/>
            <a:endCxn id="29" idx="1"/>
          </p:cNvCxnSpPr>
          <p:nvPr/>
        </p:nvCxnSpPr>
        <p:spPr>
          <a:xfrm flipV="1">
            <a:off x="2015716" y="2863025"/>
            <a:ext cx="653616" cy="43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stCxn id="29" idx="3"/>
            <a:endCxn id="27" idx="1"/>
          </p:cNvCxnSpPr>
          <p:nvPr/>
        </p:nvCxnSpPr>
        <p:spPr>
          <a:xfrm>
            <a:off x="3840508" y="2863025"/>
            <a:ext cx="1901902" cy="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27" idx="2"/>
            <a:endCxn id="30" idx="0"/>
          </p:cNvCxnSpPr>
          <p:nvPr/>
        </p:nvCxnSpPr>
        <p:spPr>
          <a:xfrm>
            <a:off x="6488027" y="3108199"/>
            <a:ext cx="0" cy="15928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30" idx="2"/>
            <a:endCxn id="31" idx="0"/>
          </p:cNvCxnSpPr>
          <p:nvPr/>
        </p:nvCxnSpPr>
        <p:spPr>
          <a:xfrm>
            <a:off x="6488027" y="3750511"/>
            <a:ext cx="19845" cy="967121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hteck 38"/>
          <p:cNvSpPr/>
          <p:nvPr/>
        </p:nvSpPr>
        <p:spPr>
          <a:xfrm>
            <a:off x="791580" y="1956099"/>
            <a:ext cx="3048928" cy="4817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/>
              <a:t>GOVERNMENT</a:t>
            </a:r>
            <a:endParaRPr lang="en-US" sz="1100" dirty="0"/>
          </a:p>
        </p:txBody>
      </p:sp>
      <p:sp>
        <p:nvSpPr>
          <p:cNvPr id="40" name="Rechteck 39"/>
          <p:cNvSpPr/>
          <p:nvPr/>
        </p:nvSpPr>
        <p:spPr>
          <a:xfrm>
            <a:off x="4653905" y="1956099"/>
            <a:ext cx="3240360" cy="4817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/>
              <a:t>PARLIAMENT</a:t>
            </a:r>
            <a:endParaRPr lang="en-US" sz="1100" dirty="0"/>
          </a:p>
        </p:txBody>
      </p:sp>
      <p:cxnSp>
        <p:nvCxnSpPr>
          <p:cNvPr id="41" name="Gerade Verbindung mit Pfeil 40"/>
          <p:cNvCxnSpPr>
            <a:stCxn id="31" idx="2"/>
            <a:endCxn id="32" idx="0"/>
          </p:cNvCxnSpPr>
          <p:nvPr/>
        </p:nvCxnSpPr>
        <p:spPr>
          <a:xfrm flipH="1">
            <a:off x="6507238" y="5210843"/>
            <a:ext cx="634" cy="30217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33" idx="3"/>
          </p:cNvCxnSpPr>
          <p:nvPr/>
        </p:nvCxnSpPr>
        <p:spPr>
          <a:xfrm>
            <a:off x="5248635" y="4717632"/>
            <a:ext cx="502159" cy="18065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stCxn id="34" idx="3"/>
          </p:cNvCxnSpPr>
          <p:nvPr/>
        </p:nvCxnSpPr>
        <p:spPr>
          <a:xfrm flipV="1">
            <a:off x="5239110" y="5088511"/>
            <a:ext cx="515689" cy="122333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68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7A8D0710-5A57-4E57-B801-C85735D39D56}" type="slidenum">
              <a:rPr lang="de-DE">
                <a:latin typeface="+mn-ea"/>
              </a:rPr>
              <a:pPr defTabSz="957263">
                <a:defRPr/>
              </a:pPr>
              <a:t>8</a:t>
            </a:fld>
            <a:endParaRPr lang="de-DE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>
                <a:latin typeface="+mj-lt"/>
              </a:rPr>
              <a:t>REPUBLIK ÖSTERREICH  Parlament</a:t>
            </a:r>
          </a:p>
        </p:txBody>
      </p:sp>
      <p:sp>
        <p:nvSpPr>
          <p:cNvPr id="6148" name="Rectangle 16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720080"/>
          </a:xfrm>
        </p:spPr>
        <p:txBody>
          <a:bodyPr/>
          <a:lstStyle/>
          <a:p>
            <a:r>
              <a:rPr lang="en-US" sz="2800" b="1" cap="small" dirty="0"/>
              <a:t>7</a:t>
            </a:r>
            <a:r>
              <a:rPr lang="en-US" sz="2800" b="1" cap="small" dirty="0" smtClean="0"/>
              <a:t> – Presentation of the Budget Bill</a:t>
            </a:r>
            <a:endParaRPr lang="de-DE" sz="2800" b="1" cap="small" dirty="0" smtClean="0"/>
          </a:p>
        </p:txBody>
      </p:sp>
      <p:sp>
        <p:nvSpPr>
          <p:cNvPr id="614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995937" y="1484784"/>
            <a:ext cx="4968552" cy="4284367"/>
          </a:xfrm>
        </p:spPr>
        <p:txBody>
          <a:bodyPr/>
          <a:lstStyle/>
          <a:p>
            <a:pPr eaLnBrk="0" hangingPunct="0">
              <a:spcBef>
                <a:spcPts val="600"/>
              </a:spcBef>
              <a:spcAft>
                <a:spcPts val="1200"/>
              </a:spcAft>
              <a:buSzPct val="100000"/>
              <a:buFont typeface="Times" pitchFamily="18" charset="0"/>
              <a:buChar char="•"/>
            </a:pPr>
            <a:r>
              <a:rPr lang="en-US" dirty="0"/>
              <a:t>The </a:t>
            </a:r>
            <a:r>
              <a:rPr lang="en-US" b="1" dirty="0"/>
              <a:t>Federal Government </a:t>
            </a:r>
            <a:r>
              <a:rPr lang="en-US" dirty="0"/>
              <a:t>must present the </a:t>
            </a:r>
            <a:r>
              <a:rPr lang="en-US" b="1" dirty="0"/>
              <a:t>Budget Bill </a:t>
            </a:r>
            <a:r>
              <a:rPr lang="en-US" dirty="0"/>
              <a:t>(Federal Finance Bill) to the National Council at latest </a:t>
            </a:r>
            <a:r>
              <a:rPr lang="en-US" b="1" dirty="0"/>
              <a:t>10 weeks </a:t>
            </a:r>
            <a:r>
              <a:rPr lang="en-US" dirty="0"/>
              <a:t>before the end of the fiscal </a:t>
            </a:r>
            <a:r>
              <a:rPr lang="en-US" dirty="0" smtClean="0"/>
              <a:t>year</a:t>
            </a:r>
            <a:endParaRPr lang="en-US" dirty="0"/>
          </a:p>
          <a:p>
            <a:pPr eaLnBrk="0" hangingPunct="0">
              <a:spcBef>
                <a:spcPts val="600"/>
              </a:spcBef>
              <a:spcAft>
                <a:spcPts val="1200"/>
              </a:spcAft>
              <a:buSzPct val="100000"/>
              <a:buFont typeface="Times" pitchFamily="18" charset="0"/>
              <a:buChar char="•"/>
            </a:pPr>
            <a:r>
              <a:rPr lang="en-US" b="1" dirty="0" smtClean="0"/>
              <a:t>Members of Parliament</a:t>
            </a:r>
            <a:r>
              <a:rPr lang="en-US" dirty="0" smtClean="0"/>
              <a:t> </a:t>
            </a:r>
            <a:r>
              <a:rPr lang="en-US" dirty="0"/>
              <a:t>may present a budget bill only</a:t>
            </a:r>
            <a:r>
              <a:rPr lang="en-US" b="1" dirty="0"/>
              <a:t> </a:t>
            </a:r>
            <a:r>
              <a:rPr lang="en-US" dirty="0"/>
              <a:t>if the </a:t>
            </a:r>
            <a:r>
              <a:rPr lang="en-US" b="1" dirty="0"/>
              <a:t>Federal Government fails </a:t>
            </a:r>
            <a:r>
              <a:rPr lang="en-US" dirty="0"/>
              <a:t>to do </a:t>
            </a:r>
            <a:r>
              <a:rPr lang="en-US" dirty="0" smtClean="0"/>
              <a:t>so</a:t>
            </a:r>
            <a:endParaRPr lang="en-US" dirty="0"/>
          </a:p>
          <a:p>
            <a:pPr eaLnBrk="0" hangingPunct="0">
              <a:spcBef>
                <a:spcPts val="600"/>
              </a:spcBef>
              <a:spcAft>
                <a:spcPts val="1200"/>
              </a:spcAft>
              <a:buSzPct val="100000"/>
              <a:buFont typeface="Times" pitchFamily="18" charset="0"/>
              <a:buChar char="•"/>
            </a:pPr>
            <a:r>
              <a:rPr lang="en-US" dirty="0" smtClean="0"/>
              <a:t>If the National Council has </a:t>
            </a:r>
            <a:r>
              <a:rPr lang="en-US" b="1" dirty="0" smtClean="0"/>
              <a:t>not passed </a:t>
            </a:r>
            <a:r>
              <a:rPr lang="en-US" dirty="0" smtClean="0"/>
              <a:t>a Federal Finance Law household is managed according to the </a:t>
            </a:r>
            <a:r>
              <a:rPr lang="en-US" b="1" dirty="0" smtClean="0"/>
              <a:t>most recently </a:t>
            </a:r>
            <a:r>
              <a:rPr lang="en-US" dirty="0"/>
              <a:t>passed Federal Finance </a:t>
            </a:r>
            <a:r>
              <a:rPr lang="en-US" dirty="0" smtClean="0"/>
              <a:t>Law</a:t>
            </a:r>
          </a:p>
          <a:p>
            <a:pPr eaLnBrk="0" hangingPunct="0">
              <a:spcBef>
                <a:spcPts val="600"/>
              </a:spcBef>
              <a:spcAft>
                <a:spcPts val="1200"/>
              </a:spcAft>
              <a:buSzPct val="100000"/>
              <a:buFont typeface="Times" pitchFamily="18" charset="0"/>
              <a:buChar char="•"/>
            </a:pPr>
            <a:r>
              <a:rPr lang="en-US" dirty="0" smtClean="0"/>
              <a:t>National Council may likewise make </a:t>
            </a:r>
            <a:r>
              <a:rPr lang="en-US" b="1" dirty="0" smtClean="0"/>
              <a:t>temporary provisions </a:t>
            </a:r>
            <a:r>
              <a:rPr lang="en-US" dirty="0" smtClean="0"/>
              <a:t>by way of a Federal Law</a:t>
            </a:r>
          </a:p>
          <a:p>
            <a:pPr eaLnBrk="0" hangingPunct="0">
              <a:spcBef>
                <a:spcPts val="600"/>
              </a:spcBef>
              <a:spcAft>
                <a:spcPts val="1200"/>
              </a:spcAft>
              <a:buSzPct val="100000"/>
              <a:buFont typeface="Times" pitchFamily="18" charset="0"/>
              <a:buChar char="•"/>
            </a:pPr>
            <a:endParaRPr lang="en-US" dirty="0" smtClean="0"/>
          </a:p>
          <a:p>
            <a:pPr eaLnBrk="0" hangingPunct="0">
              <a:spcBef>
                <a:spcPts val="600"/>
              </a:spcBef>
              <a:spcAft>
                <a:spcPts val="1200"/>
              </a:spcAft>
              <a:buSzPct val="100000"/>
              <a:buFont typeface="Times" pitchFamily="18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5" r="31777"/>
          <a:stretch/>
        </p:blipFill>
        <p:spPr>
          <a:xfrm>
            <a:off x="467544" y="1556792"/>
            <a:ext cx="340995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1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263">
              <a:defRPr/>
            </a:pPr>
            <a:fld id="{7A8D0710-5A57-4E57-B801-C85735D39D56}" type="slidenum">
              <a:rPr lang="de-DE">
                <a:latin typeface="+mn-ea"/>
              </a:rPr>
              <a:pPr defTabSz="957263">
                <a:defRPr/>
              </a:pPr>
              <a:t>9</a:t>
            </a:fld>
            <a:endParaRPr lang="de-DE">
              <a:latin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7263">
              <a:defRPr/>
            </a:pPr>
            <a:r>
              <a:rPr lang="de-DE">
                <a:latin typeface="+mj-lt"/>
              </a:rPr>
              <a:t>REPUBLIK ÖSTERREICH  Parlament</a:t>
            </a:r>
          </a:p>
        </p:txBody>
      </p:sp>
      <p:sp>
        <p:nvSpPr>
          <p:cNvPr id="6148" name="Rectangle 16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792088"/>
          </a:xfrm>
        </p:spPr>
        <p:txBody>
          <a:bodyPr/>
          <a:lstStyle/>
          <a:p>
            <a:r>
              <a:rPr lang="en-US" sz="2800" b="1" cap="small" dirty="0"/>
              <a:t>8</a:t>
            </a:r>
            <a:r>
              <a:rPr lang="en-US" sz="2800" b="1" cap="small" dirty="0" smtClean="0"/>
              <a:t> – Budget Speech and First Reading</a:t>
            </a:r>
            <a:endParaRPr lang="de-DE" sz="2800" b="1" cap="small" dirty="0" smtClean="0"/>
          </a:p>
        </p:txBody>
      </p:sp>
      <p:sp>
        <p:nvSpPr>
          <p:cNvPr id="8" name="Rechteck 7"/>
          <p:cNvSpPr/>
          <p:nvPr/>
        </p:nvSpPr>
        <p:spPr>
          <a:xfrm>
            <a:off x="5715001" y="2531658"/>
            <a:ext cx="1491234" cy="5153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Plenary: Budget Speech</a:t>
            </a:r>
          </a:p>
        </p:txBody>
      </p:sp>
      <p:sp>
        <p:nvSpPr>
          <p:cNvPr id="9" name="Rechteck 8"/>
          <p:cNvSpPr/>
          <p:nvPr/>
        </p:nvSpPr>
        <p:spPr>
          <a:xfrm>
            <a:off x="764171" y="2540064"/>
            <a:ext cx="1224136" cy="50699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Minister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of Finance</a:t>
            </a:r>
          </a:p>
        </p:txBody>
      </p:sp>
      <p:sp>
        <p:nvSpPr>
          <p:cNvPr id="10" name="Rechteck 9"/>
          <p:cNvSpPr/>
          <p:nvPr/>
        </p:nvSpPr>
        <p:spPr>
          <a:xfrm>
            <a:off x="2641923" y="2531005"/>
            <a:ext cx="1171176" cy="516049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Council of</a:t>
            </a:r>
            <a:r>
              <a:rPr lang="en-US" sz="1100" baseline="0" dirty="0">
                <a:solidFill>
                  <a:schemeClr val="bg1">
                    <a:lumMod val="50000"/>
                  </a:schemeClr>
                </a:solidFill>
              </a:rPr>
              <a:t> Ministers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724525" y="3214688"/>
            <a:ext cx="1472185" cy="5083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Plenary:</a:t>
            </a:r>
            <a:r>
              <a:rPr lang="en-US" sz="1100" baseline="0" dirty="0"/>
              <a:t> First Reading</a:t>
            </a:r>
            <a:endParaRPr lang="en-US" sz="1100" dirty="0"/>
          </a:p>
        </p:txBody>
      </p:sp>
      <p:sp>
        <p:nvSpPr>
          <p:cNvPr id="12" name="Rechteck 11"/>
          <p:cNvSpPr/>
          <p:nvPr/>
        </p:nvSpPr>
        <p:spPr>
          <a:xfrm>
            <a:off x="5715001" y="4740845"/>
            <a:ext cx="1530924" cy="51906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Budget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Committee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: Debate</a:t>
            </a:r>
          </a:p>
          <a:p>
            <a:pPr algn="ctr"/>
            <a:endParaRPr lang="en-US" sz="1100" dirty="0"/>
          </a:p>
        </p:txBody>
      </p:sp>
      <p:sp>
        <p:nvSpPr>
          <p:cNvPr id="13" name="Rechteck 12"/>
          <p:cNvSpPr/>
          <p:nvPr/>
        </p:nvSpPr>
        <p:spPr>
          <a:xfrm>
            <a:off x="5732872" y="5577922"/>
            <a:ext cx="1493914" cy="51000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 dirty="0" smtClean="0"/>
          </a:p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Plenary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en-US" sz="1100" baseline="0" dirty="0">
                <a:solidFill>
                  <a:schemeClr val="bg1">
                    <a:lumMod val="50000"/>
                  </a:schemeClr>
                </a:solidFill>
              </a:rPr>
              <a:t>  Second and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sz="1100" baseline="0" dirty="0" smtClean="0">
                <a:solidFill>
                  <a:schemeClr val="bg1">
                    <a:lumMod val="50000"/>
                  </a:schemeClr>
                </a:solidFill>
              </a:rPr>
              <a:t>hird Reading</a:t>
            </a:r>
            <a:endParaRPr lang="en-US" sz="1100" baseline="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1100" dirty="0"/>
          </a:p>
        </p:txBody>
      </p:sp>
      <p:sp>
        <p:nvSpPr>
          <p:cNvPr id="14" name="Rechteck 13"/>
          <p:cNvSpPr/>
          <p:nvPr/>
        </p:nvSpPr>
        <p:spPr>
          <a:xfrm>
            <a:off x="4041291" y="4550724"/>
            <a:ext cx="1179935" cy="38024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Expert Hearing</a:t>
            </a:r>
          </a:p>
        </p:txBody>
      </p:sp>
      <p:sp>
        <p:nvSpPr>
          <p:cNvPr id="15" name="Rechteck 14"/>
          <p:cNvSpPr/>
          <p:nvPr/>
        </p:nvSpPr>
        <p:spPr>
          <a:xfrm>
            <a:off x="4041291" y="5070289"/>
            <a:ext cx="1170410" cy="37923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aseline="0" dirty="0" smtClean="0">
                <a:solidFill>
                  <a:schemeClr val="bg1">
                    <a:lumMod val="50000"/>
                  </a:schemeClr>
                </a:solidFill>
              </a:rPr>
              <a:t>BPO</a:t>
            </a:r>
            <a:endParaRPr lang="en-US" sz="1100" baseline="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Analyses 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6" name="Gerade Verbindung mit Pfeil 15"/>
          <p:cNvCxnSpPr>
            <a:stCxn id="9" idx="3"/>
            <a:endCxn id="10" idx="1"/>
          </p:cNvCxnSpPr>
          <p:nvPr/>
        </p:nvCxnSpPr>
        <p:spPr>
          <a:xfrm flipV="1">
            <a:off x="1988307" y="2789030"/>
            <a:ext cx="653616" cy="4529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10" idx="3"/>
            <a:endCxn id="8" idx="1"/>
          </p:cNvCxnSpPr>
          <p:nvPr/>
        </p:nvCxnSpPr>
        <p:spPr>
          <a:xfrm>
            <a:off x="3813099" y="2789030"/>
            <a:ext cx="1901902" cy="327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8" idx="2"/>
            <a:endCxn id="11" idx="0"/>
          </p:cNvCxnSpPr>
          <p:nvPr/>
        </p:nvCxnSpPr>
        <p:spPr>
          <a:xfrm>
            <a:off x="6460618" y="3047054"/>
            <a:ext cx="0" cy="1676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11" idx="2"/>
            <a:endCxn id="12" idx="0"/>
          </p:cNvCxnSpPr>
          <p:nvPr/>
        </p:nvCxnSpPr>
        <p:spPr>
          <a:xfrm>
            <a:off x="6460618" y="3723033"/>
            <a:ext cx="19845" cy="101781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hteck 19"/>
          <p:cNvSpPr/>
          <p:nvPr/>
        </p:nvSpPr>
        <p:spPr>
          <a:xfrm>
            <a:off x="764171" y="1834568"/>
            <a:ext cx="2808312" cy="506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/>
              <a:t>FEDERAL GOVERNMENT</a:t>
            </a:r>
            <a:endParaRPr lang="en-US" sz="1100" b="1" dirty="0"/>
          </a:p>
        </p:txBody>
      </p:sp>
      <p:sp>
        <p:nvSpPr>
          <p:cNvPr id="21" name="Rechteck 20"/>
          <p:cNvSpPr/>
          <p:nvPr/>
        </p:nvSpPr>
        <p:spPr>
          <a:xfrm>
            <a:off x="4632784" y="1834568"/>
            <a:ext cx="3240360" cy="506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/>
              <a:t>PARLIAMENT (National Council)</a:t>
            </a:r>
            <a:endParaRPr lang="en-US" sz="1100" b="1" dirty="0"/>
          </a:p>
        </p:txBody>
      </p:sp>
      <p:cxnSp>
        <p:nvCxnSpPr>
          <p:cNvPr id="22" name="Gerade Verbindung mit Pfeil 21"/>
          <p:cNvCxnSpPr>
            <a:stCxn id="12" idx="2"/>
            <a:endCxn id="13" idx="0"/>
          </p:cNvCxnSpPr>
          <p:nvPr/>
        </p:nvCxnSpPr>
        <p:spPr>
          <a:xfrm flipH="1">
            <a:off x="6479829" y="5259908"/>
            <a:ext cx="634" cy="31801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4" idx="3"/>
          </p:cNvCxnSpPr>
          <p:nvPr/>
        </p:nvCxnSpPr>
        <p:spPr>
          <a:xfrm>
            <a:off x="5221226" y="4740845"/>
            <a:ext cx="502159" cy="190121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15" idx="3"/>
          </p:cNvCxnSpPr>
          <p:nvPr/>
        </p:nvCxnSpPr>
        <p:spPr>
          <a:xfrm flipV="1">
            <a:off x="5211701" y="5131163"/>
            <a:ext cx="515689" cy="12874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">
  <a:themeElements>
    <a:clrScheme name="">
      <a:dk1>
        <a:srgbClr val="000000"/>
      </a:dk1>
      <a:lt1>
        <a:srgbClr val="FFFFFF"/>
      </a:lt1>
      <a:dk2>
        <a:srgbClr val="EF0F2C"/>
      </a:dk2>
      <a:lt2>
        <a:srgbClr val="C0C0C0"/>
      </a:lt2>
      <a:accent1>
        <a:srgbClr val="EF0F2C"/>
      </a:accent1>
      <a:accent2>
        <a:srgbClr val="BD0C24"/>
      </a:accent2>
      <a:accent3>
        <a:srgbClr val="FFFFFF"/>
      </a:accent3>
      <a:accent4>
        <a:srgbClr val="000000"/>
      </a:accent4>
      <a:accent5>
        <a:srgbClr val="F6AAAC"/>
      </a:accent5>
      <a:accent6>
        <a:srgbClr val="AB0A20"/>
      </a:accent6>
      <a:hlink>
        <a:srgbClr val="810819"/>
      </a:hlink>
      <a:folHlink>
        <a:srgbClr val="46040D"/>
      </a:folHlink>
    </a:clrScheme>
    <a:fontScheme name="Oep_Powerpoint">
      <a:majorFont>
        <a:latin typeface="Palatino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ep_Powerpoint 1">
        <a:dk1>
          <a:srgbClr val="FFCC00"/>
        </a:dk1>
        <a:lt1>
          <a:srgbClr val="F8F8F8"/>
        </a:lt1>
        <a:dk2>
          <a:srgbClr val="000000"/>
        </a:dk2>
        <a:lt2>
          <a:srgbClr val="6666FF"/>
        </a:lt2>
        <a:accent1>
          <a:srgbClr val="669900"/>
        </a:accent1>
        <a:accent2>
          <a:srgbClr val="006600"/>
        </a:accent2>
        <a:accent3>
          <a:srgbClr val="AAAAAA"/>
        </a:accent3>
        <a:accent4>
          <a:srgbClr val="D4D4D4"/>
        </a:accent4>
        <a:accent5>
          <a:srgbClr val="B8CAAA"/>
        </a:accent5>
        <a:accent6>
          <a:srgbClr val="005C00"/>
        </a:accent6>
        <a:hlink>
          <a:srgbClr val="0099FF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p_Powerpoint 2">
        <a:dk1>
          <a:srgbClr val="868686"/>
        </a:dk1>
        <a:lt1>
          <a:srgbClr val="FFFFFF"/>
        </a:lt1>
        <a:dk2>
          <a:srgbClr val="009999"/>
        </a:dk2>
        <a:lt2>
          <a:srgbClr val="6600FF"/>
        </a:lt2>
        <a:accent1>
          <a:srgbClr val="9999FF"/>
        </a:accent1>
        <a:accent2>
          <a:srgbClr val="CBCBCB"/>
        </a:accent2>
        <a:accent3>
          <a:srgbClr val="FFFFFF"/>
        </a:accent3>
        <a:accent4>
          <a:srgbClr val="727272"/>
        </a:accent4>
        <a:accent5>
          <a:srgbClr val="CACAFF"/>
        </a:accent5>
        <a:accent6>
          <a:srgbClr val="B8B8B8"/>
        </a:accent6>
        <a:hlink>
          <a:srgbClr val="6600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p_Powerpoint 3">
        <a:dk1>
          <a:srgbClr val="1C1C1C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CBCBCB"/>
        </a:accent2>
        <a:accent3>
          <a:srgbClr val="FFFFFF"/>
        </a:accent3>
        <a:accent4>
          <a:srgbClr val="161616"/>
        </a:accent4>
        <a:accent5>
          <a:srgbClr val="EBEBEB"/>
        </a:accent5>
        <a:accent6>
          <a:srgbClr val="B8B8B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p_Powerpoint 4">
        <a:dk1>
          <a:srgbClr val="FFCC00"/>
        </a:dk1>
        <a:lt1>
          <a:srgbClr val="FFFFCC"/>
        </a:lt1>
        <a:dk2>
          <a:srgbClr val="000099"/>
        </a:dk2>
        <a:lt2>
          <a:srgbClr val="00CC00"/>
        </a:lt2>
        <a:accent1>
          <a:srgbClr val="3333FF"/>
        </a:accent1>
        <a:accent2>
          <a:srgbClr val="3333CC"/>
        </a:accent2>
        <a:accent3>
          <a:srgbClr val="AAAACA"/>
        </a:accent3>
        <a:accent4>
          <a:srgbClr val="DADAAE"/>
        </a:accent4>
        <a:accent5>
          <a:srgbClr val="ADADFF"/>
        </a:accent5>
        <a:accent6>
          <a:srgbClr val="2D2DB9"/>
        </a:accent6>
        <a:hlink>
          <a:srgbClr val="0099FF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p_Powerpoint 5">
        <a:dk1>
          <a:srgbClr val="FFFF00"/>
        </a:dk1>
        <a:lt1>
          <a:srgbClr val="FFFFFF"/>
        </a:lt1>
        <a:dk2>
          <a:srgbClr val="FF0033"/>
        </a:dk2>
        <a:lt2>
          <a:srgbClr val="000000"/>
        </a:lt2>
        <a:accent1>
          <a:srgbClr val="330099"/>
        </a:accent1>
        <a:accent2>
          <a:srgbClr val="CC0000"/>
        </a:accent2>
        <a:accent3>
          <a:srgbClr val="FFAAAD"/>
        </a:accent3>
        <a:accent4>
          <a:srgbClr val="DADADA"/>
        </a:accent4>
        <a:accent5>
          <a:srgbClr val="ADAACA"/>
        </a:accent5>
        <a:accent6>
          <a:srgbClr val="B90000"/>
        </a:accent6>
        <a:hlink>
          <a:srgbClr val="0099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</Template>
  <TotalTime>0</TotalTime>
  <Words>2085</Words>
  <Application>Microsoft Office PowerPoint</Application>
  <PresentationFormat>Bildschirmpräsentation (4:3)</PresentationFormat>
  <Paragraphs>311</Paragraphs>
  <Slides>27</Slides>
  <Notes>27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PPT-VORLAGE</vt:lpstr>
      <vt:lpstr>PEM PAL Budget Community of Practice (BCoP) “The Role of Austria's Parliament in Budgeting”   The Role of Parliament in the Budget Process  Vienna, 30th January 2014</vt:lpstr>
      <vt:lpstr>1 – Setting the context: The Austrian Parliament</vt:lpstr>
      <vt:lpstr>2 – Setting the context: Parliaments and the power of the purse</vt:lpstr>
      <vt:lpstr>3 – The National Council’s role in the Budget process</vt:lpstr>
      <vt:lpstr>4 – Consideration and approval of the budget – an overview</vt:lpstr>
      <vt:lpstr>5 – Consideration and approval of the budget – an overview</vt:lpstr>
      <vt:lpstr>6 – Presentation of the Budget Bill</vt:lpstr>
      <vt:lpstr>7 – Presentation of the Budget Bill</vt:lpstr>
      <vt:lpstr>8 – Budget Speech and First Reading</vt:lpstr>
      <vt:lpstr>9 – Budget Speech</vt:lpstr>
      <vt:lpstr>10 – First Reading </vt:lpstr>
      <vt:lpstr>11 – Committee Proceedings</vt:lpstr>
      <vt:lpstr>12 – Committee Proceedings – Experts and MPs</vt:lpstr>
      <vt:lpstr>13 – Committee Proceedings – Budget Analysis 2013 of the BPO</vt:lpstr>
      <vt:lpstr>14 – Committee Proceedings – Scrutiny and Amendments</vt:lpstr>
      <vt:lpstr>15 – Committee Proceedings – the New Budget structure</vt:lpstr>
      <vt:lpstr>16 – Committee Proceedings – Outcome Orientation</vt:lpstr>
      <vt:lpstr>17 – Committee Proceedings –  Gender Budgeting</vt:lpstr>
      <vt:lpstr>18 – Plenary: Second and Third Reading Approval of the Budget</vt:lpstr>
      <vt:lpstr>19 – Plenary: Second and Third Reading </vt:lpstr>
      <vt:lpstr>20 – Approval of the Budget</vt:lpstr>
      <vt:lpstr>21 – Parliament and the Budgetary Cycle</vt:lpstr>
      <vt:lpstr>22 – Parliament and the Budgetary Cycle</vt:lpstr>
      <vt:lpstr>23 – Parliament and the Budgetary Cycle  The Fiscal Year</vt:lpstr>
      <vt:lpstr>24 – Other Committees involved in budget  related debates</vt:lpstr>
      <vt:lpstr>   25 – New Challenges for Parliament </vt:lpstr>
      <vt:lpstr>Thank you for your attention</vt:lpstr>
    </vt:vector>
  </TitlesOfParts>
  <Company>Parlamentsdirektion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Mechanisms of Control before the formal introduction of a government draft bill into the parliamentary procedure - Austria Christoph Konrath, Austrian Parliamentary Administration</dc:title>
  <dc:creator>RLW</dc:creator>
  <cp:lastModifiedBy>Berger Helmut, Dr.</cp:lastModifiedBy>
  <cp:revision>76</cp:revision>
  <cp:lastPrinted>2014-01-27T12:04:39Z</cp:lastPrinted>
  <dcterms:created xsi:type="dcterms:W3CDTF">2012-09-11T07:53:58Z</dcterms:created>
  <dcterms:modified xsi:type="dcterms:W3CDTF">2014-01-27T22:28:15Z</dcterms:modified>
</cp:coreProperties>
</file>