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259" r:id="rId3"/>
    <p:sldId id="276" r:id="rId4"/>
    <p:sldId id="277" r:id="rId5"/>
    <p:sldId id="278" r:id="rId6"/>
    <p:sldId id="296" r:id="rId7"/>
    <p:sldId id="306" r:id="rId8"/>
    <p:sldId id="284" r:id="rId9"/>
    <p:sldId id="285" r:id="rId10"/>
    <p:sldId id="280" r:id="rId11"/>
    <p:sldId id="300" r:id="rId12"/>
    <p:sldId id="286" r:id="rId13"/>
    <p:sldId id="282" r:id="rId14"/>
    <p:sldId id="304" r:id="rId15"/>
    <p:sldId id="288" r:id="rId16"/>
    <p:sldId id="301" r:id="rId17"/>
    <p:sldId id="297" r:id="rId18"/>
    <p:sldId id="298" r:id="rId19"/>
    <p:sldId id="287" r:id="rId20"/>
    <p:sldId id="283" r:id="rId21"/>
    <p:sldId id="305" r:id="rId22"/>
    <p:sldId id="289" r:id="rId23"/>
    <p:sldId id="290" r:id="rId24"/>
    <p:sldId id="292" r:id="rId25"/>
    <p:sldId id="294" r:id="rId26"/>
    <p:sldId id="295" r:id="rId27"/>
    <p:sldId id="275" r:id="rId28"/>
  </p:sldIdLst>
  <p:sldSz cx="9144000" cy="6858000" type="screen4x3"/>
  <p:notesSz cx="68199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F2C"/>
    <a:srgbClr val="0066CC"/>
    <a:srgbClr val="66FF66"/>
    <a:srgbClr val="CCFF66"/>
    <a:srgbClr val="CCFF99"/>
    <a:srgbClr val="6699FF"/>
    <a:srgbClr val="66CCFF"/>
    <a:srgbClr val="99CCFF"/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8" autoAdjust="0"/>
    <p:restoredTop sz="92982" autoAdjust="0"/>
  </p:normalViewPr>
  <p:slideViewPr>
    <p:cSldViewPr>
      <p:cViewPr varScale="1">
        <p:scale>
          <a:sx n="76" d="100"/>
          <a:sy n="76" d="100"/>
        </p:scale>
        <p:origin x="5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0043F-94C9-493C-BACB-2A89314037E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769E7AB2-5C15-444C-A46D-359AD682CF4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3313113" algn="l"/>
              <a:tab pos="4217988" algn="l"/>
              <a:tab pos="6184900" algn="l"/>
            </a:tabLst>
            <a:defRPr/>
          </a:pPr>
          <a:r>
            <a:rPr lang="ru-RU" sz="1600" b="1" dirty="0" smtClean="0"/>
            <a:t>ФЕДЕРАЛЬНОЕ ПРАВИТЕЛЬСТВО</a:t>
          </a:r>
          <a:r>
            <a:rPr lang="de-AT" sz="1600" b="1" dirty="0" smtClean="0"/>
            <a:t>	</a:t>
          </a:r>
          <a:r>
            <a:rPr lang="ru-RU" sz="1800" b="1" dirty="0" smtClean="0"/>
            <a:t>ПАРЛАМЕНТ</a:t>
          </a:r>
          <a:endParaRPr lang="de-AT" sz="1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1258888" algn="l"/>
              <a:tab pos="3411538" algn="l"/>
              <a:tab pos="4748213" algn="l"/>
              <a:tab pos="6184900" algn="l"/>
            </a:tabLst>
            <a:defRPr/>
          </a:pPr>
          <a:r>
            <a:rPr lang="de-AT" sz="1400" b="0" dirty="0" smtClean="0"/>
            <a:t>	</a:t>
          </a:r>
          <a:r>
            <a:rPr lang="ru-RU" sz="1400" b="0" dirty="0" smtClean="0"/>
            <a:t>Утверждает отчет </a:t>
          </a:r>
          <a:r>
            <a:rPr lang="de-AT" sz="1200" dirty="0" smtClean="0"/>
            <a:t>		</a:t>
          </a:r>
          <a:r>
            <a:rPr lang="ru-RU" sz="1200" dirty="0" smtClean="0"/>
            <a:t>Голосует по бюджету</a:t>
          </a: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1258888" algn="l"/>
              <a:tab pos="3411538" algn="l"/>
              <a:tab pos="4748213" algn="l"/>
              <a:tab pos="6184900" algn="l"/>
            </a:tabLst>
            <a:defRPr/>
          </a:pPr>
          <a:r>
            <a:rPr lang="de-AT" sz="1200" dirty="0" smtClean="0"/>
            <a:t>	</a:t>
          </a:r>
          <a:r>
            <a:rPr lang="ru-RU" sz="1200" dirty="0" smtClean="0"/>
            <a:t>Счетной палаты</a:t>
          </a:r>
          <a:r>
            <a:rPr lang="de-AT" sz="1200" dirty="0" smtClean="0"/>
            <a:t>		</a:t>
          </a:r>
          <a:r>
            <a:rPr lang="ru-RU" sz="1200" dirty="0" smtClean="0"/>
            <a:t>и </a:t>
          </a:r>
          <a:r>
            <a:rPr lang="de-AT" sz="1200" dirty="0" smtClean="0"/>
            <a:t>MTEF</a:t>
          </a:r>
          <a:r>
            <a:rPr lang="de-AT" sz="1200" dirty="0" smtClean="0"/>
            <a:t>		</a:t>
          </a:r>
          <a:r>
            <a:rPr lang="ru-RU" sz="1200" dirty="0" smtClean="0"/>
            <a:t>Федер. министерства</a:t>
          </a:r>
          <a:r>
            <a:rPr lang="de-AT" sz="1200" dirty="0" smtClean="0"/>
            <a:t>						</a:t>
          </a:r>
          <a:r>
            <a:rPr lang="ru-RU" sz="1200" dirty="0" smtClean="0"/>
            <a:t>исполняют бюджет</a:t>
          </a:r>
          <a:r>
            <a:rPr lang="de-AT" sz="1200" dirty="0" smtClean="0"/>
            <a:t>	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ru-RU" sz="1600" b="1" dirty="0" smtClean="0"/>
            <a:t>Независимые</a:t>
          </a:r>
          <a:endParaRPr lang="de-AT" sz="1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ru-RU" sz="1600" b="1" dirty="0" smtClean="0"/>
            <a:t>Исследовательские советы</a:t>
          </a:r>
          <a:r>
            <a:rPr lang="de-AT" sz="1600" b="1" dirty="0" smtClean="0"/>
            <a:t>:</a:t>
          </a:r>
          <a:endParaRPr lang="de-AT" sz="1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ru-RU" sz="1200" dirty="0" smtClean="0"/>
            <a:t>Вклад в бюджетное планирование </a:t>
          </a:r>
          <a:r>
            <a:rPr lang="de-AT" sz="1200" dirty="0" smtClean="0"/>
            <a:t>												</a:t>
          </a:r>
          <a:r>
            <a:rPr lang="de-AT" sz="2000" b="1" dirty="0" smtClean="0"/>
            <a:t>		</a:t>
          </a:r>
          <a:endParaRPr lang="de-AT" sz="2000" b="1" dirty="0"/>
        </a:p>
      </dgm:t>
    </dgm:pt>
    <dgm:pt modelId="{71A40659-59EA-4413-853F-A73E55651861}" type="sibTrans" cxnId="{64A1C8C8-486F-4334-880F-3BF6AD7922B5}">
      <dgm:prSet/>
      <dgm:spPr/>
      <dgm:t>
        <a:bodyPr/>
        <a:lstStyle/>
        <a:p>
          <a:endParaRPr lang="de-AT"/>
        </a:p>
      </dgm:t>
    </dgm:pt>
    <dgm:pt modelId="{0411E823-58EF-4416-B37C-2048CE290E34}" type="parTrans" cxnId="{64A1C8C8-486F-4334-880F-3BF6AD7922B5}">
      <dgm:prSet/>
      <dgm:spPr/>
      <dgm:t>
        <a:bodyPr/>
        <a:lstStyle/>
        <a:p>
          <a:endParaRPr lang="de-AT"/>
        </a:p>
      </dgm:t>
    </dgm:pt>
    <dgm:pt modelId="{342F4C12-7D20-4A5A-8257-E45F1EE3F2B7}">
      <dgm:prSet custT="1"/>
      <dgm:spPr/>
      <dgm:t>
        <a:bodyPr/>
        <a:lstStyle/>
        <a:p>
          <a:r>
            <a:rPr lang="de-AT" sz="1800" b="1" dirty="0" smtClean="0"/>
            <a:t> </a:t>
          </a:r>
          <a:endParaRPr lang="de-AT" sz="1800" b="1" dirty="0"/>
        </a:p>
      </dgm:t>
    </dgm:pt>
    <dgm:pt modelId="{C8F854AE-AC3D-4258-BB9A-ED16BE2B0856}" type="sibTrans" cxnId="{8A96F9B9-95CB-4872-814F-3B8A67244FA5}">
      <dgm:prSet/>
      <dgm:spPr/>
      <dgm:t>
        <a:bodyPr/>
        <a:lstStyle/>
        <a:p>
          <a:endParaRPr lang="de-AT"/>
        </a:p>
      </dgm:t>
    </dgm:pt>
    <dgm:pt modelId="{F984A5AB-C0E3-43A1-9BFB-F794F37B47BC}" type="parTrans" cxnId="{8A96F9B9-95CB-4872-814F-3B8A67244FA5}">
      <dgm:prSet/>
      <dgm:spPr/>
      <dgm:t>
        <a:bodyPr/>
        <a:lstStyle/>
        <a:p>
          <a:endParaRPr lang="de-AT"/>
        </a:p>
      </dgm:t>
    </dgm:pt>
    <dgm:pt modelId="{FE14AD56-9AAF-42B6-91E4-3C9ACBC61F83}" type="pres">
      <dgm:prSet presAssocID="{2B40043F-94C9-493C-BACB-2A89314037E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3C629DE6-F103-417A-B919-F693B36CCB17}" type="pres">
      <dgm:prSet presAssocID="{2B40043F-94C9-493C-BACB-2A89314037E8}" presName="LeftText" presStyleLbl="revTx" presStyleIdx="0" presStyleCnt="0" custScaleX="163490" custScaleY="31727" custLinFactNeighborX="-13898" custLinFactNeighborY="3266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1095EF8-8B61-493B-A745-47326AB82AA8}" type="pres">
      <dgm:prSet presAssocID="{2B40043F-94C9-493C-BACB-2A89314037E8}" presName="LeftNode" presStyleLbl="bgImgPlace1" presStyleIdx="0" presStyleCnt="2" custFlipVert="0" custFlipHor="0" custScaleX="4617" custScaleY="2822" custLinFactX="200000" custLinFactY="-85504" custLinFactNeighborX="296376" custLinFactNeighborY="-100000">
        <dgm:presLayoutVars>
          <dgm:chMax val="2"/>
          <dgm:chPref val="2"/>
        </dgm:presLayoutVars>
      </dgm:prSet>
      <dgm:spPr/>
      <dgm:t>
        <a:bodyPr/>
        <a:lstStyle/>
        <a:p>
          <a:endParaRPr lang="de-AT"/>
        </a:p>
      </dgm:t>
    </dgm:pt>
    <dgm:pt modelId="{07E2E92F-C823-4313-A50F-FD88EF875362}" type="pres">
      <dgm:prSet presAssocID="{2B40043F-94C9-493C-BACB-2A89314037E8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1C722BA-295D-4197-8BDC-573107086E3D}" type="pres">
      <dgm:prSet presAssocID="{2B40043F-94C9-493C-BACB-2A89314037E8}" presName="RightNode" presStyleLbl="bgImgPlace1" presStyleIdx="1" presStyleCnt="2" custAng="0" custFlipVert="1" custFlipHor="1" custScaleX="846048" custScaleY="70677" custLinFactNeighborX="34223" custLinFactNeighborY="3538">
        <dgm:presLayoutVars>
          <dgm:chMax val="0"/>
          <dgm:chPref val="0"/>
        </dgm:presLayoutVars>
      </dgm:prSet>
      <dgm:spPr/>
      <dgm:t>
        <a:bodyPr/>
        <a:lstStyle/>
        <a:p>
          <a:endParaRPr lang="de-AT"/>
        </a:p>
      </dgm:t>
    </dgm:pt>
    <dgm:pt modelId="{1C78FB24-4FF5-4903-8B09-B7E17C8E8ECB}" type="pres">
      <dgm:prSet presAssocID="{2B40043F-94C9-493C-BACB-2A89314037E8}" presName="TopArrow" presStyleLbl="node1" presStyleIdx="0" presStyleCnt="2" custFlipVert="0" custFlipHor="0" custScaleX="7998" custScaleY="6263" custLinFactY="100000" custLinFactNeighborX="-16365" custLinFactNeighborY="149904"/>
      <dgm:spPr>
        <a:prstGeom prst="flowChartAlternateProcess">
          <a:avLst/>
        </a:prstGeom>
      </dgm:spPr>
      <dgm:t>
        <a:bodyPr/>
        <a:lstStyle/>
        <a:p>
          <a:endParaRPr lang="de-AT"/>
        </a:p>
      </dgm:t>
    </dgm:pt>
    <dgm:pt modelId="{696091D8-0D99-4964-B5F2-3BF8A318F802}" type="pres">
      <dgm:prSet presAssocID="{2B40043F-94C9-493C-BACB-2A89314037E8}" presName="BottomArrow" presStyleLbl="node1" presStyleIdx="1" presStyleCnt="2" custFlipVert="0" custFlipHor="1" custScaleX="49659" custScaleY="10384" custLinFactX="-98096" custLinFactNeighborX="-100000" custLinFactNeighborY="88336"/>
      <dgm:spPr/>
      <dgm:t>
        <a:bodyPr/>
        <a:lstStyle/>
        <a:p>
          <a:endParaRPr lang="de-AT"/>
        </a:p>
      </dgm:t>
    </dgm:pt>
  </dgm:ptLst>
  <dgm:cxnLst>
    <dgm:cxn modelId="{0DB5B9AE-E276-4146-9845-6A987A66079B}" type="presOf" srcId="{342F4C12-7D20-4A5A-8257-E45F1EE3F2B7}" destId="{3C629DE6-F103-417A-B919-F693B36CCB17}" srcOrd="0" destOrd="0" presId="urn:microsoft.com/office/officeart/2009/layout/ReverseList"/>
    <dgm:cxn modelId="{64A1C8C8-486F-4334-880F-3BF6AD7922B5}" srcId="{2B40043F-94C9-493C-BACB-2A89314037E8}" destId="{769E7AB2-5C15-444C-A46D-359AD682CF45}" srcOrd="1" destOrd="0" parTransId="{0411E823-58EF-4416-B37C-2048CE290E34}" sibTransId="{71A40659-59EA-4413-853F-A73E55651861}"/>
    <dgm:cxn modelId="{DE1C987A-D9EB-4F34-BED8-255E9353F4E3}" type="presOf" srcId="{2B40043F-94C9-493C-BACB-2A89314037E8}" destId="{FE14AD56-9AAF-42B6-91E4-3C9ACBC61F83}" srcOrd="0" destOrd="0" presId="urn:microsoft.com/office/officeart/2009/layout/ReverseList"/>
    <dgm:cxn modelId="{8872577A-46D4-4565-935C-FA56C4361768}" type="presOf" srcId="{769E7AB2-5C15-444C-A46D-359AD682CF45}" destId="{B1C722BA-295D-4197-8BDC-573107086E3D}" srcOrd="1" destOrd="0" presId="urn:microsoft.com/office/officeart/2009/layout/ReverseList"/>
    <dgm:cxn modelId="{AEC21D5D-BE91-49D6-8AA6-4368391E8716}" type="presOf" srcId="{769E7AB2-5C15-444C-A46D-359AD682CF45}" destId="{07E2E92F-C823-4313-A50F-FD88EF875362}" srcOrd="0" destOrd="0" presId="urn:microsoft.com/office/officeart/2009/layout/ReverseList"/>
    <dgm:cxn modelId="{3D1F3474-3156-4294-8EC8-F398F7F9664B}" type="presOf" srcId="{342F4C12-7D20-4A5A-8257-E45F1EE3F2B7}" destId="{11095EF8-8B61-493B-A745-47326AB82AA8}" srcOrd="1" destOrd="0" presId="urn:microsoft.com/office/officeart/2009/layout/ReverseList"/>
    <dgm:cxn modelId="{8A96F9B9-95CB-4872-814F-3B8A67244FA5}" srcId="{2B40043F-94C9-493C-BACB-2A89314037E8}" destId="{342F4C12-7D20-4A5A-8257-E45F1EE3F2B7}" srcOrd="0" destOrd="0" parTransId="{F984A5AB-C0E3-43A1-9BFB-F794F37B47BC}" sibTransId="{C8F854AE-AC3D-4258-BB9A-ED16BE2B0856}"/>
    <dgm:cxn modelId="{AB9E7A31-9422-44C3-AE92-829717479FC7}" type="presParOf" srcId="{FE14AD56-9AAF-42B6-91E4-3C9ACBC61F83}" destId="{3C629DE6-F103-417A-B919-F693B36CCB17}" srcOrd="0" destOrd="0" presId="urn:microsoft.com/office/officeart/2009/layout/ReverseList"/>
    <dgm:cxn modelId="{4286D1B8-B617-4B3B-B1B1-582161C6C87F}" type="presParOf" srcId="{FE14AD56-9AAF-42B6-91E4-3C9ACBC61F83}" destId="{11095EF8-8B61-493B-A745-47326AB82AA8}" srcOrd="1" destOrd="0" presId="urn:microsoft.com/office/officeart/2009/layout/ReverseList"/>
    <dgm:cxn modelId="{424EC153-0C55-44EB-8733-3D4E534C0057}" type="presParOf" srcId="{FE14AD56-9AAF-42B6-91E4-3C9ACBC61F83}" destId="{07E2E92F-C823-4313-A50F-FD88EF875362}" srcOrd="2" destOrd="0" presId="urn:microsoft.com/office/officeart/2009/layout/ReverseList"/>
    <dgm:cxn modelId="{88FA5DF9-57CE-40AF-BC80-8F8CCE4CA825}" type="presParOf" srcId="{FE14AD56-9AAF-42B6-91E4-3C9ACBC61F83}" destId="{B1C722BA-295D-4197-8BDC-573107086E3D}" srcOrd="3" destOrd="0" presId="urn:microsoft.com/office/officeart/2009/layout/ReverseList"/>
    <dgm:cxn modelId="{60DDFCFA-A6C6-4A4F-BA76-6FE5094F6A01}" type="presParOf" srcId="{FE14AD56-9AAF-42B6-91E4-3C9ACBC61F83}" destId="{1C78FB24-4FF5-4903-8B09-B7E17C8E8ECB}" srcOrd="4" destOrd="0" presId="urn:microsoft.com/office/officeart/2009/layout/ReverseList"/>
    <dgm:cxn modelId="{54D4587B-9598-4E61-A319-8CC6EAB033F9}" type="presParOf" srcId="{FE14AD56-9AAF-42B6-91E4-3C9ACBC61F83}" destId="{696091D8-0D99-4964-B5F2-3BF8A318F80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95EF8-8B61-493B-A745-47326AB82AA8}">
      <dsp:nvSpPr>
        <dsp:cNvPr id="0" name=""/>
        <dsp:cNvSpPr/>
      </dsp:nvSpPr>
      <dsp:spPr>
        <a:xfrm rot="16200000">
          <a:off x="8177443" y="4"/>
          <a:ext cx="45724" cy="457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 smtClean="0"/>
            <a:t> </a:t>
          </a:r>
          <a:endParaRPr lang="de-AT" sz="1800" b="1" kern="1200" dirty="0"/>
        </a:p>
      </dsp:txBody>
      <dsp:txXfrm rot="5400000">
        <a:off x="8179679" y="2232"/>
        <a:ext cx="43484" cy="41260"/>
      </dsp:txXfrm>
    </dsp:sp>
    <dsp:sp modelId="{B1C722BA-295D-4197-8BDC-573107086E3D}">
      <dsp:nvSpPr>
        <dsp:cNvPr id="0" name=""/>
        <dsp:cNvSpPr/>
      </dsp:nvSpPr>
      <dsp:spPr>
        <a:xfrm rot="5400000" flipH="1" flipV="1">
          <a:off x="3879727" y="-2881719"/>
          <a:ext cx="1145170" cy="83772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3313113" algn="l"/>
              <a:tab pos="4217988" algn="l"/>
              <a:tab pos="6184900" algn="l"/>
            </a:tabLst>
            <a:defRPr/>
          </a:pPr>
          <a:r>
            <a:rPr lang="ru-RU" sz="1600" b="1" kern="1200" dirty="0" smtClean="0"/>
            <a:t>ФЕДЕРАЛЬНОЕ ПРАВИТЕЛЬСТВО</a:t>
          </a:r>
          <a:r>
            <a:rPr lang="de-AT" sz="1600" b="1" kern="1200" dirty="0" smtClean="0"/>
            <a:t>	</a:t>
          </a:r>
          <a:r>
            <a:rPr lang="ru-RU" sz="1800" b="1" kern="1200" dirty="0" smtClean="0"/>
            <a:t>ПАРЛАМЕНТ</a:t>
          </a:r>
          <a:endParaRPr lang="de-AT" sz="18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1258888" algn="l"/>
              <a:tab pos="3411538" algn="l"/>
              <a:tab pos="4748213" algn="l"/>
              <a:tab pos="6184900" algn="l"/>
            </a:tabLst>
            <a:defRPr/>
          </a:pPr>
          <a:r>
            <a:rPr lang="de-AT" sz="1400" b="0" kern="1200" dirty="0" smtClean="0"/>
            <a:t>	</a:t>
          </a:r>
          <a:r>
            <a:rPr lang="ru-RU" sz="1400" b="0" kern="1200" dirty="0" smtClean="0"/>
            <a:t>Утверждает отчет </a:t>
          </a:r>
          <a:r>
            <a:rPr lang="de-AT" sz="1200" kern="1200" dirty="0" smtClean="0"/>
            <a:t>		</a:t>
          </a:r>
          <a:r>
            <a:rPr lang="ru-RU" sz="1200" kern="1200" dirty="0" smtClean="0"/>
            <a:t>Голосует по бюджету</a:t>
          </a: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1258888" algn="l"/>
              <a:tab pos="3411538" algn="l"/>
              <a:tab pos="4748213" algn="l"/>
              <a:tab pos="6184900" algn="l"/>
            </a:tabLst>
            <a:defRPr/>
          </a:pPr>
          <a:r>
            <a:rPr lang="de-AT" sz="1200" kern="1200" dirty="0" smtClean="0"/>
            <a:t>	</a:t>
          </a:r>
          <a:r>
            <a:rPr lang="ru-RU" sz="1200" kern="1200" dirty="0" smtClean="0"/>
            <a:t>Счетной палаты</a:t>
          </a:r>
          <a:r>
            <a:rPr lang="de-AT" sz="1200" kern="1200" dirty="0" smtClean="0"/>
            <a:t>		</a:t>
          </a:r>
          <a:r>
            <a:rPr lang="ru-RU" sz="1200" kern="1200" dirty="0" smtClean="0"/>
            <a:t>и </a:t>
          </a:r>
          <a:r>
            <a:rPr lang="de-AT" sz="1200" kern="1200" dirty="0" smtClean="0"/>
            <a:t>MTEF</a:t>
          </a:r>
          <a:r>
            <a:rPr lang="de-AT" sz="1200" kern="1200" dirty="0" smtClean="0"/>
            <a:t>		</a:t>
          </a:r>
          <a:r>
            <a:rPr lang="ru-RU" sz="1200" kern="1200" dirty="0" smtClean="0"/>
            <a:t>Федер. министерства</a:t>
          </a:r>
          <a:r>
            <a:rPr lang="de-AT" sz="1200" kern="1200" dirty="0" smtClean="0"/>
            <a:t>						</a:t>
          </a:r>
          <a:r>
            <a:rPr lang="ru-RU" sz="1200" kern="1200" dirty="0" smtClean="0"/>
            <a:t>исполняют бюджет</a:t>
          </a:r>
          <a:r>
            <a:rPr lang="de-AT" sz="1200" kern="1200" dirty="0" smtClean="0"/>
            <a:t>	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ru-RU" sz="1600" b="1" kern="1200" dirty="0" smtClean="0"/>
            <a:t>Независимые</a:t>
          </a:r>
          <a:endParaRPr lang="de-AT" sz="16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ru-RU" sz="1600" b="1" kern="1200" dirty="0" smtClean="0"/>
            <a:t>Исследовательские советы</a:t>
          </a:r>
          <a:r>
            <a:rPr lang="de-AT" sz="1600" b="1" kern="1200" dirty="0" smtClean="0"/>
            <a:t>:</a:t>
          </a:r>
          <a:endParaRPr lang="de-AT" sz="16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ru-RU" sz="1200" kern="1200" dirty="0" smtClean="0"/>
            <a:t>Вклад в бюджетное планирование </a:t>
          </a:r>
          <a:r>
            <a:rPr lang="de-AT" sz="1200" kern="1200" dirty="0" smtClean="0"/>
            <a:t>												</a:t>
          </a:r>
          <a:r>
            <a:rPr lang="de-AT" sz="2000" b="1" kern="1200" dirty="0" smtClean="0"/>
            <a:t>		</a:t>
          </a:r>
          <a:endParaRPr lang="de-AT" sz="2000" b="1" kern="1200" dirty="0"/>
        </a:p>
      </dsp:txBody>
      <dsp:txXfrm rot="-5400000">
        <a:off x="319579" y="790255"/>
        <a:ext cx="8321381" cy="1033344"/>
      </dsp:txXfrm>
    </dsp:sp>
    <dsp:sp modelId="{1C78FB24-4FF5-4903-8B09-B7E17C8E8ECB}">
      <dsp:nvSpPr>
        <dsp:cNvPr id="0" name=""/>
        <dsp:cNvSpPr/>
      </dsp:nvSpPr>
      <dsp:spPr>
        <a:xfrm>
          <a:off x="3592020" y="2487866"/>
          <a:ext cx="82789" cy="64826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091D8-0D99-4964-B5F2-3BF8A318F802}">
      <dsp:nvSpPr>
        <dsp:cNvPr id="0" name=""/>
        <dsp:cNvSpPr/>
      </dsp:nvSpPr>
      <dsp:spPr>
        <a:xfrm rot="10800000" flipH="1">
          <a:off x="1495246" y="2466538"/>
          <a:ext cx="514034" cy="10748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4610" y="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4610" y="943483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C4ABD95-58E2-46D5-9718-24C954F0230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22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4610" y="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320" y="4717415"/>
            <a:ext cx="500126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Hier klicken, um Master-Textformat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4610" y="943483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22428E-9575-4F99-A435-28FE32B494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811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CCB776-2725-44AD-B9E6-DE5CB4D5D186}" type="slidenum">
              <a:rPr lang="de-DE" sz="1200"/>
              <a:pPr/>
              <a:t>1</a:t>
            </a:fld>
            <a:endParaRPr lang="de-DE"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4648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10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6017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11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10610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12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13467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13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86859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95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15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4264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151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151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723" indent="-2856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652" indent="-22853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712" indent="-22853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772" indent="-22853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3833" indent="-2285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0894" indent="-2285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7954" indent="-2285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014" indent="-2285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7FAA58-9E0C-40DC-B9D2-7AFF76963687}" type="slidenum">
              <a:rPr lang="de-DE" sz="1200"/>
              <a:pPr/>
              <a:t>18</a:t>
            </a:fld>
            <a:endParaRPr lang="de-DE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40622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19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9343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63216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20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42859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21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27566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22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40969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23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01689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24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18179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332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332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27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7163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3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3623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4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8052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5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2680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6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2922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7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2459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8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8125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9</a:t>
            </a:fld>
            <a:endParaRPr lang="de-DE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2851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OeP_Parlament_D_2C_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457200"/>
            <a:ext cx="26019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"/>
          <p:cNvSpPr>
            <a:spLocks noGrp="1" noChangeAspect="1" noChangeArrowheads="1"/>
          </p:cNvSpPr>
          <p:nvPr>
            <p:ph type="ctrTitle" sz="quarter"/>
          </p:nvPr>
        </p:nvSpPr>
        <p:spPr>
          <a:xfrm>
            <a:off x="382588" y="4549775"/>
            <a:ext cx="7161212" cy="625475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090" name="Rectangle 18"/>
          <p:cNvSpPr>
            <a:spLocks noGrp="1" noChangeAspect="1" noChangeArrowheads="1"/>
          </p:cNvSpPr>
          <p:nvPr>
            <p:ph type="subTitle" sz="quarter" idx="1"/>
          </p:nvPr>
        </p:nvSpPr>
        <p:spPr>
          <a:xfrm>
            <a:off x="406400" y="5105400"/>
            <a:ext cx="7137400" cy="274638"/>
          </a:xfrm>
          <a:ln w="12700"/>
        </p:spPr>
        <p:txBody>
          <a:bodyPr lIns="91440" tIns="0" rIns="91440" bIns="0"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Char char="•"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7038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484A-ECC8-473D-9A33-10F7B2BBA8F0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0799317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334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334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440E3-8B74-4F32-8471-CDCFDC4E024B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8193506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76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3863" y="1981200"/>
            <a:ext cx="4016375" cy="3886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981200"/>
            <a:ext cx="4017962" cy="3886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25F64-2598-4262-A36A-21D0673D0C02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42895068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F5B92-CC2D-4C1E-B9B5-BF7193F956AD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8588146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56A90-905F-4116-936D-113F31844398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2921324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3863" y="1981200"/>
            <a:ext cx="40163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981200"/>
            <a:ext cx="40179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DB51-A054-4FE5-9D38-D85F6DCBED3D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8950300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E1B60-F8D3-47A2-BE9F-F3E9B91485C5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32381559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22381-7F90-4788-9CAA-1F6404DB3C88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40643508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E03E1-8DF7-449C-883B-A76ADCC24246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896269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ACB42-5A27-4069-BAF2-AF42431A0D6B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486860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AT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DDEA5-273D-416C-BA8C-044749A71A52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39809815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229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981200"/>
            <a:ext cx="81867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24625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1"/>
                </a:solidFill>
                <a:ea typeface="ヒラギノ角ゴ Pro W3" pitchFamily="1" charset="-128"/>
              </a:defRPr>
            </a:lvl1pPr>
          </a:lstStyle>
          <a:p>
            <a:fld id="{D50B09D8-D7B0-4D94-AF3B-F896BDC4464A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1"/>
                </a:solidFill>
                <a:latin typeface="Palatino" charset="0"/>
                <a:ea typeface="ヒラギノ角ゴ Pro W3" pitchFamily="1" charset="-128"/>
              </a:defRPr>
            </a:lvl1pPr>
          </a:lstStyle>
          <a:p>
            <a:r>
              <a:rPr lang="de-DE" dirty="0"/>
              <a:t>REPUBLIK ÖSTERREICH  Parlament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34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Times" charset="0"/>
        <a:buChar char="•"/>
        <a:defRPr>
          <a:solidFill>
            <a:schemeClr val="tx1"/>
          </a:solidFill>
          <a:latin typeface="+mn-lt"/>
        </a:defRPr>
      </a:lvl2pPr>
      <a:lvl3pPr marL="723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</a:defRPr>
      </a:lvl3pPr>
      <a:lvl4pPr marL="9144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charset="0"/>
        <a:buChar char="•"/>
        <a:defRPr>
          <a:solidFill>
            <a:schemeClr val="tx1"/>
          </a:solidFill>
          <a:latin typeface="+mn-lt"/>
        </a:defRPr>
      </a:lvl4pPr>
      <a:lvl5pPr marL="1104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charset="0"/>
        <a:buChar char="•"/>
        <a:defRPr>
          <a:solidFill>
            <a:schemeClr val="tx1"/>
          </a:solidFill>
          <a:latin typeface="+mn-lt"/>
        </a:defRPr>
      </a:lvl5pPr>
      <a:lvl6pPr marL="15621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0193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24765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29337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lmut.berger@parlament.gv.a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toph.konrath@parlament.gv.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95536" y="2140339"/>
            <a:ext cx="8365876" cy="3016853"/>
          </a:xfrm>
          <a:noFill/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Бюджетное сообщество </a:t>
            </a: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PEM </a:t>
            </a:r>
            <a: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PAL </a:t>
            </a: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БС</a:t>
            </a: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)</a:t>
            </a:r>
            <a:r>
              <a:rPr lang="en-GB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“</a:t>
            </a:r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Роль Парламента Австрии в бюджетировании</a:t>
            </a: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”</a:t>
            </a:r>
            <a: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 smtClean="0"/>
              <a:t>Роль Парламента в бюджетном процессе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Вена</a:t>
            </a:r>
            <a:r>
              <a:rPr lang="en-GB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, 30</a:t>
            </a:r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января </a:t>
            </a:r>
            <a:r>
              <a:rPr lang="en-GB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2014</a:t>
            </a:r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года</a:t>
            </a:r>
            <a:endParaRPr lang="en-US" sz="2000" dirty="0"/>
          </a:p>
        </p:txBody>
      </p:sp>
      <p:sp>
        <p:nvSpPr>
          <p:cNvPr id="5" name="Rechteck 4"/>
          <p:cNvSpPr/>
          <p:nvPr/>
        </p:nvSpPr>
        <p:spPr>
          <a:xfrm>
            <a:off x="875543" y="5885317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sz="1800" b="1" dirty="0" smtClean="0">
                <a:latin typeface="+mj-lt"/>
              </a:rPr>
              <a:t>Christoph Konrath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732240" y="5880197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+mj-lt"/>
              </a:rPr>
              <a:t>Helmut Berger</a:t>
            </a:r>
            <a:endParaRPr lang="en-GB" sz="1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10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23528" y="1340768"/>
            <a:ext cx="3312368" cy="603190"/>
          </a:xfrm>
        </p:spPr>
        <p:txBody>
          <a:bodyPr/>
          <a:lstStyle/>
          <a:p>
            <a:r>
              <a:rPr lang="en-US" sz="2800" b="1" cap="small" dirty="0"/>
              <a:t>9</a:t>
            </a:r>
            <a:r>
              <a:rPr lang="en-US" sz="2800" b="1" cap="small" dirty="0" smtClean="0"/>
              <a:t> – </a:t>
            </a:r>
            <a:r>
              <a:rPr lang="ru-RU" sz="2800" b="1" cap="small" dirty="0" smtClean="0"/>
              <a:t>Бюджетный доклад;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3528" y="4221088"/>
            <a:ext cx="8064896" cy="2088232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Это событие широко освещается СМИ</a:t>
            </a:r>
            <a:r>
              <a:rPr lang="en-GB" dirty="0" smtClean="0"/>
              <a:t>; </a:t>
            </a:r>
            <a:r>
              <a:rPr lang="ru-RU" dirty="0" smtClean="0"/>
              <a:t>на нем присутствует все Правительство и Федеральный президент</a:t>
            </a:r>
            <a:endParaRPr lang="en-GB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В докладе обсуждается бюджет с широкой политической и экономической точки зрения и отмечаются конкретные инициативы</a:t>
            </a:r>
            <a:endParaRPr lang="en-GB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Обычно он длится один час</a:t>
            </a:r>
            <a:r>
              <a:rPr lang="en-GB" dirty="0" smtClean="0"/>
              <a:t>; </a:t>
            </a:r>
            <a:r>
              <a:rPr lang="ru-RU" dirty="0" smtClean="0"/>
              <a:t>немедленно после бюджетного доклада дебаты не проводятся;</a:t>
            </a:r>
            <a:endParaRPr lang="en-GB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05" y="694952"/>
            <a:ext cx="4859443" cy="345412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3528" y="270892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imes" pitchFamily="18" charset="0"/>
              <a:buChar char="•"/>
            </a:pPr>
            <a:r>
              <a:rPr lang="ru-RU" sz="1600" dirty="0" smtClean="0"/>
              <a:t>Парламентские процедуры начинаются с Бюджетного доклада федерального </a:t>
            </a:r>
            <a:r>
              <a:rPr lang="en-US" sz="1600" dirty="0" smtClean="0"/>
              <a:t> </a:t>
            </a:r>
            <a:r>
              <a:rPr lang="ru-RU" sz="1600" dirty="0" smtClean="0"/>
              <a:t>Министра финансов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6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11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51384"/>
          </a:xfrm>
        </p:spPr>
        <p:txBody>
          <a:bodyPr/>
          <a:lstStyle/>
          <a:p>
            <a:pPr marL="542925" indent="-542925"/>
            <a:r>
              <a:rPr lang="en-US" sz="2800" b="1" cap="small" dirty="0" smtClean="0"/>
              <a:t>10 – </a:t>
            </a:r>
            <a:r>
              <a:rPr lang="ru-RU" sz="2800" b="1" cap="small" dirty="0" smtClean="0"/>
              <a:t>Первое чтение</a:t>
            </a:r>
            <a:r>
              <a:rPr lang="en-US" sz="2800" b="1" cap="small" dirty="0" smtClean="0"/>
              <a:t> 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7892553" cy="468052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Обычно</a:t>
            </a:r>
            <a:r>
              <a:rPr lang="en-US" dirty="0" smtClean="0"/>
              <a:t> </a:t>
            </a:r>
            <a:r>
              <a:rPr lang="ru-RU" dirty="0" smtClean="0"/>
              <a:t>п</a:t>
            </a:r>
            <a:r>
              <a:rPr lang="ru-RU" b="1" dirty="0" smtClean="0"/>
              <a:t>ервое слушание </a:t>
            </a:r>
            <a:r>
              <a:rPr lang="ru-RU" dirty="0" smtClean="0"/>
              <a:t>закона о бюджете происходит на </a:t>
            </a:r>
            <a:r>
              <a:rPr lang="ru-RU" b="1" dirty="0" smtClean="0"/>
              <a:t>следующем заседании</a:t>
            </a:r>
            <a:r>
              <a:rPr lang="ru-RU" dirty="0" smtClean="0"/>
              <a:t> и часто носит характер </a:t>
            </a:r>
            <a:r>
              <a:rPr lang="ru-RU" b="1" dirty="0" smtClean="0"/>
              <a:t>очень общих дебатов </a:t>
            </a:r>
            <a:r>
              <a:rPr lang="ru-RU" dirty="0" smtClean="0"/>
              <a:t>о мерах политики и результатах деятельности федерального правительства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Весть день </a:t>
            </a:r>
            <a:r>
              <a:rPr lang="en-GB" dirty="0" smtClean="0"/>
              <a:t>(</a:t>
            </a:r>
            <a:r>
              <a:rPr lang="en-GB" dirty="0" smtClean="0"/>
              <a:t>10 </a:t>
            </a:r>
            <a:r>
              <a:rPr lang="ru-RU" dirty="0" smtClean="0"/>
              <a:t>или более часов</a:t>
            </a:r>
            <a:r>
              <a:rPr lang="en-GB" dirty="0" smtClean="0"/>
              <a:t>) </a:t>
            </a:r>
            <a:r>
              <a:rPr lang="ru-RU" dirty="0" smtClean="0"/>
              <a:t>посвящен обсуждению бюджетных предложений правительства, и иногда выступает более </a:t>
            </a:r>
            <a:r>
              <a:rPr lang="en-GB" dirty="0" smtClean="0"/>
              <a:t>100 </a:t>
            </a:r>
            <a:r>
              <a:rPr lang="ru-RU" dirty="0" smtClean="0"/>
              <a:t>человек</a:t>
            </a:r>
            <a:endParaRPr lang="en-GB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Члены Парламента хвалят или критикуют предложения правительства в общем или по конкретным мерам политики</a:t>
            </a:r>
            <a:endParaRPr lang="en-GB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Министр финансов</a:t>
            </a:r>
            <a:r>
              <a:rPr lang="en-GB" dirty="0" smtClean="0"/>
              <a:t> </a:t>
            </a:r>
            <a:r>
              <a:rPr lang="ru-RU" dirty="0" smtClean="0"/>
              <a:t>дает общие отвечает на эти выступления в ходе дебатов или в конце дня</a:t>
            </a:r>
            <a:endParaRPr lang="en-GB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После завершения дебатов предложенный бюджет направляется в </a:t>
            </a:r>
            <a:r>
              <a:rPr lang="ru-RU" b="1" dirty="0" smtClean="0"/>
              <a:t>Бюджетный комитет</a:t>
            </a:r>
            <a:r>
              <a:rPr lang="ru-RU" dirty="0" smtClean="0"/>
              <a:t> для дальнейшего изучения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12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r>
              <a:rPr lang="en-US" sz="2800" b="1" cap="small" dirty="0" smtClean="0"/>
              <a:t>11 – </a:t>
            </a:r>
            <a:r>
              <a:rPr lang="ru-RU" sz="2800" b="1" cap="small" dirty="0" smtClean="0"/>
              <a:t>Процедуры комитете</a:t>
            </a:r>
            <a:endParaRPr lang="de-DE" sz="2800" b="1" cap="small" dirty="0" smtClean="0"/>
          </a:p>
        </p:txBody>
      </p:sp>
      <p:sp>
        <p:nvSpPr>
          <p:cNvPr id="8" name="Rechteck 7"/>
          <p:cNvSpPr/>
          <p:nvPr/>
        </p:nvSpPr>
        <p:spPr>
          <a:xfrm>
            <a:off x="5715001" y="2531658"/>
            <a:ext cx="1491234" cy="5153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Пленарное заседание;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Бюджетный доклад;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4171" y="2540064"/>
            <a:ext cx="1224136" cy="5069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Министр финансов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41923" y="2531005"/>
            <a:ext cx="1171176" cy="51604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Совет министров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24525" y="3214688"/>
            <a:ext cx="1472185" cy="50834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Пленарное заседание;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baseline="0" dirty="0" smtClean="0">
                <a:solidFill>
                  <a:schemeClr val="bg1">
                    <a:lumMod val="50000"/>
                  </a:schemeClr>
                </a:solidFill>
              </a:rPr>
              <a:t>Первое чтение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15001" y="4740845"/>
            <a:ext cx="1530924" cy="519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Бюджетный комитет: обсуждения</a:t>
            </a:r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13" name="Rechteck 12"/>
          <p:cNvSpPr/>
          <p:nvPr/>
        </p:nvSpPr>
        <p:spPr>
          <a:xfrm>
            <a:off x="5732872" y="5577922"/>
            <a:ext cx="1493914" cy="5100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 smtClean="0"/>
          </a:p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Пленарное заседание;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1100" baseline="0" dirty="0" smtClean="0">
                <a:solidFill>
                  <a:schemeClr val="bg1">
                    <a:lumMod val="50000"/>
                  </a:schemeClr>
                </a:solidFill>
              </a:rPr>
              <a:t>2 и 3 чтение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100" dirty="0"/>
          </a:p>
        </p:txBody>
      </p:sp>
      <p:sp>
        <p:nvSpPr>
          <p:cNvPr id="14" name="Rechteck 13"/>
          <p:cNvSpPr/>
          <p:nvPr/>
        </p:nvSpPr>
        <p:spPr>
          <a:xfrm>
            <a:off x="4041291" y="4550724"/>
            <a:ext cx="1179935" cy="3802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Экспертное слушание</a:t>
            </a:r>
            <a:endParaRPr lang="en-US" sz="1100" dirty="0"/>
          </a:p>
        </p:txBody>
      </p:sp>
      <p:sp>
        <p:nvSpPr>
          <p:cNvPr id="15" name="Rechteck 14"/>
          <p:cNvSpPr/>
          <p:nvPr/>
        </p:nvSpPr>
        <p:spPr>
          <a:xfrm>
            <a:off x="4041291" y="5070289"/>
            <a:ext cx="1170410" cy="379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aseline="0" dirty="0" smtClean="0"/>
              <a:t>Анализ ПББ</a:t>
            </a:r>
            <a:endParaRPr lang="en-US" sz="1100" dirty="0"/>
          </a:p>
        </p:txBody>
      </p:sp>
      <p:cxnSp>
        <p:nvCxnSpPr>
          <p:cNvPr id="16" name="Gerade Verbindung mit Pfeil 15"/>
          <p:cNvCxnSpPr>
            <a:stCxn id="9" idx="3"/>
            <a:endCxn id="10" idx="1"/>
          </p:cNvCxnSpPr>
          <p:nvPr/>
        </p:nvCxnSpPr>
        <p:spPr>
          <a:xfrm flipV="1">
            <a:off x="1988307" y="2789030"/>
            <a:ext cx="653616" cy="45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3"/>
            <a:endCxn id="8" idx="1"/>
          </p:cNvCxnSpPr>
          <p:nvPr/>
        </p:nvCxnSpPr>
        <p:spPr>
          <a:xfrm>
            <a:off x="3813099" y="2789030"/>
            <a:ext cx="1901902" cy="3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11" idx="0"/>
          </p:cNvCxnSpPr>
          <p:nvPr/>
        </p:nvCxnSpPr>
        <p:spPr>
          <a:xfrm>
            <a:off x="6460618" y="3047054"/>
            <a:ext cx="0" cy="16763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1" idx="2"/>
            <a:endCxn id="12" idx="0"/>
          </p:cNvCxnSpPr>
          <p:nvPr/>
        </p:nvCxnSpPr>
        <p:spPr>
          <a:xfrm>
            <a:off x="6460618" y="3723033"/>
            <a:ext cx="19845" cy="10178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64171" y="1834568"/>
            <a:ext cx="2808312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ФЕДЕРАЛЬНОЕ ПРАВИТЕЛЬСТВО</a:t>
            </a:r>
            <a:endParaRPr lang="en-US" sz="1100" b="1" dirty="0"/>
          </a:p>
        </p:txBody>
      </p:sp>
      <p:sp>
        <p:nvSpPr>
          <p:cNvPr id="21" name="Rechteck 20"/>
          <p:cNvSpPr/>
          <p:nvPr/>
        </p:nvSpPr>
        <p:spPr>
          <a:xfrm>
            <a:off x="4632784" y="1834568"/>
            <a:ext cx="3240360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ПАРЛАМЕНТ</a:t>
            </a:r>
            <a:r>
              <a:rPr lang="en-US" sz="1100" b="1" dirty="0" smtClean="0"/>
              <a:t> (</a:t>
            </a:r>
            <a:r>
              <a:rPr lang="ru-RU" sz="1100" b="1" dirty="0" smtClean="0"/>
              <a:t>Национальный совет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cxnSp>
        <p:nvCxnSpPr>
          <p:cNvPr id="22" name="Gerade Verbindung mit Pfeil 21"/>
          <p:cNvCxnSpPr>
            <a:stCxn id="12" idx="2"/>
            <a:endCxn id="13" idx="0"/>
          </p:cNvCxnSpPr>
          <p:nvPr/>
        </p:nvCxnSpPr>
        <p:spPr>
          <a:xfrm flipH="1">
            <a:off x="6479829" y="5259908"/>
            <a:ext cx="634" cy="3180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4" idx="3"/>
          </p:cNvCxnSpPr>
          <p:nvPr/>
        </p:nvCxnSpPr>
        <p:spPr>
          <a:xfrm>
            <a:off x="5221226" y="4740845"/>
            <a:ext cx="502159" cy="190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3"/>
          </p:cNvCxnSpPr>
          <p:nvPr/>
        </p:nvCxnSpPr>
        <p:spPr>
          <a:xfrm flipV="1">
            <a:off x="5211701" y="5131163"/>
            <a:ext cx="515689" cy="128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13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251520" y="3428999"/>
            <a:ext cx="8424936" cy="782191"/>
          </a:xfrm>
        </p:spPr>
        <p:txBody>
          <a:bodyPr/>
          <a:lstStyle/>
          <a:p>
            <a:r>
              <a:rPr lang="en-US" sz="2800" b="1" cap="small" dirty="0" smtClean="0"/>
              <a:t>12 – </a:t>
            </a:r>
            <a:r>
              <a:rPr lang="ru-RU" sz="2800" b="1" cap="small" dirty="0" smtClean="0"/>
              <a:t>Процедуры в комитете </a:t>
            </a:r>
            <a:r>
              <a:rPr lang="en-US" sz="2800" b="1" cap="small" dirty="0" smtClean="0"/>
              <a:t>– </a:t>
            </a:r>
            <a:r>
              <a:rPr lang="ru-RU" sz="2800" b="1" cap="small" dirty="0" smtClean="0"/>
              <a:t>эксперты и депутаты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3528" y="4221088"/>
            <a:ext cx="7848872" cy="216024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Традиционно, </a:t>
            </a:r>
            <a:r>
              <a:rPr lang="ru-RU" b="1" dirty="0" smtClean="0"/>
              <a:t>Бюджетный комите</a:t>
            </a:r>
            <a:r>
              <a:rPr lang="ru-RU" b="1" dirty="0" smtClean="0"/>
              <a:t>т </a:t>
            </a:r>
            <a:r>
              <a:rPr lang="ru-RU" dirty="0" smtClean="0"/>
              <a:t>начинает рассматривать закон о бюджете </a:t>
            </a:r>
            <a:r>
              <a:rPr lang="ru-RU" b="1" dirty="0" smtClean="0"/>
              <a:t>на следующей неделе после первого чтения</a:t>
            </a:r>
            <a:endParaRPr lang="en-US" b="1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Бюджетный комитет всегда проводит </a:t>
            </a:r>
            <a:r>
              <a:rPr lang="ru-RU" b="1" dirty="0" smtClean="0"/>
              <a:t>общественные слушания с участием экспертов</a:t>
            </a:r>
            <a:r>
              <a:rPr lang="ru-RU" dirty="0" smtClean="0"/>
              <a:t>, назначенных парламентскими группами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На протяжении последующих примерно </a:t>
            </a:r>
            <a:r>
              <a:rPr lang="en-US" dirty="0" smtClean="0"/>
              <a:t>7 </a:t>
            </a:r>
            <a:r>
              <a:rPr lang="ru-RU" dirty="0" smtClean="0"/>
              <a:t>дней заседаний комитет проводит </a:t>
            </a:r>
            <a:r>
              <a:rPr lang="ru-RU" b="1" dirty="0" smtClean="0"/>
              <a:t>отдельные обсуждения по каждой главе бюджета 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не являются публичными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63352"/>
          </a:xfrm>
        </p:spPr>
        <p:txBody>
          <a:bodyPr/>
          <a:lstStyle/>
          <a:p>
            <a:pPr marL="715963" indent="-715963"/>
            <a:r>
              <a:rPr lang="en-US" sz="2800" b="1" cap="small" dirty="0" smtClean="0"/>
              <a:t>13 </a:t>
            </a:r>
            <a:r>
              <a:rPr lang="en-US" sz="2800" b="1" cap="small" dirty="0"/>
              <a:t>– </a:t>
            </a:r>
            <a:r>
              <a:rPr lang="ru-RU" sz="2800" b="1" cap="small" dirty="0"/>
              <a:t>Процедуры </a:t>
            </a:r>
            <a:r>
              <a:rPr lang="ru-RU" sz="2800" b="1" cap="small" dirty="0" smtClean="0"/>
              <a:t>в комитете </a:t>
            </a:r>
            <a:r>
              <a:rPr lang="en-US" sz="2800" b="1" cap="small" dirty="0" smtClean="0"/>
              <a:t>– </a:t>
            </a:r>
            <a:r>
              <a:rPr lang="ru-RU" sz="2800" b="1" cap="small" dirty="0" smtClean="0"/>
              <a:t>анализ бюджета на </a:t>
            </a:r>
            <a:r>
              <a:rPr lang="en-GB" sz="2800" b="1" cap="small" dirty="0" smtClean="0"/>
              <a:t>2013 </a:t>
            </a:r>
            <a:r>
              <a:rPr lang="ru-RU" sz="2800" b="1" cap="small" dirty="0" smtClean="0"/>
              <a:t>год ПББ</a:t>
            </a:r>
            <a:endParaRPr lang="en-GB" sz="2800" b="1" cap="small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536" y="1484784"/>
            <a:ext cx="4536504" cy="4608512"/>
          </a:xfrm>
        </p:spPr>
        <p:txBody>
          <a:bodyPr/>
          <a:lstStyle/>
          <a:p>
            <a:pPr marL="304800" indent="-304800">
              <a:spcBef>
                <a:spcPts val="600"/>
              </a:spcBef>
              <a:spcAft>
                <a:spcPts val="300"/>
              </a:spcAft>
              <a:buSzPct val="120000"/>
              <a:defRPr/>
            </a:pPr>
            <a:r>
              <a:rPr lang="ru-RU" dirty="0" smtClean="0"/>
              <a:t>Парламентское бюджетное бюро предоставило Бюджетному комитету всеобъемлющий анализ бюджета</a:t>
            </a:r>
            <a:endParaRPr lang="en-US" dirty="0" smtClean="0"/>
          </a:p>
          <a:p>
            <a:pPr marL="304800" indent="-304800">
              <a:spcBef>
                <a:spcPts val="600"/>
              </a:spcBef>
              <a:spcAft>
                <a:spcPts val="300"/>
              </a:spcAft>
              <a:buSzPct val="120000"/>
              <a:defRPr/>
            </a:pPr>
            <a:r>
              <a:rPr lang="ru-RU" dirty="0" smtClean="0"/>
              <a:t>Анализ бюджета должен быть закончен до начала обсуждений в комитете</a:t>
            </a:r>
            <a:endParaRPr lang="en-US" dirty="0" smtClean="0"/>
          </a:p>
          <a:p>
            <a:pPr marL="304800" indent="-304800">
              <a:spcBef>
                <a:spcPts val="600"/>
              </a:spcBef>
              <a:spcAft>
                <a:spcPts val="300"/>
              </a:spcAft>
              <a:buSzPct val="120000"/>
              <a:defRPr/>
            </a:pPr>
            <a:r>
              <a:rPr lang="ru-RU" dirty="0" smtClean="0"/>
              <a:t>В начале дебатов Руководитель Парламентского бюджетного бюро представил краткое содержание анализа</a:t>
            </a:r>
            <a:endParaRPr lang="en-US" dirty="0" smtClean="0"/>
          </a:p>
          <a:p>
            <a:pPr marL="304800" indent="-304800">
              <a:spcBef>
                <a:spcPts val="600"/>
              </a:spcBef>
              <a:spcAft>
                <a:spcPts val="300"/>
              </a:spcAft>
              <a:buSzPct val="120000"/>
              <a:defRPr/>
            </a:pPr>
            <a:r>
              <a:rPr lang="ru-RU" dirty="0"/>
              <a:t>Б</a:t>
            </a:r>
            <a:r>
              <a:rPr lang="ru-RU" dirty="0" smtClean="0"/>
              <a:t>ыла представлена дополнительная информация и сводные таблицы для содействия проведения анализа бюджета</a:t>
            </a: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300"/>
              </a:spcAft>
              <a:buSzPct val="120000"/>
              <a:buNone/>
              <a:defRPr/>
            </a:pP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556792"/>
            <a:ext cx="295232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30D2-9CA5-43BE-8D4E-1FD5D4F44DF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REPUBLIK ÖSTERREICH  Parlament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15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560840" cy="864096"/>
          </a:xfrm>
        </p:spPr>
        <p:txBody>
          <a:bodyPr/>
          <a:lstStyle/>
          <a:p>
            <a:pPr marL="712788" indent="-712788"/>
            <a:r>
              <a:rPr lang="en-US" sz="2800" b="1" cap="small" dirty="0" smtClean="0"/>
              <a:t>14 – </a:t>
            </a:r>
            <a:r>
              <a:rPr lang="ru-RU" sz="2800" b="1" cap="small" dirty="0" smtClean="0"/>
              <a:t>Процедуры в комитете </a:t>
            </a:r>
            <a:r>
              <a:rPr lang="en-US" sz="2800" b="1" cap="small" dirty="0" smtClean="0"/>
              <a:t>– </a:t>
            </a:r>
            <a:r>
              <a:rPr lang="ru-RU" sz="2800" b="1" cap="small" dirty="0" smtClean="0"/>
              <a:t>изучение и поправки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87549" y="1196752"/>
            <a:ext cx="8280920" cy="3024336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sz="1400" dirty="0" smtClean="0"/>
              <a:t>Парламентские группы – кроме или вместо своих постоянных членов Бюджетного комитета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ru-RU" sz="1400" dirty="0" smtClean="0"/>
              <a:t>назначают </a:t>
            </a:r>
            <a:r>
              <a:rPr lang="ru-RU" sz="1400" b="1" dirty="0" smtClean="0"/>
              <a:t>членов, обладающих опытом и знаниями в тех областях политики, </a:t>
            </a:r>
            <a:r>
              <a:rPr lang="ru-RU" sz="1400" dirty="0" smtClean="0"/>
              <a:t>которые связаны с каждой главой бюджета</a:t>
            </a:r>
            <a:endParaRPr lang="en-US" sz="1400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sz="1400" dirty="0" smtClean="0"/>
              <a:t>Во время этих дебатов должны присутствовать </a:t>
            </a:r>
            <a:r>
              <a:rPr lang="ru-RU" sz="1400" b="1" dirty="0" smtClean="0"/>
              <a:t>Федеральный Министр финансов</a:t>
            </a:r>
            <a:r>
              <a:rPr lang="en-GB" sz="1400" b="1" dirty="0" smtClean="0"/>
              <a:t> </a:t>
            </a:r>
            <a:r>
              <a:rPr lang="ru-RU" sz="1400" b="1" dirty="0" smtClean="0"/>
              <a:t>и соответствующие отраслевые министры</a:t>
            </a:r>
            <a:endParaRPr lang="en-US" sz="1400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sz="1400" dirty="0" smtClean="0"/>
              <a:t>Каждый член может представить Федеральному министру финансов </a:t>
            </a:r>
            <a:r>
              <a:rPr lang="ru-RU" sz="1400" b="1" dirty="0" smtClean="0"/>
              <a:t>ограниченное число коротких письменных вопросов, на которые должны быть даны ответы  </a:t>
            </a:r>
            <a:r>
              <a:rPr lang="ru-RU" sz="1400" dirty="0" smtClean="0"/>
              <a:t>в течение четырех лет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2" r="20000"/>
          <a:stretch/>
        </p:blipFill>
        <p:spPr>
          <a:xfrm>
            <a:off x="653726" y="3789041"/>
            <a:ext cx="4608512" cy="25976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80112" y="378904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ru-RU" sz="1800" dirty="0" smtClean="0">
                <a:latin typeface="+mn-lt"/>
              </a:rPr>
              <a:t>Комитет может вносить  любые изменения в закон о бюджете</a:t>
            </a:r>
            <a:endParaRPr lang="en-US" sz="1800" dirty="0" smtClean="0">
              <a:latin typeface="+mn-lt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imes" pitchFamily="18" charset="0"/>
              <a:buChar char="•"/>
            </a:pPr>
            <a:r>
              <a:rPr lang="ru-RU" sz="1800" dirty="0" smtClean="0">
                <a:latin typeface="+mn-lt"/>
              </a:rPr>
              <a:t>Обычно Парламент меняет только несколько бюджетных ассигнований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2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93440"/>
            <a:ext cx="8229600" cy="591344"/>
          </a:xfrm>
        </p:spPr>
        <p:txBody>
          <a:bodyPr/>
          <a:lstStyle/>
          <a:p>
            <a:pPr marL="801688" indent="-801688"/>
            <a:r>
              <a:rPr lang="en-US" sz="2800" b="1" cap="small" dirty="0" smtClean="0"/>
              <a:t>15 </a:t>
            </a:r>
            <a:r>
              <a:rPr lang="en-US" sz="2800" b="1" cap="small" dirty="0"/>
              <a:t>– </a:t>
            </a:r>
            <a:r>
              <a:rPr lang="ru-RU" sz="2800" b="1" cap="small" dirty="0" smtClean="0"/>
              <a:t>Процедуры в Комитете </a:t>
            </a:r>
            <a:r>
              <a:rPr lang="en-US" sz="2800" b="1" cap="small" dirty="0" smtClean="0"/>
              <a:t>– </a:t>
            </a:r>
            <a:r>
              <a:rPr lang="ru-RU" sz="2800" b="1" cap="small" dirty="0" smtClean="0"/>
              <a:t>Новая структура бюджета</a:t>
            </a:r>
            <a:endParaRPr lang="de-AT" sz="2800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6737" cy="388620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dirty="0" smtClean="0"/>
              <a:t>Новая структура бюджета с глобальными бюджетами и операционным отчетом предоставляет дополнительную информацию членам Парламента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dirty="0" smtClean="0"/>
              <a:t>Агрегированные на более высоком уровне ассигнования оказывают влияние на ход обсуждений в Парламенте, поскольку обсуждение больше сосредоточено на стратегическом подходе, а не </a:t>
            </a:r>
            <a:r>
              <a:rPr lang="ru-RU" dirty="0"/>
              <a:t>как раньше - на детальных вопросах </a:t>
            </a:r>
            <a:r>
              <a:rPr lang="ru-RU" dirty="0" smtClean="0"/>
              <a:t>относительно мелких ассигнований по конкретным бюджетным статьям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dirty="0" smtClean="0"/>
              <a:t>Обширная бюджетная информация считалась трудной для анализа, поскольку информация представляется фрагментарно в различных документах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dirty="0" smtClean="0"/>
              <a:t>Члены Парламента настаивали на том, что они упускали важную информацию и одновременно жаловались на перегрузку информацией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dirty="0" smtClean="0"/>
              <a:t>Изменения возможны только на значительно более высоком уровне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30D2-9CA5-43BE-8D4E-1FD5D4F44DF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REPUBLIK ÖSTERREICH  Parlament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7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67464" cy="792088"/>
          </a:xfrm>
        </p:spPr>
        <p:txBody>
          <a:bodyPr/>
          <a:lstStyle/>
          <a:p>
            <a:pPr marL="715963" indent="-715963"/>
            <a:r>
              <a:rPr lang="en-US" sz="2800" b="1" cap="small" dirty="0" smtClean="0"/>
              <a:t>16 </a:t>
            </a:r>
            <a:r>
              <a:rPr lang="en-US" sz="2800" b="1" cap="small" dirty="0"/>
              <a:t>– </a:t>
            </a:r>
            <a:r>
              <a:rPr lang="ru-RU" sz="2800" b="1" cap="small" dirty="0" smtClean="0"/>
              <a:t>Процедуры в Комитете </a:t>
            </a:r>
            <a:r>
              <a:rPr lang="en-US" sz="2800" b="1" cap="small" dirty="0" smtClean="0"/>
              <a:t>– </a:t>
            </a:r>
            <a:r>
              <a:rPr lang="ru-RU" sz="2800" b="1" cap="small" dirty="0" smtClean="0"/>
              <a:t>ориентирование на результаты</a:t>
            </a:r>
            <a:endParaRPr lang="en-GB" sz="2800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608512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При новой структуре бюджета кроме финансовой информации депутаты Парламента получили информацию о результатах деятельности по среднесрочным целевым показателям, поставленными федеральными министерствами</a:t>
            </a:r>
            <a:endParaRPr lang="en-US" sz="1600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Таким образом, в ходе обсуждений в Комитете они получили возможность обсуждать и ставить под вопрос стратегические подходы и цели</a:t>
            </a:r>
            <a:endParaRPr lang="en-US" sz="1600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Это привело к изменениям в характере обсуждения бюджета</a:t>
            </a:r>
            <a:endParaRPr lang="en-US" sz="1600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Бюджетирование, ориентированное на результат, было признано значительным прогрессом, но действующее положение постоянно критикуется</a:t>
            </a:r>
            <a:endParaRPr lang="en-US" sz="1600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Было подчеркнуто, что некоторые целевые результаты деятельности являются чрезвычайно важными</a:t>
            </a:r>
            <a:r>
              <a:rPr lang="en-US" sz="1600" dirty="0" smtClean="0"/>
              <a:t>, </a:t>
            </a:r>
            <a:r>
              <a:rPr lang="ru-RU" sz="1600" dirty="0" smtClean="0"/>
              <a:t>другие же были охарактеризованы как слишком общие, недостаточно амбициозные или конкретные</a:t>
            </a:r>
            <a:endParaRPr lang="en-US" sz="1600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С проведения обсуждения целевых результатов деятельности и показателей результатов деятельности был начат процесс, который, в конечном итоге, приведет к постоянному качественному совершенствованию информации о результатах деятельности</a:t>
            </a:r>
            <a:endParaRPr lang="en-GB" dirty="0" smtClean="0"/>
          </a:p>
          <a:p>
            <a:pPr marL="0" indent="0">
              <a:spcBef>
                <a:spcPts val="1032"/>
              </a:spcBef>
              <a:buClrTx/>
              <a:buSzPct val="110000"/>
              <a:buNone/>
              <a:defRPr/>
            </a:pPr>
            <a:endParaRPr lang="en-GB" dirty="0" smtClean="0"/>
          </a:p>
          <a:p>
            <a:pPr marL="0" lvl="3" indent="0" algn="ctr">
              <a:spcBef>
                <a:spcPts val="1032"/>
              </a:spcBef>
              <a:buClrTx/>
              <a:buSzPct val="110000"/>
              <a:buNone/>
              <a:defRPr/>
            </a:pPr>
            <a:endParaRPr lang="en-GB" dirty="0" smtClean="0"/>
          </a:p>
          <a:p>
            <a:pPr>
              <a:spcBef>
                <a:spcPts val="1032"/>
              </a:spcBef>
              <a:buClrTx/>
              <a:buSzPct val="110000"/>
              <a:buNone/>
              <a:defRPr/>
            </a:pP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de-AT" dirty="0">
              <a:solidFill>
                <a:srgbClr val="000000"/>
              </a:solidFill>
            </a:endParaRPr>
          </a:p>
          <a:p>
            <a:pPr marL="0" indent="0">
              <a:spcBef>
                <a:spcPts val="1032"/>
              </a:spcBef>
              <a:buClrTx/>
              <a:buSzPct val="110000"/>
              <a:buNone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30D2-9CA5-43BE-8D4E-1FD5D4F44DF1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REPUBLIK ÖSTERREICH  Parlament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3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999022C2-B271-47D0-857F-89BB90E56006}" type="slidenum">
              <a:rPr lang="de-DE">
                <a:latin typeface="+mn-ea"/>
              </a:rPr>
              <a:pPr defTabSz="957263">
                <a:defRPr/>
              </a:pPr>
              <a:t>18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4100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424936" cy="576064"/>
          </a:xfrm>
        </p:spPr>
        <p:txBody>
          <a:bodyPr/>
          <a:lstStyle/>
          <a:p>
            <a:pPr marL="801688" indent="-801688"/>
            <a:r>
              <a:rPr lang="en-US" sz="2800" b="1" cap="small" dirty="0" smtClean="0"/>
              <a:t>17 </a:t>
            </a:r>
            <a:r>
              <a:rPr lang="en-US" sz="2800" b="1" cap="small" dirty="0"/>
              <a:t>– </a:t>
            </a:r>
            <a:r>
              <a:rPr lang="ru-RU" sz="2800" b="1" cap="small" dirty="0" smtClean="0"/>
              <a:t>Процедуры в Комитете </a:t>
            </a:r>
            <a:r>
              <a:rPr lang="en-US" sz="2800" b="1" cap="small" dirty="0" smtClean="0"/>
              <a:t>– </a:t>
            </a:r>
            <a:r>
              <a:rPr lang="en-US" sz="2800" b="1" cap="small" dirty="0" smtClean="0"/>
              <a:t/>
            </a:r>
            <a:br>
              <a:rPr lang="en-US" sz="2800" b="1" cap="small" dirty="0" smtClean="0"/>
            </a:br>
            <a:r>
              <a:rPr lang="ru-RU" sz="2800" b="1" cap="small" dirty="0" smtClean="0"/>
              <a:t>Гендерное бюджетирование</a:t>
            </a:r>
            <a:endParaRPr lang="de-DE" sz="2800" b="1" cap="small" dirty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180585" cy="460628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Высокое значение вопросов гендерного равенства и гендерного бюджетирования при проведении бюджетных дебатов</a:t>
            </a:r>
            <a:endParaRPr lang="en-GB" sz="1600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Все политические партии приняли участие в обсуждении гендерных целевых показателей</a:t>
            </a:r>
            <a:endParaRPr lang="en-GB" sz="1600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Не хватало систематического обзора целей и мер, а </a:t>
            </a:r>
            <a:r>
              <a:rPr lang="ru-RU" sz="1600" dirty="0" smtClean="0"/>
              <a:t>также общего подхода</a:t>
            </a:r>
            <a:endParaRPr lang="de-AT" sz="1600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Очень амбициозные цели </a:t>
            </a:r>
            <a:r>
              <a:rPr lang="de-AT" sz="1600" dirty="0" smtClean="0"/>
              <a:t>(</a:t>
            </a:r>
            <a:r>
              <a:rPr lang="ru-RU" sz="1600" dirty="0" smtClean="0"/>
              <a:t>например, значительное сокращение гендерного разрыва в уровне оплаты труда</a:t>
            </a:r>
            <a:r>
              <a:rPr lang="de-AT" sz="1600" dirty="0" smtClean="0"/>
              <a:t>) </a:t>
            </a:r>
            <a:r>
              <a:rPr lang="ru-RU" sz="1600" dirty="0" smtClean="0"/>
              <a:t>не могут быть реализованы в одной области политики или одним министерством</a:t>
            </a:r>
            <a:endParaRPr lang="en-GB" sz="1600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Тема представляется «женской»</a:t>
            </a:r>
            <a:r>
              <a:rPr lang="en-GB" sz="1600" dirty="0" smtClean="0"/>
              <a:t>: </a:t>
            </a:r>
            <a:endParaRPr lang="en-GB" sz="1600" dirty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600" dirty="0" smtClean="0"/>
              <a:t>Большинство выступающих были женщины-депутаты</a:t>
            </a:r>
            <a:endParaRPr lang="en-GB" sz="1600" dirty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600" dirty="0" smtClean="0"/>
              <a:t>Нет четкого различия между целями гендерного равенства и продвижением женщин (например, женщины и лидерство</a:t>
            </a:r>
            <a:r>
              <a:rPr lang="en-GB" sz="1600" dirty="0" smtClean="0"/>
              <a:t>)</a:t>
            </a:r>
            <a:endParaRPr lang="en-GB" sz="1600" dirty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600" dirty="0" smtClean="0"/>
              <a:t>Больше вопросов и заявлений о равном отношении к женщинам</a:t>
            </a:r>
            <a:r>
              <a:rPr lang="en-GB" sz="1600" dirty="0" smtClean="0"/>
              <a:t>, </a:t>
            </a:r>
            <a:r>
              <a:rPr lang="ru-RU" sz="1600" dirty="0" smtClean="0"/>
              <a:t>лишь в единичных случаях поднимались вопросы относительно равного отношения к мужчинам</a:t>
            </a:r>
            <a:endParaRPr lang="en-GB" sz="1600" dirty="0"/>
          </a:p>
          <a:p>
            <a:pPr marL="0" lvl="0" indent="0">
              <a:spcBef>
                <a:spcPts val="1200"/>
              </a:spcBef>
              <a:buClrTx/>
              <a:buSzPct val="110000"/>
              <a:buNone/>
              <a:defRPr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9124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19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008112"/>
          </a:xfrm>
        </p:spPr>
        <p:txBody>
          <a:bodyPr/>
          <a:lstStyle/>
          <a:p>
            <a:pPr marL="712788" indent="-712788"/>
            <a:r>
              <a:rPr lang="en-US" sz="2800" b="1" cap="small" dirty="0" smtClean="0"/>
              <a:t>18 – </a:t>
            </a:r>
            <a:r>
              <a:rPr lang="ru-RU" sz="2800" b="1" cap="small" dirty="0" smtClean="0"/>
              <a:t>Пленарное заседание;</a:t>
            </a:r>
            <a:r>
              <a:rPr lang="en-US" sz="2800" b="1" cap="small" dirty="0" smtClean="0"/>
              <a:t> </a:t>
            </a:r>
            <a:r>
              <a:rPr lang="ru-RU" sz="2800" b="1" cap="small" dirty="0" smtClean="0"/>
              <a:t>2 и 3 чтение</a:t>
            </a:r>
            <a:r>
              <a:rPr lang="en-US" sz="2800" b="1" cap="small" dirty="0" smtClean="0"/>
              <a:t/>
            </a:r>
            <a:br>
              <a:rPr lang="en-US" sz="2800" b="1" cap="small" dirty="0" smtClean="0"/>
            </a:br>
            <a:r>
              <a:rPr lang="ru-RU" sz="2800" b="1" cap="small" dirty="0" smtClean="0"/>
              <a:t>Принятие бюджета</a:t>
            </a:r>
            <a:endParaRPr lang="de-DE" sz="2800" b="1" cap="small" dirty="0" smtClean="0"/>
          </a:p>
        </p:txBody>
      </p:sp>
      <p:sp>
        <p:nvSpPr>
          <p:cNvPr id="8" name="Rechteck 7"/>
          <p:cNvSpPr/>
          <p:nvPr/>
        </p:nvSpPr>
        <p:spPr>
          <a:xfrm>
            <a:off x="5715001" y="2531658"/>
            <a:ext cx="1491234" cy="5153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Пленарное заседание;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Бюджетный доклад;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4171" y="2540064"/>
            <a:ext cx="1224136" cy="5069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Министр финансов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41923" y="2531005"/>
            <a:ext cx="1171176" cy="51604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Совет министров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24525" y="3214688"/>
            <a:ext cx="1472185" cy="50834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Пленарное заседание;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baseline="0" dirty="0" smtClean="0">
                <a:solidFill>
                  <a:schemeClr val="bg1">
                    <a:lumMod val="50000"/>
                  </a:schemeClr>
                </a:solidFill>
              </a:rPr>
              <a:t>Первое чтение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15001" y="4740845"/>
            <a:ext cx="1530924" cy="5190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Бюджетный комитет: обсуждения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100" dirty="0"/>
          </a:p>
        </p:txBody>
      </p:sp>
      <p:sp>
        <p:nvSpPr>
          <p:cNvPr id="13" name="Rechteck 12"/>
          <p:cNvSpPr/>
          <p:nvPr/>
        </p:nvSpPr>
        <p:spPr>
          <a:xfrm>
            <a:off x="5732872" y="5577922"/>
            <a:ext cx="1493914" cy="5100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 smtClean="0"/>
          </a:p>
          <a:p>
            <a:pPr algn="ctr"/>
            <a:r>
              <a:rPr lang="ru-RU" sz="1100" dirty="0" smtClean="0"/>
              <a:t>Пленарное заседание;</a:t>
            </a:r>
            <a:r>
              <a:rPr lang="en-US" sz="1100" baseline="0" dirty="0" smtClean="0"/>
              <a:t>  </a:t>
            </a:r>
            <a:r>
              <a:rPr lang="ru-RU" sz="1100" baseline="0" dirty="0" smtClean="0"/>
              <a:t>2 и 3 чтение</a:t>
            </a:r>
            <a:endParaRPr lang="en-US" sz="1100" baseline="0" dirty="0"/>
          </a:p>
          <a:p>
            <a:pPr algn="ctr"/>
            <a:endParaRPr lang="en-US" sz="1100" dirty="0"/>
          </a:p>
        </p:txBody>
      </p:sp>
      <p:sp>
        <p:nvSpPr>
          <p:cNvPr id="14" name="Rechteck 13"/>
          <p:cNvSpPr/>
          <p:nvPr/>
        </p:nvSpPr>
        <p:spPr>
          <a:xfrm>
            <a:off x="4041291" y="4550724"/>
            <a:ext cx="1179935" cy="38024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Экспертное слушание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041291" y="5070289"/>
            <a:ext cx="1170410" cy="37923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BPO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Analyses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mit Pfeil 15"/>
          <p:cNvCxnSpPr>
            <a:stCxn id="9" idx="3"/>
            <a:endCxn id="10" idx="1"/>
          </p:cNvCxnSpPr>
          <p:nvPr/>
        </p:nvCxnSpPr>
        <p:spPr>
          <a:xfrm flipV="1">
            <a:off x="1988307" y="2789030"/>
            <a:ext cx="653616" cy="45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3"/>
            <a:endCxn id="8" idx="1"/>
          </p:cNvCxnSpPr>
          <p:nvPr/>
        </p:nvCxnSpPr>
        <p:spPr>
          <a:xfrm>
            <a:off x="3813099" y="2789030"/>
            <a:ext cx="1901902" cy="3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11" idx="0"/>
          </p:cNvCxnSpPr>
          <p:nvPr/>
        </p:nvCxnSpPr>
        <p:spPr>
          <a:xfrm>
            <a:off x="6460618" y="3047054"/>
            <a:ext cx="0" cy="16763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1" idx="2"/>
            <a:endCxn id="12" idx="0"/>
          </p:cNvCxnSpPr>
          <p:nvPr/>
        </p:nvCxnSpPr>
        <p:spPr>
          <a:xfrm>
            <a:off x="6460618" y="3723033"/>
            <a:ext cx="19845" cy="10178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64171" y="1834568"/>
            <a:ext cx="2808312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ФЕДЕРАЛЬНОЕ ПРАВИТЕЛЬСТВО</a:t>
            </a:r>
            <a:endParaRPr lang="en-US" sz="1100" b="1" dirty="0"/>
          </a:p>
        </p:txBody>
      </p:sp>
      <p:sp>
        <p:nvSpPr>
          <p:cNvPr id="21" name="Rechteck 20"/>
          <p:cNvSpPr/>
          <p:nvPr/>
        </p:nvSpPr>
        <p:spPr>
          <a:xfrm>
            <a:off x="4632784" y="1834568"/>
            <a:ext cx="3240360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ПАРЛАМЕНТ</a:t>
            </a:r>
            <a:r>
              <a:rPr lang="en-US" sz="1100" b="1" dirty="0" smtClean="0"/>
              <a:t> (</a:t>
            </a:r>
            <a:r>
              <a:rPr lang="ru-RU" sz="1100" b="1" dirty="0" smtClean="0"/>
              <a:t>Национальный совет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cxnSp>
        <p:nvCxnSpPr>
          <p:cNvPr id="22" name="Gerade Verbindung mit Pfeil 21"/>
          <p:cNvCxnSpPr>
            <a:stCxn id="12" idx="2"/>
            <a:endCxn id="13" idx="0"/>
          </p:cNvCxnSpPr>
          <p:nvPr/>
        </p:nvCxnSpPr>
        <p:spPr>
          <a:xfrm flipH="1">
            <a:off x="6479829" y="5259908"/>
            <a:ext cx="634" cy="318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4" idx="3"/>
          </p:cNvCxnSpPr>
          <p:nvPr/>
        </p:nvCxnSpPr>
        <p:spPr>
          <a:xfrm>
            <a:off x="5221226" y="4740845"/>
            <a:ext cx="502159" cy="19012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3"/>
          </p:cNvCxnSpPr>
          <p:nvPr/>
        </p:nvCxnSpPr>
        <p:spPr>
          <a:xfrm flipV="1">
            <a:off x="5211701" y="5131163"/>
            <a:ext cx="515689" cy="1287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6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58" y="233065"/>
            <a:ext cx="4032448" cy="2956496"/>
          </a:xfrm>
          <a:prstGeom prst="rect">
            <a:avLst/>
          </a:prstGeom>
          <a:effectLst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179512" y="1769853"/>
            <a:ext cx="4390926" cy="1440160"/>
          </a:xfrm>
        </p:spPr>
        <p:txBody>
          <a:bodyPr/>
          <a:lstStyle/>
          <a:p>
            <a:r>
              <a:rPr lang="en-US" sz="2600" b="1" cap="small" dirty="0" smtClean="0"/>
              <a:t>1 – </a:t>
            </a:r>
            <a:r>
              <a:rPr lang="ru-RU" sz="2600" b="1" cap="small" dirty="0" smtClean="0"/>
              <a:t>Определение контекста</a:t>
            </a:r>
            <a:r>
              <a:rPr lang="en-US" sz="2600" b="1" cap="small" dirty="0" smtClean="0"/>
              <a:t>:</a:t>
            </a:r>
            <a:r>
              <a:rPr lang="en-US" sz="2600" b="1" cap="small" dirty="0" smtClean="0"/>
              <a:t/>
            </a:r>
            <a:br>
              <a:rPr lang="en-US" sz="2600" b="1" cap="small" dirty="0" smtClean="0"/>
            </a:br>
            <a:r>
              <a:rPr lang="ru-RU" sz="2600" b="1" cap="small" dirty="0" smtClean="0"/>
              <a:t>Парламент Австрии</a:t>
            </a:r>
            <a:endParaRPr lang="de-DE" sz="26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33735" y="3284984"/>
            <a:ext cx="8186737" cy="3024336"/>
          </a:xfrm>
        </p:spPr>
        <p:txBody>
          <a:bodyPr/>
          <a:lstStyle/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ru-RU" sz="1600" dirty="0" smtClean="0"/>
              <a:t>Федеральная конституция Австрии предусматривает </a:t>
            </a:r>
            <a:r>
              <a:rPr lang="ru-RU" sz="1600" b="1" dirty="0" smtClean="0"/>
              <a:t>президентско-парламентскую систему</a:t>
            </a:r>
            <a:endParaRPr lang="en-GB" sz="1600" b="1" dirty="0" smtClean="0"/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ru-RU" sz="1600" dirty="0" smtClean="0"/>
              <a:t>Парламент является двухпалатным, при этом одна палата играет доминирующую роль – Национальный совет </a:t>
            </a:r>
            <a:r>
              <a:rPr lang="en-GB" sz="1600" dirty="0" smtClean="0"/>
              <a:t>(</a:t>
            </a:r>
            <a:r>
              <a:rPr lang="en-GB" sz="1600" dirty="0" smtClean="0"/>
              <a:t>Nationalrat</a:t>
            </a:r>
            <a:r>
              <a:rPr lang="en-GB" sz="1600" dirty="0" smtClean="0"/>
              <a:t>)</a:t>
            </a:r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ru-RU" sz="1600" dirty="0" smtClean="0"/>
              <a:t>Избирательная система основана на </a:t>
            </a:r>
            <a:r>
              <a:rPr lang="ru-RU" sz="1600" b="1" dirty="0" smtClean="0"/>
              <a:t>пропорциональном представительстве</a:t>
            </a:r>
            <a:endParaRPr lang="en-GB" sz="1600" b="1" dirty="0" smtClean="0"/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ru-RU" sz="1600" dirty="0" smtClean="0"/>
              <a:t> Основным правилом политики в Австрии является включение в правительство представителей </a:t>
            </a:r>
            <a:r>
              <a:rPr lang="ru-RU" sz="1600" b="1" dirty="0" smtClean="0"/>
              <a:t>партий, набравших большинство и очень строгая партийная дисциплина</a:t>
            </a:r>
            <a:endParaRPr lang="en-GB" sz="1600" b="1" dirty="0" smtClean="0"/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ru-RU" sz="1600" dirty="0" smtClean="0"/>
              <a:t>Предоставление н</a:t>
            </a:r>
            <a:r>
              <a:rPr lang="ru-RU" sz="1600" b="1" dirty="0" smtClean="0"/>
              <a:t>езависимой </a:t>
            </a:r>
            <a:r>
              <a:rPr lang="en-GB" sz="1600" b="1" dirty="0" smtClean="0"/>
              <a:t>(</a:t>
            </a:r>
            <a:r>
              <a:rPr lang="ru-RU" sz="1600" b="1" dirty="0" smtClean="0"/>
              <a:t>административной</a:t>
            </a:r>
            <a:r>
              <a:rPr lang="en-GB" sz="1600" b="1" dirty="0" smtClean="0"/>
              <a:t>) </a:t>
            </a:r>
            <a:r>
              <a:rPr lang="ru-RU" sz="1600" b="1" dirty="0" smtClean="0"/>
              <a:t>экспертной поддержки</a:t>
            </a:r>
            <a:r>
              <a:rPr lang="ru-RU" sz="1600" dirty="0" smtClean="0"/>
              <a:t> парламентариям – нечто новое в </a:t>
            </a:r>
            <a:r>
              <a:rPr lang="ru-RU" sz="1600" b="1" dirty="0" smtClean="0"/>
              <a:t> </a:t>
            </a:r>
            <a:r>
              <a:rPr lang="ru-RU" sz="1600" dirty="0" smtClean="0"/>
              <a:t>австрийском парламентаризме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20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004048" y="386533"/>
            <a:ext cx="4032448" cy="2322387"/>
          </a:xfrm>
        </p:spPr>
        <p:txBody>
          <a:bodyPr/>
          <a:lstStyle/>
          <a:p>
            <a:pPr marL="712788" indent="-712788">
              <a:tabLst>
                <a:tab pos="712788" algn="l"/>
              </a:tabLst>
            </a:pPr>
            <a:r>
              <a:rPr lang="en-US" sz="2800" b="1" cap="small" dirty="0" smtClean="0"/>
              <a:t>19 </a:t>
            </a:r>
            <a:r>
              <a:rPr lang="en-US" sz="2800" b="1" cap="small" dirty="0"/>
              <a:t>– </a:t>
            </a:r>
            <a:r>
              <a:rPr lang="ru-RU" sz="2800" b="1" cap="small" dirty="0" smtClean="0"/>
              <a:t>Пленарное заседание;</a:t>
            </a:r>
            <a:r>
              <a:rPr lang="en-US" sz="2800" b="1" cap="small" dirty="0" smtClean="0"/>
              <a:t> </a:t>
            </a:r>
            <a:r>
              <a:rPr lang="ru-RU" sz="2800" b="1" cap="small" dirty="0" smtClean="0"/>
              <a:t>2 и 3 чтение</a:t>
            </a:r>
            <a:r>
              <a:rPr lang="en-US" sz="2800" b="1" cap="small" dirty="0"/>
              <a:t/>
            </a:r>
            <a:br>
              <a:rPr lang="en-US" sz="2800" b="1" cap="small" dirty="0"/>
            </a:b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65749" y="3429000"/>
            <a:ext cx="8280920" cy="2448272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Доклад бюджетного комитета рассматривается на пленарном заседании в ходе </a:t>
            </a:r>
            <a:r>
              <a:rPr lang="ru-RU" b="1" dirty="0" smtClean="0"/>
              <a:t>второго чтения</a:t>
            </a:r>
            <a:r>
              <a:rPr lang="en-US" dirty="0" smtClean="0"/>
              <a:t> </a:t>
            </a:r>
            <a:r>
              <a:rPr lang="ru-RU" dirty="0" smtClean="0"/>
              <a:t>закона о бюджете, которое длится в течение 4-5 дней заседаний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Опять же дебаты будут </a:t>
            </a:r>
            <a:r>
              <a:rPr lang="ru-RU" b="1" dirty="0" smtClean="0"/>
              <a:t>структурированы</a:t>
            </a:r>
            <a:r>
              <a:rPr lang="ru-RU" dirty="0" smtClean="0"/>
              <a:t> в соответствии с </a:t>
            </a:r>
            <a:r>
              <a:rPr lang="ru-RU" b="1" dirty="0" smtClean="0"/>
              <a:t>главами бюджета</a:t>
            </a:r>
            <a:r>
              <a:rPr lang="ru-RU" dirty="0" smtClean="0"/>
              <a:t> и очень часто носит характер общих политических дискуссий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Слово берут практически все депутаты Парламента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Депутаты Парламента выдвигают много предложений </a:t>
            </a:r>
            <a:r>
              <a:rPr lang="en-US" dirty="0" smtClean="0"/>
              <a:t>(</a:t>
            </a:r>
            <a:r>
              <a:rPr lang="ru-RU" b="1" dirty="0" smtClean="0"/>
              <a:t>решений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464496" cy="29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21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4" y="548679"/>
            <a:ext cx="8208912" cy="648073"/>
          </a:xfrm>
        </p:spPr>
        <p:txBody>
          <a:bodyPr/>
          <a:lstStyle/>
          <a:p>
            <a:pPr marL="712788" indent="-712788">
              <a:tabLst>
                <a:tab pos="712788" algn="l"/>
              </a:tabLst>
            </a:pPr>
            <a:r>
              <a:rPr lang="en-US" sz="2800" b="1" cap="small" dirty="0" smtClean="0"/>
              <a:t>20 </a:t>
            </a:r>
            <a:r>
              <a:rPr lang="en-US" sz="2800" b="1" cap="small" dirty="0"/>
              <a:t>– </a:t>
            </a:r>
            <a:r>
              <a:rPr lang="ru-RU" sz="2800" b="1" cap="small" dirty="0" smtClean="0"/>
              <a:t>Утверждение бюджета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80920" cy="3312368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b="1" dirty="0" smtClean="0"/>
              <a:t>Изменения к </a:t>
            </a:r>
            <a:r>
              <a:rPr lang="ru-RU" dirty="0" smtClean="0"/>
              <a:t>закону о бюджете обычно предлагаются депутатами Парламента, принадлежащим к партиям, входящим в правительство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Обычно Национальный совет</a:t>
            </a:r>
            <a:r>
              <a:rPr lang="en-US" dirty="0" smtClean="0"/>
              <a:t> </a:t>
            </a:r>
            <a:r>
              <a:rPr lang="ru-RU" dirty="0" smtClean="0"/>
              <a:t>голосует по различным </a:t>
            </a:r>
            <a:r>
              <a:rPr lang="ru-RU" b="1" dirty="0" smtClean="0"/>
              <a:t>Законам, сопровождающим бюджет</a:t>
            </a:r>
            <a:r>
              <a:rPr lang="en-US" dirty="0" smtClean="0"/>
              <a:t>. </a:t>
            </a:r>
            <a:r>
              <a:rPr lang="ru-RU" dirty="0" smtClean="0"/>
              <a:t>Они меняют законодательство по различным вопросам и оказывают финансовое влияние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Бюджет утверждается Национальным советом</a:t>
            </a:r>
            <a:r>
              <a:rPr lang="en-US" dirty="0" smtClean="0"/>
              <a:t> </a:t>
            </a:r>
            <a:r>
              <a:rPr lang="ru-RU" b="1" dirty="0" smtClean="0"/>
              <a:t>простым большинством</a:t>
            </a:r>
            <a:endParaRPr lang="en-US" b="1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Федеральный совет только уведомляется о принятии Национальным советом Федерального закона о бюджете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3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22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620689"/>
            <a:ext cx="8229600" cy="648072"/>
          </a:xfrm>
        </p:spPr>
        <p:txBody>
          <a:bodyPr/>
          <a:lstStyle/>
          <a:p>
            <a:pPr>
              <a:tabLst>
                <a:tab pos="714375" algn="l"/>
              </a:tabLst>
            </a:pPr>
            <a:r>
              <a:rPr lang="en-US" sz="2800" b="1" cap="small" dirty="0" smtClean="0"/>
              <a:t>21 – </a:t>
            </a:r>
            <a:r>
              <a:rPr lang="ru-RU" sz="2800" b="1" cap="small" dirty="0" smtClean="0"/>
              <a:t>ПАРЛАМЕНТ</a:t>
            </a:r>
            <a:r>
              <a:rPr lang="en-US" sz="2800" b="1" cap="small" dirty="0" smtClean="0"/>
              <a:t> </a:t>
            </a:r>
            <a:r>
              <a:rPr lang="ru-RU" sz="2800" b="1" cap="small" dirty="0" smtClean="0"/>
              <a:t>и бюджетный цикл</a:t>
            </a:r>
            <a:endParaRPr lang="de-DE" sz="2800" b="1" cap="small" dirty="0" smtClean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215106" y="1916832"/>
            <a:ext cx="8713788" cy="860321"/>
          </a:xfrm>
        </p:spPr>
        <p:txBody>
          <a:bodyPr/>
          <a:lstStyle/>
          <a:p>
            <a:pPr marL="0" indent="0">
              <a:buFont typeface="Times" pitchFamily="18" charset="0"/>
              <a:buNone/>
              <a:tabLst>
                <a:tab pos="176213" algn="l"/>
              </a:tabLst>
            </a:pPr>
            <a:r>
              <a:rPr lang="en-GB" b="1" dirty="0" smtClean="0"/>
              <a:t>	</a:t>
            </a:r>
            <a:r>
              <a:rPr lang="ru-RU" b="1" dirty="0" smtClean="0"/>
              <a:t>принимает решение </a:t>
            </a:r>
            <a:r>
              <a:rPr lang="de-AT" dirty="0" smtClean="0"/>
              <a:t>				</a:t>
            </a:r>
            <a:r>
              <a:rPr lang="ru-RU" dirty="0" smtClean="0"/>
              <a:t>утверждает правильность</a:t>
            </a:r>
            <a:endParaRPr lang="de-AT" dirty="0" smtClean="0"/>
          </a:p>
          <a:p>
            <a:pPr marL="0" indent="0">
              <a:buFont typeface="Times" pitchFamily="18" charset="0"/>
              <a:buNone/>
              <a:tabLst>
                <a:tab pos="176213" algn="l"/>
              </a:tabLst>
            </a:pPr>
            <a:r>
              <a:rPr lang="de-AT" dirty="0" smtClean="0"/>
              <a:t>	</a:t>
            </a:r>
            <a:r>
              <a:rPr lang="ru-RU" b="1" dirty="0"/>
              <a:t> о проекте </a:t>
            </a:r>
            <a:r>
              <a:rPr lang="ru-RU" b="1" dirty="0" smtClean="0"/>
              <a:t>бюджета и </a:t>
            </a:r>
            <a:r>
              <a:rPr lang="de-AT" dirty="0" smtClean="0"/>
              <a:t>MTEF</a:t>
            </a:r>
            <a:r>
              <a:rPr lang="de-AT" dirty="0" smtClean="0"/>
              <a:t>			</a:t>
            </a:r>
            <a:r>
              <a:rPr lang="ru-RU" dirty="0"/>
              <a:t> исполнения бюджета </a:t>
            </a:r>
            <a:r>
              <a:rPr lang="de-AT" dirty="0" smtClean="0"/>
              <a:t>	</a:t>
            </a:r>
          </a:p>
        </p:txBody>
      </p:sp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149393533"/>
              </p:ext>
            </p:extLst>
          </p:nvPr>
        </p:nvGraphicFramePr>
        <p:xfrm>
          <a:off x="403919" y="2694657"/>
          <a:ext cx="864096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Gebogener Pfeil 27"/>
          <p:cNvSpPr/>
          <p:nvPr/>
        </p:nvSpPr>
        <p:spPr>
          <a:xfrm rot="10800000" flipH="1">
            <a:off x="4827588" y="3429000"/>
            <a:ext cx="2952750" cy="1858963"/>
          </a:xfrm>
          <a:prstGeom prst="circularArrow">
            <a:avLst>
              <a:gd name="adj1" fmla="val 7470"/>
              <a:gd name="adj2" fmla="val 872502"/>
              <a:gd name="adj3" fmla="val 20107742"/>
              <a:gd name="adj4" fmla="val 10789475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Gebogener Pfeil 28"/>
          <p:cNvSpPr/>
          <p:nvPr/>
        </p:nvSpPr>
        <p:spPr>
          <a:xfrm rot="17804607">
            <a:off x="560387" y="3733801"/>
            <a:ext cx="1579563" cy="2386012"/>
          </a:xfrm>
          <a:prstGeom prst="circularArrow">
            <a:avLst>
              <a:gd name="adj1" fmla="val 7682"/>
              <a:gd name="adj2" fmla="val 1184604"/>
              <a:gd name="adj3" fmla="val 17311060"/>
              <a:gd name="adj4" fmla="val 12371178"/>
              <a:gd name="adj5" fmla="val 1230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Gebogener Pfeil 29"/>
          <p:cNvSpPr/>
          <p:nvPr/>
        </p:nvSpPr>
        <p:spPr>
          <a:xfrm rot="10800000">
            <a:off x="880820" y="3355974"/>
            <a:ext cx="3509963" cy="1858963"/>
          </a:xfrm>
          <a:prstGeom prst="circularArrow">
            <a:avLst>
              <a:gd name="adj1" fmla="val 7479"/>
              <a:gd name="adj2" fmla="val 789523"/>
              <a:gd name="adj3" fmla="val 20415084"/>
              <a:gd name="adj4" fmla="val 10929166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Gebogener Pfeil 30"/>
          <p:cNvSpPr/>
          <p:nvPr/>
        </p:nvSpPr>
        <p:spPr>
          <a:xfrm rot="10800000" flipH="1" flipV="1">
            <a:off x="971550" y="2735263"/>
            <a:ext cx="3600450" cy="1897062"/>
          </a:xfrm>
          <a:prstGeom prst="circularArrow">
            <a:avLst>
              <a:gd name="adj1" fmla="val 7479"/>
              <a:gd name="adj2" fmla="val 661461"/>
              <a:gd name="adj3" fmla="val 20415084"/>
              <a:gd name="adj4" fmla="val 1131078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Gebogener Pfeil 31"/>
          <p:cNvSpPr/>
          <p:nvPr/>
        </p:nvSpPr>
        <p:spPr>
          <a:xfrm rot="10800000" flipV="1">
            <a:off x="4724400" y="2687638"/>
            <a:ext cx="3160713" cy="1898650"/>
          </a:xfrm>
          <a:prstGeom prst="circularArrow">
            <a:avLst>
              <a:gd name="adj1" fmla="val 6094"/>
              <a:gd name="adj2" fmla="val 655221"/>
              <a:gd name="adj3" fmla="val 20462763"/>
              <a:gd name="adj4" fmla="val 1131078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33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23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/>
          <a:lstStyle/>
          <a:p>
            <a:pPr>
              <a:tabLst>
                <a:tab pos="714375" algn="l"/>
              </a:tabLst>
            </a:pPr>
            <a:r>
              <a:rPr lang="en-US" sz="2800" b="1" cap="small" dirty="0" smtClean="0"/>
              <a:t>22 – </a:t>
            </a:r>
            <a:r>
              <a:rPr lang="ru-RU" sz="2800" b="1" cap="small" dirty="0" smtClean="0"/>
              <a:t>ПАРЛАМЕНТ</a:t>
            </a:r>
            <a:r>
              <a:rPr lang="en-US" sz="2800" b="1" cap="small" dirty="0" smtClean="0"/>
              <a:t> </a:t>
            </a:r>
            <a:r>
              <a:rPr lang="ru-RU" sz="2800" b="1" cap="small" dirty="0" smtClean="0"/>
              <a:t>и бюджетный цикл</a:t>
            </a:r>
            <a:endParaRPr lang="de-DE" sz="2800" b="1" cap="small" dirty="0" smtClean="0"/>
          </a:p>
        </p:txBody>
      </p:sp>
      <p:sp>
        <p:nvSpPr>
          <p:cNvPr id="32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6737" cy="4680520"/>
          </a:xfrm>
        </p:spPr>
        <p:txBody>
          <a:bodyPr/>
          <a:lstStyle/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600" dirty="0" smtClean="0">
                <a:ea typeface="+mn-ea"/>
                <a:cs typeface="+mn-cs"/>
              </a:rPr>
              <a:t>Национальный совет</a:t>
            </a:r>
            <a:r>
              <a:rPr lang="en-GB" sz="1600" dirty="0" smtClean="0">
                <a:ea typeface="+mn-ea"/>
                <a:cs typeface="+mn-cs"/>
              </a:rPr>
              <a:t> </a:t>
            </a:r>
            <a:r>
              <a:rPr lang="ru-RU" sz="1600" b="1" dirty="0" smtClean="0">
                <a:ea typeface="+mn-ea"/>
                <a:cs typeface="+mn-cs"/>
              </a:rPr>
              <a:t>утверждает </a:t>
            </a:r>
            <a:r>
              <a:rPr lang="en-GB" sz="1600" dirty="0" smtClean="0">
                <a:ea typeface="+mn-ea"/>
                <a:cs typeface="+mn-cs"/>
              </a:rPr>
              <a:t> </a:t>
            </a:r>
            <a:r>
              <a:rPr lang="ru-RU" sz="1600" b="1" dirty="0" smtClean="0">
                <a:ea typeface="+mn-ea"/>
                <a:cs typeface="+mn-cs"/>
              </a:rPr>
              <a:t>Пакт стабильности Австрии</a:t>
            </a:r>
            <a:r>
              <a:rPr lang="en-GB" sz="1600" dirty="0" smtClean="0">
                <a:ea typeface="+mn-ea"/>
                <a:cs typeface="+mn-cs"/>
              </a:rPr>
              <a:t>, </a:t>
            </a:r>
            <a:r>
              <a:rPr lang="ru-RU" sz="1600" b="1" dirty="0" smtClean="0">
                <a:ea typeface="+mn-ea"/>
                <a:cs typeface="+mn-cs"/>
              </a:rPr>
              <a:t>Среднесрочную программу расходов и ежегодный Федеральный бюджет</a:t>
            </a:r>
            <a:endParaRPr lang="en-GB" sz="1600" b="1" dirty="0">
              <a:ea typeface="+mn-ea"/>
              <a:cs typeface="+mn-cs"/>
            </a:endParaRP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600" dirty="0" smtClean="0"/>
              <a:t>Национальный совет</a:t>
            </a:r>
            <a:r>
              <a:rPr lang="en-GB" sz="1600" dirty="0" smtClean="0"/>
              <a:t> </a:t>
            </a:r>
            <a:r>
              <a:rPr lang="ru-RU" sz="1600" dirty="0" smtClean="0"/>
              <a:t>осуществляет </a:t>
            </a:r>
            <a:r>
              <a:rPr lang="ru-RU" sz="1600" b="1" dirty="0" smtClean="0"/>
              <a:t>постоянный бюджетный контроль </a:t>
            </a:r>
            <a:r>
              <a:rPr lang="ru-RU" sz="1600" dirty="0" smtClean="0"/>
              <a:t>за реализацией </a:t>
            </a:r>
            <a:r>
              <a:rPr lang="en-GB" sz="1600" b="1" dirty="0" smtClean="0"/>
              <a:t> </a:t>
            </a:r>
            <a:r>
              <a:rPr lang="ru-RU" sz="1600" dirty="0" smtClean="0"/>
              <a:t>Федерального бюджета в течение финансового года </a:t>
            </a:r>
            <a:endParaRPr lang="en-GB" sz="1600" dirty="0" smtClean="0">
              <a:ea typeface="+mn-ea"/>
              <a:cs typeface="+mn-cs"/>
            </a:endParaRP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600" dirty="0" smtClean="0"/>
              <a:t>Посредством различных отчетов Национальный совет</a:t>
            </a:r>
            <a:r>
              <a:rPr lang="en-GB" sz="1600" dirty="0" smtClean="0"/>
              <a:t> </a:t>
            </a:r>
            <a:r>
              <a:rPr lang="ru-RU" sz="1600" dirty="0" smtClean="0"/>
              <a:t>информируется о результатах бюджетной деятельности </a:t>
            </a:r>
            <a:r>
              <a:rPr lang="ru-RU" sz="1600" dirty="0" smtClean="0"/>
              <a:t>суб</a:t>
            </a:r>
            <a:r>
              <a:rPr lang="ru-RU" sz="1600" dirty="0" smtClean="0"/>
              <a:t>-национальных правительств</a:t>
            </a:r>
            <a:endParaRPr lang="en-GB" sz="1600" dirty="0" smtClean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600" dirty="0" smtClean="0"/>
              <a:t>Национальный совет</a:t>
            </a:r>
            <a:r>
              <a:rPr lang="en-GB" sz="1600" dirty="0" smtClean="0"/>
              <a:t> </a:t>
            </a:r>
            <a:r>
              <a:rPr lang="ru-RU" sz="1600" dirty="0" smtClean="0"/>
              <a:t>обсуждает </a:t>
            </a:r>
            <a:r>
              <a:rPr lang="ru-RU" sz="1600" b="1" dirty="0" smtClean="0"/>
              <a:t>Программу стабильности и Национальную программу реформ </a:t>
            </a:r>
            <a:r>
              <a:rPr lang="ru-RU" sz="1600" dirty="0" smtClean="0"/>
              <a:t>после ее представления Европейской комисси</a:t>
            </a:r>
            <a:r>
              <a:rPr lang="ru-RU" sz="1600" dirty="0" smtClean="0"/>
              <a:t>и</a:t>
            </a:r>
            <a:endParaRPr lang="en-GB" sz="1600" dirty="0" smtClean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600" dirty="0" smtClean="0"/>
              <a:t>Национальный совет</a:t>
            </a:r>
            <a:r>
              <a:rPr lang="en-GB" sz="1600" dirty="0" smtClean="0"/>
              <a:t> </a:t>
            </a:r>
            <a:r>
              <a:rPr lang="ru-RU" sz="1600" dirty="0" smtClean="0"/>
              <a:t>работает с рекомендациями</a:t>
            </a:r>
            <a:r>
              <a:rPr lang="ru-RU" sz="1600" b="1" dirty="0" smtClean="0"/>
              <a:t> Европейской комиссии и Европейского Совета</a:t>
            </a:r>
            <a:endParaRPr lang="en-GB" sz="1600" b="1" dirty="0" smtClean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600" dirty="0" smtClean="0"/>
              <a:t>Национальный совет</a:t>
            </a:r>
            <a:r>
              <a:rPr lang="en-GB" sz="1600" dirty="0" smtClean="0"/>
              <a:t> </a:t>
            </a:r>
            <a:r>
              <a:rPr lang="ru-RU" sz="1600" dirty="0" smtClean="0"/>
              <a:t>не вовлечен непосредственно в реализацию и контроль за соблюдением налогово-бюджетных правил</a:t>
            </a:r>
            <a:endParaRPr lang="en-GB" sz="1600" dirty="0" smtClean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ru-RU" sz="1600" dirty="0" smtClean="0">
                <a:ea typeface="+mn-ea"/>
                <a:cs typeface="+mn-cs"/>
              </a:rPr>
              <a:t>Основная ответственность лежит на </a:t>
            </a:r>
            <a:r>
              <a:rPr lang="ru-RU" sz="1600" b="1" dirty="0" smtClean="0">
                <a:ea typeface="+mn-ea"/>
                <a:cs typeface="+mn-cs"/>
              </a:rPr>
              <a:t>Бюджетном комитете</a:t>
            </a:r>
            <a:endParaRPr lang="en-GB" sz="1600" b="1" dirty="0">
              <a:ea typeface="+mn-ea"/>
              <a:cs typeface="+mn-cs"/>
            </a:endParaRP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GB" sz="1600" dirty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de-AT" sz="1600" dirty="0">
              <a:ea typeface="+mn-ea"/>
              <a:cs typeface="+mn-cs"/>
            </a:endParaRPr>
          </a:p>
          <a:p>
            <a:endParaRPr lang="de-AT" sz="3000" dirty="0">
              <a:solidFill>
                <a:srgbClr val="EF0F2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49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24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/>
          <a:lstStyle/>
          <a:p>
            <a:pPr>
              <a:tabLst>
                <a:tab pos="714375" algn="l"/>
              </a:tabLst>
            </a:pPr>
            <a:r>
              <a:rPr lang="en-US" sz="2800" b="1" cap="small" dirty="0" smtClean="0"/>
              <a:t>23 – </a:t>
            </a:r>
            <a:r>
              <a:rPr lang="ru-RU" sz="2800" b="1" cap="small" dirty="0" smtClean="0"/>
              <a:t>ПАРЛАМЕНТ</a:t>
            </a:r>
            <a:r>
              <a:rPr lang="en-US" sz="2800" b="1" cap="small" dirty="0" smtClean="0"/>
              <a:t> </a:t>
            </a:r>
            <a:r>
              <a:rPr lang="ru-RU" sz="2800" b="1" cap="small" dirty="0" smtClean="0"/>
              <a:t>и бюджетный цикл</a:t>
            </a:r>
            <a:r>
              <a:rPr lang="en-US" sz="2800" b="1" cap="small" dirty="0" smtClean="0"/>
              <a:t/>
            </a:r>
            <a:br>
              <a:rPr lang="en-US" sz="2800" b="1" cap="small" dirty="0" smtClean="0"/>
            </a:br>
            <a:r>
              <a:rPr lang="en-US" sz="2800" b="1" cap="small" dirty="0"/>
              <a:t>	</a:t>
            </a:r>
            <a:r>
              <a:rPr lang="ru-RU" sz="2800" b="1" cap="small" dirty="0" smtClean="0"/>
              <a:t>Финансовый год</a:t>
            </a:r>
            <a:endParaRPr lang="de-DE" sz="2800" b="1" cap="small" dirty="0" smtClean="0"/>
          </a:p>
        </p:txBody>
      </p:sp>
      <p:sp>
        <p:nvSpPr>
          <p:cNvPr id="32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186737" cy="4896544"/>
          </a:xfrm>
        </p:spPr>
        <p:txBody>
          <a:bodyPr/>
          <a:lstStyle/>
          <a:p>
            <a:pPr marL="0" indent="0">
              <a:spcBef>
                <a:spcPts val="1800"/>
              </a:spcBef>
              <a:buClrTx/>
              <a:buSzPct val="110000"/>
              <a:buNone/>
              <a:defRPr/>
            </a:pPr>
            <a:r>
              <a:rPr lang="ru-RU" sz="1600" b="1" dirty="0" smtClean="0"/>
              <a:t>Весна</a:t>
            </a:r>
            <a:endParaRPr lang="en-GB" sz="1600" b="1" dirty="0"/>
          </a:p>
          <a:p>
            <a:pPr>
              <a:spcBef>
                <a:spcPts val="600"/>
              </a:spcBef>
              <a:buSzPct val="100000"/>
              <a:defRPr/>
            </a:pPr>
            <a:r>
              <a:rPr lang="ru-RU" sz="1600" b="1" dirty="0" smtClean="0"/>
              <a:t>Федеральный Закон о среднесрочной программе расходов </a:t>
            </a:r>
            <a:r>
              <a:rPr lang="en-GB" sz="1600" dirty="0" smtClean="0"/>
              <a:t>(</a:t>
            </a:r>
            <a:r>
              <a:rPr lang="ru-RU" sz="1600" dirty="0" smtClean="0"/>
              <a:t>обязательные к исполнению верхние пределы расходов на четыре года на уровне пяти основных разделов бюджета</a:t>
            </a:r>
            <a:r>
              <a:rPr lang="en-GB" sz="1600" dirty="0" smtClean="0"/>
              <a:t>) </a:t>
            </a:r>
            <a:r>
              <a:rPr lang="ru-RU" sz="1600" dirty="0" smtClean="0"/>
              <a:t>вместе со стратегическим докладом,  программой стабильности и национальной программой реформ</a:t>
            </a:r>
            <a:endParaRPr lang="en-GB" sz="1600" dirty="0"/>
          </a:p>
          <a:p>
            <a:pPr marL="0" indent="0">
              <a:spcBef>
                <a:spcPts val="1800"/>
              </a:spcBef>
              <a:buClrTx/>
              <a:buSzPct val="110000"/>
              <a:buNone/>
              <a:defRPr/>
            </a:pPr>
            <a:r>
              <a:rPr lang="ru-RU" sz="1600" b="1" dirty="0" smtClean="0"/>
              <a:t>Осень</a:t>
            </a:r>
            <a:endParaRPr lang="en-GB" sz="1600" b="1" dirty="0"/>
          </a:p>
          <a:p>
            <a:pPr>
              <a:spcBef>
                <a:spcPts val="600"/>
              </a:spcBef>
              <a:buSzPct val="100000"/>
              <a:defRPr/>
            </a:pPr>
            <a:r>
              <a:rPr lang="ru-RU" sz="1600" b="1" dirty="0" smtClean="0"/>
              <a:t>Федеральный финансовый закон </a:t>
            </a:r>
            <a:r>
              <a:rPr lang="ru-RU" sz="1600" dirty="0" smtClean="0"/>
              <a:t>вместе </a:t>
            </a:r>
          </a:p>
          <a:p>
            <a:pPr marL="0" indent="0">
              <a:spcBef>
                <a:spcPts val="600"/>
              </a:spcBef>
              <a:buSzPct val="100000"/>
              <a:buNone/>
              <a:defRPr/>
            </a:pPr>
            <a:r>
              <a:rPr lang="ru-RU" sz="1600" dirty="0" smtClean="0"/>
              <a:t>С бюджетным отчетом и планом по кадрам</a:t>
            </a:r>
            <a:endParaRPr lang="en-GB" sz="1600" dirty="0"/>
          </a:p>
          <a:p>
            <a:pPr marL="0" indent="0">
              <a:spcBef>
                <a:spcPts val="1800"/>
              </a:spcBef>
              <a:buClrTx/>
              <a:buSzPct val="110000"/>
              <a:buNone/>
              <a:defRPr/>
            </a:pPr>
            <a:r>
              <a:rPr lang="ru-RU" sz="1600" b="1" dirty="0" smtClean="0"/>
              <a:t>Один раз в течение финансового года</a:t>
            </a:r>
            <a:endParaRPr lang="en-GB" sz="1600" b="1" dirty="0"/>
          </a:p>
          <a:p>
            <a:pPr algn="just">
              <a:spcBef>
                <a:spcPts val="600"/>
              </a:spcBef>
              <a:buSzPct val="100000"/>
              <a:defRPr/>
            </a:pPr>
            <a:r>
              <a:rPr lang="ru-RU" sz="1600" dirty="0" smtClean="0"/>
              <a:t>Отчеты о субсидиях</a:t>
            </a:r>
            <a:r>
              <a:rPr lang="en-GB" sz="1600" dirty="0" smtClean="0"/>
              <a:t>, </a:t>
            </a:r>
            <a:r>
              <a:rPr lang="ru-RU" sz="1600" dirty="0" smtClean="0"/>
              <a:t>резервах</a:t>
            </a:r>
            <a:r>
              <a:rPr lang="en-GB" sz="1600" dirty="0" smtClean="0"/>
              <a:t>, </a:t>
            </a:r>
            <a:r>
              <a:rPr lang="ru-RU" sz="1600" dirty="0" smtClean="0"/>
              <a:t>предстоящих </a:t>
            </a:r>
          </a:p>
          <a:p>
            <a:pPr marL="0" indent="0" algn="just">
              <a:spcBef>
                <a:spcPts val="600"/>
              </a:spcBef>
              <a:buSzPct val="100000"/>
              <a:buNone/>
              <a:defRPr/>
            </a:pPr>
            <a:r>
              <a:rPr lang="ru-RU" sz="1600" dirty="0" smtClean="0"/>
              <a:t>Поступлениях и т.д.</a:t>
            </a:r>
            <a:r>
              <a:rPr lang="en-GB" sz="1600" dirty="0" smtClean="0"/>
              <a:t>.</a:t>
            </a:r>
            <a:endParaRPr lang="en-GB" sz="1600" dirty="0"/>
          </a:p>
          <a:p>
            <a:pPr marL="0" indent="0">
              <a:spcBef>
                <a:spcPts val="1800"/>
              </a:spcBef>
              <a:buClrTx/>
              <a:buSzPct val="110000"/>
              <a:buNone/>
              <a:defRPr/>
            </a:pPr>
            <a:r>
              <a:rPr lang="ru-RU" sz="1600" b="1" dirty="0" smtClean="0"/>
              <a:t>Периодичность</a:t>
            </a:r>
            <a:endParaRPr lang="en-GB" sz="1600" b="1" dirty="0"/>
          </a:p>
          <a:p>
            <a:pPr>
              <a:spcBef>
                <a:spcPts val="600"/>
              </a:spcBef>
              <a:buSzPct val="100000"/>
              <a:defRPr/>
            </a:pPr>
            <a:r>
              <a:rPr lang="ru-RU" sz="1600" dirty="0" smtClean="0"/>
              <a:t>Отчеты об обязательствах</a:t>
            </a:r>
            <a:r>
              <a:rPr lang="en-GB" sz="1600" dirty="0" smtClean="0"/>
              <a:t>, </a:t>
            </a:r>
            <a:r>
              <a:rPr lang="ru-RU" sz="1600" dirty="0" smtClean="0"/>
              <a:t>ассигнованиях</a:t>
            </a:r>
            <a:r>
              <a:rPr lang="en-GB" sz="1600" dirty="0" smtClean="0"/>
              <a:t>, </a:t>
            </a:r>
            <a:r>
              <a:rPr lang="ru-RU" sz="1600" dirty="0" smtClean="0"/>
              <a:t>бюджетном контроле</a:t>
            </a:r>
            <a:r>
              <a:rPr lang="en-GB" sz="1600" dirty="0" smtClean="0"/>
              <a:t>, </a:t>
            </a:r>
            <a:r>
              <a:rPr lang="ru-RU" sz="1600" dirty="0" smtClean="0"/>
              <a:t>контроле за результатами</a:t>
            </a:r>
            <a:r>
              <a:rPr lang="en-GB" sz="1600" dirty="0" smtClean="0"/>
              <a:t>, </a:t>
            </a:r>
            <a:r>
              <a:rPr lang="ru-RU" sz="1600" dirty="0" smtClean="0"/>
              <a:t>инвестициях и</a:t>
            </a:r>
            <a:r>
              <a:rPr lang="en-GB" sz="1600" dirty="0" smtClean="0"/>
              <a:t> </a:t>
            </a:r>
            <a:r>
              <a:rPr lang="ru-RU" sz="1600" dirty="0" smtClean="0"/>
              <a:t>финансовом контроле и т.д.</a:t>
            </a:r>
            <a:r>
              <a:rPr lang="en-GB" sz="1600" dirty="0" smtClean="0"/>
              <a:t>.</a:t>
            </a:r>
            <a:endParaRPr lang="en-GB" sz="1600" dirty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GB" sz="1600" dirty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de-AT" dirty="0">
              <a:ea typeface="+mn-ea"/>
              <a:cs typeface="+mn-cs"/>
            </a:endParaRPr>
          </a:p>
          <a:p>
            <a:endParaRPr lang="de-AT" sz="3000" dirty="0">
              <a:solidFill>
                <a:srgbClr val="EF0F2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8" t="10895" r="6925" b="9075"/>
          <a:stretch/>
        </p:blipFill>
        <p:spPr>
          <a:xfrm>
            <a:off x="6372200" y="2835796"/>
            <a:ext cx="2500884" cy="25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08112"/>
          </a:xfrm>
        </p:spPr>
        <p:txBody>
          <a:bodyPr/>
          <a:lstStyle/>
          <a:p>
            <a:pPr>
              <a:tabLst>
                <a:tab pos="809625" algn="l"/>
              </a:tabLst>
            </a:pPr>
            <a:r>
              <a:rPr lang="en-US" sz="3200" b="1" cap="small" dirty="0" smtClean="0"/>
              <a:t>24 </a:t>
            </a:r>
            <a:r>
              <a:rPr lang="en-US" sz="3200" b="1" cap="small" dirty="0"/>
              <a:t>– </a:t>
            </a:r>
            <a:r>
              <a:rPr lang="ru-RU" sz="3200" b="1" cap="small" dirty="0" smtClean="0"/>
              <a:t>Другие комитеты, участвующие в обсуждениях по бюджету</a:t>
            </a:r>
            <a:endParaRPr lang="en-GB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54795"/>
            <a:ext cx="8396287" cy="1718221"/>
          </a:xfrm>
        </p:spPr>
        <p:txBody>
          <a:bodyPr/>
          <a:lstStyle/>
          <a:p>
            <a:pPr>
              <a:spcBef>
                <a:spcPts val="1800"/>
              </a:spcBef>
              <a:buSzPct val="100000"/>
              <a:defRPr/>
            </a:pPr>
            <a:r>
              <a:rPr lang="ru-RU" sz="1600" b="1" dirty="0" smtClean="0"/>
              <a:t>Финансовый комитет</a:t>
            </a:r>
            <a:r>
              <a:rPr lang="en-GB" sz="1600" b="1" dirty="0" smtClean="0"/>
              <a:t>: </a:t>
            </a:r>
            <a:r>
              <a:rPr lang="ru-RU" sz="1600" dirty="0" smtClean="0"/>
              <a:t>работает со всеми законами и предложениями в отношении налогообложения  и регулирования финансового сектора</a:t>
            </a:r>
            <a:r>
              <a:rPr lang="en-GB" sz="1600" dirty="0" smtClean="0"/>
              <a:t>. </a:t>
            </a:r>
            <a:endParaRPr lang="en-GB" sz="1600" dirty="0" smtClean="0"/>
          </a:p>
          <a:p>
            <a:pPr>
              <a:spcBef>
                <a:spcPts val="1800"/>
              </a:spcBef>
              <a:buSzPct val="100000"/>
              <a:defRPr/>
            </a:pPr>
            <a:r>
              <a:rPr lang="ru-RU" sz="1600" b="1" dirty="0" smtClean="0"/>
              <a:t>Комитеты ЕС</a:t>
            </a:r>
            <a:r>
              <a:rPr lang="en-GB" sz="1600" b="1" dirty="0" smtClean="0"/>
              <a:t>: </a:t>
            </a:r>
            <a:r>
              <a:rPr lang="ru-RU" sz="1600" dirty="0" smtClean="0"/>
              <a:t>Главный комитет или Постоянный подкомитет по вопросам Европейского Союза готовит мнение о предложениях Европейского Союза, например, </a:t>
            </a:r>
            <a:r>
              <a:rPr lang="en-GB" sz="1600" dirty="0" smtClean="0"/>
              <a:t>n</a:t>
            </a:r>
            <a:r>
              <a:rPr lang="ru-RU" sz="1600" dirty="0" smtClean="0"/>
              <a:t>о предлагаемых Регламентах и Директивах</a:t>
            </a:r>
            <a:endParaRPr lang="en-GB" dirty="0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DC80B5-A40B-40C0-B3B4-89AB11E54944}" type="slidenum">
              <a:rPr lang="de-DE" sz="900">
                <a:solidFill>
                  <a:schemeClr val="bg1"/>
                </a:solidFill>
              </a:rPr>
              <a:pPr/>
              <a:t>25</a:t>
            </a:fld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1331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  <a:latin typeface="Palatino" pitchFamily="18" charset="0"/>
              </a:rPr>
              <a:t>REPUBLIK ÖSTERREICH  Parlament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19500"/>
          <a:stretch/>
        </p:blipFill>
        <p:spPr>
          <a:xfrm>
            <a:off x="852184" y="3573016"/>
            <a:ext cx="2942611" cy="275853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923928" y="37170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800" b="1" dirty="0" smtClean="0"/>
              <a:t>Аудиторский комитет</a:t>
            </a:r>
            <a:r>
              <a:rPr lang="en-GB" sz="1800" b="1" dirty="0" smtClean="0"/>
              <a:t>: </a:t>
            </a:r>
            <a:r>
              <a:rPr lang="ru-RU" sz="1800" dirty="0" smtClean="0"/>
              <a:t>работает с отчетами Счетной палаты Австрии, включая отчеты об исполнении бюджета, а Доклад о федеральных финансовых отчетах обсуждается в Бюджетном комитете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848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720080"/>
          </a:xfrm>
        </p:spPr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cap="small" dirty="0" smtClean="0"/>
              <a:t> 25 – </a:t>
            </a:r>
            <a:r>
              <a:rPr lang="ru-RU" b="1" cap="small" dirty="0" smtClean="0"/>
              <a:t>Новые задачи, перед которым стоит Парламент</a:t>
            </a:r>
            <a:endParaRPr lang="en-US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0768"/>
            <a:ext cx="8641208" cy="4896544"/>
          </a:xfrm>
        </p:spPr>
        <p:txBody>
          <a:bodyPr/>
          <a:lstStyle/>
          <a:p>
            <a:pPr marL="304800" indent="-30480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ru-RU" sz="1400" dirty="0" smtClean="0"/>
              <a:t>Абсолютно </a:t>
            </a:r>
            <a:r>
              <a:rPr lang="ru-RU" sz="1400" b="1" dirty="0" smtClean="0"/>
              <a:t>новая бюджетная структура</a:t>
            </a:r>
            <a:r>
              <a:rPr lang="ru-RU" sz="1400" dirty="0" smtClean="0"/>
              <a:t> и бюджетирование, ориентированное на результат, изменили возможности Парламента руководить и контролировать бюджетный процесс</a:t>
            </a:r>
            <a:endParaRPr lang="en-US" sz="1400" dirty="0"/>
          </a:p>
          <a:p>
            <a:pPr marL="304800" indent="-30480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ru-RU" sz="1400" dirty="0" smtClean="0"/>
              <a:t>Новые бюджетные правила предоставляют дополнительные полномочия </a:t>
            </a:r>
            <a:r>
              <a:rPr lang="ru-RU" sz="1400" b="1" dirty="0" smtClean="0"/>
              <a:t>правительству и </a:t>
            </a:r>
            <a:r>
              <a:rPr lang="ru-RU" sz="1400" dirty="0" smtClean="0"/>
              <a:t>администрации.</a:t>
            </a:r>
            <a:endParaRPr lang="en-GB" sz="1400" dirty="0" smtClean="0"/>
          </a:p>
          <a:p>
            <a:pPr marL="304800" indent="-30480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ru-RU" sz="1400" dirty="0" smtClean="0"/>
              <a:t>Новые европейские правила бюджетного управления, предусматривающие </a:t>
            </a:r>
            <a:r>
              <a:rPr lang="ru-RU" sz="1400" b="1" dirty="0" smtClean="0"/>
              <a:t>Европейский семестр, </a:t>
            </a:r>
            <a:r>
              <a:rPr lang="ru-RU" sz="1400" dirty="0" smtClean="0"/>
              <a:t>оказывают влияние на процедуры и ограничивают национальный бюджетный охват</a:t>
            </a:r>
            <a:endParaRPr lang="en-US" sz="1400" dirty="0" smtClean="0"/>
          </a:p>
          <a:p>
            <a:pPr marL="304800" indent="-30480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ru-RU" sz="1400" dirty="0" smtClean="0"/>
              <a:t>Реформа Федерального бюджета предусматривают </a:t>
            </a:r>
            <a:r>
              <a:rPr lang="ru-RU" sz="1400" b="1" dirty="0" smtClean="0"/>
              <a:t>центральную роль Парламента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Однако</a:t>
            </a:r>
            <a:r>
              <a:rPr lang="en-US" sz="1400" dirty="0" smtClean="0"/>
              <a:t>,</a:t>
            </a:r>
            <a:endParaRPr lang="en-US" sz="1400" dirty="0" smtClean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400" dirty="0" smtClean="0"/>
              <a:t>Бюджетный процесс – это чрезвычайно сложный механизм</a:t>
            </a:r>
            <a:endParaRPr lang="en-US" sz="1400" dirty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400" dirty="0" smtClean="0"/>
              <a:t>Значительная асимметрия информации у правительства и парламента</a:t>
            </a:r>
            <a:endParaRPr lang="en-US" sz="1400" dirty="0"/>
          </a:p>
          <a:p>
            <a:pPr marL="809625" lvl="1" indent="-438150">
              <a:buClr>
                <a:schemeClr val="tx2"/>
              </a:buClr>
              <a:buSzPct val="90000"/>
              <a:buFont typeface="Symbol" pitchFamily="18" charset="2"/>
              <a:buChar char="-"/>
              <a:defRPr/>
            </a:pPr>
            <a:endParaRPr lang="en-US" sz="1400" dirty="0"/>
          </a:p>
          <a:p>
            <a:pPr marL="657225" lvl="1" indent="-285750"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EF0F2C"/>
                </a:solidFill>
                <a:ea typeface="Tahoma" pitchFamily="34" charset="0"/>
                <a:cs typeface="Tahoma" pitchFamily="34" charset="0"/>
              </a:rPr>
              <a:t>Необходимо привести в соответствии друг с другом бюджетные процедуры и бюджетный контроль в парламенте </a:t>
            </a:r>
          </a:p>
          <a:p>
            <a:pPr marL="657225" lvl="1" indent="-285750"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EF0F2C"/>
                </a:solidFill>
                <a:ea typeface="Tahoma" pitchFamily="34" charset="0"/>
                <a:cs typeface="Tahoma" pitchFamily="34" charset="0"/>
              </a:rPr>
              <a:t>Фрагментированность</a:t>
            </a:r>
            <a:r>
              <a:rPr lang="ru-RU" sz="1400" dirty="0" smtClean="0">
                <a:solidFill>
                  <a:srgbClr val="EF0F2C"/>
                </a:solidFill>
                <a:ea typeface="Tahoma" pitchFamily="34" charset="0"/>
                <a:cs typeface="Tahoma" pitchFamily="34" charset="0"/>
              </a:rPr>
              <a:t> информации затрудняет надлежащий анализ и сверять документы друг с другом</a:t>
            </a:r>
            <a:endParaRPr lang="en-GB" sz="1400" dirty="0">
              <a:solidFill>
                <a:srgbClr val="EF0F2C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200" dirty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DC80B5-A40B-40C0-B3B4-89AB11E54944}" type="slidenum">
              <a:rPr lang="de-DE" sz="900">
                <a:solidFill>
                  <a:schemeClr val="bg1"/>
                </a:solidFill>
              </a:rPr>
              <a:pPr/>
              <a:t>26</a:t>
            </a:fld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1331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  <a:latin typeface="Palatino" pitchFamily="18" charset="0"/>
              </a:rPr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8089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27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599456"/>
          </a:xfrm>
        </p:spPr>
        <p:txBody>
          <a:bodyPr/>
          <a:lstStyle/>
          <a:p>
            <a:pPr algn="ctr"/>
            <a:r>
              <a:rPr lang="ru-RU" b="1" cap="small" dirty="0" smtClean="0"/>
              <a:t>Спасибо за внимание</a:t>
            </a:r>
            <a:endParaRPr lang="de-DE" b="1" cap="small" dirty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23863" y="2636912"/>
            <a:ext cx="8186737" cy="374441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600" b="1" dirty="0">
                <a:ea typeface="Tahoma" pitchFamily="34" charset="0"/>
                <a:cs typeface="Tahoma" pitchFamily="34" charset="0"/>
              </a:rPr>
              <a:t>Contacts: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 smtClean="0">
                <a:ea typeface="Tahoma" pitchFamily="34" charset="0"/>
                <a:cs typeface="Tahoma" pitchFamily="34" charset="0"/>
              </a:rPr>
              <a:t>Helmut </a:t>
            </a:r>
            <a:r>
              <a:rPr lang="en-GB" sz="1600" dirty="0">
                <a:ea typeface="Tahoma" pitchFamily="34" charset="0"/>
                <a:cs typeface="Tahoma" pitchFamily="34" charset="0"/>
              </a:rPr>
              <a:t>Berger 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>
                <a:ea typeface="Tahoma" pitchFamily="34" charset="0"/>
                <a:cs typeface="Tahoma" pitchFamily="34" charset="0"/>
              </a:rPr>
              <a:t>Head of </a:t>
            </a:r>
            <a:r>
              <a:rPr lang="en-US" sz="1600" dirty="0" smtClean="0">
                <a:ea typeface="Tahoma" pitchFamily="34" charset="0"/>
                <a:cs typeface="Tahoma" pitchFamily="34" charset="0"/>
              </a:rPr>
              <a:t>Parliamet</a:t>
            </a:r>
            <a:r>
              <a:rPr lang="en-GB" sz="1600" dirty="0" smtClean="0">
                <a:ea typeface="Tahoma" pitchFamily="34" charset="0"/>
                <a:cs typeface="Tahoma" pitchFamily="34" charset="0"/>
              </a:rPr>
              <a:t>ary</a:t>
            </a:r>
            <a:r>
              <a:rPr lang="en-GB" sz="1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ea typeface="Tahoma" pitchFamily="34" charset="0"/>
                <a:cs typeface="Tahoma" pitchFamily="34" charset="0"/>
              </a:rPr>
              <a:t>Budget Office</a:t>
            </a:r>
          </a:p>
          <a:p>
            <a:pPr marL="0" indent="0">
              <a:buFont typeface="Times" pitchFamily="18" charset="0"/>
              <a:buNone/>
            </a:pPr>
            <a:r>
              <a:rPr lang="en-US" sz="1600" dirty="0" smtClean="0">
                <a:ea typeface="Tahoma" pitchFamily="34" charset="0"/>
                <a:cs typeface="Tahoma" pitchFamily="34" charset="0"/>
              </a:rPr>
              <a:t>Parliament</a:t>
            </a:r>
            <a:r>
              <a:rPr lang="en-GB" sz="16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>
                <a:ea typeface="Tahoma" pitchFamily="34" charset="0"/>
                <a:cs typeface="Tahoma" pitchFamily="34" charset="0"/>
              </a:rPr>
              <a:t>A-1017 Wien, </a:t>
            </a:r>
            <a:r>
              <a:rPr lang="en-GB" sz="1600" dirty="0" err="1">
                <a:ea typeface="Tahoma" pitchFamily="34" charset="0"/>
                <a:cs typeface="Tahoma" pitchFamily="34" charset="0"/>
              </a:rPr>
              <a:t>Dr.</a:t>
            </a:r>
            <a:r>
              <a:rPr lang="en-GB" sz="1600" dirty="0">
                <a:ea typeface="Tahoma" pitchFamily="34" charset="0"/>
                <a:cs typeface="Tahoma" pitchFamily="34" charset="0"/>
              </a:rPr>
              <a:t> Karl Renner-Ring 3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>
                <a:ea typeface="Tahoma" pitchFamily="34" charset="0"/>
                <a:cs typeface="Tahoma" pitchFamily="34" charset="0"/>
              </a:rPr>
              <a:t>Tel. +0043 1 40 110-2889; +0043 676 8900-2889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>
                <a:ea typeface="Tahoma" pitchFamily="34" charset="0"/>
                <a:cs typeface="Tahoma" pitchFamily="34" charset="0"/>
              </a:rPr>
              <a:t>E-mail: </a:t>
            </a:r>
            <a:r>
              <a:rPr lang="en-GB" sz="1600" dirty="0" smtClean="0">
                <a:ea typeface="Tahoma" pitchFamily="34" charset="0"/>
                <a:cs typeface="Tahoma" pitchFamily="34" charset="0"/>
                <a:hlinkClick r:id="rId3"/>
              </a:rPr>
              <a:t>helmut.berger@parlament.gv.at</a:t>
            </a:r>
            <a:endParaRPr lang="en-GB" sz="1600" dirty="0" smtClean="0"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Christoph</a:t>
            </a:r>
            <a:r>
              <a:rPr lang="en-US" sz="1600" dirty="0" smtClean="0"/>
              <a:t> Konrath</a:t>
            </a:r>
          </a:p>
          <a:p>
            <a:pPr marL="0" indent="0">
              <a:buNone/>
            </a:pPr>
            <a:r>
              <a:rPr lang="en-US" sz="1600" dirty="0" smtClean="0"/>
              <a:t>Head of the Department of Scientific Support and Coordination in </a:t>
            </a:r>
            <a:r>
              <a:rPr lang="en-US" sz="1600" dirty="0" smtClean="0"/>
              <a:t>Parliamentary </a:t>
            </a:r>
            <a:r>
              <a:rPr lang="en-US" sz="1600" dirty="0" smtClean="0"/>
              <a:t>Matters</a:t>
            </a:r>
          </a:p>
          <a:p>
            <a:pPr marL="0" indent="0">
              <a:buNone/>
            </a:pPr>
            <a:r>
              <a:rPr lang="en-US" sz="1600" dirty="0" smtClean="0"/>
              <a:t>Parliament, </a:t>
            </a:r>
            <a:r>
              <a:rPr lang="en-US" sz="1600" dirty="0" smtClean="0"/>
              <a:t>A-1017 Wien, Dr. Karl Renner-Ring 3</a:t>
            </a:r>
          </a:p>
          <a:p>
            <a:pPr marL="0" indent="0">
              <a:buNone/>
            </a:pPr>
            <a:r>
              <a:rPr lang="en-US" sz="1600" dirty="0" smtClean="0"/>
              <a:t>Tel. +0043 1 40 110-2929 (2608)</a:t>
            </a:r>
          </a:p>
          <a:p>
            <a:pPr marL="0" indent="0">
              <a:buNone/>
            </a:pPr>
            <a:r>
              <a:rPr lang="en-US" sz="1600" dirty="0"/>
              <a:t>E</a:t>
            </a:r>
            <a:r>
              <a:rPr lang="en-US" sz="1600" dirty="0" smtClean="0"/>
              <a:t>-mail: </a:t>
            </a:r>
            <a:r>
              <a:rPr lang="en-US" sz="1600" dirty="0" smtClean="0">
                <a:hlinkClick r:id="rId4"/>
              </a:rPr>
              <a:t>christoph.konrath@parlament.gv.at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728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3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95400"/>
          </a:xfrm>
        </p:spPr>
        <p:txBody>
          <a:bodyPr/>
          <a:lstStyle/>
          <a:p>
            <a:pPr marL="542925" indent="-542925"/>
            <a:r>
              <a:rPr lang="en-US" sz="2800" b="1" cap="small" dirty="0" smtClean="0"/>
              <a:t>2 – </a:t>
            </a:r>
            <a:r>
              <a:rPr lang="ru-RU" sz="2800" b="1" cap="small" dirty="0" smtClean="0"/>
              <a:t>Определение контекста</a:t>
            </a:r>
            <a:r>
              <a:rPr lang="en-US" sz="2800" b="1" cap="small" dirty="0" smtClean="0"/>
              <a:t>:</a:t>
            </a:r>
            <a:r>
              <a:rPr lang="en-US" sz="2800" b="1" cap="small" dirty="0" smtClean="0"/>
              <a:t/>
            </a:r>
            <a:br>
              <a:rPr lang="en-US" sz="2800" b="1" cap="small" dirty="0" smtClean="0"/>
            </a:br>
            <a:r>
              <a:rPr lang="ru-RU" sz="2800" b="1" cap="small" dirty="0" smtClean="0"/>
              <a:t>парламенты и власть кошелька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23863" y="1988840"/>
            <a:ext cx="5228257" cy="4104456"/>
          </a:xfrm>
        </p:spPr>
        <p:txBody>
          <a:bodyPr/>
          <a:lstStyle/>
          <a:p>
            <a:pPr eaLnBrk="0" hangingPunct="0">
              <a:spcBef>
                <a:spcPts val="12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Одобрение бюджета как «</a:t>
            </a:r>
            <a:r>
              <a:rPr lang="ru-RU" b="1" dirty="0" smtClean="0"/>
              <a:t>наиболее совершенное и эффективное оружие»</a:t>
            </a:r>
            <a:r>
              <a:rPr lang="en-US" dirty="0" smtClean="0"/>
              <a:t> (</a:t>
            </a:r>
            <a:r>
              <a:rPr lang="ru-RU" dirty="0" smtClean="0"/>
              <a:t>Джеймс Мэдисон» парламентов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устаревшее мнение</a:t>
            </a:r>
            <a:r>
              <a:rPr lang="en-US" dirty="0" smtClean="0"/>
              <a:t>?</a:t>
            </a:r>
            <a:endParaRPr lang="en-US" dirty="0"/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Информация</a:t>
            </a:r>
            <a:r>
              <a:rPr lang="en-US" dirty="0" smtClean="0"/>
              <a:t>, </a:t>
            </a:r>
            <a:r>
              <a:rPr lang="ru-RU" dirty="0" smtClean="0"/>
              <a:t>комплексность и </a:t>
            </a:r>
            <a:r>
              <a:rPr lang="ru-RU" b="1" dirty="0" smtClean="0"/>
              <a:t>транспарентность</a:t>
            </a:r>
            <a:endParaRPr lang="en-US" b="1" dirty="0"/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b="1" dirty="0" smtClean="0"/>
              <a:t>Подотчетность </a:t>
            </a:r>
            <a:r>
              <a:rPr lang="ru-RU" dirty="0" smtClean="0"/>
              <a:t>и </a:t>
            </a:r>
            <a:r>
              <a:rPr lang="ru-RU" b="1" dirty="0" smtClean="0"/>
              <a:t>ответственность</a:t>
            </a:r>
            <a:endParaRPr lang="en-US" b="1" dirty="0"/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ru-RU" dirty="0" smtClean="0"/>
              <a:t>Правовые, экономические и политические </a:t>
            </a:r>
            <a:r>
              <a:rPr lang="ru-RU" b="1" dirty="0" smtClean="0"/>
              <a:t>ограничения</a:t>
            </a:r>
            <a:endParaRPr lang="en-US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708289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4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51384"/>
          </a:xfrm>
        </p:spPr>
        <p:txBody>
          <a:bodyPr/>
          <a:lstStyle/>
          <a:p>
            <a:pPr marL="542925" indent="-542925"/>
            <a:r>
              <a:rPr lang="en-US" sz="2800" b="1" cap="small" dirty="0" smtClean="0"/>
              <a:t>3 – </a:t>
            </a:r>
            <a:r>
              <a:rPr lang="ru-RU" sz="2800" b="1" cap="small" dirty="0" smtClean="0"/>
              <a:t>Роль Национального совета в бюджетном процессе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7892553" cy="468052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b="1" dirty="0" smtClean="0"/>
              <a:t>Министерство финансов готовит </a:t>
            </a:r>
            <a:r>
              <a:rPr lang="ru-RU" dirty="0" smtClean="0"/>
              <a:t>законы о бюджете и представляет проекты законов в Национальный совет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dirty="0" smtClean="0"/>
              <a:t>В ходе трех чтений </a:t>
            </a:r>
            <a:r>
              <a:rPr lang="ru-RU" b="1" dirty="0" smtClean="0"/>
              <a:t>Национальный совет</a:t>
            </a:r>
            <a:r>
              <a:rPr lang="en-US" b="1" dirty="0" smtClean="0"/>
              <a:t> </a:t>
            </a:r>
            <a:r>
              <a:rPr lang="ru-RU" b="1" dirty="0" smtClean="0"/>
              <a:t>обсуждает </a:t>
            </a:r>
            <a:r>
              <a:rPr lang="ru-RU" dirty="0" smtClean="0"/>
              <a:t>проект закона о Федеральной среднесрочной программе расходов и Федеральный закон о финансах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b="1" dirty="0" smtClean="0"/>
              <a:t>Национальный совет</a:t>
            </a:r>
            <a:r>
              <a:rPr lang="en-US" dirty="0" smtClean="0"/>
              <a:t> </a:t>
            </a:r>
            <a:r>
              <a:rPr lang="ru-RU" dirty="0" smtClean="0"/>
              <a:t>может </a:t>
            </a:r>
            <a:r>
              <a:rPr lang="ru-RU" b="1" dirty="0" smtClean="0"/>
              <a:t>вносить изменения</a:t>
            </a:r>
            <a:r>
              <a:rPr lang="ru-RU" dirty="0" smtClean="0"/>
              <a:t> и должен </a:t>
            </a:r>
            <a:r>
              <a:rPr lang="ru-RU" b="1" dirty="0" smtClean="0"/>
              <a:t>утвердить</a:t>
            </a:r>
            <a:r>
              <a:rPr lang="ru-RU" dirty="0" smtClean="0"/>
              <a:t> законы о бюджетах и Федеральный закон о среднесрочной программе расходов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dirty="0" smtClean="0"/>
              <a:t>При определенных обстоятельствах Министр финансов может превысить суммы одобренных в бюджете ассигнований только после </a:t>
            </a:r>
            <a:r>
              <a:rPr lang="ru-RU" b="1" dirty="0" smtClean="0"/>
              <a:t>консультаций</a:t>
            </a:r>
            <a:r>
              <a:rPr lang="ru-RU" dirty="0" smtClean="0"/>
              <a:t> с </a:t>
            </a:r>
            <a:r>
              <a:rPr lang="ru-RU" b="1" dirty="0" smtClean="0"/>
              <a:t>Национальным советом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dirty="0" smtClean="0"/>
              <a:t>Кроме того, </a:t>
            </a:r>
            <a:r>
              <a:rPr lang="ru-RU" b="1" dirty="0" smtClean="0"/>
              <a:t>Национальный совет</a:t>
            </a:r>
            <a:r>
              <a:rPr lang="en-US" dirty="0" smtClean="0"/>
              <a:t> </a:t>
            </a:r>
            <a:r>
              <a:rPr lang="ru-RU" dirty="0" smtClean="0"/>
              <a:t>и особенно Бюджетный комитет п</a:t>
            </a:r>
            <a:r>
              <a:rPr lang="ru-RU" b="1" dirty="0" smtClean="0"/>
              <a:t>олучает</a:t>
            </a:r>
            <a:r>
              <a:rPr lang="ru-RU" dirty="0" smtClean="0"/>
              <a:t> ряд </a:t>
            </a:r>
            <a:r>
              <a:rPr lang="ru-RU" b="1" dirty="0" smtClean="0"/>
              <a:t>отчетов</a:t>
            </a:r>
            <a:r>
              <a:rPr lang="en-US" dirty="0" smtClean="0"/>
              <a:t>, </a:t>
            </a:r>
            <a:r>
              <a:rPr lang="ru-RU" dirty="0" smtClean="0"/>
              <a:t>которые помогают Национальному совету выполнять </a:t>
            </a:r>
            <a:r>
              <a:rPr lang="ru-RU" dirty="0" smtClean="0"/>
              <a:t>свою функцию контроля за бюджетом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5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476672"/>
            <a:ext cx="8229600" cy="1008112"/>
          </a:xfrm>
        </p:spPr>
        <p:txBody>
          <a:bodyPr/>
          <a:lstStyle/>
          <a:p>
            <a:pPr marL="542925" indent="-542925"/>
            <a:r>
              <a:rPr lang="en-US" sz="2800" b="1" cap="small" dirty="0" smtClean="0"/>
              <a:t>4 – </a:t>
            </a:r>
            <a:r>
              <a:rPr lang="ru-RU" sz="2800" b="1" cap="small" dirty="0" smtClean="0"/>
              <a:t>Рассмотрение и одобрение бюджета</a:t>
            </a:r>
            <a:r>
              <a:rPr lang="en-US" sz="2800" b="1" cap="small" dirty="0" smtClean="0"/>
              <a:t>– </a:t>
            </a:r>
            <a:r>
              <a:rPr lang="ru-RU" sz="2800" b="1" cap="small" dirty="0" smtClean="0"/>
              <a:t>обзор</a:t>
            </a:r>
            <a:endParaRPr lang="de-DE" sz="2800" b="1" cap="small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764171" y="1834568"/>
            <a:ext cx="7096273" cy="4253357"/>
            <a:chOff x="791580" y="1164779"/>
            <a:chExt cx="7096273" cy="4832844"/>
          </a:xfrm>
        </p:grpSpPr>
        <p:sp>
          <p:nvSpPr>
            <p:cNvPr id="8" name="Rechteck 7"/>
            <p:cNvSpPr/>
            <p:nvPr/>
          </p:nvSpPr>
          <p:spPr>
            <a:xfrm>
              <a:off x="5729710" y="1983461"/>
              <a:ext cx="1491234" cy="5323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Пленарное заседание</a:t>
              </a:r>
              <a:r>
                <a:rPr lang="en-US" sz="1100" dirty="0" smtClean="0"/>
                <a:t>: </a:t>
              </a:r>
              <a:r>
                <a:rPr lang="ru-RU" sz="1100" dirty="0" smtClean="0"/>
                <a:t>доклад о бюджете</a:t>
              </a:r>
              <a:endParaRPr lang="en-US" sz="11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791580" y="1966393"/>
              <a:ext cx="1224136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Министр финансов</a:t>
              </a:r>
              <a:endParaRPr lang="en-US" sz="11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669332" y="1956100"/>
              <a:ext cx="1171176" cy="5863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Совет министров</a:t>
              </a:r>
              <a:endParaRPr lang="en-US" sz="11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51934" y="2732930"/>
              <a:ext cx="1472185" cy="5776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Пленарное заседание</a:t>
              </a:r>
              <a:r>
                <a:rPr lang="en-US" sz="1100" dirty="0" smtClean="0"/>
                <a:t>:</a:t>
              </a:r>
              <a:r>
                <a:rPr lang="en-US" sz="1100" baseline="0" dirty="0" smtClean="0"/>
                <a:t> </a:t>
              </a:r>
              <a:r>
                <a:rPr lang="ru-RU" sz="1100" baseline="0" dirty="0" smtClean="0"/>
                <a:t>первое чтение</a:t>
              </a:r>
              <a:endParaRPr lang="en-US" sz="11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742410" y="4467014"/>
              <a:ext cx="1530924" cy="589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Обсуждения в Бюджетном комитете</a:t>
              </a:r>
              <a:endParaRPr lang="en-US" sz="1100" dirty="0"/>
            </a:p>
            <a:p>
              <a:pPr algn="ctr"/>
              <a:endParaRPr lang="en-US" sz="11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760281" y="5418136"/>
              <a:ext cx="1493914" cy="5794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 smtClean="0"/>
            </a:p>
            <a:p>
              <a:pPr algn="ctr"/>
              <a:r>
                <a:rPr lang="ru-RU" sz="1100" dirty="0" smtClean="0"/>
                <a:t>Пленарное заседание</a:t>
              </a:r>
              <a:r>
                <a:rPr lang="en-US" sz="1100" dirty="0" smtClean="0"/>
                <a:t>:</a:t>
              </a:r>
              <a:r>
                <a:rPr lang="en-US" sz="1100" baseline="0" dirty="0" smtClean="0"/>
                <a:t>  </a:t>
              </a:r>
              <a:r>
                <a:rPr lang="ru-RU" sz="1100" baseline="0" dirty="0" smtClean="0"/>
                <a:t>2 и 3 слушание</a:t>
              </a:r>
              <a:endParaRPr lang="en-US" sz="11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068700" y="4250990"/>
              <a:ext cx="1179935" cy="4320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Экспертное слушание</a:t>
              </a:r>
              <a:endParaRPr lang="en-US" sz="11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068700" y="4841342"/>
              <a:ext cx="1170410" cy="4309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aseline="0" dirty="0" smtClean="0"/>
                <a:t>Анализ ПББ</a:t>
              </a:r>
              <a:endParaRPr lang="en-US" sz="1100" dirty="0"/>
            </a:p>
          </p:txBody>
        </p:sp>
        <p:cxnSp>
          <p:nvCxnSpPr>
            <p:cNvPr id="16" name="Gerade Verbindung mit Pfeil 15"/>
            <p:cNvCxnSpPr>
              <a:stCxn id="9" idx="3"/>
              <a:endCxn id="10" idx="1"/>
            </p:cNvCxnSpPr>
            <p:nvPr/>
          </p:nvCxnSpPr>
          <p:spPr>
            <a:xfrm flipV="1">
              <a:off x="2015716" y="2249279"/>
              <a:ext cx="653616" cy="51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10" idx="3"/>
              <a:endCxn id="8" idx="1"/>
            </p:cNvCxnSpPr>
            <p:nvPr/>
          </p:nvCxnSpPr>
          <p:spPr>
            <a:xfrm>
              <a:off x="3840508" y="2249279"/>
              <a:ext cx="1889202" cy="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8" idx="2"/>
              <a:endCxn id="11" idx="0"/>
            </p:cNvCxnSpPr>
            <p:nvPr/>
          </p:nvCxnSpPr>
          <p:spPr>
            <a:xfrm>
              <a:off x="6475327" y="2515838"/>
              <a:ext cx="12700" cy="217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11" idx="2"/>
              <a:endCxn id="12" idx="0"/>
            </p:cNvCxnSpPr>
            <p:nvPr/>
          </p:nvCxnSpPr>
          <p:spPr>
            <a:xfrm>
              <a:off x="6488027" y="3310533"/>
              <a:ext cx="19845" cy="1156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/>
          </p:nvSpPr>
          <p:spPr>
            <a:xfrm>
              <a:off x="791580" y="1164779"/>
              <a:ext cx="3048928" cy="5760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/>
                <a:t>ФЕДЕРАЛЬНОЕ ПРАВИТЕЛЬСТВО</a:t>
              </a:r>
              <a:endParaRPr lang="en-US" sz="1100" b="1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647493" y="1164779"/>
              <a:ext cx="3240360" cy="5760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/>
                <a:t>ПАРЛАМЕНТ</a:t>
              </a:r>
              <a:r>
                <a:rPr lang="en-US" sz="1100" b="1" dirty="0" smtClean="0"/>
                <a:t> (</a:t>
              </a:r>
              <a:r>
                <a:rPr lang="ru-RU" sz="1100" b="1" dirty="0" smtClean="0"/>
                <a:t>Национальный совет</a:t>
              </a:r>
              <a:r>
                <a:rPr lang="en-US" sz="1100" b="1" dirty="0" smtClean="0"/>
                <a:t>)</a:t>
              </a:r>
              <a:endParaRPr lang="en-US" sz="1100" b="1" dirty="0"/>
            </a:p>
          </p:txBody>
        </p:sp>
        <p:cxnSp>
          <p:nvCxnSpPr>
            <p:cNvPr id="22" name="Gerade Verbindung mit Pfeil 21"/>
            <p:cNvCxnSpPr>
              <a:stCxn id="12" idx="2"/>
              <a:endCxn id="13" idx="0"/>
            </p:cNvCxnSpPr>
            <p:nvPr/>
          </p:nvCxnSpPr>
          <p:spPr>
            <a:xfrm flipH="1">
              <a:off x="6507238" y="5056795"/>
              <a:ext cx="634" cy="3613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14" idx="3"/>
            </p:cNvCxnSpPr>
            <p:nvPr/>
          </p:nvCxnSpPr>
          <p:spPr>
            <a:xfrm>
              <a:off x="5248635" y="4467014"/>
              <a:ext cx="502159" cy="2160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stCxn id="15" idx="3"/>
            </p:cNvCxnSpPr>
            <p:nvPr/>
          </p:nvCxnSpPr>
          <p:spPr>
            <a:xfrm flipV="1">
              <a:off x="5239110" y="4910510"/>
              <a:ext cx="515689" cy="146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56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6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51384"/>
          </a:xfrm>
        </p:spPr>
        <p:txBody>
          <a:bodyPr/>
          <a:lstStyle/>
          <a:p>
            <a:pPr marL="542925" indent="-542925"/>
            <a:r>
              <a:rPr lang="en-US" sz="2800" b="1" cap="small" dirty="0"/>
              <a:t>5</a:t>
            </a:r>
            <a:r>
              <a:rPr lang="en-US" sz="2800" b="1" cap="small" dirty="0" smtClean="0"/>
              <a:t> </a:t>
            </a:r>
            <a:r>
              <a:rPr lang="en-US" sz="2800" b="1" cap="small" dirty="0"/>
              <a:t>– </a:t>
            </a:r>
            <a:r>
              <a:rPr lang="ru-RU" sz="2800" b="1" cap="small" dirty="0"/>
              <a:t>Рассмотрение и одобрение бюджета</a:t>
            </a:r>
            <a:r>
              <a:rPr lang="en-US" sz="2800" b="1" cap="small" dirty="0"/>
              <a:t>– </a:t>
            </a:r>
            <a:r>
              <a:rPr lang="ru-RU" sz="2800" b="1" cap="small" dirty="0"/>
              <a:t>обзор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892553" cy="504056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Федеральное правительство должно представить проект бюджета в Национальный совет</a:t>
            </a:r>
            <a:r>
              <a:rPr lang="en-GB" sz="1600" dirty="0" smtClean="0"/>
              <a:t> </a:t>
            </a:r>
            <a:r>
              <a:rPr lang="ru-RU" sz="1600" dirty="0" smtClean="0"/>
              <a:t>не позже, чем за десять недель до начала финансового года</a:t>
            </a:r>
            <a:endParaRPr lang="en-GB" sz="1600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Период между бюджетным докладом и одобрение бюджета в Национальном совете длится примерно </a:t>
            </a:r>
            <a:r>
              <a:rPr lang="ru-RU" sz="1600" b="1" dirty="0" smtClean="0"/>
              <a:t>шесть недель</a:t>
            </a:r>
            <a:endParaRPr lang="en-GB" sz="1600" b="1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b="1" dirty="0" smtClean="0">
                <a:ea typeface="ＭＳ Ｐゴシック" charset="-128"/>
              </a:rPr>
              <a:t>Парадоксальная ситуация с парламентским бюджетом </a:t>
            </a:r>
            <a:r>
              <a:rPr lang="en-GB" sz="1600" dirty="0" smtClean="0">
                <a:ea typeface="ＭＳ Ｐゴシック" charset="-128"/>
              </a:rPr>
              <a:t>:</a:t>
            </a:r>
            <a:endParaRPr lang="en-GB" sz="1600" dirty="0" smtClean="0">
              <a:ea typeface="ＭＳ Ｐゴシック" charset="-128"/>
            </a:endParaRP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600" dirty="0" smtClean="0"/>
              <a:t>Ни один правительственный документ не является таким важным, как бюджет</a:t>
            </a:r>
            <a:endParaRPr lang="en-GB" sz="1600" dirty="0" smtClean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sz="1600" dirty="0" smtClean="0"/>
              <a:t>(</a:t>
            </a:r>
            <a:r>
              <a:rPr lang="ru-RU" sz="1600" dirty="0" smtClean="0"/>
              <a:t>Практически</a:t>
            </a:r>
            <a:r>
              <a:rPr lang="en-GB" sz="1600" dirty="0" smtClean="0"/>
              <a:t>?) </a:t>
            </a:r>
            <a:r>
              <a:rPr lang="ru-RU" sz="1600" dirty="0" smtClean="0"/>
              <a:t>никто не читает весь документ</a:t>
            </a:r>
            <a:endParaRPr lang="en-GB" sz="1600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ru-RU" sz="1600" dirty="0" smtClean="0"/>
              <a:t>Бюджетные документы должны быть интересными для того, чтобы преодолеть эту парадоксальную ситуацию</a:t>
            </a:r>
            <a:r>
              <a:rPr lang="en-GB" sz="1600" dirty="0" smtClean="0"/>
              <a:t>:</a:t>
            </a:r>
            <a:endParaRPr lang="en-GB" sz="1600" dirty="0" smtClean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600" dirty="0" smtClean="0"/>
              <a:t>Результаты деятельности</a:t>
            </a:r>
            <a:r>
              <a:rPr lang="en-GB" sz="1600" dirty="0" smtClean="0"/>
              <a:t>: </a:t>
            </a:r>
            <a:r>
              <a:rPr lang="ru-RU" sz="1600" dirty="0" smtClean="0"/>
              <a:t>кто должен достигать каких результатов</a:t>
            </a:r>
            <a:r>
              <a:rPr lang="en-GB" sz="1600" dirty="0" smtClean="0"/>
              <a:t>?</a:t>
            </a:r>
            <a:endParaRPr lang="en-GB" sz="1600" dirty="0" smtClean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600" dirty="0" smtClean="0"/>
              <a:t>Ассигнования</a:t>
            </a:r>
            <a:r>
              <a:rPr lang="en-GB" sz="1600" dirty="0" smtClean="0"/>
              <a:t>: </a:t>
            </a:r>
            <a:r>
              <a:rPr lang="ru-RU" sz="1600" dirty="0" smtClean="0"/>
              <a:t>кто распоряжается какими ресурсами</a:t>
            </a:r>
            <a:r>
              <a:rPr lang="en-GB" sz="1600" dirty="0" smtClean="0"/>
              <a:t>?</a:t>
            </a:r>
            <a:endParaRPr lang="en-GB" sz="1600" dirty="0" smtClean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600" dirty="0" smtClean="0"/>
              <a:t>Истинный и справедливый взгляд </a:t>
            </a:r>
            <a:r>
              <a:rPr lang="en-GB" sz="1600" dirty="0" smtClean="0"/>
              <a:t>: </a:t>
            </a:r>
            <a:r>
              <a:rPr lang="ru-RU" sz="1600" dirty="0" smtClean="0"/>
              <a:t>финансовое положение страны</a:t>
            </a:r>
            <a:r>
              <a:rPr lang="en-GB" sz="1600" dirty="0" smtClean="0"/>
              <a:t>?</a:t>
            </a:r>
            <a:endParaRPr lang="en-GB" sz="1600" dirty="0" smtClean="0"/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ru-RU" sz="1600" dirty="0" smtClean="0"/>
              <a:t>Соблюдение</a:t>
            </a:r>
            <a:r>
              <a:rPr lang="en-GB" sz="1600" dirty="0" smtClean="0"/>
              <a:t>: </a:t>
            </a:r>
            <a:r>
              <a:rPr lang="ru-RU" sz="1600" dirty="0" smtClean="0"/>
              <a:t>соблюдаются ли бюджетные нормы</a:t>
            </a:r>
            <a:r>
              <a:rPr lang="en-GB" sz="1600" dirty="0" smtClean="0"/>
              <a:t>?</a:t>
            </a:r>
            <a:endParaRPr lang="en-GB" sz="1600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endParaRPr lang="en-US" dirty="0"/>
          </a:p>
          <a:p>
            <a:pPr marL="0" indent="0" eaLnBrk="0" hangingPunct="0"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2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7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476672"/>
            <a:ext cx="8229600" cy="1008112"/>
          </a:xfrm>
        </p:spPr>
        <p:txBody>
          <a:bodyPr/>
          <a:lstStyle/>
          <a:p>
            <a:pPr marL="542925" indent="-542925"/>
            <a:r>
              <a:rPr lang="ru-RU" sz="2800" b="1" cap="small" dirty="0"/>
              <a:t>6</a:t>
            </a:r>
            <a:r>
              <a:rPr lang="en-US" sz="2800" b="1" cap="small" dirty="0" smtClean="0"/>
              <a:t> </a:t>
            </a:r>
            <a:r>
              <a:rPr lang="en-US" sz="2800" b="1" cap="small" dirty="0" smtClean="0"/>
              <a:t>– </a:t>
            </a:r>
            <a:r>
              <a:rPr lang="ru-RU" sz="2800" b="1" cap="small" dirty="0" smtClean="0"/>
              <a:t>Представление закона о бюджете</a:t>
            </a:r>
            <a:endParaRPr lang="de-DE" sz="2800" b="1" cap="small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764171" y="1834568"/>
            <a:ext cx="7096273" cy="4253357"/>
            <a:chOff x="791580" y="1164779"/>
            <a:chExt cx="7096273" cy="4832844"/>
          </a:xfrm>
        </p:grpSpPr>
        <p:sp>
          <p:nvSpPr>
            <p:cNvPr id="8" name="Rechteck 7"/>
            <p:cNvSpPr/>
            <p:nvPr/>
          </p:nvSpPr>
          <p:spPr>
            <a:xfrm>
              <a:off x="5729710" y="1983461"/>
              <a:ext cx="1491234" cy="5323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Пленарное заседание</a:t>
              </a:r>
              <a:r>
                <a:rPr lang="en-US" sz="1100" dirty="0" smtClean="0"/>
                <a:t>: </a:t>
              </a:r>
              <a:r>
                <a:rPr lang="ru-RU" sz="1100" dirty="0" smtClean="0"/>
                <a:t>доклад о бюджете</a:t>
              </a:r>
              <a:endParaRPr lang="en-US" sz="11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791580" y="1966393"/>
              <a:ext cx="1224136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Министр финансов</a:t>
              </a:r>
              <a:endParaRPr lang="en-US" sz="11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669332" y="1956100"/>
              <a:ext cx="1171176" cy="5863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Совет министров</a:t>
              </a:r>
              <a:endParaRPr lang="en-US" sz="11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51934" y="2732930"/>
              <a:ext cx="1472185" cy="5776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Пленарное заседание</a:t>
              </a:r>
              <a:r>
                <a:rPr lang="en-US" sz="1100" dirty="0" smtClean="0"/>
                <a:t>:</a:t>
              </a:r>
              <a:r>
                <a:rPr lang="en-US" sz="1100" baseline="0" dirty="0" smtClean="0"/>
                <a:t> </a:t>
              </a:r>
              <a:r>
                <a:rPr lang="ru-RU" sz="1100" baseline="0" dirty="0" smtClean="0"/>
                <a:t>первое чтение</a:t>
              </a:r>
              <a:endParaRPr lang="en-US" sz="11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742410" y="4467014"/>
              <a:ext cx="1530924" cy="589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Обсуждения в Бюджетном комитете</a:t>
              </a:r>
              <a:endParaRPr lang="en-US" sz="1100" dirty="0"/>
            </a:p>
            <a:p>
              <a:pPr algn="ctr"/>
              <a:endParaRPr lang="en-US" sz="11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760281" y="5418136"/>
              <a:ext cx="1493914" cy="5794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 smtClean="0"/>
            </a:p>
            <a:p>
              <a:pPr algn="ctr"/>
              <a:r>
                <a:rPr lang="ru-RU" sz="1100" dirty="0" smtClean="0"/>
                <a:t>Пленарное заседание</a:t>
              </a:r>
              <a:r>
                <a:rPr lang="en-US" sz="1100" dirty="0" smtClean="0"/>
                <a:t>:</a:t>
              </a:r>
              <a:r>
                <a:rPr lang="en-US" sz="1100" baseline="0" dirty="0" smtClean="0"/>
                <a:t>  </a:t>
              </a:r>
              <a:r>
                <a:rPr lang="ru-RU" sz="1100" baseline="0" dirty="0" smtClean="0"/>
                <a:t>2 и 3 слушание</a:t>
              </a:r>
              <a:endParaRPr lang="en-US" sz="11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068700" y="4250990"/>
              <a:ext cx="1179935" cy="4320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/>
                <a:t>Экспертное слушание</a:t>
              </a:r>
              <a:endParaRPr lang="en-US" sz="11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068700" y="4841342"/>
              <a:ext cx="1170410" cy="4309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aseline="0" dirty="0" smtClean="0"/>
                <a:t>Анализ ПББ</a:t>
              </a:r>
              <a:endParaRPr lang="en-US" sz="1100" dirty="0"/>
            </a:p>
          </p:txBody>
        </p:sp>
        <p:cxnSp>
          <p:nvCxnSpPr>
            <p:cNvPr id="16" name="Gerade Verbindung mit Pfeil 15"/>
            <p:cNvCxnSpPr>
              <a:stCxn id="9" idx="3"/>
              <a:endCxn id="10" idx="1"/>
            </p:cNvCxnSpPr>
            <p:nvPr/>
          </p:nvCxnSpPr>
          <p:spPr>
            <a:xfrm flipV="1">
              <a:off x="2015716" y="2249279"/>
              <a:ext cx="653616" cy="51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10" idx="3"/>
              <a:endCxn id="8" idx="1"/>
            </p:cNvCxnSpPr>
            <p:nvPr/>
          </p:nvCxnSpPr>
          <p:spPr>
            <a:xfrm>
              <a:off x="3840508" y="2249279"/>
              <a:ext cx="1889202" cy="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8" idx="2"/>
              <a:endCxn id="11" idx="0"/>
            </p:cNvCxnSpPr>
            <p:nvPr/>
          </p:nvCxnSpPr>
          <p:spPr>
            <a:xfrm>
              <a:off x="6475327" y="2515838"/>
              <a:ext cx="12700" cy="217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11" idx="2"/>
              <a:endCxn id="12" idx="0"/>
            </p:cNvCxnSpPr>
            <p:nvPr/>
          </p:nvCxnSpPr>
          <p:spPr>
            <a:xfrm>
              <a:off x="6488027" y="3310533"/>
              <a:ext cx="19845" cy="1156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/>
          </p:nvSpPr>
          <p:spPr>
            <a:xfrm>
              <a:off x="791580" y="1164779"/>
              <a:ext cx="3048928" cy="5760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/>
                <a:t>ПРАВИТЕЛЬСТВО</a:t>
              </a:r>
              <a:endParaRPr lang="en-US" sz="1100" b="1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647493" y="1164779"/>
              <a:ext cx="3240360" cy="5760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/>
                <a:t>ПАРЛАМЕНТ</a:t>
              </a:r>
              <a:endParaRPr lang="en-US" sz="1100" b="1" dirty="0"/>
            </a:p>
          </p:txBody>
        </p:sp>
        <p:cxnSp>
          <p:nvCxnSpPr>
            <p:cNvPr id="22" name="Gerade Verbindung mit Pfeil 21"/>
            <p:cNvCxnSpPr>
              <a:stCxn id="12" idx="2"/>
              <a:endCxn id="13" idx="0"/>
            </p:cNvCxnSpPr>
            <p:nvPr/>
          </p:nvCxnSpPr>
          <p:spPr>
            <a:xfrm flipH="1">
              <a:off x="6507238" y="5056795"/>
              <a:ext cx="634" cy="3613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14" idx="3"/>
            </p:cNvCxnSpPr>
            <p:nvPr/>
          </p:nvCxnSpPr>
          <p:spPr>
            <a:xfrm>
              <a:off x="5248635" y="4467014"/>
              <a:ext cx="502159" cy="2160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stCxn id="15" idx="3"/>
            </p:cNvCxnSpPr>
            <p:nvPr/>
          </p:nvCxnSpPr>
          <p:spPr>
            <a:xfrm flipV="1">
              <a:off x="5239110" y="4910510"/>
              <a:ext cx="515689" cy="146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33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8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r>
              <a:rPr lang="en-US" sz="2800" b="1" cap="small" dirty="0"/>
              <a:t>7</a:t>
            </a:r>
            <a:r>
              <a:rPr lang="en-US" sz="2800" b="1" cap="small" dirty="0" smtClean="0"/>
              <a:t> – </a:t>
            </a:r>
            <a:r>
              <a:rPr lang="ru-RU" sz="2800" b="1" cap="small" dirty="0" smtClean="0"/>
              <a:t>Представление закона о бюджете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95937" y="1196752"/>
            <a:ext cx="4968552" cy="4572399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r>
              <a:rPr lang="ru-RU" sz="1600" b="1" dirty="0" smtClean="0"/>
              <a:t>Федеральное правительство </a:t>
            </a:r>
            <a:r>
              <a:rPr lang="ru-RU" sz="1600" dirty="0" smtClean="0"/>
              <a:t>должно представлять </a:t>
            </a:r>
            <a:r>
              <a:rPr lang="ru-RU" sz="1600" b="1" dirty="0" smtClean="0"/>
              <a:t>Закон о бюджете</a:t>
            </a:r>
            <a:r>
              <a:rPr lang="ru-RU" sz="1600" dirty="0" smtClean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Федеральный финансовый закон</a:t>
            </a:r>
            <a:r>
              <a:rPr lang="en-US" sz="1600" dirty="0" smtClean="0"/>
              <a:t>) </a:t>
            </a:r>
            <a:r>
              <a:rPr lang="ru-RU" sz="1600" dirty="0" smtClean="0"/>
              <a:t>в Национальный совет</a:t>
            </a:r>
            <a:r>
              <a:rPr lang="en-US" sz="1600" dirty="0" smtClean="0"/>
              <a:t> </a:t>
            </a:r>
            <a:r>
              <a:rPr lang="ru-RU" sz="1600" dirty="0" smtClean="0"/>
              <a:t>не позже, чем за </a:t>
            </a:r>
            <a:r>
              <a:rPr lang="en-US" sz="1600" b="1" dirty="0" smtClean="0"/>
              <a:t>10 </a:t>
            </a:r>
            <a:r>
              <a:rPr lang="ru-RU" sz="1600" b="1" dirty="0" smtClean="0"/>
              <a:t>недель </a:t>
            </a:r>
            <a:r>
              <a:rPr lang="ru-RU" sz="1600" dirty="0" smtClean="0"/>
              <a:t>до конца финансового года</a:t>
            </a:r>
            <a:endParaRPr lang="en-US" sz="1600" dirty="0"/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r>
              <a:rPr lang="ru-RU" sz="1600" b="1" dirty="0" smtClean="0"/>
              <a:t>Члены Парламента </a:t>
            </a:r>
            <a:r>
              <a:rPr lang="ru-RU" sz="1600" dirty="0" smtClean="0"/>
              <a:t>могут </a:t>
            </a:r>
            <a:r>
              <a:rPr lang="en-US" sz="1600" dirty="0" smtClean="0"/>
              <a:t>may </a:t>
            </a:r>
            <a:r>
              <a:rPr lang="ru-RU" sz="1600" dirty="0" smtClean="0"/>
              <a:t>представлять закон о бюджете только в том случае, если </a:t>
            </a:r>
            <a:r>
              <a:rPr lang="ru-RU" sz="1600" b="1" dirty="0" smtClean="0"/>
              <a:t>Федеральное правительство не смогло это сделать</a:t>
            </a:r>
            <a:endParaRPr lang="en-US" sz="1600" b="1" dirty="0"/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r>
              <a:rPr lang="ru-RU" sz="1600" dirty="0" smtClean="0"/>
              <a:t>Если Национальный совет</a:t>
            </a:r>
            <a:r>
              <a:rPr lang="en-US" sz="1600" dirty="0" smtClean="0"/>
              <a:t> </a:t>
            </a:r>
            <a:r>
              <a:rPr lang="ru-RU" sz="1600" b="1" dirty="0" smtClean="0"/>
              <a:t>не принял</a:t>
            </a:r>
            <a:r>
              <a:rPr lang="ru-RU" sz="1600" dirty="0" smtClean="0"/>
              <a:t> Федеральный финансовый закон, деятельность осуществляется в соответствии с последним принятым Федеральным  финансовым законом</a:t>
            </a:r>
            <a:endParaRPr lang="en-US" sz="1600" dirty="0" smtClean="0"/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r>
              <a:rPr lang="ru-RU" sz="1600" dirty="0" smtClean="0"/>
              <a:t>Национальный совет</a:t>
            </a:r>
            <a:r>
              <a:rPr lang="en-US" sz="1600" dirty="0" smtClean="0"/>
              <a:t> </a:t>
            </a:r>
            <a:r>
              <a:rPr lang="ru-RU" sz="1600" dirty="0" smtClean="0"/>
              <a:t>может также принимать </a:t>
            </a:r>
            <a:r>
              <a:rPr lang="ru-RU" sz="1600" b="1" dirty="0" smtClean="0"/>
              <a:t>временные положения </a:t>
            </a:r>
            <a:r>
              <a:rPr lang="ru-RU" sz="1600" dirty="0" smtClean="0"/>
              <a:t>посредством федерального закона</a:t>
            </a:r>
            <a:endParaRPr lang="en-US" sz="1600" dirty="0" smtClean="0"/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r="31777"/>
          <a:stretch/>
        </p:blipFill>
        <p:spPr>
          <a:xfrm>
            <a:off x="467544" y="1556792"/>
            <a:ext cx="340995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9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/>
          <a:lstStyle/>
          <a:p>
            <a:r>
              <a:rPr lang="en-US" sz="2800" b="1" cap="small" dirty="0"/>
              <a:t>8</a:t>
            </a:r>
            <a:r>
              <a:rPr lang="en-US" sz="2800" b="1" cap="small" dirty="0" smtClean="0"/>
              <a:t> – </a:t>
            </a:r>
            <a:r>
              <a:rPr lang="ru-RU" sz="2800" b="1" cap="small" dirty="0" smtClean="0"/>
              <a:t>Бюджетный доклад и первое чтение</a:t>
            </a:r>
            <a:endParaRPr lang="de-DE" sz="2800" b="1" cap="small" dirty="0" smtClean="0"/>
          </a:p>
        </p:txBody>
      </p:sp>
      <p:sp>
        <p:nvSpPr>
          <p:cNvPr id="8" name="Rechteck 7"/>
          <p:cNvSpPr/>
          <p:nvPr/>
        </p:nvSpPr>
        <p:spPr>
          <a:xfrm>
            <a:off x="5715001" y="2531658"/>
            <a:ext cx="1491234" cy="515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Пленарное заседание;</a:t>
            </a:r>
            <a:r>
              <a:rPr lang="en-US" sz="1100" dirty="0" smtClean="0"/>
              <a:t> </a:t>
            </a:r>
            <a:r>
              <a:rPr lang="ru-RU" sz="1100" dirty="0" smtClean="0"/>
              <a:t>Бюджетный доклад;</a:t>
            </a:r>
            <a:endParaRPr lang="en-US" sz="1100" dirty="0"/>
          </a:p>
        </p:txBody>
      </p:sp>
      <p:sp>
        <p:nvSpPr>
          <p:cNvPr id="9" name="Rechteck 8"/>
          <p:cNvSpPr/>
          <p:nvPr/>
        </p:nvSpPr>
        <p:spPr>
          <a:xfrm>
            <a:off x="764171" y="2540064"/>
            <a:ext cx="1224136" cy="5069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Министр финансов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41923" y="2531005"/>
            <a:ext cx="1171176" cy="51604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Совет министров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24525" y="3214688"/>
            <a:ext cx="1472185" cy="508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Пленарное заседание;</a:t>
            </a:r>
            <a:r>
              <a:rPr lang="en-US" sz="1100" baseline="0" dirty="0" smtClean="0"/>
              <a:t> </a:t>
            </a:r>
            <a:r>
              <a:rPr lang="ru-RU" sz="1100" baseline="0" dirty="0" smtClean="0"/>
              <a:t>Первое чтение</a:t>
            </a:r>
            <a:endParaRPr lang="en-US" sz="1100" dirty="0"/>
          </a:p>
        </p:txBody>
      </p:sp>
      <p:sp>
        <p:nvSpPr>
          <p:cNvPr id="12" name="Rechteck 11"/>
          <p:cNvSpPr/>
          <p:nvPr/>
        </p:nvSpPr>
        <p:spPr>
          <a:xfrm>
            <a:off x="5715001" y="4740845"/>
            <a:ext cx="1530924" cy="5190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Бюджетный комитет: обсуждения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100" dirty="0"/>
          </a:p>
        </p:txBody>
      </p:sp>
      <p:sp>
        <p:nvSpPr>
          <p:cNvPr id="13" name="Rechteck 12"/>
          <p:cNvSpPr/>
          <p:nvPr/>
        </p:nvSpPr>
        <p:spPr>
          <a:xfrm>
            <a:off x="5732872" y="5577922"/>
            <a:ext cx="1493914" cy="5100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 smtClean="0"/>
          </a:p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Пленарное заседание;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1100" baseline="0" dirty="0" smtClean="0">
                <a:solidFill>
                  <a:schemeClr val="bg1">
                    <a:lumMod val="50000"/>
                  </a:schemeClr>
                </a:solidFill>
              </a:rPr>
              <a:t>2 и 3 чтение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100" dirty="0"/>
          </a:p>
        </p:txBody>
      </p:sp>
      <p:sp>
        <p:nvSpPr>
          <p:cNvPr id="14" name="Rechteck 13"/>
          <p:cNvSpPr/>
          <p:nvPr/>
        </p:nvSpPr>
        <p:spPr>
          <a:xfrm>
            <a:off x="4041291" y="4550724"/>
            <a:ext cx="1179935" cy="38024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Экспертное слушание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041291" y="5012358"/>
            <a:ext cx="1170410" cy="37923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aseline="0" dirty="0" smtClean="0">
                <a:solidFill>
                  <a:schemeClr val="bg1">
                    <a:lumMod val="50000"/>
                  </a:schemeClr>
                </a:solidFill>
              </a:rPr>
              <a:t>Анализ ПББ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mit Pfeil 15"/>
          <p:cNvCxnSpPr>
            <a:stCxn id="9" idx="3"/>
            <a:endCxn id="10" idx="1"/>
          </p:cNvCxnSpPr>
          <p:nvPr/>
        </p:nvCxnSpPr>
        <p:spPr>
          <a:xfrm flipV="1">
            <a:off x="1988307" y="2789030"/>
            <a:ext cx="653616" cy="45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3"/>
            <a:endCxn id="8" idx="1"/>
          </p:cNvCxnSpPr>
          <p:nvPr/>
        </p:nvCxnSpPr>
        <p:spPr>
          <a:xfrm>
            <a:off x="3813099" y="2789030"/>
            <a:ext cx="1901902" cy="3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11" idx="0"/>
          </p:cNvCxnSpPr>
          <p:nvPr/>
        </p:nvCxnSpPr>
        <p:spPr>
          <a:xfrm>
            <a:off x="6460618" y="3047054"/>
            <a:ext cx="0" cy="167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1" idx="2"/>
            <a:endCxn id="12" idx="0"/>
          </p:cNvCxnSpPr>
          <p:nvPr/>
        </p:nvCxnSpPr>
        <p:spPr>
          <a:xfrm>
            <a:off x="6460618" y="3723033"/>
            <a:ext cx="19845" cy="10178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64171" y="1834568"/>
            <a:ext cx="2808312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ФЕДЕРАЛЬНОЕ ПРАВИТЕЛЬСТВО</a:t>
            </a:r>
            <a:endParaRPr lang="en-US" sz="1100" b="1" dirty="0"/>
          </a:p>
        </p:txBody>
      </p:sp>
      <p:sp>
        <p:nvSpPr>
          <p:cNvPr id="21" name="Rechteck 20"/>
          <p:cNvSpPr/>
          <p:nvPr/>
        </p:nvSpPr>
        <p:spPr>
          <a:xfrm>
            <a:off x="4470766" y="1834568"/>
            <a:ext cx="3564396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ПАРЛАМЕНТ</a:t>
            </a:r>
            <a:r>
              <a:rPr lang="en-US" sz="1100" b="1" dirty="0" smtClean="0"/>
              <a:t> (</a:t>
            </a:r>
            <a:r>
              <a:rPr lang="ru-RU" sz="1100" b="1" dirty="0" smtClean="0"/>
              <a:t>Национальный совет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cxnSp>
        <p:nvCxnSpPr>
          <p:cNvPr id="22" name="Gerade Verbindung mit Pfeil 21"/>
          <p:cNvCxnSpPr>
            <a:stCxn id="12" idx="2"/>
            <a:endCxn id="13" idx="0"/>
          </p:cNvCxnSpPr>
          <p:nvPr/>
        </p:nvCxnSpPr>
        <p:spPr>
          <a:xfrm flipH="1">
            <a:off x="6479829" y="5259908"/>
            <a:ext cx="634" cy="3180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4" idx="3"/>
          </p:cNvCxnSpPr>
          <p:nvPr/>
        </p:nvCxnSpPr>
        <p:spPr>
          <a:xfrm>
            <a:off x="5221226" y="4740845"/>
            <a:ext cx="502159" cy="19012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3"/>
          </p:cNvCxnSpPr>
          <p:nvPr/>
        </p:nvCxnSpPr>
        <p:spPr>
          <a:xfrm flipV="1">
            <a:off x="5211701" y="5073232"/>
            <a:ext cx="515689" cy="1287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">
  <a:themeElements>
    <a:clrScheme name="">
      <a:dk1>
        <a:srgbClr val="000000"/>
      </a:dk1>
      <a:lt1>
        <a:srgbClr val="FFFFFF"/>
      </a:lt1>
      <a:dk2>
        <a:srgbClr val="EF0F2C"/>
      </a:dk2>
      <a:lt2>
        <a:srgbClr val="C0C0C0"/>
      </a:lt2>
      <a:accent1>
        <a:srgbClr val="EF0F2C"/>
      </a:accent1>
      <a:accent2>
        <a:srgbClr val="BD0C24"/>
      </a:accent2>
      <a:accent3>
        <a:srgbClr val="FFFFFF"/>
      </a:accent3>
      <a:accent4>
        <a:srgbClr val="000000"/>
      </a:accent4>
      <a:accent5>
        <a:srgbClr val="F6AAAC"/>
      </a:accent5>
      <a:accent6>
        <a:srgbClr val="AB0A20"/>
      </a:accent6>
      <a:hlink>
        <a:srgbClr val="810819"/>
      </a:hlink>
      <a:folHlink>
        <a:srgbClr val="46040D"/>
      </a:folHlink>
    </a:clrScheme>
    <a:fontScheme name="Oep_Powerpoint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ep_Powerpoint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p_Powerpoint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p_Powerpoint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p_Powerpoint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p_Powerpoint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</Template>
  <TotalTime>443</TotalTime>
  <Words>1971</Words>
  <Application>Microsoft Office PowerPoint</Application>
  <PresentationFormat>Экран (4:3)</PresentationFormat>
  <Paragraphs>306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Palatino</vt:lpstr>
      <vt:lpstr>Symbol</vt:lpstr>
      <vt:lpstr>Tahoma</vt:lpstr>
      <vt:lpstr>Times</vt:lpstr>
      <vt:lpstr>Times New Roman</vt:lpstr>
      <vt:lpstr>Wingdings</vt:lpstr>
      <vt:lpstr>ヒラギノ角ゴ Pro W3</vt:lpstr>
      <vt:lpstr>PPT-VORLAGE</vt:lpstr>
      <vt:lpstr>Бюджетное сообщество PEM PAL (БС) “Роль Парламента Австрии в бюджетировании”   Роль Парламента в бюджетном процессе  Вена, 30 января 2014 года</vt:lpstr>
      <vt:lpstr>1 – Определение контекста: Парламент Австрии</vt:lpstr>
      <vt:lpstr>2 – Определение контекста: парламенты и власть кошелька</vt:lpstr>
      <vt:lpstr>3 – Роль Национального совета в бюджетном процессе</vt:lpstr>
      <vt:lpstr>4 – Рассмотрение и одобрение бюджета– обзор</vt:lpstr>
      <vt:lpstr>5 – Рассмотрение и одобрение бюджета– обзор</vt:lpstr>
      <vt:lpstr>6 – Представление закона о бюджете</vt:lpstr>
      <vt:lpstr>7 – Представление закона о бюджете</vt:lpstr>
      <vt:lpstr>8 – Бюджетный доклад и первое чтение</vt:lpstr>
      <vt:lpstr>9 – Бюджетный доклад;</vt:lpstr>
      <vt:lpstr>10 – Первое чтение </vt:lpstr>
      <vt:lpstr>11 – Процедуры комитете</vt:lpstr>
      <vt:lpstr>12 – Процедуры в комитете – эксперты и депутаты</vt:lpstr>
      <vt:lpstr>13 – Процедуры в комитете – анализ бюджета на 2013 год ПББ</vt:lpstr>
      <vt:lpstr>14 – Процедуры в комитете – изучение и поправки</vt:lpstr>
      <vt:lpstr>15 – Процедуры в Комитете – Новая структура бюджета</vt:lpstr>
      <vt:lpstr>16 – Процедуры в Комитете – ориентирование на результаты</vt:lpstr>
      <vt:lpstr>17 – Процедуры в Комитете –  Гендерное бюджетирование</vt:lpstr>
      <vt:lpstr>18 – Пленарное заседание; 2 и 3 чтение Принятие бюджета</vt:lpstr>
      <vt:lpstr>19 – Пленарное заседание; 2 и 3 чтение </vt:lpstr>
      <vt:lpstr>20 – Утверждение бюджета</vt:lpstr>
      <vt:lpstr>21 – ПАРЛАМЕНТ и бюджетный цикл</vt:lpstr>
      <vt:lpstr>22 – ПАРЛАМЕНТ и бюджетный цикл</vt:lpstr>
      <vt:lpstr>23 – ПАРЛАМЕНТ и бюджетный цикл  Финансовый год</vt:lpstr>
      <vt:lpstr>24 – Другие комитеты, участвующие в обсуждениях по бюджету</vt:lpstr>
      <vt:lpstr>   25 – Новые задачи, перед которым стоит Парламент</vt:lpstr>
      <vt:lpstr>Спасибо за внимание</vt:lpstr>
    </vt:vector>
  </TitlesOfParts>
  <Company>Parlamentsdirektion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Control before the formal introduction of a government draft bill into the parliamentary procedure - Austria Christoph Konrath, Austrian Parliamentary Administration</dc:title>
  <dc:creator>RLW</dc:creator>
  <cp:lastModifiedBy>Marina Aidova</cp:lastModifiedBy>
  <cp:revision>106</cp:revision>
  <cp:lastPrinted>2014-01-27T12:04:39Z</cp:lastPrinted>
  <dcterms:created xsi:type="dcterms:W3CDTF">2012-09-11T07:53:58Z</dcterms:created>
  <dcterms:modified xsi:type="dcterms:W3CDTF">2014-01-29T01:21:27Z</dcterms:modified>
</cp:coreProperties>
</file>