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6248" r:id="rId1"/>
  </p:sldMasterIdLst>
  <p:notesMasterIdLst>
    <p:notesMasterId r:id="rId16"/>
  </p:notesMasterIdLst>
  <p:handoutMasterIdLst>
    <p:handoutMasterId r:id="rId17"/>
  </p:handoutMasterIdLst>
  <p:sldIdLst>
    <p:sldId id="573" r:id="rId2"/>
    <p:sldId id="653" r:id="rId3"/>
    <p:sldId id="654" r:id="rId4"/>
    <p:sldId id="657" r:id="rId5"/>
    <p:sldId id="658" r:id="rId6"/>
    <p:sldId id="656" r:id="rId7"/>
    <p:sldId id="632" r:id="rId8"/>
    <p:sldId id="634" r:id="rId9"/>
    <p:sldId id="660" r:id="rId10"/>
    <p:sldId id="617" r:id="rId11"/>
    <p:sldId id="621" r:id="rId12"/>
    <p:sldId id="618" r:id="rId13"/>
    <p:sldId id="628" r:id="rId14"/>
    <p:sldId id="661" r:id="rId15"/>
  </p:sldIdLst>
  <p:sldSz cx="9144000" cy="6858000" type="screen4x3"/>
  <p:notesSz cx="6718300" cy="9855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5EC1"/>
    <a:srgbClr val="D4F8EF"/>
    <a:srgbClr val="3E6FD2"/>
    <a:srgbClr val="3166CF"/>
    <a:srgbClr val="FFD624"/>
    <a:srgbClr val="BDDEFF"/>
    <a:srgbClr val="99CCFF"/>
    <a:srgbClr val="80808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>
        <p:scale>
          <a:sx n="100" d="100"/>
          <a:sy n="100" d="100"/>
        </p:scale>
        <p:origin x="-725" y="2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293" y="-101"/>
      </p:cViewPr>
      <p:guideLst>
        <p:guide orient="horz" pos="3104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5000" y="0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59609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5000" y="9359609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95BE096-136C-4584-AD65-4B08F3721D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885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000" y="0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6012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0733" y="4680591"/>
            <a:ext cx="5376834" cy="4435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59609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000" y="9359609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9F63214-0DC4-42EB-9836-7A08E366AA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294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34993" indent="-282689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30757" indent="-22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583060" indent="-22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35363" indent="-22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487665" indent="-22615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39968" indent="-22615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392272" indent="-22615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44574" indent="-22615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217D6947-C458-4B0C-A615-667F382F5DAF}" type="slidenum">
              <a:rPr lang="en-GB" smtClean="0">
                <a:solidFill>
                  <a:schemeClr val="tx1"/>
                </a:solidFill>
                <a:latin typeface="Arial" charset="0"/>
              </a:rPr>
              <a:pPr eaLnBrk="1" hangingPunct="1">
                <a:defRPr/>
              </a:pPr>
              <a:t>1</a:t>
            </a:fld>
            <a:endParaRPr lang="en-GB" dirty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63214-0DC4-42EB-9836-7A08E366AAF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636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0733" y="4680591"/>
            <a:ext cx="5376834" cy="517460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3D572-B801-45AA-8876-77863AE8D146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7048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3D572-B801-45AA-8876-77863AE8D14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465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xfrm>
            <a:off x="263525" y="4679950"/>
            <a:ext cx="6191250" cy="4435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n-US" smtClean="0">
              <a:solidFill>
                <a:srgbClr val="359AC2"/>
              </a:solidFill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33342" indent="-28254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30173" indent="-2254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582560" indent="-2254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33359" indent="-2254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490508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47657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04805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61954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fld id="{5C51CFA5-2431-4960-A6F1-980E03A2B4FE}" type="slidenum">
              <a:rPr lang="en-GB" altLang="en-US" sz="1200" b="0">
                <a:solidFill>
                  <a:schemeClr val="tx1"/>
                </a:solidFill>
                <a:latin typeface="Arial" charset="0"/>
              </a:rPr>
              <a:pPr/>
              <a:t>4</a:t>
            </a:fld>
            <a:endParaRPr lang="en-GB" altLang="en-US" sz="1200" b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334964" y="4679950"/>
            <a:ext cx="6048375" cy="4435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n-US" dirty="0" smtClean="0"/>
          </a:p>
        </p:txBody>
      </p:sp>
      <p:sp>
        <p:nvSpPr>
          <p:cNvPr id="768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33342" indent="-28254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30173" indent="-2254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582560" indent="-2254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33359" indent="-2254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490508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47657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04805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61954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fld id="{078ADC4C-1582-4912-951A-714337BEA127}" type="slidenum">
              <a:rPr lang="en-GB" altLang="en-US" sz="1200" b="0">
                <a:solidFill>
                  <a:schemeClr val="tx1"/>
                </a:solidFill>
                <a:latin typeface="Arial" charset="0"/>
              </a:rPr>
              <a:pPr/>
              <a:t>6</a:t>
            </a:fld>
            <a:endParaRPr lang="en-GB" altLang="en-US" sz="1200" b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63214-0DC4-42EB-9836-7A08E366AAF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229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7491A9-7D2E-446F-9038-DF0C30D192BE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1E3B5A-E58C-488F-A568-3000032A7190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50719F-BB06-4068-9C77-5F05798995D0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1pPr>
            <a:lvl2pPr marL="742950" indent="-28575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2pPr>
            <a:lvl3pPr marL="11430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3pPr>
            <a:lvl4pPr marL="16002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4pPr>
            <a:lvl5pPr marL="20574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 smtClean="0"/>
              <a:t>Title</a:t>
            </a:r>
            <a:endParaRPr lang="en-GB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 smtClean="0"/>
              <a:t>Subtitle</a:t>
            </a:r>
            <a:endParaRPr lang="en-GB" noProof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872A38C0-6758-47E9-802A-A46ADFC0F5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19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304B3-4E83-4A29-96C9-34A860E13A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83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30BDE-5392-4DE1-8E35-D256F04B2E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771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B55ED-7964-4FC4-BDFB-0DA286CFB3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768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5" tIns="45700" rIns="91395" bIns="45700" anchor="ctr"/>
          <a:lstStyle/>
          <a:p>
            <a:pPr algn="ctr" defTabSz="4569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pic>
        <p:nvPicPr>
          <p:cNvPr id="5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309563"/>
            <a:ext cx="1382712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5" y="2387600"/>
            <a:ext cx="8229600" cy="3633788"/>
          </a:xfrm>
        </p:spPr>
        <p:txBody>
          <a:bodyPr/>
          <a:lstStyle>
            <a:lvl1pPr marL="342725" indent="-342725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6BC43-09B5-4536-BF45-78F670CC42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9070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90448-BB03-4FE5-B43A-045FDE6E8D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591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FEF10-C569-4FD7-8A87-E0DB75806F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67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72FA8-C932-4F4D-8E49-97B3372F5B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06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F7DF-FDF9-4FE2-8359-A103E5E134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4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AB563-3A29-4B0B-847F-C5467C6280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72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28CFF-E9A9-49D6-9E37-6658602DCF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263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8E628-5C42-4D75-A981-F8B70E75EA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477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5B761-1EEB-447E-997C-C48CC29618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9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C35ACC8-30C9-40B8-9584-192811E62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67" r:id="rId1"/>
    <p:sldLayoutId id="2147487756" r:id="rId2"/>
    <p:sldLayoutId id="2147487757" r:id="rId3"/>
    <p:sldLayoutId id="2147487758" r:id="rId4"/>
    <p:sldLayoutId id="2147487759" r:id="rId5"/>
    <p:sldLayoutId id="2147487760" r:id="rId6"/>
    <p:sldLayoutId id="2147487761" r:id="rId7"/>
    <p:sldLayoutId id="2147487762" r:id="rId8"/>
    <p:sldLayoutId id="2147487763" r:id="rId9"/>
    <p:sldLayoutId id="2147487764" r:id="rId10"/>
    <p:sldLayoutId id="2147487765" r:id="rId11"/>
    <p:sldLayoutId id="2147487766" r:id="rId12"/>
    <p:sldLayoutId id="2147487768" r:id="rId13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67544" y="1844824"/>
            <a:ext cx="8136904" cy="3096343"/>
          </a:xfrm>
        </p:spPr>
        <p:txBody>
          <a:bodyPr/>
          <a:lstStyle/>
          <a:p>
            <a:pPr marL="457200" indent="-457200" algn="ctr" eaLnBrk="1" hangingPunct="1">
              <a:lnSpc>
                <a:spcPct val="80000"/>
              </a:lnSpc>
            </a:pPr>
            <a:r>
              <a:rPr lang="en-GB" altLang="en-US" sz="2000" dirty="0" smtClean="0"/>
              <a:t/>
            </a:r>
            <a:br>
              <a:rPr lang="en-GB" altLang="en-US" sz="2000" dirty="0" smtClean="0"/>
            </a:br>
            <a:r>
              <a:rPr lang="en-GB" altLang="en-US" sz="2800" dirty="0"/>
              <a:t/>
            </a:r>
            <a:br>
              <a:rPr lang="en-GB" altLang="en-US" sz="2800" dirty="0"/>
            </a:br>
            <a:r>
              <a:rPr lang="en-GB" altLang="en-US" sz="2800" dirty="0" smtClean="0"/>
              <a:t/>
            </a:r>
            <a:br>
              <a:rPr lang="en-GB" altLang="en-US" sz="2800" dirty="0" smtClean="0"/>
            </a:br>
            <a:r>
              <a:rPr lang="en-GB" altLang="en-US" sz="2800" dirty="0"/>
              <a:t/>
            </a:r>
            <a:br>
              <a:rPr lang="en-GB" altLang="en-US" sz="2800" dirty="0"/>
            </a:br>
            <a:r>
              <a:rPr lang="en-GB" altLang="en-US" sz="2800" i="1" dirty="0" smtClean="0"/>
              <a:t>Revision of the Internal  Control Framework in the European Commission</a:t>
            </a:r>
            <a:br>
              <a:rPr lang="en-GB" altLang="en-US" sz="2800" i="1" dirty="0" smtClean="0"/>
            </a:br>
            <a:r>
              <a:rPr lang="en-GB" altLang="en-US" sz="2000" i="1" dirty="0"/>
              <a:t/>
            </a:r>
            <a:br>
              <a:rPr lang="en-GB" altLang="en-US" sz="2000" i="1" dirty="0"/>
            </a:br>
            <a:r>
              <a:rPr lang="en-GB" sz="2400" i="1" dirty="0" smtClean="0"/>
              <a:t>PEMPAL </a:t>
            </a:r>
            <a:r>
              <a:rPr lang="en-GB" sz="2400" i="1" dirty="0"/>
              <a:t>Internal Audit Community of Practice (IACOP)</a:t>
            </a:r>
            <a:r>
              <a:rPr lang="en-GB" altLang="en-US" sz="2400" i="1" dirty="0" smtClean="0"/>
              <a:t/>
            </a:r>
            <a:br>
              <a:rPr lang="en-GB" altLang="en-US" sz="2400" i="1" dirty="0" smtClean="0"/>
            </a:br>
            <a:r>
              <a:rPr lang="en-GB" altLang="en-US" sz="2400" i="1" dirty="0" smtClean="0"/>
              <a:t/>
            </a:r>
            <a:br>
              <a:rPr lang="en-GB" altLang="en-US" sz="2400" i="1" dirty="0" smtClean="0"/>
            </a:br>
            <a:r>
              <a:rPr lang="en-GB" altLang="en-US" sz="2400" i="1" dirty="0" smtClean="0"/>
              <a:t>Brussels, </a:t>
            </a:r>
            <a:r>
              <a:rPr lang="en-GB" altLang="en-US" sz="2400" i="1" smtClean="0"/>
              <a:t>27</a:t>
            </a:r>
            <a:r>
              <a:rPr lang="en-GB" altLang="en-US" sz="2400" i="1" baseline="30000" smtClean="0"/>
              <a:t>th</a:t>
            </a:r>
            <a:r>
              <a:rPr lang="en-GB" altLang="en-US" sz="2400" i="1" smtClean="0"/>
              <a:t> February 2017</a:t>
            </a:r>
            <a:r>
              <a:rPr lang="en-GB" altLang="en-US" sz="2400" i="1" dirty="0" smtClean="0">
                <a:cs typeface="Times New Roman" pitchFamily="18" charset="0"/>
              </a:rPr>
              <a:t/>
            </a:r>
            <a:br>
              <a:rPr lang="en-GB" altLang="en-US" sz="2400" i="1" dirty="0" smtClean="0">
                <a:cs typeface="Times New Roman" pitchFamily="18" charset="0"/>
              </a:rPr>
            </a:br>
            <a:r>
              <a:rPr lang="en-GB" altLang="en-US" sz="2800" i="1" dirty="0" smtClean="0">
                <a:cs typeface="Times New Roman" pitchFamily="18" charset="0"/>
              </a:rPr>
              <a:t/>
            </a:r>
            <a:br>
              <a:rPr lang="en-GB" altLang="en-US" sz="2800" i="1" dirty="0" smtClean="0">
                <a:cs typeface="Times New Roman" pitchFamily="18" charset="0"/>
              </a:rPr>
            </a:br>
            <a:r>
              <a:rPr lang="en-GB" altLang="en-US" sz="3600" i="1" dirty="0" smtClean="0"/>
              <a:t/>
            </a:r>
            <a:br>
              <a:rPr lang="en-GB" altLang="en-US" sz="3600" i="1" dirty="0" smtClean="0"/>
            </a:br>
            <a:r>
              <a:rPr lang="en-GB" altLang="en-US" sz="2000" dirty="0"/>
              <a:t/>
            </a:r>
            <a:br>
              <a:rPr lang="en-GB" altLang="en-US" sz="2000" dirty="0"/>
            </a:br>
            <a:endParaRPr lang="en-GB" altLang="en-US" sz="3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The aim of the revision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375"/>
            <a:ext cx="7859216" cy="3529013"/>
          </a:xfrm>
        </p:spPr>
        <p:txBody>
          <a:bodyPr/>
          <a:lstStyle/>
          <a:p>
            <a:pPr marL="342900" lvl="1" indent="-342900" algn="just">
              <a:spcBef>
                <a:spcPts val="1800"/>
              </a:spcBef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GB" sz="1800" b="0" dirty="0" smtClean="0">
                <a:ea typeface="+mn-ea"/>
                <a:cs typeface="+mn-cs"/>
              </a:rPr>
              <a:t>Ensure </a:t>
            </a:r>
            <a:r>
              <a:rPr lang="en-GB" sz="1800" b="0" dirty="0">
                <a:ea typeface="+mn-ea"/>
                <a:cs typeface="+mn-cs"/>
              </a:rPr>
              <a:t>robust internal </a:t>
            </a:r>
            <a:r>
              <a:rPr lang="en-GB" sz="1800" b="0" dirty="0" smtClean="0">
                <a:ea typeface="+mn-ea"/>
                <a:cs typeface="+mn-cs"/>
              </a:rPr>
              <a:t>control, with </a:t>
            </a:r>
            <a:r>
              <a:rPr lang="en-GB" sz="1800" b="0" dirty="0">
                <a:ea typeface="+mn-ea"/>
                <a:cs typeface="+mn-cs"/>
              </a:rPr>
              <a:t>a more flexible </a:t>
            </a:r>
            <a:r>
              <a:rPr lang="en-GB" sz="1800" b="0" dirty="0" smtClean="0">
                <a:ea typeface="+mn-ea"/>
                <a:cs typeface="+mn-cs"/>
              </a:rPr>
              <a:t>framework. </a:t>
            </a:r>
          </a:p>
          <a:p>
            <a:pPr marL="342900" lvl="1" indent="-342900" algn="just">
              <a:spcBef>
                <a:spcPts val="1800"/>
              </a:spcBef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GB" sz="1800" b="0" dirty="0"/>
              <a:t>Clarifying and reinforcing </a:t>
            </a:r>
            <a:r>
              <a:rPr lang="en-GB" sz="1800" b="0" dirty="0" smtClean="0"/>
              <a:t>responsibilities.</a:t>
            </a:r>
            <a:endParaRPr lang="en-GB" sz="1800" b="0" dirty="0" smtClean="0">
              <a:ea typeface="+mn-ea"/>
              <a:cs typeface="+mn-cs"/>
            </a:endParaRPr>
          </a:p>
          <a:p>
            <a:pPr marL="342900" lvl="1" indent="-342900" algn="just">
              <a:spcBef>
                <a:spcPts val="1800"/>
              </a:spcBef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GB" sz="1800" b="0" dirty="0" smtClean="0">
                <a:ea typeface="+mn-ea"/>
                <a:cs typeface="+mn-cs"/>
              </a:rPr>
              <a:t>Facilitate </a:t>
            </a:r>
            <a:r>
              <a:rPr lang="en-GB" sz="1800" b="0" dirty="0">
                <a:ea typeface="+mn-ea"/>
                <a:cs typeface="+mn-cs"/>
              </a:rPr>
              <a:t>efficient and effective implementation in all Commission departments. 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351837" cy="936625"/>
          </a:xfrm>
        </p:spPr>
        <p:txBody>
          <a:bodyPr/>
          <a:lstStyle/>
          <a:p>
            <a:r>
              <a:rPr lang="en-GB" altLang="en-US" sz="2800" dirty="0" smtClean="0"/>
              <a:t>More robust and flexible internal control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321" y="2708920"/>
            <a:ext cx="7704087" cy="3529012"/>
          </a:xfrm>
        </p:spPr>
        <p:txBody>
          <a:bodyPr/>
          <a:lstStyle/>
          <a:p>
            <a:pPr marL="342900" lvl="1" indent="-342900" algn="just">
              <a:spcBef>
                <a:spcPts val="18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GB" sz="1800" b="0" dirty="0"/>
              <a:t>Moving from a compliance to a principle-based </a:t>
            </a:r>
            <a:r>
              <a:rPr lang="en-GB" sz="1800" b="0" dirty="0" smtClean="0"/>
              <a:t>system.</a:t>
            </a:r>
            <a:endParaRPr lang="en-GB" sz="1800" b="0" dirty="0"/>
          </a:p>
          <a:p>
            <a:pPr marL="342900" lvl="1" indent="-342900" algn="just">
              <a:spcBef>
                <a:spcPts val="18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GB" sz="1800" b="0" dirty="0" smtClean="0">
                <a:ea typeface="+mn-ea"/>
                <a:cs typeface="+mn-cs"/>
              </a:rPr>
              <a:t>DGs to </a:t>
            </a:r>
            <a:r>
              <a:rPr lang="en-GB" sz="1800" b="0" dirty="0">
                <a:ea typeface="+mn-ea"/>
                <a:cs typeface="+mn-cs"/>
              </a:rPr>
              <a:t>adapt </a:t>
            </a:r>
            <a:r>
              <a:rPr lang="en-GB" sz="1800" b="0" dirty="0" smtClean="0">
                <a:ea typeface="+mn-ea"/>
                <a:cs typeface="+mn-cs"/>
              </a:rPr>
              <a:t>the framework to their specific </a:t>
            </a:r>
            <a:r>
              <a:rPr lang="en-GB" sz="1800" b="0" dirty="0">
                <a:ea typeface="+mn-ea"/>
                <a:cs typeface="+mn-cs"/>
              </a:rPr>
              <a:t>characteristics and </a:t>
            </a:r>
            <a:r>
              <a:rPr lang="en-GB" sz="1800" b="0" dirty="0" smtClean="0">
                <a:ea typeface="+mn-ea"/>
                <a:cs typeface="+mn-cs"/>
              </a:rPr>
              <a:t>circumstances.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68313" y="1412875"/>
            <a:ext cx="8156575" cy="1079500"/>
          </a:xfrm>
        </p:spPr>
        <p:txBody>
          <a:bodyPr/>
          <a:lstStyle/>
          <a:p>
            <a:pPr lvl="1">
              <a:defRPr/>
            </a:pPr>
            <a:r>
              <a:rPr lang="en-GB" sz="2800" dirty="0" smtClean="0">
                <a:latin typeface="+mj-lt"/>
                <a:ea typeface="+mj-ea"/>
                <a:cs typeface="+mj-cs"/>
              </a:rPr>
              <a:t>	</a:t>
            </a:r>
            <a:r>
              <a:rPr lang="en-GB" sz="2400" dirty="0" smtClean="0">
                <a:latin typeface="+mj-lt"/>
                <a:ea typeface="+mj-ea"/>
                <a:cs typeface="+mj-cs"/>
              </a:rPr>
              <a:t>Efficient </a:t>
            </a:r>
            <a:r>
              <a:rPr lang="en-GB" sz="2400" dirty="0">
                <a:latin typeface="+mj-lt"/>
                <a:ea typeface="+mj-ea"/>
                <a:cs typeface="+mj-cs"/>
              </a:rPr>
              <a:t>and effective implementation </a:t>
            </a:r>
            <a:r>
              <a:rPr lang="en-GB" sz="2400" dirty="0" smtClean="0">
                <a:latin typeface="+mj-lt"/>
                <a:ea typeface="+mj-ea"/>
                <a:cs typeface="+mj-cs"/>
              </a:rPr>
              <a:t>across the Commission</a:t>
            </a:r>
            <a:endParaRPr lang="en-GB" altLang="en-US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299"/>
            <a:ext cx="8229600" cy="3529013"/>
          </a:xfrm>
        </p:spPr>
        <p:txBody>
          <a:bodyPr/>
          <a:lstStyle/>
          <a:p>
            <a:pPr marL="628650" lvl="1" indent="0" algn="just">
              <a:spcBef>
                <a:spcPts val="1800"/>
              </a:spcBef>
              <a:buClr>
                <a:srgbClr val="0070C0"/>
              </a:buClr>
              <a:buNone/>
              <a:defRPr/>
            </a:pPr>
            <a:r>
              <a:rPr lang="en-GB" b="0" dirty="0" smtClean="0">
                <a:ea typeface="+mn-ea"/>
                <a:cs typeface="+mn-cs"/>
              </a:rPr>
              <a:t>Ongoing vs Specific assessments</a:t>
            </a:r>
          </a:p>
          <a:p>
            <a:pPr marL="628650" lvl="2" indent="-342900" algn="just">
              <a:spcBef>
                <a:spcPts val="18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fr-BE" sz="1800" dirty="0" err="1" smtClean="0">
                <a:ea typeface="+mn-ea"/>
                <a:cs typeface="+mn-cs"/>
              </a:rPr>
              <a:t>Ongoing</a:t>
            </a:r>
            <a:r>
              <a:rPr lang="fr-BE" sz="1800" dirty="0" smtClean="0">
                <a:ea typeface="+mn-ea"/>
                <a:cs typeface="+mn-cs"/>
              </a:rPr>
              <a:t> </a:t>
            </a:r>
            <a:r>
              <a:rPr lang="fr-BE" sz="1800" dirty="0" err="1" smtClean="0">
                <a:ea typeface="+mn-ea"/>
                <a:cs typeface="+mn-cs"/>
              </a:rPr>
              <a:t>assessments</a:t>
            </a:r>
            <a:r>
              <a:rPr lang="fr-BE" sz="1800" dirty="0" smtClean="0">
                <a:ea typeface="+mn-ea"/>
                <a:cs typeface="+mn-cs"/>
              </a:rPr>
              <a:t> </a:t>
            </a:r>
            <a:r>
              <a:rPr lang="fr-BE" sz="1800" dirty="0" err="1" smtClean="0">
                <a:ea typeface="+mn-ea"/>
                <a:cs typeface="+mn-cs"/>
              </a:rPr>
              <a:t>consist</a:t>
            </a:r>
            <a:r>
              <a:rPr lang="fr-BE" sz="1800" dirty="0" smtClean="0">
                <a:ea typeface="+mn-ea"/>
                <a:cs typeface="+mn-cs"/>
              </a:rPr>
              <a:t> of </a:t>
            </a:r>
            <a:r>
              <a:rPr lang="fr-BE" sz="1800" b="1" dirty="0" err="1" smtClean="0">
                <a:ea typeface="+mn-ea"/>
                <a:cs typeface="+mn-cs"/>
              </a:rPr>
              <a:t>continous</a:t>
            </a:r>
            <a:r>
              <a:rPr lang="fr-BE" sz="1800" b="1" dirty="0" smtClean="0">
                <a:ea typeface="+mn-ea"/>
                <a:cs typeface="+mn-cs"/>
              </a:rPr>
              <a:t> monitoring at all </a:t>
            </a:r>
            <a:r>
              <a:rPr lang="fr-BE" sz="1800" b="1" dirty="0" err="1" smtClean="0">
                <a:ea typeface="+mn-ea"/>
                <a:cs typeface="+mn-cs"/>
              </a:rPr>
              <a:t>levels</a:t>
            </a:r>
            <a:r>
              <a:rPr lang="fr-BE" sz="1800" b="1" dirty="0" smtClean="0">
                <a:ea typeface="+mn-ea"/>
                <a:cs typeface="+mn-cs"/>
              </a:rPr>
              <a:t> </a:t>
            </a:r>
            <a:r>
              <a:rPr lang="fr-BE" sz="1800" dirty="0" smtClean="0">
                <a:ea typeface="+mn-ea"/>
                <a:cs typeface="+mn-cs"/>
              </a:rPr>
              <a:t>of the organisation by </a:t>
            </a:r>
            <a:r>
              <a:rPr lang="fr-BE" sz="1800" dirty="0" err="1" smtClean="0">
                <a:ea typeface="+mn-ea"/>
                <a:cs typeface="+mn-cs"/>
              </a:rPr>
              <a:t>formal</a:t>
            </a:r>
            <a:r>
              <a:rPr lang="fr-BE" sz="1800" dirty="0" smtClean="0">
                <a:ea typeface="+mn-ea"/>
                <a:cs typeface="+mn-cs"/>
              </a:rPr>
              <a:t> and </a:t>
            </a:r>
            <a:r>
              <a:rPr lang="fr-BE" sz="1800" dirty="0" err="1" smtClean="0">
                <a:ea typeface="+mn-ea"/>
                <a:cs typeface="+mn-cs"/>
              </a:rPr>
              <a:t>informal</a:t>
            </a:r>
            <a:r>
              <a:rPr lang="fr-BE" sz="1800" dirty="0" smtClean="0">
                <a:ea typeface="+mn-ea"/>
                <a:cs typeface="+mn-cs"/>
              </a:rPr>
              <a:t> </a:t>
            </a:r>
            <a:r>
              <a:rPr lang="fr-BE" sz="1800" dirty="0" err="1" smtClean="0">
                <a:ea typeface="+mn-ea"/>
                <a:cs typeface="+mn-cs"/>
              </a:rPr>
              <a:t>means</a:t>
            </a:r>
            <a:r>
              <a:rPr lang="fr-BE" sz="1800" dirty="0" smtClean="0">
                <a:ea typeface="+mn-ea"/>
                <a:cs typeface="+mn-cs"/>
              </a:rPr>
              <a:t>.</a:t>
            </a:r>
            <a:endParaRPr lang="en-GB" sz="1800" dirty="0" smtClean="0">
              <a:ea typeface="+mn-ea"/>
              <a:cs typeface="+mn-cs"/>
            </a:endParaRPr>
          </a:p>
          <a:p>
            <a:pPr marL="628650" lvl="2" indent="-342900" algn="just">
              <a:spcBef>
                <a:spcPts val="18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GB" sz="1800" dirty="0" smtClean="0">
                <a:ea typeface="+mn-ea"/>
                <a:cs typeface="+mn-cs"/>
              </a:rPr>
              <a:t>Specific assessment through a consistent methodology and reporting.</a:t>
            </a:r>
          </a:p>
          <a:p>
            <a:pPr marL="628650" lvl="2" indent="-342900" algn="just">
              <a:spcBef>
                <a:spcPts val="18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fr-BE" sz="1800" dirty="0" err="1" smtClean="0">
                <a:ea typeface="+mn-ea"/>
                <a:cs typeface="+mn-cs"/>
              </a:rPr>
              <a:t>Both</a:t>
            </a:r>
            <a:r>
              <a:rPr lang="fr-BE" sz="1800" dirty="0" smtClean="0">
                <a:ea typeface="+mn-ea"/>
                <a:cs typeface="+mn-cs"/>
              </a:rPr>
              <a:t> are </a:t>
            </a:r>
            <a:r>
              <a:rPr lang="fr-BE" sz="1800" dirty="0" err="1" smtClean="0">
                <a:ea typeface="+mn-ea"/>
                <a:cs typeface="+mn-cs"/>
              </a:rPr>
              <a:t>linked</a:t>
            </a:r>
            <a:r>
              <a:rPr lang="fr-BE" sz="1800" dirty="0" smtClean="0">
                <a:ea typeface="+mn-ea"/>
                <a:cs typeface="+mn-cs"/>
              </a:rPr>
              <a:t> and </a:t>
            </a:r>
            <a:r>
              <a:rPr lang="fr-BE" sz="1800" dirty="0" err="1" smtClean="0">
                <a:ea typeface="+mn-ea"/>
                <a:cs typeface="+mn-cs"/>
              </a:rPr>
              <a:t>mutually</a:t>
            </a:r>
            <a:r>
              <a:rPr lang="fr-BE" sz="1800" dirty="0" smtClean="0">
                <a:ea typeface="+mn-ea"/>
                <a:cs typeface="+mn-cs"/>
              </a:rPr>
              <a:t> </a:t>
            </a:r>
            <a:r>
              <a:rPr lang="fr-BE" sz="1800" dirty="0" err="1" smtClean="0">
                <a:ea typeface="+mn-ea"/>
                <a:cs typeface="+mn-cs"/>
              </a:rPr>
              <a:t>feed</a:t>
            </a:r>
            <a:r>
              <a:rPr lang="fr-BE" sz="1800" dirty="0" smtClean="0">
                <a:ea typeface="+mn-ea"/>
                <a:cs typeface="+mn-cs"/>
              </a:rPr>
              <a:t> </a:t>
            </a:r>
            <a:r>
              <a:rPr lang="fr-BE" sz="1800" dirty="0" err="1" smtClean="0">
                <a:ea typeface="+mn-ea"/>
                <a:cs typeface="+mn-cs"/>
              </a:rPr>
              <a:t>each-other</a:t>
            </a:r>
            <a:r>
              <a:rPr lang="fr-BE" sz="1800" dirty="0" smtClean="0">
                <a:ea typeface="+mn-ea"/>
                <a:cs typeface="+mn-cs"/>
              </a:rPr>
              <a:t>.</a:t>
            </a:r>
            <a:endParaRPr lang="en-GB" sz="1800" dirty="0">
              <a:ea typeface="+mn-ea"/>
              <a:cs typeface="+mn-cs"/>
            </a:endParaRPr>
          </a:p>
          <a:p>
            <a:pPr>
              <a:defRPr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664" y="1251575"/>
            <a:ext cx="8229600" cy="936625"/>
          </a:xfrm>
        </p:spPr>
        <p:txBody>
          <a:bodyPr/>
          <a:lstStyle/>
          <a:p>
            <a:r>
              <a:rPr lang="fr-BE" dirty="0" err="1" smtClean="0"/>
              <a:t>Internal</a:t>
            </a:r>
            <a:r>
              <a:rPr lang="fr-BE" dirty="0" smtClean="0"/>
              <a:t> Control Monitoring Cycle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929562" y="2188200"/>
            <a:ext cx="7320283" cy="3176271"/>
            <a:chOff x="0" y="0"/>
            <a:chExt cx="7320573" cy="3176563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7320573" cy="3176563"/>
              <a:chOff x="0" y="0"/>
              <a:chExt cx="7320573" cy="3176563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6183923" y="773723"/>
                <a:ext cx="1136650" cy="1576705"/>
                <a:chOff x="0" y="0"/>
                <a:chExt cx="1136650" cy="1576705"/>
              </a:xfrm>
            </p:grpSpPr>
            <p:sp>
              <p:nvSpPr>
                <p:cNvPr id="23" name="Curved Right Arrow 22"/>
                <p:cNvSpPr/>
                <p:nvPr/>
              </p:nvSpPr>
              <p:spPr>
                <a:xfrm rot="10800000">
                  <a:off x="117230" y="0"/>
                  <a:ext cx="603250" cy="1576705"/>
                </a:xfrm>
                <a:prstGeom prst="curvedRightArrow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24" name="Flowchart: Process 23"/>
                <p:cNvSpPr/>
                <p:nvPr/>
              </p:nvSpPr>
              <p:spPr>
                <a:xfrm>
                  <a:off x="0" y="545123"/>
                  <a:ext cx="1136650" cy="550545"/>
                </a:xfrm>
                <a:prstGeom prst="flowChartProcess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1101969" y="2069123"/>
                <a:ext cx="5116830" cy="1107440"/>
                <a:chOff x="0" y="0"/>
                <a:chExt cx="5117123" cy="996462"/>
              </a:xfrm>
            </p:grpSpPr>
            <p:sp>
              <p:nvSpPr>
                <p:cNvPr id="21" name="Bevel 20"/>
                <p:cNvSpPr/>
                <p:nvPr/>
              </p:nvSpPr>
              <p:spPr>
                <a:xfrm>
                  <a:off x="0" y="0"/>
                  <a:ext cx="5117123" cy="996462"/>
                </a:xfrm>
                <a:prstGeom prst="bevel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22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17231" y="134816"/>
                  <a:ext cx="4853354" cy="7620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GB" sz="2200">
                      <a:effectLst/>
                      <a:latin typeface="Calibri"/>
                      <a:ea typeface="Calibri"/>
                      <a:cs typeface="Times New Roman"/>
                    </a:rPr>
                    <a:t>Annual assessment</a:t>
                  </a:r>
                  <a:endParaRPr lang="en-GB" sz="110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GB" sz="1100">
                      <a:effectLst/>
                      <a:latin typeface="Calibri"/>
                      <a:ea typeface="Calibri"/>
                      <a:cs typeface="Times New Roman"/>
                    </a:rPr>
                    <a:t>(Stocktaking and reporting)</a:t>
                  </a:r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1031630" y="0"/>
                <a:ext cx="5116830" cy="1107440"/>
                <a:chOff x="0" y="0"/>
                <a:chExt cx="5116830" cy="1107440"/>
              </a:xfrm>
            </p:grpSpPr>
            <p:sp>
              <p:nvSpPr>
                <p:cNvPr id="19" name="Bevel 18"/>
                <p:cNvSpPr/>
                <p:nvPr/>
              </p:nvSpPr>
              <p:spPr>
                <a:xfrm>
                  <a:off x="0" y="0"/>
                  <a:ext cx="5116830" cy="1107440"/>
                </a:xfrm>
                <a:prstGeom prst="bevel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20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46539" y="140677"/>
                  <a:ext cx="4853076" cy="84686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GB" sz="2200" dirty="0">
                      <a:effectLst/>
                      <a:latin typeface="Calibri"/>
                      <a:ea typeface="Calibri"/>
                      <a:cs typeface="Times New Roman"/>
                    </a:rPr>
                    <a:t>Ongoing monitoring</a:t>
                  </a:r>
                  <a:endParaRPr lang="en-GB" sz="1100" dirty="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GB" sz="1100" dirty="0">
                      <a:effectLst/>
                      <a:latin typeface="Calibri"/>
                      <a:ea typeface="Calibri"/>
                      <a:cs typeface="Times New Roman"/>
                    </a:rPr>
                    <a:t>(Supervision, meetings, scoreboards, KPIs, IT tools, …)</a:t>
                  </a:r>
                </a:p>
              </p:txBody>
            </p:sp>
          </p:grpSp>
          <p:grpSp>
            <p:nvGrpSpPr>
              <p:cNvPr id="15" name="Group 14"/>
              <p:cNvGrpSpPr/>
              <p:nvPr/>
            </p:nvGrpSpPr>
            <p:grpSpPr>
              <a:xfrm>
                <a:off x="0" y="908538"/>
                <a:ext cx="1136650" cy="1576705"/>
                <a:chOff x="0" y="0"/>
                <a:chExt cx="1136650" cy="1576705"/>
              </a:xfrm>
            </p:grpSpPr>
            <p:sp>
              <p:nvSpPr>
                <p:cNvPr id="16" name="Curved Right Arrow 15"/>
                <p:cNvSpPr/>
                <p:nvPr/>
              </p:nvSpPr>
              <p:spPr>
                <a:xfrm>
                  <a:off x="322384" y="0"/>
                  <a:ext cx="603739" cy="1576705"/>
                </a:xfrm>
                <a:prstGeom prst="curved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17" name="Flowchart: Process 16"/>
                <p:cNvSpPr/>
                <p:nvPr/>
              </p:nvSpPr>
              <p:spPr>
                <a:xfrm>
                  <a:off x="0" y="410308"/>
                  <a:ext cx="1136650" cy="550545"/>
                </a:xfrm>
                <a:prstGeom prst="flowChartProcess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18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23446" y="468923"/>
                  <a:ext cx="1072515" cy="4495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>
                      <a:effectLst/>
                      <a:latin typeface="Calibri"/>
                      <a:ea typeface="Calibri"/>
                      <a:cs typeface="Times New Roman"/>
                    </a:rPr>
                    <a:t>Strengths</a:t>
                  </a:r>
                  <a:br>
                    <a:rPr lang="fr-FR" sz="1100">
                      <a:effectLst/>
                      <a:latin typeface="Calibri"/>
                      <a:ea typeface="Calibri"/>
                      <a:cs typeface="Times New Roman"/>
                    </a:rPr>
                  </a:br>
                  <a:r>
                    <a:rPr lang="fr-FR" sz="1100">
                      <a:effectLst/>
                      <a:latin typeface="Calibri"/>
                      <a:ea typeface="Calibri"/>
                      <a:cs typeface="Times New Roman"/>
                    </a:rPr>
                    <a:t>Deficiencies</a:t>
                  </a:r>
                  <a:endParaRPr lang="en-GB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</p:grpSp>
        </p:grpSp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6248400" y="1377462"/>
              <a:ext cx="996315" cy="4495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fr-BE" sz="400">
                  <a:effectLst/>
                  <a:latin typeface="Calibri"/>
                  <a:ea typeface="Calibri"/>
                  <a:cs typeface="Times New Roman"/>
                </a:rPr>
                <a:t/>
              </a:r>
              <a:br>
                <a:rPr lang="fr-BE" sz="400">
                  <a:effectLst/>
                  <a:latin typeface="Calibri"/>
                  <a:ea typeface="Calibri"/>
                  <a:cs typeface="Times New Roman"/>
                </a:rPr>
              </a:br>
              <a:r>
                <a:rPr lang="fr-BE" sz="1100">
                  <a:effectLst/>
                  <a:latin typeface="Calibri"/>
                  <a:ea typeface="Calibri"/>
                  <a:cs typeface="Times New Roman"/>
                </a:rPr>
                <a:t>Actions</a:t>
              </a:r>
              <a:endParaRPr lang="en-GB" sz="110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3" name="Right Arrow 2"/>
          <p:cNvSpPr/>
          <p:nvPr/>
        </p:nvSpPr>
        <p:spPr bwMode="auto">
          <a:xfrm>
            <a:off x="4067944" y="5733256"/>
            <a:ext cx="978408" cy="484632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-972616" y="4057418"/>
            <a:ext cx="978408" cy="484632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959650" y="2188200"/>
            <a:ext cx="7320283" cy="4460831"/>
            <a:chOff x="959650" y="2188200"/>
            <a:chExt cx="7320283" cy="4460831"/>
          </a:xfrm>
        </p:grpSpPr>
        <p:sp>
          <p:nvSpPr>
            <p:cNvPr id="28" name="Right Arrow 27"/>
            <p:cNvSpPr/>
            <p:nvPr/>
          </p:nvSpPr>
          <p:spPr>
            <a:xfrm rot="16200000">
              <a:off x="5816808" y="5671131"/>
              <a:ext cx="1239520" cy="7162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00" dirty="0" smtClean="0">
                  <a:effectLst/>
                  <a:ea typeface="Calibri"/>
                  <a:cs typeface="Times New Roman"/>
                </a:rPr>
                <a:t/>
              </a:r>
              <a:br>
                <a:rPr lang="en-GB" sz="100" dirty="0" smtClean="0">
                  <a:effectLst/>
                  <a:ea typeface="Calibri"/>
                  <a:cs typeface="Times New Roman"/>
                </a:rPr>
              </a:br>
              <a:r>
                <a:rPr lang="en-GB" sz="800" dirty="0" smtClean="0">
                  <a:solidFill>
                    <a:srgbClr val="2D5EC1"/>
                  </a:solidFill>
                  <a:effectLst/>
                  <a:ea typeface="Calibri"/>
                  <a:cs typeface="Times New Roman"/>
                </a:rPr>
                <a:t>Other sources</a:t>
              </a:r>
              <a:endParaRPr lang="en-GB" sz="1100" dirty="0">
                <a:solidFill>
                  <a:srgbClr val="2D5EC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9" name="Right Arrow 28"/>
            <p:cNvSpPr/>
            <p:nvPr/>
          </p:nvSpPr>
          <p:spPr>
            <a:xfrm rot="16200000">
              <a:off x="4670420" y="5671130"/>
              <a:ext cx="1239520" cy="7162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fr-BE" sz="100" dirty="0">
                  <a:effectLst/>
                  <a:ea typeface="Calibri"/>
                  <a:cs typeface="Times New Roman"/>
                </a:rPr>
                <a:t/>
              </a:r>
              <a:br>
                <a:rPr lang="fr-BE" sz="100" dirty="0">
                  <a:effectLst/>
                  <a:ea typeface="Calibri"/>
                  <a:cs typeface="Times New Roman"/>
                </a:rPr>
              </a:br>
              <a:r>
                <a:rPr lang="fr-BE" sz="800" dirty="0" smtClean="0">
                  <a:solidFill>
                    <a:srgbClr val="2D5EC1"/>
                  </a:solidFill>
                  <a:effectLst/>
                  <a:ea typeface="Calibri"/>
                  <a:cs typeface="Times New Roman"/>
                </a:rPr>
                <a:t>OLAF reports</a:t>
              </a:r>
              <a:endParaRPr lang="en-GB" sz="1100" dirty="0">
                <a:solidFill>
                  <a:srgbClr val="2D5EC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0" name="Right Arrow 29"/>
            <p:cNvSpPr/>
            <p:nvPr/>
          </p:nvSpPr>
          <p:spPr>
            <a:xfrm rot="16200000">
              <a:off x="3158252" y="5659587"/>
              <a:ext cx="1239520" cy="7162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fr-BE" sz="200" dirty="0">
                  <a:effectLst/>
                  <a:ea typeface="Calibri"/>
                  <a:cs typeface="Times New Roman"/>
                </a:rPr>
                <a:t/>
              </a:r>
              <a:br>
                <a:rPr lang="fr-BE" sz="200" dirty="0">
                  <a:effectLst/>
                  <a:ea typeface="Calibri"/>
                  <a:cs typeface="Times New Roman"/>
                </a:rPr>
              </a:br>
              <a:r>
                <a:rPr lang="fr-BE" sz="800" smtClean="0">
                  <a:solidFill>
                    <a:srgbClr val="2D5EC1"/>
                  </a:solidFill>
                  <a:effectLst/>
                  <a:ea typeface="Calibri"/>
                  <a:cs typeface="Times New Roman"/>
                </a:rPr>
                <a:t>Audit </a:t>
              </a:r>
              <a:r>
                <a:rPr lang="en-GB" sz="800" dirty="0" smtClean="0">
                  <a:solidFill>
                    <a:srgbClr val="2D5EC1"/>
                  </a:solidFill>
                  <a:effectLst/>
                  <a:ea typeface="Calibri"/>
                  <a:cs typeface="Times New Roman"/>
                </a:rPr>
                <a:t>findings</a:t>
              </a:r>
              <a:endParaRPr lang="en-GB" sz="1100" dirty="0">
                <a:solidFill>
                  <a:srgbClr val="2D5EC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1" name="Right Arrow 30"/>
            <p:cNvSpPr/>
            <p:nvPr/>
          </p:nvSpPr>
          <p:spPr>
            <a:xfrm rot="16200000">
              <a:off x="2010729" y="5659174"/>
              <a:ext cx="1239520" cy="7162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fr-BE" sz="100" dirty="0">
                  <a:effectLst/>
                  <a:ea typeface="Calibri"/>
                  <a:cs typeface="Times New Roman"/>
                </a:rPr>
                <a:t/>
              </a:r>
              <a:br>
                <a:rPr lang="fr-BE" sz="100" dirty="0">
                  <a:effectLst/>
                  <a:ea typeface="Calibri"/>
                  <a:cs typeface="Times New Roman"/>
                </a:rPr>
              </a:br>
              <a:r>
                <a:rPr lang="fr-BE" sz="700" dirty="0" smtClean="0">
                  <a:solidFill>
                    <a:srgbClr val="2D5EC1"/>
                  </a:solidFill>
                  <a:effectLst/>
                  <a:ea typeface="Calibri"/>
                  <a:cs typeface="Times New Roman"/>
                </a:rPr>
                <a:t>Exceptions &amp; </a:t>
              </a:r>
              <a:r>
                <a:rPr lang="en-GB" sz="700" dirty="0" smtClean="0">
                  <a:solidFill>
                    <a:srgbClr val="2D5EC1"/>
                  </a:solidFill>
                  <a:effectLst/>
                  <a:ea typeface="Calibri"/>
                  <a:cs typeface="Times New Roman"/>
                </a:rPr>
                <a:t>non-compliance events</a:t>
              </a:r>
              <a:endParaRPr lang="en-GB" sz="700" dirty="0">
                <a:solidFill>
                  <a:srgbClr val="2D5EC1"/>
                </a:solidFill>
                <a:effectLst/>
                <a:ea typeface="Calibri"/>
                <a:cs typeface="Times New Roman"/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959650" y="2188200"/>
              <a:ext cx="7320283" cy="3176271"/>
              <a:chOff x="0" y="0"/>
              <a:chExt cx="7320573" cy="3176563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0" y="0"/>
                <a:ext cx="7320573" cy="3176563"/>
                <a:chOff x="0" y="0"/>
                <a:chExt cx="7320573" cy="3176563"/>
              </a:xfrm>
            </p:grpSpPr>
            <p:grpSp>
              <p:nvGrpSpPr>
                <p:cNvPr id="35" name="Group 34"/>
                <p:cNvGrpSpPr/>
                <p:nvPr/>
              </p:nvGrpSpPr>
              <p:grpSpPr>
                <a:xfrm>
                  <a:off x="6183923" y="773723"/>
                  <a:ext cx="1136650" cy="1576705"/>
                  <a:chOff x="0" y="0"/>
                  <a:chExt cx="1136650" cy="1576705"/>
                </a:xfrm>
              </p:grpSpPr>
              <p:sp>
                <p:nvSpPr>
                  <p:cNvPr id="46" name="Curved Right Arrow 45"/>
                  <p:cNvSpPr/>
                  <p:nvPr/>
                </p:nvSpPr>
                <p:spPr>
                  <a:xfrm rot="10800000">
                    <a:off x="117230" y="0"/>
                    <a:ext cx="603250" cy="1576705"/>
                  </a:xfrm>
                  <a:prstGeom prst="curvedRightArrow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47" name="Flowchart: Process 46"/>
                  <p:cNvSpPr/>
                  <p:nvPr/>
                </p:nvSpPr>
                <p:spPr>
                  <a:xfrm>
                    <a:off x="0" y="545123"/>
                    <a:ext cx="1136650" cy="550545"/>
                  </a:xfrm>
                  <a:prstGeom prst="flowChartProcess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6" name="Group 35"/>
                <p:cNvGrpSpPr/>
                <p:nvPr/>
              </p:nvGrpSpPr>
              <p:grpSpPr>
                <a:xfrm>
                  <a:off x="1101969" y="2069123"/>
                  <a:ext cx="5116830" cy="1107440"/>
                  <a:chOff x="0" y="0"/>
                  <a:chExt cx="5117123" cy="996462"/>
                </a:xfrm>
              </p:grpSpPr>
              <p:sp>
                <p:nvSpPr>
                  <p:cNvPr id="44" name="Bevel 43"/>
                  <p:cNvSpPr/>
                  <p:nvPr/>
                </p:nvSpPr>
                <p:spPr>
                  <a:xfrm>
                    <a:off x="0" y="0"/>
                    <a:ext cx="5117123" cy="996462"/>
                  </a:xfrm>
                  <a:prstGeom prst="bevel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45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7231" y="134816"/>
                    <a:ext cx="4853354" cy="76200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2200">
                        <a:effectLst/>
                        <a:latin typeface="Calibri"/>
                        <a:ea typeface="Calibri"/>
                        <a:cs typeface="Times New Roman"/>
                      </a:rPr>
                      <a:t>Annual assessment</a:t>
                    </a:r>
                    <a:endParaRPr lang="en-GB" sz="110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1100">
                        <a:effectLst/>
                        <a:latin typeface="Calibri"/>
                        <a:ea typeface="Calibri"/>
                        <a:cs typeface="Times New Roman"/>
                      </a:rPr>
                      <a:t>(Stocktaking and reporting)</a:t>
                    </a:r>
                  </a:p>
                </p:txBody>
              </p:sp>
            </p:grpSp>
            <p:grpSp>
              <p:nvGrpSpPr>
                <p:cNvPr id="37" name="Group 36"/>
                <p:cNvGrpSpPr/>
                <p:nvPr/>
              </p:nvGrpSpPr>
              <p:grpSpPr>
                <a:xfrm>
                  <a:off x="1031630" y="0"/>
                  <a:ext cx="5116830" cy="1107440"/>
                  <a:chOff x="0" y="0"/>
                  <a:chExt cx="5116830" cy="1107440"/>
                </a:xfrm>
              </p:grpSpPr>
              <p:sp>
                <p:nvSpPr>
                  <p:cNvPr id="42" name="Bevel 41"/>
                  <p:cNvSpPr/>
                  <p:nvPr/>
                </p:nvSpPr>
                <p:spPr>
                  <a:xfrm>
                    <a:off x="0" y="0"/>
                    <a:ext cx="5116830" cy="1107440"/>
                  </a:xfrm>
                  <a:prstGeom prst="bevel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43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6539" y="140677"/>
                    <a:ext cx="4853076" cy="84686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2200" dirty="0">
                        <a:effectLst/>
                        <a:latin typeface="Calibri"/>
                        <a:ea typeface="Calibri"/>
                        <a:cs typeface="Times New Roman"/>
                      </a:rPr>
                      <a:t>Ongoing monitoring</a:t>
                    </a:r>
                    <a:endParaRPr lang="en-GB" sz="11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1100" dirty="0">
                        <a:effectLst/>
                        <a:latin typeface="Calibri"/>
                        <a:ea typeface="Calibri"/>
                        <a:cs typeface="Times New Roman"/>
                      </a:rPr>
                      <a:t>(Supervision, meetings, scoreboards, KPIs, IT tools, …)</a:t>
                    </a:r>
                  </a:p>
                </p:txBody>
              </p:sp>
            </p:grpSp>
            <p:grpSp>
              <p:nvGrpSpPr>
                <p:cNvPr id="38" name="Group 37"/>
                <p:cNvGrpSpPr/>
                <p:nvPr/>
              </p:nvGrpSpPr>
              <p:grpSpPr>
                <a:xfrm>
                  <a:off x="0" y="908538"/>
                  <a:ext cx="1136650" cy="1576705"/>
                  <a:chOff x="0" y="0"/>
                  <a:chExt cx="1136650" cy="1576705"/>
                </a:xfrm>
              </p:grpSpPr>
              <p:sp>
                <p:nvSpPr>
                  <p:cNvPr id="39" name="Curved Right Arrow 38"/>
                  <p:cNvSpPr/>
                  <p:nvPr/>
                </p:nvSpPr>
                <p:spPr>
                  <a:xfrm>
                    <a:off x="322384" y="0"/>
                    <a:ext cx="603739" cy="1576705"/>
                  </a:xfrm>
                  <a:prstGeom prst="curvedRightArrow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40" name="Flowchart: Process 39"/>
                  <p:cNvSpPr/>
                  <p:nvPr/>
                </p:nvSpPr>
                <p:spPr>
                  <a:xfrm>
                    <a:off x="0" y="410308"/>
                    <a:ext cx="1136650" cy="550545"/>
                  </a:xfrm>
                  <a:prstGeom prst="flowChartProcess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41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446" y="468923"/>
                    <a:ext cx="1072515" cy="44958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fr-FR" sz="1100">
                        <a:effectLst/>
                        <a:latin typeface="Calibri"/>
                        <a:ea typeface="Calibri"/>
                        <a:cs typeface="Times New Roman"/>
                      </a:rPr>
                      <a:t>Strengths</a:t>
                    </a:r>
                    <a:br>
                      <a:rPr lang="fr-FR" sz="1100">
                        <a:effectLst/>
                        <a:latin typeface="Calibri"/>
                        <a:ea typeface="Calibri"/>
                        <a:cs typeface="Times New Roman"/>
                      </a:rPr>
                    </a:br>
                    <a:r>
                      <a:rPr lang="fr-FR" sz="1100">
                        <a:effectLst/>
                        <a:latin typeface="Calibri"/>
                        <a:ea typeface="Calibri"/>
                        <a:cs typeface="Times New Roman"/>
                      </a:rPr>
                      <a:t>Deficiencies</a:t>
                    </a:r>
                    <a:endParaRPr lang="en-GB" sz="11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</p:grpSp>
          </p:grpSp>
          <p:sp>
            <p:nvSpPr>
              <p:cNvPr id="34" name="Text Box 2"/>
              <p:cNvSpPr txBox="1">
                <a:spLocks noChangeArrowheads="1"/>
              </p:cNvSpPr>
              <p:nvPr/>
            </p:nvSpPr>
            <p:spPr bwMode="auto">
              <a:xfrm>
                <a:off x="6248400" y="1377462"/>
                <a:ext cx="996315" cy="4495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BE" sz="400">
                    <a:effectLst/>
                    <a:latin typeface="Calibri"/>
                    <a:ea typeface="Calibri"/>
                    <a:cs typeface="Times New Roman"/>
                  </a:rPr>
                  <a:t/>
                </a:r>
                <a:br>
                  <a:rPr lang="fr-BE" sz="400">
                    <a:effectLst/>
                    <a:latin typeface="Calibri"/>
                    <a:ea typeface="Calibri"/>
                    <a:cs typeface="Times New Roman"/>
                  </a:rPr>
                </a:br>
                <a:r>
                  <a:rPr lang="fr-BE" sz="1100">
                    <a:effectLst/>
                    <a:latin typeface="Calibri"/>
                    <a:ea typeface="Calibri"/>
                    <a:cs typeface="Times New Roman"/>
                  </a:rPr>
                  <a:t>Actions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77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546" name="Picture 4" descr="audite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8175" y="2565400"/>
            <a:ext cx="3175000" cy="3162300"/>
          </a:xfrm>
          <a:noFill/>
        </p:spPr>
      </p:pic>
      <p:sp>
        <p:nvSpPr>
          <p:cNvPr id="236547" name="Rectangle 5"/>
          <p:cNvSpPr>
            <a:spLocks noChangeArrowheads="1"/>
          </p:cNvSpPr>
          <p:nvPr/>
        </p:nvSpPr>
        <p:spPr bwMode="auto">
          <a:xfrm>
            <a:off x="6408738" y="4799013"/>
            <a:ext cx="2159000" cy="1150937"/>
          </a:xfrm>
          <a:prstGeom prst="rect">
            <a:avLst/>
          </a:prstGeom>
          <a:solidFill>
            <a:srgbClr val="0F5494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F5494"/>
              </a:buClr>
              <a:buChar char="•"/>
              <a:defRPr sz="2400" i="1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0" i="0" dirty="0" smtClean="0">
                <a:solidFill>
                  <a:schemeClr val="bg1"/>
                </a:solidFill>
              </a:rPr>
              <a:t>Thank you for</a:t>
            </a:r>
            <a:endParaRPr lang="en-GB" altLang="en-US" sz="1800" b="0" i="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0" i="0" dirty="0">
                <a:solidFill>
                  <a:schemeClr val="bg1"/>
                </a:solidFill>
              </a:rPr>
              <a:t> </a:t>
            </a:r>
            <a:r>
              <a:rPr lang="en-GB" altLang="en-US" sz="1800" i="0" dirty="0" smtClean="0">
                <a:solidFill>
                  <a:schemeClr val="bg1"/>
                </a:solidFill>
              </a:rPr>
              <a:t>your</a:t>
            </a:r>
            <a:r>
              <a:rPr lang="en-GB" altLang="en-US" sz="1800" b="0" i="0" dirty="0" smtClean="0">
                <a:solidFill>
                  <a:schemeClr val="bg1"/>
                </a:solidFill>
              </a:rPr>
              <a:t> attention </a:t>
            </a:r>
            <a:r>
              <a:rPr lang="en-GB" altLang="en-US" sz="1800" b="0" i="0" dirty="0">
                <a:solidFill>
                  <a:schemeClr val="bg1"/>
                </a:solidFill>
              </a:rPr>
              <a:t>!</a:t>
            </a:r>
            <a:endParaRPr lang="en-GB" altLang="en-US" sz="1800" b="0" i="0" dirty="0">
              <a:solidFill>
                <a:schemeClr val="tx1"/>
              </a:solidFill>
            </a:endParaRPr>
          </a:p>
        </p:txBody>
      </p:sp>
      <p:sp>
        <p:nvSpPr>
          <p:cNvPr id="2365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cs typeface="Arial" pitchFamily="34" charset="0"/>
              </a:rPr>
              <a:t>Questions?</a:t>
            </a:r>
          </a:p>
        </p:txBody>
      </p:sp>
      <p:sp>
        <p:nvSpPr>
          <p:cNvPr id="23654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F5494"/>
              </a:buClr>
              <a:buChar char="•"/>
              <a:defRPr sz="2400" i="1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1400B24-9792-48A9-8B0D-5426CAE7A4E5}" type="slidenum">
              <a:rPr lang="en-GB" altLang="en-US" sz="1400" i="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GB" altLang="en-US" sz="1400" i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61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Organisations can fail……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dirty="0" smtClean="0"/>
              <a:t>        </a:t>
            </a:r>
          </a:p>
          <a:p>
            <a:endParaRPr lang="en-GB" sz="1600" b="1" dirty="0">
              <a:solidFill>
                <a:srgbClr val="FF0000"/>
              </a:solidFill>
            </a:endParaRPr>
          </a:p>
          <a:p>
            <a:pPr algn="ctr"/>
            <a:endParaRPr lang="en-US" sz="6000" b="1" dirty="0">
              <a:solidFill>
                <a:srgbClr val="00B0F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351" y="2403985"/>
            <a:ext cx="2828925" cy="7559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939" y="4247468"/>
            <a:ext cx="1838325" cy="18383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937" y="2224520"/>
            <a:ext cx="3105200" cy="232590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286" y="4721974"/>
            <a:ext cx="2273147" cy="161513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70" y="5107465"/>
            <a:ext cx="1731697" cy="94456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47" y="2029511"/>
            <a:ext cx="1984642" cy="15711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83" y="3581982"/>
            <a:ext cx="2366175" cy="1330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44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020042"/>
            <a:ext cx="8229600" cy="936625"/>
          </a:xfrm>
        </p:spPr>
        <p:txBody>
          <a:bodyPr/>
          <a:lstStyle/>
          <a:p>
            <a:r>
              <a:rPr lang="en-GB" dirty="0" smtClean="0"/>
              <a:t>Scope of internal control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3638" y="1956666"/>
            <a:ext cx="2895600" cy="540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Governance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2707573"/>
            <a:ext cx="2819400" cy="576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C0"/>
                </a:solidFill>
              </a:rPr>
              <a:t>Human</a:t>
            </a: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GB" dirty="0">
                <a:solidFill>
                  <a:srgbClr val="0070C0"/>
                </a:solidFill>
              </a:rPr>
              <a:t>resources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0338" y="3200399"/>
            <a:ext cx="2362200" cy="57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3"/>
                </a:solidFill>
              </a:rPr>
              <a:t>Monitoring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3819481"/>
            <a:ext cx="1524000" cy="519351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70C0"/>
                </a:solidFill>
              </a:rPr>
              <a:t>Values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9665" y="4079156"/>
            <a:ext cx="2743200" cy="129837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Effective services and structures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65718" y="3265319"/>
            <a:ext cx="2667000" cy="90886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Performance management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3737" y="5089960"/>
            <a:ext cx="3276600" cy="64918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>
                <a:solidFill>
                  <a:srgbClr val="0070C0"/>
                </a:solidFill>
              </a:defRPr>
            </a:lvl1pPr>
          </a:lstStyle>
          <a:p>
            <a:r>
              <a:rPr lang="en-GB" dirty="0"/>
              <a:t>Effective planning and reporting mechanisms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86400" y="1956666"/>
            <a:ext cx="3048000" cy="54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Risk management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3372" y="5560128"/>
            <a:ext cx="2572072" cy="57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>
                <a:solidFill>
                  <a:schemeClr val="accent3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dirty="0"/>
              <a:t>Anti fraud strategies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486400" y="4343400"/>
            <a:ext cx="1524000" cy="519351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70C0"/>
                </a:solidFill>
              </a:rPr>
              <a:t>Culture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00400" y="5410200"/>
            <a:ext cx="1905000" cy="389513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>
                <a:solidFill>
                  <a:srgbClr val="0070C0"/>
                </a:solidFill>
              </a:defRPr>
            </a:lvl1pPr>
          </a:lstStyle>
          <a:p>
            <a:r>
              <a:rPr lang="en-GB" dirty="0"/>
              <a:t>Behaviours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964273" y="5591004"/>
            <a:ext cx="11521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. .</a:t>
            </a:r>
            <a:endParaRPr lang="fr-FR" sz="30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85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4500563" y="1341438"/>
            <a:ext cx="3922712" cy="358775"/>
          </a:xfrm>
          <a:prstGeom prst="rect">
            <a:avLst/>
          </a:prstGeom>
          <a:solidFill>
            <a:srgbClr val="0F5494"/>
          </a:solidFill>
          <a:ln w="9525">
            <a:solidFill>
              <a:srgbClr val="082E50"/>
            </a:solidFill>
            <a:miter lim="800000"/>
            <a:headEnd/>
            <a:tailEnd/>
          </a:ln>
          <a:effectLst/>
          <a:ex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1800" b="0" kern="0" dirty="0" smtClean="0">
                <a:solidFill>
                  <a:srgbClr val="FFFFFF"/>
                </a:solidFill>
                <a:latin typeface="Verdana" pitchFamily="34" charset="0"/>
                <a:ea typeface="+mn-ea"/>
              </a:rPr>
              <a:t>European Parliament</a:t>
            </a:r>
            <a:endParaRPr lang="en-GB" altLang="en-US" sz="1800" b="0" kern="0" dirty="0">
              <a:solidFill>
                <a:srgbClr val="FFFFFF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53251" name="AutoShape 22"/>
          <p:cNvSpPr>
            <a:spLocks noChangeArrowheads="1"/>
          </p:cNvSpPr>
          <p:nvPr/>
        </p:nvSpPr>
        <p:spPr bwMode="auto">
          <a:xfrm>
            <a:off x="869950" y="1844675"/>
            <a:ext cx="5256213" cy="1047750"/>
          </a:xfrm>
          <a:prstGeom prst="flowChartExtract">
            <a:avLst/>
          </a:prstGeom>
          <a:solidFill>
            <a:srgbClr val="009FBA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fr-FR" altLang="en-US" sz="1700" dirty="0" err="1" smtClean="0">
                <a:solidFill>
                  <a:schemeClr val="bg1"/>
                </a:solidFill>
              </a:rPr>
              <a:t>European</a:t>
            </a:r>
            <a:r>
              <a:rPr lang="fr-FR" altLang="en-US" sz="1700" dirty="0" smtClean="0">
                <a:solidFill>
                  <a:schemeClr val="bg1"/>
                </a:solidFill>
              </a:rPr>
              <a:t> </a:t>
            </a:r>
            <a:r>
              <a:rPr lang="fr-FR" altLang="en-US" sz="1700" dirty="0">
                <a:solidFill>
                  <a:schemeClr val="bg1"/>
                </a:solidFill>
              </a:rPr>
              <a:t/>
            </a:r>
            <a:br>
              <a:rPr lang="fr-FR" altLang="en-US" sz="1700" dirty="0">
                <a:solidFill>
                  <a:schemeClr val="bg1"/>
                </a:solidFill>
              </a:rPr>
            </a:br>
            <a:r>
              <a:rPr lang="fr-FR" altLang="en-US" sz="1700" dirty="0" smtClean="0">
                <a:solidFill>
                  <a:schemeClr val="bg1"/>
                </a:solidFill>
              </a:rPr>
              <a:t>Commission </a:t>
            </a:r>
          </a:p>
          <a:p>
            <a:pPr algn="ctr" eaLnBrk="1" hangingPunct="1"/>
            <a:r>
              <a:rPr lang="fr-FR" altLang="en-US" sz="1700" dirty="0" smtClean="0">
                <a:solidFill>
                  <a:schemeClr val="bg1"/>
                </a:solidFill>
              </a:rPr>
              <a:t>(</a:t>
            </a:r>
            <a:r>
              <a:rPr lang="fr-FR" altLang="en-US" sz="1700" dirty="0" err="1" smtClean="0">
                <a:solidFill>
                  <a:schemeClr val="bg1"/>
                </a:solidFill>
              </a:rPr>
              <a:t>College</a:t>
            </a:r>
            <a:r>
              <a:rPr lang="fr-FR" altLang="en-US" sz="1700" dirty="0" smtClean="0">
                <a:solidFill>
                  <a:schemeClr val="bg1"/>
                </a:solidFill>
              </a:rPr>
              <a:t> of </a:t>
            </a:r>
            <a:r>
              <a:rPr lang="fr-FR" altLang="en-US" sz="1700" dirty="0" err="1" smtClean="0">
                <a:solidFill>
                  <a:schemeClr val="bg1"/>
                </a:solidFill>
              </a:rPr>
              <a:t>Commissioners</a:t>
            </a:r>
            <a:r>
              <a:rPr lang="fr-FR" altLang="en-US" sz="1700" dirty="0" smtClean="0">
                <a:solidFill>
                  <a:schemeClr val="bg1"/>
                </a:solidFill>
              </a:rPr>
              <a:t> </a:t>
            </a:r>
            <a:r>
              <a:rPr lang="fr-FR" altLang="en-US" sz="1700" dirty="0">
                <a:solidFill>
                  <a:schemeClr val="bg1"/>
                </a:solidFill>
              </a:rPr>
              <a:t>28)</a:t>
            </a:r>
          </a:p>
          <a:p>
            <a:pPr algn="ctr" eaLnBrk="1" hangingPunct="1"/>
            <a:endParaRPr lang="fr-FR" altLang="en-US" sz="1800" b="0" dirty="0">
              <a:solidFill>
                <a:schemeClr val="bg1"/>
              </a:solidFill>
            </a:endParaRPr>
          </a:p>
        </p:txBody>
      </p:sp>
      <p:sp>
        <p:nvSpPr>
          <p:cNvPr id="66564" name="Rectangle 23"/>
          <p:cNvSpPr>
            <a:spLocks noChangeArrowheads="1"/>
          </p:cNvSpPr>
          <p:nvPr/>
        </p:nvSpPr>
        <p:spPr bwMode="auto">
          <a:xfrm>
            <a:off x="862013" y="2960688"/>
            <a:ext cx="613643" cy="1567741"/>
          </a:xfrm>
          <a:prstGeom prst="rect">
            <a:avLst/>
          </a:prstGeom>
          <a:solidFill>
            <a:srgbClr val="FFC000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BE" altLang="en-US" sz="1800" dirty="0" smtClean="0">
                <a:solidFill>
                  <a:srgbClr val="FFFFFF"/>
                </a:solidFill>
              </a:rPr>
              <a:t>DG X</a:t>
            </a:r>
          </a:p>
        </p:txBody>
      </p:sp>
      <p:sp>
        <p:nvSpPr>
          <p:cNvPr id="14" name="AutoShape 31"/>
          <p:cNvSpPr>
            <a:spLocks/>
          </p:cNvSpPr>
          <p:nvPr/>
        </p:nvSpPr>
        <p:spPr bwMode="auto">
          <a:xfrm>
            <a:off x="6200775" y="2060575"/>
            <a:ext cx="215900" cy="2663825"/>
          </a:xfrm>
          <a:prstGeom prst="rightBracket">
            <a:avLst>
              <a:gd name="adj" fmla="val 102819"/>
            </a:avLst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 b="0" kern="0">
              <a:solidFill>
                <a:srgbClr val="000000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15" name="Rectangle 32"/>
          <p:cNvSpPr>
            <a:spLocks noChangeArrowheads="1"/>
          </p:cNvSpPr>
          <p:nvPr/>
        </p:nvSpPr>
        <p:spPr bwMode="auto">
          <a:xfrm rot="16200000">
            <a:off x="5106988" y="3863975"/>
            <a:ext cx="3816350" cy="396875"/>
          </a:xfrm>
          <a:prstGeom prst="rect">
            <a:avLst/>
          </a:prstGeom>
          <a:solidFill>
            <a:srgbClr val="0F5494"/>
          </a:solidFill>
          <a:ln w="9525">
            <a:solidFill>
              <a:srgbClr val="082E50"/>
            </a:solidFill>
            <a:miter lim="800000"/>
            <a:headEnd/>
            <a:tailEnd/>
          </a:ln>
          <a:effectLst/>
          <a:ex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1800" b="0" kern="0" dirty="0" smtClean="0">
                <a:solidFill>
                  <a:srgbClr val="FFFFFF"/>
                </a:solidFill>
                <a:latin typeface="Verdana" pitchFamily="34" charset="0"/>
                <a:ea typeface="+mn-ea"/>
              </a:rPr>
              <a:t>European Court of Auditors</a:t>
            </a:r>
            <a:endParaRPr lang="en-GB" altLang="en-US" sz="1800" b="0" kern="0" dirty="0">
              <a:solidFill>
                <a:srgbClr val="FFFFFF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16" name="AutoShape 30"/>
          <p:cNvSpPr>
            <a:spLocks/>
          </p:cNvSpPr>
          <p:nvPr/>
        </p:nvSpPr>
        <p:spPr bwMode="auto">
          <a:xfrm>
            <a:off x="6218238" y="4940300"/>
            <a:ext cx="198437" cy="1706563"/>
          </a:xfrm>
          <a:prstGeom prst="rightBracket">
            <a:avLst>
              <a:gd name="adj" fmla="val 47260"/>
            </a:avLst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 b="0" kern="0">
              <a:solidFill>
                <a:srgbClr val="000000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17" name="Oval 27"/>
          <p:cNvSpPr>
            <a:spLocks noChangeArrowheads="1"/>
          </p:cNvSpPr>
          <p:nvPr/>
        </p:nvSpPr>
        <p:spPr bwMode="auto">
          <a:xfrm>
            <a:off x="998538" y="4940300"/>
            <a:ext cx="4824412" cy="288925"/>
          </a:xfrm>
          <a:prstGeom prst="ellipse">
            <a:avLst/>
          </a:prstGeom>
          <a:solidFill>
            <a:srgbClr val="BDDEFF"/>
          </a:solidFill>
          <a:ln w="9525">
            <a:solidFill>
              <a:srgbClr val="7DBEFF"/>
            </a:solidFill>
            <a:round/>
            <a:headEnd/>
            <a:tailEnd/>
          </a:ln>
          <a:effectLst/>
          <a:ex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en-US" sz="1800" kern="0" dirty="0" smtClean="0">
                <a:solidFill>
                  <a:srgbClr val="0F5494"/>
                </a:solidFill>
                <a:latin typeface="Verdana" pitchFamily="34" charset="0"/>
              </a:rPr>
              <a:t>Budget </a:t>
            </a:r>
            <a:r>
              <a:rPr lang="fr-FR" altLang="en-US" sz="1800" b="0" kern="0" dirty="0" smtClean="0">
                <a:solidFill>
                  <a:srgbClr val="0F5494"/>
                </a:solidFill>
                <a:latin typeface="Verdana" pitchFamily="34" charset="0"/>
                <a:ea typeface="+mn-ea"/>
              </a:rPr>
              <a:t> of150 </a:t>
            </a:r>
            <a:r>
              <a:rPr lang="fr-FR" altLang="en-US" sz="1800" b="0" kern="0" dirty="0">
                <a:solidFill>
                  <a:srgbClr val="0F5494"/>
                </a:solidFill>
                <a:latin typeface="Verdana" pitchFamily="34" charset="0"/>
                <a:ea typeface="+mn-ea"/>
              </a:rPr>
              <a:t>billion </a:t>
            </a:r>
            <a:r>
              <a:rPr lang="fr-FR" altLang="en-US" sz="1800" b="0" kern="0" dirty="0" smtClean="0">
                <a:solidFill>
                  <a:srgbClr val="0F5494"/>
                </a:solidFill>
                <a:latin typeface="Verdana" pitchFamily="34" charset="0"/>
                <a:ea typeface="+mn-ea"/>
              </a:rPr>
              <a:t>EUR</a:t>
            </a:r>
            <a:endParaRPr lang="fr-FR" altLang="en-US" sz="1400" b="0" kern="0" dirty="0">
              <a:solidFill>
                <a:srgbClr val="0F5494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18" name="Oval 28"/>
          <p:cNvSpPr>
            <a:spLocks noChangeArrowheads="1"/>
          </p:cNvSpPr>
          <p:nvPr/>
        </p:nvSpPr>
        <p:spPr bwMode="auto">
          <a:xfrm>
            <a:off x="998538" y="5345113"/>
            <a:ext cx="4824412" cy="349250"/>
          </a:xfrm>
          <a:prstGeom prst="ellipse">
            <a:avLst/>
          </a:prstGeom>
          <a:solidFill>
            <a:srgbClr val="BDDEFF"/>
          </a:solidFill>
          <a:ln w="9525">
            <a:solidFill>
              <a:srgbClr val="7DBEFF"/>
            </a:solidFill>
            <a:round/>
            <a:headEnd/>
            <a:tailEnd/>
          </a:ln>
          <a:effectLst/>
          <a:ex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en-US" sz="1800" b="0" kern="0" dirty="0" err="1" smtClean="0">
                <a:solidFill>
                  <a:srgbClr val="0F5494"/>
                </a:solidFill>
                <a:latin typeface="Verdana" pitchFamily="34" charset="0"/>
                <a:ea typeface="+mn-ea"/>
              </a:rPr>
              <a:t>Member</a:t>
            </a:r>
            <a:r>
              <a:rPr lang="fr-FR" altLang="en-US" sz="1800" b="0" kern="0" dirty="0" smtClean="0">
                <a:solidFill>
                  <a:srgbClr val="0F5494"/>
                </a:solidFill>
                <a:latin typeface="Verdana" pitchFamily="34" charset="0"/>
                <a:ea typeface="+mn-ea"/>
              </a:rPr>
              <a:t> States</a:t>
            </a:r>
            <a:endParaRPr lang="fr-FR" altLang="en-US" sz="1400" b="0" kern="0" dirty="0">
              <a:solidFill>
                <a:srgbClr val="0F5494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20" name="Oval 28"/>
          <p:cNvSpPr>
            <a:spLocks noChangeArrowheads="1"/>
          </p:cNvSpPr>
          <p:nvPr/>
        </p:nvSpPr>
        <p:spPr bwMode="auto">
          <a:xfrm>
            <a:off x="971550" y="5810250"/>
            <a:ext cx="4824413" cy="349250"/>
          </a:xfrm>
          <a:prstGeom prst="ellipse">
            <a:avLst/>
          </a:prstGeom>
          <a:solidFill>
            <a:srgbClr val="BDDEFF"/>
          </a:solidFill>
          <a:ln w="9525">
            <a:solidFill>
              <a:srgbClr val="7DBEFF"/>
            </a:solidFill>
            <a:round/>
            <a:headEnd/>
            <a:tailEnd/>
          </a:ln>
          <a:effectLst/>
          <a:ex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en-US" sz="1800" b="0" kern="0" dirty="0" err="1" smtClean="0">
                <a:solidFill>
                  <a:srgbClr val="0F5494"/>
                </a:solidFill>
                <a:latin typeface="Verdana" pitchFamily="34" charset="0"/>
                <a:ea typeface="+mn-ea"/>
              </a:rPr>
              <a:t>Contractors</a:t>
            </a:r>
            <a:r>
              <a:rPr lang="fr-FR" altLang="en-US" sz="1800" b="0" kern="0" dirty="0" smtClean="0">
                <a:solidFill>
                  <a:srgbClr val="0F5494"/>
                </a:solidFill>
                <a:latin typeface="Verdana" pitchFamily="34" charset="0"/>
                <a:ea typeface="+mn-ea"/>
              </a:rPr>
              <a:t> </a:t>
            </a:r>
            <a:r>
              <a:rPr lang="fr-FR" altLang="en-US" sz="1800" b="0" kern="0" dirty="0">
                <a:solidFill>
                  <a:srgbClr val="0F5494"/>
                </a:solidFill>
                <a:latin typeface="Verdana" pitchFamily="34" charset="0"/>
                <a:ea typeface="+mn-ea"/>
              </a:rPr>
              <a:t>/ </a:t>
            </a:r>
            <a:r>
              <a:rPr lang="fr-FR" altLang="en-US" sz="1800" b="0" kern="0" dirty="0" err="1" smtClean="0">
                <a:solidFill>
                  <a:srgbClr val="0F5494"/>
                </a:solidFill>
                <a:latin typeface="Verdana" pitchFamily="34" charset="0"/>
                <a:ea typeface="+mn-ea"/>
              </a:rPr>
              <a:t>Beneficiaries</a:t>
            </a:r>
            <a:endParaRPr lang="fr-FR" altLang="en-US" sz="1400" b="0" kern="0" dirty="0">
              <a:solidFill>
                <a:srgbClr val="0F5494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5325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fld id="{7C3E9BE8-E119-4581-8A6E-34D57ACE4765}" type="slidenum">
              <a:rPr lang="en-GB" altLang="en-US" sz="1400" b="0" smtClean="0">
                <a:solidFill>
                  <a:schemeClr val="tx1"/>
                </a:solidFill>
                <a:latin typeface="Arial" charset="0"/>
              </a:rPr>
              <a:pPr/>
              <a:t>4</a:t>
            </a:fld>
            <a:endParaRPr lang="en-GB" altLang="en-US" sz="14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" name="Oval 28"/>
          <p:cNvSpPr>
            <a:spLocks noChangeArrowheads="1"/>
          </p:cNvSpPr>
          <p:nvPr/>
        </p:nvSpPr>
        <p:spPr bwMode="auto">
          <a:xfrm>
            <a:off x="971550" y="6297613"/>
            <a:ext cx="4824413" cy="349250"/>
          </a:xfrm>
          <a:prstGeom prst="ellipse">
            <a:avLst/>
          </a:prstGeom>
          <a:solidFill>
            <a:srgbClr val="BDDEFF"/>
          </a:solidFill>
          <a:ln w="9525">
            <a:solidFill>
              <a:srgbClr val="7DBEFF"/>
            </a:solidFill>
            <a:round/>
            <a:headEnd/>
            <a:tailEnd/>
          </a:ln>
          <a:effectLst/>
          <a:ex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en-US" sz="1800" b="0" kern="0" dirty="0" err="1" smtClean="0">
                <a:solidFill>
                  <a:srgbClr val="0F5494"/>
                </a:solidFill>
                <a:latin typeface="Verdana" pitchFamily="34" charset="0"/>
                <a:ea typeface="+mn-ea"/>
              </a:rPr>
              <a:t>Third</a:t>
            </a:r>
            <a:r>
              <a:rPr lang="fr-FR" altLang="en-US" sz="1800" b="0" kern="0" dirty="0" smtClean="0">
                <a:solidFill>
                  <a:srgbClr val="0F5494"/>
                </a:solidFill>
                <a:latin typeface="Verdana" pitchFamily="34" charset="0"/>
                <a:ea typeface="+mn-ea"/>
              </a:rPr>
              <a:t> Countries</a:t>
            </a:r>
            <a:endParaRPr lang="fr-FR" altLang="en-US" sz="1400" b="0" kern="0" dirty="0">
              <a:solidFill>
                <a:srgbClr val="0F5494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1628056" y="2960688"/>
            <a:ext cx="613643" cy="1567741"/>
          </a:xfrm>
          <a:prstGeom prst="rect">
            <a:avLst/>
          </a:prstGeom>
          <a:solidFill>
            <a:srgbClr val="FFC000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BE" altLang="en-US" sz="1800" dirty="0" smtClean="0">
                <a:solidFill>
                  <a:srgbClr val="FFFFFF"/>
                </a:solidFill>
              </a:rPr>
              <a:t>DG Y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3183297" y="2960688"/>
            <a:ext cx="613643" cy="1567741"/>
          </a:xfrm>
          <a:prstGeom prst="rect">
            <a:avLst/>
          </a:prstGeom>
          <a:solidFill>
            <a:srgbClr val="FFC000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BE" altLang="en-US" sz="1800" dirty="0" smtClean="0">
                <a:solidFill>
                  <a:srgbClr val="FFFFFF"/>
                </a:solidFill>
              </a:rPr>
              <a:t>DG </a:t>
            </a:r>
          </a:p>
          <a:p>
            <a:pPr algn="ctr" eaLnBrk="1" hangingPunct="1">
              <a:defRPr/>
            </a:pPr>
            <a:r>
              <a:rPr lang="fr-BE" altLang="en-US" sz="1600" dirty="0" smtClean="0">
                <a:solidFill>
                  <a:srgbClr val="FFFFFF"/>
                </a:solidFill>
              </a:rPr>
              <a:t>Budget</a:t>
            </a: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2394099" y="2960688"/>
            <a:ext cx="613643" cy="1567741"/>
          </a:xfrm>
          <a:prstGeom prst="rect">
            <a:avLst/>
          </a:prstGeom>
          <a:solidFill>
            <a:srgbClr val="FFC000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BE" altLang="en-US" sz="1800" dirty="0" smtClean="0">
                <a:solidFill>
                  <a:srgbClr val="FFFFFF"/>
                </a:solidFill>
              </a:rPr>
              <a:t>DG …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038352" y="2955811"/>
            <a:ext cx="613643" cy="1567741"/>
          </a:xfrm>
          <a:prstGeom prst="rect">
            <a:avLst/>
          </a:prstGeom>
          <a:solidFill>
            <a:srgbClr val="30B839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BE" altLang="en-US" sz="1800" dirty="0" smtClean="0">
                <a:solidFill>
                  <a:srgbClr val="FFFFFF"/>
                </a:solidFill>
              </a:rPr>
              <a:t>Service </a:t>
            </a:r>
          </a:p>
          <a:p>
            <a:pPr algn="ctr" eaLnBrk="1" hangingPunct="1">
              <a:defRPr/>
            </a:pPr>
            <a:r>
              <a:rPr lang="fr-BE" altLang="en-US" sz="1800" dirty="0" smtClean="0">
                <a:solidFill>
                  <a:srgbClr val="FFFFFF"/>
                </a:solidFill>
              </a:rPr>
              <a:t>X</a:t>
            </a:r>
          </a:p>
        </p:txBody>
      </p:sp>
      <p:sp>
        <p:nvSpPr>
          <p:cNvPr id="53265" name="Right Brace 1"/>
          <p:cNvSpPr>
            <a:spLocks/>
          </p:cNvSpPr>
          <p:nvPr/>
        </p:nvSpPr>
        <p:spPr bwMode="auto">
          <a:xfrm rot="5400000">
            <a:off x="2243931" y="3126582"/>
            <a:ext cx="130175" cy="2935288"/>
          </a:xfrm>
          <a:prstGeom prst="rightBrace">
            <a:avLst>
              <a:gd name="adj1" fmla="val 83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3175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fr-FR" alt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773835" y="2960688"/>
            <a:ext cx="613643" cy="1567741"/>
          </a:xfrm>
          <a:prstGeom prst="rect">
            <a:avLst/>
          </a:prstGeom>
          <a:solidFill>
            <a:srgbClr val="30B839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BE" altLang="en-US" sz="1800" dirty="0" smtClean="0">
                <a:solidFill>
                  <a:srgbClr val="FFFFFF"/>
                </a:solidFill>
              </a:rPr>
              <a:t>Service </a:t>
            </a:r>
          </a:p>
          <a:p>
            <a:pPr algn="ctr" eaLnBrk="1" hangingPunct="1">
              <a:defRPr/>
            </a:pPr>
            <a:r>
              <a:rPr lang="fr-BE" altLang="en-US" sz="1800" dirty="0" smtClean="0">
                <a:solidFill>
                  <a:srgbClr val="FFFFFF"/>
                </a:solidFill>
              </a:rPr>
              <a:t>Y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489141" y="2960687"/>
            <a:ext cx="613643" cy="1567741"/>
          </a:xfrm>
          <a:prstGeom prst="rect">
            <a:avLst/>
          </a:prstGeom>
          <a:solidFill>
            <a:srgbClr val="30B839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BE" altLang="en-US" sz="1800" dirty="0" err="1" smtClean="0">
                <a:solidFill>
                  <a:srgbClr val="FFFFFF"/>
                </a:solidFill>
              </a:rPr>
              <a:t>Internal</a:t>
            </a:r>
            <a:endParaRPr lang="fr-BE" altLang="en-US" sz="1800" dirty="0" smtClean="0">
              <a:solidFill>
                <a:srgbClr val="FFFFFF"/>
              </a:solidFill>
            </a:endParaRPr>
          </a:p>
          <a:p>
            <a:pPr algn="ctr" eaLnBrk="1" hangingPunct="1">
              <a:defRPr/>
            </a:pPr>
            <a:r>
              <a:rPr lang="fr-BE" altLang="en-US" sz="1800" dirty="0" smtClean="0">
                <a:solidFill>
                  <a:srgbClr val="FFFFFF"/>
                </a:solidFill>
              </a:rPr>
              <a:t>Audit </a:t>
            </a:r>
            <a:r>
              <a:rPr lang="fr-BE" altLang="en-US" sz="1800" dirty="0" err="1" smtClean="0">
                <a:solidFill>
                  <a:srgbClr val="FFFFFF"/>
                </a:solidFill>
              </a:rPr>
              <a:t>Serv</a:t>
            </a:r>
            <a:r>
              <a:rPr lang="fr-BE" altLang="en-US" sz="1800" dirty="0" smtClean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53268" name="TextBox 2"/>
          <p:cNvSpPr txBox="1">
            <a:spLocks noChangeArrowheads="1"/>
          </p:cNvSpPr>
          <p:nvPr/>
        </p:nvSpPr>
        <p:spPr bwMode="auto">
          <a:xfrm>
            <a:off x="1206500" y="4649788"/>
            <a:ext cx="2290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r>
              <a:rPr lang="fr-BE" altLang="en-US" sz="1200" b="0" dirty="0">
                <a:solidFill>
                  <a:schemeClr val="tx1"/>
                </a:solidFill>
              </a:rPr>
              <a:t>33 </a:t>
            </a:r>
            <a:r>
              <a:rPr lang="fr-BE" altLang="en-US" sz="1200" b="0" dirty="0" err="1" smtClean="0">
                <a:solidFill>
                  <a:schemeClr val="tx1"/>
                </a:solidFill>
              </a:rPr>
              <a:t>Directorates</a:t>
            </a:r>
            <a:r>
              <a:rPr lang="fr-BE" altLang="en-US" sz="1200" b="0" dirty="0" smtClean="0">
                <a:solidFill>
                  <a:schemeClr val="tx1"/>
                </a:solidFill>
              </a:rPr>
              <a:t>-General</a:t>
            </a:r>
            <a:endParaRPr lang="en-GB" altLang="en-US" sz="1200" b="0" dirty="0">
              <a:solidFill>
                <a:schemeClr val="tx1"/>
              </a:solidFill>
            </a:endParaRPr>
          </a:p>
        </p:txBody>
      </p:sp>
      <p:sp>
        <p:nvSpPr>
          <p:cNvPr id="53269" name="Right Brace 27"/>
          <p:cNvSpPr>
            <a:spLocks/>
          </p:cNvSpPr>
          <p:nvPr/>
        </p:nvSpPr>
        <p:spPr bwMode="auto">
          <a:xfrm rot="5400000">
            <a:off x="4982369" y="3604419"/>
            <a:ext cx="158750" cy="2081212"/>
          </a:xfrm>
          <a:prstGeom prst="rightBrace">
            <a:avLst>
              <a:gd name="adj1" fmla="val 837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3175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fr-FR" altLang="en-US"/>
          </a:p>
        </p:txBody>
      </p:sp>
      <p:sp>
        <p:nvSpPr>
          <p:cNvPr id="53270" name="TextBox 28"/>
          <p:cNvSpPr txBox="1">
            <a:spLocks noChangeArrowheads="1"/>
          </p:cNvSpPr>
          <p:nvPr/>
        </p:nvSpPr>
        <p:spPr bwMode="auto">
          <a:xfrm>
            <a:off x="3776663" y="4664075"/>
            <a:ext cx="22907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/>
            <a:r>
              <a:rPr lang="fr-BE" altLang="en-US" sz="1200" b="0" dirty="0">
                <a:solidFill>
                  <a:schemeClr val="tx1"/>
                </a:solidFill>
              </a:rPr>
              <a:t>11 </a:t>
            </a:r>
            <a:r>
              <a:rPr lang="fr-BE" altLang="en-US" sz="1200" b="0" dirty="0" smtClean="0">
                <a:solidFill>
                  <a:schemeClr val="tx1"/>
                </a:solidFill>
              </a:rPr>
              <a:t>Services</a:t>
            </a:r>
            <a:endParaRPr lang="en-GB" altLang="en-US" sz="1200" b="0" dirty="0">
              <a:solidFill>
                <a:schemeClr val="tx1"/>
              </a:solidFill>
            </a:endParaRPr>
          </a:p>
        </p:txBody>
      </p:sp>
      <p:sp>
        <p:nvSpPr>
          <p:cNvPr id="27" name="Rectangle 33"/>
          <p:cNvSpPr>
            <a:spLocks noChangeArrowheads="1"/>
          </p:cNvSpPr>
          <p:nvPr/>
        </p:nvSpPr>
        <p:spPr bwMode="auto">
          <a:xfrm>
            <a:off x="347663" y="1341438"/>
            <a:ext cx="3922712" cy="358775"/>
          </a:xfrm>
          <a:prstGeom prst="rect">
            <a:avLst/>
          </a:prstGeom>
          <a:solidFill>
            <a:srgbClr val="0F5494"/>
          </a:solidFill>
          <a:ln w="9525">
            <a:solidFill>
              <a:srgbClr val="082E50"/>
            </a:solidFill>
            <a:miter lim="800000"/>
            <a:headEnd/>
            <a:tailEnd/>
          </a:ln>
          <a:effectLst/>
          <a:ex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1800" b="0" kern="0" dirty="0" smtClean="0">
                <a:solidFill>
                  <a:srgbClr val="FFFFFF"/>
                </a:solidFill>
                <a:latin typeface="Verdana" pitchFamily="34" charset="0"/>
                <a:ea typeface="+mn-ea"/>
              </a:rPr>
              <a:t>Council</a:t>
            </a:r>
            <a:endParaRPr lang="en-GB" altLang="en-US" sz="1800" b="0" kern="0" dirty="0">
              <a:solidFill>
                <a:srgbClr val="FFFFFF"/>
              </a:solidFill>
              <a:latin typeface="Verdana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8336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1478ABB-9DFF-41B9-9BF8-A638A648840F}" type="slidenum">
              <a:rPr lang="en-GB" altLang="en-US" sz="1400" i="0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GB" altLang="en-US" sz="1400" i="0" smtClea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19138" y="1382990"/>
            <a:ext cx="7391400" cy="5217135"/>
            <a:chOff x="0" y="0"/>
            <a:chExt cx="6434666" cy="4795081"/>
          </a:xfrm>
        </p:grpSpPr>
        <p:sp>
          <p:nvSpPr>
            <p:cNvPr id="6" name="Rectangle 5"/>
            <p:cNvSpPr/>
            <p:nvPr/>
          </p:nvSpPr>
          <p:spPr>
            <a:xfrm>
              <a:off x="431177" y="571500"/>
              <a:ext cx="6003489" cy="1539892"/>
            </a:xfrm>
            <a:prstGeom prst="rect">
              <a:avLst/>
            </a:prstGeom>
            <a:pattFill prst="wdUpDiag">
              <a:fgClr>
                <a:srgbClr val="4F81BD"/>
              </a:fgClr>
              <a:bgClr>
                <a:sysClr val="window" lastClr="FFFFFF"/>
              </a:bgClr>
            </a:pattFill>
            <a:ln w="1905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7" name="Left Arrow 6"/>
            <p:cNvSpPr/>
            <p:nvPr/>
          </p:nvSpPr>
          <p:spPr>
            <a:xfrm>
              <a:off x="2155202" y="2990850"/>
              <a:ext cx="2791547" cy="668915"/>
            </a:xfrm>
            <a:prstGeom prst="leftArrow">
              <a:avLst>
                <a:gd name="adj1" fmla="val 50000"/>
                <a:gd name="adj2" fmla="val 56108"/>
              </a:avLst>
            </a:prstGeom>
            <a:solidFill>
              <a:srgbClr val="1F497D"/>
            </a:solidFill>
            <a:ln w="12700" cap="flat" cmpd="sng" algn="ctr">
              <a:solidFill>
                <a:srgbClr val="1F497D"/>
              </a:solidFill>
              <a:prstDash val="solid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GB" sz="800">
                  <a:solidFill>
                    <a:srgbClr val="FFFF00"/>
                  </a:solidFill>
                  <a:effectLst/>
                  <a:latin typeface="Arial Narrow" panose="020B0606020202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  </a:t>
              </a:r>
              <a:r>
                <a:rPr lang="en-GB" sz="1200">
                  <a:solidFill>
                    <a:srgbClr val="FFFF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Guidance</a:t>
              </a:r>
              <a:endParaRPr lang="en-GB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Up Arrow 7"/>
            <p:cNvSpPr/>
            <p:nvPr/>
          </p:nvSpPr>
          <p:spPr>
            <a:xfrm>
              <a:off x="2498102" y="1971675"/>
              <a:ext cx="537915" cy="1210380"/>
            </a:xfrm>
            <a:prstGeom prst="upArrow">
              <a:avLst>
                <a:gd name="adj1" fmla="val 50000"/>
                <a:gd name="adj2" fmla="val 61117"/>
              </a:avLst>
            </a:prstGeom>
            <a:solidFill>
              <a:srgbClr val="1F497D"/>
            </a:solidFill>
            <a:ln w="12700" cap="flat" cmpd="sng" algn="ctr">
              <a:noFill/>
              <a:prstDash val="solid"/>
            </a:ln>
            <a:effectLst/>
          </p:spPr>
          <p:txBody>
            <a:bodyPr rot="0" spcFirstLastPara="0" vert="vert270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100">
                  <a:solidFill>
                    <a:srgbClr val="FFFF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AAR quality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Left Arrow 8"/>
            <p:cNvSpPr/>
            <p:nvPr/>
          </p:nvSpPr>
          <p:spPr>
            <a:xfrm>
              <a:off x="2155202" y="3848100"/>
              <a:ext cx="1478984" cy="668915"/>
            </a:xfrm>
            <a:prstGeom prst="leftArrow">
              <a:avLst>
                <a:gd name="adj1" fmla="val 50000"/>
                <a:gd name="adj2" fmla="val 56108"/>
              </a:avLst>
            </a:prstGeom>
            <a:solidFill>
              <a:srgbClr val="1F497D"/>
            </a:solidFill>
            <a:ln w="12700" cap="flat" cmpd="sng" algn="ctr">
              <a:solidFill>
                <a:srgbClr val="1F497D"/>
              </a:solidFill>
              <a:prstDash val="solid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GB" sz="800">
                  <a:solidFill>
                    <a:srgbClr val="FFFF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   </a:t>
              </a:r>
              <a:r>
                <a:rPr lang="en-GB" sz="1200">
                  <a:solidFill>
                    <a:srgbClr val="FFFF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Assurance and consultancy</a:t>
              </a:r>
              <a:endParaRPr lang="en-GB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Text Box 6"/>
            <p:cNvSpPr txBox="1"/>
            <p:nvPr/>
          </p:nvSpPr>
          <p:spPr>
            <a:xfrm rot="16200000">
              <a:off x="-826123" y="3657600"/>
              <a:ext cx="1963604" cy="311357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1300" b="1" i="1">
                  <a:solidFill>
                    <a:srgbClr val="1F497D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assurance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Up Arrow 10"/>
            <p:cNvSpPr/>
            <p:nvPr/>
          </p:nvSpPr>
          <p:spPr>
            <a:xfrm>
              <a:off x="202577" y="600075"/>
              <a:ext cx="138533" cy="4107877"/>
            </a:xfrm>
            <a:prstGeom prst="upArrow">
              <a:avLst>
                <a:gd name="adj1" fmla="val 50000"/>
                <a:gd name="adj2" fmla="val 152007"/>
              </a:avLst>
            </a:prstGeom>
            <a:solidFill>
              <a:srgbClr val="1F497D">
                <a:lumMod val="40000"/>
                <a:lumOff val="60000"/>
                <a:alpha val="30000"/>
              </a:srgbClr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612652" y="2905125"/>
              <a:ext cx="945730" cy="836334"/>
            </a:xfrm>
            <a:prstGeom prst="roundRect">
              <a:avLst/>
            </a:prstGeom>
            <a:solidFill>
              <a:srgbClr val="4F81BD"/>
            </a:solidFill>
            <a:ln w="9525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300" b="1" kern="1200">
                  <a:solidFill>
                    <a:srgbClr val="FFFF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Central services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631577" y="3781425"/>
              <a:ext cx="986192" cy="835486"/>
            </a:xfrm>
            <a:prstGeom prst="roundRect">
              <a:avLst/>
            </a:prstGeom>
            <a:solidFill>
              <a:srgbClr val="4F81BD">
                <a:hueOff val="0"/>
                <a:satOff val="0"/>
                <a:lumOff val="0"/>
              </a:srgbClr>
            </a:solidFill>
            <a:ln w="9525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ot="0" spcFirstLastPara="0" vert="horz" wrap="square" lIns="91440" tIns="4680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300" b="1" kern="1200">
                  <a:solidFill>
                    <a:srgbClr val="FFFF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IAS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50252" y="2647950"/>
              <a:ext cx="1461457" cy="607104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en-GB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Units + Directorates 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en-GB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(management controls)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50252" y="3324225"/>
              <a:ext cx="1461980" cy="591461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en-GB" sz="11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Director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en-GB" sz="11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(risk management and internal control)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50252" y="3981450"/>
              <a:ext cx="1463948" cy="451620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en-GB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IAS 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en-GB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(internal audit)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5612777" y="685800"/>
              <a:ext cx="758532" cy="1282492"/>
            </a:xfrm>
            <a:prstGeom prst="roundRect">
              <a:avLst/>
            </a:prstGeom>
            <a:solidFill>
              <a:srgbClr val="4F81BD">
                <a:hueOff val="0"/>
                <a:satOff val="0"/>
                <a:lumOff val="0"/>
              </a:srgbClr>
            </a:solidFill>
            <a:ln w="9525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ot="0" spcFirstLastPara="0" vert="horz" wrap="square" lIns="72000" tIns="4572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300" kern="12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EP and Council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3060077" y="685800"/>
              <a:ext cx="1559528" cy="1282492"/>
            </a:xfrm>
            <a:custGeom>
              <a:avLst/>
              <a:gdLst>
                <a:gd name="connsiteX0" fmla="*/ 0 w 2192772"/>
                <a:gd name="connsiteY0" fmla="*/ 112696 h 1126960"/>
                <a:gd name="connsiteX1" fmla="*/ 112696 w 2192772"/>
                <a:gd name="connsiteY1" fmla="*/ 0 h 1126960"/>
                <a:gd name="connsiteX2" fmla="*/ 2080076 w 2192772"/>
                <a:gd name="connsiteY2" fmla="*/ 0 h 1126960"/>
                <a:gd name="connsiteX3" fmla="*/ 2192772 w 2192772"/>
                <a:gd name="connsiteY3" fmla="*/ 112696 h 1126960"/>
                <a:gd name="connsiteX4" fmla="*/ 2192772 w 2192772"/>
                <a:gd name="connsiteY4" fmla="*/ 1014264 h 1126960"/>
                <a:gd name="connsiteX5" fmla="*/ 2080076 w 2192772"/>
                <a:gd name="connsiteY5" fmla="*/ 1126960 h 1126960"/>
                <a:gd name="connsiteX6" fmla="*/ 112696 w 2192772"/>
                <a:gd name="connsiteY6" fmla="*/ 1126960 h 1126960"/>
                <a:gd name="connsiteX7" fmla="*/ 0 w 2192772"/>
                <a:gd name="connsiteY7" fmla="*/ 1014264 h 1126960"/>
                <a:gd name="connsiteX8" fmla="*/ 0 w 2192772"/>
                <a:gd name="connsiteY8" fmla="*/ 112696 h 112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2772" h="1126960">
                  <a:moveTo>
                    <a:pt x="0" y="112696"/>
                  </a:moveTo>
                  <a:cubicBezTo>
                    <a:pt x="0" y="50456"/>
                    <a:pt x="50456" y="0"/>
                    <a:pt x="112696" y="0"/>
                  </a:cubicBezTo>
                  <a:lnTo>
                    <a:pt x="2080076" y="0"/>
                  </a:lnTo>
                  <a:cubicBezTo>
                    <a:pt x="2142316" y="0"/>
                    <a:pt x="2192772" y="50456"/>
                    <a:pt x="2192772" y="112696"/>
                  </a:cubicBezTo>
                  <a:lnTo>
                    <a:pt x="2192772" y="1014264"/>
                  </a:lnTo>
                  <a:cubicBezTo>
                    <a:pt x="2192772" y="1076504"/>
                    <a:pt x="2142316" y="1126960"/>
                    <a:pt x="2080076" y="1126960"/>
                  </a:cubicBezTo>
                  <a:lnTo>
                    <a:pt x="112696" y="1126960"/>
                  </a:lnTo>
                  <a:cubicBezTo>
                    <a:pt x="50456" y="1126960"/>
                    <a:pt x="0" y="1076504"/>
                    <a:pt x="0" y="1014264"/>
                  </a:cubicBezTo>
                  <a:lnTo>
                    <a:pt x="0" y="112696"/>
                  </a:lnTo>
                  <a:close/>
                </a:path>
              </a:pathLst>
            </a:custGeom>
            <a:solidFill>
              <a:srgbClr val="4F81BD"/>
            </a:solidFill>
            <a:ln w="9525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spcFirstLastPara="0" vert="horz" wrap="square" lIns="106680" tIns="106680" rIns="106680" bIns="108000" numCol="1" spcCol="1270" anchor="ctr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en-GB" sz="1300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College </a:t>
              </a:r>
              <a:endParaRPr lang="en-GB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en-GB" sz="1300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(political responsibility)</a:t>
              </a:r>
              <a:endParaRPr lang="en-GB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 rot="8973">
              <a:off x="2088527" y="1038225"/>
              <a:ext cx="947086" cy="653082"/>
            </a:xfrm>
            <a:custGeom>
              <a:avLst/>
              <a:gdLst>
                <a:gd name="connsiteX0" fmla="*/ 0 w 1202977"/>
                <a:gd name="connsiteY0" fmla="*/ 165292 h 826458"/>
                <a:gd name="connsiteX1" fmla="*/ 789748 w 1202977"/>
                <a:gd name="connsiteY1" fmla="*/ 165292 h 826458"/>
                <a:gd name="connsiteX2" fmla="*/ 789748 w 1202977"/>
                <a:gd name="connsiteY2" fmla="*/ 0 h 826458"/>
                <a:gd name="connsiteX3" fmla="*/ 1202977 w 1202977"/>
                <a:gd name="connsiteY3" fmla="*/ 413229 h 826458"/>
                <a:gd name="connsiteX4" fmla="*/ 789748 w 1202977"/>
                <a:gd name="connsiteY4" fmla="*/ 826458 h 826458"/>
                <a:gd name="connsiteX5" fmla="*/ 789748 w 1202977"/>
                <a:gd name="connsiteY5" fmla="*/ 661166 h 826458"/>
                <a:gd name="connsiteX6" fmla="*/ 0 w 1202977"/>
                <a:gd name="connsiteY6" fmla="*/ 661166 h 826458"/>
                <a:gd name="connsiteX7" fmla="*/ 0 w 1202977"/>
                <a:gd name="connsiteY7" fmla="*/ 165292 h 826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02977" h="826458">
                  <a:moveTo>
                    <a:pt x="0" y="165292"/>
                  </a:moveTo>
                  <a:lnTo>
                    <a:pt x="789748" y="165292"/>
                  </a:lnTo>
                  <a:lnTo>
                    <a:pt x="789748" y="0"/>
                  </a:lnTo>
                  <a:lnTo>
                    <a:pt x="1202977" y="413229"/>
                  </a:lnTo>
                  <a:lnTo>
                    <a:pt x="789748" y="826458"/>
                  </a:lnTo>
                  <a:lnTo>
                    <a:pt x="789748" y="661166"/>
                  </a:lnTo>
                  <a:lnTo>
                    <a:pt x="0" y="661166"/>
                  </a:lnTo>
                  <a:lnTo>
                    <a:pt x="0" y="165292"/>
                  </a:lnTo>
                  <a:close/>
                </a:path>
              </a:pathLst>
            </a:custGeom>
            <a:solidFill>
              <a:srgbClr val="4F81BD">
                <a:lumMod val="60000"/>
                <a:lumOff val="40000"/>
              </a:srgbClr>
            </a:solidFill>
            <a:ln w="12700">
              <a:noFill/>
            </a:ln>
            <a:effectLst/>
          </p:spPr>
          <p:txBody>
            <a:bodyPr spcFirstLastPara="0" vert="horz" wrap="square" lIns="0" tIns="144000" rIns="108000" bIns="144000" numCol="1" spcCol="1270" anchor="ctr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2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AAR</a:t>
              </a:r>
              <a:endParaRPr lang="en-GB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526427" y="685800"/>
              <a:ext cx="1559528" cy="1280796"/>
            </a:xfrm>
            <a:custGeom>
              <a:avLst/>
              <a:gdLst>
                <a:gd name="connsiteX0" fmla="*/ 0 w 2192772"/>
                <a:gd name="connsiteY0" fmla="*/ 112696 h 1126960"/>
                <a:gd name="connsiteX1" fmla="*/ 112696 w 2192772"/>
                <a:gd name="connsiteY1" fmla="*/ 0 h 1126960"/>
                <a:gd name="connsiteX2" fmla="*/ 2080076 w 2192772"/>
                <a:gd name="connsiteY2" fmla="*/ 0 h 1126960"/>
                <a:gd name="connsiteX3" fmla="*/ 2192772 w 2192772"/>
                <a:gd name="connsiteY3" fmla="*/ 112696 h 1126960"/>
                <a:gd name="connsiteX4" fmla="*/ 2192772 w 2192772"/>
                <a:gd name="connsiteY4" fmla="*/ 1014264 h 1126960"/>
                <a:gd name="connsiteX5" fmla="*/ 2080076 w 2192772"/>
                <a:gd name="connsiteY5" fmla="*/ 1126960 h 1126960"/>
                <a:gd name="connsiteX6" fmla="*/ 112696 w 2192772"/>
                <a:gd name="connsiteY6" fmla="*/ 1126960 h 1126960"/>
                <a:gd name="connsiteX7" fmla="*/ 0 w 2192772"/>
                <a:gd name="connsiteY7" fmla="*/ 1014264 h 1126960"/>
                <a:gd name="connsiteX8" fmla="*/ 0 w 2192772"/>
                <a:gd name="connsiteY8" fmla="*/ 112696 h 112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2772" h="1126960">
                  <a:moveTo>
                    <a:pt x="0" y="112696"/>
                  </a:moveTo>
                  <a:cubicBezTo>
                    <a:pt x="0" y="50456"/>
                    <a:pt x="50456" y="0"/>
                    <a:pt x="112696" y="0"/>
                  </a:cubicBezTo>
                  <a:lnTo>
                    <a:pt x="2080076" y="0"/>
                  </a:lnTo>
                  <a:cubicBezTo>
                    <a:pt x="2142316" y="0"/>
                    <a:pt x="2192772" y="50456"/>
                    <a:pt x="2192772" y="112696"/>
                  </a:cubicBezTo>
                  <a:lnTo>
                    <a:pt x="2192772" y="1014264"/>
                  </a:lnTo>
                  <a:cubicBezTo>
                    <a:pt x="2192772" y="1076504"/>
                    <a:pt x="2142316" y="1126960"/>
                    <a:pt x="2080076" y="1126960"/>
                  </a:cubicBezTo>
                  <a:lnTo>
                    <a:pt x="112696" y="1126960"/>
                  </a:lnTo>
                  <a:cubicBezTo>
                    <a:pt x="50456" y="1126960"/>
                    <a:pt x="0" y="1076504"/>
                    <a:pt x="0" y="1014264"/>
                  </a:cubicBezTo>
                  <a:lnTo>
                    <a:pt x="0" y="112696"/>
                  </a:lnTo>
                  <a:close/>
                </a:path>
              </a:pathLst>
            </a:cu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spcFirstLastPara="0" vert="horz" wrap="square" lIns="106680" tIns="106680" rIns="106680" bIns="108000" numCol="1" spcCol="1270" anchor="ctr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en-GB" sz="1300" b="1" kern="1200">
                  <a:solidFill>
                    <a:srgbClr val="FFFF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AOD/Director-General</a:t>
              </a:r>
              <a:br>
                <a:rPr lang="en-GB" sz="1300" b="1" kern="1200">
                  <a:solidFill>
                    <a:srgbClr val="FFFF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</a:br>
              <a:r>
                <a:rPr lang="en-GB" sz="1300" b="1" kern="1200">
                  <a:solidFill>
                    <a:srgbClr val="FFFF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(management responsibility)</a:t>
              </a:r>
              <a:endParaRPr lang="en-GB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3917325" y="1628775"/>
              <a:ext cx="412769" cy="287367"/>
            </a:xfrm>
            <a:custGeom>
              <a:avLst/>
              <a:gdLst>
                <a:gd name="connsiteX0" fmla="*/ 0 w 2205542"/>
                <a:gd name="connsiteY0" fmla="*/ 55119 h 551190"/>
                <a:gd name="connsiteX1" fmla="*/ 55119 w 2205542"/>
                <a:gd name="connsiteY1" fmla="*/ 0 h 551190"/>
                <a:gd name="connsiteX2" fmla="*/ 2150423 w 2205542"/>
                <a:gd name="connsiteY2" fmla="*/ 0 h 551190"/>
                <a:gd name="connsiteX3" fmla="*/ 2205542 w 2205542"/>
                <a:gd name="connsiteY3" fmla="*/ 55119 h 551190"/>
                <a:gd name="connsiteX4" fmla="*/ 2205542 w 2205542"/>
                <a:gd name="connsiteY4" fmla="*/ 496071 h 551190"/>
                <a:gd name="connsiteX5" fmla="*/ 2150423 w 2205542"/>
                <a:gd name="connsiteY5" fmla="*/ 551190 h 551190"/>
                <a:gd name="connsiteX6" fmla="*/ 55119 w 2205542"/>
                <a:gd name="connsiteY6" fmla="*/ 551190 h 551190"/>
                <a:gd name="connsiteX7" fmla="*/ 0 w 2205542"/>
                <a:gd name="connsiteY7" fmla="*/ 496071 h 551190"/>
                <a:gd name="connsiteX8" fmla="*/ 0 w 2205542"/>
                <a:gd name="connsiteY8" fmla="*/ 55119 h 55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05542" h="551190">
                  <a:moveTo>
                    <a:pt x="0" y="55119"/>
                  </a:moveTo>
                  <a:cubicBezTo>
                    <a:pt x="0" y="24678"/>
                    <a:pt x="24678" y="0"/>
                    <a:pt x="55119" y="0"/>
                  </a:cubicBezTo>
                  <a:lnTo>
                    <a:pt x="2150423" y="0"/>
                  </a:lnTo>
                  <a:cubicBezTo>
                    <a:pt x="2180864" y="0"/>
                    <a:pt x="2205542" y="24678"/>
                    <a:pt x="2205542" y="55119"/>
                  </a:cubicBezTo>
                  <a:lnTo>
                    <a:pt x="2205542" y="496071"/>
                  </a:lnTo>
                  <a:cubicBezTo>
                    <a:pt x="2205542" y="526512"/>
                    <a:pt x="2180864" y="551190"/>
                    <a:pt x="2150423" y="551190"/>
                  </a:cubicBezTo>
                  <a:lnTo>
                    <a:pt x="55119" y="551190"/>
                  </a:lnTo>
                  <a:cubicBezTo>
                    <a:pt x="24678" y="551190"/>
                    <a:pt x="0" y="526512"/>
                    <a:pt x="0" y="496071"/>
                  </a:cubicBezTo>
                  <a:lnTo>
                    <a:pt x="0" y="55119"/>
                  </a:lnTo>
                  <a:close/>
                </a:path>
              </a:pathLst>
            </a:cu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12700" cap="flat" cmpd="sng" algn="ctr">
              <a:solidFill>
                <a:srgbClr val="1F497D"/>
              </a:solidFill>
              <a:prstDash val="solid"/>
            </a:ln>
            <a:effectLst/>
          </p:spPr>
          <p:txBody>
            <a:bodyPr spcFirstLastPara="0" vert="horz" wrap="square" lIns="0" tIns="18000" rIns="0" bIns="0" numCol="1" spcCol="1270" anchor="t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300" b="1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APC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 rot="16200000">
              <a:off x="1016965" y="2128837"/>
              <a:ext cx="650576" cy="386110"/>
            </a:xfrm>
            <a:custGeom>
              <a:avLst/>
              <a:gdLst>
                <a:gd name="connsiteX0" fmla="*/ 0 w 1202977"/>
                <a:gd name="connsiteY0" fmla="*/ 165292 h 826458"/>
                <a:gd name="connsiteX1" fmla="*/ 789748 w 1202977"/>
                <a:gd name="connsiteY1" fmla="*/ 165292 h 826458"/>
                <a:gd name="connsiteX2" fmla="*/ 789748 w 1202977"/>
                <a:gd name="connsiteY2" fmla="*/ 0 h 826458"/>
                <a:gd name="connsiteX3" fmla="*/ 1202977 w 1202977"/>
                <a:gd name="connsiteY3" fmla="*/ 413229 h 826458"/>
                <a:gd name="connsiteX4" fmla="*/ 789748 w 1202977"/>
                <a:gd name="connsiteY4" fmla="*/ 826458 h 826458"/>
                <a:gd name="connsiteX5" fmla="*/ 789748 w 1202977"/>
                <a:gd name="connsiteY5" fmla="*/ 661166 h 826458"/>
                <a:gd name="connsiteX6" fmla="*/ 0 w 1202977"/>
                <a:gd name="connsiteY6" fmla="*/ 661166 h 826458"/>
                <a:gd name="connsiteX7" fmla="*/ 0 w 1202977"/>
                <a:gd name="connsiteY7" fmla="*/ 165292 h 826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02977" h="826458">
                  <a:moveTo>
                    <a:pt x="0" y="165292"/>
                  </a:moveTo>
                  <a:lnTo>
                    <a:pt x="789748" y="165292"/>
                  </a:lnTo>
                  <a:lnTo>
                    <a:pt x="789748" y="0"/>
                  </a:lnTo>
                  <a:lnTo>
                    <a:pt x="1202977" y="413229"/>
                  </a:lnTo>
                  <a:lnTo>
                    <a:pt x="789748" y="826458"/>
                  </a:lnTo>
                  <a:lnTo>
                    <a:pt x="789748" y="661166"/>
                  </a:lnTo>
                  <a:lnTo>
                    <a:pt x="0" y="661166"/>
                  </a:lnTo>
                  <a:lnTo>
                    <a:pt x="0" y="165292"/>
                  </a:lnTo>
                  <a:close/>
                </a:path>
              </a:pathLst>
            </a:custGeom>
            <a:solidFill>
              <a:srgbClr val="4F81BD">
                <a:lumMod val="60000"/>
                <a:lumOff val="40000"/>
              </a:srgbClr>
            </a:solidFill>
            <a:ln w="12700">
              <a:noFill/>
            </a:ln>
            <a:effectLst/>
          </p:spPr>
          <p:txBody>
            <a:bodyPr spcFirstLastPara="0" vert="horz" wrap="square" lIns="0" tIns="144000" rIns="108000" bIns="144000" numCol="1" spcCol="1270" anchor="ctr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900">
                  <a:effectLst/>
                  <a:latin typeface="Arial Narrow" panose="020B0606020202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GB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 rot="16200000">
              <a:off x="-35548" y="3114675"/>
              <a:ext cx="1781888" cy="849936"/>
            </a:xfrm>
            <a:prstGeom prst="rect">
              <a:avLst/>
            </a:prstGeom>
            <a:noFill/>
            <a:ln w="9525" cap="sq" cmpd="sng" algn="ctr">
              <a:noFill/>
              <a:prstDash val="solid"/>
              <a:round/>
            </a:ln>
            <a:effectLst/>
          </p:spPr>
          <p:txBody>
            <a:bodyPr rot="0" spcFirstLastPara="0" vert="horz" wrap="square" lIns="36000" tIns="18000" rIns="36000" bIns="18000" numCol="1" spcCol="127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2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 lines of defence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GB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4" name="Freeform 23"/>
            <p:cNvSpPr/>
            <p:nvPr/>
          </p:nvSpPr>
          <p:spPr>
            <a:xfrm rot="8973">
              <a:off x="4622177" y="733425"/>
              <a:ext cx="969551" cy="652273"/>
            </a:xfrm>
            <a:custGeom>
              <a:avLst/>
              <a:gdLst>
                <a:gd name="connsiteX0" fmla="*/ 0 w 1202977"/>
                <a:gd name="connsiteY0" fmla="*/ 165292 h 826458"/>
                <a:gd name="connsiteX1" fmla="*/ 789748 w 1202977"/>
                <a:gd name="connsiteY1" fmla="*/ 165292 h 826458"/>
                <a:gd name="connsiteX2" fmla="*/ 789748 w 1202977"/>
                <a:gd name="connsiteY2" fmla="*/ 0 h 826458"/>
                <a:gd name="connsiteX3" fmla="*/ 1202977 w 1202977"/>
                <a:gd name="connsiteY3" fmla="*/ 413229 h 826458"/>
                <a:gd name="connsiteX4" fmla="*/ 789748 w 1202977"/>
                <a:gd name="connsiteY4" fmla="*/ 826458 h 826458"/>
                <a:gd name="connsiteX5" fmla="*/ 789748 w 1202977"/>
                <a:gd name="connsiteY5" fmla="*/ 661166 h 826458"/>
                <a:gd name="connsiteX6" fmla="*/ 0 w 1202977"/>
                <a:gd name="connsiteY6" fmla="*/ 661166 h 826458"/>
                <a:gd name="connsiteX7" fmla="*/ 0 w 1202977"/>
                <a:gd name="connsiteY7" fmla="*/ 165292 h 826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02977" h="826458">
                  <a:moveTo>
                    <a:pt x="0" y="165292"/>
                  </a:moveTo>
                  <a:lnTo>
                    <a:pt x="789748" y="165292"/>
                  </a:lnTo>
                  <a:lnTo>
                    <a:pt x="789748" y="0"/>
                  </a:lnTo>
                  <a:lnTo>
                    <a:pt x="1202977" y="413229"/>
                  </a:lnTo>
                  <a:lnTo>
                    <a:pt x="789748" y="826458"/>
                  </a:lnTo>
                  <a:lnTo>
                    <a:pt x="789748" y="661166"/>
                  </a:lnTo>
                  <a:lnTo>
                    <a:pt x="0" y="661166"/>
                  </a:lnTo>
                  <a:lnTo>
                    <a:pt x="0" y="165292"/>
                  </a:lnTo>
                  <a:close/>
                </a:path>
              </a:pathLst>
            </a:custGeom>
            <a:solidFill>
              <a:srgbClr val="4F81BD">
                <a:lumMod val="60000"/>
                <a:lumOff val="40000"/>
              </a:srgbClr>
            </a:solidFill>
            <a:ln w="12700">
              <a:noFill/>
            </a:ln>
            <a:effectLst/>
          </p:spPr>
          <p:txBody>
            <a:bodyPr spcFirstLastPara="0" vert="horz" wrap="square" lIns="72000" tIns="36000" rIns="36000" bIns="36000" numCol="1" spcCol="1270" anchor="ctr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AMPR </a:t>
              </a:r>
              <a:endParaRPr lang="en-GB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Freeform 24"/>
            <p:cNvSpPr/>
            <p:nvPr/>
          </p:nvSpPr>
          <p:spPr>
            <a:xfrm rot="8973">
              <a:off x="4622177" y="1343025"/>
              <a:ext cx="970464" cy="652273"/>
            </a:xfrm>
            <a:custGeom>
              <a:avLst/>
              <a:gdLst>
                <a:gd name="connsiteX0" fmla="*/ 0 w 1202977"/>
                <a:gd name="connsiteY0" fmla="*/ 165292 h 826458"/>
                <a:gd name="connsiteX1" fmla="*/ 789748 w 1202977"/>
                <a:gd name="connsiteY1" fmla="*/ 165292 h 826458"/>
                <a:gd name="connsiteX2" fmla="*/ 789748 w 1202977"/>
                <a:gd name="connsiteY2" fmla="*/ 0 h 826458"/>
                <a:gd name="connsiteX3" fmla="*/ 1202977 w 1202977"/>
                <a:gd name="connsiteY3" fmla="*/ 413229 h 826458"/>
                <a:gd name="connsiteX4" fmla="*/ 789748 w 1202977"/>
                <a:gd name="connsiteY4" fmla="*/ 826458 h 826458"/>
                <a:gd name="connsiteX5" fmla="*/ 789748 w 1202977"/>
                <a:gd name="connsiteY5" fmla="*/ 661166 h 826458"/>
                <a:gd name="connsiteX6" fmla="*/ 0 w 1202977"/>
                <a:gd name="connsiteY6" fmla="*/ 661166 h 826458"/>
                <a:gd name="connsiteX7" fmla="*/ 0 w 1202977"/>
                <a:gd name="connsiteY7" fmla="*/ 165292 h 826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02977" h="826458">
                  <a:moveTo>
                    <a:pt x="0" y="165292"/>
                  </a:moveTo>
                  <a:lnTo>
                    <a:pt x="789748" y="165292"/>
                  </a:lnTo>
                  <a:lnTo>
                    <a:pt x="789748" y="0"/>
                  </a:lnTo>
                  <a:lnTo>
                    <a:pt x="1202977" y="413229"/>
                  </a:lnTo>
                  <a:lnTo>
                    <a:pt x="789748" y="826458"/>
                  </a:lnTo>
                  <a:lnTo>
                    <a:pt x="789748" y="661166"/>
                  </a:lnTo>
                  <a:lnTo>
                    <a:pt x="0" y="661166"/>
                  </a:lnTo>
                  <a:lnTo>
                    <a:pt x="0" y="165292"/>
                  </a:lnTo>
                  <a:close/>
                </a:path>
              </a:pathLst>
            </a:custGeom>
            <a:solidFill>
              <a:srgbClr val="4F81BD">
                <a:lumMod val="60000"/>
                <a:lumOff val="40000"/>
              </a:srgbClr>
            </a:solidFill>
            <a:ln w="12700">
              <a:noFill/>
            </a:ln>
            <a:effectLst/>
          </p:spPr>
          <p:txBody>
            <a:bodyPr spcFirstLastPara="0" vert="horz" wrap="square" lIns="72000" tIns="36000" rIns="36000" bIns="36000" numCol="1" spcCol="1270" anchor="ctr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Art. 99.5 Report</a:t>
              </a:r>
              <a:endParaRPr lang="en-GB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32396" y="571500"/>
              <a:ext cx="5162554" cy="4132475"/>
            </a:xfrm>
            <a:prstGeom prst="rect">
              <a:avLst/>
            </a:prstGeom>
            <a:solidFill>
              <a:srgbClr val="1F497D">
                <a:lumMod val="40000"/>
                <a:lumOff val="60000"/>
                <a:alpha val="30000"/>
              </a:srgbClr>
            </a:solidFill>
            <a:ln w="1905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 Box 7"/>
            <p:cNvSpPr txBox="1"/>
            <p:nvPr/>
          </p:nvSpPr>
          <p:spPr>
            <a:xfrm>
              <a:off x="335927" y="0"/>
              <a:ext cx="1914635" cy="501857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1300" b="1" i="1">
                  <a:solidFill>
                    <a:srgbClr val="1F497D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Accountability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ight Arrow 27"/>
            <p:cNvSpPr/>
            <p:nvPr/>
          </p:nvSpPr>
          <p:spPr>
            <a:xfrm>
              <a:off x="431177" y="314325"/>
              <a:ext cx="5998765" cy="167945"/>
            </a:xfrm>
            <a:prstGeom prst="rightArrow">
              <a:avLst>
                <a:gd name="adj1" fmla="val 50000"/>
                <a:gd name="adj2" fmla="val 158818"/>
              </a:avLst>
            </a:prstGeom>
            <a:pattFill prst="wdUpDiag">
              <a:fgClr>
                <a:srgbClr val="1F497D"/>
              </a:fgClr>
              <a:bgClr>
                <a:sysClr val="window" lastClr="FFFFFF"/>
              </a:bgClr>
            </a:patt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9" name="Up Arrow 28"/>
            <p:cNvSpPr/>
            <p:nvPr/>
          </p:nvSpPr>
          <p:spPr>
            <a:xfrm>
              <a:off x="3660152" y="1990725"/>
              <a:ext cx="926850" cy="1794145"/>
            </a:xfrm>
            <a:prstGeom prst="upArrow">
              <a:avLst>
                <a:gd name="adj1" fmla="val 50000"/>
                <a:gd name="adj2" fmla="val 61117"/>
              </a:avLst>
            </a:prstGeom>
            <a:solidFill>
              <a:srgbClr val="4F81BD">
                <a:lumMod val="60000"/>
                <a:lumOff val="40000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rot="0" spcFirstLastPara="0" vert="vert270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1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Reports significant issues;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GB" sz="11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Art. 99.3 Report         Overall Opinion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2155202" y="590550"/>
              <a:ext cx="0" cy="4136390"/>
            </a:xfrm>
            <a:prstGeom prst="line">
              <a:avLst/>
            </a:prstGeom>
            <a:noFill/>
            <a:ln w="158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89846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itle 1"/>
          <p:cNvSpPr>
            <a:spLocks noGrp="1"/>
          </p:cNvSpPr>
          <p:nvPr>
            <p:ph type="title"/>
          </p:nvPr>
        </p:nvSpPr>
        <p:spPr>
          <a:xfrm>
            <a:off x="1063625" y="1412875"/>
            <a:ext cx="6964363" cy="936625"/>
          </a:xfrm>
        </p:spPr>
        <p:txBody>
          <a:bodyPr/>
          <a:lstStyle/>
          <a:p>
            <a:pPr marL="0" indent="0" algn="ctr">
              <a:defRPr/>
            </a:pPr>
            <a:r>
              <a:rPr lang="en-GB" dirty="0" smtClean="0">
                <a:ea typeface="ＭＳ Ｐゴシック" charset="0"/>
                <a:cs typeface="+mj-cs"/>
              </a:rPr>
              <a:t>Background</a:t>
            </a:r>
            <a:endParaRPr lang="fr-FR" dirty="0">
              <a:ea typeface="ＭＳ Ｐゴシック" charset="0"/>
              <a:cs typeface="+mj-cs"/>
            </a:endParaRPr>
          </a:p>
        </p:txBody>
      </p:sp>
      <p:sp>
        <p:nvSpPr>
          <p:cNvPr id="4101" name="Oval 12" hidden="1"/>
          <p:cNvSpPr>
            <a:spLocks noChangeArrowheads="1"/>
          </p:cNvSpPr>
          <p:nvPr/>
        </p:nvSpPr>
        <p:spPr bwMode="auto">
          <a:xfrm>
            <a:off x="2916238" y="4071938"/>
            <a:ext cx="360362" cy="3651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95" tIns="45700" rIns="91395" bIns="45700" anchor="ctr"/>
          <a:lstStyle>
            <a:lvl1pPr marL="3175"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fr-FR" altLang="en-US" sz="1200" b="0" i="0">
              <a:ea typeface="+mn-ea"/>
              <a:cs typeface="Arial" charset="0"/>
            </a:endParaRPr>
          </a:p>
        </p:txBody>
      </p:sp>
      <p:sp>
        <p:nvSpPr>
          <p:cNvPr id="7" name="Notched Right Arrow 6"/>
          <p:cNvSpPr>
            <a:spLocks noChangeArrowheads="1"/>
          </p:cNvSpPr>
          <p:nvPr/>
        </p:nvSpPr>
        <p:spPr bwMode="auto">
          <a:xfrm>
            <a:off x="457200" y="3284538"/>
            <a:ext cx="8229600" cy="1412875"/>
          </a:xfrm>
          <a:prstGeom prst="notchedRightArrow">
            <a:avLst>
              <a:gd name="adj1" fmla="val 50000"/>
              <a:gd name="adj2" fmla="val 49996"/>
            </a:avLst>
          </a:prstGeom>
          <a:solidFill>
            <a:srgbClr val="9ED3D7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57200" y="2659063"/>
            <a:ext cx="1096963" cy="885825"/>
          </a:xfrm>
          <a:custGeom>
            <a:avLst/>
            <a:gdLst>
              <a:gd name="connsiteX0" fmla="*/ 0 w 1014434"/>
              <a:gd name="connsiteY0" fmla="*/ 0 h 1411605"/>
              <a:gd name="connsiteX1" fmla="*/ 1014434 w 1014434"/>
              <a:gd name="connsiteY1" fmla="*/ 0 h 1411605"/>
              <a:gd name="connsiteX2" fmla="*/ 1014434 w 1014434"/>
              <a:gd name="connsiteY2" fmla="*/ 1411605 h 1411605"/>
              <a:gd name="connsiteX3" fmla="*/ 0 w 1014434"/>
              <a:gd name="connsiteY3" fmla="*/ 1411605 h 1411605"/>
              <a:gd name="connsiteX4" fmla="*/ 0 w 1014434"/>
              <a:gd name="connsiteY4" fmla="*/ 0 h 14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34" h="1411605">
                <a:moveTo>
                  <a:pt x="0" y="0"/>
                </a:moveTo>
                <a:lnTo>
                  <a:pt x="1014434" y="0"/>
                </a:lnTo>
                <a:lnTo>
                  <a:pt x="1014434" y="1411605"/>
                </a:lnTo>
                <a:lnTo>
                  <a:pt x="0" y="14116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3973" tIns="63973" rIns="63973" bIns="63973" anchor="b"/>
          <a:lstStyle>
            <a:lvl1pPr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altLang="en-US" sz="900" dirty="0" smtClean="0">
                <a:solidFill>
                  <a:srgbClr val="000000"/>
                </a:solidFill>
              </a:rPr>
              <a:t>1999</a:t>
            </a:r>
          </a:p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altLang="en-US" sz="900" b="0" dirty="0" smtClean="0">
                <a:solidFill>
                  <a:srgbClr val="000000"/>
                </a:solidFill>
              </a:rPr>
              <a:t>Fraud Cases and Collective Resignation of Commissioners</a:t>
            </a:r>
            <a:endParaRPr lang="fr-FR" altLang="en-US" sz="900" b="0" dirty="0" smtClean="0">
              <a:solidFill>
                <a:srgbClr val="000000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476375" y="4406900"/>
            <a:ext cx="1281113" cy="704850"/>
          </a:xfrm>
          <a:custGeom>
            <a:avLst/>
            <a:gdLst>
              <a:gd name="connsiteX0" fmla="*/ 0 w 1014434"/>
              <a:gd name="connsiteY0" fmla="*/ 0 h 1411605"/>
              <a:gd name="connsiteX1" fmla="*/ 1014434 w 1014434"/>
              <a:gd name="connsiteY1" fmla="*/ 0 h 1411605"/>
              <a:gd name="connsiteX2" fmla="*/ 1014434 w 1014434"/>
              <a:gd name="connsiteY2" fmla="*/ 1411605 h 1411605"/>
              <a:gd name="connsiteX3" fmla="*/ 0 w 1014434"/>
              <a:gd name="connsiteY3" fmla="*/ 1411605 h 1411605"/>
              <a:gd name="connsiteX4" fmla="*/ 0 w 1014434"/>
              <a:gd name="connsiteY4" fmla="*/ 0 h 14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34" h="1411605">
                <a:moveTo>
                  <a:pt x="0" y="0"/>
                </a:moveTo>
                <a:lnTo>
                  <a:pt x="1014434" y="0"/>
                </a:lnTo>
                <a:lnTo>
                  <a:pt x="1014434" y="1411605"/>
                </a:lnTo>
                <a:lnTo>
                  <a:pt x="0" y="14116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3973" tIns="63973" rIns="63973" bIns="63973" spcCol="1270"/>
          <a:lstStyle/>
          <a:p>
            <a:pPr algn="ctr" defTabSz="39985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9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2000</a:t>
            </a:r>
          </a:p>
          <a:p>
            <a:pPr algn="ctr" defTabSz="39985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900" b="0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White Paper of the Reform</a:t>
            </a:r>
            <a:endParaRPr lang="fr-FR" sz="900" b="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538413" y="2803525"/>
            <a:ext cx="1169987" cy="704850"/>
          </a:xfrm>
          <a:custGeom>
            <a:avLst/>
            <a:gdLst>
              <a:gd name="connsiteX0" fmla="*/ 0 w 1014434"/>
              <a:gd name="connsiteY0" fmla="*/ 0 h 1411605"/>
              <a:gd name="connsiteX1" fmla="*/ 1014434 w 1014434"/>
              <a:gd name="connsiteY1" fmla="*/ 0 h 1411605"/>
              <a:gd name="connsiteX2" fmla="*/ 1014434 w 1014434"/>
              <a:gd name="connsiteY2" fmla="*/ 1411605 h 1411605"/>
              <a:gd name="connsiteX3" fmla="*/ 0 w 1014434"/>
              <a:gd name="connsiteY3" fmla="*/ 1411605 h 1411605"/>
              <a:gd name="connsiteX4" fmla="*/ 0 w 1014434"/>
              <a:gd name="connsiteY4" fmla="*/ 0 h 14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34" h="1411605">
                <a:moveTo>
                  <a:pt x="0" y="0"/>
                </a:moveTo>
                <a:lnTo>
                  <a:pt x="1014434" y="0"/>
                </a:lnTo>
                <a:lnTo>
                  <a:pt x="1014434" y="1411605"/>
                </a:lnTo>
                <a:lnTo>
                  <a:pt x="0" y="14116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3973" tIns="63973" rIns="63973" bIns="63973" anchor="b"/>
          <a:lstStyle>
            <a:lvl1pPr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altLang="en-US" sz="900" dirty="0" smtClean="0">
                <a:solidFill>
                  <a:srgbClr val="000000"/>
                </a:solidFill>
              </a:rPr>
              <a:t>2001</a:t>
            </a:r>
            <a:endParaRPr lang="en-GB" altLang="en-US" sz="900" b="0" dirty="0" smtClean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altLang="en-US" sz="900" b="0" dirty="0" smtClean="0">
                <a:solidFill>
                  <a:srgbClr val="000000"/>
                </a:solidFill>
              </a:rPr>
              <a:t> Set-up of the Internal Audit Service</a:t>
            </a:r>
            <a:endParaRPr lang="fr-FR" altLang="en-US" sz="900" b="0" dirty="0" smtClean="0">
              <a:solidFill>
                <a:srgbClr val="00000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3372330" y="4449763"/>
            <a:ext cx="1454150" cy="815975"/>
          </a:xfrm>
          <a:custGeom>
            <a:avLst/>
            <a:gdLst>
              <a:gd name="connsiteX0" fmla="*/ 0 w 1014434"/>
              <a:gd name="connsiteY0" fmla="*/ 0 h 1411605"/>
              <a:gd name="connsiteX1" fmla="*/ 1014434 w 1014434"/>
              <a:gd name="connsiteY1" fmla="*/ 0 h 1411605"/>
              <a:gd name="connsiteX2" fmla="*/ 1014434 w 1014434"/>
              <a:gd name="connsiteY2" fmla="*/ 1411605 h 1411605"/>
              <a:gd name="connsiteX3" fmla="*/ 0 w 1014434"/>
              <a:gd name="connsiteY3" fmla="*/ 1411605 h 1411605"/>
              <a:gd name="connsiteX4" fmla="*/ 0 w 1014434"/>
              <a:gd name="connsiteY4" fmla="*/ 0 h 14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34" h="1411605">
                <a:moveTo>
                  <a:pt x="0" y="0"/>
                </a:moveTo>
                <a:lnTo>
                  <a:pt x="1014434" y="0"/>
                </a:lnTo>
                <a:lnTo>
                  <a:pt x="1014434" y="1411605"/>
                </a:lnTo>
                <a:lnTo>
                  <a:pt x="0" y="14116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3973" tIns="63973" rIns="63973" bIns="63973" spcCol="1270"/>
          <a:lstStyle/>
          <a:p>
            <a:pPr algn="ctr" defTabSz="39985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9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2001</a:t>
            </a:r>
          </a:p>
          <a:p>
            <a:pPr algn="ctr" defTabSz="39985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900" b="0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White Paper of the European Governance</a:t>
            </a:r>
            <a:endParaRPr lang="fr-FR" sz="900" b="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4745038" y="3040063"/>
            <a:ext cx="1014412" cy="482600"/>
          </a:xfrm>
          <a:custGeom>
            <a:avLst/>
            <a:gdLst>
              <a:gd name="connsiteX0" fmla="*/ 0 w 1014434"/>
              <a:gd name="connsiteY0" fmla="*/ 0 h 1411605"/>
              <a:gd name="connsiteX1" fmla="*/ 1014434 w 1014434"/>
              <a:gd name="connsiteY1" fmla="*/ 0 h 1411605"/>
              <a:gd name="connsiteX2" fmla="*/ 1014434 w 1014434"/>
              <a:gd name="connsiteY2" fmla="*/ 1411605 h 1411605"/>
              <a:gd name="connsiteX3" fmla="*/ 0 w 1014434"/>
              <a:gd name="connsiteY3" fmla="*/ 1411605 h 1411605"/>
              <a:gd name="connsiteX4" fmla="*/ 0 w 1014434"/>
              <a:gd name="connsiteY4" fmla="*/ 0 h 14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34" h="1411605">
                <a:moveTo>
                  <a:pt x="0" y="0"/>
                </a:moveTo>
                <a:lnTo>
                  <a:pt x="1014434" y="0"/>
                </a:lnTo>
                <a:lnTo>
                  <a:pt x="1014434" y="1411605"/>
                </a:lnTo>
                <a:lnTo>
                  <a:pt x="0" y="14116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3973" tIns="63973" rIns="63973" bIns="63973" spcCol="1270" anchor="b"/>
          <a:lstStyle/>
          <a:p>
            <a:pPr algn="ctr" defTabSz="399850" eaLnBrk="1" hangingPunct="1">
              <a:lnSpc>
                <a:spcPct val="90000"/>
              </a:lnSpc>
              <a:spcAft>
                <a:spcPct val="35000"/>
              </a:spcAft>
              <a:defRPr/>
            </a:pPr>
            <a:endParaRPr lang="en-GB" sz="9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  <a:p>
            <a:pPr algn="ctr" defTabSz="399850" eaLnBrk="1" hangingPunct="1">
              <a:lnSpc>
                <a:spcPct val="90000"/>
              </a:lnSpc>
              <a:spcAft>
                <a:spcPct val="35000"/>
              </a:spcAft>
              <a:defRPr/>
            </a:pPr>
            <a:endParaRPr lang="en-GB" sz="9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  <a:p>
            <a:pPr algn="ctr" defTabSz="39985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9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2001</a:t>
            </a:r>
          </a:p>
          <a:p>
            <a:pPr algn="ctr" defTabSz="39985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900" b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 </a:t>
            </a:r>
            <a:r>
              <a:rPr lang="en-GB" sz="900" b="0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First Internal Control Standards (24</a:t>
            </a:r>
            <a:r>
              <a:rPr lang="en-GB" sz="900" b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) </a:t>
            </a:r>
            <a:endParaRPr lang="fr-FR" sz="900" b="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5508625" y="4378325"/>
            <a:ext cx="1727200" cy="887413"/>
          </a:xfrm>
          <a:custGeom>
            <a:avLst/>
            <a:gdLst>
              <a:gd name="connsiteX0" fmla="*/ 0 w 1014434"/>
              <a:gd name="connsiteY0" fmla="*/ 0 h 1411605"/>
              <a:gd name="connsiteX1" fmla="*/ 1014434 w 1014434"/>
              <a:gd name="connsiteY1" fmla="*/ 0 h 1411605"/>
              <a:gd name="connsiteX2" fmla="*/ 1014434 w 1014434"/>
              <a:gd name="connsiteY2" fmla="*/ 1411605 h 1411605"/>
              <a:gd name="connsiteX3" fmla="*/ 0 w 1014434"/>
              <a:gd name="connsiteY3" fmla="*/ 1411605 h 1411605"/>
              <a:gd name="connsiteX4" fmla="*/ 0 w 1014434"/>
              <a:gd name="connsiteY4" fmla="*/ 0 h 14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34" h="1411605">
                <a:moveTo>
                  <a:pt x="0" y="0"/>
                </a:moveTo>
                <a:lnTo>
                  <a:pt x="1014434" y="0"/>
                </a:lnTo>
                <a:lnTo>
                  <a:pt x="1014434" y="1411605"/>
                </a:lnTo>
                <a:lnTo>
                  <a:pt x="0" y="14116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3973" tIns="63973" rIns="63973" bIns="63973"/>
          <a:lstStyle>
            <a:lvl1pPr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900" dirty="0" smtClean="0">
                <a:solidFill>
                  <a:srgbClr val="000000"/>
                </a:solidFill>
              </a:rPr>
              <a:t>2007 (Updated in 2014)</a:t>
            </a:r>
            <a:endParaRPr lang="en-GB" altLang="en-US" sz="900" b="0" dirty="0" smtClean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altLang="en-US" sz="900" b="0" dirty="0" smtClean="0">
                <a:solidFill>
                  <a:srgbClr val="000000"/>
                </a:solidFill>
              </a:rPr>
              <a:t>Revision    of       IC     Standards (16) </a:t>
            </a:r>
            <a:endParaRPr lang="fr-FR" altLang="en-US" sz="900" b="0" dirty="0" smtClean="0">
              <a:solidFill>
                <a:srgbClr val="000000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6732588" y="2703513"/>
            <a:ext cx="1276350" cy="854075"/>
          </a:xfrm>
          <a:custGeom>
            <a:avLst/>
            <a:gdLst>
              <a:gd name="connsiteX0" fmla="*/ 0 w 1014434"/>
              <a:gd name="connsiteY0" fmla="*/ 0 h 1411605"/>
              <a:gd name="connsiteX1" fmla="*/ 1014434 w 1014434"/>
              <a:gd name="connsiteY1" fmla="*/ 0 h 1411605"/>
              <a:gd name="connsiteX2" fmla="*/ 1014434 w 1014434"/>
              <a:gd name="connsiteY2" fmla="*/ 1411605 h 1411605"/>
              <a:gd name="connsiteX3" fmla="*/ 0 w 1014434"/>
              <a:gd name="connsiteY3" fmla="*/ 1411605 h 1411605"/>
              <a:gd name="connsiteX4" fmla="*/ 0 w 1014434"/>
              <a:gd name="connsiteY4" fmla="*/ 0 h 14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34" h="1411605">
                <a:moveTo>
                  <a:pt x="0" y="0"/>
                </a:moveTo>
                <a:lnTo>
                  <a:pt x="1014434" y="0"/>
                </a:lnTo>
                <a:lnTo>
                  <a:pt x="1014434" y="1411605"/>
                </a:lnTo>
                <a:lnTo>
                  <a:pt x="0" y="14116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3973" tIns="63973" rIns="63973" bIns="63973" anchor="b"/>
          <a:lstStyle>
            <a:lvl1pPr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altLang="en-US" sz="900" dirty="0" smtClean="0">
                <a:solidFill>
                  <a:srgbClr val="FF0000"/>
                </a:solidFill>
              </a:rPr>
              <a:t>April 2017:</a:t>
            </a:r>
          </a:p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altLang="en-US" sz="900" dirty="0" smtClean="0">
                <a:solidFill>
                  <a:srgbClr val="FF0000"/>
                </a:solidFill>
              </a:rPr>
              <a:t> </a:t>
            </a:r>
            <a:r>
              <a:rPr lang="en-GB" altLang="en-US" sz="900" b="0" dirty="0" smtClean="0">
                <a:solidFill>
                  <a:srgbClr val="FF0000"/>
                </a:solidFill>
              </a:rPr>
              <a:t>Adoption of the new Internal Control Principles (17)</a:t>
            </a:r>
            <a:endParaRPr lang="fr-FR" altLang="en-US" sz="900" b="0" dirty="0" smtClean="0">
              <a:solidFill>
                <a:srgbClr val="FF0000"/>
              </a:solidFill>
            </a:endParaRPr>
          </a:p>
        </p:txBody>
      </p:sp>
      <p:pic>
        <p:nvPicPr>
          <p:cNvPr id="57356" name="Picture 4" descr="C:\Users\bierndo\Desktop\fla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3749675"/>
            <a:ext cx="46037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Oval 18"/>
          <p:cNvSpPr/>
          <p:nvPr/>
        </p:nvSpPr>
        <p:spPr>
          <a:xfrm>
            <a:off x="3027397" y="3869523"/>
            <a:ext cx="248459" cy="256170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4800000"/>
              <a:satOff val="-16668"/>
              <a:lumOff val="20000"/>
              <a:alphaOff val="0"/>
            </a:schemeClr>
          </a:fillRef>
          <a:effectRef idx="3">
            <a:schemeClr val="accent2">
              <a:hueOff val="-4800000"/>
              <a:satOff val="-16668"/>
              <a:lumOff val="2000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1937092" y="3852886"/>
            <a:ext cx="248459" cy="256170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4800000"/>
              <a:satOff val="-16668"/>
              <a:lumOff val="20000"/>
              <a:alphaOff val="0"/>
            </a:schemeClr>
          </a:fillRef>
          <a:effectRef idx="3">
            <a:schemeClr val="accent2">
              <a:hueOff val="-4800000"/>
              <a:satOff val="-16668"/>
              <a:lumOff val="2000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148069" y="3869523"/>
            <a:ext cx="248459" cy="256170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4800000"/>
              <a:satOff val="-16668"/>
              <a:lumOff val="20000"/>
              <a:alphaOff val="0"/>
            </a:schemeClr>
          </a:fillRef>
          <a:effectRef idx="3">
            <a:schemeClr val="accent2">
              <a:hueOff val="-4800000"/>
              <a:satOff val="-16668"/>
              <a:lumOff val="2000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4099405" y="3869523"/>
            <a:ext cx="248459" cy="256170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4800000"/>
              <a:satOff val="-16668"/>
              <a:lumOff val="20000"/>
              <a:alphaOff val="0"/>
            </a:schemeClr>
          </a:fillRef>
          <a:effectRef idx="3">
            <a:schemeClr val="accent2">
              <a:hueOff val="-4800000"/>
              <a:satOff val="-16668"/>
              <a:lumOff val="2000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Oval 21"/>
          <p:cNvSpPr/>
          <p:nvPr/>
        </p:nvSpPr>
        <p:spPr>
          <a:xfrm>
            <a:off x="881456" y="3829373"/>
            <a:ext cx="248459" cy="256170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4800000"/>
              <a:satOff val="-16668"/>
              <a:lumOff val="20000"/>
              <a:alphaOff val="0"/>
            </a:schemeClr>
          </a:fillRef>
          <a:effectRef idx="3">
            <a:schemeClr val="accent2">
              <a:hueOff val="-4800000"/>
              <a:satOff val="-16668"/>
              <a:lumOff val="2000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Oval 24"/>
          <p:cNvSpPr/>
          <p:nvPr/>
        </p:nvSpPr>
        <p:spPr>
          <a:xfrm>
            <a:off x="6248000" y="3869344"/>
            <a:ext cx="248459" cy="256170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4800000"/>
              <a:satOff val="-16668"/>
              <a:lumOff val="20000"/>
              <a:alphaOff val="0"/>
            </a:schemeClr>
          </a:fillRef>
          <a:effectRef idx="3">
            <a:schemeClr val="accent2">
              <a:hueOff val="-4800000"/>
              <a:satOff val="-16668"/>
              <a:lumOff val="20000"/>
              <a:alphaOff val="0"/>
            </a:schemeClr>
          </a:effectRef>
          <a:fontRef idx="minor">
            <a:schemeClr val="lt1"/>
          </a:fontRef>
        </p:style>
      </p:sp>
      <p:sp>
        <p:nvSpPr>
          <p:cNvPr id="89119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A5CED802-F15B-4A35-8A03-BCA8342D86BA}" type="slidenum">
              <a:rPr lang="en-GB" altLang="en-US" sz="1400" smtClean="0">
                <a:solidFill>
                  <a:srgbClr val="000000"/>
                </a:solidFill>
                <a:latin typeface="Arial" pitchFamily="34" charset="0"/>
              </a:rPr>
              <a:pPr>
                <a:defRPr/>
              </a:pPr>
              <a:t>6</a:t>
            </a:fld>
            <a:endParaRPr lang="en-GB" altLang="en-US" sz="140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11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Internal control concepts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564904"/>
            <a:ext cx="8064896" cy="3744416"/>
          </a:xfrm>
        </p:spPr>
        <p:txBody>
          <a:bodyPr/>
          <a:lstStyle/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800" dirty="0" smtClean="0"/>
              <a:t>Management tool 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800" dirty="0" smtClean="0"/>
              <a:t>Principles not rules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800" dirty="0" smtClean="0"/>
              <a:t>Must be driven by context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800" dirty="0" smtClean="0"/>
              <a:t>Must relate to objectives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r>
              <a:rPr lang="en-GB" sz="1800" dirty="0" smtClean="0"/>
              <a:t>		… and to risks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800" dirty="0" smtClean="0"/>
              <a:t>Proportionate</a:t>
            </a:r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fr-BE" dirty="0" smtClean="0"/>
          </a:p>
          <a:p>
            <a:pPr lvl="1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fr-BE" dirty="0" smtClean="0"/>
              <a:t>Use </a:t>
            </a:r>
            <a:r>
              <a:rPr lang="fr-BE" dirty="0" err="1" smtClean="0"/>
              <a:t>common</a:t>
            </a:r>
            <a:r>
              <a:rPr lang="fr-BE" dirty="0" smtClean="0"/>
              <a:t> </a:t>
            </a:r>
            <a:r>
              <a:rPr lang="fr-BE" dirty="0" err="1" smtClean="0"/>
              <a:t>sense</a:t>
            </a:r>
            <a:r>
              <a:rPr lang="fr-BE" dirty="0" smtClean="0"/>
              <a:t> and </a:t>
            </a:r>
            <a:r>
              <a:rPr lang="fr-BE" dirty="0" err="1" smtClean="0"/>
              <a:t>professional</a:t>
            </a:r>
            <a:r>
              <a:rPr lang="fr-BE" dirty="0" smtClean="0"/>
              <a:t> </a:t>
            </a:r>
            <a:r>
              <a:rPr lang="fr-BE" dirty="0" err="1" smtClean="0"/>
              <a:t>judgement</a:t>
            </a:r>
            <a:r>
              <a:rPr lang="fr-BE" dirty="0" smtClean="0"/>
              <a:t>!</a:t>
            </a:r>
            <a:endParaRPr lang="en-GB" dirty="0" smtClean="0"/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Right Arrow 3"/>
          <p:cNvSpPr/>
          <p:nvPr/>
        </p:nvSpPr>
        <p:spPr bwMode="auto">
          <a:xfrm>
            <a:off x="971600" y="4869160"/>
            <a:ext cx="978408" cy="484632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82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936625"/>
          </a:xfrm>
        </p:spPr>
        <p:txBody>
          <a:bodyPr/>
          <a:lstStyle/>
          <a:p>
            <a:r>
              <a:rPr lang="en-US" dirty="0" smtClean="0"/>
              <a:t>EC internal control framework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0051929"/>
              </p:ext>
            </p:extLst>
          </p:nvPr>
        </p:nvGraphicFramePr>
        <p:xfrm>
          <a:off x="395536" y="1844824"/>
          <a:ext cx="7935416" cy="4351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7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926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9306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Components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Principles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3536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en-GB" sz="1200" dirty="0" smtClean="0"/>
                        <a:t>Control environment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1. Demonstrates commitment to integrity and ethical values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2. Exercises oversight responsibility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3. Establishes structure, authority and responsibility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4. Demonstrates commitment to competence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5. Enforces accountability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2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Risk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6. Specifies suitable objectives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7. Identifies and analyses risk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8. Assesses fraud risk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9. Identifies and analyses significant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3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10. Selects and develops control activities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11. Selects and develops general control over technology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12. Deploys through policies and procedures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4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Information and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13. Uses relevant information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14. Communicates internally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15. Communicates externally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5505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5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Monitoring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16. Conducts ongoing and/or separate assessments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17. Assesses and communicates deficiencies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50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COSO?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pic>
        <p:nvPicPr>
          <p:cNvPr id="5" name="Content Placeholder 4" descr="cube_framework_new2-01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52120" y="2708920"/>
            <a:ext cx="2743200" cy="27432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27996" y="2636912"/>
            <a:ext cx="4572000" cy="292387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defRPr/>
            </a:pPr>
            <a:r>
              <a:rPr lang="en-US" sz="1400" b="1" dirty="0">
                <a:solidFill>
                  <a:schemeClr val="accent1"/>
                </a:solidFill>
                <a:latin typeface="Arial Body"/>
                <a:ea typeface="Verdana" panose="020B0604030504040204" pitchFamily="34" charset="0"/>
                <a:cs typeface="Verdana" panose="020B0604030504040204" pitchFamily="34" charset="0"/>
              </a:rPr>
              <a:t>Committee of Sponsoring Organizations of the Treadway Commission</a:t>
            </a:r>
            <a:endParaRPr lang="en-US" sz="1400" b="1" dirty="0">
              <a:latin typeface="Arial Body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en-GB" altLang="en-US" sz="1400" b="1" dirty="0">
                <a:latin typeface="Arial Body"/>
                <a:ea typeface="Verdana" panose="020B0604030504040204" pitchFamily="34" charset="0"/>
                <a:cs typeface="Verdana" panose="020B0604030504040204" pitchFamily="34" charset="0"/>
              </a:rPr>
              <a:t>Purpose:</a:t>
            </a:r>
            <a:r>
              <a:rPr lang="en-GB" altLang="en-US" sz="1400" dirty="0">
                <a:latin typeface="Arial Body"/>
                <a:ea typeface="Verdana" panose="020B0604030504040204" pitchFamily="34" charset="0"/>
                <a:cs typeface="Verdana" panose="020B0604030504040204" pitchFamily="34" charset="0"/>
              </a:rPr>
              <a:t> “COSO is a voluntary private-sector organization. COSO is dedicated to guiding executive management and governance entities toward the establishment of more effective, efficient, and ethical business operations on a global basis.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en-GB" altLang="en-US" sz="1400" dirty="0">
                <a:latin typeface="Arial Body"/>
                <a:ea typeface="Verdana" panose="020B0604030504040204" pitchFamily="34" charset="0"/>
                <a:cs typeface="Verdana" panose="020B0604030504040204" pitchFamily="34" charset="0"/>
              </a:rPr>
              <a:t>It sponsors and disseminates frameworks and guidance based on in-depth research, analysis, and best practices”.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en-GB" altLang="en-US" sz="1400" dirty="0">
                <a:ea typeface="Verdana" panose="020B0604030504040204" pitchFamily="34" charset="0"/>
                <a:cs typeface="Verdana" panose="020B0604030504040204" pitchFamily="34" charset="0"/>
              </a:rPr>
              <a:t>source: www.COSO.com </a:t>
            </a:r>
          </a:p>
        </p:txBody>
      </p:sp>
    </p:spTree>
    <p:extLst>
      <p:ext uri="{BB962C8B-B14F-4D97-AF65-F5344CB8AC3E}">
        <p14:creationId xmlns:p14="http://schemas.microsoft.com/office/powerpoint/2010/main" val="7331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13096</TotalTime>
  <Words>589</Words>
  <Application>Microsoft Office PowerPoint</Application>
  <PresentationFormat>On-screen Show (4:3)</PresentationFormat>
  <Paragraphs>173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3_Slide_Master</vt:lpstr>
      <vt:lpstr>    Revision of the Internal  Control Framework in the European Commission  PEMPAL Internal Audit Community of Practice (IACOP)  Brussels, 27th February 2017    </vt:lpstr>
      <vt:lpstr>Organisations can fail……</vt:lpstr>
      <vt:lpstr>Scope of internal control</vt:lpstr>
      <vt:lpstr>PowerPoint Presentation</vt:lpstr>
      <vt:lpstr>PowerPoint Presentation</vt:lpstr>
      <vt:lpstr>Background</vt:lpstr>
      <vt:lpstr>Internal control concepts</vt:lpstr>
      <vt:lpstr>EC internal control framework</vt:lpstr>
      <vt:lpstr>What is COSO?</vt:lpstr>
      <vt:lpstr>The aim of the revision </vt:lpstr>
      <vt:lpstr>More robust and flexible internal control </vt:lpstr>
      <vt:lpstr> Efficient and effective implementation across the Commission</vt:lpstr>
      <vt:lpstr>Internal Control Monitoring Cycle</vt:lpstr>
      <vt:lpstr>Questions?</vt:lpstr>
    </vt:vector>
  </TitlesOfParts>
  <Manager>Catherine.Heldmaier-Regnier@ec.europa.eu</Manager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ICF Full presentation</dc:title>
  <dc:creator>Emilio.CAMBA-BARBOLLA@ec.europa.eu</dc:creator>
  <cp:lastModifiedBy>Emilio Camba</cp:lastModifiedBy>
  <cp:revision>862</cp:revision>
  <cp:lastPrinted>2017-09-07T08:49:03Z</cp:lastPrinted>
  <dcterms:created xsi:type="dcterms:W3CDTF">2011-10-28T10:25:18Z</dcterms:created>
  <dcterms:modified xsi:type="dcterms:W3CDTF">2018-02-09T17:32:45Z</dcterms:modified>
</cp:coreProperties>
</file>