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248" r:id="rId1"/>
  </p:sldMasterIdLst>
  <p:notesMasterIdLst>
    <p:notesMasterId r:id="rId16"/>
  </p:notesMasterIdLst>
  <p:handoutMasterIdLst>
    <p:handoutMasterId r:id="rId17"/>
  </p:handoutMasterIdLst>
  <p:sldIdLst>
    <p:sldId id="573" r:id="rId2"/>
    <p:sldId id="653" r:id="rId3"/>
    <p:sldId id="654" r:id="rId4"/>
    <p:sldId id="657" r:id="rId5"/>
    <p:sldId id="658" r:id="rId6"/>
    <p:sldId id="656" r:id="rId7"/>
    <p:sldId id="632" r:id="rId8"/>
    <p:sldId id="634" r:id="rId9"/>
    <p:sldId id="660" r:id="rId10"/>
    <p:sldId id="617" r:id="rId11"/>
    <p:sldId id="621" r:id="rId12"/>
    <p:sldId id="618" r:id="rId13"/>
    <p:sldId id="628" r:id="rId14"/>
    <p:sldId id="661" r:id="rId15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D4F8EF"/>
    <a:srgbClr val="3E6FD2"/>
    <a:srgbClr val="3166CF"/>
    <a:srgbClr val="FFD624"/>
    <a:srgbClr val="BDDEFF"/>
    <a:srgbClr val="99CCFF"/>
    <a:srgbClr val="8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100" d="100"/>
          <a:sy n="100" d="100"/>
        </p:scale>
        <p:origin x="-725" y="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101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95BE096-136C-4584-AD65-4B08F372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8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000" y="0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0733" y="4680591"/>
            <a:ext cx="5376834" cy="443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000" y="9359609"/>
            <a:ext cx="2911733" cy="49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F63214-0DC4-42EB-9836-7A08E366A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94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34993" indent="-282689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30757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583060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35363" indent="-226151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487665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39968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392272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44574" indent="-22615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17D6947-C458-4B0C-A615-667F382F5DAF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>
                <a:defRPr/>
              </a:pPr>
              <a:t>1</a:t>
            </a:fld>
            <a:endParaRPr lang="en-GB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3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0733" y="4680591"/>
            <a:ext cx="5376834" cy="5174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D572-B801-45AA-8876-77863AE8D14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04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D572-B801-45AA-8876-77863AE8D1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65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xfrm>
            <a:off x="263525" y="4679950"/>
            <a:ext cx="6191250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smtClean="0">
              <a:solidFill>
                <a:srgbClr val="359AC2"/>
              </a:solidFill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33342" indent="-28254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30173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82560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33359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490508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47657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04805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61954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5C51CFA5-2431-4960-A6F1-980E03A2B4FE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34964" y="4679950"/>
            <a:ext cx="6048375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n-US" dirty="0" smtClean="0"/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33342" indent="-28254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30173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582560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33359" indent="-2254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490508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47657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04805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61954" indent="-2254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078ADC4C-1582-4912-951A-714337BEA127}" type="slidenum">
              <a:rPr lang="en-GB" altLang="en-US" sz="1200" b="0">
                <a:solidFill>
                  <a:schemeClr val="tx1"/>
                </a:solidFill>
                <a:latin typeface="Arial" charset="0"/>
              </a:rPr>
              <a:pPr/>
              <a:t>6</a:t>
            </a:fld>
            <a:endParaRPr lang="en-GB" alt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63214-0DC4-42EB-9836-7A08E366AA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22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7491A9-7D2E-446F-9038-DF0C30D192B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E3B5A-E58C-488F-A568-3000032A719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0719F-BB06-4068-9C77-5F05798995D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2A38C0-6758-47E9-802A-A46ADFC0F5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9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04B3-4E83-4A29-96C9-34A860E13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8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30BDE-5392-4DE1-8E35-D256F04B2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71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B55ED-7964-4FC4-BDFB-0DA286CFB3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76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5" tIns="45700" rIns="91395" bIns="45700" anchor="ctr"/>
          <a:lstStyle/>
          <a:p>
            <a:pPr algn="ctr" defTabSz="456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09563"/>
            <a:ext cx="13827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5" y="2387600"/>
            <a:ext cx="8229600" cy="3633788"/>
          </a:xfrm>
        </p:spPr>
        <p:txBody>
          <a:bodyPr/>
          <a:lstStyle>
            <a:lvl1pPr marL="342725" indent="-342725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BC43-09B5-4536-BF45-78F670CC42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0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90448-BB03-4FE5-B43A-045FDE6E8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EF10-C569-4FD7-8A87-E0DB75806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7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72FA8-C932-4F4D-8E49-97B3372F5B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F7DF-FDF9-4FE2-8359-A103E5E13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AB563-3A29-4B0B-847F-C5467C628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2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8CFF-E9A9-49D6-9E37-6658602DC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6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E628-5C42-4D75-A981-F8B70E75E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7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B761-1EEB-447E-997C-C48CC29618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BUDG/D3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35ACC8-30C9-40B8-9584-192811E62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67" r:id="rId1"/>
    <p:sldLayoutId id="2147487756" r:id="rId2"/>
    <p:sldLayoutId id="2147487757" r:id="rId3"/>
    <p:sldLayoutId id="2147487758" r:id="rId4"/>
    <p:sldLayoutId id="2147487759" r:id="rId5"/>
    <p:sldLayoutId id="2147487760" r:id="rId6"/>
    <p:sldLayoutId id="2147487761" r:id="rId7"/>
    <p:sldLayoutId id="2147487762" r:id="rId8"/>
    <p:sldLayoutId id="2147487763" r:id="rId9"/>
    <p:sldLayoutId id="2147487764" r:id="rId10"/>
    <p:sldLayoutId id="2147487765" r:id="rId11"/>
    <p:sldLayoutId id="2147487766" r:id="rId12"/>
    <p:sldLayoutId id="2147487768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1844824"/>
            <a:ext cx="8136904" cy="3096343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</a:pP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en-GB" altLang="en-US" sz="2800" dirty="0"/>
              <a:t/>
            </a:r>
            <a:br>
              <a:rPr lang="en-GB" altLang="en-US" sz="2800" dirty="0"/>
            </a:br>
            <a:r>
              <a:rPr lang="en-GB" altLang="en-US" sz="2800" dirty="0" smtClean="0"/>
              <a:t/>
            </a:r>
            <a:br>
              <a:rPr lang="en-GB" altLang="en-US" sz="2800" dirty="0" smtClean="0"/>
            </a:br>
            <a:r>
              <a:rPr lang="en-GB" altLang="en-US" sz="2800" dirty="0"/>
              <a:t/>
            </a:r>
            <a:br>
              <a:rPr lang="en-GB" altLang="en-US" sz="2800" dirty="0"/>
            </a:br>
            <a:r>
              <a:rPr lang="en-GB" altLang="en-US" sz="2800" i="1" dirty="0" smtClean="0"/>
              <a:t>Revision of the Internal  Control Framework in the European Commission</a:t>
            </a:r>
            <a:br>
              <a:rPr lang="en-GB" altLang="en-US" sz="2800" i="1" dirty="0" smtClean="0"/>
            </a:br>
            <a:r>
              <a:rPr lang="en-GB" altLang="en-US" sz="2000" i="1" dirty="0"/>
              <a:t/>
            </a:r>
            <a:br>
              <a:rPr lang="en-GB" altLang="en-US" sz="2000" i="1" dirty="0"/>
            </a:br>
            <a:r>
              <a:rPr lang="en-GB" sz="2400" i="1" dirty="0" smtClean="0"/>
              <a:t>PEMPAL </a:t>
            </a:r>
            <a:r>
              <a:rPr lang="en-GB" sz="2400" i="1" dirty="0"/>
              <a:t>Internal Audit Community of Practice (IACOP)</a:t>
            </a:r>
            <a:r>
              <a:rPr lang="en-GB" altLang="en-US" sz="2400" i="1" dirty="0" smtClean="0"/>
              <a:t/>
            </a:r>
            <a:br>
              <a:rPr lang="en-GB" altLang="en-US" sz="2400" i="1" dirty="0" smtClean="0"/>
            </a:br>
            <a:r>
              <a:rPr lang="en-GB" altLang="en-US" sz="2400" i="1" dirty="0" smtClean="0"/>
              <a:t/>
            </a:r>
            <a:br>
              <a:rPr lang="en-GB" altLang="en-US" sz="2400" i="1" dirty="0" smtClean="0"/>
            </a:br>
            <a:r>
              <a:rPr lang="en-GB" altLang="en-US" sz="2400" i="1" dirty="0" smtClean="0"/>
              <a:t>Brussels, </a:t>
            </a:r>
            <a:r>
              <a:rPr lang="en-GB" altLang="en-US" sz="2400" i="1" smtClean="0"/>
              <a:t>27</a:t>
            </a:r>
            <a:r>
              <a:rPr lang="en-GB" altLang="en-US" sz="2400" i="1" baseline="30000" smtClean="0"/>
              <a:t>th</a:t>
            </a:r>
            <a:r>
              <a:rPr lang="en-GB" altLang="en-US" sz="2400" i="1" smtClean="0"/>
              <a:t> February 2017</a:t>
            </a:r>
            <a:r>
              <a:rPr lang="en-GB" altLang="en-US" sz="2400" i="1" dirty="0" smtClean="0">
                <a:cs typeface="Times New Roman" pitchFamily="18" charset="0"/>
              </a:rPr>
              <a:t/>
            </a:r>
            <a:br>
              <a:rPr lang="en-GB" altLang="en-US" sz="2400" i="1" dirty="0" smtClean="0">
                <a:cs typeface="Times New Roman" pitchFamily="18" charset="0"/>
              </a:rPr>
            </a:br>
            <a:r>
              <a:rPr lang="en-GB" altLang="en-US" sz="2800" i="1" dirty="0" smtClean="0">
                <a:cs typeface="Times New Roman" pitchFamily="18" charset="0"/>
              </a:rPr>
              <a:t/>
            </a:r>
            <a:br>
              <a:rPr lang="en-GB" altLang="en-US" sz="2800" i="1" dirty="0" smtClean="0">
                <a:cs typeface="Times New Roman" pitchFamily="18" charset="0"/>
              </a:rPr>
            </a:br>
            <a:r>
              <a:rPr lang="en-GB" altLang="en-US" sz="3600" i="1" dirty="0" smtClean="0"/>
              <a:t/>
            </a:r>
            <a:br>
              <a:rPr lang="en-GB" altLang="en-US" sz="3600" i="1" dirty="0" smtClean="0"/>
            </a:br>
            <a:r>
              <a:rPr lang="en-GB" altLang="en-US" sz="2000" dirty="0"/>
              <a:t/>
            </a:r>
            <a:br>
              <a:rPr lang="en-GB" altLang="en-US" sz="2000" dirty="0"/>
            </a:br>
            <a:endParaRPr lang="en-GB" alt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aim of the revision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7859216" cy="3529013"/>
          </a:xfrm>
        </p:spPr>
        <p:txBody>
          <a:bodyPr/>
          <a:lstStyle/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sz="1800" b="0" dirty="0" smtClean="0">
                <a:ea typeface="+mn-ea"/>
                <a:cs typeface="+mn-cs"/>
              </a:rPr>
              <a:t>Ensure </a:t>
            </a:r>
            <a:r>
              <a:rPr lang="en-GB" sz="1800" b="0" dirty="0">
                <a:ea typeface="+mn-ea"/>
                <a:cs typeface="+mn-cs"/>
              </a:rPr>
              <a:t>robust internal </a:t>
            </a:r>
            <a:r>
              <a:rPr lang="en-GB" sz="1800" b="0" dirty="0" smtClean="0">
                <a:ea typeface="+mn-ea"/>
                <a:cs typeface="+mn-cs"/>
              </a:rPr>
              <a:t>control, with </a:t>
            </a:r>
            <a:r>
              <a:rPr lang="en-GB" sz="1800" b="0" dirty="0">
                <a:ea typeface="+mn-ea"/>
                <a:cs typeface="+mn-cs"/>
              </a:rPr>
              <a:t>a more flexible </a:t>
            </a:r>
            <a:r>
              <a:rPr lang="en-GB" sz="1800" b="0" dirty="0" smtClean="0">
                <a:ea typeface="+mn-ea"/>
                <a:cs typeface="+mn-cs"/>
              </a:rPr>
              <a:t>framework. </a:t>
            </a:r>
          </a:p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sz="1800" b="0" dirty="0"/>
              <a:t>Clarifying and reinforcing </a:t>
            </a:r>
            <a:r>
              <a:rPr lang="en-GB" sz="1800" b="0" dirty="0" smtClean="0"/>
              <a:t>responsibilities.</a:t>
            </a:r>
            <a:endParaRPr lang="en-GB" sz="1800" b="0" dirty="0" smtClean="0">
              <a:ea typeface="+mn-ea"/>
              <a:cs typeface="+mn-cs"/>
            </a:endParaRPr>
          </a:p>
          <a:p>
            <a:pPr marL="342900" lvl="1" indent="-342900" algn="just">
              <a:spcBef>
                <a:spcPts val="180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sz="1800" b="0" dirty="0" smtClean="0">
                <a:ea typeface="+mn-ea"/>
                <a:cs typeface="+mn-cs"/>
              </a:rPr>
              <a:t>Facilitate </a:t>
            </a:r>
            <a:r>
              <a:rPr lang="en-GB" sz="1800" b="0" dirty="0">
                <a:ea typeface="+mn-ea"/>
                <a:cs typeface="+mn-cs"/>
              </a:rPr>
              <a:t>efficient and effective implementation in all Commission departments.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351837" cy="936625"/>
          </a:xfrm>
        </p:spPr>
        <p:txBody>
          <a:bodyPr/>
          <a:lstStyle/>
          <a:p>
            <a:r>
              <a:rPr lang="en-GB" altLang="en-US" sz="2800" dirty="0" smtClean="0"/>
              <a:t>More robust and flexible internal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1" y="2708920"/>
            <a:ext cx="7704087" cy="3529012"/>
          </a:xfrm>
        </p:spPr>
        <p:txBody>
          <a:bodyPr/>
          <a:lstStyle/>
          <a:p>
            <a:pPr marL="342900" lvl="1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800" b="0" dirty="0"/>
              <a:t>Moving from a compliance to a principle-based </a:t>
            </a:r>
            <a:r>
              <a:rPr lang="en-GB" sz="1800" b="0" dirty="0" smtClean="0"/>
              <a:t>system.</a:t>
            </a:r>
            <a:endParaRPr lang="en-GB" sz="1800" b="0" dirty="0"/>
          </a:p>
          <a:p>
            <a:pPr marL="342900" lvl="1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800" b="0" dirty="0" smtClean="0">
                <a:ea typeface="+mn-ea"/>
                <a:cs typeface="+mn-cs"/>
              </a:rPr>
              <a:t>DGs to </a:t>
            </a:r>
            <a:r>
              <a:rPr lang="en-GB" sz="1800" b="0" dirty="0">
                <a:ea typeface="+mn-ea"/>
                <a:cs typeface="+mn-cs"/>
              </a:rPr>
              <a:t>adapt </a:t>
            </a:r>
            <a:r>
              <a:rPr lang="en-GB" sz="1800" b="0" dirty="0" smtClean="0">
                <a:ea typeface="+mn-ea"/>
                <a:cs typeface="+mn-cs"/>
              </a:rPr>
              <a:t>the framework to their specific </a:t>
            </a:r>
            <a:r>
              <a:rPr lang="en-GB" sz="1800" b="0" dirty="0">
                <a:ea typeface="+mn-ea"/>
                <a:cs typeface="+mn-cs"/>
              </a:rPr>
              <a:t>characteristics and </a:t>
            </a:r>
            <a:r>
              <a:rPr lang="en-GB" sz="1800" b="0" dirty="0" smtClean="0">
                <a:ea typeface="+mn-ea"/>
                <a:cs typeface="+mn-cs"/>
              </a:rPr>
              <a:t>circumstances.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156575" cy="1079500"/>
          </a:xfrm>
        </p:spPr>
        <p:txBody>
          <a:bodyPr/>
          <a:lstStyle/>
          <a:p>
            <a:pPr lvl="1">
              <a:defRPr/>
            </a:pPr>
            <a:r>
              <a:rPr lang="en-GB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GB" sz="2400" dirty="0" smtClean="0">
                <a:latin typeface="+mj-lt"/>
                <a:ea typeface="+mj-ea"/>
                <a:cs typeface="+mj-cs"/>
              </a:rPr>
              <a:t>Efficient </a:t>
            </a:r>
            <a:r>
              <a:rPr lang="en-GB" sz="2400" dirty="0">
                <a:latin typeface="+mj-lt"/>
                <a:ea typeface="+mj-ea"/>
                <a:cs typeface="+mj-cs"/>
              </a:rPr>
              <a:t>and effective implementation </a:t>
            </a:r>
            <a:r>
              <a:rPr lang="en-GB" sz="2400" dirty="0" smtClean="0">
                <a:latin typeface="+mj-lt"/>
                <a:ea typeface="+mj-ea"/>
                <a:cs typeface="+mj-cs"/>
              </a:rPr>
              <a:t>across the Commission</a:t>
            </a:r>
            <a:endParaRPr lang="en-GB" alt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299"/>
            <a:ext cx="8229600" cy="3529013"/>
          </a:xfrm>
        </p:spPr>
        <p:txBody>
          <a:bodyPr/>
          <a:lstStyle/>
          <a:p>
            <a:pPr marL="628650" lvl="1" indent="0" algn="just">
              <a:spcBef>
                <a:spcPts val="1800"/>
              </a:spcBef>
              <a:buClr>
                <a:srgbClr val="0070C0"/>
              </a:buClr>
              <a:buNone/>
              <a:defRPr/>
            </a:pPr>
            <a:r>
              <a:rPr lang="en-GB" b="0" dirty="0" smtClean="0">
                <a:ea typeface="+mn-ea"/>
                <a:cs typeface="+mn-cs"/>
              </a:rPr>
              <a:t>Ongoing vs Specific assessments</a:t>
            </a: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BE" sz="1800" dirty="0" err="1" smtClean="0">
                <a:ea typeface="+mn-ea"/>
                <a:cs typeface="+mn-cs"/>
              </a:rPr>
              <a:t>Ongoing</a:t>
            </a:r>
            <a:r>
              <a:rPr lang="fr-BE" sz="1800" dirty="0" smtClean="0">
                <a:ea typeface="+mn-ea"/>
                <a:cs typeface="+mn-cs"/>
              </a:rPr>
              <a:t> </a:t>
            </a:r>
            <a:r>
              <a:rPr lang="fr-BE" sz="1800" dirty="0" err="1" smtClean="0">
                <a:ea typeface="+mn-ea"/>
                <a:cs typeface="+mn-cs"/>
              </a:rPr>
              <a:t>assessments</a:t>
            </a:r>
            <a:r>
              <a:rPr lang="fr-BE" sz="1800" dirty="0" smtClean="0">
                <a:ea typeface="+mn-ea"/>
                <a:cs typeface="+mn-cs"/>
              </a:rPr>
              <a:t> </a:t>
            </a:r>
            <a:r>
              <a:rPr lang="fr-BE" sz="1800" dirty="0" err="1" smtClean="0">
                <a:ea typeface="+mn-ea"/>
                <a:cs typeface="+mn-cs"/>
              </a:rPr>
              <a:t>consist</a:t>
            </a:r>
            <a:r>
              <a:rPr lang="fr-BE" sz="1800" dirty="0" smtClean="0">
                <a:ea typeface="+mn-ea"/>
                <a:cs typeface="+mn-cs"/>
              </a:rPr>
              <a:t> of </a:t>
            </a:r>
            <a:r>
              <a:rPr lang="fr-BE" sz="1800" b="1" dirty="0" err="1" smtClean="0">
                <a:ea typeface="+mn-ea"/>
                <a:cs typeface="+mn-cs"/>
              </a:rPr>
              <a:t>continous</a:t>
            </a:r>
            <a:r>
              <a:rPr lang="fr-BE" sz="1800" b="1" dirty="0" smtClean="0">
                <a:ea typeface="+mn-ea"/>
                <a:cs typeface="+mn-cs"/>
              </a:rPr>
              <a:t> monitoring at all </a:t>
            </a:r>
            <a:r>
              <a:rPr lang="fr-BE" sz="1800" b="1" dirty="0" err="1" smtClean="0">
                <a:ea typeface="+mn-ea"/>
                <a:cs typeface="+mn-cs"/>
              </a:rPr>
              <a:t>levels</a:t>
            </a:r>
            <a:r>
              <a:rPr lang="fr-BE" sz="1800" b="1" dirty="0" smtClean="0">
                <a:ea typeface="+mn-ea"/>
                <a:cs typeface="+mn-cs"/>
              </a:rPr>
              <a:t> </a:t>
            </a:r>
            <a:r>
              <a:rPr lang="fr-BE" sz="1800" dirty="0" smtClean="0">
                <a:ea typeface="+mn-ea"/>
                <a:cs typeface="+mn-cs"/>
              </a:rPr>
              <a:t>of the organisation by </a:t>
            </a:r>
            <a:r>
              <a:rPr lang="fr-BE" sz="1800" dirty="0" err="1" smtClean="0">
                <a:ea typeface="+mn-ea"/>
                <a:cs typeface="+mn-cs"/>
              </a:rPr>
              <a:t>formal</a:t>
            </a:r>
            <a:r>
              <a:rPr lang="fr-BE" sz="1800" dirty="0" smtClean="0">
                <a:ea typeface="+mn-ea"/>
                <a:cs typeface="+mn-cs"/>
              </a:rPr>
              <a:t> and </a:t>
            </a:r>
            <a:r>
              <a:rPr lang="fr-BE" sz="1800" dirty="0" err="1" smtClean="0">
                <a:ea typeface="+mn-ea"/>
                <a:cs typeface="+mn-cs"/>
              </a:rPr>
              <a:t>informal</a:t>
            </a:r>
            <a:r>
              <a:rPr lang="fr-BE" sz="1800" dirty="0" smtClean="0">
                <a:ea typeface="+mn-ea"/>
                <a:cs typeface="+mn-cs"/>
              </a:rPr>
              <a:t> </a:t>
            </a:r>
            <a:r>
              <a:rPr lang="fr-BE" sz="1800" dirty="0" err="1" smtClean="0">
                <a:ea typeface="+mn-ea"/>
                <a:cs typeface="+mn-cs"/>
              </a:rPr>
              <a:t>means</a:t>
            </a:r>
            <a:r>
              <a:rPr lang="fr-BE" sz="1800" dirty="0" smtClean="0">
                <a:ea typeface="+mn-ea"/>
                <a:cs typeface="+mn-cs"/>
              </a:rPr>
              <a:t>.</a:t>
            </a:r>
            <a:endParaRPr lang="en-GB" sz="1800" dirty="0" smtClean="0">
              <a:ea typeface="+mn-ea"/>
              <a:cs typeface="+mn-cs"/>
            </a:endParaRP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1800" dirty="0" smtClean="0">
                <a:ea typeface="+mn-ea"/>
                <a:cs typeface="+mn-cs"/>
              </a:rPr>
              <a:t>Specific assessment through a consistent methodology and reporting.</a:t>
            </a:r>
          </a:p>
          <a:p>
            <a:pPr marL="628650" lvl="2" indent="-342900" algn="just"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BE" sz="1800" dirty="0" err="1" smtClean="0">
                <a:ea typeface="+mn-ea"/>
                <a:cs typeface="+mn-cs"/>
              </a:rPr>
              <a:t>Both</a:t>
            </a:r>
            <a:r>
              <a:rPr lang="fr-BE" sz="1800" dirty="0" smtClean="0">
                <a:ea typeface="+mn-ea"/>
                <a:cs typeface="+mn-cs"/>
              </a:rPr>
              <a:t> are </a:t>
            </a:r>
            <a:r>
              <a:rPr lang="fr-BE" sz="1800" dirty="0" err="1" smtClean="0">
                <a:ea typeface="+mn-ea"/>
                <a:cs typeface="+mn-cs"/>
              </a:rPr>
              <a:t>linked</a:t>
            </a:r>
            <a:r>
              <a:rPr lang="fr-BE" sz="1800" dirty="0" smtClean="0">
                <a:ea typeface="+mn-ea"/>
                <a:cs typeface="+mn-cs"/>
              </a:rPr>
              <a:t> and </a:t>
            </a:r>
            <a:r>
              <a:rPr lang="fr-BE" sz="1800" dirty="0" err="1" smtClean="0">
                <a:ea typeface="+mn-ea"/>
                <a:cs typeface="+mn-cs"/>
              </a:rPr>
              <a:t>mutually</a:t>
            </a:r>
            <a:r>
              <a:rPr lang="fr-BE" sz="1800" dirty="0" smtClean="0">
                <a:ea typeface="+mn-ea"/>
                <a:cs typeface="+mn-cs"/>
              </a:rPr>
              <a:t> </a:t>
            </a:r>
            <a:r>
              <a:rPr lang="fr-BE" sz="1800" dirty="0" err="1" smtClean="0">
                <a:ea typeface="+mn-ea"/>
                <a:cs typeface="+mn-cs"/>
              </a:rPr>
              <a:t>feed</a:t>
            </a:r>
            <a:r>
              <a:rPr lang="fr-BE" sz="1800" dirty="0" smtClean="0">
                <a:ea typeface="+mn-ea"/>
                <a:cs typeface="+mn-cs"/>
              </a:rPr>
              <a:t> </a:t>
            </a:r>
            <a:r>
              <a:rPr lang="fr-BE" sz="1800" dirty="0" err="1" smtClean="0">
                <a:ea typeface="+mn-ea"/>
                <a:cs typeface="+mn-cs"/>
              </a:rPr>
              <a:t>each-other</a:t>
            </a:r>
            <a:r>
              <a:rPr lang="fr-BE" sz="1800" dirty="0" smtClean="0">
                <a:ea typeface="+mn-ea"/>
                <a:cs typeface="+mn-cs"/>
              </a:rPr>
              <a:t>.</a:t>
            </a:r>
            <a:endParaRPr lang="en-GB" sz="1800" dirty="0">
              <a:ea typeface="+mn-ea"/>
              <a:cs typeface="+mn-cs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64" y="1251575"/>
            <a:ext cx="8229600" cy="936625"/>
          </a:xfrm>
        </p:spPr>
        <p:txBody>
          <a:bodyPr/>
          <a:lstStyle/>
          <a:p>
            <a:r>
              <a:rPr lang="fr-BE" dirty="0" err="1" smtClean="0"/>
              <a:t>Internal</a:t>
            </a:r>
            <a:r>
              <a:rPr lang="fr-BE" dirty="0" smtClean="0"/>
              <a:t> Control Monitoring Cycle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929562" y="2188200"/>
            <a:ext cx="7320283" cy="3176271"/>
            <a:chOff x="0" y="0"/>
            <a:chExt cx="7320573" cy="3176563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7320573" cy="3176563"/>
              <a:chOff x="0" y="0"/>
              <a:chExt cx="7320573" cy="317656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183923" y="773723"/>
                <a:ext cx="1136650" cy="1576705"/>
                <a:chOff x="0" y="0"/>
                <a:chExt cx="1136650" cy="1576705"/>
              </a:xfrm>
            </p:grpSpPr>
            <p:sp>
              <p:nvSpPr>
                <p:cNvPr id="23" name="Curved Right Arrow 22"/>
                <p:cNvSpPr/>
                <p:nvPr/>
              </p:nvSpPr>
              <p:spPr>
                <a:xfrm rot="10800000">
                  <a:off x="117230" y="0"/>
                  <a:ext cx="603250" cy="1576705"/>
                </a:xfrm>
                <a:prstGeom prst="curvedRightArrow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4" name="Flowchart: Process 23"/>
                <p:cNvSpPr/>
                <p:nvPr/>
              </p:nvSpPr>
              <p:spPr>
                <a:xfrm>
                  <a:off x="0" y="545123"/>
                  <a:ext cx="1136650" cy="550545"/>
                </a:xfrm>
                <a:prstGeom prst="flowChartProcess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101969" y="2069123"/>
                <a:ext cx="5116830" cy="1107440"/>
                <a:chOff x="0" y="0"/>
                <a:chExt cx="5117123" cy="996462"/>
              </a:xfrm>
            </p:grpSpPr>
            <p:sp>
              <p:nvSpPr>
                <p:cNvPr id="21" name="Bevel 20"/>
                <p:cNvSpPr/>
                <p:nvPr/>
              </p:nvSpPr>
              <p:spPr>
                <a:xfrm>
                  <a:off x="0" y="0"/>
                  <a:ext cx="5117123" cy="996462"/>
                </a:xfrm>
                <a:prstGeom prst="bevel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17231" y="134816"/>
                  <a:ext cx="4853354" cy="7620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>
                      <a:effectLst/>
                      <a:latin typeface="Calibri"/>
                      <a:ea typeface="Calibri"/>
                      <a:cs typeface="Times New Roman"/>
                    </a:rPr>
                    <a:t>Annual assessment</a:t>
                  </a:r>
                  <a:endParaRPr lang="en-GB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>
                      <a:effectLst/>
                      <a:latin typeface="Calibri"/>
                      <a:ea typeface="Calibri"/>
                      <a:cs typeface="Times New Roman"/>
                    </a:rPr>
                    <a:t>(Stocktaking and reporting)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031630" y="0"/>
                <a:ext cx="5116830" cy="1107440"/>
                <a:chOff x="0" y="0"/>
                <a:chExt cx="5116830" cy="1107440"/>
              </a:xfrm>
            </p:grpSpPr>
            <p:sp>
              <p:nvSpPr>
                <p:cNvPr id="19" name="Bevel 18"/>
                <p:cNvSpPr/>
                <p:nvPr/>
              </p:nvSpPr>
              <p:spPr>
                <a:xfrm>
                  <a:off x="0" y="0"/>
                  <a:ext cx="5116830" cy="1107440"/>
                </a:xfrm>
                <a:prstGeom prst="bevel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6539" y="140677"/>
                  <a:ext cx="4853076" cy="84686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2200" dirty="0">
                      <a:effectLst/>
                      <a:latin typeface="Calibri"/>
                      <a:ea typeface="Calibri"/>
                      <a:cs typeface="Times New Roman"/>
                    </a:rPr>
                    <a:t>Ongoing monitoring</a:t>
                  </a:r>
                  <a:endParaRPr lang="en-GB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dirty="0">
                      <a:effectLst/>
                      <a:latin typeface="Calibri"/>
                      <a:ea typeface="Calibri"/>
                      <a:cs typeface="Times New Roman"/>
                    </a:rPr>
                    <a:t>(Supervision, meetings, scoreboards, KPIs, IT tools, …)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0" y="908538"/>
                <a:ext cx="1136650" cy="1576705"/>
                <a:chOff x="0" y="0"/>
                <a:chExt cx="1136650" cy="1576705"/>
              </a:xfrm>
            </p:grpSpPr>
            <p:sp>
              <p:nvSpPr>
                <p:cNvPr id="16" name="Curved Right Arrow 15"/>
                <p:cNvSpPr/>
                <p:nvPr/>
              </p:nvSpPr>
              <p:spPr>
                <a:xfrm>
                  <a:off x="322384" y="0"/>
                  <a:ext cx="603739" cy="1576705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7" name="Flowchart: Process 16"/>
                <p:cNvSpPr/>
                <p:nvPr/>
              </p:nvSpPr>
              <p:spPr>
                <a:xfrm>
                  <a:off x="0" y="410308"/>
                  <a:ext cx="1136650" cy="550545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3446" y="468923"/>
                  <a:ext cx="1072515" cy="449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>
                      <a:effectLst/>
                      <a:latin typeface="Calibri"/>
                      <a:ea typeface="Calibri"/>
                      <a:cs typeface="Times New Roman"/>
                    </a:rPr>
                    <a:t>Strengths</a:t>
                  </a:r>
                  <a:br>
                    <a:rPr lang="fr-FR" sz="1100">
                      <a:effectLst/>
                      <a:latin typeface="Calibri"/>
                      <a:ea typeface="Calibri"/>
                      <a:cs typeface="Times New Roman"/>
                    </a:rPr>
                  </a:br>
                  <a:r>
                    <a:rPr lang="fr-FR" sz="1100">
                      <a:effectLst/>
                      <a:latin typeface="Calibri"/>
                      <a:ea typeface="Calibri"/>
                      <a:cs typeface="Times New Roman"/>
                    </a:rPr>
                    <a:t>Deficiencies</a:t>
                  </a:r>
                  <a:endParaRPr lang="en-GB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6248400" y="1377462"/>
              <a:ext cx="996315" cy="449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400">
                  <a:effectLst/>
                  <a:latin typeface="Calibri"/>
                  <a:ea typeface="Calibri"/>
                  <a:cs typeface="Times New Roman"/>
                </a:rPr>
                <a:t/>
              </a:r>
              <a:br>
                <a:rPr lang="fr-BE" sz="400">
                  <a:effectLst/>
                  <a:latin typeface="Calibri"/>
                  <a:ea typeface="Calibri"/>
                  <a:cs typeface="Times New Roman"/>
                </a:rPr>
              </a:br>
              <a:r>
                <a:rPr lang="fr-BE" sz="1100">
                  <a:effectLst/>
                  <a:latin typeface="Calibri"/>
                  <a:ea typeface="Calibri"/>
                  <a:cs typeface="Times New Roman"/>
                </a:rPr>
                <a:t>Actions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4067944" y="5733256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-972616" y="4057418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9650" y="2188200"/>
            <a:ext cx="7320283" cy="4460831"/>
            <a:chOff x="959650" y="2188200"/>
            <a:chExt cx="7320283" cy="4460831"/>
          </a:xfrm>
        </p:grpSpPr>
        <p:sp>
          <p:nvSpPr>
            <p:cNvPr id="28" name="Right Arrow 27"/>
            <p:cNvSpPr/>
            <p:nvPr/>
          </p:nvSpPr>
          <p:spPr>
            <a:xfrm rot="16200000">
              <a:off x="5816808" y="5671131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00" dirty="0" smtClean="0">
                  <a:effectLst/>
                  <a:ea typeface="Calibri"/>
                  <a:cs typeface="Times New Roman"/>
                </a:rPr>
                <a:t/>
              </a:r>
              <a:br>
                <a:rPr lang="en-GB" sz="100" dirty="0" smtClean="0">
                  <a:effectLst/>
                  <a:ea typeface="Calibri"/>
                  <a:cs typeface="Times New Roman"/>
                </a:rPr>
              </a:br>
              <a:r>
                <a:rPr lang="en-GB" sz="800" dirty="0" smtClean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Other sources</a:t>
              </a:r>
              <a:endParaRPr lang="en-GB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Right Arrow 28"/>
            <p:cNvSpPr/>
            <p:nvPr/>
          </p:nvSpPr>
          <p:spPr>
            <a:xfrm rot="16200000">
              <a:off x="4670420" y="5671130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100" dirty="0">
                  <a:effectLst/>
                  <a:ea typeface="Calibri"/>
                  <a:cs typeface="Times New Roman"/>
                </a:rPr>
                <a:t/>
              </a:r>
              <a:br>
                <a:rPr lang="fr-BE" sz="100" dirty="0">
                  <a:effectLst/>
                  <a:ea typeface="Calibri"/>
                  <a:cs typeface="Times New Roman"/>
                </a:rPr>
              </a:br>
              <a:r>
                <a:rPr lang="fr-BE" sz="800" dirty="0" smtClean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OLAF reports</a:t>
              </a:r>
              <a:endParaRPr lang="en-GB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 rot="16200000">
              <a:off x="3158252" y="5659587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200" dirty="0">
                  <a:effectLst/>
                  <a:ea typeface="Calibri"/>
                  <a:cs typeface="Times New Roman"/>
                </a:rPr>
                <a:t/>
              </a:r>
              <a:br>
                <a:rPr lang="fr-BE" sz="200" dirty="0">
                  <a:effectLst/>
                  <a:ea typeface="Calibri"/>
                  <a:cs typeface="Times New Roman"/>
                </a:rPr>
              </a:br>
              <a:r>
                <a:rPr lang="fr-BE" sz="800" smtClean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Audit </a:t>
              </a:r>
              <a:r>
                <a:rPr lang="en-GB" sz="800" dirty="0" smtClean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findings</a:t>
              </a:r>
              <a:endParaRPr lang="en-GB" sz="11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 rot="16200000">
              <a:off x="2010729" y="5659174"/>
              <a:ext cx="1239520" cy="7162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fr-BE" sz="100" dirty="0">
                  <a:effectLst/>
                  <a:ea typeface="Calibri"/>
                  <a:cs typeface="Times New Roman"/>
                </a:rPr>
                <a:t/>
              </a:r>
              <a:br>
                <a:rPr lang="fr-BE" sz="100" dirty="0">
                  <a:effectLst/>
                  <a:ea typeface="Calibri"/>
                  <a:cs typeface="Times New Roman"/>
                </a:rPr>
              </a:br>
              <a:r>
                <a:rPr lang="fr-BE" sz="700" dirty="0" smtClean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Exceptions &amp; </a:t>
              </a:r>
              <a:r>
                <a:rPr lang="en-GB" sz="700" dirty="0" smtClean="0">
                  <a:solidFill>
                    <a:srgbClr val="2D5EC1"/>
                  </a:solidFill>
                  <a:effectLst/>
                  <a:ea typeface="Calibri"/>
                  <a:cs typeface="Times New Roman"/>
                </a:rPr>
                <a:t>non-compliance events</a:t>
              </a:r>
              <a:endParaRPr lang="en-GB" sz="700" dirty="0">
                <a:solidFill>
                  <a:srgbClr val="2D5EC1"/>
                </a:solidFill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59650" y="2188200"/>
              <a:ext cx="7320283" cy="3176271"/>
              <a:chOff x="0" y="0"/>
              <a:chExt cx="7320573" cy="317656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0" y="0"/>
                <a:ext cx="7320573" cy="3176563"/>
                <a:chOff x="0" y="0"/>
                <a:chExt cx="7320573" cy="3176563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6183923" y="773723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46" name="Curved Right Arrow 45"/>
                  <p:cNvSpPr/>
                  <p:nvPr/>
                </p:nvSpPr>
                <p:spPr>
                  <a:xfrm rot="10800000">
                    <a:off x="117230" y="0"/>
                    <a:ext cx="603250" cy="1576705"/>
                  </a:xfrm>
                  <a:prstGeom prst="curvedRightArrow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7" name="Flowchart: Process 46"/>
                  <p:cNvSpPr/>
                  <p:nvPr/>
                </p:nvSpPr>
                <p:spPr>
                  <a:xfrm>
                    <a:off x="0" y="545123"/>
                    <a:ext cx="1136650" cy="550545"/>
                  </a:xfrm>
                  <a:prstGeom prst="flowChartProcess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101969" y="2069123"/>
                  <a:ext cx="5116830" cy="1107440"/>
                  <a:chOff x="0" y="0"/>
                  <a:chExt cx="5117123" cy="996462"/>
                </a:xfrm>
              </p:grpSpPr>
              <p:sp>
                <p:nvSpPr>
                  <p:cNvPr id="44" name="Bevel 43"/>
                  <p:cNvSpPr/>
                  <p:nvPr/>
                </p:nvSpPr>
                <p:spPr>
                  <a:xfrm>
                    <a:off x="0" y="0"/>
                    <a:ext cx="5117123" cy="996462"/>
                  </a:xfrm>
                  <a:prstGeom prst="bevel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5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231" y="134816"/>
                    <a:ext cx="4853354" cy="7620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2200">
                        <a:effectLst/>
                        <a:latin typeface="Calibri"/>
                        <a:ea typeface="Calibri"/>
                        <a:cs typeface="Times New Roman"/>
                      </a:rPr>
                      <a:t>Annual assessment</a:t>
                    </a:r>
                    <a:endParaRPr lang="en-GB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>
                        <a:effectLst/>
                        <a:latin typeface="Calibri"/>
                        <a:ea typeface="Calibri"/>
                        <a:cs typeface="Times New Roman"/>
                      </a:rPr>
                      <a:t>(Stocktaking and reporting)</a:t>
                    </a: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1031630" y="0"/>
                  <a:ext cx="5116830" cy="1107440"/>
                  <a:chOff x="0" y="0"/>
                  <a:chExt cx="5116830" cy="1107440"/>
                </a:xfrm>
              </p:grpSpPr>
              <p:sp>
                <p:nvSpPr>
                  <p:cNvPr id="42" name="Bevel 41"/>
                  <p:cNvSpPr/>
                  <p:nvPr/>
                </p:nvSpPr>
                <p:spPr>
                  <a:xfrm>
                    <a:off x="0" y="0"/>
                    <a:ext cx="5116830" cy="1107440"/>
                  </a:xfrm>
                  <a:prstGeom prst="bevel">
                    <a:avLst/>
                  </a:prstGeom>
                  <a:solidFill>
                    <a:srgbClr val="4F81BD"/>
                  </a:solidFill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539" y="140677"/>
                    <a:ext cx="4853076" cy="84686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2200" dirty="0">
                        <a:effectLst/>
                        <a:latin typeface="Calibri"/>
                        <a:ea typeface="Calibri"/>
                        <a:cs typeface="Times New Roman"/>
                      </a:rPr>
                      <a:t>Ongoing monitoring</a:t>
                    </a:r>
                    <a:endParaRPr lang="en-GB" sz="1100" dirty="0">
                      <a:effectLst/>
                      <a:latin typeface="Calibri"/>
                      <a:ea typeface="Calibri"/>
                      <a:cs typeface="Times New Roman"/>
                    </a:endParaRPr>
                  </a:p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en-GB" sz="1100" dirty="0">
                        <a:effectLst/>
                        <a:latin typeface="Calibri"/>
                        <a:ea typeface="Calibri"/>
                        <a:cs typeface="Times New Roman"/>
                      </a:rPr>
                      <a:t>(Supervision, meetings, scoreboards, KPIs, IT tools, …)</a:t>
                    </a:r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0" y="908538"/>
                  <a:ext cx="1136650" cy="1576705"/>
                  <a:chOff x="0" y="0"/>
                  <a:chExt cx="1136650" cy="1576705"/>
                </a:xfrm>
              </p:grpSpPr>
              <p:sp>
                <p:nvSpPr>
                  <p:cNvPr id="39" name="Curved Right Arrow 38"/>
                  <p:cNvSpPr/>
                  <p:nvPr/>
                </p:nvSpPr>
                <p:spPr>
                  <a:xfrm>
                    <a:off x="322384" y="0"/>
                    <a:ext cx="603739" cy="1576705"/>
                  </a:xfrm>
                  <a:prstGeom prst="curvedRight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0" name="Flowchart: Process 39"/>
                  <p:cNvSpPr/>
                  <p:nvPr/>
                </p:nvSpPr>
                <p:spPr>
                  <a:xfrm>
                    <a:off x="0" y="410308"/>
                    <a:ext cx="1136650" cy="550545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4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46" y="468923"/>
                    <a:ext cx="1072515" cy="4495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fr-FR" sz="1100">
                        <a:effectLst/>
                        <a:latin typeface="Calibri"/>
                        <a:ea typeface="Calibri"/>
                        <a:cs typeface="Times New Roman"/>
                      </a:rPr>
                      <a:t>Strengths</a:t>
                    </a:r>
                    <a:br>
                      <a:rPr lang="fr-FR" sz="1100">
                        <a:effectLst/>
                        <a:latin typeface="Calibri"/>
                        <a:ea typeface="Calibri"/>
                        <a:cs typeface="Times New Roman"/>
                      </a:rPr>
                    </a:br>
                    <a:r>
                      <a:rPr lang="fr-FR" sz="1100">
                        <a:effectLst/>
                        <a:latin typeface="Calibri"/>
                        <a:ea typeface="Calibri"/>
                        <a:cs typeface="Times New Roman"/>
                      </a:rPr>
                      <a:t>Deficiencies</a:t>
                    </a:r>
                    <a:endParaRPr lang="en-GB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</p:grpSp>
          <p:sp>
            <p:nvSpPr>
              <p:cNvPr id="34" name="Text Box 2"/>
              <p:cNvSpPr txBox="1">
                <a:spLocks noChangeArrowheads="1"/>
              </p:cNvSpPr>
              <p:nvPr/>
            </p:nvSpPr>
            <p:spPr bwMode="auto">
              <a:xfrm>
                <a:off x="6248400" y="1377462"/>
                <a:ext cx="996315" cy="4495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BE" sz="400">
                    <a:effectLst/>
                    <a:latin typeface="Calibri"/>
                    <a:ea typeface="Calibri"/>
                    <a:cs typeface="Times New Roman"/>
                  </a:rPr>
                  <a:t/>
                </a:r>
                <a:br>
                  <a:rPr lang="fr-BE" sz="400"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fr-BE" sz="1100">
                    <a:effectLst/>
                    <a:latin typeface="Calibri"/>
                    <a:ea typeface="Calibri"/>
                    <a:cs typeface="Times New Roman"/>
                  </a:rPr>
                  <a:t>Actions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4" descr="audit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565400"/>
            <a:ext cx="3175000" cy="3162300"/>
          </a:xfrm>
          <a:noFill/>
        </p:spPr>
      </p:pic>
      <p:sp>
        <p:nvSpPr>
          <p:cNvPr id="236547" name="Rectangle 5"/>
          <p:cNvSpPr>
            <a:spLocks noChangeArrowheads="1"/>
          </p:cNvSpPr>
          <p:nvPr/>
        </p:nvSpPr>
        <p:spPr bwMode="auto">
          <a:xfrm>
            <a:off x="6408738" y="4799013"/>
            <a:ext cx="2159000" cy="1150937"/>
          </a:xfrm>
          <a:prstGeom prst="rect">
            <a:avLst/>
          </a:prstGeom>
          <a:solidFill>
            <a:srgbClr val="0F5494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0" i="0" dirty="0" smtClean="0">
                <a:solidFill>
                  <a:schemeClr val="bg1"/>
                </a:solidFill>
              </a:rPr>
              <a:t>Thank you for</a:t>
            </a:r>
            <a:endParaRPr lang="en-GB" altLang="en-US" sz="1800" b="0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 b="0" i="0" dirty="0">
                <a:solidFill>
                  <a:schemeClr val="bg1"/>
                </a:solidFill>
              </a:rPr>
              <a:t> </a:t>
            </a:r>
            <a:r>
              <a:rPr lang="en-GB" altLang="en-US" sz="1800" i="0" dirty="0" smtClean="0">
                <a:solidFill>
                  <a:schemeClr val="bg1"/>
                </a:solidFill>
              </a:rPr>
              <a:t>your</a:t>
            </a:r>
            <a:r>
              <a:rPr lang="en-GB" altLang="en-US" sz="1800" b="0" i="0" dirty="0" smtClean="0">
                <a:solidFill>
                  <a:schemeClr val="bg1"/>
                </a:solidFill>
              </a:rPr>
              <a:t> attention </a:t>
            </a:r>
            <a:r>
              <a:rPr lang="en-GB" altLang="en-US" sz="1800" b="0" i="0" dirty="0">
                <a:solidFill>
                  <a:schemeClr val="bg1"/>
                </a:solidFill>
              </a:rPr>
              <a:t>!</a:t>
            </a:r>
            <a:endParaRPr lang="en-GB" altLang="en-US" sz="1800" b="0" i="0" dirty="0">
              <a:solidFill>
                <a:schemeClr val="tx1"/>
              </a:solidFill>
            </a:endParaRPr>
          </a:p>
        </p:txBody>
      </p:sp>
      <p:sp>
        <p:nvSpPr>
          <p:cNvPr id="236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cs typeface="Arial" pitchFamily="34" charset="0"/>
              </a:rPr>
              <a:t>Questions?</a:t>
            </a:r>
          </a:p>
        </p:txBody>
      </p:sp>
      <p:sp>
        <p:nvSpPr>
          <p:cNvPr id="2365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5494"/>
              </a:buClr>
              <a:buChar char="•"/>
              <a:defRPr sz="2400" i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400B24-9792-48A9-8B0D-5426CAE7A4E5}" type="slidenum">
              <a:rPr lang="en-GB" altLang="en-US" sz="1400" i="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GB" altLang="en-US" sz="14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Organisations can fail……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</a:t>
            </a:r>
          </a:p>
          <a:p>
            <a:endParaRPr lang="en-GB" sz="1600" b="1" dirty="0">
              <a:solidFill>
                <a:srgbClr val="FF0000"/>
              </a:solidFill>
            </a:endParaRPr>
          </a:p>
          <a:p>
            <a:pPr algn="ctr"/>
            <a:endParaRPr lang="en-US" sz="6000" b="1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51" y="2403985"/>
            <a:ext cx="2828925" cy="755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939" y="4247468"/>
            <a:ext cx="1838325" cy="1838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37" y="2224520"/>
            <a:ext cx="3105200" cy="23259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286" y="4721974"/>
            <a:ext cx="2273147" cy="16151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70" y="5107465"/>
            <a:ext cx="1731697" cy="9445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47" y="2029511"/>
            <a:ext cx="1984642" cy="1571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83" y="3581982"/>
            <a:ext cx="2366175" cy="1330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20042"/>
            <a:ext cx="8229600" cy="936625"/>
          </a:xfrm>
        </p:spPr>
        <p:txBody>
          <a:bodyPr/>
          <a:lstStyle/>
          <a:p>
            <a:r>
              <a:rPr lang="en-GB" dirty="0" smtClean="0"/>
              <a:t>Scope of internal control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3638" y="1956666"/>
            <a:ext cx="2895600" cy="540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Governance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2707573"/>
            <a:ext cx="2819400" cy="576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Human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resources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338" y="3200399"/>
            <a:ext cx="23622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Monitoring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819481"/>
            <a:ext cx="1524000" cy="5193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Values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9665" y="4079156"/>
            <a:ext cx="2743200" cy="129837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Effective services and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65718" y="3265319"/>
            <a:ext cx="2667000" cy="9088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Performance management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3737" y="5089960"/>
            <a:ext cx="3276600" cy="6491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en-GB" dirty="0"/>
              <a:t>Effective planning and reporting mechanisms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956666"/>
            <a:ext cx="3048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Risk management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372" y="5560128"/>
            <a:ext cx="2572072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dirty="0"/>
              <a:t>Anti fraud strategies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4343400"/>
            <a:ext cx="1524000" cy="5193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Culture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410200"/>
            <a:ext cx="1905000" cy="38951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en-GB" dirty="0"/>
              <a:t>Behaviours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64273" y="5591004"/>
            <a:ext cx="1152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. .</a:t>
            </a:r>
            <a:endParaRPr lang="fr-FR" sz="3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4500563" y="1341438"/>
            <a:ext cx="3922712" cy="3587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0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European Parliament</a:t>
            </a:r>
            <a:endParaRPr lang="en-GB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1" name="AutoShape 22"/>
          <p:cNvSpPr>
            <a:spLocks noChangeArrowheads="1"/>
          </p:cNvSpPr>
          <p:nvPr/>
        </p:nvSpPr>
        <p:spPr bwMode="auto">
          <a:xfrm>
            <a:off x="869950" y="1844675"/>
            <a:ext cx="5256213" cy="1047750"/>
          </a:xfrm>
          <a:prstGeom prst="flowChartExtract">
            <a:avLst/>
          </a:prstGeom>
          <a:solidFill>
            <a:srgbClr val="009FBA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fr-FR" altLang="en-US" sz="1700" dirty="0" err="1" smtClean="0">
                <a:solidFill>
                  <a:schemeClr val="bg1"/>
                </a:solidFill>
              </a:rPr>
              <a:t>European</a:t>
            </a:r>
            <a:r>
              <a:rPr lang="fr-FR" altLang="en-US" sz="1700" dirty="0" smtClean="0">
                <a:solidFill>
                  <a:schemeClr val="bg1"/>
                </a:solidFill>
              </a:rPr>
              <a:t> </a:t>
            </a:r>
            <a:r>
              <a:rPr lang="fr-FR" altLang="en-US" sz="1700" dirty="0">
                <a:solidFill>
                  <a:schemeClr val="bg1"/>
                </a:solidFill>
              </a:rPr>
              <a:t/>
            </a:r>
            <a:br>
              <a:rPr lang="fr-FR" altLang="en-US" sz="1700" dirty="0">
                <a:solidFill>
                  <a:schemeClr val="bg1"/>
                </a:solidFill>
              </a:rPr>
            </a:br>
            <a:r>
              <a:rPr lang="fr-FR" altLang="en-US" sz="1700" dirty="0" smtClean="0">
                <a:solidFill>
                  <a:schemeClr val="bg1"/>
                </a:solidFill>
              </a:rPr>
              <a:t>Commission </a:t>
            </a:r>
          </a:p>
          <a:p>
            <a:pPr algn="ctr" eaLnBrk="1" hangingPunct="1"/>
            <a:r>
              <a:rPr lang="fr-FR" altLang="en-US" sz="1700" dirty="0" smtClean="0">
                <a:solidFill>
                  <a:schemeClr val="bg1"/>
                </a:solidFill>
              </a:rPr>
              <a:t>(</a:t>
            </a:r>
            <a:r>
              <a:rPr lang="fr-FR" altLang="en-US" sz="1700" dirty="0" err="1" smtClean="0">
                <a:solidFill>
                  <a:schemeClr val="bg1"/>
                </a:solidFill>
              </a:rPr>
              <a:t>College</a:t>
            </a:r>
            <a:r>
              <a:rPr lang="fr-FR" altLang="en-US" sz="1700" dirty="0" smtClean="0">
                <a:solidFill>
                  <a:schemeClr val="bg1"/>
                </a:solidFill>
              </a:rPr>
              <a:t> of </a:t>
            </a:r>
            <a:r>
              <a:rPr lang="fr-FR" altLang="en-US" sz="1700" dirty="0" err="1" smtClean="0">
                <a:solidFill>
                  <a:schemeClr val="bg1"/>
                </a:solidFill>
              </a:rPr>
              <a:t>Commissioners</a:t>
            </a:r>
            <a:r>
              <a:rPr lang="fr-FR" altLang="en-US" sz="1700" dirty="0" smtClean="0">
                <a:solidFill>
                  <a:schemeClr val="bg1"/>
                </a:solidFill>
              </a:rPr>
              <a:t> </a:t>
            </a:r>
            <a:r>
              <a:rPr lang="fr-FR" altLang="en-US" sz="1700" dirty="0">
                <a:solidFill>
                  <a:schemeClr val="bg1"/>
                </a:solidFill>
              </a:rPr>
              <a:t>28)</a:t>
            </a:r>
          </a:p>
          <a:p>
            <a:pPr algn="ctr" eaLnBrk="1" hangingPunct="1"/>
            <a:endParaRPr lang="fr-FR" altLang="en-US" sz="1800" b="0" dirty="0">
              <a:solidFill>
                <a:schemeClr val="bg1"/>
              </a:solidFill>
            </a:endParaRPr>
          </a:p>
        </p:txBody>
      </p:sp>
      <p:sp>
        <p:nvSpPr>
          <p:cNvPr id="66564" name="Rectangle 23"/>
          <p:cNvSpPr>
            <a:spLocks noChangeArrowheads="1"/>
          </p:cNvSpPr>
          <p:nvPr/>
        </p:nvSpPr>
        <p:spPr bwMode="auto">
          <a:xfrm>
            <a:off x="862013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DG X</a:t>
            </a:r>
          </a:p>
        </p:txBody>
      </p:sp>
      <p:sp>
        <p:nvSpPr>
          <p:cNvPr id="14" name="AutoShape 31"/>
          <p:cNvSpPr>
            <a:spLocks/>
          </p:cNvSpPr>
          <p:nvPr/>
        </p:nvSpPr>
        <p:spPr bwMode="auto">
          <a:xfrm>
            <a:off x="6200775" y="2060575"/>
            <a:ext cx="215900" cy="2663825"/>
          </a:xfrm>
          <a:prstGeom prst="rightBracket">
            <a:avLst>
              <a:gd name="adj" fmla="val 102819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b="0" kern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 rot="16200000">
            <a:off x="5106988" y="3863975"/>
            <a:ext cx="3816350" cy="3968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0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European Court of Auditors</a:t>
            </a:r>
            <a:endParaRPr lang="en-GB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6" name="AutoShape 30"/>
          <p:cNvSpPr>
            <a:spLocks/>
          </p:cNvSpPr>
          <p:nvPr/>
        </p:nvSpPr>
        <p:spPr bwMode="auto">
          <a:xfrm>
            <a:off x="6218238" y="4940300"/>
            <a:ext cx="198437" cy="1706563"/>
          </a:xfrm>
          <a:prstGeom prst="rightBracket">
            <a:avLst>
              <a:gd name="adj" fmla="val 47260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b="0" kern="0">
              <a:solidFill>
                <a:srgbClr val="000000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7" name="Oval 27"/>
          <p:cNvSpPr>
            <a:spLocks noChangeArrowheads="1"/>
          </p:cNvSpPr>
          <p:nvPr/>
        </p:nvSpPr>
        <p:spPr bwMode="auto">
          <a:xfrm>
            <a:off x="998538" y="4940300"/>
            <a:ext cx="4824412" cy="288925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kern="0" dirty="0" smtClean="0">
                <a:solidFill>
                  <a:srgbClr val="0F5494"/>
                </a:solidFill>
                <a:latin typeface="Verdana" pitchFamily="34" charset="0"/>
              </a:rPr>
              <a:t>Budget </a:t>
            </a:r>
            <a:r>
              <a:rPr lang="fr-FR" altLang="en-US" sz="1800" b="0" kern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 of150 </a:t>
            </a:r>
            <a:r>
              <a:rPr lang="fr-FR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billion </a:t>
            </a:r>
            <a:r>
              <a:rPr lang="fr-FR" altLang="en-US" sz="1800" b="0" kern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EUR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998538" y="5345113"/>
            <a:ext cx="4824412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b="0" kern="0" dirty="0" err="1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Member</a:t>
            </a:r>
            <a:r>
              <a:rPr lang="fr-FR" altLang="en-US" sz="1800" b="0" kern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 States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971550" y="5810250"/>
            <a:ext cx="4824413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b="0" kern="0" dirty="0" err="1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Contractors</a:t>
            </a:r>
            <a:r>
              <a:rPr lang="fr-FR" altLang="en-US" sz="1800" b="0" kern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 </a:t>
            </a:r>
            <a:r>
              <a:rPr lang="fr-FR" altLang="en-US" sz="1800" b="0" kern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/ </a:t>
            </a:r>
            <a:r>
              <a:rPr lang="fr-FR" altLang="en-US" sz="1800" b="0" kern="0" dirty="0" err="1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Beneficiaries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5325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fld id="{7C3E9BE8-E119-4581-8A6E-34D57ACE4765}" type="slidenum">
              <a:rPr lang="en-GB" altLang="en-US" sz="14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GB" altLang="en-US" sz="14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971550" y="6297613"/>
            <a:ext cx="4824413" cy="349250"/>
          </a:xfrm>
          <a:prstGeom prst="ellipse">
            <a:avLst/>
          </a:prstGeom>
          <a:solidFill>
            <a:srgbClr val="BDDEFF"/>
          </a:solidFill>
          <a:ln w="9525">
            <a:solidFill>
              <a:srgbClr val="7DBEFF"/>
            </a:solidFill>
            <a:round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en-US" sz="1800" b="0" kern="0" dirty="0" err="1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Third</a:t>
            </a:r>
            <a:r>
              <a:rPr lang="fr-FR" altLang="en-US" sz="1800" b="0" kern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 Countries</a:t>
            </a:r>
            <a:endParaRPr lang="fr-FR" altLang="en-US" sz="1400" b="0" kern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628056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DG Y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183297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DG </a:t>
            </a:r>
          </a:p>
          <a:p>
            <a:pPr algn="ctr" eaLnBrk="1" hangingPunct="1">
              <a:defRPr/>
            </a:pPr>
            <a:r>
              <a:rPr lang="fr-BE" altLang="en-US" sz="1600" dirty="0" smtClean="0">
                <a:solidFill>
                  <a:srgbClr val="FFFFFF"/>
                </a:solidFill>
              </a:rPr>
              <a:t>Budget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2394099" y="2960688"/>
            <a:ext cx="613643" cy="1567741"/>
          </a:xfrm>
          <a:prstGeom prst="rect">
            <a:avLst/>
          </a:prstGeom>
          <a:solidFill>
            <a:srgbClr val="FFC000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DG …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038352" y="2955811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Service </a:t>
            </a:r>
          </a:p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3265" name="Right Brace 1"/>
          <p:cNvSpPr>
            <a:spLocks/>
          </p:cNvSpPr>
          <p:nvPr/>
        </p:nvSpPr>
        <p:spPr bwMode="auto">
          <a:xfrm rot="5400000">
            <a:off x="2243931" y="3126582"/>
            <a:ext cx="130175" cy="2935288"/>
          </a:xfrm>
          <a:prstGeom prst="rightBrace">
            <a:avLst>
              <a:gd name="adj1" fmla="val 83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773835" y="2960688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Service </a:t>
            </a:r>
          </a:p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89141" y="2960687"/>
            <a:ext cx="613643" cy="1567741"/>
          </a:xfrm>
          <a:prstGeom prst="rect">
            <a:avLst/>
          </a:prstGeom>
          <a:solidFill>
            <a:srgbClr val="30B839"/>
          </a:solidFill>
          <a:ln w="9525">
            <a:solidFill>
              <a:srgbClr val="007A8E"/>
            </a:solidFill>
            <a:miter lim="800000"/>
            <a:headEnd/>
            <a:tailEnd/>
          </a:ln>
        </p:spPr>
        <p:txBody>
          <a:bodyPr vert="vert270" wrap="none" lIns="91395" tIns="45700" rIns="91395" bIns="45700" anchor="ctr"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BE" altLang="en-US" sz="1800" dirty="0" err="1" smtClean="0">
                <a:solidFill>
                  <a:srgbClr val="FFFFFF"/>
                </a:solidFill>
              </a:rPr>
              <a:t>Internal</a:t>
            </a:r>
            <a:endParaRPr lang="fr-BE" altLang="en-US" sz="1800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fr-BE" altLang="en-US" sz="1800" dirty="0" smtClean="0">
                <a:solidFill>
                  <a:srgbClr val="FFFFFF"/>
                </a:solidFill>
              </a:rPr>
              <a:t>Audit </a:t>
            </a:r>
            <a:r>
              <a:rPr lang="fr-BE" altLang="en-US" sz="1800" dirty="0" err="1" smtClean="0">
                <a:solidFill>
                  <a:srgbClr val="FFFFFF"/>
                </a:solidFill>
              </a:rPr>
              <a:t>Serv</a:t>
            </a:r>
            <a:r>
              <a:rPr lang="fr-BE" altLang="en-US" sz="1800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53268" name="TextBox 2"/>
          <p:cNvSpPr txBox="1">
            <a:spLocks noChangeArrowheads="1"/>
          </p:cNvSpPr>
          <p:nvPr/>
        </p:nvSpPr>
        <p:spPr bwMode="auto">
          <a:xfrm>
            <a:off x="1206500" y="4649788"/>
            <a:ext cx="2290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r>
              <a:rPr lang="fr-BE" altLang="en-US" sz="1200" b="0" dirty="0">
                <a:solidFill>
                  <a:schemeClr val="tx1"/>
                </a:solidFill>
              </a:rPr>
              <a:t>33 </a:t>
            </a:r>
            <a:r>
              <a:rPr lang="fr-BE" altLang="en-US" sz="1200" b="0" dirty="0" err="1" smtClean="0">
                <a:solidFill>
                  <a:schemeClr val="tx1"/>
                </a:solidFill>
              </a:rPr>
              <a:t>Directorates</a:t>
            </a:r>
            <a:r>
              <a:rPr lang="fr-BE" altLang="en-US" sz="1200" b="0" dirty="0" smtClean="0">
                <a:solidFill>
                  <a:schemeClr val="tx1"/>
                </a:solidFill>
              </a:rPr>
              <a:t>-General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53269" name="Right Brace 27"/>
          <p:cNvSpPr>
            <a:spLocks/>
          </p:cNvSpPr>
          <p:nvPr/>
        </p:nvSpPr>
        <p:spPr bwMode="auto">
          <a:xfrm rot="5400000">
            <a:off x="4982369" y="3604419"/>
            <a:ext cx="158750" cy="2081212"/>
          </a:xfrm>
          <a:prstGeom prst="rightBrace">
            <a:avLst>
              <a:gd name="adj1" fmla="val 83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53270" name="TextBox 28"/>
          <p:cNvSpPr txBox="1">
            <a:spLocks noChangeArrowheads="1"/>
          </p:cNvSpPr>
          <p:nvPr/>
        </p:nvSpPr>
        <p:spPr bwMode="auto">
          <a:xfrm>
            <a:off x="3776663" y="4664075"/>
            <a:ext cx="22907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fr-BE" altLang="en-US" sz="1200" b="0" dirty="0">
                <a:solidFill>
                  <a:schemeClr val="tx1"/>
                </a:solidFill>
              </a:rPr>
              <a:t>11 </a:t>
            </a:r>
            <a:r>
              <a:rPr lang="fr-BE" altLang="en-US" sz="1200" b="0" dirty="0" smtClean="0">
                <a:solidFill>
                  <a:schemeClr val="tx1"/>
                </a:solidFill>
              </a:rPr>
              <a:t>Services</a:t>
            </a:r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47663" y="1341438"/>
            <a:ext cx="3922712" cy="358775"/>
          </a:xfrm>
          <a:prstGeom prst="rect">
            <a:avLst/>
          </a:prstGeom>
          <a:solidFill>
            <a:srgbClr val="0F5494"/>
          </a:solidFill>
          <a:ln w="9525">
            <a:solidFill>
              <a:srgbClr val="082E50"/>
            </a:solidFill>
            <a:miter lim="800000"/>
            <a:headEnd/>
            <a:tailEnd/>
          </a:ln>
          <a:effectLst/>
          <a:extLst/>
        </p:spPr>
        <p:txBody>
          <a:bodyPr wrap="none" lIns="91395" tIns="45700" rIns="91395" bIns="457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800" b="0" kern="0" dirty="0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Council</a:t>
            </a:r>
            <a:endParaRPr lang="en-GB" altLang="en-US" sz="1800" b="0" kern="0" dirty="0">
              <a:solidFill>
                <a:srgbClr val="FFFFFF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33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1478ABB-9DFF-41B9-9BF8-A638A648840F}" type="slidenum">
              <a:rPr lang="en-GB" altLang="en-US" sz="1400" i="0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en-US" sz="1400" i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9138" y="1382990"/>
            <a:ext cx="7391400" cy="5217135"/>
            <a:chOff x="0" y="0"/>
            <a:chExt cx="6434666" cy="4795081"/>
          </a:xfrm>
        </p:grpSpPr>
        <p:sp>
          <p:nvSpPr>
            <p:cNvPr id="6" name="Rectangle 5"/>
            <p:cNvSpPr/>
            <p:nvPr/>
          </p:nvSpPr>
          <p:spPr>
            <a:xfrm>
              <a:off x="431177" y="571500"/>
              <a:ext cx="6003489" cy="1539892"/>
            </a:xfrm>
            <a:prstGeom prst="rect">
              <a:avLst/>
            </a:prstGeom>
            <a:pattFill prst="wdUpDiag">
              <a:fgClr>
                <a:srgbClr val="4F81BD"/>
              </a:fgClr>
              <a:bgClr>
                <a:sysClr val="window" lastClr="FFFFFF"/>
              </a:bgClr>
            </a:patt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2155202" y="2990850"/>
              <a:ext cx="2791547" cy="668915"/>
            </a:xfrm>
            <a:prstGeom prst="leftArrow">
              <a:avLst>
                <a:gd name="adj1" fmla="val 50000"/>
                <a:gd name="adj2" fmla="val 56108"/>
              </a:avLst>
            </a:prstGeom>
            <a:solidFill>
              <a:srgbClr val="1F497D"/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80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</a:t>
              </a:r>
              <a:r>
                <a:rPr lang="en-GB" sz="12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Guidance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>
              <a:off x="2498102" y="1971675"/>
              <a:ext cx="537915" cy="1210380"/>
            </a:xfrm>
            <a:prstGeom prst="upArrow">
              <a:avLst>
                <a:gd name="adj1" fmla="val 50000"/>
                <a:gd name="adj2" fmla="val 61117"/>
              </a:avLst>
            </a:prstGeom>
            <a:solidFill>
              <a:srgbClr val="1F497D"/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1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AAR quality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eft Arrow 8"/>
            <p:cNvSpPr/>
            <p:nvPr/>
          </p:nvSpPr>
          <p:spPr>
            <a:xfrm>
              <a:off x="2155202" y="3848100"/>
              <a:ext cx="1478984" cy="668915"/>
            </a:xfrm>
            <a:prstGeom prst="leftArrow">
              <a:avLst>
                <a:gd name="adj1" fmla="val 50000"/>
                <a:gd name="adj2" fmla="val 56108"/>
              </a:avLst>
            </a:prstGeom>
            <a:solidFill>
              <a:srgbClr val="1F497D"/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8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   </a:t>
              </a:r>
              <a:r>
                <a:rPr lang="en-GB" sz="1200">
                  <a:solidFill>
                    <a:srgbClr val="FFFF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rPr>
                <a:t>Assurance and consultancy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6"/>
            <p:cNvSpPr txBox="1"/>
            <p:nvPr/>
          </p:nvSpPr>
          <p:spPr>
            <a:xfrm rot="16200000">
              <a:off x="-826123" y="3657600"/>
              <a:ext cx="1963604" cy="31135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300" b="1" i="1">
                  <a:solidFill>
                    <a:srgbClr val="1F497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assurance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Up Arrow 10"/>
            <p:cNvSpPr/>
            <p:nvPr/>
          </p:nvSpPr>
          <p:spPr>
            <a:xfrm>
              <a:off x="202577" y="600075"/>
              <a:ext cx="138533" cy="4107877"/>
            </a:xfrm>
            <a:prstGeom prst="upArrow">
              <a:avLst>
                <a:gd name="adj1" fmla="val 50000"/>
                <a:gd name="adj2" fmla="val 152007"/>
              </a:avLst>
            </a:prstGeom>
            <a:solidFill>
              <a:srgbClr val="1F497D">
                <a:lumMod val="40000"/>
                <a:lumOff val="60000"/>
                <a:alpha val="3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612652" y="2905125"/>
              <a:ext cx="945730" cy="836334"/>
            </a:xfrm>
            <a:prstGeom prst="roundRect">
              <a:avLst/>
            </a:prstGeom>
            <a:solidFill>
              <a:srgbClr val="4F81BD"/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Central services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31577" y="3781425"/>
              <a:ext cx="986192" cy="835486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</a:srgbClr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91440" tIns="4680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IAS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0252" y="2647950"/>
              <a:ext cx="1461457" cy="607104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Units + Directorates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(management controls)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0252" y="3324225"/>
              <a:ext cx="1461980" cy="591461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Director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(risk management and internal control)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0252" y="3981450"/>
              <a:ext cx="1463948" cy="45162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IAS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(internal audit)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612777" y="685800"/>
              <a:ext cx="758532" cy="1282492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</a:srgbClr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ot="0" spcFirstLastPara="0" vert="horz" wrap="square" lIns="72000" tIns="45720" rIns="72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EP and Council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60077" y="685800"/>
              <a:ext cx="1559528" cy="1282492"/>
            </a:xfrm>
            <a:custGeom>
              <a:avLst/>
              <a:gdLst>
                <a:gd name="connsiteX0" fmla="*/ 0 w 2192772"/>
                <a:gd name="connsiteY0" fmla="*/ 112696 h 1126960"/>
                <a:gd name="connsiteX1" fmla="*/ 112696 w 2192772"/>
                <a:gd name="connsiteY1" fmla="*/ 0 h 1126960"/>
                <a:gd name="connsiteX2" fmla="*/ 2080076 w 2192772"/>
                <a:gd name="connsiteY2" fmla="*/ 0 h 1126960"/>
                <a:gd name="connsiteX3" fmla="*/ 2192772 w 2192772"/>
                <a:gd name="connsiteY3" fmla="*/ 112696 h 1126960"/>
                <a:gd name="connsiteX4" fmla="*/ 2192772 w 2192772"/>
                <a:gd name="connsiteY4" fmla="*/ 1014264 h 1126960"/>
                <a:gd name="connsiteX5" fmla="*/ 2080076 w 2192772"/>
                <a:gd name="connsiteY5" fmla="*/ 1126960 h 1126960"/>
                <a:gd name="connsiteX6" fmla="*/ 112696 w 2192772"/>
                <a:gd name="connsiteY6" fmla="*/ 1126960 h 1126960"/>
                <a:gd name="connsiteX7" fmla="*/ 0 w 2192772"/>
                <a:gd name="connsiteY7" fmla="*/ 1014264 h 1126960"/>
                <a:gd name="connsiteX8" fmla="*/ 0 w 2192772"/>
                <a:gd name="connsiteY8" fmla="*/ 112696 h 112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2772" h="1126960">
                  <a:moveTo>
                    <a:pt x="0" y="112696"/>
                  </a:moveTo>
                  <a:cubicBezTo>
                    <a:pt x="0" y="50456"/>
                    <a:pt x="50456" y="0"/>
                    <a:pt x="112696" y="0"/>
                  </a:cubicBezTo>
                  <a:lnTo>
                    <a:pt x="2080076" y="0"/>
                  </a:lnTo>
                  <a:cubicBezTo>
                    <a:pt x="2142316" y="0"/>
                    <a:pt x="2192772" y="50456"/>
                    <a:pt x="2192772" y="112696"/>
                  </a:cubicBezTo>
                  <a:lnTo>
                    <a:pt x="2192772" y="1014264"/>
                  </a:lnTo>
                  <a:cubicBezTo>
                    <a:pt x="2192772" y="1076504"/>
                    <a:pt x="2142316" y="1126960"/>
                    <a:pt x="2080076" y="1126960"/>
                  </a:cubicBezTo>
                  <a:lnTo>
                    <a:pt x="112696" y="1126960"/>
                  </a:lnTo>
                  <a:cubicBezTo>
                    <a:pt x="50456" y="1126960"/>
                    <a:pt x="0" y="1076504"/>
                    <a:pt x="0" y="1014264"/>
                  </a:cubicBezTo>
                  <a:lnTo>
                    <a:pt x="0" y="112696"/>
                  </a:lnTo>
                  <a:close/>
                </a:path>
              </a:pathLst>
            </a:custGeom>
            <a:solidFill>
              <a:srgbClr val="4F81BD"/>
            </a:solidFill>
            <a:ln w="9525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spcFirstLastPara="0" vert="horz" wrap="square" lIns="106680" tIns="106680" rIns="106680" bIns="10800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3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College 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3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(political responsibility)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8973">
              <a:off x="2088527" y="1038225"/>
              <a:ext cx="947086" cy="653082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0" tIns="144000" rIns="108000" bIns="14400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AAR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26427" y="685800"/>
              <a:ext cx="1559528" cy="1280796"/>
            </a:xfrm>
            <a:custGeom>
              <a:avLst/>
              <a:gdLst>
                <a:gd name="connsiteX0" fmla="*/ 0 w 2192772"/>
                <a:gd name="connsiteY0" fmla="*/ 112696 h 1126960"/>
                <a:gd name="connsiteX1" fmla="*/ 112696 w 2192772"/>
                <a:gd name="connsiteY1" fmla="*/ 0 h 1126960"/>
                <a:gd name="connsiteX2" fmla="*/ 2080076 w 2192772"/>
                <a:gd name="connsiteY2" fmla="*/ 0 h 1126960"/>
                <a:gd name="connsiteX3" fmla="*/ 2192772 w 2192772"/>
                <a:gd name="connsiteY3" fmla="*/ 112696 h 1126960"/>
                <a:gd name="connsiteX4" fmla="*/ 2192772 w 2192772"/>
                <a:gd name="connsiteY4" fmla="*/ 1014264 h 1126960"/>
                <a:gd name="connsiteX5" fmla="*/ 2080076 w 2192772"/>
                <a:gd name="connsiteY5" fmla="*/ 1126960 h 1126960"/>
                <a:gd name="connsiteX6" fmla="*/ 112696 w 2192772"/>
                <a:gd name="connsiteY6" fmla="*/ 1126960 h 1126960"/>
                <a:gd name="connsiteX7" fmla="*/ 0 w 2192772"/>
                <a:gd name="connsiteY7" fmla="*/ 1014264 h 1126960"/>
                <a:gd name="connsiteX8" fmla="*/ 0 w 2192772"/>
                <a:gd name="connsiteY8" fmla="*/ 112696 h 112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2772" h="1126960">
                  <a:moveTo>
                    <a:pt x="0" y="112696"/>
                  </a:moveTo>
                  <a:cubicBezTo>
                    <a:pt x="0" y="50456"/>
                    <a:pt x="50456" y="0"/>
                    <a:pt x="112696" y="0"/>
                  </a:cubicBezTo>
                  <a:lnTo>
                    <a:pt x="2080076" y="0"/>
                  </a:lnTo>
                  <a:cubicBezTo>
                    <a:pt x="2142316" y="0"/>
                    <a:pt x="2192772" y="50456"/>
                    <a:pt x="2192772" y="112696"/>
                  </a:cubicBezTo>
                  <a:lnTo>
                    <a:pt x="2192772" y="1014264"/>
                  </a:lnTo>
                  <a:cubicBezTo>
                    <a:pt x="2192772" y="1076504"/>
                    <a:pt x="2142316" y="1126960"/>
                    <a:pt x="2080076" y="1126960"/>
                  </a:cubicBezTo>
                  <a:lnTo>
                    <a:pt x="112696" y="1126960"/>
                  </a:lnTo>
                  <a:cubicBezTo>
                    <a:pt x="50456" y="1126960"/>
                    <a:pt x="0" y="1076504"/>
                    <a:pt x="0" y="1014264"/>
                  </a:cubicBezTo>
                  <a:lnTo>
                    <a:pt x="0" y="112696"/>
                  </a:lnTo>
                  <a:close/>
                </a:path>
              </a:pathLst>
            </a:cu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spcFirstLastPara="0" vert="horz" wrap="square" lIns="106680" tIns="106680" rIns="106680" bIns="10800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0"/>
                </a:spcAft>
              </a:pP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AOD/Director-General</a:t>
              </a:r>
              <a:b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</a:br>
              <a:r>
                <a:rPr lang="en-GB" sz="1300" b="1" kern="120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(management responsibility)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17325" y="1628775"/>
              <a:ext cx="412769" cy="287367"/>
            </a:xfrm>
            <a:custGeom>
              <a:avLst/>
              <a:gdLst>
                <a:gd name="connsiteX0" fmla="*/ 0 w 2205542"/>
                <a:gd name="connsiteY0" fmla="*/ 55119 h 551190"/>
                <a:gd name="connsiteX1" fmla="*/ 55119 w 2205542"/>
                <a:gd name="connsiteY1" fmla="*/ 0 h 551190"/>
                <a:gd name="connsiteX2" fmla="*/ 2150423 w 2205542"/>
                <a:gd name="connsiteY2" fmla="*/ 0 h 551190"/>
                <a:gd name="connsiteX3" fmla="*/ 2205542 w 2205542"/>
                <a:gd name="connsiteY3" fmla="*/ 55119 h 551190"/>
                <a:gd name="connsiteX4" fmla="*/ 2205542 w 2205542"/>
                <a:gd name="connsiteY4" fmla="*/ 496071 h 551190"/>
                <a:gd name="connsiteX5" fmla="*/ 2150423 w 2205542"/>
                <a:gd name="connsiteY5" fmla="*/ 551190 h 551190"/>
                <a:gd name="connsiteX6" fmla="*/ 55119 w 2205542"/>
                <a:gd name="connsiteY6" fmla="*/ 551190 h 551190"/>
                <a:gd name="connsiteX7" fmla="*/ 0 w 2205542"/>
                <a:gd name="connsiteY7" fmla="*/ 496071 h 551190"/>
                <a:gd name="connsiteX8" fmla="*/ 0 w 2205542"/>
                <a:gd name="connsiteY8" fmla="*/ 55119 h 55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5542" h="551190">
                  <a:moveTo>
                    <a:pt x="0" y="55119"/>
                  </a:moveTo>
                  <a:cubicBezTo>
                    <a:pt x="0" y="24678"/>
                    <a:pt x="24678" y="0"/>
                    <a:pt x="55119" y="0"/>
                  </a:cubicBezTo>
                  <a:lnTo>
                    <a:pt x="2150423" y="0"/>
                  </a:lnTo>
                  <a:cubicBezTo>
                    <a:pt x="2180864" y="0"/>
                    <a:pt x="2205542" y="24678"/>
                    <a:pt x="2205542" y="55119"/>
                  </a:cubicBezTo>
                  <a:lnTo>
                    <a:pt x="2205542" y="496071"/>
                  </a:lnTo>
                  <a:cubicBezTo>
                    <a:pt x="2205542" y="526512"/>
                    <a:pt x="2180864" y="551190"/>
                    <a:pt x="2150423" y="551190"/>
                  </a:cubicBezTo>
                  <a:lnTo>
                    <a:pt x="55119" y="551190"/>
                  </a:lnTo>
                  <a:cubicBezTo>
                    <a:pt x="24678" y="551190"/>
                    <a:pt x="0" y="526512"/>
                    <a:pt x="0" y="496071"/>
                  </a:cubicBezTo>
                  <a:lnTo>
                    <a:pt x="0" y="55119"/>
                  </a:lnTo>
                  <a:close/>
                </a:path>
              </a:pathLst>
            </a:cu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1F497D"/>
              </a:solidFill>
              <a:prstDash val="solid"/>
            </a:ln>
            <a:effectLst/>
          </p:spPr>
          <p:txBody>
            <a:bodyPr spcFirstLastPara="0" vert="horz" wrap="square" lIns="0" tIns="18000" rIns="0" bIns="0" numCol="1" spcCol="127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300" b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APC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 rot="16200000">
              <a:off x="1016965" y="2128837"/>
              <a:ext cx="650576" cy="386110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0" tIns="144000" rIns="108000" bIns="144000" numCol="1" spcCol="1270" anchor="ctr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90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-35548" y="3114675"/>
              <a:ext cx="1781888" cy="849936"/>
            </a:xfrm>
            <a:prstGeom prst="rect">
              <a:avLst/>
            </a:prstGeom>
            <a:noFill/>
            <a:ln w="9525" cap="sq" cmpd="sng" algn="ctr">
              <a:noFill/>
              <a:prstDash val="solid"/>
              <a:round/>
            </a:ln>
            <a:effectLst/>
          </p:spPr>
          <p:txBody>
            <a:bodyPr rot="0" spcFirstLastPara="0" vert="horz" wrap="square" lIns="36000" tIns="18000" rIns="36000" bIns="18000" numCol="1" spcCol="127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2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 lines of defence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Freeform 23"/>
            <p:cNvSpPr/>
            <p:nvPr/>
          </p:nvSpPr>
          <p:spPr>
            <a:xfrm rot="8973">
              <a:off x="4622177" y="733425"/>
              <a:ext cx="969551" cy="652273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72000" tIns="36000" rIns="36000" bIns="36000" numCol="1" spcCol="1270" anchor="ctr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AMPR 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 rot="8973">
              <a:off x="4622177" y="1343025"/>
              <a:ext cx="970464" cy="652273"/>
            </a:xfrm>
            <a:custGeom>
              <a:avLst/>
              <a:gdLst>
                <a:gd name="connsiteX0" fmla="*/ 0 w 1202977"/>
                <a:gd name="connsiteY0" fmla="*/ 165292 h 826458"/>
                <a:gd name="connsiteX1" fmla="*/ 789748 w 1202977"/>
                <a:gd name="connsiteY1" fmla="*/ 165292 h 826458"/>
                <a:gd name="connsiteX2" fmla="*/ 789748 w 1202977"/>
                <a:gd name="connsiteY2" fmla="*/ 0 h 826458"/>
                <a:gd name="connsiteX3" fmla="*/ 1202977 w 1202977"/>
                <a:gd name="connsiteY3" fmla="*/ 413229 h 826458"/>
                <a:gd name="connsiteX4" fmla="*/ 789748 w 1202977"/>
                <a:gd name="connsiteY4" fmla="*/ 826458 h 826458"/>
                <a:gd name="connsiteX5" fmla="*/ 789748 w 1202977"/>
                <a:gd name="connsiteY5" fmla="*/ 661166 h 826458"/>
                <a:gd name="connsiteX6" fmla="*/ 0 w 1202977"/>
                <a:gd name="connsiteY6" fmla="*/ 661166 h 826458"/>
                <a:gd name="connsiteX7" fmla="*/ 0 w 1202977"/>
                <a:gd name="connsiteY7" fmla="*/ 165292 h 82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2977" h="826458">
                  <a:moveTo>
                    <a:pt x="0" y="165292"/>
                  </a:moveTo>
                  <a:lnTo>
                    <a:pt x="789748" y="165292"/>
                  </a:lnTo>
                  <a:lnTo>
                    <a:pt x="789748" y="0"/>
                  </a:lnTo>
                  <a:lnTo>
                    <a:pt x="1202977" y="413229"/>
                  </a:lnTo>
                  <a:lnTo>
                    <a:pt x="789748" y="826458"/>
                  </a:lnTo>
                  <a:lnTo>
                    <a:pt x="789748" y="661166"/>
                  </a:lnTo>
                  <a:lnTo>
                    <a:pt x="0" y="661166"/>
                  </a:lnTo>
                  <a:lnTo>
                    <a:pt x="0" y="165292"/>
                  </a:lnTo>
                  <a:close/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12700">
              <a:noFill/>
            </a:ln>
            <a:effectLst/>
          </p:spPr>
          <p:txBody>
            <a:bodyPr spcFirstLastPara="0" vert="horz" wrap="square" lIns="72000" tIns="36000" rIns="36000" bIns="36000" numCol="1" spcCol="1270" anchor="ctr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Art. 99.5 Report</a:t>
              </a:r>
              <a:endParaRPr lang="en-GB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2396" y="571500"/>
              <a:ext cx="5162554" cy="4132475"/>
            </a:xfrm>
            <a:prstGeom prst="rect">
              <a:avLst/>
            </a:prstGeom>
            <a:solidFill>
              <a:srgbClr val="1F497D">
                <a:lumMod val="40000"/>
                <a:lumOff val="60000"/>
                <a:alpha val="30000"/>
              </a:srgbClr>
            </a:solidFill>
            <a:ln w="1905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7"/>
            <p:cNvSpPr txBox="1"/>
            <p:nvPr/>
          </p:nvSpPr>
          <p:spPr>
            <a:xfrm>
              <a:off x="335927" y="0"/>
              <a:ext cx="1914635" cy="501857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300" b="1" i="1">
                  <a:solidFill>
                    <a:srgbClr val="1F497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Accountability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31177" y="314325"/>
              <a:ext cx="5998765" cy="167945"/>
            </a:xfrm>
            <a:prstGeom prst="rightArrow">
              <a:avLst>
                <a:gd name="adj1" fmla="val 50000"/>
                <a:gd name="adj2" fmla="val 158818"/>
              </a:avLst>
            </a:prstGeom>
            <a:pattFill prst="wdUpDiag">
              <a:fgClr>
                <a:srgbClr val="1F497D"/>
              </a:fgClr>
              <a:bgClr>
                <a:sysClr val="window" lastClr="FFFFFF"/>
              </a:bgClr>
            </a:patt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9" name="Up Arrow 28"/>
            <p:cNvSpPr/>
            <p:nvPr/>
          </p:nvSpPr>
          <p:spPr>
            <a:xfrm>
              <a:off x="3660152" y="1990725"/>
              <a:ext cx="926850" cy="1794145"/>
            </a:xfrm>
            <a:prstGeom prst="upArrow">
              <a:avLst>
                <a:gd name="adj1" fmla="val 50000"/>
                <a:gd name="adj2" fmla="val 61117"/>
              </a:avLst>
            </a:prstGeom>
            <a:solidFill>
              <a:srgbClr val="4F81BD">
                <a:lumMod val="60000"/>
                <a:lumOff val="40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ot="0" spcFirstLastPara="0" vert="vert270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Reports significant issues;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1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Art. 99.3 Report         Overall Opinion</a:t>
              </a:r>
              <a:endPara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155202" y="590550"/>
              <a:ext cx="0" cy="4136390"/>
            </a:xfrm>
            <a:prstGeom prst="line">
              <a:avLst/>
            </a:prstGeom>
            <a:noFill/>
            <a:ln w="158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984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1063625" y="1412875"/>
            <a:ext cx="6964363" cy="936625"/>
          </a:xfrm>
        </p:spPr>
        <p:txBody>
          <a:bodyPr/>
          <a:lstStyle/>
          <a:p>
            <a:pPr marL="0" indent="0" algn="ctr">
              <a:defRPr/>
            </a:pPr>
            <a:r>
              <a:rPr lang="en-GB" dirty="0" smtClean="0">
                <a:ea typeface="ＭＳ Ｐゴシック" charset="0"/>
                <a:cs typeface="+mj-cs"/>
              </a:rPr>
              <a:t>Background</a:t>
            </a:r>
            <a:endParaRPr lang="fr-FR" dirty="0">
              <a:ea typeface="ＭＳ Ｐゴシック" charset="0"/>
              <a:cs typeface="+mj-cs"/>
            </a:endParaRPr>
          </a:p>
        </p:txBody>
      </p:sp>
      <p:sp>
        <p:nvSpPr>
          <p:cNvPr id="4101" name="Oval 12" hidden="1"/>
          <p:cNvSpPr>
            <a:spLocks noChangeArrowheads="1"/>
          </p:cNvSpPr>
          <p:nvPr/>
        </p:nvSpPr>
        <p:spPr bwMode="auto">
          <a:xfrm>
            <a:off x="2916238" y="4071938"/>
            <a:ext cx="360362" cy="365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5" tIns="45700" rIns="91395" bIns="45700" anchor="ctr"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fr-FR" altLang="en-US" sz="1200" b="0" i="0">
              <a:ea typeface="+mn-ea"/>
              <a:cs typeface="Arial" charset="0"/>
            </a:endParaRPr>
          </a:p>
        </p:txBody>
      </p:sp>
      <p:sp>
        <p:nvSpPr>
          <p:cNvPr id="7" name="Notched Right Arrow 6"/>
          <p:cNvSpPr>
            <a:spLocks noChangeArrowheads="1"/>
          </p:cNvSpPr>
          <p:nvPr/>
        </p:nvSpPr>
        <p:spPr bwMode="auto">
          <a:xfrm>
            <a:off x="457200" y="3284538"/>
            <a:ext cx="8229600" cy="1412875"/>
          </a:xfrm>
          <a:prstGeom prst="notchedRightArrow">
            <a:avLst>
              <a:gd name="adj1" fmla="val 50000"/>
              <a:gd name="adj2" fmla="val 49996"/>
            </a:avLst>
          </a:prstGeom>
          <a:solidFill>
            <a:srgbClr val="9ED3D7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57200" y="2659063"/>
            <a:ext cx="1096963" cy="88582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 smtClean="0">
                <a:solidFill>
                  <a:srgbClr val="000000"/>
                </a:solidFill>
              </a:rPr>
              <a:t>1999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b="0" dirty="0" smtClean="0">
                <a:solidFill>
                  <a:srgbClr val="000000"/>
                </a:solidFill>
              </a:rPr>
              <a:t>Fraud Cases and Collective Resignation of Commissioners</a:t>
            </a:r>
            <a:endParaRPr lang="fr-FR" altLang="en-US" sz="900" b="0" dirty="0" smtClean="0">
              <a:solidFill>
                <a:srgbClr val="0000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76375" y="4406900"/>
            <a:ext cx="1281113" cy="70485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/>
          <a:lstStyle/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2000</a:t>
            </a: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White Paper of the Reform</a:t>
            </a:r>
            <a:endParaRPr lang="fr-F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538413" y="2803525"/>
            <a:ext cx="1169987" cy="70485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 smtClean="0">
                <a:solidFill>
                  <a:srgbClr val="000000"/>
                </a:solidFill>
              </a:rPr>
              <a:t>2001</a:t>
            </a:r>
            <a:endParaRPr lang="en-GB" altLang="en-US" sz="900" b="0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b="0" dirty="0" smtClean="0">
                <a:solidFill>
                  <a:srgbClr val="000000"/>
                </a:solidFill>
              </a:rPr>
              <a:t> Set-up of the Internal Audit Service</a:t>
            </a:r>
            <a:endParaRPr lang="fr-FR" altLang="en-US" sz="900" b="0" dirty="0" smtClean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372330" y="4449763"/>
            <a:ext cx="1454150" cy="81597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/>
          <a:lstStyle/>
          <a:p>
            <a:pPr algn="ctr" defTabSz="399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2001</a:t>
            </a:r>
          </a:p>
          <a:p>
            <a:pPr algn="ctr" defTabSz="399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White Paper of the European Governance</a:t>
            </a:r>
            <a:endParaRPr lang="fr-F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745038" y="3040063"/>
            <a:ext cx="1014412" cy="482600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spcCol="1270" anchor="b"/>
          <a:lstStyle/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GB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en-GB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2001</a:t>
            </a:r>
          </a:p>
          <a:p>
            <a:pPr algn="ctr" defTabSz="39985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 </a:t>
            </a:r>
            <a:r>
              <a:rPr lang="en-GB" sz="900" b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First Internal Control Standards (24</a:t>
            </a:r>
            <a:r>
              <a:rPr lang="en-GB" sz="900" b="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) </a:t>
            </a:r>
            <a:endParaRPr lang="fr-FR" sz="900" b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508625" y="4378325"/>
            <a:ext cx="1727200" cy="887413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GB" altLang="en-US" sz="900" dirty="0" smtClean="0">
                <a:solidFill>
                  <a:srgbClr val="000000"/>
                </a:solidFill>
              </a:rPr>
              <a:t>2007 (Updated in 2014)</a:t>
            </a:r>
            <a:endParaRPr lang="en-GB" altLang="en-US" sz="900" b="0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b="0" dirty="0" smtClean="0">
                <a:solidFill>
                  <a:srgbClr val="000000"/>
                </a:solidFill>
              </a:rPr>
              <a:t>Revision    of       IC     Standards (16) </a:t>
            </a:r>
            <a:endParaRPr lang="fr-FR" altLang="en-US" sz="900" b="0" dirty="0" smtClean="0">
              <a:solidFill>
                <a:srgbClr val="00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732588" y="2703513"/>
            <a:ext cx="1276350" cy="854075"/>
          </a:xfrm>
          <a:custGeom>
            <a:avLst/>
            <a:gdLst>
              <a:gd name="connsiteX0" fmla="*/ 0 w 1014434"/>
              <a:gd name="connsiteY0" fmla="*/ 0 h 1411605"/>
              <a:gd name="connsiteX1" fmla="*/ 1014434 w 1014434"/>
              <a:gd name="connsiteY1" fmla="*/ 0 h 1411605"/>
              <a:gd name="connsiteX2" fmla="*/ 1014434 w 1014434"/>
              <a:gd name="connsiteY2" fmla="*/ 1411605 h 1411605"/>
              <a:gd name="connsiteX3" fmla="*/ 0 w 1014434"/>
              <a:gd name="connsiteY3" fmla="*/ 1411605 h 1411605"/>
              <a:gd name="connsiteX4" fmla="*/ 0 w 1014434"/>
              <a:gd name="connsiteY4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34" h="1411605">
                <a:moveTo>
                  <a:pt x="0" y="0"/>
                </a:moveTo>
                <a:lnTo>
                  <a:pt x="1014434" y="0"/>
                </a:lnTo>
                <a:lnTo>
                  <a:pt x="1014434" y="1411605"/>
                </a:lnTo>
                <a:lnTo>
                  <a:pt x="0" y="14116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63973" tIns="63973" rIns="63973" bIns="63973" anchor="b"/>
          <a:lstStyle>
            <a:lvl1pPr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398463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398463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 smtClean="0">
                <a:solidFill>
                  <a:srgbClr val="FF0000"/>
                </a:solidFill>
              </a:rPr>
              <a:t>April 2017:</a:t>
            </a:r>
          </a:p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altLang="en-US" sz="900" dirty="0" smtClean="0">
                <a:solidFill>
                  <a:srgbClr val="FF0000"/>
                </a:solidFill>
              </a:rPr>
              <a:t> </a:t>
            </a:r>
            <a:r>
              <a:rPr lang="en-GB" altLang="en-US" sz="900" b="0" dirty="0" smtClean="0">
                <a:solidFill>
                  <a:srgbClr val="FF0000"/>
                </a:solidFill>
              </a:rPr>
              <a:t>Adoption of the new Internal Control Principles (17)</a:t>
            </a:r>
            <a:endParaRPr lang="fr-FR" altLang="en-US" sz="900" b="0" dirty="0" smtClean="0">
              <a:solidFill>
                <a:srgbClr val="FF0000"/>
              </a:solidFill>
            </a:endParaRPr>
          </a:p>
        </p:txBody>
      </p:sp>
      <p:pic>
        <p:nvPicPr>
          <p:cNvPr id="57356" name="Picture 4" descr="C:\Users\bierndo\Desktop\fl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749675"/>
            <a:ext cx="4603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3027397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1937092" y="3852886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148069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099405" y="386952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881456" y="3829373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/>
        </p:nvSpPr>
        <p:spPr>
          <a:xfrm>
            <a:off x="6248000" y="3869344"/>
            <a:ext cx="248459" cy="256170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-4800000"/>
              <a:satOff val="-16668"/>
              <a:lumOff val="20000"/>
              <a:alphaOff val="0"/>
            </a:schemeClr>
          </a:fillRef>
          <a:effectRef idx="3">
            <a:schemeClr val="accent2">
              <a:hueOff val="-4800000"/>
              <a:satOff val="-16668"/>
              <a:lumOff val="20000"/>
              <a:alphaOff val="0"/>
            </a:schemeClr>
          </a:effectRef>
          <a:fontRef idx="minor">
            <a:schemeClr val="lt1"/>
          </a:fontRef>
        </p:style>
      </p:sp>
      <p:sp>
        <p:nvSpPr>
          <p:cNvPr id="89119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5CED802-F15B-4A35-8A03-BCA8342D86BA}" type="slidenum">
              <a:rPr lang="en-GB" altLang="en-US" sz="1400" smtClean="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en-GB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control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564904"/>
            <a:ext cx="8064896" cy="3744416"/>
          </a:xfrm>
        </p:spPr>
        <p:txBody>
          <a:bodyPr/>
          <a:lstStyle/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Management tool 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Principles not rules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Must be driven by context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Must relate to objectives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GB" sz="1800" dirty="0" smtClean="0"/>
              <a:t>		… and to risks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Proportionate</a:t>
            </a:r>
          </a:p>
          <a:p>
            <a:pPr marL="34290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fr-BE" dirty="0" smtClean="0"/>
          </a:p>
          <a:p>
            <a:pPr lvl="1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BE" dirty="0" smtClean="0"/>
              <a:t>Use </a:t>
            </a:r>
            <a:r>
              <a:rPr lang="fr-BE" dirty="0" err="1" smtClean="0"/>
              <a:t>common</a:t>
            </a:r>
            <a:r>
              <a:rPr lang="fr-BE" dirty="0" smtClean="0"/>
              <a:t> </a:t>
            </a:r>
            <a:r>
              <a:rPr lang="fr-BE" dirty="0" err="1" smtClean="0"/>
              <a:t>sense</a:t>
            </a:r>
            <a:r>
              <a:rPr lang="fr-BE" dirty="0" smtClean="0"/>
              <a:t> and </a:t>
            </a:r>
            <a:r>
              <a:rPr lang="fr-BE" dirty="0" err="1" smtClean="0"/>
              <a:t>professional</a:t>
            </a:r>
            <a:r>
              <a:rPr lang="fr-BE" dirty="0" smtClean="0"/>
              <a:t> </a:t>
            </a:r>
            <a:r>
              <a:rPr lang="fr-BE" dirty="0" err="1" smtClean="0"/>
              <a:t>judgement</a:t>
            </a:r>
            <a:r>
              <a:rPr lang="fr-BE" dirty="0" smtClean="0"/>
              <a:t>!</a:t>
            </a:r>
            <a:endParaRPr lang="en-GB" dirty="0" smtClean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71600" y="486916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8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625"/>
          </a:xfrm>
        </p:spPr>
        <p:txBody>
          <a:bodyPr/>
          <a:lstStyle/>
          <a:p>
            <a:r>
              <a:rPr lang="en-US" dirty="0" smtClean="0"/>
              <a:t>EC internal control framework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051929"/>
              </p:ext>
            </p:extLst>
          </p:nvPr>
        </p:nvGraphicFramePr>
        <p:xfrm>
          <a:off x="395536" y="1844824"/>
          <a:ext cx="7935416" cy="435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926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306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Components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Principles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536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en-GB" sz="1200" dirty="0" smtClean="0"/>
                        <a:t>Control environment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1. Demonstrates commitment to integrity and ethical values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2. Exercises oversight responsibility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3. Establishes structure, authority and responsibility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4. Demonstrates commitment to competence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5. Enforces accountability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2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6. Specifies suitable objectives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7. Identifies and analyses risk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8. Assesses fraud risk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9. Identifies and analyses significant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3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10. Selects and develops control activities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11. Selects and develops general control over technology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12. Deploys through policies and procedures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4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and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13. Uses relevant information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14. Communicates internally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15. Communicates externally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5505"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5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16. Conducts ongoing and/or separate assessments</a:t>
                      </a:r>
                    </a:p>
                    <a:p>
                      <a:pPr lvl="0">
                        <a:lnSpc>
                          <a:spcPct val="114000"/>
                        </a:lnSpc>
                      </a:pPr>
                      <a:r>
                        <a:rPr lang="en-US" sz="1200" dirty="0" smtClean="0"/>
                        <a:t>17. Assesses and communicates deficiencies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COSO?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90448-BB03-4FE5-B43A-045FDE6E8D9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5" name="Content Placeholder 4" descr="cube_framework_new2-0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708920"/>
            <a:ext cx="27432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7996" y="2636912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defRPr/>
            </a:pPr>
            <a:r>
              <a:rPr lang="en-US" sz="1400" b="1" dirty="0">
                <a:solidFill>
                  <a:schemeClr val="accent1"/>
                </a:solidFill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Committee of Sponsoring Organizations of the Treadway Commission</a:t>
            </a:r>
            <a:endParaRPr lang="en-US" sz="1400" b="1" dirty="0">
              <a:latin typeface="Arial Body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GB" altLang="en-US" sz="1400" b="1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Purpose:</a:t>
            </a:r>
            <a:r>
              <a:rPr lang="en-GB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 “COSO is a voluntary private-sector organization. COSO is dedicated to guiding executive management and governance entities toward the establishment of more effective, efficient, and ethical business operations on a global basis.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GB" altLang="en-US" sz="1400" dirty="0">
                <a:latin typeface="Arial Body"/>
                <a:ea typeface="Verdana" panose="020B0604030504040204" pitchFamily="34" charset="0"/>
                <a:cs typeface="Verdana" panose="020B0604030504040204" pitchFamily="34" charset="0"/>
              </a:rPr>
              <a:t>It sponsors and disseminates frameworks and guidance based on in-depth research, analysis, and best practices”.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GB" altLang="en-US" sz="1400" dirty="0">
                <a:ea typeface="Verdana" panose="020B0604030504040204" pitchFamily="34" charset="0"/>
                <a:cs typeface="Verdana" panose="020B0604030504040204" pitchFamily="34" charset="0"/>
              </a:rPr>
              <a:t>source: www.COSO.com </a:t>
            </a:r>
          </a:p>
        </p:txBody>
      </p:sp>
    </p:spTree>
    <p:extLst>
      <p:ext uri="{BB962C8B-B14F-4D97-AF65-F5344CB8AC3E}">
        <p14:creationId xmlns:p14="http://schemas.microsoft.com/office/powerpoint/2010/main" val="7331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13096</TotalTime>
  <Words>589</Words>
  <Application>Microsoft Office PowerPoint</Application>
  <PresentationFormat>On-screen Show (4:3)</PresentationFormat>
  <Paragraphs>173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3_Slide_Master</vt:lpstr>
      <vt:lpstr>    Revision of the Internal  Control Framework in the European Commission  PEMPAL Internal Audit Community of Practice (IACOP)  Brussels, 27th February 2017    </vt:lpstr>
      <vt:lpstr>Organisations can fail……</vt:lpstr>
      <vt:lpstr>Scope of internal control</vt:lpstr>
      <vt:lpstr>PowerPoint Presentation</vt:lpstr>
      <vt:lpstr>PowerPoint Presentation</vt:lpstr>
      <vt:lpstr>Background</vt:lpstr>
      <vt:lpstr>Internal control concepts</vt:lpstr>
      <vt:lpstr>EC internal control framework</vt:lpstr>
      <vt:lpstr>What is COSO?</vt:lpstr>
      <vt:lpstr>The aim of the revision </vt:lpstr>
      <vt:lpstr>More robust and flexible internal control </vt:lpstr>
      <vt:lpstr> Efficient and effective implementation across the Commission</vt:lpstr>
      <vt:lpstr>Internal Control Monitoring Cycle</vt:lpstr>
      <vt:lpstr>Questions?</vt:lpstr>
    </vt:vector>
  </TitlesOfParts>
  <Manager>Catherine.Heldmaier-Regnier@ec.europa.eu</Manager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ICF Full presentation</dc:title>
  <dc:creator>Emilio.CAMBA-BARBOLLA@ec.europa.eu</dc:creator>
  <cp:lastModifiedBy>Emilio Camba</cp:lastModifiedBy>
  <cp:revision>862</cp:revision>
  <cp:lastPrinted>2017-09-07T08:49:03Z</cp:lastPrinted>
  <dcterms:created xsi:type="dcterms:W3CDTF">2011-10-28T10:25:18Z</dcterms:created>
  <dcterms:modified xsi:type="dcterms:W3CDTF">2018-02-09T17:32:45Z</dcterms:modified>
</cp:coreProperties>
</file>