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248" r:id="rId1"/>
  </p:sldMasterIdLst>
  <p:notesMasterIdLst>
    <p:notesMasterId r:id="rId16"/>
  </p:notesMasterIdLst>
  <p:handoutMasterIdLst>
    <p:handoutMasterId r:id="rId17"/>
  </p:handoutMasterIdLst>
  <p:sldIdLst>
    <p:sldId id="573" r:id="rId2"/>
    <p:sldId id="653" r:id="rId3"/>
    <p:sldId id="654" r:id="rId4"/>
    <p:sldId id="657" r:id="rId5"/>
    <p:sldId id="658" r:id="rId6"/>
    <p:sldId id="656" r:id="rId7"/>
    <p:sldId id="632" r:id="rId8"/>
    <p:sldId id="634" r:id="rId9"/>
    <p:sldId id="660" r:id="rId10"/>
    <p:sldId id="617" r:id="rId11"/>
    <p:sldId id="621" r:id="rId12"/>
    <p:sldId id="618" r:id="rId13"/>
    <p:sldId id="628" r:id="rId14"/>
    <p:sldId id="661" r:id="rId1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EC1"/>
    <a:srgbClr val="D4F8EF"/>
    <a:srgbClr val="3E6FD2"/>
    <a:srgbClr val="3166CF"/>
    <a:srgbClr val="FFD624"/>
    <a:srgbClr val="BDDEFF"/>
    <a:srgbClr val="99CCFF"/>
    <a:srgbClr val="8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6400" autoAdjust="0"/>
  </p:normalViewPr>
  <p:slideViewPr>
    <p:cSldViewPr>
      <p:cViewPr>
        <p:scale>
          <a:sx n="100" d="100"/>
          <a:sy n="100" d="100"/>
        </p:scale>
        <p:origin x="-50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93" y="-10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56" y="0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962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56" y="9428962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95BE096-136C-4584-AD65-4B08F372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88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6" y="0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658" y="4715273"/>
            <a:ext cx="5440360" cy="4468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962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6" y="9428962"/>
            <a:ext cx="2946134" cy="4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9" tIns="45711" rIns="91419" bIns="45711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9F63214-0DC4-42EB-9836-7A08E366A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294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1681" indent="-28526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1047" indent="-22820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597466" indent="-22820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3885" indent="-228209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0303" indent="-22820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66722" indent="-22820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3142" indent="-22820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79560" indent="-22820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217D6947-C458-4B0C-A615-667F382F5DAF}" type="slidenum">
              <a:rPr lang="en-GB" smtClean="0">
                <a:solidFill>
                  <a:schemeClr val="tx1"/>
                </a:solidFill>
                <a:latin typeface="Arial" charset="0"/>
              </a:rPr>
              <a:pPr eaLnBrk="1" hangingPunct="1">
                <a:defRPr/>
              </a:pPr>
              <a:t>1</a:t>
            </a:fld>
            <a:endParaRPr lang="en-GB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63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8658" y="4715274"/>
            <a:ext cx="5440360" cy="52129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3D572-B801-45AA-8876-77863AE8D146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048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3D572-B801-45AA-8876-77863AE8D1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465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xfrm>
            <a:off x="266639" y="4714628"/>
            <a:ext cx="6264398" cy="44683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>
              <a:solidFill>
                <a:srgbClr val="359AC2"/>
              </a:solidFill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0015" indent="-285114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0458" indent="-227451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96961" indent="-227451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1863" indent="-227451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3172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4481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35789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97098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5C51CFA5-2431-4960-A6F1-980E03A2B4FE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en-GB" alt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338922" y="4714628"/>
            <a:ext cx="6119835" cy="44683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n-US" dirty="0"/>
          </a:p>
        </p:txBody>
      </p:sp>
      <p:sp>
        <p:nvSpPr>
          <p:cNvPr id="768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0015" indent="-285114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0458" indent="-227451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596961" indent="-227451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1863" indent="-227451"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3172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4481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35789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97098" indent="-227451" eaLnBrk="0" fontAlgn="base" hangingPunct="0">
              <a:spcBef>
                <a:spcPct val="0"/>
              </a:spcBef>
              <a:spcAft>
                <a:spcPct val="0"/>
              </a:spcAft>
              <a:defRPr sz="77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078ADC4C-1582-4912-951A-714337BEA127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en-GB" alt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63214-0DC4-42EB-9836-7A08E366AA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229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491A9-7D2E-446F-9038-DF0C30D192B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E3B5A-E58C-488F-A568-3000032A7190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0719F-BB06-4068-9C77-5F05798995D0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/>
              <a:t>Title</a:t>
            </a:r>
            <a:endParaRPr lang="en-GB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/>
              <a:t>Subtitle</a:t>
            </a:r>
            <a:endParaRPr lang="en-GB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72A38C0-6758-47E9-802A-A46ADFC0F5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9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04B3-4E83-4A29-96C9-34A860E13A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8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30BDE-5392-4DE1-8E35-D256F04B2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77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B55ED-7964-4FC4-BDFB-0DA286CFB3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768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8901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95" tIns="45700" rIns="91395" bIns="45700" anchor="ctr"/>
          <a:lstStyle/>
          <a:p>
            <a:pPr algn="ctr" defTabSz="4569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09563"/>
            <a:ext cx="1382712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5" y="2387600"/>
            <a:ext cx="8229600" cy="3633788"/>
          </a:xfrm>
        </p:spPr>
        <p:txBody>
          <a:bodyPr/>
          <a:lstStyle>
            <a:lvl1pPr marL="342725" indent="-342725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6BC43-09B5-4536-BF45-78F670CC42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0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0448-BB03-4FE5-B43A-045FDE6E8D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9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FEF10-C569-4FD7-8A87-E0DB75806F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7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72FA8-C932-4F4D-8E49-97B3372F5B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0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F7DF-FDF9-4FE2-8359-A103E5E13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4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AB563-3A29-4B0B-847F-C5467C628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72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28CFF-E9A9-49D6-9E37-6658602DCF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6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E628-5C42-4D75-A981-F8B70E75EA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77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B761-1EEB-447E-997C-C48CC29618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BUDG/D3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35ACC8-30C9-40B8-9584-192811E62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67" r:id="rId1"/>
    <p:sldLayoutId id="2147487756" r:id="rId2"/>
    <p:sldLayoutId id="2147487757" r:id="rId3"/>
    <p:sldLayoutId id="2147487758" r:id="rId4"/>
    <p:sldLayoutId id="2147487759" r:id="rId5"/>
    <p:sldLayoutId id="2147487760" r:id="rId6"/>
    <p:sldLayoutId id="2147487761" r:id="rId7"/>
    <p:sldLayoutId id="2147487762" r:id="rId8"/>
    <p:sldLayoutId id="2147487763" r:id="rId9"/>
    <p:sldLayoutId id="2147487764" r:id="rId10"/>
    <p:sldLayoutId id="2147487765" r:id="rId11"/>
    <p:sldLayoutId id="2147487766" r:id="rId12"/>
    <p:sldLayoutId id="2147487768" r:id="rId13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7544" y="1844824"/>
            <a:ext cx="8136904" cy="3096343"/>
          </a:xfrm>
        </p:spPr>
        <p:txBody>
          <a:bodyPr/>
          <a:lstStyle/>
          <a:p>
            <a:pPr marL="457200" indent="-457200" algn="ctr" eaLnBrk="1" hangingPunct="1">
              <a:lnSpc>
                <a:spcPct val="80000"/>
              </a:lnSpc>
            </a:pPr>
            <a:br>
              <a:rPr lang="en-GB" altLang="en-US" sz="2000" dirty="0"/>
            </a:br>
            <a:br>
              <a:rPr lang="en-GB" altLang="en-US" sz="2800" dirty="0"/>
            </a:br>
            <a:br>
              <a:rPr lang="en-GB" altLang="en-US" sz="2800" dirty="0"/>
            </a:br>
            <a:br>
              <a:rPr lang="en-GB" altLang="en-US" sz="2800" dirty="0"/>
            </a:br>
            <a:r>
              <a:rPr lang="ru-RU" altLang="en-US" sz="2800" dirty="0"/>
              <a:t>Пересмотр принципов внутреннего контроля в Европейской комиссии </a:t>
            </a:r>
            <a:br>
              <a:rPr lang="en-GB" altLang="en-US" sz="2800" i="1" dirty="0"/>
            </a:br>
            <a:br>
              <a:rPr lang="en-GB" altLang="en-US" sz="2000" i="1" dirty="0"/>
            </a:br>
            <a:r>
              <a:rPr lang="ru-RU" altLang="en-US" sz="2000" i="1" dirty="0"/>
              <a:t>Сообщество </a:t>
            </a:r>
            <a:r>
              <a:rPr lang="en-GB" sz="2000" i="1" dirty="0"/>
              <a:t>PEMPAL </a:t>
            </a:r>
            <a:r>
              <a:rPr lang="ru-RU" altLang="en-US" sz="2000" i="1" dirty="0"/>
              <a:t>по внутреннему аудиту </a:t>
            </a:r>
            <a:r>
              <a:rPr lang="en-GB" sz="2400" i="1" dirty="0"/>
              <a:t>(</a:t>
            </a:r>
            <a:r>
              <a:rPr lang="ru-RU" sz="2400" i="1" dirty="0"/>
              <a:t>СВА</a:t>
            </a:r>
            <a:r>
              <a:rPr lang="en-GB" sz="2400" i="1" dirty="0"/>
              <a:t>)</a:t>
            </a:r>
            <a:br>
              <a:rPr lang="en-GB" altLang="en-US" sz="2400" i="1" dirty="0"/>
            </a:br>
            <a:br>
              <a:rPr lang="en-GB" altLang="en-US" sz="2400" i="1" dirty="0"/>
            </a:br>
            <a:r>
              <a:rPr lang="ru-RU" altLang="en-US" sz="2400" i="1" dirty="0"/>
              <a:t>Брюссель</a:t>
            </a:r>
            <a:r>
              <a:rPr lang="en-GB" altLang="en-US" sz="2400" i="1" dirty="0"/>
              <a:t>, 27</a:t>
            </a:r>
            <a:r>
              <a:rPr lang="ru-RU" altLang="en-US" sz="2400" i="1" baseline="30000" dirty="0"/>
              <a:t> </a:t>
            </a:r>
            <a:r>
              <a:rPr lang="ru-RU" altLang="en-US" sz="2400" i="1" dirty="0"/>
              <a:t>февраля </a:t>
            </a:r>
            <a:r>
              <a:rPr lang="en-GB" altLang="en-US" sz="2400" i="1" dirty="0"/>
              <a:t>2017</a:t>
            </a:r>
            <a:r>
              <a:rPr lang="ru-RU" altLang="en-US" sz="2400" i="1" dirty="0"/>
              <a:t> г.</a:t>
            </a:r>
            <a:br>
              <a:rPr lang="en-GB" altLang="en-US" sz="2400" i="1" dirty="0">
                <a:cs typeface="Times New Roman" pitchFamily="18" charset="0"/>
              </a:rPr>
            </a:br>
            <a:br>
              <a:rPr lang="en-GB" altLang="en-US" sz="2800" i="1" dirty="0">
                <a:cs typeface="Times New Roman" pitchFamily="18" charset="0"/>
              </a:rPr>
            </a:br>
            <a:br>
              <a:rPr lang="en-GB" altLang="en-US" sz="3600" i="1" dirty="0"/>
            </a:br>
            <a:br>
              <a:rPr lang="en-GB" altLang="en-US" sz="2000" dirty="0"/>
            </a:br>
            <a:endParaRPr lang="en-GB" altLang="en-US" sz="3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/>
              <a:t>Цель пересмотра</a:t>
            </a:r>
            <a:endParaRPr lang="en-GB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7859216" cy="3529013"/>
          </a:xfrm>
        </p:spPr>
        <p:txBody>
          <a:bodyPr/>
          <a:lstStyle/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800" b="0" dirty="0">
                <a:ea typeface="+mn-ea"/>
                <a:cs typeface="+mn-cs"/>
              </a:rPr>
              <a:t>Гарантия устойчивого внутреннего контроля на основе гибких принципов</a:t>
            </a:r>
            <a:r>
              <a:rPr lang="en-GB" sz="1800" b="0" dirty="0">
                <a:ea typeface="+mn-ea"/>
                <a:cs typeface="+mn-cs"/>
              </a:rPr>
              <a:t>. </a:t>
            </a:r>
          </a:p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800" b="0" dirty="0"/>
              <a:t>Разъяснение и усиление обязанностей</a:t>
            </a:r>
            <a:r>
              <a:rPr lang="en-GB" sz="1800" b="0" dirty="0"/>
              <a:t>.</a:t>
            </a:r>
            <a:endParaRPr lang="en-GB" sz="1800" b="0" dirty="0">
              <a:ea typeface="+mn-ea"/>
              <a:cs typeface="+mn-cs"/>
            </a:endParaRPr>
          </a:p>
          <a:p>
            <a:pPr marL="342900" lvl="1" indent="-342900" algn="just">
              <a:spcBef>
                <a:spcPts val="1800"/>
              </a:spcBef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800" b="0" dirty="0">
                <a:ea typeface="+mn-ea"/>
                <a:cs typeface="+mn-cs"/>
              </a:rPr>
              <a:t>Содействие эффективному и действенному внедрению во всех департаментах Комиссии</a:t>
            </a:r>
            <a:r>
              <a:rPr lang="en-GB" sz="1800" b="0" dirty="0">
                <a:ea typeface="+mn-ea"/>
                <a:cs typeface="+mn-cs"/>
              </a:rPr>
              <a:t>. 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351837" cy="936625"/>
          </a:xfrm>
        </p:spPr>
        <p:txBody>
          <a:bodyPr/>
          <a:lstStyle/>
          <a:p>
            <a:r>
              <a:rPr lang="ru-RU" altLang="en-US" sz="2800" dirty="0"/>
              <a:t>Более устойчивый и гибкий внутренний контроль</a:t>
            </a:r>
            <a:endParaRPr lang="en-GB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1" y="2708920"/>
            <a:ext cx="7704087" cy="3529012"/>
          </a:xfrm>
        </p:spPr>
        <p:txBody>
          <a:bodyPr/>
          <a:lstStyle/>
          <a:p>
            <a:pPr marL="342900" lvl="1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800" b="0" dirty="0"/>
              <a:t>Переход от системы, основанной на соблюдении правил, к системе, основанной на соблюдении принципов</a:t>
            </a:r>
            <a:r>
              <a:rPr lang="en-GB" sz="1800" b="0" dirty="0"/>
              <a:t>.</a:t>
            </a:r>
          </a:p>
          <a:p>
            <a:pPr marL="342900" lvl="1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800" b="0" dirty="0">
                <a:ea typeface="+mn-ea"/>
                <a:cs typeface="+mn-cs"/>
              </a:rPr>
              <a:t>Генеральные дирекции должны внедрять принципы в соответствии с присущим им характеристикам и условиям</a:t>
            </a:r>
            <a:r>
              <a:rPr lang="en-GB" sz="1800" b="0" dirty="0">
                <a:ea typeface="+mn-ea"/>
                <a:cs typeface="+mn-cs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156575" cy="1079500"/>
          </a:xfrm>
        </p:spPr>
        <p:txBody>
          <a:bodyPr/>
          <a:lstStyle/>
          <a:p>
            <a:pPr lvl="1">
              <a:defRPr/>
            </a:pPr>
            <a:r>
              <a:rPr lang="en-GB" sz="2800" dirty="0">
                <a:latin typeface="+mj-lt"/>
                <a:ea typeface="+mj-ea"/>
                <a:cs typeface="+mj-cs"/>
              </a:rPr>
              <a:t>	</a:t>
            </a:r>
            <a:r>
              <a:rPr lang="ru-RU" sz="2800" dirty="0">
                <a:latin typeface="+mj-lt"/>
                <a:ea typeface="+mj-ea"/>
                <a:cs typeface="+mj-cs"/>
              </a:rPr>
              <a:t>Эффективное и действенное внедрение в Комиссии в целом</a:t>
            </a:r>
            <a:endParaRPr lang="en-GB" altLang="en-US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299"/>
            <a:ext cx="8229600" cy="3529013"/>
          </a:xfrm>
        </p:spPr>
        <p:txBody>
          <a:bodyPr/>
          <a:lstStyle/>
          <a:p>
            <a:pPr marL="628650" lvl="1" indent="0" algn="just">
              <a:spcBef>
                <a:spcPts val="1800"/>
              </a:spcBef>
              <a:buClr>
                <a:srgbClr val="0070C0"/>
              </a:buClr>
              <a:buNone/>
              <a:defRPr/>
            </a:pPr>
            <a:r>
              <a:rPr lang="ru-RU" b="0" dirty="0">
                <a:ea typeface="+mn-ea"/>
                <a:cs typeface="+mn-cs"/>
              </a:rPr>
              <a:t>Отличие текущей оценки от специальной оценки</a:t>
            </a:r>
          </a:p>
          <a:p>
            <a:pPr marL="628650" lvl="1" indent="0" algn="just">
              <a:spcBef>
                <a:spcPts val="1800"/>
              </a:spcBef>
              <a:buClr>
                <a:srgbClr val="0070C0"/>
              </a:buClr>
              <a:buNone/>
              <a:defRPr/>
            </a:pPr>
            <a:r>
              <a:rPr lang="ru-RU" sz="1800" b="0" dirty="0">
                <a:ea typeface="+mn-ea"/>
                <a:cs typeface="+mn-cs"/>
              </a:rPr>
              <a:t>Текущая оценка заключается в </a:t>
            </a:r>
            <a:r>
              <a:rPr lang="ru-RU" sz="1800" dirty="0">
                <a:ea typeface="+mn-ea"/>
                <a:cs typeface="+mn-cs"/>
              </a:rPr>
              <a:t>непрерывном мониторинге на всех уровнях</a:t>
            </a:r>
            <a:r>
              <a:rPr lang="ru-RU" sz="1800" b="0" dirty="0">
                <a:ea typeface="+mn-ea"/>
                <a:cs typeface="+mn-cs"/>
              </a:rPr>
              <a:t> организации с использованием формальных и неформальных средств</a:t>
            </a:r>
            <a:r>
              <a:rPr lang="fr-BE" sz="1800" dirty="0">
                <a:ea typeface="+mn-ea"/>
                <a:cs typeface="+mn-cs"/>
              </a:rPr>
              <a:t>.</a:t>
            </a:r>
            <a:endParaRPr lang="en-GB" sz="1800" dirty="0">
              <a:ea typeface="+mn-ea"/>
              <a:cs typeface="+mn-cs"/>
            </a:endParaRP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ea typeface="+mn-ea"/>
                <a:cs typeface="+mn-cs"/>
              </a:rPr>
              <a:t>Специальная оценка основана на использовании согласованной методологии и отчетности</a:t>
            </a:r>
            <a:r>
              <a:rPr lang="en-GB" sz="1800" dirty="0">
                <a:ea typeface="+mn-ea"/>
                <a:cs typeface="+mn-cs"/>
              </a:rPr>
              <a:t>.</a:t>
            </a:r>
          </a:p>
          <a:p>
            <a:pPr marL="628650" lvl="2" indent="-342900" algn="just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1800" dirty="0">
                <a:ea typeface="+mn-ea"/>
                <a:cs typeface="+mn-cs"/>
              </a:rPr>
              <a:t>Оба вида оценки являются взаимосвязанными и взаимодополняющими</a:t>
            </a:r>
            <a:r>
              <a:rPr lang="fr-BE" sz="1800" dirty="0">
                <a:ea typeface="+mn-ea"/>
                <a:cs typeface="+mn-cs"/>
              </a:rPr>
              <a:t>.</a:t>
            </a:r>
            <a:endParaRPr lang="en-GB" sz="1800" dirty="0">
              <a:ea typeface="+mn-ea"/>
              <a:cs typeface="+mn-cs"/>
            </a:endParaRPr>
          </a:p>
          <a:p>
            <a:pPr>
              <a:defRPr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64" y="1251575"/>
            <a:ext cx="8229600" cy="936625"/>
          </a:xfrm>
        </p:spPr>
        <p:txBody>
          <a:bodyPr/>
          <a:lstStyle/>
          <a:p>
            <a:r>
              <a:rPr lang="ru-RU" dirty="0"/>
              <a:t>Цикл мониторинга внутреннего контроля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929562" y="2188200"/>
            <a:ext cx="7320283" cy="3176271"/>
            <a:chOff x="0" y="0"/>
            <a:chExt cx="7320573" cy="3176563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0"/>
              <a:ext cx="7320573" cy="3176563"/>
              <a:chOff x="0" y="0"/>
              <a:chExt cx="7320573" cy="3176563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6183923" y="773723"/>
                <a:ext cx="1136650" cy="1576705"/>
                <a:chOff x="0" y="0"/>
                <a:chExt cx="1136650" cy="1576705"/>
              </a:xfrm>
            </p:grpSpPr>
            <p:sp>
              <p:nvSpPr>
                <p:cNvPr id="23" name="Curved Right Arrow 22"/>
                <p:cNvSpPr/>
                <p:nvPr/>
              </p:nvSpPr>
              <p:spPr>
                <a:xfrm rot="10800000">
                  <a:off x="117230" y="0"/>
                  <a:ext cx="603250" cy="1576705"/>
                </a:xfrm>
                <a:prstGeom prst="curvedRightArrow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4" name="Flowchart: Process 23"/>
                <p:cNvSpPr/>
                <p:nvPr/>
              </p:nvSpPr>
              <p:spPr>
                <a:xfrm>
                  <a:off x="0" y="545123"/>
                  <a:ext cx="1136650" cy="550545"/>
                </a:xfrm>
                <a:prstGeom prst="flowChartProcess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101969" y="2069123"/>
                <a:ext cx="5116830" cy="1107440"/>
                <a:chOff x="0" y="0"/>
                <a:chExt cx="5117123" cy="996462"/>
              </a:xfrm>
            </p:grpSpPr>
            <p:sp>
              <p:nvSpPr>
                <p:cNvPr id="21" name="Bevel 20"/>
                <p:cNvSpPr/>
                <p:nvPr/>
              </p:nvSpPr>
              <p:spPr>
                <a:xfrm>
                  <a:off x="0" y="0"/>
                  <a:ext cx="5117123" cy="996462"/>
                </a:xfrm>
                <a:prstGeom prst="bevel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2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17231" y="134816"/>
                  <a:ext cx="4853354" cy="7620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>
                      <a:effectLst/>
                      <a:latin typeface="Calibri"/>
                      <a:ea typeface="Calibri"/>
                      <a:cs typeface="Times New Roman"/>
                    </a:rPr>
                    <a:t>Annual assessment</a:t>
                  </a:r>
                  <a:endParaRPr lang="en-GB" sz="11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>
                      <a:effectLst/>
                      <a:latin typeface="Calibri"/>
                      <a:ea typeface="Calibri"/>
                      <a:cs typeface="Times New Roman"/>
                    </a:rPr>
                    <a:t>(Stocktaking and reporting)</a:t>
                  </a: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1031630" y="0"/>
                <a:ext cx="5116830" cy="1107440"/>
                <a:chOff x="0" y="0"/>
                <a:chExt cx="5116830" cy="1107440"/>
              </a:xfrm>
            </p:grpSpPr>
            <p:sp>
              <p:nvSpPr>
                <p:cNvPr id="19" name="Bevel 18"/>
                <p:cNvSpPr/>
                <p:nvPr/>
              </p:nvSpPr>
              <p:spPr>
                <a:xfrm>
                  <a:off x="0" y="0"/>
                  <a:ext cx="5116830" cy="1107440"/>
                </a:xfrm>
                <a:prstGeom prst="bevel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20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6539" y="140677"/>
                  <a:ext cx="4853076" cy="84686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2200" dirty="0">
                      <a:effectLst/>
                      <a:latin typeface="Calibri"/>
                      <a:ea typeface="Calibri"/>
                      <a:cs typeface="Times New Roman"/>
                    </a:rPr>
                    <a:t>Ongoing monitoring</a:t>
                  </a:r>
                  <a:endParaRPr lang="en-GB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 dirty="0">
                      <a:effectLst/>
                      <a:latin typeface="Calibri"/>
                      <a:ea typeface="Calibri"/>
                      <a:cs typeface="Times New Roman"/>
                    </a:rPr>
                    <a:t>(Supervision, meetings, scoreboards, KPIs, IT tools, …)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0" y="908538"/>
                <a:ext cx="1136650" cy="1576705"/>
                <a:chOff x="0" y="0"/>
                <a:chExt cx="1136650" cy="1576705"/>
              </a:xfrm>
            </p:grpSpPr>
            <p:sp>
              <p:nvSpPr>
                <p:cNvPr id="16" name="Curved Right Arrow 15"/>
                <p:cNvSpPr/>
                <p:nvPr/>
              </p:nvSpPr>
              <p:spPr>
                <a:xfrm>
                  <a:off x="322384" y="0"/>
                  <a:ext cx="603739" cy="1576705"/>
                </a:xfrm>
                <a:prstGeom prst="curved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7" name="Flowchart: Process 16"/>
                <p:cNvSpPr/>
                <p:nvPr/>
              </p:nvSpPr>
              <p:spPr>
                <a:xfrm>
                  <a:off x="0" y="410308"/>
                  <a:ext cx="1136650" cy="550545"/>
                </a:xfrm>
                <a:prstGeom prst="flowChartProcess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/>
                </a:p>
              </p:txBody>
            </p:sp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23446" y="468923"/>
                  <a:ext cx="1072515" cy="4495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>
                      <a:effectLst/>
                      <a:latin typeface="Calibri"/>
                      <a:ea typeface="Calibri"/>
                      <a:cs typeface="Times New Roman"/>
                    </a:rPr>
                    <a:t>Strengths</a:t>
                  </a:r>
                  <a:br>
                    <a:rPr lang="fr-FR" sz="1100">
                      <a:effectLst/>
                      <a:latin typeface="Calibri"/>
                      <a:ea typeface="Calibri"/>
                      <a:cs typeface="Times New Roman"/>
                    </a:rPr>
                  </a:br>
                  <a:r>
                    <a:rPr lang="fr-FR" sz="1100">
                      <a:effectLst/>
                      <a:latin typeface="Calibri"/>
                      <a:ea typeface="Calibri"/>
                      <a:cs typeface="Times New Roman"/>
                    </a:rPr>
                    <a:t>Deficiencies</a:t>
                  </a:r>
                  <a:endParaRPr lang="en-GB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</p:grp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6248400" y="1377462"/>
              <a:ext cx="996315" cy="4495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br>
                <a:rPr lang="fr-BE" sz="400">
                  <a:effectLst/>
                  <a:latin typeface="Calibri"/>
                  <a:ea typeface="Calibri"/>
                  <a:cs typeface="Times New Roman"/>
                </a:rPr>
              </a:br>
              <a:r>
                <a:rPr lang="fr-BE" sz="1100">
                  <a:effectLst/>
                  <a:latin typeface="Calibri"/>
                  <a:ea typeface="Calibri"/>
                  <a:cs typeface="Times New Roman"/>
                </a:rPr>
                <a:t>Actions</a:t>
              </a:r>
              <a:endParaRPr lang="en-GB" sz="110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Right Arrow 2"/>
          <p:cNvSpPr/>
          <p:nvPr/>
        </p:nvSpPr>
        <p:spPr bwMode="auto">
          <a:xfrm>
            <a:off x="4067944" y="5733256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-972616" y="4057418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59650" y="2188200"/>
            <a:ext cx="7320283" cy="4554567"/>
            <a:chOff x="959650" y="2188200"/>
            <a:chExt cx="7320283" cy="4554567"/>
          </a:xfrm>
        </p:grpSpPr>
        <p:sp>
          <p:nvSpPr>
            <p:cNvPr id="28" name="Right Arrow 27"/>
            <p:cNvSpPr/>
            <p:nvPr/>
          </p:nvSpPr>
          <p:spPr>
            <a:xfrm rot="16200000">
              <a:off x="5816808" y="5671131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br>
                <a:rPr lang="en-GB" sz="100" dirty="0">
                  <a:effectLst/>
                  <a:ea typeface="Calibri"/>
                  <a:cs typeface="Times New Roman"/>
                </a:rPr>
              </a:br>
              <a:r>
                <a:rPr lang="ru-RU" sz="800" dirty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другие источники</a:t>
              </a:r>
              <a:endParaRPr lang="en-GB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29" name="Right Arrow 28"/>
            <p:cNvSpPr/>
            <p:nvPr/>
          </p:nvSpPr>
          <p:spPr>
            <a:xfrm rot="16200000">
              <a:off x="4693858" y="5644938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br>
                <a:rPr lang="fr-BE" sz="100" dirty="0">
                  <a:effectLst/>
                  <a:ea typeface="Calibri"/>
                  <a:cs typeface="Times New Roman"/>
                </a:rPr>
              </a:br>
              <a:r>
                <a:rPr lang="ru-RU" sz="100" dirty="0">
                  <a:effectLst/>
                  <a:ea typeface="Calibri"/>
                  <a:cs typeface="Times New Roman"/>
                </a:rPr>
                <a:t>доклады </a:t>
              </a: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800" dirty="0">
                  <a:solidFill>
                    <a:srgbClr val="2D5EC1"/>
                  </a:solidFill>
                  <a:ea typeface="Calibri"/>
                  <a:cs typeface="Times New Roman"/>
                </a:rPr>
                <a:t>отчеты  </a:t>
              </a:r>
              <a:r>
                <a:rPr lang="fr-BE" sz="800" dirty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OLAF</a:t>
              </a:r>
              <a:endParaRPr lang="en-GB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 rot="16200000">
              <a:off x="3071768" y="5743575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br>
                <a:rPr lang="fr-BE" sz="200" dirty="0">
                  <a:effectLst/>
                  <a:ea typeface="Calibri"/>
                  <a:cs typeface="Times New Roman"/>
                </a:rPr>
              </a:br>
              <a:r>
                <a:rPr lang="ru-RU" sz="800" dirty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выводы по итогам аудита </a:t>
              </a:r>
              <a:endParaRPr lang="en-GB" sz="11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 rot="16200000">
              <a:off x="1989532" y="5764867"/>
              <a:ext cx="1239520" cy="71628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ru-RU" sz="100" dirty="0" err="1">
                  <a:effectLst/>
                  <a:ea typeface="Calibri"/>
                  <a:cs typeface="Times New Roman"/>
                </a:rPr>
                <a:t>исуключи</a:t>
              </a:r>
              <a:br>
                <a:rPr lang="fr-BE" sz="100" dirty="0">
                  <a:effectLst/>
                  <a:ea typeface="Calibri"/>
                  <a:cs typeface="Times New Roman"/>
                </a:rPr>
              </a:br>
              <a:r>
                <a:rPr lang="ru-RU" sz="800" dirty="0">
                  <a:solidFill>
                    <a:srgbClr val="2D5EC1"/>
                  </a:solidFill>
                  <a:effectLst/>
                  <a:ea typeface="Calibri"/>
                  <a:cs typeface="Times New Roman"/>
                </a:rPr>
                <a:t>Исключения и несоблюдения</a:t>
              </a:r>
              <a:endParaRPr lang="en-GB" sz="800" dirty="0">
                <a:solidFill>
                  <a:srgbClr val="2D5EC1"/>
                </a:solidFill>
                <a:effectLst/>
                <a:ea typeface="Calibri"/>
                <a:cs typeface="Times New Roman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959650" y="2188200"/>
              <a:ext cx="7320283" cy="3176271"/>
              <a:chOff x="0" y="0"/>
              <a:chExt cx="7320573" cy="3176563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0" y="0"/>
                <a:ext cx="7320573" cy="3176563"/>
                <a:chOff x="0" y="0"/>
                <a:chExt cx="7320573" cy="3176563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6183923" y="773723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46" name="Curved Right Arrow 45"/>
                  <p:cNvSpPr/>
                  <p:nvPr/>
                </p:nvSpPr>
                <p:spPr>
                  <a:xfrm rot="10800000">
                    <a:off x="117230" y="0"/>
                    <a:ext cx="603250" cy="1576705"/>
                  </a:xfrm>
                  <a:prstGeom prst="curvedRightArrow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7" name="Flowchart: Process 46"/>
                  <p:cNvSpPr/>
                  <p:nvPr/>
                </p:nvSpPr>
                <p:spPr>
                  <a:xfrm>
                    <a:off x="0" y="545123"/>
                    <a:ext cx="1136650" cy="550545"/>
                  </a:xfrm>
                  <a:prstGeom prst="flowChartProcess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6" name="Group 35"/>
                <p:cNvGrpSpPr/>
                <p:nvPr/>
              </p:nvGrpSpPr>
              <p:grpSpPr>
                <a:xfrm>
                  <a:off x="1101969" y="2069123"/>
                  <a:ext cx="5116830" cy="1107440"/>
                  <a:chOff x="0" y="0"/>
                  <a:chExt cx="5117123" cy="996462"/>
                </a:xfrm>
              </p:grpSpPr>
              <p:sp>
                <p:nvSpPr>
                  <p:cNvPr id="44" name="Bevel 43"/>
                  <p:cNvSpPr/>
                  <p:nvPr/>
                </p:nvSpPr>
                <p:spPr>
                  <a:xfrm>
                    <a:off x="0" y="0"/>
                    <a:ext cx="5117123" cy="996462"/>
                  </a:xfrm>
                  <a:prstGeom prst="bevel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5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7231" y="134816"/>
                    <a:ext cx="4853354" cy="7620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2200" dirty="0">
                        <a:effectLst/>
                        <a:latin typeface="Calibri"/>
                        <a:ea typeface="Calibri"/>
                        <a:cs typeface="Times New Roman"/>
                      </a:rPr>
                      <a:t>Ежегодная оценка</a:t>
                    </a:r>
                    <a:endParaRPr lang="en-GB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(</a:t>
                    </a:r>
                    <a:r>
                      <a:rPr lang="ru-RU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подведение итогов и отчетность</a:t>
                    </a:r>
                    <a:r>
                      <a:rPr lang="en-GB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)</a:t>
                    </a:r>
                  </a:p>
                </p:txBody>
              </p:sp>
            </p:grpSp>
            <p:grpSp>
              <p:nvGrpSpPr>
                <p:cNvPr id="37" name="Group 36"/>
                <p:cNvGrpSpPr/>
                <p:nvPr/>
              </p:nvGrpSpPr>
              <p:grpSpPr>
                <a:xfrm>
                  <a:off x="1031630" y="0"/>
                  <a:ext cx="5116830" cy="1107440"/>
                  <a:chOff x="0" y="0"/>
                  <a:chExt cx="5116830" cy="1107440"/>
                </a:xfrm>
              </p:grpSpPr>
              <p:sp>
                <p:nvSpPr>
                  <p:cNvPr id="42" name="Bevel 41"/>
                  <p:cNvSpPr/>
                  <p:nvPr/>
                </p:nvSpPr>
                <p:spPr>
                  <a:xfrm>
                    <a:off x="0" y="0"/>
                    <a:ext cx="5116830" cy="1107440"/>
                  </a:xfrm>
                  <a:prstGeom prst="bevel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6539" y="140677"/>
                    <a:ext cx="4853076" cy="84686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2200" dirty="0">
                        <a:effectLst/>
                        <a:latin typeface="Calibri"/>
                        <a:ea typeface="Calibri"/>
                        <a:cs typeface="Times New Roman"/>
                      </a:rPr>
                      <a:t>Текущий мониторинг</a:t>
                    </a:r>
                    <a:endParaRPr lang="en-GB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(</a:t>
                    </a:r>
                    <a:r>
                      <a:rPr lang="ru-RU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надзор, встречи, системы оценки, КПЭ,</a:t>
                    </a:r>
                    <a:r>
                      <a:rPr lang="ru-RU" sz="1100" dirty="0">
                        <a:latin typeface="Calibri"/>
                        <a:ea typeface="Calibri"/>
                        <a:cs typeface="Times New Roman"/>
                      </a:rPr>
                      <a:t> ИТ-инструментарий </a:t>
                    </a:r>
                    <a:r>
                      <a:rPr lang="en-GB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…)</a:t>
                    </a:r>
                  </a:p>
                </p:txBody>
              </p:sp>
            </p:grpSp>
            <p:grpSp>
              <p:nvGrpSpPr>
                <p:cNvPr id="38" name="Group 37"/>
                <p:cNvGrpSpPr/>
                <p:nvPr/>
              </p:nvGrpSpPr>
              <p:grpSpPr>
                <a:xfrm>
                  <a:off x="0" y="908538"/>
                  <a:ext cx="1136650" cy="1576705"/>
                  <a:chOff x="0" y="0"/>
                  <a:chExt cx="1136650" cy="1576705"/>
                </a:xfrm>
              </p:grpSpPr>
              <p:sp>
                <p:nvSpPr>
                  <p:cNvPr id="39" name="Curved Right Arrow 38"/>
                  <p:cNvSpPr/>
                  <p:nvPr/>
                </p:nvSpPr>
                <p:spPr>
                  <a:xfrm>
                    <a:off x="322384" y="0"/>
                    <a:ext cx="603739" cy="1576705"/>
                  </a:xfrm>
                  <a:prstGeom prst="curved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0" name="Flowchart: Process 39"/>
                  <p:cNvSpPr/>
                  <p:nvPr/>
                </p:nvSpPr>
                <p:spPr>
                  <a:xfrm>
                    <a:off x="0" y="410308"/>
                    <a:ext cx="1136650" cy="550545"/>
                  </a:xfrm>
                  <a:prstGeom prst="flowChartProcess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4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446" y="468923"/>
                    <a:ext cx="1072515" cy="44958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Преимущества</a:t>
                    </a:r>
                    <a:br>
                      <a:rPr lang="fr-FR" sz="1100" dirty="0">
                        <a:effectLst/>
                        <a:latin typeface="Calibri"/>
                        <a:ea typeface="Calibri"/>
                        <a:cs typeface="Times New Roman"/>
                      </a:rPr>
                    </a:br>
                    <a:r>
                      <a:rPr lang="ru-RU" sz="1100" dirty="0">
                        <a:effectLst/>
                        <a:latin typeface="Calibri"/>
                        <a:ea typeface="Calibri"/>
                        <a:cs typeface="Times New Roman"/>
                      </a:rPr>
                      <a:t>недостатки</a:t>
                    </a:r>
                    <a:endParaRPr lang="en-GB" sz="11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</p:grpSp>
          </p:grpSp>
          <p:sp>
            <p:nvSpPr>
              <p:cNvPr id="34" name="Text Box 2"/>
              <p:cNvSpPr txBox="1">
                <a:spLocks noChangeArrowheads="1"/>
              </p:cNvSpPr>
              <p:nvPr/>
            </p:nvSpPr>
            <p:spPr bwMode="auto">
              <a:xfrm>
                <a:off x="6248400" y="1377462"/>
                <a:ext cx="996315" cy="4495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br>
                  <a:rPr lang="fr-BE" sz="400" dirty="0">
                    <a:effectLst/>
                    <a:latin typeface="Calibri"/>
                    <a:ea typeface="Calibri"/>
                    <a:cs typeface="Times New Roman"/>
                  </a:rPr>
                </a:br>
                <a:r>
                  <a:rPr lang="ru-RU" dirty="0">
                    <a:effectLst/>
                    <a:latin typeface="Calibri"/>
                    <a:ea typeface="Calibri"/>
                    <a:cs typeface="Times New Roman"/>
                  </a:rPr>
                  <a:t>действия</a:t>
                </a:r>
                <a:endParaRPr lang="en-GB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777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6" name="Picture 4" descr="audit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2565400"/>
            <a:ext cx="3175000" cy="3162300"/>
          </a:xfrm>
          <a:noFill/>
        </p:spPr>
      </p:pic>
      <p:sp>
        <p:nvSpPr>
          <p:cNvPr id="236547" name="Rectangle 5"/>
          <p:cNvSpPr>
            <a:spLocks noChangeArrowheads="1"/>
          </p:cNvSpPr>
          <p:nvPr/>
        </p:nvSpPr>
        <p:spPr bwMode="auto">
          <a:xfrm>
            <a:off x="6408738" y="4799013"/>
            <a:ext cx="2159000" cy="1150937"/>
          </a:xfrm>
          <a:prstGeom prst="rect">
            <a:avLst/>
          </a:prstGeom>
          <a:solidFill>
            <a:srgbClr val="0F5494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800" b="0" i="0" dirty="0">
                <a:solidFill>
                  <a:schemeClr val="bg1"/>
                </a:solidFill>
              </a:rPr>
              <a:t>Спасибо за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800" b="0" i="0" dirty="0">
                <a:solidFill>
                  <a:schemeClr val="bg1"/>
                </a:solidFill>
              </a:rPr>
              <a:t>внимание</a:t>
            </a:r>
            <a:r>
              <a:rPr lang="en-GB" altLang="en-US" sz="1800" b="0" i="0" dirty="0">
                <a:solidFill>
                  <a:schemeClr val="bg1"/>
                </a:solidFill>
              </a:rPr>
              <a:t>!</a:t>
            </a:r>
            <a:endParaRPr lang="en-GB" altLang="en-US" sz="1800" b="0" i="0" dirty="0">
              <a:solidFill>
                <a:schemeClr val="tx1"/>
              </a:solidFill>
            </a:endParaRPr>
          </a:p>
        </p:txBody>
      </p:sp>
      <p:sp>
        <p:nvSpPr>
          <p:cNvPr id="236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cs typeface="Arial" pitchFamily="34" charset="0"/>
              </a:rPr>
              <a:t>Вопросы</a:t>
            </a:r>
            <a:r>
              <a:rPr lang="en-GB" altLang="en-US" dirty="0">
                <a:cs typeface="Arial" pitchFamily="34" charset="0"/>
              </a:rPr>
              <a:t>?</a:t>
            </a:r>
          </a:p>
        </p:txBody>
      </p:sp>
      <p:sp>
        <p:nvSpPr>
          <p:cNvPr id="2365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F5494"/>
              </a:buClr>
              <a:buChar char="•"/>
              <a:defRPr sz="2400" i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1400B24-9792-48A9-8B0D-5426CAE7A4E5}" type="slidenum">
              <a:rPr lang="en-GB" altLang="en-US" sz="1400" i="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GB" altLang="en-US" sz="140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61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Организации могут потерпеть неудачу </a:t>
            </a:r>
            <a:r>
              <a:rPr lang="en-GB" dirty="0"/>
              <a:t>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        </a:t>
            </a:r>
          </a:p>
          <a:p>
            <a:endParaRPr lang="en-GB" sz="1600" b="1" dirty="0">
              <a:solidFill>
                <a:srgbClr val="FF0000"/>
              </a:solidFill>
            </a:endParaRPr>
          </a:p>
          <a:p>
            <a:pPr algn="ctr"/>
            <a:endParaRPr lang="en-US" sz="6000" b="1" dirty="0">
              <a:solidFill>
                <a:srgbClr val="00B0F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351" y="2403985"/>
            <a:ext cx="2828925" cy="7559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939" y="4247468"/>
            <a:ext cx="1838325" cy="1838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958" y="2204864"/>
            <a:ext cx="3105200" cy="232590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86" y="4721974"/>
            <a:ext cx="2273147" cy="16151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70" y="5107465"/>
            <a:ext cx="1731697" cy="94456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47" y="2029511"/>
            <a:ext cx="1984642" cy="1571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83" y="3581982"/>
            <a:ext cx="2366175" cy="133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4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20042"/>
            <a:ext cx="8229600" cy="936625"/>
          </a:xfrm>
        </p:spPr>
        <p:txBody>
          <a:bodyPr/>
          <a:lstStyle/>
          <a:p>
            <a:r>
              <a:rPr lang="ru-RU" dirty="0"/>
              <a:t>Сфера применения внутреннего контроля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3638" y="1956666"/>
            <a:ext cx="2895600" cy="389513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Управление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2707573"/>
            <a:ext cx="2819400" cy="38951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Кадровая политика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338" y="3200399"/>
            <a:ext cx="2362200" cy="3895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3"/>
                </a:solidFill>
              </a:rPr>
              <a:t>Мониторинг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3819481"/>
            <a:ext cx="1524000" cy="38951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Ценности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9665" y="4079156"/>
            <a:ext cx="2743200" cy="6491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Эффективные услуги и структуры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65718" y="3265319"/>
            <a:ext cx="2667000" cy="64918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Управление деятельностью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3737" y="5089960"/>
            <a:ext cx="3276600" cy="90886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/>
              <a:t>Эффективные механизмы планирования и отчетности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1956666"/>
            <a:ext cx="3048000" cy="389513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Управление рисками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3372" y="5560128"/>
            <a:ext cx="2572072" cy="9088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Стратегии противодействия мошенничеству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4343400"/>
            <a:ext cx="1524000" cy="389513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Культура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00400" y="5410200"/>
            <a:ext cx="1905000" cy="64918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/>
              <a:t>Модели поведения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964273" y="5591004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. .</a:t>
            </a:r>
            <a:endParaRPr lang="fr-FR" sz="3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5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4500563" y="1341438"/>
            <a:ext cx="3922712" cy="3587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0" kern="0" dirty="0">
                <a:solidFill>
                  <a:srgbClr val="FFFFFF"/>
                </a:solidFill>
                <a:latin typeface="Verdana" pitchFamily="34" charset="0"/>
                <a:ea typeface="+mn-ea"/>
              </a:rPr>
              <a:t>Европейский парламент</a:t>
            </a:r>
            <a:endParaRPr lang="en-GB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1" name="AutoShape 22"/>
          <p:cNvSpPr>
            <a:spLocks noChangeArrowheads="1"/>
          </p:cNvSpPr>
          <p:nvPr/>
        </p:nvSpPr>
        <p:spPr bwMode="auto">
          <a:xfrm>
            <a:off x="869950" y="1844675"/>
            <a:ext cx="5256213" cy="1069038"/>
          </a:xfrm>
          <a:prstGeom prst="flowChartExtract">
            <a:avLst/>
          </a:prstGeom>
          <a:solidFill>
            <a:srgbClr val="009FBA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ru-RU" altLang="en-US" sz="1400" dirty="0">
                <a:solidFill>
                  <a:schemeClr val="bg1"/>
                </a:solidFill>
              </a:rPr>
              <a:t>Европейская </a:t>
            </a:r>
          </a:p>
          <a:p>
            <a:pPr algn="ctr" eaLnBrk="1" hangingPunct="1"/>
            <a:r>
              <a:rPr lang="ru-RU" altLang="en-US" sz="1400" dirty="0">
                <a:solidFill>
                  <a:schemeClr val="bg1"/>
                </a:solidFill>
              </a:rPr>
              <a:t>комиссия</a:t>
            </a:r>
            <a:br>
              <a:rPr lang="fr-FR" altLang="en-US" sz="1700" dirty="0">
                <a:solidFill>
                  <a:schemeClr val="bg1"/>
                </a:solidFill>
              </a:rPr>
            </a:br>
            <a:endParaRPr lang="fr-FR" altLang="en-US" sz="17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fr-FR" altLang="en-US" sz="1700" dirty="0">
                <a:solidFill>
                  <a:schemeClr val="bg1"/>
                </a:solidFill>
              </a:rPr>
              <a:t>(</a:t>
            </a:r>
            <a:r>
              <a:rPr lang="ru-RU" altLang="en-US" sz="1400" dirty="0">
                <a:solidFill>
                  <a:schemeClr val="bg1"/>
                </a:solidFill>
              </a:rPr>
              <a:t>Коллегия уполномоченных </a:t>
            </a:r>
            <a:r>
              <a:rPr lang="fr-FR" altLang="en-US" sz="1400" dirty="0">
                <a:solidFill>
                  <a:schemeClr val="bg1"/>
                </a:solidFill>
              </a:rPr>
              <a:t>28)</a:t>
            </a:r>
          </a:p>
          <a:p>
            <a:pPr algn="ctr" eaLnBrk="1" hangingPunct="1"/>
            <a:endParaRPr lang="fr-FR" altLang="en-US" sz="1800" b="0" dirty="0">
              <a:solidFill>
                <a:schemeClr val="bg1"/>
              </a:solidFill>
            </a:endParaRPr>
          </a:p>
        </p:txBody>
      </p:sp>
      <p:sp>
        <p:nvSpPr>
          <p:cNvPr id="66564" name="Rectangle 23"/>
          <p:cNvSpPr>
            <a:spLocks noChangeArrowheads="1"/>
          </p:cNvSpPr>
          <p:nvPr/>
        </p:nvSpPr>
        <p:spPr bwMode="auto">
          <a:xfrm>
            <a:off x="862013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Ген </a:t>
            </a:r>
          </a:p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дирекция </a:t>
            </a:r>
            <a:r>
              <a:rPr lang="fr-BE" altLang="en-US" sz="1200" dirty="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14" name="AutoShape 31"/>
          <p:cNvSpPr>
            <a:spLocks/>
          </p:cNvSpPr>
          <p:nvPr/>
        </p:nvSpPr>
        <p:spPr bwMode="auto">
          <a:xfrm>
            <a:off x="6200775" y="2060575"/>
            <a:ext cx="215900" cy="2663825"/>
          </a:xfrm>
          <a:prstGeom prst="rightBracket">
            <a:avLst>
              <a:gd name="adj" fmla="val 102819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b="0" kern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 rot="16200000">
            <a:off x="5106988" y="3863975"/>
            <a:ext cx="3816350" cy="3968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0" kern="0" dirty="0">
                <a:solidFill>
                  <a:srgbClr val="FFFFFF"/>
                </a:solidFill>
                <a:latin typeface="Verdana" pitchFamily="34" charset="0"/>
                <a:ea typeface="+mn-ea"/>
              </a:rPr>
              <a:t>Европейская счетная палата</a:t>
            </a:r>
            <a:endParaRPr lang="en-GB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6" name="AutoShape 30"/>
          <p:cNvSpPr>
            <a:spLocks/>
          </p:cNvSpPr>
          <p:nvPr/>
        </p:nvSpPr>
        <p:spPr bwMode="auto">
          <a:xfrm>
            <a:off x="6218238" y="4940300"/>
            <a:ext cx="198437" cy="1706563"/>
          </a:xfrm>
          <a:prstGeom prst="rightBracket">
            <a:avLst>
              <a:gd name="adj" fmla="val 47260"/>
            </a:avLst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en-US" sz="1800" b="0" kern="0">
              <a:solidFill>
                <a:srgbClr val="000000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998538" y="4940300"/>
            <a:ext cx="4824412" cy="288925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kern="0" dirty="0">
                <a:solidFill>
                  <a:srgbClr val="0F5494"/>
                </a:solidFill>
                <a:latin typeface="Verdana" pitchFamily="34" charset="0"/>
              </a:rPr>
              <a:t>Бюджет - </a:t>
            </a:r>
            <a:r>
              <a:rPr lang="fr-FR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150 </a:t>
            </a:r>
            <a:r>
              <a:rPr lang="ru-RU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млрд евро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998538" y="5345113"/>
            <a:ext cx="4824412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Государства-члены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0" name="Oval 28"/>
          <p:cNvSpPr>
            <a:spLocks noChangeArrowheads="1"/>
          </p:cNvSpPr>
          <p:nvPr/>
        </p:nvSpPr>
        <p:spPr bwMode="auto">
          <a:xfrm>
            <a:off x="971550" y="5810250"/>
            <a:ext cx="4824413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Подрядчики</a:t>
            </a:r>
            <a:r>
              <a:rPr lang="fr-FR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/</a:t>
            </a:r>
            <a:r>
              <a:rPr lang="ru-RU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бенефициары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5325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fld id="{7C3E9BE8-E119-4581-8A6E-34D57ACE4765}" type="slidenum">
              <a:rPr lang="en-GB" altLang="en-US" sz="1400" b="0" smtClean="0">
                <a:solidFill>
                  <a:schemeClr val="tx1"/>
                </a:solidFill>
                <a:latin typeface="Arial" charset="0"/>
              </a:rPr>
              <a:pPr/>
              <a:t>4</a:t>
            </a:fld>
            <a:endParaRPr lang="en-GB" alt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971550" y="6297613"/>
            <a:ext cx="4824413" cy="349250"/>
          </a:xfrm>
          <a:prstGeom prst="ellipse">
            <a:avLst/>
          </a:prstGeom>
          <a:solidFill>
            <a:srgbClr val="BDDEFF"/>
          </a:solidFill>
          <a:ln w="9525">
            <a:solidFill>
              <a:srgbClr val="7DBEFF"/>
            </a:solidFill>
            <a:round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0" kern="0" dirty="0">
                <a:solidFill>
                  <a:srgbClr val="0F5494"/>
                </a:solidFill>
                <a:latin typeface="Verdana" pitchFamily="34" charset="0"/>
                <a:ea typeface="+mn-ea"/>
              </a:rPr>
              <a:t>Третьи страны</a:t>
            </a:r>
            <a:endParaRPr lang="fr-FR" altLang="en-US" sz="1400" b="0" kern="0" dirty="0">
              <a:solidFill>
                <a:srgbClr val="0F5494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1628056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Ген </a:t>
            </a:r>
          </a:p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дирекция</a:t>
            </a:r>
            <a:r>
              <a:rPr lang="fr-BE" altLang="en-US" sz="1200" dirty="0">
                <a:solidFill>
                  <a:srgbClr val="FFFFFF"/>
                </a:solidFill>
              </a:rPr>
              <a:t> Y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183297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Бюджет Ген </a:t>
            </a:r>
          </a:p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дирекции</a:t>
            </a:r>
            <a:endParaRPr lang="fr-BE" altLang="en-US" sz="1200" dirty="0">
              <a:solidFill>
                <a:srgbClr val="FFFFFF"/>
              </a:solidFill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2394099" y="2960688"/>
            <a:ext cx="613643" cy="1567741"/>
          </a:xfrm>
          <a:prstGeom prst="rect">
            <a:avLst/>
          </a:prstGeom>
          <a:solidFill>
            <a:srgbClr val="FFC000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Ген </a:t>
            </a:r>
          </a:p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дирекция</a:t>
            </a:r>
            <a:r>
              <a:rPr lang="fr-BE" altLang="en-US" sz="1200" dirty="0">
                <a:solidFill>
                  <a:srgbClr val="FFFFFF"/>
                </a:solidFill>
              </a:rPr>
              <a:t> …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038352" y="2955811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dirty="0">
                <a:solidFill>
                  <a:srgbClr val="FFFFFF"/>
                </a:solidFill>
              </a:rPr>
              <a:t>Служба</a:t>
            </a:r>
            <a:endParaRPr lang="fr-BE" altLang="en-US" sz="1800" dirty="0">
              <a:solidFill>
                <a:srgbClr val="FFFFFF"/>
              </a:solidFill>
            </a:endParaRPr>
          </a:p>
          <a:p>
            <a:pPr algn="ctr" eaLnBrk="1" hangingPunct="1">
              <a:defRPr/>
            </a:pPr>
            <a:r>
              <a:rPr lang="fr-BE" altLang="en-US" sz="1800" dirty="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3265" name="Right Brace 1"/>
          <p:cNvSpPr>
            <a:spLocks/>
          </p:cNvSpPr>
          <p:nvPr/>
        </p:nvSpPr>
        <p:spPr bwMode="auto">
          <a:xfrm rot="5400000">
            <a:off x="2243931" y="3126582"/>
            <a:ext cx="130175" cy="2935288"/>
          </a:xfrm>
          <a:prstGeom prst="rightBrace">
            <a:avLst>
              <a:gd name="adj1" fmla="val 83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773835" y="2960688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800" dirty="0">
                <a:solidFill>
                  <a:srgbClr val="FFFFFF"/>
                </a:solidFill>
              </a:rPr>
              <a:t>Служба</a:t>
            </a:r>
            <a:r>
              <a:rPr lang="fr-BE" altLang="en-US" sz="1800" dirty="0">
                <a:solidFill>
                  <a:srgbClr val="FFFFFF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fr-BE" altLang="en-US" sz="1800" dirty="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89141" y="2960687"/>
            <a:ext cx="613643" cy="1567741"/>
          </a:xfrm>
          <a:prstGeom prst="rect">
            <a:avLst/>
          </a:prstGeom>
          <a:solidFill>
            <a:srgbClr val="30B839"/>
          </a:solidFill>
          <a:ln w="9525">
            <a:solidFill>
              <a:srgbClr val="007A8E"/>
            </a:solidFill>
            <a:miter lim="800000"/>
            <a:headEnd/>
            <a:tailEnd/>
          </a:ln>
        </p:spPr>
        <p:txBody>
          <a:bodyPr vert="vert270" wrap="none" lIns="91395" tIns="45700" rIns="91395" bIns="45700" anchor="ctr"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Служба </a:t>
            </a:r>
          </a:p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внутреннего </a:t>
            </a:r>
          </a:p>
          <a:p>
            <a:pPr algn="ctr" eaLnBrk="1" hangingPunct="1">
              <a:defRPr/>
            </a:pPr>
            <a:r>
              <a:rPr lang="ru-RU" altLang="en-US" sz="1200" dirty="0">
                <a:solidFill>
                  <a:srgbClr val="FFFFFF"/>
                </a:solidFill>
              </a:rPr>
              <a:t>Аудита</a:t>
            </a:r>
            <a:endParaRPr lang="fr-BE" altLang="en-US" sz="1200" dirty="0">
              <a:solidFill>
                <a:srgbClr val="FFFFFF"/>
              </a:solidFill>
            </a:endParaRPr>
          </a:p>
        </p:txBody>
      </p:sp>
      <p:sp>
        <p:nvSpPr>
          <p:cNvPr id="53268" name="TextBox 2"/>
          <p:cNvSpPr txBox="1">
            <a:spLocks noChangeArrowheads="1"/>
          </p:cNvSpPr>
          <p:nvPr/>
        </p:nvSpPr>
        <p:spPr bwMode="auto">
          <a:xfrm>
            <a:off x="1206500" y="4649788"/>
            <a:ext cx="2290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r>
              <a:rPr lang="fr-BE" altLang="en-US" sz="1200" b="0" dirty="0">
                <a:solidFill>
                  <a:schemeClr val="tx1"/>
                </a:solidFill>
              </a:rPr>
              <a:t>33 </a:t>
            </a:r>
            <a:r>
              <a:rPr lang="ru-RU" altLang="en-US" sz="1200" b="0" dirty="0">
                <a:solidFill>
                  <a:schemeClr val="tx1"/>
                </a:solidFill>
              </a:rPr>
              <a:t>Генеральные дирекции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53269" name="Right Brace 27"/>
          <p:cNvSpPr>
            <a:spLocks/>
          </p:cNvSpPr>
          <p:nvPr/>
        </p:nvSpPr>
        <p:spPr bwMode="auto">
          <a:xfrm rot="5400000">
            <a:off x="4982369" y="3604419"/>
            <a:ext cx="158750" cy="2081212"/>
          </a:xfrm>
          <a:prstGeom prst="rightBrace">
            <a:avLst>
              <a:gd name="adj1" fmla="val 83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175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fr-FR" altLang="en-US"/>
          </a:p>
        </p:txBody>
      </p:sp>
      <p:sp>
        <p:nvSpPr>
          <p:cNvPr id="53270" name="TextBox 28"/>
          <p:cNvSpPr txBox="1">
            <a:spLocks noChangeArrowheads="1"/>
          </p:cNvSpPr>
          <p:nvPr/>
        </p:nvSpPr>
        <p:spPr bwMode="auto">
          <a:xfrm>
            <a:off x="3776663" y="4664075"/>
            <a:ext cx="22907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/>
            <a:r>
              <a:rPr lang="fr-BE" altLang="en-US" sz="1200" b="0" dirty="0">
                <a:solidFill>
                  <a:schemeClr val="tx1"/>
                </a:solidFill>
              </a:rPr>
              <a:t>11 </a:t>
            </a:r>
            <a:r>
              <a:rPr lang="ru-RU" altLang="en-US" sz="1200" b="0" dirty="0">
                <a:solidFill>
                  <a:schemeClr val="tx1"/>
                </a:solidFill>
              </a:rPr>
              <a:t>служб</a:t>
            </a:r>
            <a:endParaRPr lang="en-GB" altLang="en-US" sz="1200" b="0" dirty="0">
              <a:solidFill>
                <a:schemeClr val="tx1"/>
              </a:solidFill>
            </a:endParaRPr>
          </a:p>
        </p:txBody>
      </p:sp>
      <p:sp>
        <p:nvSpPr>
          <p:cNvPr id="27" name="Rectangle 33"/>
          <p:cNvSpPr>
            <a:spLocks noChangeArrowheads="1"/>
          </p:cNvSpPr>
          <p:nvPr/>
        </p:nvSpPr>
        <p:spPr bwMode="auto">
          <a:xfrm>
            <a:off x="347663" y="1341438"/>
            <a:ext cx="3922712" cy="358775"/>
          </a:xfrm>
          <a:prstGeom prst="rect">
            <a:avLst/>
          </a:prstGeom>
          <a:solidFill>
            <a:srgbClr val="0F5494"/>
          </a:solidFill>
          <a:ln w="9525">
            <a:solidFill>
              <a:srgbClr val="082E50"/>
            </a:solidFill>
            <a:miter lim="800000"/>
            <a:headEnd/>
            <a:tailEnd/>
          </a:ln>
          <a:effectLst/>
          <a:extLst/>
        </p:spPr>
        <p:txBody>
          <a:bodyPr wrap="none" lIns="91395" tIns="45700" rIns="91395" bIns="457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en-US" sz="1800" b="0" kern="0" dirty="0">
                <a:solidFill>
                  <a:srgbClr val="FFFFFF"/>
                </a:solidFill>
                <a:latin typeface="Verdana" pitchFamily="34" charset="0"/>
                <a:ea typeface="+mn-ea"/>
              </a:rPr>
              <a:t>Совет</a:t>
            </a:r>
            <a:endParaRPr lang="en-GB" altLang="en-US" sz="1800" b="0" kern="0" dirty="0">
              <a:solidFill>
                <a:srgbClr val="FFFFFF"/>
              </a:solidFill>
              <a:latin typeface="Verdana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336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144311" y="2004792"/>
            <a:ext cx="5930145" cy="4496207"/>
          </a:xfrm>
          <a:prstGeom prst="rect">
            <a:avLst/>
          </a:prstGeom>
          <a:solidFill>
            <a:srgbClr val="1F497D">
              <a:lumMod val="40000"/>
              <a:lumOff val="60000"/>
              <a:alpha val="30000"/>
            </a:srgbClr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1478ABB-9DFF-41B9-9BF8-A638A648840F}" type="slidenum">
              <a:rPr lang="en-GB" altLang="en-US" sz="1400" i="0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en-US" sz="1400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4424" y="2004792"/>
            <a:ext cx="6896114" cy="1675430"/>
          </a:xfrm>
          <a:prstGeom prst="rect">
            <a:avLst/>
          </a:prstGeom>
          <a:pattFill prst="wdUpDiag">
            <a:fgClr>
              <a:srgbClr val="4F81BD"/>
            </a:fgClr>
            <a:bgClr>
              <a:sysClr val="window" lastClr="FFFFFF"/>
            </a:bgClr>
          </a:patt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7" name="Left Arrow 6"/>
          <p:cNvSpPr/>
          <p:nvPr/>
        </p:nvSpPr>
        <p:spPr>
          <a:xfrm>
            <a:off x="3194785" y="4637089"/>
            <a:ext cx="3206606" cy="727792"/>
          </a:xfrm>
          <a:prstGeom prst="leftArrow">
            <a:avLst>
              <a:gd name="adj1" fmla="val 50000"/>
              <a:gd name="adj2" fmla="val 56108"/>
            </a:avLst>
          </a:prstGeom>
          <a:solidFill>
            <a:srgbClr val="1F497D"/>
          </a:solidFill>
          <a:ln w="1270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ru-RU" sz="800" dirty="0">
                <a:solidFill>
                  <a:srgbClr val="FFFF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рекомендации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Up Arrow 7"/>
          <p:cNvSpPr/>
          <p:nvPr/>
        </p:nvSpPr>
        <p:spPr>
          <a:xfrm>
            <a:off x="3588668" y="3528208"/>
            <a:ext cx="617895" cy="1316915"/>
          </a:xfrm>
          <a:prstGeom prst="upArrow">
            <a:avLst>
              <a:gd name="adj1" fmla="val 50000"/>
              <a:gd name="adj2" fmla="val 61117"/>
            </a:avLst>
          </a:prstGeom>
          <a:solidFill>
            <a:srgbClr val="1F497D"/>
          </a:solidFill>
          <a:ln w="12700" cap="flat" cmpd="sng" algn="ctr">
            <a:noFill/>
            <a:prstDash val="solid"/>
          </a:ln>
          <a:effectLst/>
        </p:spPr>
        <p:txBody>
          <a:bodyPr rot="0" spcFirstLastPara="0" vert="vert270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Качество годового отчета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3194785" y="5569792"/>
            <a:ext cx="1698886" cy="727792"/>
          </a:xfrm>
          <a:prstGeom prst="leftArrow">
            <a:avLst>
              <a:gd name="adj1" fmla="val 50000"/>
              <a:gd name="adj2" fmla="val 56108"/>
            </a:avLst>
          </a:prstGeom>
          <a:solidFill>
            <a:srgbClr val="1F497D"/>
          </a:solidFill>
          <a:ln w="1270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достоверности отчетности и консультационная деятельность 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6"/>
          <p:cNvSpPr txBox="1"/>
          <p:nvPr/>
        </p:nvSpPr>
        <p:spPr>
          <a:xfrm rot="16200000">
            <a:off x="-535938" y="5274940"/>
            <a:ext cx="2136437" cy="357651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ru-RU" sz="1300" b="1" i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достоверности отчетности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951835" y="2035882"/>
            <a:ext cx="159131" cy="4469444"/>
          </a:xfrm>
          <a:prstGeom prst="upArrow">
            <a:avLst>
              <a:gd name="adj1" fmla="val 50000"/>
              <a:gd name="adj2" fmla="val 152007"/>
            </a:avLst>
          </a:prstGeom>
          <a:solidFill>
            <a:srgbClr val="1F497D">
              <a:lumMod val="40000"/>
              <a:lumOff val="60000"/>
              <a:alpha val="3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6017619" y="4543818"/>
            <a:ext cx="1086345" cy="909946"/>
          </a:xfrm>
          <a:prstGeom prst="roundRect">
            <a:avLst/>
          </a:prstGeom>
          <a:solidFill>
            <a:srgbClr val="4F81BD"/>
          </a:solidFill>
          <a:ln w="9525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300" b="1" kern="1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Центральные службы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90673" y="5497249"/>
            <a:ext cx="1132823" cy="909024"/>
          </a:xfrm>
          <a:prstGeom prst="roundRect">
            <a:avLst/>
          </a:prstGeom>
          <a:solidFill>
            <a:srgbClr val="4F81BD">
              <a:hueOff val="0"/>
              <a:satOff val="0"/>
              <a:lumOff val="0"/>
            </a:srgbClr>
          </a:solidFill>
          <a:ln w="9525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91440" tIns="468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3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СВА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66072" y="4264007"/>
            <a:ext cx="1678753" cy="66054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Подразделения + дирекции </a:t>
            </a: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управленческий контроль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66072" y="4999807"/>
            <a:ext cx="1679354" cy="64352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Директор  </a:t>
            </a: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управление рисками и внутренний контроль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66072" y="5714879"/>
            <a:ext cx="1681614" cy="49137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СВА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внутренний аудит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166447" y="2129153"/>
            <a:ext cx="871314" cy="1395374"/>
          </a:xfrm>
          <a:prstGeom prst="roundRect">
            <a:avLst/>
          </a:prstGeom>
          <a:solidFill>
            <a:srgbClr val="4F81BD">
              <a:hueOff val="0"/>
              <a:satOff val="0"/>
              <a:lumOff val="0"/>
            </a:srgbClr>
          </a:solidFill>
          <a:ln w="9525" cap="flat" cmpd="sng" algn="ctr">
            <a:solidFill>
              <a:srgbClr val="4F81BD"/>
            </a:solidFill>
            <a:prstDash val="solid"/>
          </a:ln>
          <a:effectLst/>
        </p:spPr>
        <p:txBody>
          <a:bodyPr rot="0" spcFirstLastPara="0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3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Европейский Парламент и Совет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234200" y="2129153"/>
            <a:ext cx="1791405" cy="1395374"/>
          </a:xfrm>
          <a:custGeom>
            <a:avLst/>
            <a:gdLst>
              <a:gd name="connsiteX0" fmla="*/ 0 w 2192772"/>
              <a:gd name="connsiteY0" fmla="*/ 112696 h 1126960"/>
              <a:gd name="connsiteX1" fmla="*/ 112696 w 2192772"/>
              <a:gd name="connsiteY1" fmla="*/ 0 h 1126960"/>
              <a:gd name="connsiteX2" fmla="*/ 2080076 w 2192772"/>
              <a:gd name="connsiteY2" fmla="*/ 0 h 1126960"/>
              <a:gd name="connsiteX3" fmla="*/ 2192772 w 2192772"/>
              <a:gd name="connsiteY3" fmla="*/ 112696 h 1126960"/>
              <a:gd name="connsiteX4" fmla="*/ 2192772 w 2192772"/>
              <a:gd name="connsiteY4" fmla="*/ 1014264 h 1126960"/>
              <a:gd name="connsiteX5" fmla="*/ 2080076 w 2192772"/>
              <a:gd name="connsiteY5" fmla="*/ 1126960 h 1126960"/>
              <a:gd name="connsiteX6" fmla="*/ 112696 w 2192772"/>
              <a:gd name="connsiteY6" fmla="*/ 1126960 h 1126960"/>
              <a:gd name="connsiteX7" fmla="*/ 0 w 2192772"/>
              <a:gd name="connsiteY7" fmla="*/ 1014264 h 1126960"/>
              <a:gd name="connsiteX8" fmla="*/ 0 w 2192772"/>
              <a:gd name="connsiteY8" fmla="*/ 112696 h 112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2772" h="1126960">
                <a:moveTo>
                  <a:pt x="0" y="112696"/>
                </a:moveTo>
                <a:cubicBezTo>
                  <a:pt x="0" y="50456"/>
                  <a:pt x="50456" y="0"/>
                  <a:pt x="112696" y="0"/>
                </a:cubicBezTo>
                <a:lnTo>
                  <a:pt x="2080076" y="0"/>
                </a:lnTo>
                <a:cubicBezTo>
                  <a:pt x="2142316" y="0"/>
                  <a:pt x="2192772" y="50456"/>
                  <a:pt x="2192772" y="112696"/>
                </a:cubicBezTo>
                <a:lnTo>
                  <a:pt x="2192772" y="1014264"/>
                </a:lnTo>
                <a:cubicBezTo>
                  <a:pt x="2192772" y="1076504"/>
                  <a:pt x="2142316" y="1126960"/>
                  <a:pt x="2080076" y="1126960"/>
                </a:cubicBezTo>
                <a:lnTo>
                  <a:pt x="112696" y="1126960"/>
                </a:lnTo>
                <a:cubicBezTo>
                  <a:pt x="50456" y="1126960"/>
                  <a:pt x="0" y="1076504"/>
                  <a:pt x="0" y="1014264"/>
                </a:cubicBezTo>
                <a:lnTo>
                  <a:pt x="0" y="112696"/>
                </a:lnTo>
                <a:close/>
              </a:path>
            </a:pathLst>
          </a:custGeom>
          <a:solidFill>
            <a:srgbClr val="4F81BD"/>
          </a:solidFill>
          <a:ln w="9525" cap="flat" cmpd="sng" algn="ctr">
            <a:solidFill>
              <a:srgbClr val="4F81BD"/>
            </a:solidFill>
            <a:prstDash val="solid"/>
          </a:ln>
          <a:effectLst/>
        </p:spPr>
        <p:txBody>
          <a:bodyPr spcFirstLastPara="0" vert="horz" wrap="square" lIns="106680" tIns="106680" rIns="106680" bIns="1080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ru-RU" sz="13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Коллегия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13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13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политические полномочия</a:t>
            </a:r>
            <a:r>
              <a:rPr lang="en-GB" sz="1300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Freeform 18"/>
          <p:cNvSpPr/>
          <p:nvPr/>
        </p:nvSpPr>
        <p:spPr>
          <a:xfrm rot="8973">
            <a:off x="3118196" y="2512598"/>
            <a:ext cx="1087903" cy="710565"/>
          </a:xfrm>
          <a:custGeom>
            <a:avLst/>
            <a:gdLst>
              <a:gd name="connsiteX0" fmla="*/ 0 w 1202977"/>
              <a:gd name="connsiteY0" fmla="*/ 165292 h 826458"/>
              <a:gd name="connsiteX1" fmla="*/ 789748 w 1202977"/>
              <a:gd name="connsiteY1" fmla="*/ 165292 h 826458"/>
              <a:gd name="connsiteX2" fmla="*/ 789748 w 1202977"/>
              <a:gd name="connsiteY2" fmla="*/ 0 h 826458"/>
              <a:gd name="connsiteX3" fmla="*/ 1202977 w 1202977"/>
              <a:gd name="connsiteY3" fmla="*/ 413229 h 826458"/>
              <a:gd name="connsiteX4" fmla="*/ 789748 w 1202977"/>
              <a:gd name="connsiteY4" fmla="*/ 826458 h 826458"/>
              <a:gd name="connsiteX5" fmla="*/ 789748 w 1202977"/>
              <a:gd name="connsiteY5" fmla="*/ 661166 h 826458"/>
              <a:gd name="connsiteX6" fmla="*/ 0 w 1202977"/>
              <a:gd name="connsiteY6" fmla="*/ 661166 h 826458"/>
              <a:gd name="connsiteX7" fmla="*/ 0 w 1202977"/>
              <a:gd name="connsiteY7" fmla="*/ 165292 h 8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2977" h="826458">
                <a:moveTo>
                  <a:pt x="0" y="165292"/>
                </a:moveTo>
                <a:lnTo>
                  <a:pt x="789748" y="165292"/>
                </a:lnTo>
                <a:lnTo>
                  <a:pt x="789748" y="0"/>
                </a:lnTo>
                <a:lnTo>
                  <a:pt x="1202977" y="413229"/>
                </a:lnTo>
                <a:lnTo>
                  <a:pt x="789748" y="826458"/>
                </a:lnTo>
                <a:lnTo>
                  <a:pt x="789748" y="661166"/>
                </a:lnTo>
                <a:lnTo>
                  <a:pt x="0" y="661166"/>
                </a:lnTo>
                <a:lnTo>
                  <a:pt x="0" y="165292"/>
                </a:lnTo>
                <a:close/>
              </a:path>
            </a:pathLst>
          </a:custGeom>
          <a:solidFill>
            <a:srgbClr val="4F81BD">
              <a:lumMod val="60000"/>
              <a:lumOff val="40000"/>
            </a:srgbClr>
          </a:solidFill>
          <a:ln w="12700">
            <a:noFill/>
          </a:ln>
          <a:effectLst/>
        </p:spPr>
        <p:txBody>
          <a:bodyPr spcFirstLastPara="0" vert="horz" wrap="square" lIns="0" tIns="144000" rIns="108000" bIns="144000" numCol="1" spcCol="127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Годовой отчет по итогам работы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323836" y="2129153"/>
            <a:ext cx="1791405" cy="1393529"/>
          </a:xfrm>
          <a:custGeom>
            <a:avLst/>
            <a:gdLst>
              <a:gd name="connsiteX0" fmla="*/ 0 w 2192772"/>
              <a:gd name="connsiteY0" fmla="*/ 112696 h 1126960"/>
              <a:gd name="connsiteX1" fmla="*/ 112696 w 2192772"/>
              <a:gd name="connsiteY1" fmla="*/ 0 h 1126960"/>
              <a:gd name="connsiteX2" fmla="*/ 2080076 w 2192772"/>
              <a:gd name="connsiteY2" fmla="*/ 0 h 1126960"/>
              <a:gd name="connsiteX3" fmla="*/ 2192772 w 2192772"/>
              <a:gd name="connsiteY3" fmla="*/ 112696 h 1126960"/>
              <a:gd name="connsiteX4" fmla="*/ 2192772 w 2192772"/>
              <a:gd name="connsiteY4" fmla="*/ 1014264 h 1126960"/>
              <a:gd name="connsiteX5" fmla="*/ 2080076 w 2192772"/>
              <a:gd name="connsiteY5" fmla="*/ 1126960 h 1126960"/>
              <a:gd name="connsiteX6" fmla="*/ 112696 w 2192772"/>
              <a:gd name="connsiteY6" fmla="*/ 1126960 h 1126960"/>
              <a:gd name="connsiteX7" fmla="*/ 0 w 2192772"/>
              <a:gd name="connsiteY7" fmla="*/ 1014264 h 1126960"/>
              <a:gd name="connsiteX8" fmla="*/ 0 w 2192772"/>
              <a:gd name="connsiteY8" fmla="*/ 112696 h 112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2772" h="1126960">
                <a:moveTo>
                  <a:pt x="0" y="112696"/>
                </a:moveTo>
                <a:cubicBezTo>
                  <a:pt x="0" y="50456"/>
                  <a:pt x="50456" y="0"/>
                  <a:pt x="112696" y="0"/>
                </a:cubicBezTo>
                <a:lnTo>
                  <a:pt x="2080076" y="0"/>
                </a:lnTo>
                <a:cubicBezTo>
                  <a:pt x="2142316" y="0"/>
                  <a:pt x="2192772" y="50456"/>
                  <a:pt x="2192772" y="112696"/>
                </a:cubicBezTo>
                <a:lnTo>
                  <a:pt x="2192772" y="1014264"/>
                </a:lnTo>
                <a:cubicBezTo>
                  <a:pt x="2192772" y="1076504"/>
                  <a:pt x="2142316" y="1126960"/>
                  <a:pt x="2080076" y="1126960"/>
                </a:cubicBezTo>
                <a:lnTo>
                  <a:pt x="112696" y="1126960"/>
                </a:lnTo>
                <a:cubicBezTo>
                  <a:pt x="50456" y="1126960"/>
                  <a:pt x="0" y="1076504"/>
                  <a:pt x="0" y="1014264"/>
                </a:cubicBezTo>
                <a:lnTo>
                  <a:pt x="0" y="112696"/>
                </a:lnTo>
                <a:close/>
              </a:path>
            </a:pathLst>
          </a:custGeom>
          <a:solidFill>
            <a:srgbClr val="4F81BD"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4F81BD"/>
            </a:solidFill>
            <a:prstDash val="solid"/>
          </a:ln>
          <a:effectLst/>
        </p:spPr>
        <p:txBody>
          <a:bodyPr spcFirstLastPara="0" vert="horz" wrap="square" lIns="106680" tIns="106680" rIns="106680" bIns="108000" numCol="1" spcCol="127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ru-RU" sz="1300" b="1" kern="1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Уполномоченное лицо/Ген. директор </a:t>
            </a:r>
            <a:r>
              <a:rPr lang="en-GB" sz="1300" b="1" kern="1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1300" b="1" kern="1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руководящие полномочия)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218908" y="3155127"/>
            <a:ext cx="474141" cy="312660"/>
          </a:xfrm>
          <a:custGeom>
            <a:avLst/>
            <a:gdLst>
              <a:gd name="connsiteX0" fmla="*/ 0 w 2205542"/>
              <a:gd name="connsiteY0" fmla="*/ 55119 h 551190"/>
              <a:gd name="connsiteX1" fmla="*/ 55119 w 2205542"/>
              <a:gd name="connsiteY1" fmla="*/ 0 h 551190"/>
              <a:gd name="connsiteX2" fmla="*/ 2150423 w 2205542"/>
              <a:gd name="connsiteY2" fmla="*/ 0 h 551190"/>
              <a:gd name="connsiteX3" fmla="*/ 2205542 w 2205542"/>
              <a:gd name="connsiteY3" fmla="*/ 55119 h 551190"/>
              <a:gd name="connsiteX4" fmla="*/ 2205542 w 2205542"/>
              <a:gd name="connsiteY4" fmla="*/ 496071 h 551190"/>
              <a:gd name="connsiteX5" fmla="*/ 2150423 w 2205542"/>
              <a:gd name="connsiteY5" fmla="*/ 551190 h 551190"/>
              <a:gd name="connsiteX6" fmla="*/ 55119 w 2205542"/>
              <a:gd name="connsiteY6" fmla="*/ 551190 h 551190"/>
              <a:gd name="connsiteX7" fmla="*/ 0 w 2205542"/>
              <a:gd name="connsiteY7" fmla="*/ 496071 h 551190"/>
              <a:gd name="connsiteX8" fmla="*/ 0 w 2205542"/>
              <a:gd name="connsiteY8" fmla="*/ 55119 h 551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05542" h="551190">
                <a:moveTo>
                  <a:pt x="0" y="55119"/>
                </a:moveTo>
                <a:cubicBezTo>
                  <a:pt x="0" y="24678"/>
                  <a:pt x="24678" y="0"/>
                  <a:pt x="55119" y="0"/>
                </a:cubicBezTo>
                <a:lnTo>
                  <a:pt x="2150423" y="0"/>
                </a:lnTo>
                <a:cubicBezTo>
                  <a:pt x="2180864" y="0"/>
                  <a:pt x="2205542" y="24678"/>
                  <a:pt x="2205542" y="55119"/>
                </a:cubicBezTo>
                <a:lnTo>
                  <a:pt x="2205542" y="496071"/>
                </a:lnTo>
                <a:cubicBezTo>
                  <a:pt x="2205542" y="526512"/>
                  <a:pt x="2180864" y="551190"/>
                  <a:pt x="2150423" y="551190"/>
                </a:cubicBezTo>
                <a:lnTo>
                  <a:pt x="55119" y="551190"/>
                </a:lnTo>
                <a:cubicBezTo>
                  <a:pt x="24678" y="551190"/>
                  <a:pt x="0" y="526512"/>
                  <a:pt x="0" y="496071"/>
                </a:cubicBezTo>
                <a:lnTo>
                  <a:pt x="0" y="55119"/>
                </a:lnTo>
                <a:close/>
              </a:path>
            </a:pathLst>
          </a:custGeom>
          <a:solidFill>
            <a:sysClr val="window" lastClr="FFFFFF">
              <a:alpha val="90000"/>
              <a:hueOff val="0"/>
              <a:satOff val="0"/>
              <a:lumOff val="0"/>
              <a:alphaOff val="0"/>
            </a:sysClr>
          </a:solidFill>
          <a:ln w="12700" cap="flat" cmpd="sng" algn="ctr">
            <a:solidFill>
              <a:srgbClr val="1F497D"/>
            </a:solidFill>
            <a:prstDash val="solid"/>
          </a:ln>
          <a:effectLst/>
        </p:spPr>
        <p:txBody>
          <a:bodyPr spcFirstLastPara="0" vert="horz" wrap="square" lIns="0" tIns="18000" rIns="0" bIns="0" numCol="1" spcCol="127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3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APC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Freeform 21"/>
          <p:cNvSpPr/>
          <p:nvPr/>
        </p:nvSpPr>
        <p:spPr>
          <a:xfrm rot="16200000">
            <a:off x="1907044" y="3687491"/>
            <a:ext cx="707838" cy="443519"/>
          </a:xfrm>
          <a:custGeom>
            <a:avLst/>
            <a:gdLst>
              <a:gd name="connsiteX0" fmla="*/ 0 w 1202977"/>
              <a:gd name="connsiteY0" fmla="*/ 165292 h 826458"/>
              <a:gd name="connsiteX1" fmla="*/ 789748 w 1202977"/>
              <a:gd name="connsiteY1" fmla="*/ 165292 h 826458"/>
              <a:gd name="connsiteX2" fmla="*/ 789748 w 1202977"/>
              <a:gd name="connsiteY2" fmla="*/ 0 h 826458"/>
              <a:gd name="connsiteX3" fmla="*/ 1202977 w 1202977"/>
              <a:gd name="connsiteY3" fmla="*/ 413229 h 826458"/>
              <a:gd name="connsiteX4" fmla="*/ 789748 w 1202977"/>
              <a:gd name="connsiteY4" fmla="*/ 826458 h 826458"/>
              <a:gd name="connsiteX5" fmla="*/ 789748 w 1202977"/>
              <a:gd name="connsiteY5" fmla="*/ 661166 h 826458"/>
              <a:gd name="connsiteX6" fmla="*/ 0 w 1202977"/>
              <a:gd name="connsiteY6" fmla="*/ 661166 h 826458"/>
              <a:gd name="connsiteX7" fmla="*/ 0 w 1202977"/>
              <a:gd name="connsiteY7" fmla="*/ 165292 h 8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2977" h="826458">
                <a:moveTo>
                  <a:pt x="0" y="165292"/>
                </a:moveTo>
                <a:lnTo>
                  <a:pt x="789748" y="165292"/>
                </a:lnTo>
                <a:lnTo>
                  <a:pt x="789748" y="0"/>
                </a:lnTo>
                <a:lnTo>
                  <a:pt x="1202977" y="413229"/>
                </a:lnTo>
                <a:lnTo>
                  <a:pt x="789748" y="826458"/>
                </a:lnTo>
                <a:lnTo>
                  <a:pt x="789748" y="661166"/>
                </a:lnTo>
                <a:lnTo>
                  <a:pt x="0" y="661166"/>
                </a:lnTo>
                <a:lnTo>
                  <a:pt x="0" y="165292"/>
                </a:lnTo>
                <a:close/>
              </a:path>
            </a:pathLst>
          </a:custGeom>
          <a:solidFill>
            <a:srgbClr val="4F81BD">
              <a:lumMod val="60000"/>
              <a:lumOff val="40000"/>
            </a:srgbClr>
          </a:solidFill>
          <a:ln w="12700">
            <a:noFill/>
          </a:ln>
          <a:effectLst/>
        </p:spPr>
        <p:txBody>
          <a:bodyPr spcFirstLastPara="0" vert="horz" wrap="square" lIns="0" tIns="144000" rIns="108000" bIns="144000" numCol="1" spcCol="127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900"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16200000">
            <a:off x="732355" y="4746031"/>
            <a:ext cx="1938726" cy="976308"/>
          </a:xfrm>
          <a:prstGeom prst="rect">
            <a:avLst/>
          </a:prstGeom>
          <a:noFill/>
          <a:ln w="9525" cap="sq" cmpd="sng" algn="ctr">
            <a:noFill/>
            <a:prstDash val="solid"/>
            <a:round/>
          </a:ln>
          <a:effectLst/>
        </p:spPr>
        <p:txBody>
          <a:bodyPr rot="0" spcFirstLastPara="0" vert="horz" wrap="square" lIns="36000" tIns="18000" rIns="36000" bIns="18000" numCol="1" spcCol="127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линии обороны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4" name="Freeform 23"/>
          <p:cNvSpPr/>
          <p:nvPr/>
        </p:nvSpPr>
        <p:spPr>
          <a:xfrm rot="8973">
            <a:off x="6028560" y="2180970"/>
            <a:ext cx="1113708" cy="709685"/>
          </a:xfrm>
          <a:custGeom>
            <a:avLst/>
            <a:gdLst>
              <a:gd name="connsiteX0" fmla="*/ 0 w 1202977"/>
              <a:gd name="connsiteY0" fmla="*/ 165292 h 826458"/>
              <a:gd name="connsiteX1" fmla="*/ 789748 w 1202977"/>
              <a:gd name="connsiteY1" fmla="*/ 165292 h 826458"/>
              <a:gd name="connsiteX2" fmla="*/ 789748 w 1202977"/>
              <a:gd name="connsiteY2" fmla="*/ 0 h 826458"/>
              <a:gd name="connsiteX3" fmla="*/ 1202977 w 1202977"/>
              <a:gd name="connsiteY3" fmla="*/ 413229 h 826458"/>
              <a:gd name="connsiteX4" fmla="*/ 789748 w 1202977"/>
              <a:gd name="connsiteY4" fmla="*/ 826458 h 826458"/>
              <a:gd name="connsiteX5" fmla="*/ 789748 w 1202977"/>
              <a:gd name="connsiteY5" fmla="*/ 661166 h 826458"/>
              <a:gd name="connsiteX6" fmla="*/ 0 w 1202977"/>
              <a:gd name="connsiteY6" fmla="*/ 661166 h 826458"/>
              <a:gd name="connsiteX7" fmla="*/ 0 w 1202977"/>
              <a:gd name="connsiteY7" fmla="*/ 165292 h 8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2977" h="826458">
                <a:moveTo>
                  <a:pt x="0" y="165292"/>
                </a:moveTo>
                <a:lnTo>
                  <a:pt x="789748" y="165292"/>
                </a:lnTo>
                <a:lnTo>
                  <a:pt x="789748" y="0"/>
                </a:lnTo>
                <a:lnTo>
                  <a:pt x="1202977" y="413229"/>
                </a:lnTo>
                <a:lnTo>
                  <a:pt x="789748" y="826458"/>
                </a:lnTo>
                <a:lnTo>
                  <a:pt x="789748" y="661166"/>
                </a:lnTo>
                <a:lnTo>
                  <a:pt x="0" y="661166"/>
                </a:lnTo>
                <a:lnTo>
                  <a:pt x="0" y="165292"/>
                </a:lnTo>
                <a:close/>
              </a:path>
            </a:pathLst>
          </a:custGeom>
          <a:solidFill>
            <a:srgbClr val="4F81BD">
              <a:lumMod val="60000"/>
              <a:lumOff val="40000"/>
            </a:srgbClr>
          </a:solidFill>
          <a:ln w="12700">
            <a:noFill/>
          </a:ln>
          <a:effectLst/>
        </p:spPr>
        <p:txBody>
          <a:bodyPr spcFirstLastPara="0" vert="horz" wrap="square" lIns="72000" tIns="36000" rIns="36000" bIns="36000" numCol="1" spcCol="127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Ежегодный отчет руководства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Freeform 24"/>
          <p:cNvSpPr/>
          <p:nvPr/>
        </p:nvSpPr>
        <p:spPr>
          <a:xfrm rot="8973">
            <a:off x="6028560" y="2844225"/>
            <a:ext cx="1114757" cy="709685"/>
          </a:xfrm>
          <a:custGeom>
            <a:avLst/>
            <a:gdLst>
              <a:gd name="connsiteX0" fmla="*/ 0 w 1202977"/>
              <a:gd name="connsiteY0" fmla="*/ 165292 h 826458"/>
              <a:gd name="connsiteX1" fmla="*/ 789748 w 1202977"/>
              <a:gd name="connsiteY1" fmla="*/ 165292 h 826458"/>
              <a:gd name="connsiteX2" fmla="*/ 789748 w 1202977"/>
              <a:gd name="connsiteY2" fmla="*/ 0 h 826458"/>
              <a:gd name="connsiteX3" fmla="*/ 1202977 w 1202977"/>
              <a:gd name="connsiteY3" fmla="*/ 413229 h 826458"/>
              <a:gd name="connsiteX4" fmla="*/ 789748 w 1202977"/>
              <a:gd name="connsiteY4" fmla="*/ 826458 h 826458"/>
              <a:gd name="connsiteX5" fmla="*/ 789748 w 1202977"/>
              <a:gd name="connsiteY5" fmla="*/ 661166 h 826458"/>
              <a:gd name="connsiteX6" fmla="*/ 0 w 1202977"/>
              <a:gd name="connsiteY6" fmla="*/ 661166 h 826458"/>
              <a:gd name="connsiteX7" fmla="*/ 0 w 1202977"/>
              <a:gd name="connsiteY7" fmla="*/ 165292 h 8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2977" h="826458">
                <a:moveTo>
                  <a:pt x="0" y="165292"/>
                </a:moveTo>
                <a:lnTo>
                  <a:pt x="789748" y="165292"/>
                </a:lnTo>
                <a:lnTo>
                  <a:pt x="789748" y="0"/>
                </a:lnTo>
                <a:lnTo>
                  <a:pt x="1202977" y="413229"/>
                </a:lnTo>
                <a:lnTo>
                  <a:pt x="789748" y="826458"/>
                </a:lnTo>
                <a:lnTo>
                  <a:pt x="789748" y="661166"/>
                </a:lnTo>
                <a:lnTo>
                  <a:pt x="0" y="661166"/>
                </a:lnTo>
                <a:lnTo>
                  <a:pt x="0" y="165292"/>
                </a:lnTo>
                <a:close/>
              </a:path>
            </a:pathLst>
          </a:custGeom>
          <a:solidFill>
            <a:srgbClr val="4F81BD">
              <a:lumMod val="60000"/>
              <a:lumOff val="40000"/>
            </a:srgbClr>
          </a:solidFill>
          <a:ln w="12700">
            <a:noFill/>
          </a:ln>
          <a:effectLst/>
        </p:spPr>
        <p:txBody>
          <a:bodyPr spcFirstLastPara="0" vert="horz" wrap="square" lIns="72000" tIns="36000" rIns="36000" bIns="36000" numCol="1" spcCol="127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Ст.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99.5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Доклада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 Box 7"/>
          <p:cNvSpPr txBox="1"/>
          <p:nvPr/>
        </p:nvSpPr>
        <p:spPr>
          <a:xfrm>
            <a:off x="1105012" y="1382990"/>
            <a:ext cx="2199311" cy="546029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ru-RU" sz="1300" b="1" i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Подотчетность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1214424" y="1724981"/>
            <a:ext cx="6890688" cy="182727"/>
          </a:xfrm>
          <a:prstGeom prst="rightArrow">
            <a:avLst>
              <a:gd name="adj1" fmla="val 50000"/>
              <a:gd name="adj2" fmla="val 158818"/>
            </a:avLst>
          </a:prstGeom>
          <a:pattFill prst="wdUpDiag">
            <a:fgClr>
              <a:srgbClr val="1F497D"/>
            </a:fgClr>
            <a:bgClr>
              <a:sysClr val="window" lastClr="FFFFFF"/>
            </a:bgClr>
          </a:patt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9" name="Up Arrow 28"/>
          <p:cNvSpPr/>
          <p:nvPr/>
        </p:nvSpPr>
        <p:spPr>
          <a:xfrm>
            <a:off x="4923497" y="3548935"/>
            <a:ext cx="1064658" cy="1952062"/>
          </a:xfrm>
          <a:prstGeom prst="upArrow">
            <a:avLst>
              <a:gd name="adj1" fmla="val 50000"/>
              <a:gd name="adj2" fmla="val 61117"/>
            </a:avLst>
          </a:prstGeom>
          <a:solidFill>
            <a:srgbClr val="4F81BD">
              <a:lumMod val="60000"/>
              <a:lumOff val="4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ot="0" spcFirstLastPara="0" vert="vert270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Сведения о значимых вопросах </a:t>
            </a:r>
          </a:p>
          <a:p>
            <a:pPr algn="ctr">
              <a:spcAft>
                <a:spcPts val="0"/>
              </a:spcAft>
            </a:pPr>
            <a:r>
              <a:rPr lang="ru-RU" sz="11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99.3 </a:t>
            </a:r>
            <a:r>
              <a:rPr lang="ru-RU" sz="11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Доклада </a:t>
            </a:r>
          </a:p>
          <a:p>
            <a:pPr algn="ctr"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Общее мнение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194785" y="2025519"/>
            <a:ext cx="0" cy="4500467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</a:ln>
          <a:effectLst/>
        </p:spPr>
      </p:cxnSp>
    </p:spTree>
    <p:extLst>
      <p:ext uri="{BB962C8B-B14F-4D97-AF65-F5344CB8AC3E}">
        <p14:creationId xmlns:p14="http://schemas.microsoft.com/office/powerpoint/2010/main" val="189846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/>
          <p:cNvSpPr>
            <a:spLocks noGrp="1"/>
          </p:cNvSpPr>
          <p:nvPr>
            <p:ph type="title"/>
          </p:nvPr>
        </p:nvSpPr>
        <p:spPr>
          <a:xfrm>
            <a:off x="1063625" y="1412875"/>
            <a:ext cx="6964363" cy="936625"/>
          </a:xfrm>
        </p:spPr>
        <p:txBody>
          <a:bodyPr/>
          <a:lstStyle/>
          <a:p>
            <a:pPr marL="0" indent="0" algn="ctr">
              <a:defRPr/>
            </a:pPr>
            <a:r>
              <a:rPr lang="ru-RU" dirty="0">
                <a:ea typeface="ＭＳ Ｐゴシック" charset="0"/>
                <a:cs typeface="+mj-cs"/>
              </a:rPr>
              <a:t>История вопроса</a:t>
            </a:r>
            <a:endParaRPr lang="fr-FR" dirty="0">
              <a:ea typeface="ＭＳ Ｐゴシック" charset="0"/>
              <a:cs typeface="+mj-cs"/>
            </a:endParaRPr>
          </a:p>
        </p:txBody>
      </p:sp>
      <p:sp>
        <p:nvSpPr>
          <p:cNvPr id="4101" name="Oval 12" hidden="1"/>
          <p:cNvSpPr>
            <a:spLocks noChangeArrowheads="1"/>
          </p:cNvSpPr>
          <p:nvPr/>
        </p:nvSpPr>
        <p:spPr bwMode="auto">
          <a:xfrm>
            <a:off x="2916238" y="4071938"/>
            <a:ext cx="360362" cy="365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95" tIns="45700" rIns="91395" bIns="45700" anchor="ctr"/>
          <a:lstStyle>
            <a:lvl1pPr marL="3175" eaLnBrk="0" hangingPunct="0"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defRPr sz="14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fr-FR" altLang="en-US" sz="1200" b="0" i="0">
              <a:ea typeface="+mn-ea"/>
              <a:cs typeface="Arial" charset="0"/>
            </a:endParaRPr>
          </a:p>
        </p:txBody>
      </p:sp>
      <p:sp>
        <p:nvSpPr>
          <p:cNvPr id="7" name="Notched Right Arrow 6"/>
          <p:cNvSpPr>
            <a:spLocks noChangeArrowheads="1"/>
          </p:cNvSpPr>
          <p:nvPr/>
        </p:nvSpPr>
        <p:spPr bwMode="auto">
          <a:xfrm>
            <a:off x="457200" y="3284538"/>
            <a:ext cx="8229600" cy="1412875"/>
          </a:xfrm>
          <a:prstGeom prst="notchedRightArrow">
            <a:avLst>
              <a:gd name="adj1" fmla="val 50000"/>
              <a:gd name="adj2" fmla="val 49996"/>
            </a:avLst>
          </a:prstGeom>
          <a:solidFill>
            <a:srgbClr val="9ED3D7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57200" y="2659063"/>
            <a:ext cx="1096963" cy="88582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dirty="0">
                <a:solidFill>
                  <a:srgbClr val="000000"/>
                </a:solidFill>
              </a:rPr>
              <a:t>1999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altLang="en-US" sz="900" b="0" dirty="0">
                <a:solidFill>
                  <a:srgbClr val="000000"/>
                </a:solidFill>
              </a:rPr>
              <a:t>Дела о мошенничестве и коллективная отставка уполномоченных</a:t>
            </a:r>
            <a:endParaRPr lang="fr-FR" altLang="en-US" sz="900" b="0" dirty="0">
              <a:solidFill>
                <a:srgbClr val="000000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1476375" y="4406900"/>
            <a:ext cx="1281113" cy="70485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/>
          <a:lstStyle/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2000</a:t>
            </a: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9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«Белая книга» по вопросам реформы</a:t>
            </a:r>
            <a:endParaRPr lang="fr-F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538413" y="2803525"/>
            <a:ext cx="1169987" cy="70485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dirty="0">
                <a:solidFill>
                  <a:srgbClr val="000000"/>
                </a:solidFill>
              </a:rPr>
              <a:t>2001</a:t>
            </a:r>
            <a:endParaRPr lang="en-GB" altLang="en-US" sz="900" b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altLang="en-US" sz="900" b="0" dirty="0">
                <a:solidFill>
                  <a:srgbClr val="000000"/>
                </a:solidFill>
              </a:rPr>
              <a:t>Учреждение службы внутреннего аудита</a:t>
            </a:r>
            <a:endParaRPr lang="fr-FR" altLang="en-US" sz="900" b="0" dirty="0">
              <a:solidFill>
                <a:srgbClr val="00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372330" y="4449763"/>
            <a:ext cx="1454150" cy="81597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/>
          <a:lstStyle/>
          <a:p>
            <a:pPr algn="ctr" defTabSz="39985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2001</a:t>
            </a:r>
          </a:p>
          <a:p>
            <a:pPr algn="ctr" defTabSz="39985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9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«Белая книга» по вопросам европейской системы управления</a:t>
            </a:r>
            <a:endParaRPr lang="fr-F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745038" y="3040063"/>
            <a:ext cx="1014412" cy="482600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spcCol="1270" anchor="b"/>
          <a:lstStyle/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GB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endParaRPr lang="en-GB" sz="9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2001</a:t>
            </a:r>
          </a:p>
          <a:p>
            <a:pPr algn="ctr" defTabSz="39985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9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 </a:t>
            </a:r>
            <a:r>
              <a:rPr lang="ru-RU" sz="9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первые стандарты внутреннего контроля</a:t>
            </a:r>
            <a:r>
              <a:rPr lang="ru-RU" sz="90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 </a:t>
            </a:r>
            <a:r>
              <a:rPr lang="en-GB" sz="900" b="0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</a:rPr>
              <a:t>(24) </a:t>
            </a:r>
            <a:endParaRPr lang="fr-FR" sz="900" b="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508625" y="4378325"/>
            <a:ext cx="1727200" cy="887413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900" dirty="0">
                <a:solidFill>
                  <a:srgbClr val="000000"/>
                </a:solidFill>
              </a:rPr>
              <a:t>2007 (</a:t>
            </a:r>
            <a:r>
              <a:rPr lang="ru-RU" altLang="en-US" sz="900" dirty="0">
                <a:solidFill>
                  <a:srgbClr val="000000"/>
                </a:solidFill>
              </a:rPr>
              <a:t>обновлено в </a:t>
            </a:r>
            <a:r>
              <a:rPr lang="en-GB" altLang="en-US" sz="900" dirty="0">
                <a:solidFill>
                  <a:srgbClr val="000000"/>
                </a:solidFill>
              </a:rPr>
              <a:t>2014</a:t>
            </a:r>
            <a:r>
              <a:rPr lang="ru-RU" altLang="en-US" sz="900" dirty="0">
                <a:solidFill>
                  <a:srgbClr val="000000"/>
                </a:solidFill>
              </a:rPr>
              <a:t> г.</a:t>
            </a:r>
            <a:r>
              <a:rPr lang="en-GB" altLang="en-US" sz="900" dirty="0">
                <a:solidFill>
                  <a:srgbClr val="000000"/>
                </a:solidFill>
              </a:rPr>
              <a:t>)</a:t>
            </a:r>
            <a:endParaRPr lang="en-GB" altLang="en-US" sz="900" b="0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altLang="en-US" sz="900" b="0" dirty="0">
                <a:solidFill>
                  <a:srgbClr val="000000"/>
                </a:solidFill>
              </a:rPr>
              <a:t>Пересмотр стандартов в области внутреннего контроля </a:t>
            </a:r>
            <a:r>
              <a:rPr lang="en-GB" altLang="en-US" sz="900" b="0" dirty="0">
                <a:solidFill>
                  <a:srgbClr val="000000"/>
                </a:solidFill>
              </a:rPr>
              <a:t>(16) </a:t>
            </a:r>
            <a:endParaRPr lang="fr-FR" altLang="en-US" sz="900" b="0" dirty="0">
              <a:solidFill>
                <a:srgbClr val="000000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732588" y="2703513"/>
            <a:ext cx="1276350" cy="854075"/>
          </a:xfrm>
          <a:custGeom>
            <a:avLst/>
            <a:gdLst>
              <a:gd name="connsiteX0" fmla="*/ 0 w 1014434"/>
              <a:gd name="connsiteY0" fmla="*/ 0 h 1411605"/>
              <a:gd name="connsiteX1" fmla="*/ 1014434 w 1014434"/>
              <a:gd name="connsiteY1" fmla="*/ 0 h 1411605"/>
              <a:gd name="connsiteX2" fmla="*/ 1014434 w 1014434"/>
              <a:gd name="connsiteY2" fmla="*/ 1411605 h 1411605"/>
              <a:gd name="connsiteX3" fmla="*/ 0 w 1014434"/>
              <a:gd name="connsiteY3" fmla="*/ 1411605 h 1411605"/>
              <a:gd name="connsiteX4" fmla="*/ 0 w 1014434"/>
              <a:gd name="connsiteY4" fmla="*/ 0 h 141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34" h="1411605">
                <a:moveTo>
                  <a:pt x="0" y="0"/>
                </a:moveTo>
                <a:lnTo>
                  <a:pt x="1014434" y="0"/>
                </a:lnTo>
                <a:lnTo>
                  <a:pt x="1014434" y="1411605"/>
                </a:lnTo>
                <a:lnTo>
                  <a:pt x="0" y="14116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63973" tIns="63973" rIns="63973" bIns="63973" anchor="b"/>
          <a:lstStyle>
            <a:lvl1pPr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398463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398463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altLang="en-US" sz="900" dirty="0">
                <a:solidFill>
                  <a:srgbClr val="FF0000"/>
                </a:solidFill>
              </a:rPr>
              <a:t>Апрель </a:t>
            </a:r>
            <a:r>
              <a:rPr lang="en-GB" altLang="en-US" sz="900" dirty="0">
                <a:solidFill>
                  <a:srgbClr val="FF0000"/>
                </a:solidFill>
              </a:rPr>
              <a:t>2017</a:t>
            </a:r>
            <a:r>
              <a:rPr lang="ru-RU" altLang="en-US" sz="900" dirty="0">
                <a:solidFill>
                  <a:srgbClr val="FF0000"/>
                </a:solidFill>
              </a:rPr>
              <a:t> г.</a:t>
            </a:r>
            <a:r>
              <a:rPr lang="en-GB" altLang="en-US" sz="900" dirty="0">
                <a:solidFill>
                  <a:srgbClr val="FF0000"/>
                </a:solidFill>
              </a:rPr>
              <a:t>:</a:t>
            </a:r>
          </a:p>
          <a:p>
            <a:pPr algn="ct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altLang="en-US" sz="900" dirty="0">
                <a:solidFill>
                  <a:srgbClr val="FF0000"/>
                </a:solidFill>
              </a:rPr>
              <a:t> </a:t>
            </a:r>
            <a:r>
              <a:rPr lang="ru-RU" altLang="en-US" sz="900" b="0" dirty="0">
                <a:solidFill>
                  <a:srgbClr val="FF0000"/>
                </a:solidFill>
              </a:rPr>
              <a:t>принятие новых принципов внутреннего контроля </a:t>
            </a:r>
            <a:r>
              <a:rPr lang="en-GB" altLang="en-US" sz="900" b="0" dirty="0">
                <a:solidFill>
                  <a:srgbClr val="FF0000"/>
                </a:solidFill>
              </a:rPr>
              <a:t>(17)</a:t>
            </a:r>
            <a:endParaRPr lang="fr-FR" altLang="en-US" sz="900" b="0" dirty="0">
              <a:solidFill>
                <a:srgbClr val="FF0000"/>
              </a:solidFill>
            </a:endParaRPr>
          </a:p>
        </p:txBody>
      </p:sp>
      <p:pic>
        <p:nvPicPr>
          <p:cNvPr id="57356" name="Picture 4" descr="C:\Users\bierndo\Desktop\fl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49675"/>
            <a:ext cx="46037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/>
          <p:cNvSpPr/>
          <p:nvPr/>
        </p:nvSpPr>
        <p:spPr>
          <a:xfrm>
            <a:off x="3027397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1937092" y="3852886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148069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4099405" y="386952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Oval 21"/>
          <p:cNvSpPr/>
          <p:nvPr/>
        </p:nvSpPr>
        <p:spPr>
          <a:xfrm>
            <a:off x="881456" y="3829373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Oval 24"/>
          <p:cNvSpPr/>
          <p:nvPr/>
        </p:nvSpPr>
        <p:spPr>
          <a:xfrm>
            <a:off x="6248000" y="3869344"/>
            <a:ext cx="248459" cy="256170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-4800000"/>
              <a:satOff val="-16668"/>
              <a:lumOff val="20000"/>
              <a:alphaOff val="0"/>
            </a:schemeClr>
          </a:fillRef>
          <a:effectRef idx="3">
            <a:schemeClr val="accent2">
              <a:hueOff val="-4800000"/>
              <a:satOff val="-16668"/>
              <a:lumOff val="20000"/>
              <a:alphaOff val="0"/>
            </a:schemeClr>
          </a:effectRef>
          <a:fontRef idx="minor">
            <a:schemeClr val="lt1"/>
          </a:fontRef>
        </p:style>
      </p:sp>
      <p:sp>
        <p:nvSpPr>
          <p:cNvPr id="89119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A5CED802-F15B-4A35-8A03-BCA8342D86BA}" type="slidenum">
              <a:rPr lang="en-GB" altLang="en-US" sz="1400" smtClean="0">
                <a:solidFill>
                  <a:srgbClr val="000000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en-GB" altLang="en-US" sz="140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15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Понятия, принятые во внутреннем контроле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564904"/>
            <a:ext cx="8064896" cy="3744416"/>
          </a:xfrm>
        </p:spPr>
        <p:txBody>
          <a:bodyPr/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800" dirty="0"/>
              <a:t>Инструмент управления</a:t>
            </a:r>
            <a:endParaRPr lang="en-GB" sz="1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800" dirty="0"/>
              <a:t>Принципы, а не правила</a:t>
            </a:r>
            <a:endParaRPr lang="en-GB" sz="1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800" dirty="0"/>
              <a:t>Должны исходить из контекста</a:t>
            </a:r>
            <a:endParaRPr lang="en-GB" sz="1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800" dirty="0"/>
              <a:t>Должны быть увязаны с целями</a:t>
            </a:r>
            <a:endParaRPr lang="en-GB" sz="1800" dirty="0"/>
          </a:p>
          <a:p>
            <a:pPr marL="0" indent="0">
              <a:buClr>
                <a:schemeClr val="accent1">
                  <a:lumMod val="75000"/>
                </a:schemeClr>
              </a:buClr>
              <a:buNone/>
            </a:pPr>
            <a:r>
              <a:rPr lang="en-GB" sz="1800" dirty="0"/>
              <a:t>		… </a:t>
            </a:r>
            <a:r>
              <a:rPr lang="ru-RU" sz="1800" dirty="0"/>
              <a:t>и рисками</a:t>
            </a:r>
            <a:endParaRPr lang="en-GB" sz="18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800" dirty="0"/>
              <a:t>Соразмерность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fr-BE" dirty="0"/>
          </a:p>
          <a:p>
            <a:pPr lvl="1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ru-RU" dirty="0"/>
              <a:t>Применение здравого смысла и профессионального суждения</a:t>
            </a:r>
            <a:r>
              <a:rPr lang="fr-BE" dirty="0"/>
              <a:t>!</a:t>
            </a:r>
            <a:endParaRPr lang="en-GB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971600" y="4869160"/>
            <a:ext cx="97840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822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936625"/>
          </a:xfrm>
        </p:spPr>
        <p:txBody>
          <a:bodyPr/>
          <a:lstStyle/>
          <a:p>
            <a:r>
              <a:rPr lang="ru-RU" sz="1800" dirty="0"/>
              <a:t>Принципы внутреннего контроля </a:t>
            </a:r>
            <a:br>
              <a:rPr lang="ru-RU" sz="1800" dirty="0"/>
            </a:br>
            <a:r>
              <a:rPr lang="ru-RU" sz="1800" dirty="0"/>
              <a:t>Европейской комиссии </a:t>
            </a:r>
            <a:endParaRPr lang="en-US" sz="1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0254497"/>
              </p:ext>
            </p:extLst>
          </p:nvPr>
        </p:nvGraphicFramePr>
        <p:xfrm>
          <a:off x="395536" y="1844824"/>
          <a:ext cx="7935416" cy="4639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2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062">
                <a:tc>
                  <a:txBody>
                    <a:bodyPr/>
                    <a:lstStyle/>
                    <a:p>
                      <a:r>
                        <a:rPr lang="ru-RU" sz="1400" dirty="0"/>
                        <a:t>Компоненты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Принципы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536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ru-RU" sz="1200" dirty="0"/>
                        <a:t>Контрольная среда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1. </a:t>
                      </a:r>
                      <a:r>
                        <a:rPr lang="ru-RU" sz="1200" dirty="0"/>
                        <a:t>Демонстрация приверженности принципам объективности и этическим ценностям 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2. </a:t>
                      </a:r>
                      <a:r>
                        <a:rPr lang="ru-RU" sz="1200" dirty="0"/>
                        <a:t>Выполнение надзорных обязательств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3. </a:t>
                      </a:r>
                      <a:r>
                        <a:rPr lang="ru-RU" sz="1200" dirty="0"/>
                        <a:t>Установление структуры,</a:t>
                      </a:r>
                      <a:r>
                        <a:rPr lang="en-US" sz="1200" dirty="0"/>
                        <a:t> </a:t>
                      </a:r>
                      <a:r>
                        <a:rPr lang="ru-RU" sz="1200" dirty="0"/>
                        <a:t>полномочий и ответственности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4. </a:t>
                      </a:r>
                      <a:r>
                        <a:rPr lang="ru-RU" sz="1200" dirty="0"/>
                        <a:t>Демонстрация приверженности принципу компетентности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5. </a:t>
                      </a:r>
                      <a:r>
                        <a:rPr lang="ru-RU" sz="1200" dirty="0"/>
                        <a:t>Применение принципа подотчетности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рисков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6. </a:t>
                      </a:r>
                      <a:r>
                        <a:rPr lang="ru-RU" sz="1200" dirty="0"/>
                        <a:t>Уточнение соответствующих целей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7. </a:t>
                      </a:r>
                      <a:r>
                        <a:rPr lang="ru-RU" sz="1200" dirty="0"/>
                        <a:t>Выявление и анализ рисков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8. </a:t>
                      </a:r>
                      <a:r>
                        <a:rPr lang="ru-RU" sz="1200" dirty="0"/>
                        <a:t>Анализ риска мошенничества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9. </a:t>
                      </a:r>
                      <a:r>
                        <a:rPr lang="ru-RU" sz="1200" dirty="0"/>
                        <a:t>Выявление и анализ существенных изменений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656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Контрольная деятельность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10. </a:t>
                      </a:r>
                      <a:r>
                        <a:rPr lang="ru-RU" sz="1200" dirty="0"/>
                        <a:t>Выбор и разработка контрольных мероприятий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11. </a:t>
                      </a:r>
                      <a:r>
                        <a:rPr lang="ru-RU" sz="1200" dirty="0"/>
                        <a:t>Выбор и разработка общих мер контроля за технологией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12. </a:t>
                      </a:r>
                      <a:r>
                        <a:rPr lang="ru-RU" sz="1200" dirty="0"/>
                        <a:t>Осуществление деятельности на основе принципов и процедур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и коммуникации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13. </a:t>
                      </a:r>
                      <a:r>
                        <a:rPr lang="ru-RU" sz="1200" dirty="0"/>
                        <a:t>Использование актуальной информации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14. </a:t>
                      </a:r>
                      <a:r>
                        <a:rPr lang="ru-RU" sz="1200" dirty="0"/>
                        <a:t>Внутренние коммуникации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15. </a:t>
                      </a:r>
                      <a:r>
                        <a:rPr lang="ru-RU" sz="1200" dirty="0"/>
                        <a:t>Внешние коммуникации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505">
                <a:tc>
                  <a:txBody>
                    <a:bodyPr/>
                    <a:lstStyle/>
                    <a:p>
                      <a:pPr marL="400050" marR="0" lvl="0" indent="-4000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5"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мониторинга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16. </a:t>
                      </a:r>
                      <a:r>
                        <a:rPr lang="ru-RU" sz="1200" dirty="0"/>
                        <a:t>Проведение текущих и/или специальных оценок</a:t>
                      </a:r>
                      <a:endParaRPr lang="en-US" sz="1200" dirty="0"/>
                    </a:p>
                    <a:p>
                      <a:pPr lvl="0">
                        <a:lnSpc>
                          <a:spcPct val="114000"/>
                        </a:lnSpc>
                      </a:pPr>
                      <a:r>
                        <a:rPr lang="en-US" sz="1200" dirty="0"/>
                        <a:t>17. </a:t>
                      </a:r>
                      <a:r>
                        <a:rPr lang="ru-RU" sz="1200" dirty="0"/>
                        <a:t>Проведение оценок и передача информации о недостатках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0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</a:t>
            </a:r>
            <a:r>
              <a:rPr lang="en-GB" dirty="0"/>
              <a:t>COSO?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90448-BB03-4FE5-B43A-045FDE6E8D9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5" name="Content Placeholder 4" descr="cube_framework_new2-0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52120" y="2708920"/>
            <a:ext cx="2743200" cy="2743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7996" y="263691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defRPr/>
            </a:pPr>
            <a:r>
              <a:rPr lang="ru-RU" sz="1400" b="1" dirty="0">
                <a:solidFill>
                  <a:schemeClr val="accent1"/>
                </a:solidFill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Комитет организаций-спонсоров Комиссии </a:t>
            </a:r>
            <a:r>
              <a:rPr lang="ru-RU" sz="1400" b="1" dirty="0" err="1">
                <a:solidFill>
                  <a:schemeClr val="accent1"/>
                </a:solidFill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Тредвея</a:t>
            </a:r>
            <a:endParaRPr lang="en-US" sz="1400" b="1" dirty="0">
              <a:latin typeface="Arial Body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en-US" sz="1400" b="1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Цель: </a:t>
            </a:r>
            <a:r>
              <a:rPr lang="en-GB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COSO </a:t>
            </a:r>
            <a:r>
              <a:rPr lang="ru-RU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– добровольная частная организация</a:t>
            </a:r>
            <a:r>
              <a:rPr lang="en-GB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. COSO </a:t>
            </a:r>
            <a:r>
              <a:rPr lang="ru-RU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предоставляет рекомендации высшему корпоративному руководству по внедрению более эффективных и действенных методов ведения операции в соответствии с принципами деловой этики во всем мире</a:t>
            </a:r>
            <a:r>
              <a:rPr lang="en-GB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Она поддерживает и распространяет принципы и руководства на основе углубленных исследований, анализа и передовой практики</a:t>
            </a:r>
            <a:r>
              <a:rPr lang="en-GB" altLang="en-US" sz="1400" dirty="0">
                <a:latin typeface="Arial Body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en-US" sz="1400" dirty="0">
                <a:ea typeface="Verdana" panose="020B0604030504040204" pitchFamily="34" charset="0"/>
                <a:cs typeface="Verdana" panose="020B0604030504040204" pitchFamily="34" charset="0"/>
              </a:rPr>
              <a:t>Источник</a:t>
            </a:r>
            <a:r>
              <a:rPr lang="en-GB" altLang="en-US" sz="1400" dirty="0">
                <a:ea typeface="Verdana" panose="020B0604030504040204" pitchFamily="34" charset="0"/>
                <a:cs typeface="Verdana" panose="020B0604030504040204" pitchFamily="34" charset="0"/>
              </a:rPr>
              <a:t>: www.COSO.com </a:t>
            </a:r>
          </a:p>
        </p:txBody>
      </p:sp>
    </p:spTree>
    <p:extLst>
      <p:ext uri="{BB962C8B-B14F-4D97-AF65-F5344CB8AC3E}">
        <p14:creationId xmlns:p14="http://schemas.microsoft.com/office/powerpoint/2010/main" val="733148495"/>
      </p:ext>
    </p:extLst>
  </p:cSld>
  <p:clrMapOvr>
    <a:masterClrMapping/>
  </p:clrMapOvr>
</p:sld>
</file>

<file path=ppt/theme/theme1.xml><?xml version="1.0" encoding="utf-8"?>
<a:theme xmlns:a="http://schemas.openxmlformats.org/drawingml/2006/main" name="3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13315</TotalTime>
  <Words>634</Words>
  <Application>Microsoft Office PowerPoint</Application>
  <PresentationFormat>On-screen Show (4:3)</PresentationFormat>
  <Paragraphs>180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ＭＳ Ｐゴシック</vt:lpstr>
      <vt:lpstr>ＭＳ Ｐゴシック</vt:lpstr>
      <vt:lpstr>Arial</vt:lpstr>
      <vt:lpstr>Arial Body</vt:lpstr>
      <vt:lpstr>Arial Narrow</vt:lpstr>
      <vt:lpstr>Calibri</vt:lpstr>
      <vt:lpstr>Segoe UI</vt:lpstr>
      <vt:lpstr>Times New Roman</vt:lpstr>
      <vt:lpstr>Verdana</vt:lpstr>
      <vt:lpstr>Wingdings</vt:lpstr>
      <vt:lpstr>3_Slide_Master</vt:lpstr>
      <vt:lpstr>    Пересмотр принципов внутреннего контроля в Европейской комиссии   Сообщество PEMPAL по внутреннему аудиту (СВА)  Брюссель, 27 февраля 2017 г.    </vt:lpstr>
      <vt:lpstr>Организации могут потерпеть неудачу ……</vt:lpstr>
      <vt:lpstr>Сфера применения внутреннего контроля </vt:lpstr>
      <vt:lpstr>PowerPoint Presentation</vt:lpstr>
      <vt:lpstr>PowerPoint Presentation</vt:lpstr>
      <vt:lpstr>История вопроса</vt:lpstr>
      <vt:lpstr>Понятия, принятые во внутреннем контроле</vt:lpstr>
      <vt:lpstr>Принципы внутреннего контроля  Европейской комиссии </vt:lpstr>
      <vt:lpstr>Что такое COSO?</vt:lpstr>
      <vt:lpstr>Цель пересмотра</vt:lpstr>
      <vt:lpstr>Более устойчивый и гибкий внутренний контроль</vt:lpstr>
      <vt:lpstr> Эффективное и действенное внедрение в Комиссии в целом</vt:lpstr>
      <vt:lpstr>Цикл мониторинга внутреннего контроля</vt:lpstr>
      <vt:lpstr>Вопросы?</vt:lpstr>
    </vt:vector>
  </TitlesOfParts>
  <Manager>Catherine.Heldmaier-Regnier@ec.europa.eu</Manager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ICF Full presentation</dc:title>
  <dc:creator>Emilio.CAMBA-BARBOLLA@ec.europa.eu</dc:creator>
  <cp:lastModifiedBy>Inna Anatolievna Davidova</cp:lastModifiedBy>
  <cp:revision>873</cp:revision>
  <cp:lastPrinted>2018-02-13T09:31:49Z</cp:lastPrinted>
  <dcterms:created xsi:type="dcterms:W3CDTF">2011-10-28T10:25:18Z</dcterms:created>
  <dcterms:modified xsi:type="dcterms:W3CDTF">2018-02-13T13:28:30Z</dcterms:modified>
</cp:coreProperties>
</file>