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4"/>
  </p:sldMasterIdLst>
  <p:notesMasterIdLst>
    <p:notesMasterId r:id="rId28"/>
  </p:notesMasterIdLst>
  <p:sldIdLst>
    <p:sldId id="256" r:id="rId5"/>
    <p:sldId id="316" r:id="rId6"/>
    <p:sldId id="304" r:id="rId7"/>
    <p:sldId id="319" r:id="rId8"/>
    <p:sldId id="322" r:id="rId9"/>
    <p:sldId id="321" r:id="rId10"/>
    <p:sldId id="323" r:id="rId11"/>
    <p:sldId id="317" r:id="rId12"/>
    <p:sldId id="320" r:id="rId13"/>
    <p:sldId id="306" r:id="rId14"/>
    <p:sldId id="307" r:id="rId15"/>
    <p:sldId id="324" r:id="rId16"/>
    <p:sldId id="314" r:id="rId17"/>
    <p:sldId id="315" r:id="rId18"/>
    <p:sldId id="313" r:id="rId19"/>
    <p:sldId id="325" r:id="rId20"/>
    <p:sldId id="326" r:id="rId21"/>
    <p:sldId id="327" r:id="rId22"/>
    <p:sldId id="328" r:id="rId23"/>
    <p:sldId id="330" r:id="rId24"/>
    <p:sldId id="329" r:id="rId25"/>
    <p:sldId id="331" r:id="rId26"/>
    <p:sldId id="258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B7EC"/>
    <a:srgbClr val="2349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6" autoAdjust="0"/>
    <p:restoredTop sz="95274" autoAdjust="0"/>
  </p:normalViewPr>
  <p:slideViewPr>
    <p:cSldViewPr snapToObjects="1">
      <p:cViewPr>
        <p:scale>
          <a:sx n="75" d="100"/>
          <a:sy n="75" d="100"/>
        </p:scale>
        <p:origin x="-2688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A2D5AE-FA0A-4519-BE43-778F071ECFF6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0C0E607-4E80-4E0B-AAC5-CCC757DCE190}">
      <dgm:prSet phldrT="[Szöveg]" custT="1"/>
      <dgm:spPr>
        <a:solidFill>
          <a:schemeClr val="bg1"/>
        </a:solidFill>
        <a:ln>
          <a:solidFill>
            <a:srgbClr val="2349AC"/>
          </a:solidFill>
        </a:ln>
      </dgm:spPr>
      <dgm:t>
        <a:bodyPr/>
        <a:lstStyle/>
        <a:p>
          <a:r>
            <a:rPr lang="en-US" sz="1600" b="1" noProof="0" dirty="0">
              <a:solidFill>
                <a:schemeClr val="tx1"/>
              </a:solidFill>
            </a:rPr>
            <a:t>Consolidated</a:t>
          </a:r>
        </a:p>
      </dgm:t>
    </dgm:pt>
    <dgm:pt modelId="{8EEC494B-877A-4701-8811-0C1B4DC040A6}" type="parTrans" cxnId="{F6430566-A814-4C9A-B3F5-1B52348C553D}">
      <dgm:prSet/>
      <dgm:spPr/>
      <dgm:t>
        <a:bodyPr/>
        <a:lstStyle/>
        <a:p>
          <a:endParaRPr lang="hu-HU" sz="1100" b="1"/>
        </a:p>
      </dgm:t>
    </dgm:pt>
    <dgm:pt modelId="{63AB7A71-0F21-424E-B2C6-24C1C6163E1D}" type="sibTrans" cxnId="{F6430566-A814-4C9A-B3F5-1B52348C553D}">
      <dgm:prSet/>
      <dgm:spPr>
        <a:solidFill>
          <a:srgbClr val="A2B7EC"/>
        </a:solidFill>
      </dgm:spPr>
      <dgm:t>
        <a:bodyPr/>
        <a:lstStyle/>
        <a:p>
          <a:endParaRPr lang="hu-HU" sz="1100" b="1"/>
        </a:p>
      </dgm:t>
    </dgm:pt>
    <dgm:pt modelId="{255DE273-B844-4153-8C33-B790B6E581D8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Historical</a:t>
          </a:r>
        </a:p>
      </dgm:t>
    </dgm:pt>
    <dgm:pt modelId="{AE03DCCE-18D9-4DF5-BB56-5E7E3461ED49}" type="parTrans" cxnId="{6ED9B382-125E-4679-AEFF-611EC071EE9E}">
      <dgm:prSet/>
      <dgm:spPr/>
      <dgm:t>
        <a:bodyPr/>
        <a:lstStyle/>
        <a:p>
          <a:endParaRPr lang="hu-HU" sz="1100" b="1"/>
        </a:p>
      </dgm:t>
    </dgm:pt>
    <dgm:pt modelId="{8D1A8063-DCA8-4BD2-BF53-ECB32097C5D0}" type="sibTrans" cxnId="{6ED9B382-125E-4679-AEFF-611EC071EE9E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D7FBA7CB-34E2-4903-9D0D-7F74195E7AD7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Business focus</a:t>
          </a:r>
        </a:p>
      </dgm:t>
    </dgm:pt>
    <dgm:pt modelId="{95C540B9-3248-426E-BC20-EB24AED8D8E8}" type="parTrans" cxnId="{5973CAE9-C39E-43AF-BF77-0169B757C052}">
      <dgm:prSet/>
      <dgm:spPr/>
      <dgm:t>
        <a:bodyPr/>
        <a:lstStyle/>
        <a:p>
          <a:endParaRPr lang="hu-HU" sz="1100" b="1"/>
        </a:p>
      </dgm:t>
    </dgm:pt>
    <dgm:pt modelId="{91D7E324-E209-40DA-AED7-C5776139F54D}" type="sibTrans" cxnId="{5973CAE9-C39E-43AF-BF77-0169B757C052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DB984CEB-F55B-4D2D-8A70-EB4453A4C72B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Optimized for analysis</a:t>
          </a:r>
        </a:p>
      </dgm:t>
    </dgm:pt>
    <dgm:pt modelId="{B81241BA-0362-42E9-89B3-011DEC3785BE}" type="parTrans" cxnId="{DCF42318-7B81-4086-B507-AC91F224641C}">
      <dgm:prSet/>
      <dgm:spPr/>
      <dgm:t>
        <a:bodyPr/>
        <a:lstStyle/>
        <a:p>
          <a:endParaRPr lang="hu-HU" sz="1100" b="1"/>
        </a:p>
      </dgm:t>
    </dgm:pt>
    <dgm:pt modelId="{50F2E9CC-8BC0-43FC-8E3E-331E17DBF50B}" type="sibTrans" cxnId="{DCF42318-7B81-4086-B507-AC91F224641C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9AABBA63-ECCB-4CAA-AE2F-6473EED7DBE1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Itemized</a:t>
          </a:r>
        </a:p>
      </dgm:t>
    </dgm:pt>
    <dgm:pt modelId="{19B5519A-0D32-4BB4-B089-72125FC24C52}" type="parTrans" cxnId="{1C61FD02-D0A8-4489-A66E-2BD5656734A6}">
      <dgm:prSet/>
      <dgm:spPr/>
      <dgm:t>
        <a:bodyPr/>
        <a:lstStyle/>
        <a:p>
          <a:endParaRPr lang="hu-HU" sz="1100" b="1"/>
        </a:p>
      </dgm:t>
    </dgm:pt>
    <dgm:pt modelId="{FC6620D3-D0E4-4A77-B62C-AD80DA0E0AF2}" type="sibTrans" cxnId="{1C61FD02-D0A8-4489-A66E-2BD5656734A6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4F8EFFC3-0EDE-4AF0-A53A-8D475E18250C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Authentic</a:t>
          </a:r>
        </a:p>
      </dgm:t>
    </dgm:pt>
    <dgm:pt modelId="{DA8186BA-C551-4518-8CF3-5A8CE99DF881}" type="parTrans" cxnId="{727480B1-92DA-4E73-A13F-68234856550E}">
      <dgm:prSet/>
      <dgm:spPr/>
      <dgm:t>
        <a:bodyPr/>
        <a:lstStyle/>
        <a:p>
          <a:endParaRPr lang="hu-HU" sz="1100" b="1"/>
        </a:p>
      </dgm:t>
    </dgm:pt>
    <dgm:pt modelId="{B015CED1-FA74-4904-80C3-FB6B2A0CB232}" type="sibTrans" cxnId="{727480B1-92DA-4E73-A13F-68234856550E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A488D491-1AAB-4C10-A778-E5FFF868A639}">
      <dgm:prSet phldrT="[Szöveg]" custT="1"/>
      <dgm:spPr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Automated</a:t>
          </a:r>
        </a:p>
      </dgm:t>
    </dgm:pt>
    <dgm:pt modelId="{B978A010-07E4-4168-9CF9-6FDE07A018CB}" type="parTrans" cxnId="{C7F36A1F-EAB7-4803-8F8E-33972209AF7F}">
      <dgm:prSet/>
      <dgm:spPr/>
      <dgm:t>
        <a:bodyPr/>
        <a:lstStyle/>
        <a:p>
          <a:endParaRPr lang="hu-HU" sz="1100" b="1"/>
        </a:p>
      </dgm:t>
    </dgm:pt>
    <dgm:pt modelId="{41890E57-A27F-45F1-B5B3-FCE8C618D8A8}" type="sibTrans" cxnId="{C7F36A1F-EAB7-4803-8F8E-33972209AF7F}">
      <dgm:prSet/>
      <dgm:spPr>
        <a:solidFill>
          <a:srgbClr val="A2B7EC"/>
        </a:solidFill>
        <a:ln>
          <a:noFill/>
        </a:ln>
        <a:effectLst/>
      </dgm:spPr>
      <dgm:t>
        <a:bodyPr/>
        <a:lstStyle/>
        <a:p>
          <a:endParaRPr lang="hu-HU" sz="1100" b="1"/>
        </a:p>
      </dgm:t>
    </dgm:pt>
    <dgm:pt modelId="{49722D29-E854-4C9F-B608-DB7E7559B1B0}">
      <dgm:prSet/>
      <dgm:spPr/>
      <dgm:t>
        <a:bodyPr/>
        <a:lstStyle/>
        <a:p>
          <a:endParaRPr lang="hu-HU"/>
        </a:p>
      </dgm:t>
    </dgm:pt>
    <dgm:pt modelId="{8F4E8122-E34F-4064-A183-381BA88FDB88}" type="parTrans" cxnId="{192CD9D8-6437-4021-9D9C-BD1D4ED243FD}">
      <dgm:prSet/>
      <dgm:spPr/>
      <dgm:t>
        <a:bodyPr/>
        <a:lstStyle/>
        <a:p>
          <a:endParaRPr lang="hu-HU"/>
        </a:p>
      </dgm:t>
    </dgm:pt>
    <dgm:pt modelId="{F00A592D-8E02-4947-81C5-F84F35289248}" type="sibTrans" cxnId="{192CD9D8-6437-4021-9D9C-BD1D4ED243FD}">
      <dgm:prSet/>
      <dgm:spPr/>
      <dgm:t>
        <a:bodyPr/>
        <a:lstStyle/>
        <a:p>
          <a:endParaRPr lang="hu-HU"/>
        </a:p>
      </dgm:t>
    </dgm:pt>
    <dgm:pt modelId="{BAB4101E-9D0B-4598-9A71-AD8A598AB2F2}">
      <dgm:prSet phldrT="[Szöveg]" custT="1"/>
      <dgm:spPr>
        <a:solidFill>
          <a:srgbClr val="2349AC"/>
        </a:solidFill>
        <a:ln>
          <a:solidFill>
            <a:schemeClr val="tx1"/>
          </a:solidFill>
        </a:ln>
      </dgm:spPr>
      <dgm:t>
        <a:bodyPr anchor="t"/>
        <a:lstStyle/>
        <a:p>
          <a:endParaRPr lang="hu-HU" sz="1400" b="1" dirty="0"/>
        </a:p>
      </dgm:t>
    </dgm:pt>
    <dgm:pt modelId="{DA62D996-D752-4703-8E6E-45C58AC30DC1}" type="sibTrans" cxnId="{86FA2BB8-BB88-46B5-A918-E3F27573F1B4}">
      <dgm:prSet/>
      <dgm:spPr/>
      <dgm:t>
        <a:bodyPr/>
        <a:lstStyle/>
        <a:p>
          <a:endParaRPr lang="hu-HU" sz="1100" b="1"/>
        </a:p>
      </dgm:t>
    </dgm:pt>
    <dgm:pt modelId="{60F37341-5CCD-4AA3-ABB6-F2C197452449}" type="parTrans" cxnId="{86FA2BB8-BB88-46B5-A918-E3F27573F1B4}">
      <dgm:prSet/>
      <dgm:spPr/>
      <dgm:t>
        <a:bodyPr/>
        <a:lstStyle/>
        <a:p>
          <a:endParaRPr lang="hu-HU" sz="1100" b="1"/>
        </a:p>
      </dgm:t>
    </dgm:pt>
    <dgm:pt modelId="{99E672AE-9399-498B-B137-7A84392835C4}" type="pres">
      <dgm:prSet presAssocID="{4FA2D5AE-FA0A-4519-BE43-778F071ECFF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DC2D467E-BA27-43A2-95BD-0297CE7EA179}" type="pres">
      <dgm:prSet presAssocID="{BAB4101E-9D0B-4598-9A71-AD8A598AB2F2}" presName="singleCycle" presStyleCnt="0"/>
      <dgm:spPr/>
    </dgm:pt>
    <dgm:pt modelId="{6730E2B0-1E11-4AAB-A7CB-EFD0EDD4D745}" type="pres">
      <dgm:prSet presAssocID="{BAB4101E-9D0B-4598-9A71-AD8A598AB2F2}" presName="singleCenter" presStyleLbl="node1" presStyleIdx="0" presStyleCnt="8" custScaleX="134452" custScaleY="134452">
        <dgm:presLayoutVars>
          <dgm:chMax val="7"/>
          <dgm:chPref val="7"/>
        </dgm:presLayoutVars>
      </dgm:prSet>
      <dgm:spPr/>
      <dgm:t>
        <a:bodyPr/>
        <a:lstStyle/>
        <a:p>
          <a:endParaRPr lang="hu-HU"/>
        </a:p>
      </dgm:t>
    </dgm:pt>
    <dgm:pt modelId="{8A2998B7-BEC3-47E2-B9C5-3BB74549849C}" type="pres">
      <dgm:prSet presAssocID="{8EEC494B-877A-4701-8811-0C1B4DC040A6}" presName="Name56" presStyleLbl="parChTrans1D2" presStyleIdx="0" presStyleCnt="7"/>
      <dgm:spPr/>
      <dgm:t>
        <a:bodyPr/>
        <a:lstStyle/>
        <a:p>
          <a:endParaRPr lang="hu-HU"/>
        </a:p>
      </dgm:t>
    </dgm:pt>
    <dgm:pt modelId="{357F5718-E465-4025-A2A1-D6269D10CEE8}" type="pres">
      <dgm:prSet presAssocID="{10C0E607-4E80-4E0B-AAC5-CCC757DCE190}" presName="text0" presStyleLbl="node1" presStyleIdx="1" presStyleCnt="8" custScaleX="14421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9095E13-3F2E-4F3C-AFB6-D18FF8560AB3}" type="pres">
      <dgm:prSet presAssocID="{AE03DCCE-18D9-4DF5-BB56-5E7E3461ED49}" presName="Name56" presStyleLbl="parChTrans1D2" presStyleIdx="1" presStyleCnt="7"/>
      <dgm:spPr/>
      <dgm:t>
        <a:bodyPr/>
        <a:lstStyle/>
        <a:p>
          <a:endParaRPr lang="hu-HU"/>
        </a:p>
      </dgm:t>
    </dgm:pt>
    <dgm:pt modelId="{26FDEC2F-0A9E-4C40-9C7D-4B06280D371A}" type="pres">
      <dgm:prSet presAssocID="{255DE273-B844-4153-8C33-B790B6E581D8}" presName="text0" presStyleLbl="node1" presStyleIdx="2" presStyleCnt="8" custScaleX="144216" custRadScaleRad="116754" custRadScaleInc="-33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ECDF658-7111-4B47-A819-A775674A2736}" type="pres">
      <dgm:prSet presAssocID="{95C540B9-3248-426E-BC20-EB24AED8D8E8}" presName="Name56" presStyleLbl="parChTrans1D2" presStyleIdx="2" presStyleCnt="7"/>
      <dgm:spPr/>
      <dgm:t>
        <a:bodyPr/>
        <a:lstStyle/>
        <a:p>
          <a:endParaRPr lang="hu-HU"/>
        </a:p>
      </dgm:t>
    </dgm:pt>
    <dgm:pt modelId="{FE5328E7-DC5F-47CF-A0FC-865225761F30}" type="pres">
      <dgm:prSet presAssocID="{D7FBA7CB-34E2-4903-9D0D-7F74195E7AD7}" presName="text0" presStyleLbl="node1" presStyleIdx="3" presStyleCnt="8" custScaleX="14421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0C11204-05C7-4C2B-89CF-E85AB65D74A0}" type="pres">
      <dgm:prSet presAssocID="{B81241BA-0362-42E9-89B3-011DEC3785BE}" presName="Name56" presStyleLbl="parChTrans1D2" presStyleIdx="3" presStyleCnt="7"/>
      <dgm:spPr/>
      <dgm:t>
        <a:bodyPr/>
        <a:lstStyle/>
        <a:p>
          <a:endParaRPr lang="hu-HU"/>
        </a:p>
      </dgm:t>
    </dgm:pt>
    <dgm:pt modelId="{4DB78AAF-6AB4-42A6-8E2D-3CF2F43E033B}" type="pres">
      <dgm:prSet presAssocID="{DB984CEB-F55B-4D2D-8A70-EB4453A4C72B}" presName="text0" presStyleLbl="node1" presStyleIdx="4" presStyleCnt="8" custScaleX="14421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E214439-2CE7-4416-9B95-FE3FD2B3FE84}" type="pres">
      <dgm:prSet presAssocID="{19B5519A-0D32-4BB4-B089-72125FC24C52}" presName="Name56" presStyleLbl="parChTrans1D2" presStyleIdx="4" presStyleCnt="7"/>
      <dgm:spPr/>
      <dgm:t>
        <a:bodyPr/>
        <a:lstStyle/>
        <a:p>
          <a:endParaRPr lang="hu-HU"/>
        </a:p>
      </dgm:t>
    </dgm:pt>
    <dgm:pt modelId="{C2F5FDB3-53C9-458E-99A0-BF6F813A88F8}" type="pres">
      <dgm:prSet presAssocID="{9AABBA63-ECCB-4CAA-AE2F-6473EED7DBE1}" presName="text0" presStyleLbl="node1" presStyleIdx="5" presStyleCnt="8" custScaleX="14421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73F6D81-65FB-4AA0-99F8-04F8ED4FBCDB}" type="pres">
      <dgm:prSet presAssocID="{DA8186BA-C551-4518-8CF3-5A8CE99DF881}" presName="Name56" presStyleLbl="parChTrans1D2" presStyleIdx="5" presStyleCnt="7"/>
      <dgm:spPr/>
      <dgm:t>
        <a:bodyPr/>
        <a:lstStyle/>
        <a:p>
          <a:endParaRPr lang="hu-HU"/>
        </a:p>
      </dgm:t>
    </dgm:pt>
    <dgm:pt modelId="{143C716E-9AB4-424B-A804-0C6C860162D0}" type="pres">
      <dgm:prSet presAssocID="{4F8EFFC3-0EDE-4AF0-A53A-8D475E18250C}" presName="text0" presStyleLbl="node1" presStyleIdx="6" presStyleCnt="8" custScaleX="14421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8462629-5B88-4D4A-B17D-CF4A435D393E}" type="pres">
      <dgm:prSet presAssocID="{B978A010-07E4-4168-9CF9-6FDE07A018CB}" presName="Name56" presStyleLbl="parChTrans1D2" presStyleIdx="6" presStyleCnt="7"/>
      <dgm:spPr/>
      <dgm:t>
        <a:bodyPr/>
        <a:lstStyle/>
        <a:p>
          <a:endParaRPr lang="hu-HU"/>
        </a:p>
      </dgm:t>
    </dgm:pt>
    <dgm:pt modelId="{2A35506F-79EE-497D-A7BA-50023611F77C}" type="pres">
      <dgm:prSet presAssocID="{A488D491-1AAB-4C10-A778-E5FFF868A639}" presName="text0" presStyleLbl="node1" presStyleIdx="7" presStyleCnt="8" custScaleX="144216" custRadScaleRad="113278" custRadScaleInc="-245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27480B1-92DA-4E73-A13F-68234856550E}" srcId="{BAB4101E-9D0B-4598-9A71-AD8A598AB2F2}" destId="{4F8EFFC3-0EDE-4AF0-A53A-8D475E18250C}" srcOrd="5" destOrd="0" parTransId="{DA8186BA-C551-4518-8CF3-5A8CE99DF881}" sibTransId="{B015CED1-FA74-4904-80C3-FB6B2A0CB232}"/>
    <dgm:cxn modelId="{B0C28A71-8A4B-4512-A4C5-A5C2DAC62272}" type="presOf" srcId="{9AABBA63-ECCB-4CAA-AE2F-6473EED7DBE1}" destId="{C2F5FDB3-53C9-458E-99A0-BF6F813A88F8}" srcOrd="0" destOrd="0" presId="urn:microsoft.com/office/officeart/2008/layout/RadialCluster"/>
    <dgm:cxn modelId="{08CEC455-816B-4246-9812-E371AD14C194}" type="presOf" srcId="{255DE273-B844-4153-8C33-B790B6E581D8}" destId="{26FDEC2F-0A9E-4C40-9C7D-4B06280D371A}" srcOrd="0" destOrd="0" presId="urn:microsoft.com/office/officeart/2008/layout/RadialCluster"/>
    <dgm:cxn modelId="{89754525-F161-4947-9185-F67A058D6B60}" type="presOf" srcId="{DA8186BA-C551-4518-8CF3-5A8CE99DF881}" destId="{C73F6D81-65FB-4AA0-99F8-04F8ED4FBCDB}" srcOrd="0" destOrd="0" presId="urn:microsoft.com/office/officeart/2008/layout/RadialCluster"/>
    <dgm:cxn modelId="{730E4612-66CB-4ECE-B9F7-035747412CE2}" type="presOf" srcId="{A488D491-1AAB-4C10-A778-E5FFF868A639}" destId="{2A35506F-79EE-497D-A7BA-50023611F77C}" srcOrd="0" destOrd="0" presId="urn:microsoft.com/office/officeart/2008/layout/RadialCluster"/>
    <dgm:cxn modelId="{AC63A37E-A10D-430C-9E4E-55C81EFF28CD}" type="presOf" srcId="{B978A010-07E4-4168-9CF9-6FDE07A018CB}" destId="{18462629-5B88-4D4A-B17D-CF4A435D393E}" srcOrd="0" destOrd="0" presId="urn:microsoft.com/office/officeart/2008/layout/RadialCluster"/>
    <dgm:cxn modelId="{5973CAE9-C39E-43AF-BF77-0169B757C052}" srcId="{BAB4101E-9D0B-4598-9A71-AD8A598AB2F2}" destId="{D7FBA7CB-34E2-4903-9D0D-7F74195E7AD7}" srcOrd="2" destOrd="0" parTransId="{95C540B9-3248-426E-BC20-EB24AED8D8E8}" sibTransId="{91D7E324-E209-40DA-AED7-C5776139F54D}"/>
    <dgm:cxn modelId="{1C61FD02-D0A8-4489-A66E-2BD5656734A6}" srcId="{BAB4101E-9D0B-4598-9A71-AD8A598AB2F2}" destId="{9AABBA63-ECCB-4CAA-AE2F-6473EED7DBE1}" srcOrd="4" destOrd="0" parTransId="{19B5519A-0D32-4BB4-B089-72125FC24C52}" sibTransId="{FC6620D3-D0E4-4A77-B62C-AD80DA0E0AF2}"/>
    <dgm:cxn modelId="{DD076790-8679-42C3-A510-984B3B84B386}" type="presOf" srcId="{4F8EFFC3-0EDE-4AF0-A53A-8D475E18250C}" destId="{143C716E-9AB4-424B-A804-0C6C860162D0}" srcOrd="0" destOrd="0" presId="urn:microsoft.com/office/officeart/2008/layout/RadialCluster"/>
    <dgm:cxn modelId="{F6430566-A814-4C9A-B3F5-1B52348C553D}" srcId="{BAB4101E-9D0B-4598-9A71-AD8A598AB2F2}" destId="{10C0E607-4E80-4E0B-AAC5-CCC757DCE190}" srcOrd="0" destOrd="0" parTransId="{8EEC494B-877A-4701-8811-0C1B4DC040A6}" sibTransId="{63AB7A71-0F21-424E-B2C6-24C1C6163E1D}"/>
    <dgm:cxn modelId="{6ED9B382-125E-4679-AEFF-611EC071EE9E}" srcId="{BAB4101E-9D0B-4598-9A71-AD8A598AB2F2}" destId="{255DE273-B844-4153-8C33-B790B6E581D8}" srcOrd="1" destOrd="0" parTransId="{AE03DCCE-18D9-4DF5-BB56-5E7E3461ED49}" sibTransId="{8D1A8063-DCA8-4BD2-BF53-ECB32097C5D0}"/>
    <dgm:cxn modelId="{023BEF1C-47E2-4A1E-9CFB-5F8CD7184990}" type="presOf" srcId="{DB984CEB-F55B-4D2D-8A70-EB4453A4C72B}" destId="{4DB78AAF-6AB4-42A6-8E2D-3CF2F43E033B}" srcOrd="0" destOrd="0" presId="urn:microsoft.com/office/officeart/2008/layout/RadialCluster"/>
    <dgm:cxn modelId="{62F05955-BDB6-4360-B847-251E30D7EE35}" type="presOf" srcId="{10C0E607-4E80-4E0B-AAC5-CCC757DCE190}" destId="{357F5718-E465-4025-A2A1-D6269D10CEE8}" srcOrd="0" destOrd="0" presId="urn:microsoft.com/office/officeart/2008/layout/RadialCluster"/>
    <dgm:cxn modelId="{7BA3894C-5294-45B0-81A4-2D7611B11C8F}" type="presOf" srcId="{AE03DCCE-18D9-4DF5-BB56-5E7E3461ED49}" destId="{59095E13-3F2E-4F3C-AFB6-D18FF8560AB3}" srcOrd="0" destOrd="0" presId="urn:microsoft.com/office/officeart/2008/layout/RadialCluster"/>
    <dgm:cxn modelId="{C7F36A1F-EAB7-4803-8F8E-33972209AF7F}" srcId="{BAB4101E-9D0B-4598-9A71-AD8A598AB2F2}" destId="{A488D491-1AAB-4C10-A778-E5FFF868A639}" srcOrd="6" destOrd="0" parTransId="{B978A010-07E4-4168-9CF9-6FDE07A018CB}" sibTransId="{41890E57-A27F-45F1-B5B3-FCE8C618D8A8}"/>
    <dgm:cxn modelId="{99CBF998-857C-48E5-BAAF-9950A1FF4425}" type="presOf" srcId="{4FA2D5AE-FA0A-4519-BE43-778F071ECFF6}" destId="{99E672AE-9399-498B-B137-7A84392835C4}" srcOrd="0" destOrd="0" presId="urn:microsoft.com/office/officeart/2008/layout/RadialCluster"/>
    <dgm:cxn modelId="{10BB3F1D-4C3D-407F-8E6C-E1B9F9C1760B}" type="presOf" srcId="{BAB4101E-9D0B-4598-9A71-AD8A598AB2F2}" destId="{6730E2B0-1E11-4AAB-A7CB-EFD0EDD4D745}" srcOrd="0" destOrd="0" presId="urn:microsoft.com/office/officeart/2008/layout/RadialCluster"/>
    <dgm:cxn modelId="{DCF42318-7B81-4086-B507-AC91F224641C}" srcId="{BAB4101E-9D0B-4598-9A71-AD8A598AB2F2}" destId="{DB984CEB-F55B-4D2D-8A70-EB4453A4C72B}" srcOrd="3" destOrd="0" parTransId="{B81241BA-0362-42E9-89B3-011DEC3785BE}" sibTransId="{50F2E9CC-8BC0-43FC-8E3E-331E17DBF50B}"/>
    <dgm:cxn modelId="{582A556A-7222-4AAC-A9CE-D5104B78E706}" type="presOf" srcId="{B81241BA-0362-42E9-89B3-011DEC3785BE}" destId="{20C11204-05C7-4C2B-89CF-E85AB65D74A0}" srcOrd="0" destOrd="0" presId="urn:microsoft.com/office/officeart/2008/layout/RadialCluster"/>
    <dgm:cxn modelId="{28829982-8AE7-4300-A3A0-68AF47B9CB8D}" type="presOf" srcId="{8EEC494B-877A-4701-8811-0C1B4DC040A6}" destId="{8A2998B7-BEC3-47E2-B9C5-3BB74549849C}" srcOrd="0" destOrd="0" presId="urn:microsoft.com/office/officeart/2008/layout/RadialCluster"/>
    <dgm:cxn modelId="{86FA2BB8-BB88-46B5-A918-E3F27573F1B4}" srcId="{4FA2D5AE-FA0A-4519-BE43-778F071ECFF6}" destId="{BAB4101E-9D0B-4598-9A71-AD8A598AB2F2}" srcOrd="0" destOrd="0" parTransId="{60F37341-5CCD-4AA3-ABB6-F2C197452449}" sibTransId="{DA62D996-D752-4703-8E6E-45C58AC30DC1}"/>
    <dgm:cxn modelId="{192CD9D8-6437-4021-9D9C-BD1D4ED243FD}" srcId="{4FA2D5AE-FA0A-4519-BE43-778F071ECFF6}" destId="{49722D29-E854-4C9F-B608-DB7E7559B1B0}" srcOrd="1" destOrd="0" parTransId="{8F4E8122-E34F-4064-A183-381BA88FDB88}" sibTransId="{F00A592D-8E02-4947-81C5-F84F35289248}"/>
    <dgm:cxn modelId="{019EFACA-EEBE-44DF-B128-43E5CCA38809}" type="presOf" srcId="{95C540B9-3248-426E-BC20-EB24AED8D8E8}" destId="{2ECDF658-7111-4B47-A819-A775674A2736}" srcOrd="0" destOrd="0" presId="urn:microsoft.com/office/officeart/2008/layout/RadialCluster"/>
    <dgm:cxn modelId="{577E59B8-6BD8-4076-97CE-CF0446CCA96F}" type="presOf" srcId="{D7FBA7CB-34E2-4903-9D0D-7F74195E7AD7}" destId="{FE5328E7-DC5F-47CF-A0FC-865225761F30}" srcOrd="0" destOrd="0" presId="urn:microsoft.com/office/officeart/2008/layout/RadialCluster"/>
    <dgm:cxn modelId="{67B4FFC7-BC59-4C6D-889E-5DCB877A1C1E}" type="presOf" srcId="{19B5519A-0D32-4BB4-B089-72125FC24C52}" destId="{3E214439-2CE7-4416-9B95-FE3FD2B3FE84}" srcOrd="0" destOrd="0" presId="urn:microsoft.com/office/officeart/2008/layout/RadialCluster"/>
    <dgm:cxn modelId="{A1DFCE9E-6AFB-4A60-8BB4-5881BEFBC6AE}" type="presParOf" srcId="{99E672AE-9399-498B-B137-7A84392835C4}" destId="{DC2D467E-BA27-43A2-95BD-0297CE7EA179}" srcOrd="0" destOrd="0" presId="urn:microsoft.com/office/officeart/2008/layout/RadialCluster"/>
    <dgm:cxn modelId="{A3602146-849F-4439-8933-7D41AA412460}" type="presParOf" srcId="{DC2D467E-BA27-43A2-95BD-0297CE7EA179}" destId="{6730E2B0-1E11-4AAB-A7CB-EFD0EDD4D745}" srcOrd="0" destOrd="0" presId="urn:microsoft.com/office/officeart/2008/layout/RadialCluster"/>
    <dgm:cxn modelId="{C0EB5A48-2A49-4E69-9161-AF8085B7BEDF}" type="presParOf" srcId="{DC2D467E-BA27-43A2-95BD-0297CE7EA179}" destId="{8A2998B7-BEC3-47E2-B9C5-3BB74549849C}" srcOrd="1" destOrd="0" presId="urn:microsoft.com/office/officeart/2008/layout/RadialCluster"/>
    <dgm:cxn modelId="{6224F30F-CF29-4DD0-9E95-10D8F2DF06D4}" type="presParOf" srcId="{DC2D467E-BA27-43A2-95BD-0297CE7EA179}" destId="{357F5718-E465-4025-A2A1-D6269D10CEE8}" srcOrd="2" destOrd="0" presId="urn:microsoft.com/office/officeart/2008/layout/RadialCluster"/>
    <dgm:cxn modelId="{47229234-F7C8-43B1-8CFC-2228423AC2CB}" type="presParOf" srcId="{DC2D467E-BA27-43A2-95BD-0297CE7EA179}" destId="{59095E13-3F2E-4F3C-AFB6-D18FF8560AB3}" srcOrd="3" destOrd="0" presId="urn:microsoft.com/office/officeart/2008/layout/RadialCluster"/>
    <dgm:cxn modelId="{5688E6C5-D7F9-487B-8E72-898B2C4C0DF6}" type="presParOf" srcId="{DC2D467E-BA27-43A2-95BD-0297CE7EA179}" destId="{26FDEC2F-0A9E-4C40-9C7D-4B06280D371A}" srcOrd="4" destOrd="0" presId="urn:microsoft.com/office/officeart/2008/layout/RadialCluster"/>
    <dgm:cxn modelId="{7DCF8F93-5851-4CD2-AC2D-A25C4FECB3E1}" type="presParOf" srcId="{DC2D467E-BA27-43A2-95BD-0297CE7EA179}" destId="{2ECDF658-7111-4B47-A819-A775674A2736}" srcOrd="5" destOrd="0" presId="urn:microsoft.com/office/officeart/2008/layout/RadialCluster"/>
    <dgm:cxn modelId="{FAB07E6F-5962-4C90-AC23-A48F77809B84}" type="presParOf" srcId="{DC2D467E-BA27-43A2-95BD-0297CE7EA179}" destId="{FE5328E7-DC5F-47CF-A0FC-865225761F30}" srcOrd="6" destOrd="0" presId="urn:microsoft.com/office/officeart/2008/layout/RadialCluster"/>
    <dgm:cxn modelId="{61972E9C-CDFD-48D4-8E03-C40438F1EE8E}" type="presParOf" srcId="{DC2D467E-BA27-43A2-95BD-0297CE7EA179}" destId="{20C11204-05C7-4C2B-89CF-E85AB65D74A0}" srcOrd="7" destOrd="0" presId="urn:microsoft.com/office/officeart/2008/layout/RadialCluster"/>
    <dgm:cxn modelId="{6A651559-1088-431F-97D3-AD1C77FC5341}" type="presParOf" srcId="{DC2D467E-BA27-43A2-95BD-0297CE7EA179}" destId="{4DB78AAF-6AB4-42A6-8E2D-3CF2F43E033B}" srcOrd="8" destOrd="0" presId="urn:microsoft.com/office/officeart/2008/layout/RadialCluster"/>
    <dgm:cxn modelId="{0D081B7D-085A-4079-B72F-A8C7C3F24F59}" type="presParOf" srcId="{DC2D467E-BA27-43A2-95BD-0297CE7EA179}" destId="{3E214439-2CE7-4416-9B95-FE3FD2B3FE84}" srcOrd="9" destOrd="0" presId="urn:microsoft.com/office/officeart/2008/layout/RadialCluster"/>
    <dgm:cxn modelId="{5CB1ACC4-7613-4B8A-82D1-C7917EB9C188}" type="presParOf" srcId="{DC2D467E-BA27-43A2-95BD-0297CE7EA179}" destId="{C2F5FDB3-53C9-458E-99A0-BF6F813A88F8}" srcOrd="10" destOrd="0" presId="urn:microsoft.com/office/officeart/2008/layout/RadialCluster"/>
    <dgm:cxn modelId="{A7A1B2B0-1EB3-40A7-965F-EEE13A66E484}" type="presParOf" srcId="{DC2D467E-BA27-43A2-95BD-0297CE7EA179}" destId="{C73F6D81-65FB-4AA0-99F8-04F8ED4FBCDB}" srcOrd="11" destOrd="0" presId="urn:microsoft.com/office/officeart/2008/layout/RadialCluster"/>
    <dgm:cxn modelId="{FB4862C5-AFDC-4795-8BD2-18410B0DF276}" type="presParOf" srcId="{DC2D467E-BA27-43A2-95BD-0297CE7EA179}" destId="{143C716E-9AB4-424B-A804-0C6C860162D0}" srcOrd="12" destOrd="0" presId="urn:microsoft.com/office/officeart/2008/layout/RadialCluster"/>
    <dgm:cxn modelId="{C9A33E48-CA25-47DD-ACE1-0F9EAFF5727D}" type="presParOf" srcId="{DC2D467E-BA27-43A2-95BD-0297CE7EA179}" destId="{18462629-5B88-4D4A-B17D-CF4A435D393E}" srcOrd="13" destOrd="0" presId="urn:microsoft.com/office/officeart/2008/layout/RadialCluster"/>
    <dgm:cxn modelId="{320476A9-6E82-4210-BCC8-68A99BBC93D8}" type="presParOf" srcId="{DC2D467E-BA27-43A2-95BD-0297CE7EA179}" destId="{2A35506F-79EE-497D-A7BA-50023611F77C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30E2B0-1E11-4AAB-A7CB-EFD0EDD4D745}">
      <dsp:nvSpPr>
        <dsp:cNvPr id="0" name=""/>
        <dsp:cNvSpPr/>
      </dsp:nvSpPr>
      <dsp:spPr>
        <a:xfrm>
          <a:off x="3402125" y="1706350"/>
          <a:ext cx="2160237" cy="2160237"/>
        </a:xfrm>
        <a:prstGeom prst="roundRect">
          <a:avLst/>
        </a:prstGeom>
        <a:solidFill>
          <a:srgbClr val="2349AC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b="1" kern="1200" dirty="0"/>
        </a:p>
      </dsp:txBody>
      <dsp:txXfrm>
        <a:off x="3507579" y="1811804"/>
        <a:ext cx="1949329" cy="1949329"/>
      </dsp:txXfrm>
    </dsp:sp>
    <dsp:sp modelId="{8A2998B7-BEC3-47E2-B9C5-3BB74549849C}">
      <dsp:nvSpPr>
        <dsp:cNvPr id="0" name=""/>
        <dsp:cNvSpPr/>
      </dsp:nvSpPr>
      <dsp:spPr>
        <a:xfrm rot="16200000">
          <a:off x="4194404" y="1418510"/>
          <a:ext cx="57567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567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F5718-E465-4025-A2A1-D6269D10CEE8}">
      <dsp:nvSpPr>
        <dsp:cNvPr id="0" name=""/>
        <dsp:cNvSpPr/>
      </dsp:nvSpPr>
      <dsp:spPr>
        <a:xfrm>
          <a:off x="3706010" y="54183"/>
          <a:ext cx="1552467" cy="1076487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noProof="0" dirty="0">
              <a:solidFill>
                <a:schemeClr val="tx1"/>
              </a:solidFill>
            </a:rPr>
            <a:t>Consolidated</a:t>
          </a:r>
        </a:p>
      </dsp:txBody>
      <dsp:txXfrm>
        <a:off x="3758560" y="106733"/>
        <a:ext cx="1447367" cy="971387"/>
      </dsp:txXfrm>
    </dsp:sp>
    <dsp:sp modelId="{59095E13-3F2E-4F3C-AFB6-D18FF8560AB3}">
      <dsp:nvSpPr>
        <dsp:cNvPr id="0" name=""/>
        <dsp:cNvSpPr/>
      </dsp:nvSpPr>
      <dsp:spPr>
        <a:xfrm rot="19280561">
          <a:off x="5527656" y="1823505"/>
          <a:ext cx="3167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679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DEC2F-0A9E-4C40-9C7D-4B06280D371A}">
      <dsp:nvSpPr>
        <dsp:cNvPr id="0" name=""/>
        <dsp:cNvSpPr/>
      </dsp:nvSpPr>
      <dsp:spPr>
        <a:xfrm>
          <a:off x="5706378" y="648073"/>
          <a:ext cx="1552467" cy="107648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Historical</a:t>
          </a:r>
        </a:p>
      </dsp:txBody>
      <dsp:txXfrm>
        <a:off x="5758928" y="700623"/>
        <a:ext cx="1447367" cy="971387"/>
      </dsp:txXfrm>
    </dsp:sp>
    <dsp:sp modelId="{2ECDF658-7111-4B47-A819-A775674A2736}">
      <dsp:nvSpPr>
        <dsp:cNvPr id="0" name=""/>
        <dsp:cNvSpPr/>
      </dsp:nvSpPr>
      <dsp:spPr>
        <a:xfrm rot="771429">
          <a:off x="5558727" y="3065258"/>
          <a:ext cx="2899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995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328E7-DC5F-47CF-A0FC-865225761F30}">
      <dsp:nvSpPr>
        <dsp:cNvPr id="0" name=""/>
        <dsp:cNvSpPr/>
      </dsp:nvSpPr>
      <dsp:spPr>
        <a:xfrm>
          <a:off x="5845043" y="2736445"/>
          <a:ext cx="1552467" cy="107648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Business focus</a:t>
          </a:r>
        </a:p>
      </dsp:txBody>
      <dsp:txXfrm>
        <a:off x="5897593" y="2788995"/>
        <a:ext cx="1447367" cy="971387"/>
      </dsp:txXfrm>
    </dsp:sp>
    <dsp:sp modelId="{20C11204-05C7-4C2B-89CF-E85AB65D74A0}">
      <dsp:nvSpPr>
        <dsp:cNvPr id="0" name=""/>
        <dsp:cNvSpPr/>
      </dsp:nvSpPr>
      <dsp:spPr>
        <a:xfrm rot="3857143">
          <a:off x="4889802" y="4045787"/>
          <a:ext cx="3977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779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78AAF-6AB4-42A6-8E2D-3CF2F43E033B}">
      <dsp:nvSpPr>
        <dsp:cNvPr id="0" name=""/>
        <dsp:cNvSpPr/>
      </dsp:nvSpPr>
      <dsp:spPr>
        <a:xfrm>
          <a:off x="4657969" y="4224988"/>
          <a:ext cx="1552467" cy="107648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Optimized for analysis</a:t>
          </a:r>
        </a:p>
      </dsp:txBody>
      <dsp:txXfrm>
        <a:off x="4710519" y="4277538"/>
        <a:ext cx="1447367" cy="971387"/>
      </dsp:txXfrm>
    </dsp:sp>
    <dsp:sp modelId="{3E214439-2CE7-4416-9B95-FE3FD2B3FE84}">
      <dsp:nvSpPr>
        <dsp:cNvPr id="0" name=""/>
        <dsp:cNvSpPr/>
      </dsp:nvSpPr>
      <dsp:spPr>
        <a:xfrm rot="6942857">
          <a:off x="3676890" y="4045787"/>
          <a:ext cx="3977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779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F5FDB3-53C9-458E-99A0-BF6F813A88F8}">
      <dsp:nvSpPr>
        <dsp:cNvPr id="0" name=""/>
        <dsp:cNvSpPr/>
      </dsp:nvSpPr>
      <dsp:spPr>
        <a:xfrm>
          <a:off x="2754051" y="4224988"/>
          <a:ext cx="1552467" cy="107648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Itemized</a:t>
          </a:r>
        </a:p>
      </dsp:txBody>
      <dsp:txXfrm>
        <a:off x="2806601" y="4277538"/>
        <a:ext cx="1447367" cy="971387"/>
      </dsp:txXfrm>
    </dsp:sp>
    <dsp:sp modelId="{C73F6D81-65FB-4AA0-99F8-04F8ED4FBCDB}">
      <dsp:nvSpPr>
        <dsp:cNvPr id="0" name=""/>
        <dsp:cNvSpPr/>
      </dsp:nvSpPr>
      <dsp:spPr>
        <a:xfrm rot="10028571">
          <a:off x="3115810" y="3065258"/>
          <a:ext cx="2899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995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3C716E-9AB4-424B-A804-0C6C860162D0}">
      <dsp:nvSpPr>
        <dsp:cNvPr id="0" name=""/>
        <dsp:cNvSpPr/>
      </dsp:nvSpPr>
      <dsp:spPr>
        <a:xfrm>
          <a:off x="1566977" y="2736445"/>
          <a:ext cx="1552467" cy="107648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Authentic</a:t>
          </a:r>
        </a:p>
      </dsp:txBody>
      <dsp:txXfrm>
        <a:off x="1619527" y="2788995"/>
        <a:ext cx="1447367" cy="971387"/>
      </dsp:txXfrm>
    </dsp:sp>
    <dsp:sp modelId="{18462629-5B88-4D4A-B17D-CF4A435D393E}">
      <dsp:nvSpPr>
        <dsp:cNvPr id="0" name=""/>
        <dsp:cNvSpPr/>
      </dsp:nvSpPr>
      <dsp:spPr>
        <a:xfrm rot="13076486">
          <a:off x="3187156" y="1870467"/>
          <a:ext cx="2403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037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5506F-79EE-497D-A7BA-50023611F77C}">
      <dsp:nvSpPr>
        <dsp:cNvPr id="0" name=""/>
        <dsp:cNvSpPr/>
      </dsp:nvSpPr>
      <dsp:spPr>
        <a:xfrm>
          <a:off x="1745951" y="720083"/>
          <a:ext cx="1552467" cy="107648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2349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prstClr val="black"/>
              </a:solidFill>
              <a:latin typeface="Arial"/>
              <a:ea typeface="+mn-ea"/>
              <a:cs typeface="+mn-cs"/>
            </a:rPr>
            <a:t>Automated</a:t>
          </a:r>
        </a:p>
      </dsp:txBody>
      <dsp:txXfrm>
        <a:off x="1798501" y="772633"/>
        <a:ext cx="1447367" cy="971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2019.05.14.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2019.05.14.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2019.05.14.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2019.05.14.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2019.05.14.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2019.05.14.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8208912" cy="2808312"/>
          </a:xfrm>
        </p:spPr>
        <p:txBody>
          <a:bodyPr/>
          <a:lstStyle/>
          <a:p>
            <a:r>
              <a:rPr lang="en-US" dirty="0"/>
              <a:t>Data</a:t>
            </a:r>
            <a:r>
              <a:rPr lang="hu-HU" dirty="0"/>
              <a:t> </a:t>
            </a:r>
            <a:r>
              <a:rPr lang="en-US" dirty="0"/>
              <a:t>warehouses in Hungarian state treasury</a:t>
            </a:r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xmlns="" id="{054C1C6B-9E49-4329-99F8-E8BBAE497C23}"/>
              </a:ext>
            </a:extLst>
          </p:cNvPr>
          <p:cNvSpPr txBox="1">
            <a:spLocks/>
          </p:cNvSpPr>
          <p:nvPr/>
        </p:nvSpPr>
        <p:spPr>
          <a:xfrm>
            <a:off x="598984" y="4041068"/>
            <a:ext cx="4837112" cy="16921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hu-HU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xmlns="" id="{054C1C6B-9E49-4329-99F8-E8BBAE497C23}"/>
              </a:ext>
            </a:extLst>
          </p:cNvPr>
          <p:cNvSpPr txBox="1">
            <a:spLocks/>
          </p:cNvSpPr>
          <p:nvPr/>
        </p:nvSpPr>
        <p:spPr>
          <a:xfrm>
            <a:off x="666908" y="4193468"/>
            <a:ext cx="4837112" cy="16921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hu-HU" dirty="0" err="1" smtClean="0"/>
              <a:t>PEmpal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en-US" dirty="0"/>
              <a:t>Integration or collaboration</a:t>
            </a:r>
          </a:p>
        </p:txBody>
      </p:sp>
      <p:grpSp>
        <p:nvGrpSpPr>
          <p:cNvPr id="95" name="Csoportba foglalás 94">
            <a:extLst>
              <a:ext uri="{FF2B5EF4-FFF2-40B4-BE49-F238E27FC236}">
                <a16:creationId xmlns:a16="http://schemas.microsoft.com/office/drawing/2014/main" xmlns="" id="{A5AACF03-32DC-4F67-915A-A0A3876EA555}"/>
              </a:ext>
            </a:extLst>
          </p:cNvPr>
          <p:cNvGrpSpPr/>
          <p:nvPr/>
        </p:nvGrpSpPr>
        <p:grpSpPr>
          <a:xfrm>
            <a:off x="5451755" y="1561422"/>
            <a:ext cx="1625126" cy="1625126"/>
            <a:chOff x="860823" y="2914062"/>
            <a:chExt cx="1625126" cy="1625126"/>
          </a:xfrm>
        </p:grpSpPr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CF032A76-0C8F-41C2-AFAE-E6F0F7190CB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7" name="Téglalap: lekerekített 96">
              <a:extLst>
                <a:ext uri="{FF2B5EF4-FFF2-40B4-BE49-F238E27FC236}">
                  <a16:creationId xmlns:a16="http://schemas.microsoft.com/office/drawing/2014/main" xmlns="" id="{9E3FB573-02DD-4B91-88B6-FA0B9883F3CD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8" name="Téglalap: lekerekített 97">
              <a:extLst>
                <a:ext uri="{FF2B5EF4-FFF2-40B4-BE49-F238E27FC236}">
                  <a16:creationId xmlns:a16="http://schemas.microsoft.com/office/drawing/2014/main" xmlns="" id="{BCB5CC7B-D9A9-437E-94B6-D13CD9C937E5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99" name="Téglalap: lekerekített 98">
              <a:extLst>
                <a:ext uri="{FF2B5EF4-FFF2-40B4-BE49-F238E27FC236}">
                  <a16:creationId xmlns:a16="http://schemas.microsoft.com/office/drawing/2014/main" xmlns="" id="{792835F2-6D3F-493E-A686-748E1F92F0B8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00" name="Téglalap: lekerekített 99">
              <a:extLst>
                <a:ext uri="{FF2B5EF4-FFF2-40B4-BE49-F238E27FC236}">
                  <a16:creationId xmlns:a16="http://schemas.microsoft.com/office/drawing/2014/main" xmlns="" id="{AD3AEEDC-6C2E-4CBB-B2C9-25F58248FB2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01" name="Téglalap: lekerekített 100">
              <a:extLst>
                <a:ext uri="{FF2B5EF4-FFF2-40B4-BE49-F238E27FC236}">
                  <a16:creationId xmlns:a16="http://schemas.microsoft.com/office/drawing/2014/main" xmlns="" id="{CBDC34C2-5AC5-412F-AB09-9275E44CA4F7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grpSp>
          <p:nvGrpSpPr>
            <p:cNvPr id="102" name="Csoportba foglalás 101">
              <a:extLst>
                <a:ext uri="{FF2B5EF4-FFF2-40B4-BE49-F238E27FC236}">
                  <a16:creationId xmlns:a16="http://schemas.microsoft.com/office/drawing/2014/main" xmlns="" id="{A73F1FF1-EE44-4C6C-895C-09545DE1063C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15" name="Téglalap 114">
                <a:extLst>
                  <a:ext uri="{FF2B5EF4-FFF2-40B4-BE49-F238E27FC236}">
                    <a16:creationId xmlns:a16="http://schemas.microsoft.com/office/drawing/2014/main" xmlns="" id="{C44582A6-3380-41BB-A717-84F1D1778FEF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16" name="Egyenes összekötő nyíllal 115">
                <a:extLst>
                  <a:ext uri="{FF2B5EF4-FFF2-40B4-BE49-F238E27FC236}">
                    <a16:creationId xmlns:a16="http://schemas.microsoft.com/office/drawing/2014/main" xmlns="" id="{B32BB0D8-9A05-482F-B466-A46C6BB9B0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Csoportba foglalás 102">
              <a:extLst>
                <a:ext uri="{FF2B5EF4-FFF2-40B4-BE49-F238E27FC236}">
                  <a16:creationId xmlns:a16="http://schemas.microsoft.com/office/drawing/2014/main" xmlns="" id="{32F5370C-4F6F-4D49-B94C-53DF01074E11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13" name="Téglalap 112">
                <a:extLst>
                  <a:ext uri="{FF2B5EF4-FFF2-40B4-BE49-F238E27FC236}">
                    <a16:creationId xmlns:a16="http://schemas.microsoft.com/office/drawing/2014/main" xmlns="" id="{809BB086-DAB3-48B9-B099-0F0B9168098B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14" name="Egyenes összekötő nyíllal 113">
                <a:extLst>
                  <a:ext uri="{FF2B5EF4-FFF2-40B4-BE49-F238E27FC236}">
                    <a16:creationId xmlns:a16="http://schemas.microsoft.com/office/drawing/2014/main" xmlns="" id="{E89A6920-9110-4B03-ACDE-0001C6794D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Csoportba foglalás 103">
              <a:extLst>
                <a:ext uri="{FF2B5EF4-FFF2-40B4-BE49-F238E27FC236}">
                  <a16:creationId xmlns:a16="http://schemas.microsoft.com/office/drawing/2014/main" xmlns="" id="{5118B80F-CAB2-4749-B233-869BABF6594C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11" name="Téglalap 110">
                <a:extLst>
                  <a:ext uri="{FF2B5EF4-FFF2-40B4-BE49-F238E27FC236}">
                    <a16:creationId xmlns:a16="http://schemas.microsoft.com/office/drawing/2014/main" xmlns="" id="{183577FC-CB23-4A78-B2C3-5C89EE3CAC9A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12" name="Egyenes összekötő nyíllal 111">
                <a:extLst>
                  <a:ext uri="{FF2B5EF4-FFF2-40B4-BE49-F238E27FC236}">
                    <a16:creationId xmlns:a16="http://schemas.microsoft.com/office/drawing/2014/main" xmlns="" id="{69DDE214-5557-40BE-A56E-E77F890053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Csoportba foglalás 104">
              <a:extLst>
                <a:ext uri="{FF2B5EF4-FFF2-40B4-BE49-F238E27FC236}">
                  <a16:creationId xmlns:a16="http://schemas.microsoft.com/office/drawing/2014/main" xmlns="" id="{99F4D4A8-74A5-42C7-9096-F15394C62383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09" name="Téglalap: lekerekített 108">
                <a:extLst>
                  <a:ext uri="{FF2B5EF4-FFF2-40B4-BE49-F238E27FC236}">
                    <a16:creationId xmlns:a16="http://schemas.microsoft.com/office/drawing/2014/main" xmlns="" id="{5D828084-613F-42F5-A862-974D08EEAE6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10" name="Egyenes összekötő nyíllal 109">
                <a:extLst>
                  <a:ext uri="{FF2B5EF4-FFF2-40B4-BE49-F238E27FC236}">
                    <a16:creationId xmlns:a16="http://schemas.microsoft.com/office/drawing/2014/main" xmlns="" id="{A880EE78-959C-4494-AF8D-1AD283B92A96}"/>
                  </a:ext>
                </a:extLst>
              </p:cNvPr>
              <p:cNvCxnSpPr>
                <a:cxnSpLocks/>
                <a:endCxn id="10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Csoportba foglalás 105">
              <a:extLst>
                <a:ext uri="{FF2B5EF4-FFF2-40B4-BE49-F238E27FC236}">
                  <a16:creationId xmlns:a16="http://schemas.microsoft.com/office/drawing/2014/main" xmlns="" id="{9235AD19-CA1F-46A6-AD9D-7B4BC61ACFA8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07" name="Téglalap: lekerekített 106">
                <a:extLst>
                  <a:ext uri="{FF2B5EF4-FFF2-40B4-BE49-F238E27FC236}">
                    <a16:creationId xmlns:a16="http://schemas.microsoft.com/office/drawing/2014/main" xmlns="" id="{3264E7AF-EA14-4488-9338-BCF19D421228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08" name="Egyenes összekötő nyíllal 107">
                <a:extLst>
                  <a:ext uri="{FF2B5EF4-FFF2-40B4-BE49-F238E27FC236}">
                    <a16:creationId xmlns:a16="http://schemas.microsoft.com/office/drawing/2014/main" xmlns="" id="{D9D941B2-7A66-40E1-8DAA-2DA107572880}"/>
                  </a:ext>
                </a:extLst>
              </p:cNvPr>
              <p:cNvCxnSpPr>
                <a:cxnSpLocks/>
                <a:endCxn id="107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7" name="Csoportba foglalás 116">
            <a:extLst>
              <a:ext uri="{FF2B5EF4-FFF2-40B4-BE49-F238E27FC236}">
                <a16:creationId xmlns:a16="http://schemas.microsoft.com/office/drawing/2014/main" xmlns="" id="{BAA7CF0B-B9A1-4043-B594-1E916DCF07F9}"/>
              </a:ext>
            </a:extLst>
          </p:cNvPr>
          <p:cNvGrpSpPr/>
          <p:nvPr/>
        </p:nvGrpSpPr>
        <p:grpSpPr>
          <a:xfrm>
            <a:off x="5461473" y="4225392"/>
            <a:ext cx="1625126" cy="1625126"/>
            <a:chOff x="860823" y="2914062"/>
            <a:chExt cx="1625126" cy="1625126"/>
          </a:xfrm>
        </p:grpSpPr>
        <p:sp>
          <p:nvSpPr>
            <p:cNvPr id="118" name="Ellipszis 117">
              <a:extLst>
                <a:ext uri="{FF2B5EF4-FFF2-40B4-BE49-F238E27FC236}">
                  <a16:creationId xmlns:a16="http://schemas.microsoft.com/office/drawing/2014/main" xmlns="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9" name="Téglalap: lekerekített 118">
              <a:extLst>
                <a:ext uri="{FF2B5EF4-FFF2-40B4-BE49-F238E27FC236}">
                  <a16:creationId xmlns:a16="http://schemas.microsoft.com/office/drawing/2014/main" xmlns="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0" name="Téglalap: lekerekített 119">
              <a:extLst>
                <a:ext uri="{FF2B5EF4-FFF2-40B4-BE49-F238E27FC236}">
                  <a16:creationId xmlns:a16="http://schemas.microsoft.com/office/drawing/2014/main" xmlns="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21" name="Téglalap: lekerekített 120">
              <a:extLst>
                <a:ext uri="{FF2B5EF4-FFF2-40B4-BE49-F238E27FC236}">
                  <a16:creationId xmlns:a16="http://schemas.microsoft.com/office/drawing/2014/main" xmlns="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22" name="Téglalap: lekerekített 121">
              <a:extLst>
                <a:ext uri="{FF2B5EF4-FFF2-40B4-BE49-F238E27FC236}">
                  <a16:creationId xmlns:a16="http://schemas.microsoft.com/office/drawing/2014/main" xmlns="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23" name="Téglalap: lekerekített 122">
              <a:extLst>
                <a:ext uri="{FF2B5EF4-FFF2-40B4-BE49-F238E27FC236}">
                  <a16:creationId xmlns:a16="http://schemas.microsoft.com/office/drawing/2014/main" xmlns="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grpSp>
          <p:nvGrpSpPr>
            <p:cNvPr id="124" name="Csoportba foglalás 123">
              <a:extLst>
                <a:ext uri="{FF2B5EF4-FFF2-40B4-BE49-F238E27FC236}">
                  <a16:creationId xmlns:a16="http://schemas.microsoft.com/office/drawing/2014/main" xmlns="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37" name="Téglalap 136">
                <a:extLst>
                  <a:ext uri="{FF2B5EF4-FFF2-40B4-BE49-F238E27FC236}">
                    <a16:creationId xmlns:a16="http://schemas.microsoft.com/office/drawing/2014/main" xmlns="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38" name="Egyenes összekötő nyíllal 137">
                <a:extLst>
                  <a:ext uri="{FF2B5EF4-FFF2-40B4-BE49-F238E27FC236}">
                    <a16:creationId xmlns:a16="http://schemas.microsoft.com/office/drawing/2014/main" xmlns="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Csoportba foglalás 124">
              <a:extLst>
                <a:ext uri="{FF2B5EF4-FFF2-40B4-BE49-F238E27FC236}">
                  <a16:creationId xmlns:a16="http://schemas.microsoft.com/office/drawing/2014/main" xmlns="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35" name="Téglalap 134">
                <a:extLst>
                  <a:ext uri="{FF2B5EF4-FFF2-40B4-BE49-F238E27FC236}">
                    <a16:creationId xmlns:a16="http://schemas.microsoft.com/office/drawing/2014/main" xmlns="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36" name="Egyenes összekötő nyíllal 135">
                <a:extLst>
                  <a:ext uri="{FF2B5EF4-FFF2-40B4-BE49-F238E27FC236}">
                    <a16:creationId xmlns:a16="http://schemas.microsoft.com/office/drawing/2014/main" xmlns="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Csoportba foglalás 125">
              <a:extLst>
                <a:ext uri="{FF2B5EF4-FFF2-40B4-BE49-F238E27FC236}">
                  <a16:creationId xmlns:a16="http://schemas.microsoft.com/office/drawing/2014/main" xmlns="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33" name="Téglalap 132">
                <a:extLst>
                  <a:ext uri="{FF2B5EF4-FFF2-40B4-BE49-F238E27FC236}">
                    <a16:creationId xmlns:a16="http://schemas.microsoft.com/office/drawing/2014/main" xmlns="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34" name="Egyenes összekötő nyíllal 133">
                <a:extLst>
                  <a:ext uri="{FF2B5EF4-FFF2-40B4-BE49-F238E27FC236}">
                    <a16:creationId xmlns:a16="http://schemas.microsoft.com/office/drawing/2014/main" xmlns="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Csoportba foglalás 126">
              <a:extLst>
                <a:ext uri="{FF2B5EF4-FFF2-40B4-BE49-F238E27FC236}">
                  <a16:creationId xmlns:a16="http://schemas.microsoft.com/office/drawing/2014/main" xmlns="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31" name="Téglalap: lekerekített 130">
                <a:extLst>
                  <a:ext uri="{FF2B5EF4-FFF2-40B4-BE49-F238E27FC236}">
                    <a16:creationId xmlns:a16="http://schemas.microsoft.com/office/drawing/2014/main" xmlns="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32" name="Egyenes összekötő nyíllal 131">
                <a:extLst>
                  <a:ext uri="{FF2B5EF4-FFF2-40B4-BE49-F238E27FC236}">
                    <a16:creationId xmlns:a16="http://schemas.microsoft.com/office/drawing/2014/main" xmlns="" id="{527A995F-DEBB-4741-8E8E-C50DEC87831E}"/>
                  </a:ext>
                </a:extLst>
              </p:cNvPr>
              <p:cNvCxnSpPr>
                <a:cxnSpLocks/>
                <a:endCxn id="13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Csoportba foglalás 127">
              <a:extLst>
                <a:ext uri="{FF2B5EF4-FFF2-40B4-BE49-F238E27FC236}">
                  <a16:creationId xmlns:a16="http://schemas.microsoft.com/office/drawing/2014/main" xmlns="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29" name="Téglalap: lekerekített 128">
                <a:extLst>
                  <a:ext uri="{FF2B5EF4-FFF2-40B4-BE49-F238E27FC236}">
                    <a16:creationId xmlns:a16="http://schemas.microsoft.com/office/drawing/2014/main" xmlns="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30" name="Egyenes összekötő nyíllal 129">
                <a:extLst>
                  <a:ext uri="{FF2B5EF4-FFF2-40B4-BE49-F238E27FC236}">
                    <a16:creationId xmlns:a16="http://schemas.microsoft.com/office/drawing/2014/main" xmlns="" id="{1D0DFCD0-E3E3-4233-8EA0-3BC4B64F5289}"/>
                  </a:ext>
                </a:extLst>
              </p:cNvPr>
              <p:cNvCxnSpPr>
                <a:cxnSpLocks/>
                <a:endCxn id="12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Csoportba foglalás 138">
            <a:extLst>
              <a:ext uri="{FF2B5EF4-FFF2-40B4-BE49-F238E27FC236}">
                <a16:creationId xmlns:a16="http://schemas.microsoft.com/office/drawing/2014/main" xmlns="" id="{4C868879-76AE-4576-A4FA-B3179449ED25}"/>
              </a:ext>
            </a:extLst>
          </p:cNvPr>
          <p:cNvGrpSpPr/>
          <p:nvPr/>
        </p:nvGrpSpPr>
        <p:grpSpPr>
          <a:xfrm>
            <a:off x="2062514" y="1542708"/>
            <a:ext cx="1625126" cy="1625126"/>
            <a:chOff x="860823" y="2914062"/>
            <a:chExt cx="1625126" cy="1625126"/>
          </a:xfrm>
        </p:grpSpPr>
        <p:sp>
          <p:nvSpPr>
            <p:cNvPr id="140" name="Ellipszis 139">
              <a:extLst>
                <a:ext uri="{FF2B5EF4-FFF2-40B4-BE49-F238E27FC236}">
                  <a16:creationId xmlns:a16="http://schemas.microsoft.com/office/drawing/2014/main" xmlns="" id="{E69D9D71-C3CB-43F2-816C-24876EE7864B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1" name="Téglalap: lekerekített 140">
              <a:extLst>
                <a:ext uri="{FF2B5EF4-FFF2-40B4-BE49-F238E27FC236}">
                  <a16:creationId xmlns:a16="http://schemas.microsoft.com/office/drawing/2014/main" xmlns="" id="{A598E023-EE8B-4C3A-96F1-C2C17ED02E50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2" name="Téglalap: lekerekített 141">
              <a:extLst>
                <a:ext uri="{FF2B5EF4-FFF2-40B4-BE49-F238E27FC236}">
                  <a16:creationId xmlns:a16="http://schemas.microsoft.com/office/drawing/2014/main" xmlns="" id="{65775D9B-B185-49CF-B79C-01E44ACF9B18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43" name="Téglalap: lekerekített 142">
              <a:extLst>
                <a:ext uri="{FF2B5EF4-FFF2-40B4-BE49-F238E27FC236}">
                  <a16:creationId xmlns:a16="http://schemas.microsoft.com/office/drawing/2014/main" xmlns="" id="{5839E896-EE4D-47E2-9344-0259A0C0E8D7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44" name="Téglalap: lekerekített 143">
              <a:extLst>
                <a:ext uri="{FF2B5EF4-FFF2-40B4-BE49-F238E27FC236}">
                  <a16:creationId xmlns:a16="http://schemas.microsoft.com/office/drawing/2014/main" xmlns="" id="{A3A1A99A-AE73-4F86-ADFB-0D0C6A801382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145" name="Téglalap: lekerekített 144">
              <a:extLst>
                <a:ext uri="{FF2B5EF4-FFF2-40B4-BE49-F238E27FC236}">
                  <a16:creationId xmlns:a16="http://schemas.microsoft.com/office/drawing/2014/main" xmlns="" id="{2E0A8CB8-143D-47AE-B3EE-0021565E7810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grpSp>
          <p:nvGrpSpPr>
            <p:cNvPr id="146" name="Csoportba foglalás 145">
              <a:extLst>
                <a:ext uri="{FF2B5EF4-FFF2-40B4-BE49-F238E27FC236}">
                  <a16:creationId xmlns:a16="http://schemas.microsoft.com/office/drawing/2014/main" xmlns="" id="{9A3F125A-4D08-4C51-AF6F-1A102E5C6EAD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59" name="Téglalap 158">
                <a:extLst>
                  <a:ext uri="{FF2B5EF4-FFF2-40B4-BE49-F238E27FC236}">
                    <a16:creationId xmlns:a16="http://schemas.microsoft.com/office/drawing/2014/main" xmlns="" id="{0E784CA7-905D-438C-8605-7D2FE0B5DFCE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60" name="Egyenes összekötő nyíllal 159">
                <a:extLst>
                  <a:ext uri="{FF2B5EF4-FFF2-40B4-BE49-F238E27FC236}">
                    <a16:creationId xmlns:a16="http://schemas.microsoft.com/office/drawing/2014/main" xmlns="" id="{BF659899-9DA7-48F0-859E-7631DAFEF8C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Csoportba foglalás 146">
              <a:extLst>
                <a:ext uri="{FF2B5EF4-FFF2-40B4-BE49-F238E27FC236}">
                  <a16:creationId xmlns:a16="http://schemas.microsoft.com/office/drawing/2014/main" xmlns="" id="{CB878822-C27C-4DE8-971D-F34EA94A7445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57" name="Téglalap 156">
                <a:extLst>
                  <a:ext uri="{FF2B5EF4-FFF2-40B4-BE49-F238E27FC236}">
                    <a16:creationId xmlns:a16="http://schemas.microsoft.com/office/drawing/2014/main" xmlns="" id="{0B7CEF2B-2D5B-444E-8533-77B1309546B7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58" name="Egyenes összekötő nyíllal 157">
                <a:extLst>
                  <a:ext uri="{FF2B5EF4-FFF2-40B4-BE49-F238E27FC236}">
                    <a16:creationId xmlns:a16="http://schemas.microsoft.com/office/drawing/2014/main" xmlns="" id="{BA7BBF15-DF6B-4C54-A73D-AF5D7E4B26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Csoportba foglalás 147">
              <a:extLst>
                <a:ext uri="{FF2B5EF4-FFF2-40B4-BE49-F238E27FC236}">
                  <a16:creationId xmlns:a16="http://schemas.microsoft.com/office/drawing/2014/main" xmlns="" id="{0713509D-A173-4552-9B1D-F2775A5E3990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55" name="Téglalap 154">
                <a:extLst>
                  <a:ext uri="{FF2B5EF4-FFF2-40B4-BE49-F238E27FC236}">
                    <a16:creationId xmlns:a16="http://schemas.microsoft.com/office/drawing/2014/main" xmlns="" id="{BC342BA5-B371-403E-AEFA-0174BF93A175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56" name="Egyenes összekötő nyíllal 155">
                <a:extLst>
                  <a:ext uri="{FF2B5EF4-FFF2-40B4-BE49-F238E27FC236}">
                    <a16:creationId xmlns:a16="http://schemas.microsoft.com/office/drawing/2014/main" xmlns="" id="{69986584-9038-4954-AD08-B282FC8C12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Csoportba foglalás 148">
              <a:extLst>
                <a:ext uri="{FF2B5EF4-FFF2-40B4-BE49-F238E27FC236}">
                  <a16:creationId xmlns:a16="http://schemas.microsoft.com/office/drawing/2014/main" xmlns="" id="{0ADD8D1C-138C-4EB6-B3DE-651A58713F52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53" name="Téglalap: lekerekített 152">
                <a:extLst>
                  <a:ext uri="{FF2B5EF4-FFF2-40B4-BE49-F238E27FC236}">
                    <a16:creationId xmlns:a16="http://schemas.microsoft.com/office/drawing/2014/main" xmlns="" id="{67E86A01-9B2B-4EBE-9CB1-187B75985F14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54" name="Egyenes összekötő nyíllal 153">
                <a:extLst>
                  <a:ext uri="{FF2B5EF4-FFF2-40B4-BE49-F238E27FC236}">
                    <a16:creationId xmlns:a16="http://schemas.microsoft.com/office/drawing/2014/main" xmlns="" id="{CC3D169B-A68F-4820-8B36-DFF993ED3109}"/>
                  </a:ext>
                </a:extLst>
              </p:cNvPr>
              <p:cNvCxnSpPr>
                <a:cxnSpLocks/>
                <a:endCxn id="153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Csoportba foglalás 149">
              <a:extLst>
                <a:ext uri="{FF2B5EF4-FFF2-40B4-BE49-F238E27FC236}">
                  <a16:creationId xmlns:a16="http://schemas.microsoft.com/office/drawing/2014/main" xmlns="" id="{2E6C748B-73A7-4BA0-867A-065B5C679EBA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51" name="Téglalap: lekerekített 150">
                <a:extLst>
                  <a:ext uri="{FF2B5EF4-FFF2-40B4-BE49-F238E27FC236}">
                    <a16:creationId xmlns:a16="http://schemas.microsoft.com/office/drawing/2014/main" xmlns="" id="{378C0860-9BD3-4A87-A2DD-37AB9E3C87EF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152" name="Egyenes összekötő nyíllal 151">
                <a:extLst>
                  <a:ext uri="{FF2B5EF4-FFF2-40B4-BE49-F238E27FC236}">
                    <a16:creationId xmlns:a16="http://schemas.microsoft.com/office/drawing/2014/main" xmlns="" id="{2BFEAC21-D5D8-400E-A53C-36385DAAFE5E}"/>
                  </a:ext>
                </a:extLst>
              </p:cNvPr>
              <p:cNvCxnSpPr>
                <a:cxnSpLocks/>
                <a:endCxn id="15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BAA7CF0B-B9A1-4043-B594-1E916DCF07F9}"/>
              </a:ext>
            </a:extLst>
          </p:cNvPr>
          <p:cNvGrpSpPr/>
          <p:nvPr/>
        </p:nvGrpSpPr>
        <p:grpSpPr>
          <a:xfrm>
            <a:off x="2063200" y="4250266"/>
            <a:ext cx="1625126" cy="1625126"/>
            <a:chOff x="860823" y="2914062"/>
            <a:chExt cx="1625126" cy="1625126"/>
          </a:xfrm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6" name="Téglalap: lekerekített 118">
              <a:extLst>
                <a:ext uri="{FF2B5EF4-FFF2-40B4-BE49-F238E27FC236}">
                  <a16:creationId xmlns:a16="http://schemas.microsoft.com/office/drawing/2014/main" xmlns="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7" name="Téglalap: lekerekített 119">
              <a:extLst>
                <a:ext uri="{FF2B5EF4-FFF2-40B4-BE49-F238E27FC236}">
                  <a16:creationId xmlns:a16="http://schemas.microsoft.com/office/drawing/2014/main" xmlns="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78" name="Téglalap: lekerekített 120">
              <a:extLst>
                <a:ext uri="{FF2B5EF4-FFF2-40B4-BE49-F238E27FC236}">
                  <a16:creationId xmlns:a16="http://schemas.microsoft.com/office/drawing/2014/main" xmlns="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79" name="Téglalap: lekerekített 121">
              <a:extLst>
                <a:ext uri="{FF2B5EF4-FFF2-40B4-BE49-F238E27FC236}">
                  <a16:creationId xmlns:a16="http://schemas.microsoft.com/office/drawing/2014/main" xmlns="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sp>
          <p:nvSpPr>
            <p:cNvPr id="80" name="Téglalap: lekerekített 122">
              <a:extLst>
                <a:ext uri="{FF2B5EF4-FFF2-40B4-BE49-F238E27FC236}">
                  <a16:creationId xmlns:a16="http://schemas.microsoft.com/office/drawing/2014/main" xmlns="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hu-HU"/>
            </a:p>
          </p:txBody>
        </p:sp>
        <p:grpSp>
          <p:nvGrpSpPr>
            <p:cNvPr id="81" name="Csoportba foglalás 80">
              <a:extLst>
                <a:ext uri="{FF2B5EF4-FFF2-40B4-BE49-F238E27FC236}">
                  <a16:creationId xmlns:a16="http://schemas.microsoft.com/office/drawing/2014/main" xmlns="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94" name="Téglalap 93">
                <a:extLst>
                  <a:ext uri="{FF2B5EF4-FFF2-40B4-BE49-F238E27FC236}">
                    <a16:creationId xmlns:a16="http://schemas.microsoft.com/office/drawing/2014/main" xmlns="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161" name="Egyenes összekötő nyíllal 160">
                <a:extLst>
                  <a:ext uri="{FF2B5EF4-FFF2-40B4-BE49-F238E27FC236}">
                    <a16:creationId xmlns:a16="http://schemas.microsoft.com/office/drawing/2014/main" xmlns="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Csoportba foglalás 81">
              <a:extLst>
                <a:ext uri="{FF2B5EF4-FFF2-40B4-BE49-F238E27FC236}">
                  <a16:creationId xmlns:a16="http://schemas.microsoft.com/office/drawing/2014/main" xmlns="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92" name="Téglalap 91">
                <a:extLst>
                  <a:ext uri="{FF2B5EF4-FFF2-40B4-BE49-F238E27FC236}">
                    <a16:creationId xmlns:a16="http://schemas.microsoft.com/office/drawing/2014/main" xmlns="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93" name="Egyenes összekötő nyíllal 92">
                <a:extLst>
                  <a:ext uri="{FF2B5EF4-FFF2-40B4-BE49-F238E27FC236}">
                    <a16:creationId xmlns:a16="http://schemas.microsoft.com/office/drawing/2014/main" xmlns="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Csoportba foglalás 82">
              <a:extLst>
                <a:ext uri="{FF2B5EF4-FFF2-40B4-BE49-F238E27FC236}">
                  <a16:creationId xmlns:a16="http://schemas.microsoft.com/office/drawing/2014/main" xmlns="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90" name="Téglalap 89">
                <a:extLst>
                  <a:ext uri="{FF2B5EF4-FFF2-40B4-BE49-F238E27FC236}">
                    <a16:creationId xmlns:a16="http://schemas.microsoft.com/office/drawing/2014/main" xmlns="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cxnSp>
            <p:nvCxnSpPr>
              <p:cNvPr id="91" name="Egyenes összekötő nyíllal 90">
                <a:extLst>
                  <a:ext uri="{FF2B5EF4-FFF2-40B4-BE49-F238E27FC236}">
                    <a16:creationId xmlns:a16="http://schemas.microsoft.com/office/drawing/2014/main" xmlns="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Csoportba foglalás 83">
              <a:extLst>
                <a:ext uri="{FF2B5EF4-FFF2-40B4-BE49-F238E27FC236}">
                  <a16:creationId xmlns:a16="http://schemas.microsoft.com/office/drawing/2014/main" xmlns="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88" name="Téglalap: lekerekített 130">
                <a:extLst>
                  <a:ext uri="{FF2B5EF4-FFF2-40B4-BE49-F238E27FC236}">
                    <a16:creationId xmlns:a16="http://schemas.microsoft.com/office/drawing/2014/main" xmlns="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89" name="Egyenes összekötő nyíllal 88">
                <a:extLst>
                  <a:ext uri="{FF2B5EF4-FFF2-40B4-BE49-F238E27FC236}">
                    <a16:creationId xmlns:a16="http://schemas.microsoft.com/office/drawing/2014/main" xmlns="" id="{527A995F-DEBB-4741-8E8E-C50DEC87831E}"/>
                  </a:ext>
                </a:extLst>
              </p:cNvPr>
              <p:cNvCxnSpPr>
                <a:cxnSpLocks/>
                <a:endCxn id="88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Csoportba foglalás 84">
              <a:extLst>
                <a:ext uri="{FF2B5EF4-FFF2-40B4-BE49-F238E27FC236}">
                  <a16:creationId xmlns:a16="http://schemas.microsoft.com/office/drawing/2014/main" xmlns="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86" name="Téglalap: lekerekített 128">
                <a:extLst>
                  <a:ext uri="{FF2B5EF4-FFF2-40B4-BE49-F238E27FC236}">
                    <a16:creationId xmlns:a16="http://schemas.microsoft.com/office/drawing/2014/main" xmlns="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hu-HU"/>
              </a:p>
            </p:txBody>
          </p:sp>
          <p:cxnSp>
            <p:nvCxnSpPr>
              <p:cNvPr id="87" name="Egyenes összekötő nyíllal 86">
                <a:extLst>
                  <a:ext uri="{FF2B5EF4-FFF2-40B4-BE49-F238E27FC236}">
                    <a16:creationId xmlns:a16="http://schemas.microsoft.com/office/drawing/2014/main" xmlns="" id="{1D0DFCD0-E3E3-4233-8EA0-3BC4B64F5289}"/>
                  </a:ext>
                </a:extLst>
              </p:cNvPr>
              <p:cNvCxnSpPr>
                <a:cxnSpLocks/>
                <a:endCxn id="86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" name="Egyenes összekötő nyíllal 3"/>
          <p:cNvCxnSpPr>
            <a:stCxn id="75" idx="6"/>
            <a:endCxn id="118" idx="2"/>
          </p:cNvCxnSpPr>
          <p:nvPr/>
        </p:nvCxnSpPr>
        <p:spPr>
          <a:xfrm flipV="1">
            <a:off x="3688326" y="5037955"/>
            <a:ext cx="1773147" cy="24874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gyenes összekötő nyíllal 161"/>
          <p:cNvCxnSpPr/>
          <p:nvPr/>
        </p:nvCxnSpPr>
        <p:spPr>
          <a:xfrm flipV="1">
            <a:off x="3693500" y="2298128"/>
            <a:ext cx="1773147" cy="24874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Egyenes összekötő nyíllal 162"/>
          <p:cNvCxnSpPr>
            <a:stCxn id="118" idx="0"/>
          </p:cNvCxnSpPr>
          <p:nvPr/>
        </p:nvCxnSpPr>
        <p:spPr>
          <a:xfrm flipH="1" flipV="1">
            <a:off x="6263632" y="3194127"/>
            <a:ext cx="10404" cy="1031265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nyíllal 163"/>
          <p:cNvCxnSpPr>
            <a:stCxn id="75" idx="7"/>
            <a:endCxn id="96" idx="3"/>
          </p:cNvCxnSpPr>
          <p:nvPr/>
        </p:nvCxnSpPr>
        <p:spPr>
          <a:xfrm flipV="1">
            <a:off x="3450332" y="2948554"/>
            <a:ext cx="2239417" cy="1539706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Szövegdoboz 164">
            <a:extLst>
              <a:ext uri="{FF2B5EF4-FFF2-40B4-BE49-F238E27FC236}">
                <a16:creationId xmlns:a16="http://schemas.microsoft.com/office/drawing/2014/main" xmlns="" id="{48650B0A-AE3E-4B86-B801-3BDB30D68E73}"/>
              </a:ext>
            </a:extLst>
          </p:cNvPr>
          <p:cNvSpPr txBox="1"/>
          <p:nvPr/>
        </p:nvSpPr>
        <p:spPr>
          <a:xfrm>
            <a:off x="1724192" y="3267660"/>
            <a:ext cx="2300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Agriculture and rural development</a:t>
            </a:r>
          </a:p>
        </p:txBody>
      </p:sp>
      <p:sp>
        <p:nvSpPr>
          <p:cNvPr id="166" name="Szövegdoboz 165">
            <a:extLst>
              <a:ext uri="{FF2B5EF4-FFF2-40B4-BE49-F238E27FC236}">
                <a16:creationId xmlns:a16="http://schemas.microsoft.com/office/drawing/2014/main" xmlns="" id="{16B62A9A-1076-47EB-BA1A-D64788E35EF0}"/>
              </a:ext>
            </a:extLst>
          </p:cNvPr>
          <p:cNvSpPr txBox="1"/>
          <p:nvPr/>
        </p:nvSpPr>
        <p:spPr>
          <a:xfrm>
            <a:off x="1280644" y="5895648"/>
            <a:ext cx="31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Local government</a:t>
            </a:r>
          </a:p>
        </p:txBody>
      </p:sp>
      <p:sp>
        <p:nvSpPr>
          <p:cNvPr id="167" name="Szövegdoboz 166">
            <a:extLst>
              <a:ext uri="{FF2B5EF4-FFF2-40B4-BE49-F238E27FC236}">
                <a16:creationId xmlns:a16="http://schemas.microsoft.com/office/drawing/2014/main" xmlns="" id="{C13FB9AB-1BA0-4EEE-BBC4-A7894F8C6B2B}"/>
              </a:ext>
            </a:extLst>
          </p:cNvPr>
          <p:cNvSpPr txBox="1"/>
          <p:nvPr/>
        </p:nvSpPr>
        <p:spPr>
          <a:xfrm>
            <a:off x="4943558" y="3262143"/>
            <a:ext cx="2659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Social security and family support</a:t>
            </a:r>
          </a:p>
        </p:txBody>
      </p:sp>
      <p:sp>
        <p:nvSpPr>
          <p:cNvPr id="168" name="Szövegdoboz 167">
            <a:extLst>
              <a:ext uri="{FF2B5EF4-FFF2-40B4-BE49-F238E27FC236}">
                <a16:creationId xmlns:a16="http://schemas.microsoft.com/office/drawing/2014/main" xmlns="" id="{C13FB9AB-1BA0-4EEE-BBC4-A7894F8C6B2B}"/>
              </a:ext>
            </a:extLst>
          </p:cNvPr>
          <p:cNvSpPr txBox="1"/>
          <p:nvPr/>
        </p:nvSpPr>
        <p:spPr>
          <a:xfrm>
            <a:off x="4945202" y="5915982"/>
            <a:ext cx="2659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Central government</a:t>
            </a:r>
          </a:p>
        </p:txBody>
      </p:sp>
    </p:spTree>
    <p:extLst>
      <p:ext uri="{BB962C8B-B14F-4D97-AF65-F5344CB8AC3E}">
        <p14:creationId xmlns:p14="http://schemas.microsoft.com/office/powerpoint/2010/main" val="4015063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églalap 14"/>
          <p:cNvSpPr/>
          <p:nvPr/>
        </p:nvSpPr>
        <p:spPr>
          <a:xfrm>
            <a:off x="7241082" y="5280187"/>
            <a:ext cx="1666528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Data Warehouse 2</a:t>
            </a:r>
          </a:p>
        </p:txBody>
      </p:sp>
      <p:sp>
        <p:nvSpPr>
          <p:cNvPr id="24" name="Téglalap 23"/>
          <p:cNvSpPr/>
          <p:nvPr/>
        </p:nvSpPr>
        <p:spPr>
          <a:xfrm>
            <a:off x="609600" y="4013448"/>
            <a:ext cx="1666528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Forrás-rendszer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780195" cy="936104"/>
          </a:xfrm>
        </p:spPr>
        <p:txBody>
          <a:bodyPr/>
          <a:lstStyle/>
          <a:p>
            <a:r>
              <a:rPr lang="en-US" dirty="0"/>
              <a:t>The key to collaboration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/>
          <a:lstStyle/>
          <a:p>
            <a:r>
              <a:rPr lang="en-US" dirty="0"/>
              <a:t>Linking elementary data</a:t>
            </a:r>
          </a:p>
          <a:p>
            <a:r>
              <a:rPr lang="en-US" dirty="0"/>
              <a:t>Depersonalization</a:t>
            </a:r>
          </a:p>
        </p:txBody>
      </p:sp>
      <p:sp>
        <p:nvSpPr>
          <p:cNvPr id="4" name="Téglalap 3"/>
          <p:cNvSpPr/>
          <p:nvPr/>
        </p:nvSpPr>
        <p:spPr>
          <a:xfrm>
            <a:off x="457200" y="3861048"/>
            <a:ext cx="1666528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Source systems</a:t>
            </a:r>
          </a:p>
        </p:txBody>
      </p:sp>
      <p:sp>
        <p:nvSpPr>
          <p:cNvPr id="5" name="Téglalap 4"/>
          <p:cNvSpPr/>
          <p:nvPr/>
        </p:nvSpPr>
        <p:spPr>
          <a:xfrm>
            <a:off x="4287956" y="2682147"/>
            <a:ext cx="1666528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MDM</a:t>
            </a:r>
          </a:p>
          <a:p>
            <a:pPr algn="ctr"/>
            <a:r>
              <a:rPr lang="hu-HU" sz="1200" b="1" dirty="0">
                <a:solidFill>
                  <a:schemeClr val="tx1"/>
                </a:solidFill>
              </a:rPr>
              <a:t>(Master Data Management</a:t>
            </a:r>
            <a:r>
              <a:rPr lang="hu-HU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" name="Téglalap 5"/>
          <p:cNvSpPr/>
          <p:nvPr/>
        </p:nvSpPr>
        <p:spPr>
          <a:xfrm>
            <a:off x="4283968" y="5280187"/>
            <a:ext cx="1666528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Warehouse 1</a:t>
            </a:r>
          </a:p>
        </p:txBody>
      </p:sp>
      <p:cxnSp>
        <p:nvCxnSpPr>
          <p:cNvPr id="8" name="Szögletes összekötő 7"/>
          <p:cNvCxnSpPr/>
          <p:nvPr/>
        </p:nvCxnSpPr>
        <p:spPr>
          <a:xfrm>
            <a:off x="1290463" y="4908623"/>
            <a:ext cx="2993505" cy="926019"/>
          </a:xfrm>
          <a:prstGeom prst="bentConnector3">
            <a:avLst>
              <a:gd name="adj1" fmla="val -1062"/>
            </a:avLst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zögletes összekötő 8"/>
          <p:cNvCxnSpPr>
            <a:stCxn id="4" idx="0"/>
            <a:endCxn id="5" idx="1"/>
          </p:cNvCxnSpPr>
          <p:nvPr/>
        </p:nvCxnSpPr>
        <p:spPr>
          <a:xfrm rot="5400000" flipH="1" flipV="1">
            <a:off x="2469790" y="2042882"/>
            <a:ext cx="638841" cy="2997492"/>
          </a:xfrm>
          <a:prstGeom prst="bentConnector2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zögletes összekötő 13"/>
          <p:cNvCxnSpPr>
            <a:stCxn id="5" idx="2"/>
            <a:endCxn id="6" idx="0"/>
          </p:cNvCxnSpPr>
          <p:nvPr/>
        </p:nvCxnSpPr>
        <p:spPr>
          <a:xfrm rot="5400000">
            <a:off x="4360266" y="4519233"/>
            <a:ext cx="1517920" cy="3988"/>
          </a:xfrm>
          <a:prstGeom prst="bentConnector3">
            <a:avLst>
              <a:gd name="adj1" fmla="val 98552"/>
            </a:avLst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zövegdoboz 20"/>
          <p:cNvSpPr txBox="1"/>
          <p:nvPr/>
        </p:nvSpPr>
        <p:spPr>
          <a:xfrm>
            <a:off x="1451807" y="5282399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/>
              <a:t>Data + S</a:t>
            </a:r>
            <a:r>
              <a:rPr lang="hu-HU" sz="2400" dirty="0"/>
              <a:t>–</a:t>
            </a:r>
            <a:r>
              <a:rPr lang="hu-HU" sz="2400" b="1" dirty="0"/>
              <a:t>ID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1451807" y="3272753"/>
            <a:ext cx="198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/>
              <a:t> P–ID + S–ID</a:t>
            </a:r>
          </a:p>
        </p:txBody>
      </p:sp>
      <p:sp>
        <p:nvSpPr>
          <p:cNvPr id="23" name="Szövegdoboz 22"/>
          <p:cNvSpPr txBox="1"/>
          <p:nvPr/>
        </p:nvSpPr>
        <p:spPr>
          <a:xfrm>
            <a:off x="5016670" y="4170275"/>
            <a:ext cx="203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/>
              <a:t> S</a:t>
            </a:r>
            <a:r>
              <a:rPr lang="hu-HU" sz="2400" dirty="0"/>
              <a:t>–</a:t>
            </a:r>
            <a:r>
              <a:rPr lang="hu-HU" sz="2400" b="1" dirty="0"/>
              <a:t>ID + M</a:t>
            </a:r>
            <a:r>
              <a:rPr lang="hu-HU" sz="2400" dirty="0"/>
              <a:t>–</a:t>
            </a:r>
            <a:r>
              <a:rPr lang="hu-HU" sz="2400" b="1" dirty="0"/>
              <a:t>ID</a:t>
            </a:r>
          </a:p>
        </p:txBody>
      </p:sp>
      <p:cxnSp>
        <p:nvCxnSpPr>
          <p:cNvPr id="28" name="Szögletes összekötő 27"/>
          <p:cNvCxnSpPr>
            <a:stCxn id="6" idx="3"/>
            <a:endCxn id="15" idx="1"/>
          </p:cNvCxnSpPr>
          <p:nvPr/>
        </p:nvCxnSpPr>
        <p:spPr>
          <a:xfrm>
            <a:off x="5950496" y="5820247"/>
            <a:ext cx="1290586" cy="12700"/>
          </a:xfrm>
          <a:prstGeom prst="bentConnector3">
            <a:avLst>
              <a:gd name="adj1" fmla="val -3932"/>
            </a:avLst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/>
          <p:nvPr/>
        </p:nvSpPr>
        <p:spPr>
          <a:xfrm>
            <a:off x="6135566" y="5913889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/>
              <a:t>M</a:t>
            </a:r>
            <a:r>
              <a:rPr lang="hu-HU" sz="2400" dirty="0"/>
              <a:t>–</a:t>
            </a:r>
            <a:r>
              <a:rPr lang="hu-HU" sz="2400" b="1" dirty="0"/>
              <a:t>ID</a:t>
            </a:r>
          </a:p>
        </p:txBody>
      </p:sp>
      <p:cxnSp>
        <p:nvCxnSpPr>
          <p:cNvPr id="37" name="Szögletes összekötő 36"/>
          <p:cNvCxnSpPr>
            <a:stCxn id="5" idx="3"/>
            <a:endCxn id="15" idx="0"/>
          </p:cNvCxnSpPr>
          <p:nvPr/>
        </p:nvCxnSpPr>
        <p:spPr>
          <a:xfrm>
            <a:off x="5954484" y="3222207"/>
            <a:ext cx="2119862" cy="2057980"/>
          </a:xfrm>
          <a:prstGeom prst="bentConnector2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zövegdoboz 39"/>
          <p:cNvSpPr txBox="1"/>
          <p:nvPr/>
        </p:nvSpPr>
        <p:spPr>
          <a:xfrm>
            <a:off x="6595789" y="2682147"/>
            <a:ext cx="203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/>
              <a:t> S</a:t>
            </a:r>
            <a:r>
              <a:rPr lang="hu-HU" sz="2400" dirty="0"/>
              <a:t>–</a:t>
            </a:r>
            <a:r>
              <a:rPr lang="hu-HU" sz="2400" b="1" dirty="0"/>
              <a:t>ID + M</a:t>
            </a:r>
            <a:r>
              <a:rPr lang="hu-HU" sz="2400" dirty="0"/>
              <a:t>–</a:t>
            </a:r>
            <a:r>
              <a:rPr lang="hu-HU" sz="2400" b="1" dirty="0"/>
              <a:t>ID</a:t>
            </a:r>
          </a:p>
        </p:txBody>
      </p:sp>
    </p:spTree>
    <p:extLst>
      <p:ext uri="{BB962C8B-B14F-4D97-AF65-F5344CB8AC3E}">
        <p14:creationId xmlns:p14="http://schemas.microsoft.com/office/powerpoint/2010/main" val="1299782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en-US" dirty="0"/>
              <a:t>traditional data warehouse features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xmlns="" id="{502126E6-64E5-4AAC-8626-470423E09A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2315341"/>
              </p:ext>
            </p:extLst>
          </p:nvPr>
        </p:nvGraphicFramePr>
        <p:xfrm>
          <a:off x="89756" y="1340768"/>
          <a:ext cx="8964488" cy="5355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églalap: lekerekített 118">
            <a:extLst>
              <a:ext uri="{FF2B5EF4-FFF2-40B4-BE49-F238E27FC236}">
                <a16:creationId xmlns:a16="http://schemas.microsoft.com/office/drawing/2014/main" xmlns="" id="{289638F8-8A48-46C9-A949-D48CD5FD393B}"/>
              </a:ext>
            </a:extLst>
          </p:cNvPr>
          <p:cNvSpPr/>
          <p:nvPr/>
        </p:nvSpPr>
        <p:spPr>
          <a:xfrm>
            <a:off x="4067944" y="3857981"/>
            <a:ext cx="1001016" cy="45146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: lekerekített 119">
            <a:extLst>
              <a:ext uri="{FF2B5EF4-FFF2-40B4-BE49-F238E27FC236}">
                <a16:creationId xmlns:a16="http://schemas.microsoft.com/office/drawing/2014/main" xmlns="" id="{156AED05-82E8-4031-BE22-9ED8FB23BFA3}"/>
              </a:ext>
            </a:extLst>
          </p:cNvPr>
          <p:cNvSpPr/>
          <p:nvPr/>
        </p:nvSpPr>
        <p:spPr>
          <a:xfrm>
            <a:off x="4154698" y="4034253"/>
            <a:ext cx="332589" cy="95538"/>
          </a:xfrm>
          <a:prstGeom prst="roundRect">
            <a:avLst/>
          </a:prstGeom>
          <a:solidFill>
            <a:srgbClr val="2349AC"/>
          </a:solidFill>
          <a:ln>
            <a:solidFill>
              <a:srgbClr val="2349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19" name="Téglalap: lekerekített 120">
            <a:extLst>
              <a:ext uri="{FF2B5EF4-FFF2-40B4-BE49-F238E27FC236}">
                <a16:creationId xmlns:a16="http://schemas.microsoft.com/office/drawing/2014/main" xmlns="" id="{09F4C53A-C322-4235-A559-9EBFDE401D9A}"/>
              </a:ext>
            </a:extLst>
          </p:cNvPr>
          <p:cNvSpPr/>
          <p:nvPr/>
        </p:nvSpPr>
        <p:spPr>
          <a:xfrm>
            <a:off x="4645213" y="4029785"/>
            <a:ext cx="332589" cy="95538"/>
          </a:xfrm>
          <a:prstGeom prst="roundRect">
            <a:avLst/>
          </a:prstGeom>
          <a:solidFill>
            <a:srgbClr val="2349AC"/>
          </a:solidFill>
          <a:ln>
            <a:solidFill>
              <a:srgbClr val="2349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20" name="Téglalap: lekerekített 121">
            <a:extLst>
              <a:ext uri="{FF2B5EF4-FFF2-40B4-BE49-F238E27FC236}">
                <a16:creationId xmlns:a16="http://schemas.microsoft.com/office/drawing/2014/main" xmlns="" id="{D1040C19-855A-4AB4-AB2A-4DD93B4E4744}"/>
              </a:ext>
            </a:extLst>
          </p:cNvPr>
          <p:cNvSpPr/>
          <p:nvPr/>
        </p:nvSpPr>
        <p:spPr>
          <a:xfrm>
            <a:off x="4158149" y="3888459"/>
            <a:ext cx="332589" cy="95538"/>
          </a:xfrm>
          <a:prstGeom prst="roundRect">
            <a:avLst/>
          </a:prstGeom>
          <a:solidFill>
            <a:srgbClr val="2349AC"/>
          </a:solidFill>
          <a:ln>
            <a:solidFill>
              <a:srgbClr val="2349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21" name="Téglalap: lekerekített 122">
            <a:extLst>
              <a:ext uri="{FF2B5EF4-FFF2-40B4-BE49-F238E27FC236}">
                <a16:creationId xmlns:a16="http://schemas.microsoft.com/office/drawing/2014/main" xmlns="" id="{DD3D111D-3446-4C38-971B-71D0D6D715DE}"/>
              </a:ext>
            </a:extLst>
          </p:cNvPr>
          <p:cNvSpPr/>
          <p:nvPr/>
        </p:nvSpPr>
        <p:spPr>
          <a:xfrm>
            <a:off x="4648664" y="3883991"/>
            <a:ext cx="332589" cy="95538"/>
          </a:xfrm>
          <a:prstGeom prst="roundRect">
            <a:avLst/>
          </a:prstGeom>
          <a:solidFill>
            <a:srgbClr val="2349AC"/>
          </a:solidFill>
          <a:ln>
            <a:solidFill>
              <a:srgbClr val="2349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sp>
        <p:nvSpPr>
          <p:cNvPr id="22" name="Téglalap 21">
            <a:extLst>
              <a:ext uri="{FF2B5EF4-FFF2-40B4-BE49-F238E27FC236}">
                <a16:creationId xmlns:a16="http://schemas.microsoft.com/office/drawing/2014/main" xmlns="" id="{1990697B-B775-4A1E-9B2C-FBCEF47CAD84}"/>
              </a:ext>
            </a:extLst>
          </p:cNvPr>
          <p:cNvSpPr/>
          <p:nvPr/>
        </p:nvSpPr>
        <p:spPr>
          <a:xfrm>
            <a:off x="4176247" y="4463978"/>
            <a:ext cx="186457" cy="132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7" name="Egyenes összekötő nyíllal 26">
            <a:extLst>
              <a:ext uri="{FF2B5EF4-FFF2-40B4-BE49-F238E27FC236}">
                <a16:creationId xmlns:a16="http://schemas.microsoft.com/office/drawing/2014/main" xmlns="" id="{AE173A01-3D4E-4598-AA76-DA6FCBC81CEB}"/>
              </a:ext>
            </a:extLst>
          </p:cNvPr>
          <p:cNvCxnSpPr>
            <a:cxnSpLocks/>
          </p:cNvCxnSpPr>
          <p:nvPr/>
        </p:nvCxnSpPr>
        <p:spPr>
          <a:xfrm flipH="1" flipV="1">
            <a:off x="4268790" y="4319877"/>
            <a:ext cx="3289" cy="143252"/>
          </a:xfrm>
          <a:prstGeom prst="straightConnector1">
            <a:avLst/>
          </a:prstGeom>
          <a:ln w="63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églalap 27">
            <a:extLst>
              <a:ext uri="{FF2B5EF4-FFF2-40B4-BE49-F238E27FC236}">
                <a16:creationId xmlns:a16="http://schemas.microsoft.com/office/drawing/2014/main" xmlns="" id="{B81BCF50-68CF-4363-9FA1-0DF68D3CBA64}"/>
              </a:ext>
            </a:extLst>
          </p:cNvPr>
          <p:cNvSpPr/>
          <p:nvPr/>
        </p:nvSpPr>
        <p:spPr>
          <a:xfrm>
            <a:off x="4475223" y="4463077"/>
            <a:ext cx="186457" cy="132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9" name="Egyenes összekötő nyíllal 28">
            <a:extLst>
              <a:ext uri="{FF2B5EF4-FFF2-40B4-BE49-F238E27FC236}">
                <a16:creationId xmlns:a16="http://schemas.microsoft.com/office/drawing/2014/main" xmlns="" id="{C79E3368-1D83-4C82-BCCB-5845DA04B5D8}"/>
              </a:ext>
            </a:extLst>
          </p:cNvPr>
          <p:cNvCxnSpPr>
            <a:cxnSpLocks/>
          </p:cNvCxnSpPr>
          <p:nvPr/>
        </p:nvCxnSpPr>
        <p:spPr>
          <a:xfrm flipH="1" flipV="1">
            <a:off x="4567766" y="4318976"/>
            <a:ext cx="3289" cy="143252"/>
          </a:xfrm>
          <a:prstGeom prst="straightConnector1">
            <a:avLst/>
          </a:prstGeom>
          <a:ln w="63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églalap 29">
            <a:extLst>
              <a:ext uri="{FF2B5EF4-FFF2-40B4-BE49-F238E27FC236}">
                <a16:creationId xmlns:a16="http://schemas.microsoft.com/office/drawing/2014/main" xmlns="" id="{3CC47861-3E05-46AE-869A-87F7E412E35C}"/>
              </a:ext>
            </a:extLst>
          </p:cNvPr>
          <p:cNvSpPr/>
          <p:nvPr/>
        </p:nvSpPr>
        <p:spPr>
          <a:xfrm>
            <a:off x="4770910" y="4463978"/>
            <a:ext cx="186457" cy="132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1" name="Egyenes összekötő nyíllal 30">
            <a:extLst>
              <a:ext uri="{FF2B5EF4-FFF2-40B4-BE49-F238E27FC236}">
                <a16:creationId xmlns:a16="http://schemas.microsoft.com/office/drawing/2014/main" xmlns="" id="{93EE3B20-6F3B-43B1-864E-78F3109C38BA}"/>
              </a:ext>
            </a:extLst>
          </p:cNvPr>
          <p:cNvCxnSpPr>
            <a:cxnSpLocks/>
          </p:cNvCxnSpPr>
          <p:nvPr/>
        </p:nvCxnSpPr>
        <p:spPr>
          <a:xfrm flipH="1" flipV="1">
            <a:off x="4863453" y="4319877"/>
            <a:ext cx="3289" cy="143252"/>
          </a:xfrm>
          <a:prstGeom prst="straightConnector1">
            <a:avLst/>
          </a:prstGeom>
          <a:ln w="63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églalap: lekerekített 130">
            <a:extLst>
              <a:ext uri="{FF2B5EF4-FFF2-40B4-BE49-F238E27FC236}">
                <a16:creationId xmlns:a16="http://schemas.microsoft.com/office/drawing/2014/main" xmlns="" id="{E6183A62-9E2F-40F0-8C4F-F34FBA12F175}"/>
              </a:ext>
            </a:extLst>
          </p:cNvPr>
          <p:cNvSpPr/>
          <p:nvPr/>
        </p:nvSpPr>
        <p:spPr>
          <a:xfrm>
            <a:off x="4226706" y="3620139"/>
            <a:ext cx="217540" cy="945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cxnSp>
        <p:nvCxnSpPr>
          <p:cNvPr id="33" name="Egyenes összekötő nyíllal 32">
            <a:extLst>
              <a:ext uri="{FF2B5EF4-FFF2-40B4-BE49-F238E27FC236}">
                <a16:creationId xmlns:a16="http://schemas.microsoft.com/office/drawing/2014/main" xmlns="" id="{527A995F-DEBB-4741-8E8E-C50DEC87831E}"/>
              </a:ext>
            </a:extLst>
          </p:cNvPr>
          <p:cNvCxnSpPr>
            <a:cxnSpLocks/>
            <a:endCxn id="32" idx="2"/>
          </p:cNvCxnSpPr>
          <p:nvPr/>
        </p:nvCxnSpPr>
        <p:spPr>
          <a:xfrm flipV="1">
            <a:off x="4335476" y="3714729"/>
            <a:ext cx="0" cy="14325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églalap: lekerekített 128">
            <a:extLst>
              <a:ext uri="{FF2B5EF4-FFF2-40B4-BE49-F238E27FC236}">
                <a16:creationId xmlns:a16="http://schemas.microsoft.com/office/drawing/2014/main" xmlns="" id="{8EC88C25-50F2-4E43-BEC0-718B5C0B8C91}"/>
              </a:ext>
            </a:extLst>
          </p:cNvPr>
          <p:cNvSpPr/>
          <p:nvPr/>
        </p:nvSpPr>
        <p:spPr>
          <a:xfrm>
            <a:off x="4692720" y="3616315"/>
            <a:ext cx="217540" cy="9459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u-HU"/>
          </a:p>
        </p:txBody>
      </p:sp>
      <p:cxnSp>
        <p:nvCxnSpPr>
          <p:cNvPr id="35" name="Egyenes összekötő nyíllal 34">
            <a:extLst>
              <a:ext uri="{FF2B5EF4-FFF2-40B4-BE49-F238E27FC236}">
                <a16:creationId xmlns:a16="http://schemas.microsoft.com/office/drawing/2014/main" xmlns="" id="{1D0DFCD0-E3E3-4233-8EA0-3BC4B64F5289}"/>
              </a:ext>
            </a:extLst>
          </p:cNvPr>
          <p:cNvCxnSpPr>
            <a:cxnSpLocks/>
            <a:endCxn id="34" idx="2"/>
          </p:cNvCxnSpPr>
          <p:nvPr/>
        </p:nvCxnSpPr>
        <p:spPr>
          <a:xfrm flipV="1">
            <a:off x="4801490" y="3710905"/>
            <a:ext cx="0" cy="14325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264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7364371" cy="936104"/>
          </a:xfrm>
        </p:spPr>
        <p:txBody>
          <a:bodyPr/>
          <a:lstStyle/>
          <a:p>
            <a:r>
              <a:rPr lang="en-US" dirty="0"/>
              <a:t>Public finance reports assessment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xmlns="" id="{1DD554C6-DA3B-4DE4-9D01-0285C1086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826" y="1373187"/>
            <a:ext cx="1180642" cy="1589931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C1E69761-1DCB-42BF-980A-3D121A3CF4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008" y="5198132"/>
            <a:ext cx="1358280" cy="1358280"/>
          </a:xfrm>
          <a:prstGeom prst="rect">
            <a:avLst/>
          </a:prstGeom>
        </p:spPr>
      </p:pic>
      <p:sp>
        <p:nvSpPr>
          <p:cNvPr id="10" name="Szövegdoboz 9">
            <a:extLst>
              <a:ext uri="{FF2B5EF4-FFF2-40B4-BE49-F238E27FC236}">
                <a16:creationId xmlns:a16="http://schemas.microsoft.com/office/drawing/2014/main" xmlns="" id="{2A40A769-5561-4DA0-BE04-C6AEC35D3015}"/>
              </a:ext>
            </a:extLst>
          </p:cNvPr>
          <p:cNvSpPr txBox="1"/>
          <p:nvPr/>
        </p:nvSpPr>
        <p:spPr>
          <a:xfrm>
            <a:off x="3695315" y="1954868"/>
            <a:ext cx="2040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/>
              <a:t>148 Reports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xmlns="" id="{926BE862-B1B0-4A04-9B22-23F90FA2B216}"/>
              </a:ext>
            </a:extLst>
          </p:cNvPr>
          <p:cNvSpPr txBox="1"/>
          <p:nvPr/>
        </p:nvSpPr>
        <p:spPr>
          <a:xfrm>
            <a:off x="3744153" y="3722630"/>
            <a:ext cx="2159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489 Queries or sheets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26F99A73-6C97-4D48-8F9E-9CC4FC9B253B}"/>
              </a:ext>
            </a:extLst>
          </p:cNvPr>
          <p:cNvSpPr txBox="1"/>
          <p:nvPr/>
        </p:nvSpPr>
        <p:spPr>
          <a:xfrm>
            <a:off x="3635896" y="5646439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322 Subjects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xmlns="" id="{D4B187F3-97A8-4346-9207-B5C80C9A6094}"/>
              </a:ext>
            </a:extLst>
          </p:cNvPr>
          <p:cNvSpPr txBox="1"/>
          <p:nvPr/>
        </p:nvSpPr>
        <p:spPr>
          <a:xfrm>
            <a:off x="6391560" y="3722630"/>
            <a:ext cx="2159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392 Different queries</a:t>
            </a:r>
          </a:p>
        </p:txBody>
      </p:sp>
      <p:pic>
        <p:nvPicPr>
          <p:cNvPr id="17" name="Kép 16">
            <a:extLst>
              <a:ext uri="{FF2B5EF4-FFF2-40B4-BE49-F238E27FC236}">
                <a16:creationId xmlns:a16="http://schemas.microsoft.com/office/drawing/2014/main" xmlns="" id="{73A2C181-EA26-41D9-9B9D-6EE86B537A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0196" y="3390673"/>
            <a:ext cx="1379903" cy="137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08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572283" cy="936104"/>
          </a:xfrm>
        </p:spPr>
        <p:txBody>
          <a:bodyPr>
            <a:normAutofit/>
          </a:bodyPr>
          <a:lstStyle/>
          <a:p>
            <a:r>
              <a:rPr lang="en-US" dirty="0"/>
              <a:t>Report frequency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5"/>
            <a:ext cx="6840760" cy="542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020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500275" cy="936104"/>
          </a:xfrm>
        </p:spPr>
        <p:txBody>
          <a:bodyPr/>
          <a:lstStyle/>
          <a:p>
            <a:r>
              <a:rPr lang="en-US" dirty="0"/>
              <a:t>dimensions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832146"/>
              </p:ext>
            </p:extLst>
          </p:nvPr>
        </p:nvGraphicFramePr>
        <p:xfrm>
          <a:off x="590774" y="1408197"/>
          <a:ext cx="707757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22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552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9736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Number of subjects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noProof="0" dirty="0"/>
                        <a:t>Economic 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noProof="0" dirty="0"/>
                        <a:t>Administrative 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noProof="0" dirty="0"/>
                        <a:t>Functional 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noProof="0" dirty="0"/>
                        <a:t>I</a:t>
                      </a:r>
                      <a:r>
                        <a:rPr lang="en-US" sz="2400" noProof="0" dirty="0" err="1"/>
                        <a:t>nstitution</a:t>
                      </a:r>
                      <a:endParaRPr lang="en-U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Bank 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Appropriations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Tran</a:t>
                      </a:r>
                      <a:r>
                        <a:rPr lang="hu-HU" sz="2400" noProof="0" dirty="0"/>
                        <a:t>s</a:t>
                      </a:r>
                      <a:r>
                        <a:rPr lang="en-US" sz="2400" noProof="0" dirty="0"/>
                        <a:t>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Special</a:t>
                      </a:r>
                      <a:r>
                        <a:rPr lang="en-US" sz="2400" baseline="0" noProof="0" dirty="0"/>
                        <a:t> </a:t>
                      </a:r>
                      <a:r>
                        <a:rPr lang="en-US" sz="2400" noProof="0" dirty="0"/>
                        <a:t>hierarchy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611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IFMIS project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GB" dirty="0">
                <a:cs typeface="Times New Roman" panose="02020603050405020304" pitchFamily="18" charset="0"/>
              </a:rPr>
              <a:t>The </a:t>
            </a:r>
            <a:r>
              <a:rPr lang="en-GB" b="1" dirty="0">
                <a:cs typeface="Times New Roman" panose="02020603050405020304" pitchFamily="18" charset="0"/>
              </a:rPr>
              <a:t>main objective </a:t>
            </a:r>
            <a:r>
              <a:rPr lang="en-GB" dirty="0">
                <a:cs typeface="Times New Roman" panose="02020603050405020304" pitchFamily="18" charset="0"/>
              </a:rPr>
              <a:t>of the project is the improvement </a:t>
            </a:r>
            <a:r>
              <a:rPr lang="hu-HU" dirty="0">
                <a:cs typeface="Times New Roman" panose="02020603050405020304" pitchFamily="18" charset="0"/>
              </a:rPr>
              <a:t>of </a:t>
            </a:r>
            <a:r>
              <a:rPr lang="en-GB" dirty="0">
                <a:cs typeface="Times New Roman" panose="02020603050405020304" pitchFamily="18" charset="0"/>
              </a:rPr>
              <a:t>information processes</a:t>
            </a:r>
            <a:r>
              <a:rPr lang="hu-HU" dirty="0"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in public finances, the rationalization of public data and information flow, the development of a data warehouse and the development of decision support functions supporting modern budget implementation tasks and the increase of transparency.</a:t>
            </a:r>
            <a:endParaRPr lang="hu-HU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dirty="0">
              <a:cs typeface="Times New Roman" panose="02020603050405020304" pitchFamily="18" charset="0"/>
            </a:endParaRPr>
          </a:p>
          <a:p>
            <a:pPr algn="just"/>
            <a:r>
              <a:rPr lang="en-GB" dirty="0">
                <a:cs typeface="Times New Roman" panose="02020603050405020304" pitchFamily="18" charset="0"/>
              </a:rPr>
              <a:t>This project is part of a large, strategic-level program plan, other elements of which are the development of a </a:t>
            </a:r>
            <a:r>
              <a:rPr lang="en-GB" b="1" dirty="0">
                <a:cs typeface="Times New Roman" panose="02020603050405020304" pitchFamily="18" charset="0"/>
              </a:rPr>
              <a:t>Treasury Data Warehouse</a:t>
            </a:r>
            <a:r>
              <a:rPr lang="en-GB" dirty="0">
                <a:cs typeface="Times New Roman" panose="02020603050405020304" pitchFamily="18" charset="0"/>
              </a:rPr>
              <a:t>, the creation of a central </a:t>
            </a:r>
            <a:r>
              <a:rPr lang="en-GB" b="1" dirty="0">
                <a:cs typeface="Times New Roman" panose="02020603050405020304" pitchFamily="18" charset="0"/>
              </a:rPr>
              <a:t>master data management </a:t>
            </a:r>
            <a:r>
              <a:rPr lang="en-GB" dirty="0">
                <a:cs typeface="Times New Roman" panose="02020603050405020304" pitchFamily="18" charset="0"/>
              </a:rPr>
              <a:t>system and the development of a new account management - banking system.</a:t>
            </a:r>
            <a:endParaRPr lang="hu-HU" dirty="0"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271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system</a:t>
            </a:r>
            <a:r>
              <a:rPr lang="en-GB" dirty="0"/>
              <a:t/>
            </a:r>
            <a:br>
              <a:rPr lang="en-GB" dirty="0"/>
            </a:br>
            <a:endParaRPr lang="hu-H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439" y="1600200"/>
            <a:ext cx="553112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994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Components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IFMIS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dirty="0">
                <a:cs typeface="Times New Roman" panose="02020603050405020304" pitchFamily="18" charset="0"/>
              </a:rPr>
              <a:t>3 Components:</a:t>
            </a:r>
            <a:endParaRPr lang="hu-HU" dirty="0">
              <a:cs typeface="Times New Roman" panose="02020603050405020304" pitchFamily="18" charset="0"/>
            </a:endParaRPr>
          </a:p>
          <a:p>
            <a:pPr algn="just"/>
            <a:r>
              <a:rPr lang="en-GB" b="1" dirty="0">
                <a:cs typeface="Times New Roman" panose="02020603050405020304" pitchFamily="18" charset="0"/>
              </a:rPr>
              <a:t>Budget Module</a:t>
            </a:r>
            <a:r>
              <a:rPr lang="en-GB" dirty="0">
                <a:cs typeface="Times New Roman" panose="02020603050405020304" pitchFamily="18" charset="0"/>
              </a:rPr>
              <a:t>: Budget Management, Commitment Management, Payments and Revenue Management, Liquidity Management, Budget Monitoring.</a:t>
            </a:r>
            <a:endParaRPr lang="hu-HU" dirty="0">
              <a:cs typeface="Times New Roman" panose="02020603050405020304" pitchFamily="18" charset="0"/>
            </a:endParaRPr>
          </a:p>
          <a:p>
            <a:pPr algn="just"/>
            <a:r>
              <a:rPr lang="en-GB" b="1" dirty="0">
                <a:cs typeface="Times New Roman" panose="02020603050405020304" pitchFamily="18" charset="0"/>
              </a:rPr>
              <a:t>Integrated Accounting Application</a:t>
            </a:r>
            <a:r>
              <a:rPr lang="en-GB" dirty="0">
                <a:cs typeface="Times New Roman" panose="02020603050405020304" pitchFamily="18" charset="0"/>
              </a:rPr>
              <a:t>: Accounting application for centrally managed appropriations.</a:t>
            </a:r>
            <a:endParaRPr lang="hu-HU" dirty="0">
              <a:cs typeface="Times New Roman" panose="02020603050405020304" pitchFamily="18" charset="0"/>
            </a:endParaRPr>
          </a:p>
          <a:p>
            <a:pPr algn="just"/>
            <a:r>
              <a:rPr lang="en-GB" b="1" dirty="0">
                <a:cs typeface="Times New Roman" panose="02020603050405020304" pitchFamily="18" charset="0"/>
              </a:rPr>
              <a:t>Institutional accounting system</a:t>
            </a:r>
            <a:r>
              <a:rPr lang="hu-HU" dirty="0">
                <a:cs typeface="Times New Roman" panose="02020603050405020304" pitchFamily="18" charset="0"/>
              </a:rPr>
              <a:t>: </a:t>
            </a:r>
            <a:r>
              <a:rPr lang="en-GB" dirty="0">
                <a:cs typeface="Times New Roman" panose="02020603050405020304" pitchFamily="18" charset="0"/>
              </a:rPr>
              <a:t>new</a:t>
            </a:r>
            <a:r>
              <a:rPr lang="hu-HU" dirty="0"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accounting system</a:t>
            </a:r>
            <a:r>
              <a:rPr lang="hu-HU" dirty="0"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for</a:t>
            </a:r>
            <a:r>
              <a:rPr lang="hu-HU" dirty="0"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spending</a:t>
            </a:r>
            <a:r>
              <a:rPr lang="hu-HU" dirty="0"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units.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15561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Main </a:t>
            </a:r>
            <a:r>
              <a:rPr lang="hu-HU" dirty="0" err="1"/>
              <a:t>systems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cooperation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000" dirty="0">
                <a:cs typeface="Times New Roman" panose="02020603050405020304" pitchFamily="18" charset="0"/>
              </a:rPr>
              <a:t>Budgetary Planning: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en-GB" sz="2000" dirty="0">
                <a:cs typeface="Times New Roman" panose="02020603050405020304" pitchFamily="18" charset="0"/>
              </a:rPr>
              <a:t>Ministry of Finance</a:t>
            </a:r>
            <a:endParaRPr lang="hu-HU" sz="2000" dirty="0"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hu-HU" sz="2000" dirty="0">
                <a:cs typeface="Times New Roman" panose="02020603050405020304" pitchFamily="18" charset="0"/>
              </a:rPr>
              <a:t>(</a:t>
            </a:r>
            <a:r>
              <a:rPr lang="en-GB" sz="2000" dirty="0">
                <a:cs typeface="Times New Roman" panose="02020603050405020304" pitchFamily="18" charset="0"/>
              </a:rPr>
              <a:t>Not part of the</a:t>
            </a:r>
            <a:r>
              <a:rPr lang="hu-HU" sz="2000" dirty="0">
                <a:cs typeface="Times New Roman" panose="02020603050405020304" pitchFamily="18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IFMIS</a:t>
            </a:r>
            <a:r>
              <a:rPr lang="hu-HU" sz="2000" dirty="0"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GB" sz="2000" dirty="0">
                <a:cs typeface="Times New Roman" panose="02020603050405020304" pitchFamily="18" charset="0"/>
              </a:rPr>
              <a:t>Budget implementation: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en-GB" sz="2000" dirty="0">
                <a:cs typeface="Times New Roman" panose="02020603050405020304" pitchFamily="18" charset="0"/>
              </a:rPr>
              <a:t>Account management system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en-GB" sz="2000" dirty="0">
                <a:cs typeface="Times New Roman" panose="02020603050405020304" pitchFamily="18" charset="0"/>
              </a:rPr>
              <a:t>Data Warehouse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en-GB" sz="2000" dirty="0">
                <a:cs typeface="Times New Roman" panose="02020603050405020304" pitchFamily="18" charset="0"/>
              </a:rPr>
              <a:t>MDM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en-GB" sz="2000" dirty="0">
                <a:cs typeface="Times New Roman" panose="02020603050405020304" pitchFamily="18" charset="0"/>
              </a:rPr>
              <a:t>Payroll and HR (KIRA)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en-GB" sz="2000" dirty="0">
                <a:cs typeface="Times New Roman" panose="02020603050405020304" pitchFamily="18" charset="0"/>
              </a:rPr>
              <a:t>Public purchase</a:t>
            </a:r>
            <a:endParaRPr lang="hu-HU" sz="2000" dirty="0">
              <a:cs typeface="Times New Roman" panose="02020603050405020304" pitchFamily="18" charset="0"/>
            </a:endParaRPr>
          </a:p>
          <a:p>
            <a:pPr algn="just"/>
            <a:r>
              <a:rPr lang="en-GB" sz="2000" dirty="0">
                <a:cs typeface="Times New Roman" panose="02020603050405020304" pitchFamily="18" charset="0"/>
              </a:rPr>
              <a:t>Reporting</a:t>
            </a:r>
            <a:endParaRPr lang="hu-HU" sz="2000" dirty="0">
              <a:cs typeface="Times New Roman" panose="02020603050405020304" pitchFamily="18" charset="0"/>
            </a:endParaRPr>
          </a:p>
          <a:p>
            <a:pPr lvl="1" algn="just"/>
            <a:r>
              <a:rPr lang="en-GB" sz="2000" dirty="0">
                <a:cs typeface="Times New Roman" panose="02020603050405020304" pitchFamily="18" charset="0"/>
              </a:rPr>
              <a:t>KGR-K11 will not be replaced</a:t>
            </a:r>
            <a:endParaRPr lang="hu-HU" sz="2000" dirty="0"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560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data warehouses</a:t>
            </a:r>
          </a:p>
          <a:p>
            <a:r>
              <a:rPr lang="en-US" dirty="0"/>
              <a:t>Technology</a:t>
            </a:r>
          </a:p>
          <a:p>
            <a:r>
              <a:rPr lang="en-US" dirty="0"/>
              <a:t>Integration or collaboration</a:t>
            </a:r>
          </a:p>
          <a:p>
            <a:r>
              <a:rPr lang="en-US" dirty="0"/>
              <a:t>Depersonalization</a:t>
            </a:r>
          </a:p>
          <a:p>
            <a:r>
              <a:rPr lang="hu-HU" dirty="0"/>
              <a:t>R</a:t>
            </a:r>
            <a:r>
              <a:rPr lang="en-US" dirty="0" err="1"/>
              <a:t>eports</a:t>
            </a:r>
            <a:r>
              <a:rPr lang="en-US" dirty="0"/>
              <a:t> 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13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Systems’ transformation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20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1073036" y="4804687"/>
            <a:ext cx="64087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Spending</a:t>
            </a:r>
            <a:r>
              <a:rPr lang="hu-HU" dirty="0" smtClean="0"/>
              <a:t> </a:t>
            </a:r>
            <a:r>
              <a:rPr lang="hu-HU" dirty="0" err="1" smtClean="0"/>
              <a:t>units</a:t>
            </a:r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1178590" y="3004487"/>
            <a:ext cx="864096" cy="79208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K11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2652980" y="2973204"/>
            <a:ext cx="1944216" cy="79208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IFMIS</a:t>
            </a:r>
            <a:endParaRPr lang="hu-HU" dirty="0"/>
          </a:p>
        </p:txBody>
      </p:sp>
      <p:sp>
        <p:nvSpPr>
          <p:cNvPr id="8" name="Lekerekített téglalap 7"/>
          <p:cNvSpPr/>
          <p:nvPr/>
        </p:nvSpPr>
        <p:spPr>
          <a:xfrm>
            <a:off x="5360960" y="3004487"/>
            <a:ext cx="1872208" cy="79208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Bank </a:t>
            </a:r>
            <a:r>
              <a:rPr lang="hu-HU" dirty="0" err="1" smtClean="0"/>
              <a:t>accounts</a:t>
            </a:r>
            <a:r>
              <a:rPr lang="hu-HU" dirty="0" smtClean="0"/>
              <a:t> management </a:t>
            </a:r>
            <a:r>
              <a:rPr lang="hu-HU" dirty="0" err="1" smtClean="0"/>
              <a:t>system</a:t>
            </a:r>
            <a:endParaRPr lang="hu-HU" dirty="0"/>
          </a:p>
        </p:txBody>
      </p:sp>
      <p:sp>
        <p:nvSpPr>
          <p:cNvPr id="9" name="Lekerekített téglalap 8"/>
          <p:cNvSpPr/>
          <p:nvPr/>
        </p:nvSpPr>
        <p:spPr>
          <a:xfrm>
            <a:off x="7769780" y="3004487"/>
            <a:ext cx="864096" cy="79208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TSA</a:t>
            </a:r>
            <a:endParaRPr lang="hu-HU" dirty="0"/>
          </a:p>
        </p:txBody>
      </p:sp>
      <p:sp>
        <p:nvSpPr>
          <p:cNvPr id="10" name="Lekerekített téglalap 9"/>
          <p:cNvSpPr/>
          <p:nvPr/>
        </p:nvSpPr>
        <p:spPr>
          <a:xfrm>
            <a:off x="1058403" y="1850679"/>
            <a:ext cx="1368152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Pensions</a:t>
            </a:r>
            <a:endParaRPr lang="hu-HU" dirty="0"/>
          </a:p>
        </p:txBody>
      </p:sp>
      <p:sp>
        <p:nvSpPr>
          <p:cNvPr id="11" name="Lekerekített téglalap 10"/>
          <p:cNvSpPr/>
          <p:nvPr/>
        </p:nvSpPr>
        <p:spPr>
          <a:xfrm>
            <a:off x="2905008" y="1850679"/>
            <a:ext cx="1440160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Wages</a:t>
            </a:r>
            <a:endParaRPr lang="hu-HU" dirty="0"/>
          </a:p>
        </p:txBody>
      </p:sp>
      <p:sp>
        <p:nvSpPr>
          <p:cNvPr id="12" name="Lekerekített téglalap 11"/>
          <p:cNvSpPr/>
          <p:nvPr/>
        </p:nvSpPr>
        <p:spPr>
          <a:xfrm>
            <a:off x="5076056" y="1865161"/>
            <a:ext cx="1512168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Family</a:t>
            </a:r>
            <a:r>
              <a:rPr lang="hu-HU" dirty="0" smtClean="0"/>
              <a:t> </a:t>
            </a:r>
            <a:r>
              <a:rPr lang="hu-HU" dirty="0" err="1" smtClean="0"/>
              <a:t>subsidies</a:t>
            </a:r>
            <a:endParaRPr lang="hu-HU" dirty="0"/>
          </a:p>
        </p:txBody>
      </p:sp>
      <p:cxnSp>
        <p:nvCxnSpPr>
          <p:cNvPr id="24" name="Egyenes összekötő nyíllal 23"/>
          <p:cNvCxnSpPr/>
          <p:nvPr/>
        </p:nvCxnSpPr>
        <p:spPr>
          <a:xfrm flipV="1">
            <a:off x="1475656" y="3796575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/>
          <p:nvPr/>
        </p:nvCxnSpPr>
        <p:spPr>
          <a:xfrm flipV="1">
            <a:off x="2881850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 flipV="1">
            <a:off x="3131840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Egyenes összekötő nyíllal 29"/>
          <p:cNvCxnSpPr/>
          <p:nvPr/>
        </p:nvCxnSpPr>
        <p:spPr>
          <a:xfrm flipV="1">
            <a:off x="3374558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4" name="Egyenes összekötő nyíllal 1023"/>
          <p:cNvCxnSpPr/>
          <p:nvPr/>
        </p:nvCxnSpPr>
        <p:spPr>
          <a:xfrm flipV="1">
            <a:off x="3648698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0" name="Egyenes összekötő nyíllal 1029"/>
          <p:cNvCxnSpPr/>
          <p:nvPr/>
        </p:nvCxnSpPr>
        <p:spPr>
          <a:xfrm flipV="1">
            <a:off x="3940090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4" name="Egyenes összekötő nyíllal 1033"/>
          <p:cNvCxnSpPr/>
          <p:nvPr/>
        </p:nvCxnSpPr>
        <p:spPr>
          <a:xfrm>
            <a:off x="4345168" y="376529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6" name="Egyenes összekötő nyíllal 1035"/>
          <p:cNvCxnSpPr/>
          <p:nvPr/>
        </p:nvCxnSpPr>
        <p:spPr>
          <a:xfrm flipH="1">
            <a:off x="2042686" y="3336197"/>
            <a:ext cx="5941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8" name="Egyenes összekötő nyíllal 1037"/>
          <p:cNvCxnSpPr/>
          <p:nvPr/>
        </p:nvCxnSpPr>
        <p:spPr>
          <a:xfrm>
            <a:off x="2339752" y="2513233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0" name="Egyenes összekötő nyíllal 1039"/>
          <p:cNvCxnSpPr/>
          <p:nvPr/>
        </p:nvCxnSpPr>
        <p:spPr>
          <a:xfrm>
            <a:off x="3625088" y="254115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2" name="Egyenes összekötő nyíllal 1041"/>
          <p:cNvCxnSpPr/>
          <p:nvPr/>
        </p:nvCxnSpPr>
        <p:spPr>
          <a:xfrm flipH="1">
            <a:off x="4446052" y="2513233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6" name="Egyenes összekötő nyíllal 1045"/>
          <p:cNvCxnSpPr/>
          <p:nvPr/>
        </p:nvCxnSpPr>
        <p:spPr>
          <a:xfrm>
            <a:off x="4597196" y="3365662"/>
            <a:ext cx="774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8" name="Egyenes összekötő nyíllal 1047"/>
          <p:cNvCxnSpPr/>
          <p:nvPr/>
        </p:nvCxnSpPr>
        <p:spPr>
          <a:xfrm flipH="1">
            <a:off x="4586940" y="3578420"/>
            <a:ext cx="774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0" name="Egyenes összekötő nyíllal 1049"/>
          <p:cNvCxnSpPr/>
          <p:nvPr/>
        </p:nvCxnSpPr>
        <p:spPr>
          <a:xfrm>
            <a:off x="7233168" y="3336197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2" name="Egyenes összekötő nyíllal 1051"/>
          <p:cNvCxnSpPr/>
          <p:nvPr/>
        </p:nvCxnSpPr>
        <p:spPr>
          <a:xfrm flipH="1">
            <a:off x="7193716" y="364502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446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Planned</a:t>
            </a:r>
            <a:r>
              <a:rPr lang="hu-HU" dirty="0"/>
              <a:t> </a:t>
            </a:r>
            <a:r>
              <a:rPr lang="hu-HU" dirty="0" err="1"/>
              <a:t>technological</a:t>
            </a:r>
            <a:r>
              <a:rPr lang="hu-HU" dirty="0"/>
              <a:t> </a:t>
            </a:r>
            <a:r>
              <a:rPr lang="hu-HU" dirty="0" err="1"/>
              <a:t>background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Central Module and Integrated Accounting Application: SAP Platform</a:t>
            </a:r>
            <a:endParaRPr lang="hu-HU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Data Warehouse: SAP HANA</a:t>
            </a:r>
            <a:endParaRPr lang="hu-HU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Supply Systems, EER Project: SAP Platform</a:t>
            </a:r>
            <a:endParaRPr lang="hu-HU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Institutional accounting system: not SAP</a:t>
            </a:r>
            <a:endParaRPr lang="hu-HU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New Account Management System: Not SAP</a:t>
            </a:r>
            <a:endParaRPr lang="hu-HU" dirty="0"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689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Scheduling of the IFMIS project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Preparatory phase from 2016 </a:t>
            </a:r>
            <a:endParaRPr lang="hu-HU" sz="2400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Public purchasing processes: 2018-2019Q1</a:t>
            </a:r>
            <a:endParaRPr lang="hu-HU" sz="2400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Detailed Design: Starts in 2019Q2</a:t>
            </a:r>
            <a:endParaRPr lang="hu-HU" sz="2400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First phase of implementation: Functional design of the central module without integration points, establishment of institutional frontend</a:t>
            </a:r>
            <a:r>
              <a:rPr lang="hu-HU" sz="2400" dirty="0">
                <a:cs typeface="Times New Roman" panose="02020603050405020304" pitchFamily="18" charset="0"/>
              </a:rPr>
              <a:t>s</a:t>
            </a:r>
            <a:r>
              <a:rPr lang="en-GB" sz="2400" dirty="0">
                <a:cs typeface="Times New Roman" panose="02020603050405020304" pitchFamily="18" charset="0"/>
              </a:rPr>
              <a:t>, development of MDM integration. Deadline: 31 December 2019</a:t>
            </a:r>
            <a:endParaRPr lang="hu-HU" sz="2400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Phase 2: Integration with the new Account Management System, Integration with the Integrated Accounting Application and Institutional Accounting System. Deadline: 30 June 2020</a:t>
            </a:r>
            <a:endParaRPr lang="hu-HU" sz="2400" dirty="0"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Testing, migration, go-live: 01</a:t>
            </a:r>
            <a:r>
              <a:rPr lang="hu-HU" sz="2400" dirty="0">
                <a:cs typeface="Times New Roman" panose="02020603050405020304" pitchFamily="18" charset="0"/>
              </a:rPr>
              <a:t> </a:t>
            </a:r>
            <a:r>
              <a:rPr lang="en-GB" sz="2400" dirty="0">
                <a:cs typeface="Times New Roman" panose="02020603050405020304" pitchFamily="18" charset="0"/>
              </a:rPr>
              <a:t>January</a:t>
            </a:r>
            <a:r>
              <a:rPr lang="hu-HU" sz="2400" dirty="0">
                <a:cs typeface="Times New Roman" panose="02020603050405020304" pitchFamily="18" charset="0"/>
              </a:rPr>
              <a:t> 2021</a:t>
            </a:r>
            <a:r>
              <a:rPr lang="en-GB" sz="2400" dirty="0">
                <a:cs typeface="Times New Roman" panose="02020603050405020304" pitchFamily="18" charset="0"/>
              </a:rPr>
              <a:t> </a:t>
            </a:r>
            <a:endParaRPr lang="hu-HU" sz="2400" dirty="0">
              <a:cs typeface="Times New Roman" panose="02020603050405020304" pitchFamily="18" charset="0"/>
            </a:endParaRP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992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7344816" cy="2448272"/>
          </a:xfrm>
        </p:spPr>
        <p:txBody>
          <a:bodyPr/>
          <a:lstStyle/>
          <a:p>
            <a:r>
              <a:rPr lang="en-US" dirty="0"/>
              <a:t>Thank you</a:t>
            </a:r>
            <a:r>
              <a:rPr lang="hu-HU" dirty="0"/>
              <a:t/>
            </a:r>
            <a:br>
              <a:rPr lang="hu-HU" dirty="0"/>
            </a:br>
            <a:r>
              <a:rPr lang="en-US" dirty="0"/>
              <a:t>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en-US" dirty="0"/>
              <a:t>Data warehouses</a:t>
            </a:r>
            <a:br>
              <a:rPr lang="en-US" dirty="0"/>
            </a:br>
            <a:r>
              <a:rPr lang="en-US" dirty="0"/>
              <a:t>in Hungarian state treasury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48650B0A-AE3E-4B86-B801-3BDB30D68E73}"/>
              </a:ext>
            </a:extLst>
          </p:cNvPr>
          <p:cNvSpPr txBox="1"/>
          <p:nvPr/>
        </p:nvSpPr>
        <p:spPr>
          <a:xfrm>
            <a:off x="1724192" y="3267660"/>
            <a:ext cx="2300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Agriculture and rural development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xmlns="" id="{16B62A9A-1076-47EB-BA1A-D64788E35EF0}"/>
              </a:ext>
            </a:extLst>
          </p:cNvPr>
          <p:cNvSpPr txBox="1"/>
          <p:nvPr/>
        </p:nvSpPr>
        <p:spPr>
          <a:xfrm>
            <a:off x="1280644" y="5895648"/>
            <a:ext cx="31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Local government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C13FB9AB-1BA0-4EEE-BBC4-A7894F8C6B2B}"/>
              </a:ext>
            </a:extLst>
          </p:cNvPr>
          <p:cNvSpPr txBox="1"/>
          <p:nvPr/>
        </p:nvSpPr>
        <p:spPr>
          <a:xfrm>
            <a:off x="4943558" y="3262143"/>
            <a:ext cx="2659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Social security and family support</a:t>
            </a:r>
          </a:p>
        </p:txBody>
      </p:sp>
      <p:grpSp>
        <p:nvGrpSpPr>
          <p:cNvPr id="95" name="Csoportba foglalás 94">
            <a:extLst>
              <a:ext uri="{FF2B5EF4-FFF2-40B4-BE49-F238E27FC236}">
                <a16:creationId xmlns:a16="http://schemas.microsoft.com/office/drawing/2014/main" xmlns="" id="{A5AACF03-32DC-4F67-915A-A0A3876EA555}"/>
              </a:ext>
            </a:extLst>
          </p:cNvPr>
          <p:cNvGrpSpPr/>
          <p:nvPr/>
        </p:nvGrpSpPr>
        <p:grpSpPr>
          <a:xfrm>
            <a:off x="5451755" y="1561422"/>
            <a:ext cx="1625126" cy="1625126"/>
            <a:chOff x="860823" y="2914062"/>
            <a:chExt cx="1625126" cy="1625126"/>
          </a:xfrm>
        </p:grpSpPr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CF032A76-0C8F-41C2-AFAE-E6F0F7190CB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églalap: lekerekített 96">
              <a:extLst>
                <a:ext uri="{FF2B5EF4-FFF2-40B4-BE49-F238E27FC236}">
                  <a16:creationId xmlns:a16="http://schemas.microsoft.com/office/drawing/2014/main" xmlns="" id="{9E3FB573-02DD-4B91-88B6-FA0B9883F3CD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églalap: lekerekített 97">
              <a:extLst>
                <a:ext uri="{FF2B5EF4-FFF2-40B4-BE49-F238E27FC236}">
                  <a16:creationId xmlns:a16="http://schemas.microsoft.com/office/drawing/2014/main" xmlns="" id="{BCB5CC7B-D9A9-437E-94B6-D13CD9C937E5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9" name="Téglalap: lekerekített 98">
              <a:extLst>
                <a:ext uri="{FF2B5EF4-FFF2-40B4-BE49-F238E27FC236}">
                  <a16:creationId xmlns:a16="http://schemas.microsoft.com/office/drawing/2014/main" xmlns="" id="{792835F2-6D3F-493E-A686-748E1F92F0B8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0" name="Téglalap: lekerekített 99">
              <a:extLst>
                <a:ext uri="{FF2B5EF4-FFF2-40B4-BE49-F238E27FC236}">
                  <a16:creationId xmlns:a16="http://schemas.microsoft.com/office/drawing/2014/main" xmlns="" id="{AD3AEEDC-6C2E-4CBB-B2C9-25F58248FB2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1" name="Téglalap: lekerekített 100">
              <a:extLst>
                <a:ext uri="{FF2B5EF4-FFF2-40B4-BE49-F238E27FC236}">
                  <a16:creationId xmlns:a16="http://schemas.microsoft.com/office/drawing/2014/main" xmlns="" id="{CBDC34C2-5AC5-412F-AB09-9275E44CA4F7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02" name="Csoportba foglalás 101">
              <a:extLst>
                <a:ext uri="{FF2B5EF4-FFF2-40B4-BE49-F238E27FC236}">
                  <a16:creationId xmlns:a16="http://schemas.microsoft.com/office/drawing/2014/main" xmlns="" id="{A73F1FF1-EE44-4C6C-895C-09545DE1063C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15" name="Téglalap 114">
                <a:extLst>
                  <a:ext uri="{FF2B5EF4-FFF2-40B4-BE49-F238E27FC236}">
                    <a16:creationId xmlns:a16="http://schemas.microsoft.com/office/drawing/2014/main" xmlns="" id="{C44582A6-3380-41BB-A717-84F1D1778FEF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6" name="Egyenes összekötő nyíllal 115">
                <a:extLst>
                  <a:ext uri="{FF2B5EF4-FFF2-40B4-BE49-F238E27FC236}">
                    <a16:creationId xmlns:a16="http://schemas.microsoft.com/office/drawing/2014/main" xmlns="" id="{B32BB0D8-9A05-482F-B466-A46C6BB9B0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Csoportba foglalás 102">
              <a:extLst>
                <a:ext uri="{FF2B5EF4-FFF2-40B4-BE49-F238E27FC236}">
                  <a16:creationId xmlns:a16="http://schemas.microsoft.com/office/drawing/2014/main" xmlns="" id="{32F5370C-4F6F-4D49-B94C-53DF01074E11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13" name="Téglalap 112">
                <a:extLst>
                  <a:ext uri="{FF2B5EF4-FFF2-40B4-BE49-F238E27FC236}">
                    <a16:creationId xmlns:a16="http://schemas.microsoft.com/office/drawing/2014/main" xmlns="" id="{809BB086-DAB3-48B9-B099-0F0B9168098B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4" name="Egyenes összekötő nyíllal 113">
                <a:extLst>
                  <a:ext uri="{FF2B5EF4-FFF2-40B4-BE49-F238E27FC236}">
                    <a16:creationId xmlns:a16="http://schemas.microsoft.com/office/drawing/2014/main" xmlns="" id="{E89A6920-9110-4B03-ACDE-0001C6794D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Csoportba foglalás 103">
              <a:extLst>
                <a:ext uri="{FF2B5EF4-FFF2-40B4-BE49-F238E27FC236}">
                  <a16:creationId xmlns:a16="http://schemas.microsoft.com/office/drawing/2014/main" xmlns="" id="{5118B80F-CAB2-4749-B233-869BABF6594C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11" name="Téglalap 110">
                <a:extLst>
                  <a:ext uri="{FF2B5EF4-FFF2-40B4-BE49-F238E27FC236}">
                    <a16:creationId xmlns:a16="http://schemas.microsoft.com/office/drawing/2014/main" xmlns="" id="{183577FC-CB23-4A78-B2C3-5C89EE3CAC9A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2" name="Egyenes összekötő nyíllal 111">
                <a:extLst>
                  <a:ext uri="{FF2B5EF4-FFF2-40B4-BE49-F238E27FC236}">
                    <a16:creationId xmlns:a16="http://schemas.microsoft.com/office/drawing/2014/main" xmlns="" id="{69DDE214-5557-40BE-A56E-E77F890053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Csoportba foglalás 104">
              <a:extLst>
                <a:ext uri="{FF2B5EF4-FFF2-40B4-BE49-F238E27FC236}">
                  <a16:creationId xmlns:a16="http://schemas.microsoft.com/office/drawing/2014/main" xmlns="" id="{99F4D4A8-74A5-42C7-9096-F15394C62383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09" name="Téglalap: lekerekített 108">
                <a:extLst>
                  <a:ext uri="{FF2B5EF4-FFF2-40B4-BE49-F238E27FC236}">
                    <a16:creationId xmlns:a16="http://schemas.microsoft.com/office/drawing/2014/main" xmlns="" id="{5D828084-613F-42F5-A862-974D08EEAE6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10" name="Egyenes összekötő nyíllal 109">
                <a:extLst>
                  <a:ext uri="{FF2B5EF4-FFF2-40B4-BE49-F238E27FC236}">
                    <a16:creationId xmlns:a16="http://schemas.microsoft.com/office/drawing/2014/main" xmlns="" id="{A880EE78-959C-4494-AF8D-1AD283B92A96}"/>
                  </a:ext>
                </a:extLst>
              </p:cNvPr>
              <p:cNvCxnSpPr>
                <a:cxnSpLocks/>
                <a:endCxn id="10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Csoportba foglalás 105">
              <a:extLst>
                <a:ext uri="{FF2B5EF4-FFF2-40B4-BE49-F238E27FC236}">
                  <a16:creationId xmlns:a16="http://schemas.microsoft.com/office/drawing/2014/main" xmlns="" id="{9235AD19-CA1F-46A6-AD9D-7B4BC61ACFA8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07" name="Téglalap: lekerekített 106">
                <a:extLst>
                  <a:ext uri="{FF2B5EF4-FFF2-40B4-BE49-F238E27FC236}">
                    <a16:creationId xmlns:a16="http://schemas.microsoft.com/office/drawing/2014/main" xmlns="" id="{3264E7AF-EA14-4488-9338-BCF19D421228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08" name="Egyenes összekötő nyíllal 107">
                <a:extLst>
                  <a:ext uri="{FF2B5EF4-FFF2-40B4-BE49-F238E27FC236}">
                    <a16:creationId xmlns:a16="http://schemas.microsoft.com/office/drawing/2014/main" xmlns="" id="{D9D941B2-7A66-40E1-8DAA-2DA107572880}"/>
                  </a:ext>
                </a:extLst>
              </p:cNvPr>
              <p:cNvCxnSpPr>
                <a:cxnSpLocks/>
                <a:endCxn id="107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7" name="Csoportba foglalás 116">
            <a:extLst>
              <a:ext uri="{FF2B5EF4-FFF2-40B4-BE49-F238E27FC236}">
                <a16:creationId xmlns:a16="http://schemas.microsoft.com/office/drawing/2014/main" xmlns="" id="{BAA7CF0B-B9A1-4043-B594-1E916DCF07F9}"/>
              </a:ext>
            </a:extLst>
          </p:cNvPr>
          <p:cNvGrpSpPr/>
          <p:nvPr/>
        </p:nvGrpSpPr>
        <p:grpSpPr>
          <a:xfrm>
            <a:off x="5461473" y="4225392"/>
            <a:ext cx="1625126" cy="1625126"/>
            <a:chOff x="860823" y="2914062"/>
            <a:chExt cx="1625126" cy="1625126"/>
          </a:xfrm>
        </p:grpSpPr>
        <p:sp>
          <p:nvSpPr>
            <p:cNvPr id="118" name="Ellipszis 117">
              <a:extLst>
                <a:ext uri="{FF2B5EF4-FFF2-40B4-BE49-F238E27FC236}">
                  <a16:creationId xmlns:a16="http://schemas.microsoft.com/office/drawing/2014/main" xmlns="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Téglalap: lekerekített 118">
              <a:extLst>
                <a:ext uri="{FF2B5EF4-FFF2-40B4-BE49-F238E27FC236}">
                  <a16:creationId xmlns:a16="http://schemas.microsoft.com/office/drawing/2014/main" xmlns="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Téglalap: lekerekített 119">
              <a:extLst>
                <a:ext uri="{FF2B5EF4-FFF2-40B4-BE49-F238E27FC236}">
                  <a16:creationId xmlns:a16="http://schemas.microsoft.com/office/drawing/2014/main" xmlns="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1" name="Téglalap: lekerekített 120">
              <a:extLst>
                <a:ext uri="{FF2B5EF4-FFF2-40B4-BE49-F238E27FC236}">
                  <a16:creationId xmlns:a16="http://schemas.microsoft.com/office/drawing/2014/main" xmlns="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2" name="Téglalap: lekerekített 121">
              <a:extLst>
                <a:ext uri="{FF2B5EF4-FFF2-40B4-BE49-F238E27FC236}">
                  <a16:creationId xmlns:a16="http://schemas.microsoft.com/office/drawing/2014/main" xmlns="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3" name="Téglalap: lekerekített 122">
              <a:extLst>
                <a:ext uri="{FF2B5EF4-FFF2-40B4-BE49-F238E27FC236}">
                  <a16:creationId xmlns:a16="http://schemas.microsoft.com/office/drawing/2014/main" xmlns="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24" name="Csoportba foglalás 123">
              <a:extLst>
                <a:ext uri="{FF2B5EF4-FFF2-40B4-BE49-F238E27FC236}">
                  <a16:creationId xmlns:a16="http://schemas.microsoft.com/office/drawing/2014/main" xmlns="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37" name="Téglalap 136">
                <a:extLst>
                  <a:ext uri="{FF2B5EF4-FFF2-40B4-BE49-F238E27FC236}">
                    <a16:creationId xmlns:a16="http://schemas.microsoft.com/office/drawing/2014/main" xmlns="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8" name="Egyenes összekötő nyíllal 137">
                <a:extLst>
                  <a:ext uri="{FF2B5EF4-FFF2-40B4-BE49-F238E27FC236}">
                    <a16:creationId xmlns:a16="http://schemas.microsoft.com/office/drawing/2014/main" xmlns="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Csoportba foglalás 124">
              <a:extLst>
                <a:ext uri="{FF2B5EF4-FFF2-40B4-BE49-F238E27FC236}">
                  <a16:creationId xmlns:a16="http://schemas.microsoft.com/office/drawing/2014/main" xmlns="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35" name="Téglalap 134">
                <a:extLst>
                  <a:ext uri="{FF2B5EF4-FFF2-40B4-BE49-F238E27FC236}">
                    <a16:creationId xmlns:a16="http://schemas.microsoft.com/office/drawing/2014/main" xmlns="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6" name="Egyenes összekötő nyíllal 135">
                <a:extLst>
                  <a:ext uri="{FF2B5EF4-FFF2-40B4-BE49-F238E27FC236}">
                    <a16:creationId xmlns:a16="http://schemas.microsoft.com/office/drawing/2014/main" xmlns="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Csoportba foglalás 125">
              <a:extLst>
                <a:ext uri="{FF2B5EF4-FFF2-40B4-BE49-F238E27FC236}">
                  <a16:creationId xmlns:a16="http://schemas.microsoft.com/office/drawing/2014/main" xmlns="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33" name="Téglalap 132">
                <a:extLst>
                  <a:ext uri="{FF2B5EF4-FFF2-40B4-BE49-F238E27FC236}">
                    <a16:creationId xmlns:a16="http://schemas.microsoft.com/office/drawing/2014/main" xmlns="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4" name="Egyenes összekötő nyíllal 133">
                <a:extLst>
                  <a:ext uri="{FF2B5EF4-FFF2-40B4-BE49-F238E27FC236}">
                    <a16:creationId xmlns:a16="http://schemas.microsoft.com/office/drawing/2014/main" xmlns="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Csoportba foglalás 126">
              <a:extLst>
                <a:ext uri="{FF2B5EF4-FFF2-40B4-BE49-F238E27FC236}">
                  <a16:creationId xmlns:a16="http://schemas.microsoft.com/office/drawing/2014/main" xmlns="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31" name="Téglalap: lekerekített 130">
                <a:extLst>
                  <a:ext uri="{FF2B5EF4-FFF2-40B4-BE49-F238E27FC236}">
                    <a16:creationId xmlns:a16="http://schemas.microsoft.com/office/drawing/2014/main" xmlns="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2" name="Egyenes összekötő nyíllal 131">
                <a:extLst>
                  <a:ext uri="{FF2B5EF4-FFF2-40B4-BE49-F238E27FC236}">
                    <a16:creationId xmlns:a16="http://schemas.microsoft.com/office/drawing/2014/main" xmlns="" id="{527A995F-DEBB-4741-8E8E-C50DEC87831E}"/>
                  </a:ext>
                </a:extLst>
              </p:cNvPr>
              <p:cNvCxnSpPr>
                <a:cxnSpLocks/>
                <a:endCxn id="13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Csoportba foglalás 127">
              <a:extLst>
                <a:ext uri="{FF2B5EF4-FFF2-40B4-BE49-F238E27FC236}">
                  <a16:creationId xmlns:a16="http://schemas.microsoft.com/office/drawing/2014/main" xmlns="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29" name="Téglalap: lekerekített 128">
                <a:extLst>
                  <a:ext uri="{FF2B5EF4-FFF2-40B4-BE49-F238E27FC236}">
                    <a16:creationId xmlns:a16="http://schemas.microsoft.com/office/drawing/2014/main" xmlns="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0" name="Egyenes összekötő nyíllal 129">
                <a:extLst>
                  <a:ext uri="{FF2B5EF4-FFF2-40B4-BE49-F238E27FC236}">
                    <a16:creationId xmlns:a16="http://schemas.microsoft.com/office/drawing/2014/main" xmlns="" id="{1D0DFCD0-E3E3-4233-8EA0-3BC4B64F5289}"/>
                  </a:ext>
                </a:extLst>
              </p:cNvPr>
              <p:cNvCxnSpPr>
                <a:cxnSpLocks/>
                <a:endCxn id="12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Csoportba foglalás 138">
            <a:extLst>
              <a:ext uri="{FF2B5EF4-FFF2-40B4-BE49-F238E27FC236}">
                <a16:creationId xmlns:a16="http://schemas.microsoft.com/office/drawing/2014/main" xmlns="" id="{4C868879-76AE-4576-A4FA-B3179449ED25}"/>
              </a:ext>
            </a:extLst>
          </p:cNvPr>
          <p:cNvGrpSpPr/>
          <p:nvPr/>
        </p:nvGrpSpPr>
        <p:grpSpPr>
          <a:xfrm>
            <a:off x="2062514" y="1542708"/>
            <a:ext cx="1625126" cy="1625126"/>
            <a:chOff x="860823" y="2914062"/>
            <a:chExt cx="1625126" cy="1625126"/>
          </a:xfrm>
        </p:grpSpPr>
        <p:sp>
          <p:nvSpPr>
            <p:cNvPr id="140" name="Ellipszis 139">
              <a:extLst>
                <a:ext uri="{FF2B5EF4-FFF2-40B4-BE49-F238E27FC236}">
                  <a16:creationId xmlns:a16="http://schemas.microsoft.com/office/drawing/2014/main" xmlns="" id="{E69D9D71-C3CB-43F2-816C-24876EE7864B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Téglalap: lekerekített 140">
              <a:extLst>
                <a:ext uri="{FF2B5EF4-FFF2-40B4-BE49-F238E27FC236}">
                  <a16:creationId xmlns:a16="http://schemas.microsoft.com/office/drawing/2014/main" xmlns="" id="{A598E023-EE8B-4C3A-96F1-C2C17ED02E50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églalap: lekerekített 141">
              <a:extLst>
                <a:ext uri="{FF2B5EF4-FFF2-40B4-BE49-F238E27FC236}">
                  <a16:creationId xmlns:a16="http://schemas.microsoft.com/office/drawing/2014/main" xmlns="" id="{65775D9B-B185-49CF-B79C-01E44ACF9B18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3" name="Téglalap: lekerekített 142">
              <a:extLst>
                <a:ext uri="{FF2B5EF4-FFF2-40B4-BE49-F238E27FC236}">
                  <a16:creationId xmlns:a16="http://schemas.microsoft.com/office/drawing/2014/main" xmlns="" id="{5839E896-EE4D-47E2-9344-0259A0C0E8D7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4" name="Téglalap: lekerekített 143">
              <a:extLst>
                <a:ext uri="{FF2B5EF4-FFF2-40B4-BE49-F238E27FC236}">
                  <a16:creationId xmlns:a16="http://schemas.microsoft.com/office/drawing/2014/main" xmlns="" id="{A3A1A99A-AE73-4F86-ADFB-0D0C6A801382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5" name="Téglalap: lekerekített 144">
              <a:extLst>
                <a:ext uri="{FF2B5EF4-FFF2-40B4-BE49-F238E27FC236}">
                  <a16:creationId xmlns:a16="http://schemas.microsoft.com/office/drawing/2014/main" xmlns="" id="{2E0A8CB8-143D-47AE-B3EE-0021565E7810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46" name="Csoportba foglalás 145">
              <a:extLst>
                <a:ext uri="{FF2B5EF4-FFF2-40B4-BE49-F238E27FC236}">
                  <a16:creationId xmlns:a16="http://schemas.microsoft.com/office/drawing/2014/main" xmlns="" id="{9A3F125A-4D08-4C51-AF6F-1A102E5C6EAD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59" name="Téglalap 158">
                <a:extLst>
                  <a:ext uri="{FF2B5EF4-FFF2-40B4-BE49-F238E27FC236}">
                    <a16:creationId xmlns:a16="http://schemas.microsoft.com/office/drawing/2014/main" xmlns="" id="{0E784CA7-905D-438C-8605-7D2FE0B5DFCE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0" name="Egyenes összekötő nyíllal 159">
                <a:extLst>
                  <a:ext uri="{FF2B5EF4-FFF2-40B4-BE49-F238E27FC236}">
                    <a16:creationId xmlns:a16="http://schemas.microsoft.com/office/drawing/2014/main" xmlns="" id="{BF659899-9DA7-48F0-859E-7631DAFEF8C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Csoportba foglalás 146">
              <a:extLst>
                <a:ext uri="{FF2B5EF4-FFF2-40B4-BE49-F238E27FC236}">
                  <a16:creationId xmlns:a16="http://schemas.microsoft.com/office/drawing/2014/main" xmlns="" id="{CB878822-C27C-4DE8-971D-F34EA94A7445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57" name="Téglalap 156">
                <a:extLst>
                  <a:ext uri="{FF2B5EF4-FFF2-40B4-BE49-F238E27FC236}">
                    <a16:creationId xmlns:a16="http://schemas.microsoft.com/office/drawing/2014/main" xmlns="" id="{0B7CEF2B-2D5B-444E-8533-77B1309546B7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8" name="Egyenes összekötő nyíllal 157">
                <a:extLst>
                  <a:ext uri="{FF2B5EF4-FFF2-40B4-BE49-F238E27FC236}">
                    <a16:creationId xmlns:a16="http://schemas.microsoft.com/office/drawing/2014/main" xmlns="" id="{BA7BBF15-DF6B-4C54-A73D-AF5D7E4B26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Csoportba foglalás 147">
              <a:extLst>
                <a:ext uri="{FF2B5EF4-FFF2-40B4-BE49-F238E27FC236}">
                  <a16:creationId xmlns:a16="http://schemas.microsoft.com/office/drawing/2014/main" xmlns="" id="{0713509D-A173-4552-9B1D-F2775A5E3990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55" name="Téglalap 154">
                <a:extLst>
                  <a:ext uri="{FF2B5EF4-FFF2-40B4-BE49-F238E27FC236}">
                    <a16:creationId xmlns:a16="http://schemas.microsoft.com/office/drawing/2014/main" xmlns="" id="{BC342BA5-B371-403E-AEFA-0174BF93A175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6" name="Egyenes összekötő nyíllal 155">
                <a:extLst>
                  <a:ext uri="{FF2B5EF4-FFF2-40B4-BE49-F238E27FC236}">
                    <a16:creationId xmlns:a16="http://schemas.microsoft.com/office/drawing/2014/main" xmlns="" id="{69986584-9038-4954-AD08-B282FC8C12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Csoportba foglalás 148">
              <a:extLst>
                <a:ext uri="{FF2B5EF4-FFF2-40B4-BE49-F238E27FC236}">
                  <a16:creationId xmlns:a16="http://schemas.microsoft.com/office/drawing/2014/main" xmlns="" id="{0ADD8D1C-138C-4EB6-B3DE-651A58713F52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53" name="Téglalap: lekerekített 152">
                <a:extLst>
                  <a:ext uri="{FF2B5EF4-FFF2-40B4-BE49-F238E27FC236}">
                    <a16:creationId xmlns:a16="http://schemas.microsoft.com/office/drawing/2014/main" xmlns="" id="{67E86A01-9B2B-4EBE-9CB1-187B75985F14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4" name="Egyenes összekötő nyíllal 153">
                <a:extLst>
                  <a:ext uri="{FF2B5EF4-FFF2-40B4-BE49-F238E27FC236}">
                    <a16:creationId xmlns:a16="http://schemas.microsoft.com/office/drawing/2014/main" xmlns="" id="{CC3D169B-A68F-4820-8B36-DFF993ED3109}"/>
                  </a:ext>
                </a:extLst>
              </p:cNvPr>
              <p:cNvCxnSpPr>
                <a:cxnSpLocks/>
                <a:endCxn id="153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Csoportba foglalás 149">
              <a:extLst>
                <a:ext uri="{FF2B5EF4-FFF2-40B4-BE49-F238E27FC236}">
                  <a16:creationId xmlns:a16="http://schemas.microsoft.com/office/drawing/2014/main" xmlns="" id="{2E6C748B-73A7-4BA0-867A-065B5C679EBA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51" name="Téglalap: lekerekített 150">
                <a:extLst>
                  <a:ext uri="{FF2B5EF4-FFF2-40B4-BE49-F238E27FC236}">
                    <a16:creationId xmlns:a16="http://schemas.microsoft.com/office/drawing/2014/main" xmlns="" id="{378C0860-9BD3-4A87-A2DD-37AB9E3C87EF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2" name="Egyenes összekötő nyíllal 151">
                <a:extLst>
                  <a:ext uri="{FF2B5EF4-FFF2-40B4-BE49-F238E27FC236}">
                    <a16:creationId xmlns:a16="http://schemas.microsoft.com/office/drawing/2014/main" xmlns="" id="{2BFEAC21-D5D8-400E-A53C-36385DAAFE5E}"/>
                  </a:ext>
                </a:extLst>
              </p:cNvPr>
              <p:cNvCxnSpPr>
                <a:cxnSpLocks/>
                <a:endCxn id="15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BAA7CF0B-B9A1-4043-B594-1E916DCF07F9}"/>
              </a:ext>
            </a:extLst>
          </p:cNvPr>
          <p:cNvGrpSpPr/>
          <p:nvPr/>
        </p:nvGrpSpPr>
        <p:grpSpPr>
          <a:xfrm>
            <a:off x="2063200" y="4250266"/>
            <a:ext cx="1625126" cy="1625126"/>
            <a:chOff x="860823" y="2914062"/>
            <a:chExt cx="1625126" cy="1625126"/>
          </a:xfrm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églalap: lekerekített 118">
              <a:extLst>
                <a:ext uri="{FF2B5EF4-FFF2-40B4-BE49-F238E27FC236}">
                  <a16:creationId xmlns:a16="http://schemas.microsoft.com/office/drawing/2014/main" xmlns="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Téglalap: lekerekített 119">
              <a:extLst>
                <a:ext uri="{FF2B5EF4-FFF2-40B4-BE49-F238E27FC236}">
                  <a16:creationId xmlns:a16="http://schemas.microsoft.com/office/drawing/2014/main" xmlns="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Téglalap: lekerekített 120">
              <a:extLst>
                <a:ext uri="{FF2B5EF4-FFF2-40B4-BE49-F238E27FC236}">
                  <a16:creationId xmlns:a16="http://schemas.microsoft.com/office/drawing/2014/main" xmlns="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Téglalap: lekerekített 121">
              <a:extLst>
                <a:ext uri="{FF2B5EF4-FFF2-40B4-BE49-F238E27FC236}">
                  <a16:creationId xmlns:a16="http://schemas.microsoft.com/office/drawing/2014/main" xmlns="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Téglalap: lekerekített 122">
              <a:extLst>
                <a:ext uri="{FF2B5EF4-FFF2-40B4-BE49-F238E27FC236}">
                  <a16:creationId xmlns:a16="http://schemas.microsoft.com/office/drawing/2014/main" xmlns="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81" name="Csoportba foglalás 80">
              <a:extLst>
                <a:ext uri="{FF2B5EF4-FFF2-40B4-BE49-F238E27FC236}">
                  <a16:creationId xmlns:a16="http://schemas.microsoft.com/office/drawing/2014/main" xmlns="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94" name="Téglalap 93">
                <a:extLst>
                  <a:ext uri="{FF2B5EF4-FFF2-40B4-BE49-F238E27FC236}">
                    <a16:creationId xmlns:a16="http://schemas.microsoft.com/office/drawing/2014/main" xmlns="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1" name="Egyenes összekötő nyíllal 160">
                <a:extLst>
                  <a:ext uri="{FF2B5EF4-FFF2-40B4-BE49-F238E27FC236}">
                    <a16:creationId xmlns:a16="http://schemas.microsoft.com/office/drawing/2014/main" xmlns="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Csoportba foglalás 81">
              <a:extLst>
                <a:ext uri="{FF2B5EF4-FFF2-40B4-BE49-F238E27FC236}">
                  <a16:creationId xmlns:a16="http://schemas.microsoft.com/office/drawing/2014/main" xmlns="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92" name="Téglalap 91">
                <a:extLst>
                  <a:ext uri="{FF2B5EF4-FFF2-40B4-BE49-F238E27FC236}">
                    <a16:creationId xmlns:a16="http://schemas.microsoft.com/office/drawing/2014/main" xmlns="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3" name="Egyenes összekötő nyíllal 92">
                <a:extLst>
                  <a:ext uri="{FF2B5EF4-FFF2-40B4-BE49-F238E27FC236}">
                    <a16:creationId xmlns:a16="http://schemas.microsoft.com/office/drawing/2014/main" xmlns="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Csoportba foglalás 82">
              <a:extLst>
                <a:ext uri="{FF2B5EF4-FFF2-40B4-BE49-F238E27FC236}">
                  <a16:creationId xmlns:a16="http://schemas.microsoft.com/office/drawing/2014/main" xmlns="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90" name="Téglalap 89">
                <a:extLst>
                  <a:ext uri="{FF2B5EF4-FFF2-40B4-BE49-F238E27FC236}">
                    <a16:creationId xmlns:a16="http://schemas.microsoft.com/office/drawing/2014/main" xmlns="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1" name="Egyenes összekötő nyíllal 90">
                <a:extLst>
                  <a:ext uri="{FF2B5EF4-FFF2-40B4-BE49-F238E27FC236}">
                    <a16:creationId xmlns:a16="http://schemas.microsoft.com/office/drawing/2014/main" xmlns="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Csoportba foglalás 83">
              <a:extLst>
                <a:ext uri="{FF2B5EF4-FFF2-40B4-BE49-F238E27FC236}">
                  <a16:creationId xmlns:a16="http://schemas.microsoft.com/office/drawing/2014/main" xmlns="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88" name="Téglalap: lekerekített 130">
                <a:extLst>
                  <a:ext uri="{FF2B5EF4-FFF2-40B4-BE49-F238E27FC236}">
                    <a16:creationId xmlns:a16="http://schemas.microsoft.com/office/drawing/2014/main" xmlns="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9" name="Egyenes összekötő nyíllal 88">
                <a:extLst>
                  <a:ext uri="{FF2B5EF4-FFF2-40B4-BE49-F238E27FC236}">
                    <a16:creationId xmlns:a16="http://schemas.microsoft.com/office/drawing/2014/main" xmlns="" id="{527A995F-DEBB-4741-8E8E-C50DEC87831E}"/>
                  </a:ext>
                </a:extLst>
              </p:cNvPr>
              <p:cNvCxnSpPr>
                <a:cxnSpLocks/>
                <a:endCxn id="88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Csoportba foglalás 84">
              <a:extLst>
                <a:ext uri="{FF2B5EF4-FFF2-40B4-BE49-F238E27FC236}">
                  <a16:creationId xmlns:a16="http://schemas.microsoft.com/office/drawing/2014/main" xmlns="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86" name="Téglalap: lekerekített 128">
                <a:extLst>
                  <a:ext uri="{FF2B5EF4-FFF2-40B4-BE49-F238E27FC236}">
                    <a16:creationId xmlns:a16="http://schemas.microsoft.com/office/drawing/2014/main" xmlns="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7" name="Egyenes összekötő nyíllal 86">
                <a:extLst>
                  <a:ext uri="{FF2B5EF4-FFF2-40B4-BE49-F238E27FC236}">
                    <a16:creationId xmlns:a16="http://schemas.microsoft.com/office/drawing/2014/main" xmlns="" id="{1D0DFCD0-E3E3-4233-8EA0-3BC4B64F5289}"/>
                  </a:ext>
                </a:extLst>
              </p:cNvPr>
              <p:cNvCxnSpPr>
                <a:cxnSpLocks/>
                <a:endCxn id="86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4" name="Szövegdoboz 183">
            <a:extLst>
              <a:ext uri="{FF2B5EF4-FFF2-40B4-BE49-F238E27FC236}">
                <a16:creationId xmlns:a16="http://schemas.microsoft.com/office/drawing/2014/main" xmlns="" id="{C13FB9AB-1BA0-4EEE-BBC4-A7894F8C6B2B}"/>
              </a:ext>
            </a:extLst>
          </p:cNvPr>
          <p:cNvSpPr txBox="1"/>
          <p:nvPr/>
        </p:nvSpPr>
        <p:spPr>
          <a:xfrm>
            <a:off x="4945202" y="5915982"/>
            <a:ext cx="2659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Central government</a:t>
            </a:r>
          </a:p>
        </p:txBody>
      </p:sp>
    </p:spTree>
    <p:extLst>
      <p:ext uri="{BB962C8B-B14F-4D97-AF65-F5344CB8AC3E}">
        <p14:creationId xmlns:p14="http://schemas.microsoft.com/office/powerpoint/2010/main" val="93549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en-US" dirty="0"/>
              <a:t>Agriculture and rural development</a:t>
            </a:r>
          </a:p>
        </p:txBody>
      </p:sp>
      <p:sp>
        <p:nvSpPr>
          <p:cNvPr id="162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Hungarian Paying Agency</a:t>
            </a:r>
          </a:p>
          <a:p>
            <a:r>
              <a:rPr lang="en-US" dirty="0"/>
              <a:t>EU and domestic support</a:t>
            </a:r>
          </a:p>
          <a:p>
            <a:r>
              <a:rPr lang="en-US" dirty="0"/>
              <a:t>Statistical reports</a:t>
            </a:r>
          </a:p>
          <a:p>
            <a:r>
              <a:rPr lang="en-US" dirty="0"/>
              <a:t>Fraud detection</a:t>
            </a:r>
          </a:p>
          <a:p>
            <a:r>
              <a:rPr lang="en-US" dirty="0"/>
              <a:t>Process monitoring</a:t>
            </a:r>
          </a:p>
          <a:p>
            <a:r>
              <a:rPr lang="en-US" dirty="0"/>
              <a:t>When, Whom, How much, Why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1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en-US" dirty="0"/>
              <a:t>Social security and family support</a:t>
            </a:r>
          </a:p>
        </p:txBody>
      </p:sp>
      <p:sp>
        <p:nvSpPr>
          <p:cNvPr id="162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Family supports</a:t>
            </a:r>
          </a:p>
          <a:p>
            <a:r>
              <a:rPr lang="en-US" dirty="0"/>
              <a:t>Pension</a:t>
            </a:r>
          </a:p>
          <a:p>
            <a:r>
              <a:rPr lang="en-US" dirty="0"/>
              <a:t>Cash benefits</a:t>
            </a:r>
          </a:p>
          <a:p>
            <a:r>
              <a:rPr lang="en-US" dirty="0"/>
              <a:t>Social supports</a:t>
            </a:r>
          </a:p>
          <a:p>
            <a:r>
              <a:rPr lang="en-US" dirty="0"/>
              <a:t>Rehabilitation supports</a:t>
            </a:r>
          </a:p>
          <a:p>
            <a:r>
              <a:rPr lang="en-US" dirty="0"/>
              <a:t>Permission / Statement / Payment</a:t>
            </a:r>
          </a:p>
          <a:p>
            <a:r>
              <a:rPr lang="en-US" dirty="0"/>
              <a:t>Life</a:t>
            </a:r>
            <a:r>
              <a:rPr lang="hu-HU" dirty="0"/>
              <a:t> </a:t>
            </a:r>
            <a:r>
              <a:rPr lang="hu-HU" dirty="0" err="1"/>
              <a:t>path</a:t>
            </a:r>
            <a:r>
              <a:rPr lang="en-US" dirty="0"/>
              <a:t> from birth to death</a:t>
            </a:r>
            <a:endParaRPr lang="hu-HU" dirty="0"/>
          </a:p>
          <a:p>
            <a:r>
              <a:rPr lang="en-US" dirty="0"/>
              <a:t>When, Whom, How much, Why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547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en-US" dirty="0"/>
              <a:t>Local government</a:t>
            </a:r>
          </a:p>
        </p:txBody>
      </p:sp>
      <p:sp>
        <p:nvSpPr>
          <p:cNvPr id="162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Local taxes</a:t>
            </a:r>
          </a:p>
          <a:p>
            <a:r>
              <a:rPr lang="en-US" dirty="0" smtClean="0"/>
              <a:t>Accommodation data</a:t>
            </a:r>
          </a:p>
          <a:p>
            <a:r>
              <a:rPr lang="en-US" dirty="0" smtClean="0"/>
              <a:t>Company site authorization data</a:t>
            </a:r>
          </a:p>
          <a:p>
            <a:r>
              <a:rPr lang="en-US" dirty="0" smtClean="0"/>
              <a:t>Municipal management</a:t>
            </a:r>
          </a:p>
          <a:p>
            <a:r>
              <a:rPr lang="en-US" dirty="0" smtClean="0"/>
              <a:t>Document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53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en-US" dirty="0"/>
              <a:t>Central government</a:t>
            </a:r>
          </a:p>
        </p:txBody>
      </p:sp>
      <p:sp>
        <p:nvSpPr>
          <p:cNvPr id="162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Payroll for the entire public sector</a:t>
            </a:r>
          </a:p>
          <a:p>
            <a:r>
              <a:rPr lang="en-US" dirty="0" smtClean="0"/>
              <a:t>Appropriations</a:t>
            </a:r>
          </a:p>
          <a:p>
            <a:r>
              <a:rPr lang="en-US" dirty="0" smtClean="0"/>
              <a:t>Payment transactions</a:t>
            </a:r>
          </a:p>
          <a:p>
            <a:r>
              <a:rPr lang="en-US" dirty="0" smtClean="0"/>
              <a:t>Fulfillment</a:t>
            </a:r>
          </a:p>
          <a:p>
            <a:r>
              <a:rPr lang="en-US" dirty="0" smtClean="0"/>
              <a:t>Subsidy</a:t>
            </a:r>
          </a:p>
          <a:p>
            <a:r>
              <a:rPr lang="en-US" dirty="0" smtClean="0"/>
              <a:t>Institutional budget reports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60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en-US" dirty="0"/>
              <a:t>Technology variegation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48650B0A-AE3E-4B86-B801-3BDB30D68E73}"/>
              </a:ext>
            </a:extLst>
          </p:cNvPr>
          <p:cNvSpPr txBox="1"/>
          <p:nvPr/>
        </p:nvSpPr>
        <p:spPr>
          <a:xfrm>
            <a:off x="1724192" y="3267660"/>
            <a:ext cx="2300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Agriculture and rural development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xmlns="" id="{16B62A9A-1076-47EB-BA1A-D64788E35EF0}"/>
              </a:ext>
            </a:extLst>
          </p:cNvPr>
          <p:cNvSpPr txBox="1"/>
          <p:nvPr/>
        </p:nvSpPr>
        <p:spPr>
          <a:xfrm>
            <a:off x="1280644" y="5895648"/>
            <a:ext cx="31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Local government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C13FB9AB-1BA0-4EEE-BBC4-A7894F8C6B2B}"/>
              </a:ext>
            </a:extLst>
          </p:cNvPr>
          <p:cNvSpPr txBox="1"/>
          <p:nvPr/>
        </p:nvSpPr>
        <p:spPr>
          <a:xfrm>
            <a:off x="4943558" y="3262143"/>
            <a:ext cx="2659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Social security and family support</a:t>
            </a:r>
          </a:p>
        </p:txBody>
      </p:sp>
      <p:grpSp>
        <p:nvGrpSpPr>
          <p:cNvPr id="95" name="Csoportba foglalás 94">
            <a:extLst>
              <a:ext uri="{FF2B5EF4-FFF2-40B4-BE49-F238E27FC236}">
                <a16:creationId xmlns:a16="http://schemas.microsoft.com/office/drawing/2014/main" xmlns="" id="{A5AACF03-32DC-4F67-915A-A0A3876EA555}"/>
              </a:ext>
            </a:extLst>
          </p:cNvPr>
          <p:cNvGrpSpPr/>
          <p:nvPr/>
        </p:nvGrpSpPr>
        <p:grpSpPr>
          <a:xfrm>
            <a:off x="5451755" y="1561422"/>
            <a:ext cx="1625126" cy="1625126"/>
            <a:chOff x="860823" y="2914062"/>
            <a:chExt cx="1625126" cy="1625126"/>
          </a:xfrm>
        </p:grpSpPr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CF032A76-0C8F-41C2-AFAE-E6F0F7190CB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églalap: lekerekített 96">
              <a:extLst>
                <a:ext uri="{FF2B5EF4-FFF2-40B4-BE49-F238E27FC236}">
                  <a16:creationId xmlns:a16="http://schemas.microsoft.com/office/drawing/2014/main" xmlns="" id="{9E3FB573-02DD-4B91-88B6-FA0B9883F3CD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églalap: lekerekített 97">
              <a:extLst>
                <a:ext uri="{FF2B5EF4-FFF2-40B4-BE49-F238E27FC236}">
                  <a16:creationId xmlns:a16="http://schemas.microsoft.com/office/drawing/2014/main" xmlns="" id="{BCB5CC7B-D9A9-437E-94B6-D13CD9C937E5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9" name="Téglalap: lekerekített 98">
              <a:extLst>
                <a:ext uri="{FF2B5EF4-FFF2-40B4-BE49-F238E27FC236}">
                  <a16:creationId xmlns:a16="http://schemas.microsoft.com/office/drawing/2014/main" xmlns="" id="{792835F2-6D3F-493E-A686-748E1F92F0B8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0" name="Téglalap: lekerekített 99">
              <a:extLst>
                <a:ext uri="{FF2B5EF4-FFF2-40B4-BE49-F238E27FC236}">
                  <a16:creationId xmlns:a16="http://schemas.microsoft.com/office/drawing/2014/main" xmlns="" id="{AD3AEEDC-6C2E-4CBB-B2C9-25F58248FB2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1" name="Téglalap: lekerekített 100">
              <a:extLst>
                <a:ext uri="{FF2B5EF4-FFF2-40B4-BE49-F238E27FC236}">
                  <a16:creationId xmlns:a16="http://schemas.microsoft.com/office/drawing/2014/main" xmlns="" id="{CBDC34C2-5AC5-412F-AB09-9275E44CA4F7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02" name="Csoportba foglalás 101">
              <a:extLst>
                <a:ext uri="{FF2B5EF4-FFF2-40B4-BE49-F238E27FC236}">
                  <a16:creationId xmlns:a16="http://schemas.microsoft.com/office/drawing/2014/main" xmlns="" id="{A73F1FF1-EE44-4C6C-895C-09545DE1063C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15" name="Téglalap 114">
                <a:extLst>
                  <a:ext uri="{FF2B5EF4-FFF2-40B4-BE49-F238E27FC236}">
                    <a16:creationId xmlns:a16="http://schemas.microsoft.com/office/drawing/2014/main" xmlns="" id="{C44582A6-3380-41BB-A717-84F1D1778FEF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6" name="Egyenes összekötő nyíllal 115">
                <a:extLst>
                  <a:ext uri="{FF2B5EF4-FFF2-40B4-BE49-F238E27FC236}">
                    <a16:creationId xmlns:a16="http://schemas.microsoft.com/office/drawing/2014/main" xmlns="" id="{B32BB0D8-9A05-482F-B466-A46C6BB9B0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Csoportba foglalás 102">
              <a:extLst>
                <a:ext uri="{FF2B5EF4-FFF2-40B4-BE49-F238E27FC236}">
                  <a16:creationId xmlns:a16="http://schemas.microsoft.com/office/drawing/2014/main" xmlns="" id="{32F5370C-4F6F-4D49-B94C-53DF01074E11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13" name="Téglalap 112">
                <a:extLst>
                  <a:ext uri="{FF2B5EF4-FFF2-40B4-BE49-F238E27FC236}">
                    <a16:creationId xmlns:a16="http://schemas.microsoft.com/office/drawing/2014/main" xmlns="" id="{809BB086-DAB3-48B9-B099-0F0B9168098B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4" name="Egyenes összekötő nyíllal 113">
                <a:extLst>
                  <a:ext uri="{FF2B5EF4-FFF2-40B4-BE49-F238E27FC236}">
                    <a16:creationId xmlns:a16="http://schemas.microsoft.com/office/drawing/2014/main" xmlns="" id="{E89A6920-9110-4B03-ACDE-0001C6794D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Csoportba foglalás 103">
              <a:extLst>
                <a:ext uri="{FF2B5EF4-FFF2-40B4-BE49-F238E27FC236}">
                  <a16:creationId xmlns:a16="http://schemas.microsoft.com/office/drawing/2014/main" xmlns="" id="{5118B80F-CAB2-4749-B233-869BABF6594C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11" name="Téglalap 110">
                <a:extLst>
                  <a:ext uri="{FF2B5EF4-FFF2-40B4-BE49-F238E27FC236}">
                    <a16:creationId xmlns:a16="http://schemas.microsoft.com/office/drawing/2014/main" xmlns="" id="{183577FC-CB23-4A78-B2C3-5C89EE3CAC9A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2" name="Egyenes összekötő nyíllal 111">
                <a:extLst>
                  <a:ext uri="{FF2B5EF4-FFF2-40B4-BE49-F238E27FC236}">
                    <a16:creationId xmlns:a16="http://schemas.microsoft.com/office/drawing/2014/main" xmlns="" id="{69DDE214-5557-40BE-A56E-E77F890053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Csoportba foglalás 104">
              <a:extLst>
                <a:ext uri="{FF2B5EF4-FFF2-40B4-BE49-F238E27FC236}">
                  <a16:creationId xmlns:a16="http://schemas.microsoft.com/office/drawing/2014/main" xmlns="" id="{99F4D4A8-74A5-42C7-9096-F15394C62383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09" name="Téglalap: lekerekített 108">
                <a:extLst>
                  <a:ext uri="{FF2B5EF4-FFF2-40B4-BE49-F238E27FC236}">
                    <a16:creationId xmlns:a16="http://schemas.microsoft.com/office/drawing/2014/main" xmlns="" id="{5D828084-613F-42F5-A862-974D08EEAE6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10" name="Egyenes összekötő nyíllal 109">
                <a:extLst>
                  <a:ext uri="{FF2B5EF4-FFF2-40B4-BE49-F238E27FC236}">
                    <a16:creationId xmlns:a16="http://schemas.microsoft.com/office/drawing/2014/main" xmlns="" id="{A880EE78-959C-4494-AF8D-1AD283B92A96}"/>
                  </a:ext>
                </a:extLst>
              </p:cNvPr>
              <p:cNvCxnSpPr>
                <a:cxnSpLocks/>
                <a:endCxn id="10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Csoportba foglalás 105">
              <a:extLst>
                <a:ext uri="{FF2B5EF4-FFF2-40B4-BE49-F238E27FC236}">
                  <a16:creationId xmlns:a16="http://schemas.microsoft.com/office/drawing/2014/main" xmlns="" id="{9235AD19-CA1F-46A6-AD9D-7B4BC61ACFA8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07" name="Téglalap: lekerekített 106">
                <a:extLst>
                  <a:ext uri="{FF2B5EF4-FFF2-40B4-BE49-F238E27FC236}">
                    <a16:creationId xmlns:a16="http://schemas.microsoft.com/office/drawing/2014/main" xmlns="" id="{3264E7AF-EA14-4488-9338-BCF19D421228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08" name="Egyenes összekötő nyíllal 107">
                <a:extLst>
                  <a:ext uri="{FF2B5EF4-FFF2-40B4-BE49-F238E27FC236}">
                    <a16:creationId xmlns:a16="http://schemas.microsoft.com/office/drawing/2014/main" xmlns="" id="{D9D941B2-7A66-40E1-8DAA-2DA107572880}"/>
                  </a:ext>
                </a:extLst>
              </p:cNvPr>
              <p:cNvCxnSpPr>
                <a:cxnSpLocks/>
                <a:endCxn id="107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7" name="Csoportba foglalás 116">
            <a:extLst>
              <a:ext uri="{FF2B5EF4-FFF2-40B4-BE49-F238E27FC236}">
                <a16:creationId xmlns:a16="http://schemas.microsoft.com/office/drawing/2014/main" xmlns="" id="{BAA7CF0B-B9A1-4043-B594-1E916DCF07F9}"/>
              </a:ext>
            </a:extLst>
          </p:cNvPr>
          <p:cNvGrpSpPr/>
          <p:nvPr/>
        </p:nvGrpSpPr>
        <p:grpSpPr>
          <a:xfrm>
            <a:off x="5461473" y="4225392"/>
            <a:ext cx="1625126" cy="1625126"/>
            <a:chOff x="860823" y="2914062"/>
            <a:chExt cx="1625126" cy="1625126"/>
          </a:xfrm>
        </p:grpSpPr>
        <p:sp>
          <p:nvSpPr>
            <p:cNvPr id="118" name="Ellipszis 117">
              <a:extLst>
                <a:ext uri="{FF2B5EF4-FFF2-40B4-BE49-F238E27FC236}">
                  <a16:creationId xmlns:a16="http://schemas.microsoft.com/office/drawing/2014/main" xmlns="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Téglalap: lekerekített 118">
              <a:extLst>
                <a:ext uri="{FF2B5EF4-FFF2-40B4-BE49-F238E27FC236}">
                  <a16:creationId xmlns:a16="http://schemas.microsoft.com/office/drawing/2014/main" xmlns="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Téglalap: lekerekített 119">
              <a:extLst>
                <a:ext uri="{FF2B5EF4-FFF2-40B4-BE49-F238E27FC236}">
                  <a16:creationId xmlns:a16="http://schemas.microsoft.com/office/drawing/2014/main" xmlns="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1" name="Téglalap: lekerekített 120">
              <a:extLst>
                <a:ext uri="{FF2B5EF4-FFF2-40B4-BE49-F238E27FC236}">
                  <a16:creationId xmlns:a16="http://schemas.microsoft.com/office/drawing/2014/main" xmlns="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2" name="Téglalap: lekerekített 121">
              <a:extLst>
                <a:ext uri="{FF2B5EF4-FFF2-40B4-BE49-F238E27FC236}">
                  <a16:creationId xmlns:a16="http://schemas.microsoft.com/office/drawing/2014/main" xmlns="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3" name="Téglalap: lekerekített 122">
              <a:extLst>
                <a:ext uri="{FF2B5EF4-FFF2-40B4-BE49-F238E27FC236}">
                  <a16:creationId xmlns:a16="http://schemas.microsoft.com/office/drawing/2014/main" xmlns="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24" name="Csoportba foglalás 123">
              <a:extLst>
                <a:ext uri="{FF2B5EF4-FFF2-40B4-BE49-F238E27FC236}">
                  <a16:creationId xmlns:a16="http://schemas.microsoft.com/office/drawing/2014/main" xmlns="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37" name="Téglalap 136">
                <a:extLst>
                  <a:ext uri="{FF2B5EF4-FFF2-40B4-BE49-F238E27FC236}">
                    <a16:creationId xmlns:a16="http://schemas.microsoft.com/office/drawing/2014/main" xmlns="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8" name="Egyenes összekötő nyíllal 137">
                <a:extLst>
                  <a:ext uri="{FF2B5EF4-FFF2-40B4-BE49-F238E27FC236}">
                    <a16:creationId xmlns:a16="http://schemas.microsoft.com/office/drawing/2014/main" xmlns="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Csoportba foglalás 124">
              <a:extLst>
                <a:ext uri="{FF2B5EF4-FFF2-40B4-BE49-F238E27FC236}">
                  <a16:creationId xmlns:a16="http://schemas.microsoft.com/office/drawing/2014/main" xmlns="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35" name="Téglalap 134">
                <a:extLst>
                  <a:ext uri="{FF2B5EF4-FFF2-40B4-BE49-F238E27FC236}">
                    <a16:creationId xmlns:a16="http://schemas.microsoft.com/office/drawing/2014/main" xmlns="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6" name="Egyenes összekötő nyíllal 135">
                <a:extLst>
                  <a:ext uri="{FF2B5EF4-FFF2-40B4-BE49-F238E27FC236}">
                    <a16:creationId xmlns:a16="http://schemas.microsoft.com/office/drawing/2014/main" xmlns="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Csoportba foglalás 125">
              <a:extLst>
                <a:ext uri="{FF2B5EF4-FFF2-40B4-BE49-F238E27FC236}">
                  <a16:creationId xmlns:a16="http://schemas.microsoft.com/office/drawing/2014/main" xmlns="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33" name="Téglalap 132">
                <a:extLst>
                  <a:ext uri="{FF2B5EF4-FFF2-40B4-BE49-F238E27FC236}">
                    <a16:creationId xmlns:a16="http://schemas.microsoft.com/office/drawing/2014/main" xmlns="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4" name="Egyenes összekötő nyíllal 133">
                <a:extLst>
                  <a:ext uri="{FF2B5EF4-FFF2-40B4-BE49-F238E27FC236}">
                    <a16:creationId xmlns:a16="http://schemas.microsoft.com/office/drawing/2014/main" xmlns="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Csoportba foglalás 126">
              <a:extLst>
                <a:ext uri="{FF2B5EF4-FFF2-40B4-BE49-F238E27FC236}">
                  <a16:creationId xmlns:a16="http://schemas.microsoft.com/office/drawing/2014/main" xmlns="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31" name="Téglalap: lekerekített 130">
                <a:extLst>
                  <a:ext uri="{FF2B5EF4-FFF2-40B4-BE49-F238E27FC236}">
                    <a16:creationId xmlns:a16="http://schemas.microsoft.com/office/drawing/2014/main" xmlns="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2" name="Egyenes összekötő nyíllal 131">
                <a:extLst>
                  <a:ext uri="{FF2B5EF4-FFF2-40B4-BE49-F238E27FC236}">
                    <a16:creationId xmlns:a16="http://schemas.microsoft.com/office/drawing/2014/main" xmlns="" id="{527A995F-DEBB-4741-8E8E-C50DEC87831E}"/>
                  </a:ext>
                </a:extLst>
              </p:cNvPr>
              <p:cNvCxnSpPr>
                <a:cxnSpLocks/>
                <a:endCxn id="13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Csoportba foglalás 127">
              <a:extLst>
                <a:ext uri="{FF2B5EF4-FFF2-40B4-BE49-F238E27FC236}">
                  <a16:creationId xmlns:a16="http://schemas.microsoft.com/office/drawing/2014/main" xmlns="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29" name="Téglalap: lekerekített 128">
                <a:extLst>
                  <a:ext uri="{FF2B5EF4-FFF2-40B4-BE49-F238E27FC236}">
                    <a16:creationId xmlns:a16="http://schemas.microsoft.com/office/drawing/2014/main" xmlns="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0" name="Egyenes összekötő nyíllal 129">
                <a:extLst>
                  <a:ext uri="{FF2B5EF4-FFF2-40B4-BE49-F238E27FC236}">
                    <a16:creationId xmlns:a16="http://schemas.microsoft.com/office/drawing/2014/main" xmlns="" id="{1D0DFCD0-E3E3-4233-8EA0-3BC4B64F5289}"/>
                  </a:ext>
                </a:extLst>
              </p:cNvPr>
              <p:cNvCxnSpPr>
                <a:cxnSpLocks/>
                <a:endCxn id="12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Csoportba foglalás 138">
            <a:extLst>
              <a:ext uri="{FF2B5EF4-FFF2-40B4-BE49-F238E27FC236}">
                <a16:creationId xmlns:a16="http://schemas.microsoft.com/office/drawing/2014/main" xmlns="" id="{4C868879-76AE-4576-A4FA-B3179449ED25}"/>
              </a:ext>
            </a:extLst>
          </p:cNvPr>
          <p:cNvGrpSpPr/>
          <p:nvPr/>
        </p:nvGrpSpPr>
        <p:grpSpPr>
          <a:xfrm>
            <a:off x="2062514" y="1542708"/>
            <a:ext cx="1625126" cy="1625126"/>
            <a:chOff x="860823" y="2914062"/>
            <a:chExt cx="1625126" cy="1625126"/>
          </a:xfrm>
        </p:grpSpPr>
        <p:sp>
          <p:nvSpPr>
            <p:cNvPr id="140" name="Ellipszis 139">
              <a:extLst>
                <a:ext uri="{FF2B5EF4-FFF2-40B4-BE49-F238E27FC236}">
                  <a16:creationId xmlns:a16="http://schemas.microsoft.com/office/drawing/2014/main" xmlns="" id="{E69D9D71-C3CB-43F2-816C-24876EE7864B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Téglalap: lekerekített 140">
              <a:extLst>
                <a:ext uri="{FF2B5EF4-FFF2-40B4-BE49-F238E27FC236}">
                  <a16:creationId xmlns:a16="http://schemas.microsoft.com/office/drawing/2014/main" xmlns="" id="{A598E023-EE8B-4C3A-96F1-C2C17ED02E50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églalap: lekerekített 141">
              <a:extLst>
                <a:ext uri="{FF2B5EF4-FFF2-40B4-BE49-F238E27FC236}">
                  <a16:creationId xmlns:a16="http://schemas.microsoft.com/office/drawing/2014/main" xmlns="" id="{65775D9B-B185-49CF-B79C-01E44ACF9B18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3" name="Téglalap: lekerekített 142">
              <a:extLst>
                <a:ext uri="{FF2B5EF4-FFF2-40B4-BE49-F238E27FC236}">
                  <a16:creationId xmlns:a16="http://schemas.microsoft.com/office/drawing/2014/main" xmlns="" id="{5839E896-EE4D-47E2-9344-0259A0C0E8D7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4" name="Téglalap: lekerekített 143">
              <a:extLst>
                <a:ext uri="{FF2B5EF4-FFF2-40B4-BE49-F238E27FC236}">
                  <a16:creationId xmlns:a16="http://schemas.microsoft.com/office/drawing/2014/main" xmlns="" id="{A3A1A99A-AE73-4F86-ADFB-0D0C6A801382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5" name="Téglalap: lekerekített 144">
              <a:extLst>
                <a:ext uri="{FF2B5EF4-FFF2-40B4-BE49-F238E27FC236}">
                  <a16:creationId xmlns:a16="http://schemas.microsoft.com/office/drawing/2014/main" xmlns="" id="{2E0A8CB8-143D-47AE-B3EE-0021565E7810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46" name="Csoportba foglalás 145">
              <a:extLst>
                <a:ext uri="{FF2B5EF4-FFF2-40B4-BE49-F238E27FC236}">
                  <a16:creationId xmlns:a16="http://schemas.microsoft.com/office/drawing/2014/main" xmlns="" id="{9A3F125A-4D08-4C51-AF6F-1A102E5C6EAD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59" name="Téglalap 158">
                <a:extLst>
                  <a:ext uri="{FF2B5EF4-FFF2-40B4-BE49-F238E27FC236}">
                    <a16:creationId xmlns:a16="http://schemas.microsoft.com/office/drawing/2014/main" xmlns="" id="{0E784CA7-905D-438C-8605-7D2FE0B5DFCE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0" name="Egyenes összekötő nyíllal 159">
                <a:extLst>
                  <a:ext uri="{FF2B5EF4-FFF2-40B4-BE49-F238E27FC236}">
                    <a16:creationId xmlns:a16="http://schemas.microsoft.com/office/drawing/2014/main" xmlns="" id="{BF659899-9DA7-48F0-859E-7631DAFEF8C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Csoportba foglalás 146">
              <a:extLst>
                <a:ext uri="{FF2B5EF4-FFF2-40B4-BE49-F238E27FC236}">
                  <a16:creationId xmlns:a16="http://schemas.microsoft.com/office/drawing/2014/main" xmlns="" id="{CB878822-C27C-4DE8-971D-F34EA94A7445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57" name="Téglalap 156">
                <a:extLst>
                  <a:ext uri="{FF2B5EF4-FFF2-40B4-BE49-F238E27FC236}">
                    <a16:creationId xmlns:a16="http://schemas.microsoft.com/office/drawing/2014/main" xmlns="" id="{0B7CEF2B-2D5B-444E-8533-77B1309546B7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8" name="Egyenes összekötő nyíllal 157">
                <a:extLst>
                  <a:ext uri="{FF2B5EF4-FFF2-40B4-BE49-F238E27FC236}">
                    <a16:creationId xmlns:a16="http://schemas.microsoft.com/office/drawing/2014/main" xmlns="" id="{BA7BBF15-DF6B-4C54-A73D-AF5D7E4B26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Csoportba foglalás 147">
              <a:extLst>
                <a:ext uri="{FF2B5EF4-FFF2-40B4-BE49-F238E27FC236}">
                  <a16:creationId xmlns:a16="http://schemas.microsoft.com/office/drawing/2014/main" xmlns="" id="{0713509D-A173-4552-9B1D-F2775A5E3990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55" name="Téglalap 154">
                <a:extLst>
                  <a:ext uri="{FF2B5EF4-FFF2-40B4-BE49-F238E27FC236}">
                    <a16:creationId xmlns:a16="http://schemas.microsoft.com/office/drawing/2014/main" xmlns="" id="{BC342BA5-B371-403E-AEFA-0174BF93A175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6" name="Egyenes összekötő nyíllal 155">
                <a:extLst>
                  <a:ext uri="{FF2B5EF4-FFF2-40B4-BE49-F238E27FC236}">
                    <a16:creationId xmlns:a16="http://schemas.microsoft.com/office/drawing/2014/main" xmlns="" id="{69986584-9038-4954-AD08-B282FC8C12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Csoportba foglalás 148">
              <a:extLst>
                <a:ext uri="{FF2B5EF4-FFF2-40B4-BE49-F238E27FC236}">
                  <a16:creationId xmlns:a16="http://schemas.microsoft.com/office/drawing/2014/main" xmlns="" id="{0ADD8D1C-138C-4EB6-B3DE-651A58713F52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53" name="Téglalap: lekerekített 152">
                <a:extLst>
                  <a:ext uri="{FF2B5EF4-FFF2-40B4-BE49-F238E27FC236}">
                    <a16:creationId xmlns:a16="http://schemas.microsoft.com/office/drawing/2014/main" xmlns="" id="{67E86A01-9B2B-4EBE-9CB1-187B75985F14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4" name="Egyenes összekötő nyíllal 153">
                <a:extLst>
                  <a:ext uri="{FF2B5EF4-FFF2-40B4-BE49-F238E27FC236}">
                    <a16:creationId xmlns:a16="http://schemas.microsoft.com/office/drawing/2014/main" xmlns="" id="{CC3D169B-A68F-4820-8B36-DFF993ED3109}"/>
                  </a:ext>
                </a:extLst>
              </p:cNvPr>
              <p:cNvCxnSpPr>
                <a:cxnSpLocks/>
                <a:endCxn id="153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Csoportba foglalás 149">
              <a:extLst>
                <a:ext uri="{FF2B5EF4-FFF2-40B4-BE49-F238E27FC236}">
                  <a16:creationId xmlns:a16="http://schemas.microsoft.com/office/drawing/2014/main" xmlns="" id="{2E6C748B-73A7-4BA0-867A-065B5C679EBA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51" name="Téglalap: lekerekített 150">
                <a:extLst>
                  <a:ext uri="{FF2B5EF4-FFF2-40B4-BE49-F238E27FC236}">
                    <a16:creationId xmlns:a16="http://schemas.microsoft.com/office/drawing/2014/main" xmlns="" id="{378C0860-9BD3-4A87-A2DD-37AB9E3C87EF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2" name="Egyenes összekötő nyíllal 151">
                <a:extLst>
                  <a:ext uri="{FF2B5EF4-FFF2-40B4-BE49-F238E27FC236}">
                    <a16:creationId xmlns:a16="http://schemas.microsoft.com/office/drawing/2014/main" xmlns="" id="{2BFEAC21-D5D8-400E-A53C-36385DAAFE5E}"/>
                  </a:ext>
                </a:extLst>
              </p:cNvPr>
              <p:cNvCxnSpPr>
                <a:cxnSpLocks/>
                <a:endCxn id="15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BAA7CF0B-B9A1-4043-B594-1E916DCF07F9}"/>
              </a:ext>
            </a:extLst>
          </p:cNvPr>
          <p:cNvGrpSpPr/>
          <p:nvPr/>
        </p:nvGrpSpPr>
        <p:grpSpPr>
          <a:xfrm>
            <a:off x="2063200" y="4250266"/>
            <a:ext cx="1625126" cy="1625126"/>
            <a:chOff x="860823" y="2914062"/>
            <a:chExt cx="1625126" cy="1625126"/>
          </a:xfrm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églalap: lekerekített 118">
              <a:extLst>
                <a:ext uri="{FF2B5EF4-FFF2-40B4-BE49-F238E27FC236}">
                  <a16:creationId xmlns:a16="http://schemas.microsoft.com/office/drawing/2014/main" xmlns="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Téglalap: lekerekített 119">
              <a:extLst>
                <a:ext uri="{FF2B5EF4-FFF2-40B4-BE49-F238E27FC236}">
                  <a16:creationId xmlns:a16="http://schemas.microsoft.com/office/drawing/2014/main" xmlns="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Téglalap: lekerekített 120">
              <a:extLst>
                <a:ext uri="{FF2B5EF4-FFF2-40B4-BE49-F238E27FC236}">
                  <a16:creationId xmlns:a16="http://schemas.microsoft.com/office/drawing/2014/main" xmlns="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Téglalap: lekerekített 121">
              <a:extLst>
                <a:ext uri="{FF2B5EF4-FFF2-40B4-BE49-F238E27FC236}">
                  <a16:creationId xmlns:a16="http://schemas.microsoft.com/office/drawing/2014/main" xmlns="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Téglalap: lekerekített 122">
              <a:extLst>
                <a:ext uri="{FF2B5EF4-FFF2-40B4-BE49-F238E27FC236}">
                  <a16:creationId xmlns:a16="http://schemas.microsoft.com/office/drawing/2014/main" xmlns="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81" name="Csoportba foglalás 80">
              <a:extLst>
                <a:ext uri="{FF2B5EF4-FFF2-40B4-BE49-F238E27FC236}">
                  <a16:creationId xmlns:a16="http://schemas.microsoft.com/office/drawing/2014/main" xmlns="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94" name="Téglalap 93">
                <a:extLst>
                  <a:ext uri="{FF2B5EF4-FFF2-40B4-BE49-F238E27FC236}">
                    <a16:creationId xmlns:a16="http://schemas.microsoft.com/office/drawing/2014/main" xmlns="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1" name="Egyenes összekötő nyíllal 160">
                <a:extLst>
                  <a:ext uri="{FF2B5EF4-FFF2-40B4-BE49-F238E27FC236}">
                    <a16:creationId xmlns:a16="http://schemas.microsoft.com/office/drawing/2014/main" xmlns="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Csoportba foglalás 81">
              <a:extLst>
                <a:ext uri="{FF2B5EF4-FFF2-40B4-BE49-F238E27FC236}">
                  <a16:creationId xmlns:a16="http://schemas.microsoft.com/office/drawing/2014/main" xmlns="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92" name="Téglalap 91">
                <a:extLst>
                  <a:ext uri="{FF2B5EF4-FFF2-40B4-BE49-F238E27FC236}">
                    <a16:creationId xmlns:a16="http://schemas.microsoft.com/office/drawing/2014/main" xmlns="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3" name="Egyenes összekötő nyíllal 92">
                <a:extLst>
                  <a:ext uri="{FF2B5EF4-FFF2-40B4-BE49-F238E27FC236}">
                    <a16:creationId xmlns:a16="http://schemas.microsoft.com/office/drawing/2014/main" xmlns="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Csoportba foglalás 82">
              <a:extLst>
                <a:ext uri="{FF2B5EF4-FFF2-40B4-BE49-F238E27FC236}">
                  <a16:creationId xmlns:a16="http://schemas.microsoft.com/office/drawing/2014/main" xmlns="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90" name="Téglalap 89">
                <a:extLst>
                  <a:ext uri="{FF2B5EF4-FFF2-40B4-BE49-F238E27FC236}">
                    <a16:creationId xmlns:a16="http://schemas.microsoft.com/office/drawing/2014/main" xmlns="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1" name="Egyenes összekötő nyíllal 90">
                <a:extLst>
                  <a:ext uri="{FF2B5EF4-FFF2-40B4-BE49-F238E27FC236}">
                    <a16:creationId xmlns:a16="http://schemas.microsoft.com/office/drawing/2014/main" xmlns="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Csoportba foglalás 83">
              <a:extLst>
                <a:ext uri="{FF2B5EF4-FFF2-40B4-BE49-F238E27FC236}">
                  <a16:creationId xmlns:a16="http://schemas.microsoft.com/office/drawing/2014/main" xmlns="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88" name="Téglalap: lekerekített 130">
                <a:extLst>
                  <a:ext uri="{FF2B5EF4-FFF2-40B4-BE49-F238E27FC236}">
                    <a16:creationId xmlns:a16="http://schemas.microsoft.com/office/drawing/2014/main" xmlns="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9" name="Egyenes összekötő nyíllal 88">
                <a:extLst>
                  <a:ext uri="{FF2B5EF4-FFF2-40B4-BE49-F238E27FC236}">
                    <a16:creationId xmlns:a16="http://schemas.microsoft.com/office/drawing/2014/main" xmlns="" id="{527A995F-DEBB-4741-8E8E-C50DEC87831E}"/>
                  </a:ext>
                </a:extLst>
              </p:cNvPr>
              <p:cNvCxnSpPr>
                <a:cxnSpLocks/>
                <a:endCxn id="88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Csoportba foglalás 84">
              <a:extLst>
                <a:ext uri="{FF2B5EF4-FFF2-40B4-BE49-F238E27FC236}">
                  <a16:creationId xmlns:a16="http://schemas.microsoft.com/office/drawing/2014/main" xmlns="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86" name="Téglalap: lekerekített 128">
                <a:extLst>
                  <a:ext uri="{FF2B5EF4-FFF2-40B4-BE49-F238E27FC236}">
                    <a16:creationId xmlns:a16="http://schemas.microsoft.com/office/drawing/2014/main" xmlns="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7" name="Egyenes összekötő nyíllal 86">
                <a:extLst>
                  <a:ext uri="{FF2B5EF4-FFF2-40B4-BE49-F238E27FC236}">
                    <a16:creationId xmlns:a16="http://schemas.microsoft.com/office/drawing/2014/main" xmlns="" id="{1D0DFCD0-E3E3-4233-8EA0-3BC4B64F5289}"/>
                  </a:ext>
                </a:extLst>
              </p:cNvPr>
              <p:cNvCxnSpPr>
                <a:cxnSpLocks/>
                <a:endCxn id="86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4" name="Szövegdoboz 183">
            <a:extLst>
              <a:ext uri="{FF2B5EF4-FFF2-40B4-BE49-F238E27FC236}">
                <a16:creationId xmlns:a16="http://schemas.microsoft.com/office/drawing/2014/main" xmlns="" id="{C13FB9AB-1BA0-4EEE-BBC4-A7894F8C6B2B}"/>
              </a:ext>
            </a:extLst>
          </p:cNvPr>
          <p:cNvSpPr txBox="1"/>
          <p:nvPr/>
        </p:nvSpPr>
        <p:spPr>
          <a:xfrm>
            <a:off x="4945202" y="5915982"/>
            <a:ext cx="2659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Central government</a:t>
            </a:r>
          </a:p>
        </p:txBody>
      </p:sp>
      <p:pic>
        <p:nvPicPr>
          <p:cNvPr id="162" name="Kép 16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60" b="36080"/>
          <a:stretch/>
        </p:blipFill>
        <p:spPr>
          <a:xfrm>
            <a:off x="724161" y="1830551"/>
            <a:ext cx="1243600" cy="397459"/>
          </a:xfrm>
          <a:prstGeom prst="rect">
            <a:avLst/>
          </a:prstGeom>
        </p:spPr>
      </p:pic>
      <p:pic>
        <p:nvPicPr>
          <p:cNvPr id="163" name="Kép 16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82"/>
          <a:stretch/>
        </p:blipFill>
        <p:spPr>
          <a:xfrm>
            <a:off x="704135" y="2401349"/>
            <a:ext cx="1243600" cy="860794"/>
          </a:xfrm>
          <a:prstGeom prst="rect">
            <a:avLst/>
          </a:prstGeom>
        </p:spPr>
      </p:pic>
      <p:pic>
        <p:nvPicPr>
          <p:cNvPr id="164" name="Kép 1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8296" y="2349112"/>
            <a:ext cx="1243600" cy="1243600"/>
          </a:xfrm>
          <a:prstGeom prst="rect">
            <a:avLst/>
          </a:prstGeom>
        </p:spPr>
      </p:pic>
      <p:pic>
        <p:nvPicPr>
          <p:cNvPr id="165" name="Kép 16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92" t="35882" b="36686"/>
          <a:stretch/>
        </p:blipFill>
        <p:spPr>
          <a:xfrm>
            <a:off x="6976176" y="1254864"/>
            <a:ext cx="1567839" cy="575687"/>
          </a:xfrm>
          <a:prstGeom prst="rect">
            <a:avLst/>
          </a:prstGeom>
        </p:spPr>
      </p:pic>
      <p:pic>
        <p:nvPicPr>
          <p:cNvPr id="166" name="Kép 16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65" t="26359" b="23175"/>
          <a:stretch/>
        </p:blipFill>
        <p:spPr>
          <a:xfrm>
            <a:off x="7184559" y="5237586"/>
            <a:ext cx="1776810" cy="722335"/>
          </a:xfrm>
          <a:prstGeom prst="rect">
            <a:avLst/>
          </a:prstGeom>
        </p:spPr>
      </p:pic>
      <p:pic>
        <p:nvPicPr>
          <p:cNvPr id="167" name="Kép 16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65" t="26359" b="23175"/>
          <a:stretch/>
        </p:blipFill>
        <p:spPr>
          <a:xfrm>
            <a:off x="7184559" y="3863709"/>
            <a:ext cx="1776810" cy="722335"/>
          </a:xfrm>
          <a:prstGeom prst="rect">
            <a:avLst/>
          </a:prstGeom>
        </p:spPr>
      </p:pic>
      <p:pic>
        <p:nvPicPr>
          <p:cNvPr id="168" name="Kép 16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90" y="5074773"/>
            <a:ext cx="1710524" cy="829921"/>
          </a:xfrm>
          <a:prstGeom prst="rect">
            <a:avLst/>
          </a:prstGeom>
        </p:spPr>
      </p:pic>
      <p:pic>
        <p:nvPicPr>
          <p:cNvPr id="169" name="Kép 16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48" r="8851" b="24848"/>
          <a:stretch/>
        </p:blipFill>
        <p:spPr>
          <a:xfrm>
            <a:off x="842484" y="3863709"/>
            <a:ext cx="1243600" cy="867032"/>
          </a:xfrm>
          <a:prstGeom prst="rect">
            <a:avLst/>
          </a:prstGeom>
        </p:spPr>
      </p:pic>
      <p:pic>
        <p:nvPicPr>
          <p:cNvPr id="170" name="Kép 16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92" t="35882" r="25511" b="36686"/>
          <a:stretch/>
        </p:blipFill>
        <p:spPr>
          <a:xfrm>
            <a:off x="1207969" y="1240486"/>
            <a:ext cx="1032446" cy="57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78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932323" cy="936104"/>
          </a:xfrm>
        </p:spPr>
        <p:txBody>
          <a:bodyPr/>
          <a:lstStyle/>
          <a:p>
            <a:r>
              <a:rPr lang="hu-HU" dirty="0"/>
              <a:t>Status</a:t>
            </a:r>
            <a:endParaRPr lang="en-US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48650B0A-AE3E-4B86-B801-3BDB30D68E73}"/>
              </a:ext>
            </a:extLst>
          </p:cNvPr>
          <p:cNvSpPr txBox="1"/>
          <p:nvPr/>
        </p:nvSpPr>
        <p:spPr>
          <a:xfrm>
            <a:off x="1724192" y="3267660"/>
            <a:ext cx="2300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Agriculture and rural development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xmlns="" id="{16B62A9A-1076-47EB-BA1A-D64788E35EF0}"/>
              </a:ext>
            </a:extLst>
          </p:cNvPr>
          <p:cNvSpPr txBox="1"/>
          <p:nvPr/>
        </p:nvSpPr>
        <p:spPr>
          <a:xfrm>
            <a:off x="1280644" y="5895648"/>
            <a:ext cx="31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Local government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C13FB9AB-1BA0-4EEE-BBC4-A7894F8C6B2B}"/>
              </a:ext>
            </a:extLst>
          </p:cNvPr>
          <p:cNvSpPr txBox="1"/>
          <p:nvPr/>
        </p:nvSpPr>
        <p:spPr>
          <a:xfrm>
            <a:off x="4943558" y="3262143"/>
            <a:ext cx="2659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Social security and family support</a:t>
            </a:r>
          </a:p>
        </p:txBody>
      </p:sp>
      <p:grpSp>
        <p:nvGrpSpPr>
          <p:cNvPr id="95" name="Csoportba foglalás 94">
            <a:extLst>
              <a:ext uri="{FF2B5EF4-FFF2-40B4-BE49-F238E27FC236}">
                <a16:creationId xmlns:a16="http://schemas.microsoft.com/office/drawing/2014/main" xmlns="" id="{A5AACF03-32DC-4F67-915A-A0A3876EA555}"/>
              </a:ext>
            </a:extLst>
          </p:cNvPr>
          <p:cNvGrpSpPr/>
          <p:nvPr/>
        </p:nvGrpSpPr>
        <p:grpSpPr>
          <a:xfrm>
            <a:off x="5451755" y="1561422"/>
            <a:ext cx="1625126" cy="1625126"/>
            <a:chOff x="860823" y="2914062"/>
            <a:chExt cx="1625126" cy="1625126"/>
          </a:xfrm>
        </p:grpSpPr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CF032A76-0C8F-41C2-AFAE-E6F0F7190CB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Téglalap: lekerekített 96">
              <a:extLst>
                <a:ext uri="{FF2B5EF4-FFF2-40B4-BE49-F238E27FC236}">
                  <a16:creationId xmlns:a16="http://schemas.microsoft.com/office/drawing/2014/main" xmlns="" id="{9E3FB573-02DD-4B91-88B6-FA0B9883F3CD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églalap: lekerekített 97">
              <a:extLst>
                <a:ext uri="{FF2B5EF4-FFF2-40B4-BE49-F238E27FC236}">
                  <a16:creationId xmlns:a16="http://schemas.microsoft.com/office/drawing/2014/main" xmlns="" id="{BCB5CC7B-D9A9-437E-94B6-D13CD9C937E5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9" name="Téglalap: lekerekített 98">
              <a:extLst>
                <a:ext uri="{FF2B5EF4-FFF2-40B4-BE49-F238E27FC236}">
                  <a16:creationId xmlns:a16="http://schemas.microsoft.com/office/drawing/2014/main" xmlns="" id="{792835F2-6D3F-493E-A686-748E1F92F0B8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0" name="Téglalap: lekerekített 99">
              <a:extLst>
                <a:ext uri="{FF2B5EF4-FFF2-40B4-BE49-F238E27FC236}">
                  <a16:creationId xmlns:a16="http://schemas.microsoft.com/office/drawing/2014/main" xmlns="" id="{AD3AEEDC-6C2E-4CBB-B2C9-25F58248FB2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1" name="Téglalap: lekerekített 100">
              <a:extLst>
                <a:ext uri="{FF2B5EF4-FFF2-40B4-BE49-F238E27FC236}">
                  <a16:creationId xmlns:a16="http://schemas.microsoft.com/office/drawing/2014/main" xmlns="" id="{CBDC34C2-5AC5-412F-AB09-9275E44CA4F7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02" name="Csoportba foglalás 101">
              <a:extLst>
                <a:ext uri="{FF2B5EF4-FFF2-40B4-BE49-F238E27FC236}">
                  <a16:creationId xmlns:a16="http://schemas.microsoft.com/office/drawing/2014/main" xmlns="" id="{A73F1FF1-EE44-4C6C-895C-09545DE1063C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15" name="Téglalap 114">
                <a:extLst>
                  <a:ext uri="{FF2B5EF4-FFF2-40B4-BE49-F238E27FC236}">
                    <a16:creationId xmlns:a16="http://schemas.microsoft.com/office/drawing/2014/main" xmlns="" id="{C44582A6-3380-41BB-A717-84F1D1778FEF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6" name="Egyenes összekötő nyíllal 115">
                <a:extLst>
                  <a:ext uri="{FF2B5EF4-FFF2-40B4-BE49-F238E27FC236}">
                    <a16:creationId xmlns:a16="http://schemas.microsoft.com/office/drawing/2014/main" xmlns="" id="{B32BB0D8-9A05-482F-B466-A46C6BB9B0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Csoportba foglalás 102">
              <a:extLst>
                <a:ext uri="{FF2B5EF4-FFF2-40B4-BE49-F238E27FC236}">
                  <a16:creationId xmlns:a16="http://schemas.microsoft.com/office/drawing/2014/main" xmlns="" id="{32F5370C-4F6F-4D49-B94C-53DF01074E11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13" name="Téglalap 112">
                <a:extLst>
                  <a:ext uri="{FF2B5EF4-FFF2-40B4-BE49-F238E27FC236}">
                    <a16:creationId xmlns:a16="http://schemas.microsoft.com/office/drawing/2014/main" xmlns="" id="{809BB086-DAB3-48B9-B099-0F0B9168098B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4" name="Egyenes összekötő nyíllal 113">
                <a:extLst>
                  <a:ext uri="{FF2B5EF4-FFF2-40B4-BE49-F238E27FC236}">
                    <a16:creationId xmlns:a16="http://schemas.microsoft.com/office/drawing/2014/main" xmlns="" id="{E89A6920-9110-4B03-ACDE-0001C6794D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Csoportba foglalás 103">
              <a:extLst>
                <a:ext uri="{FF2B5EF4-FFF2-40B4-BE49-F238E27FC236}">
                  <a16:creationId xmlns:a16="http://schemas.microsoft.com/office/drawing/2014/main" xmlns="" id="{5118B80F-CAB2-4749-B233-869BABF6594C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11" name="Téglalap 110">
                <a:extLst>
                  <a:ext uri="{FF2B5EF4-FFF2-40B4-BE49-F238E27FC236}">
                    <a16:creationId xmlns:a16="http://schemas.microsoft.com/office/drawing/2014/main" xmlns="" id="{183577FC-CB23-4A78-B2C3-5C89EE3CAC9A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2" name="Egyenes összekötő nyíllal 111">
                <a:extLst>
                  <a:ext uri="{FF2B5EF4-FFF2-40B4-BE49-F238E27FC236}">
                    <a16:creationId xmlns:a16="http://schemas.microsoft.com/office/drawing/2014/main" xmlns="" id="{69DDE214-5557-40BE-A56E-E77F890053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Csoportba foglalás 104">
              <a:extLst>
                <a:ext uri="{FF2B5EF4-FFF2-40B4-BE49-F238E27FC236}">
                  <a16:creationId xmlns:a16="http://schemas.microsoft.com/office/drawing/2014/main" xmlns="" id="{99F4D4A8-74A5-42C7-9096-F15394C62383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09" name="Téglalap: lekerekített 108">
                <a:extLst>
                  <a:ext uri="{FF2B5EF4-FFF2-40B4-BE49-F238E27FC236}">
                    <a16:creationId xmlns:a16="http://schemas.microsoft.com/office/drawing/2014/main" xmlns="" id="{5D828084-613F-42F5-A862-974D08EEAE6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10" name="Egyenes összekötő nyíllal 109">
                <a:extLst>
                  <a:ext uri="{FF2B5EF4-FFF2-40B4-BE49-F238E27FC236}">
                    <a16:creationId xmlns:a16="http://schemas.microsoft.com/office/drawing/2014/main" xmlns="" id="{A880EE78-959C-4494-AF8D-1AD283B92A96}"/>
                  </a:ext>
                </a:extLst>
              </p:cNvPr>
              <p:cNvCxnSpPr>
                <a:cxnSpLocks/>
                <a:endCxn id="10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Csoportba foglalás 105">
              <a:extLst>
                <a:ext uri="{FF2B5EF4-FFF2-40B4-BE49-F238E27FC236}">
                  <a16:creationId xmlns:a16="http://schemas.microsoft.com/office/drawing/2014/main" xmlns="" id="{9235AD19-CA1F-46A6-AD9D-7B4BC61ACFA8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07" name="Téglalap: lekerekített 106">
                <a:extLst>
                  <a:ext uri="{FF2B5EF4-FFF2-40B4-BE49-F238E27FC236}">
                    <a16:creationId xmlns:a16="http://schemas.microsoft.com/office/drawing/2014/main" xmlns="" id="{3264E7AF-EA14-4488-9338-BCF19D421228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08" name="Egyenes összekötő nyíllal 107">
                <a:extLst>
                  <a:ext uri="{FF2B5EF4-FFF2-40B4-BE49-F238E27FC236}">
                    <a16:creationId xmlns:a16="http://schemas.microsoft.com/office/drawing/2014/main" xmlns="" id="{D9D941B2-7A66-40E1-8DAA-2DA107572880}"/>
                  </a:ext>
                </a:extLst>
              </p:cNvPr>
              <p:cNvCxnSpPr>
                <a:cxnSpLocks/>
                <a:endCxn id="107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7" name="Csoportba foglalás 116">
            <a:extLst>
              <a:ext uri="{FF2B5EF4-FFF2-40B4-BE49-F238E27FC236}">
                <a16:creationId xmlns:a16="http://schemas.microsoft.com/office/drawing/2014/main" xmlns="" id="{BAA7CF0B-B9A1-4043-B594-1E916DCF07F9}"/>
              </a:ext>
            </a:extLst>
          </p:cNvPr>
          <p:cNvGrpSpPr/>
          <p:nvPr/>
        </p:nvGrpSpPr>
        <p:grpSpPr>
          <a:xfrm>
            <a:off x="5461473" y="4225392"/>
            <a:ext cx="1625126" cy="1625126"/>
            <a:chOff x="860823" y="2914062"/>
            <a:chExt cx="1625126" cy="1625126"/>
          </a:xfrm>
        </p:grpSpPr>
        <p:sp>
          <p:nvSpPr>
            <p:cNvPr id="118" name="Ellipszis 117">
              <a:extLst>
                <a:ext uri="{FF2B5EF4-FFF2-40B4-BE49-F238E27FC236}">
                  <a16:creationId xmlns:a16="http://schemas.microsoft.com/office/drawing/2014/main" xmlns="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Téglalap: lekerekített 118">
              <a:extLst>
                <a:ext uri="{FF2B5EF4-FFF2-40B4-BE49-F238E27FC236}">
                  <a16:creationId xmlns:a16="http://schemas.microsoft.com/office/drawing/2014/main" xmlns="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Téglalap: lekerekített 119">
              <a:extLst>
                <a:ext uri="{FF2B5EF4-FFF2-40B4-BE49-F238E27FC236}">
                  <a16:creationId xmlns:a16="http://schemas.microsoft.com/office/drawing/2014/main" xmlns="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1" name="Téglalap: lekerekített 120">
              <a:extLst>
                <a:ext uri="{FF2B5EF4-FFF2-40B4-BE49-F238E27FC236}">
                  <a16:creationId xmlns:a16="http://schemas.microsoft.com/office/drawing/2014/main" xmlns="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2" name="Téglalap: lekerekített 121">
              <a:extLst>
                <a:ext uri="{FF2B5EF4-FFF2-40B4-BE49-F238E27FC236}">
                  <a16:creationId xmlns:a16="http://schemas.microsoft.com/office/drawing/2014/main" xmlns="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3" name="Téglalap: lekerekített 122">
              <a:extLst>
                <a:ext uri="{FF2B5EF4-FFF2-40B4-BE49-F238E27FC236}">
                  <a16:creationId xmlns:a16="http://schemas.microsoft.com/office/drawing/2014/main" xmlns="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24" name="Csoportba foglalás 123">
              <a:extLst>
                <a:ext uri="{FF2B5EF4-FFF2-40B4-BE49-F238E27FC236}">
                  <a16:creationId xmlns:a16="http://schemas.microsoft.com/office/drawing/2014/main" xmlns="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37" name="Téglalap 136">
                <a:extLst>
                  <a:ext uri="{FF2B5EF4-FFF2-40B4-BE49-F238E27FC236}">
                    <a16:creationId xmlns:a16="http://schemas.microsoft.com/office/drawing/2014/main" xmlns="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8" name="Egyenes összekötő nyíllal 137">
                <a:extLst>
                  <a:ext uri="{FF2B5EF4-FFF2-40B4-BE49-F238E27FC236}">
                    <a16:creationId xmlns:a16="http://schemas.microsoft.com/office/drawing/2014/main" xmlns="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Csoportba foglalás 124">
              <a:extLst>
                <a:ext uri="{FF2B5EF4-FFF2-40B4-BE49-F238E27FC236}">
                  <a16:creationId xmlns:a16="http://schemas.microsoft.com/office/drawing/2014/main" xmlns="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35" name="Téglalap 134">
                <a:extLst>
                  <a:ext uri="{FF2B5EF4-FFF2-40B4-BE49-F238E27FC236}">
                    <a16:creationId xmlns:a16="http://schemas.microsoft.com/office/drawing/2014/main" xmlns="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6" name="Egyenes összekötő nyíllal 135">
                <a:extLst>
                  <a:ext uri="{FF2B5EF4-FFF2-40B4-BE49-F238E27FC236}">
                    <a16:creationId xmlns:a16="http://schemas.microsoft.com/office/drawing/2014/main" xmlns="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Csoportba foglalás 125">
              <a:extLst>
                <a:ext uri="{FF2B5EF4-FFF2-40B4-BE49-F238E27FC236}">
                  <a16:creationId xmlns:a16="http://schemas.microsoft.com/office/drawing/2014/main" xmlns="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33" name="Téglalap 132">
                <a:extLst>
                  <a:ext uri="{FF2B5EF4-FFF2-40B4-BE49-F238E27FC236}">
                    <a16:creationId xmlns:a16="http://schemas.microsoft.com/office/drawing/2014/main" xmlns="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34" name="Egyenes összekötő nyíllal 133">
                <a:extLst>
                  <a:ext uri="{FF2B5EF4-FFF2-40B4-BE49-F238E27FC236}">
                    <a16:creationId xmlns:a16="http://schemas.microsoft.com/office/drawing/2014/main" xmlns="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Csoportba foglalás 126">
              <a:extLst>
                <a:ext uri="{FF2B5EF4-FFF2-40B4-BE49-F238E27FC236}">
                  <a16:creationId xmlns:a16="http://schemas.microsoft.com/office/drawing/2014/main" xmlns="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31" name="Téglalap: lekerekített 130">
                <a:extLst>
                  <a:ext uri="{FF2B5EF4-FFF2-40B4-BE49-F238E27FC236}">
                    <a16:creationId xmlns:a16="http://schemas.microsoft.com/office/drawing/2014/main" xmlns="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2" name="Egyenes összekötő nyíllal 131">
                <a:extLst>
                  <a:ext uri="{FF2B5EF4-FFF2-40B4-BE49-F238E27FC236}">
                    <a16:creationId xmlns:a16="http://schemas.microsoft.com/office/drawing/2014/main" xmlns="" id="{527A995F-DEBB-4741-8E8E-C50DEC87831E}"/>
                  </a:ext>
                </a:extLst>
              </p:cNvPr>
              <p:cNvCxnSpPr>
                <a:cxnSpLocks/>
                <a:endCxn id="13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Csoportba foglalás 127">
              <a:extLst>
                <a:ext uri="{FF2B5EF4-FFF2-40B4-BE49-F238E27FC236}">
                  <a16:creationId xmlns:a16="http://schemas.microsoft.com/office/drawing/2014/main" xmlns="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29" name="Téglalap: lekerekített 128">
                <a:extLst>
                  <a:ext uri="{FF2B5EF4-FFF2-40B4-BE49-F238E27FC236}">
                    <a16:creationId xmlns:a16="http://schemas.microsoft.com/office/drawing/2014/main" xmlns="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30" name="Egyenes összekötő nyíllal 129">
                <a:extLst>
                  <a:ext uri="{FF2B5EF4-FFF2-40B4-BE49-F238E27FC236}">
                    <a16:creationId xmlns:a16="http://schemas.microsoft.com/office/drawing/2014/main" xmlns="" id="{1D0DFCD0-E3E3-4233-8EA0-3BC4B64F5289}"/>
                  </a:ext>
                </a:extLst>
              </p:cNvPr>
              <p:cNvCxnSpPr>
                <a:cxnSpLocks/>
                <a:endCxn id="129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Csoportba foglalás 138">
            <a:extLst>
              <a:ext uri="{FF2B5EF4-FFF2-40B4-BE49-F238E27FC236}">
                <a16:creationId xmlns:a16="http://schemas.microsoft.com/office/drawing/2014/main" xmlns="" id="{4C868879-76AE-4576-A4FA-B3179449ED25}"/>
              </a:ext>
            </a:extLst>
          </p:cNvPr>
          <p:cNvGrpSpPr/>
          <p:nvPr/>
        </p:nvGrpSpPr>
        <p:grpSpPr>
          <a:xfrm>
            <a:off x="2062514" y="1542708"/>
            <a:ext cx="1625126" cy="1625126"/>
            <a:chOff x="860823" y="2914062"/>
            <a:chExt cx="1625126" cy="1625126"/>
          </a:xfrm>
        </p:grpSpPr>
        <p:sp>
          <p:nvSpPr>
            <p:cNvPr id="140" name="Ellipszis 139">
              <a:extLst>
                <a:ext uri="{FF2B5EF4-FFF2-40B4-BE49-F238E27FC236}">
                  <a16:creationId xmlns:a16="http://schemas.microsoft.com/office/drawing/2014/main" xmlns="" id="{E69D9D71-C3CB-43F2-816C-24876EE7864B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Téglalap: lekerekített 140">
              <a:extLst>
                <a:ext uri="{FF2B5EF4-FFF2-40B4-BE49-F238E27FC236}">
                  <a16:creationId xmlns:a16="http://schemas.microsoft.com/office/drawing/2014/main" xmlns="" id="{A598E023-EE8B-4C3A-96F1-C2C17ED02E50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églalap: lekerekített 141">
              <a:extLst>
                <a:ext uri="{FF2B5EF4-FFF2-40B4-BE49-F238E27FC236}">
                  <a16:creationId xmlns:a16="http://schemas.microsoft.com/office/drawing/2014/main" xmlns="" id="{65775D9B-B185-49CF-B79C-01E44ACF9B18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3" name="Téglalap: lekerekített 142">
              <a:extLst>
                <a:ext uri="{FF2B5EF4-FFF2-40B4-BE49-F238E27FC236}">
                  <a16:creationId xmlns:a16="http://schemas.microsoft.com/office/drawing/2014/main" xmlns="" id="{5839E896-EE4D-47E2-9344-0259A0C0E8D7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4" name="Téglalap: lekerekített 143">
              <a:extLst>
                <a:ext uri="{FF2B5EF4-FFF2-40B4-BE49-F238E27FC236}">
                  <a16:creationId xmlns:a16="http://schemas.microsoft.com/office/drawing/2014/main" xmlns="" id="{A3A1A99A-AE73-4F86-ADFB-0D0C6A801382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5" name="Téglalap: lekerekített 144">
              <a:extLst>
                <a:ext uri="{FF2B5EF4-FFF2-40B4-BE49-F238E27FC236}">
                  <a16:creationId xmlns:a16="http://schemas.microsoft.com/office/drawing/2014/main" xmlns="" id="{2E0A8CB8-143D-47AE-B3EE-0021565E7810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46" name="Csoportba foglalás 145">
              <a:extLst>
                <a:ext uri="{FF2B5EF4-FFF2-40B4-BE49-F238E27FC236}">
                  <a16:creationId xmlns:a16="http://schemas.microsoft.com/office/drawing/2014/main" xmlns="" id="{9A3F125A-4D08-4C51-AF6F-1A102E5C6EAD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159" name="Téglalap 158">
                <a:extLst>
                  <a:ext uri="{FF2B5EF4-FFF2-40B4-BE49-F238E27FC236}">
                    <a16:creationId xmlns:a16="http://schemas.microsoft.com/office/drawing/2014/main" xmlns="" id="{0E784CA7-905D-438C-8605-7D2FE0B5DFCE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0" name="Egyenes összekötő nyíllal 159">
                <a:extLst>
                  <a:ext uri="{FF2B5EF4-FFF2-40B4-BE49-F238E27FC236}">
                    <a16:creationId xmlns:a16="http://schemas.microsoft.com/office/drawing/2014/main" xmlns="" id="{BF659899-9DA7-48F0-859E-7631DAFEF8C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Csoportba foglalás 146">
              <a:extLst>
                <a:ext uri="{FF2B5EF4-FFF2-40B4-BE49-F238E27FC236}">
                  <a16:creationId xmlns:a16="http://schemas.microsoft.com/office/drawing/2014/main" xmlns="" id="{CB878822-C27C-4DE8-971D-F34EA94A7445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157" name="Téglalap 156">
                <a:extLst>
                  <a:ext uri="{FF2B5EF4-FFF2-40B4-BE49-F238E27FC236}">
                    <a16:creationId xmlns:a16="http://schemas.microsoft.com/office/drawing/2014/main" xmlns="" id="{0B7CEF2B-2D5B-444E-8533-77B1309546B7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8" name="Egyenes összekötő nyíllal 157">
                <a:extLst>
                  <a:ext uri="{FF2B5EF4-FFF2-40B4-BE49-F238E27FC236}">
                    <a16:creationId xmlns:a16="http://schemas.microsoft.com/office/drawing/2014/main" xmlns="" id="{BA7BBF15-DF6B-4C54-A73D-AF5D7E4B26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Csoportba foglalás 147">
              <a:extLst>
                <a:ext uri="{FF2B5EF4-FFF2-40B4-BE49-F238E27FC236}">
                  <a16:creationId xmlns:a16="http://schemas.microsoft.com/office/drawing/2014/main" xmlns="" id="{0713509D-A173-4552-9B1D-F2775A5E3990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155" name="Téglalap 154">
                <a:extLst>
                  <a:ext uri="{FF2B5EF4-FFF2-40B4-BE49-F238E27FC236}">
                    <a16:creationId xmlns:a16="http://schemas.microsoft.com/office/drawing/2014/main" xmlns="" id="{BC342BA5-B371-403E-AEFA-0174BF93A175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56" name="Egyenes összekötő nyíllal 155">
                <a:extLst>
                  <a:ext uri="{FF2B5EF4-FFF2-40B4-BE49-F238E27FC236}">
                    <a16:creationId xmlns:a16="http://schemas.microsoft.com/office/drawing/2014/main" xmlns="" id="{69986584-9038-4954-AD08-B282FC8C12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Csoportba foglalás 148">
              <a:extLst>
                <a:ext uri="{FF2B5EF4-FFF2-40B4-BE49-F238E27FC236}">
                  <a16:creationId xmlns:a16="http://schemas.microsoft.com/office/drawing/2014/main" xmlns="" id="{0ADD8D1C-138C-4EB6-B3DE-651A58713F52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153" name="Téglalap: lekerekített 152">
                <a:extLst>
                  <a:ext uri="{FF2B5EF4-FFF2-40B4-BE49-F238E27FC236}">
                    <a16:creationId xmlns:a16="http://schemas.microsoft.com/office/drawing/2014/main" xmlns="" id="{67E86A01-9B2B-4EBE-9CB1-187B75985F14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4" name="Egyenes összekötő nyíllal 153">
                <a:extLst>
                  <a:ext uri="{FF2B5EF4-FFF2-40B4-BE49-F238E27FC236}">
                    <a16:creationId xmlns:a16="http://schemas.microsoft.com/office/drawing/2014/main" xmlns="" id="{CC3D169B-A68F-4820-8B36-DFF993ED3109}"/>
                  </a:ext>
                </a:extLst>
              </p:cNvPr>
              <p:cNvCxnSpPr>
                <a:cxnSpLocks/>
                <a:endCxn id="153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Csoportba foglalás 149">
              <a:extLst>
                <a:ext uri="{FF2B5EF4-FFF2-40B4-BE49-F238E27FC236}">
                  <a16:creationId xmlns:a16="http://schemas.microsoft.com/office/drawing/2014/main" xmlns="" id="{2E6C748B-73A7-4BA0-867A-065B5C679EBA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151" name="Téglalap: lekerekített 150">
                <a:extLst>
                  <a:ext uri="{FF2B5EF4-FFF2-40B4-BE49-F238E27FC236}">
                    <a16:creationId xmlns:a16="http://schemas.microsoft.com/office/drawing/2014/main" xmlns="" id="{378C0860-9BD3-4A87-A2DD-37AB9E3C87EF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152" name="Egyenes összekötő nyíllal 151">
                <a:extLst>
                  <a:ext uri="{FF2B5EF4-FFF2-40B4-BE49-F238E27FC236}">
                    <a16:creationId xmlns:a16="http://schemas.microsoft.com/office/drawing/2014/main" xmlns="" id="{2BFEAC21-D5D8-400E-A53C-36385DAAFE5E}"/>
                  </a:ext>
                </a:extLst>
              </p:cNvPr>
              <p:cNvCxnSpPr>
                <a:cxnSpLocks/>
                <a:endCxn id="151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BAA7CF0B-B9A1-4043-B594-1E916DCF07F9}"/>
              </a:ext>
            </a:extLst>
          </p:cNvPr>
          <p:cNvGrpSpPr/>
          <p:nvPr/>
        </p:nvGrpSpPr>
        <p:grpSpPr>
          <a:xfrm>
            <a:off x="2063200" y="4250266"/>
            <a:ext cx="1625126" cy="1625126"/>
            <a:chOff x="860823" y="2914062"/>
            <a:chExt cx="1625126" cy="1625126"/>
          </a:xfrm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42182A76-B941-44FB-B9C6-5AE117D501E6}"/>
                </a:ext>
              </a:extLst>
            </p:cNvPr>
            <p:cNvSpPr/>
            <p:nvPr/>
          </p:nvSpPr>
          <p:spPr>
            <a:xfrm>
              <a:off x="860823" y="2914062"/>
              <a:ext cx="1625126" cy="1625126"/>
            </a:xfrm>
            <a:prstGeom prst="ellipse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églalap: lekerekített 118">
              <a:extLst>
                <a:ext uri="{FF2B5EF4-FFF2-40B4-BE49-F238E27FC236}">
                  <a16:creationId xmlns:a16="http://schemas.microsoft.com/office/drawing/2014/main" xmlns="" id="{289638F8-8A48-46C9-A949-D48CD5FD393B}"/>
                </a:ext>
              </a:extLst>
            </p:cNvPr>
            <p:cNvSpPr/>
            <p:nvPr/>
          </p:nvSpPr>
          <p:spPr>
            <a:xfrm>
              <a:off x="1172878" y="3482179"/>
              <a:ext cx="1001016" cy="4514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Téglalap: lekerekített 119">
              <a:extLst>
                <a:ext uri="{FF2B5EF4-FFF2-40B4-BE49-F238E27FC236}">
                  <a16:creationId xmlns:a16="http://schemas.microsoft.com/office/drawing/2014/main" xmlns="" id="{156AED05-82E8-4031-BE22-9ED8FB23BFA3}"/>
                </a:ext>
              </a:extLst>
            </p:cNvPr>
            <p:cNvSpPr/>
            <p:nvPr/>
          </p:nvSpPr>
          <p:spPr>
            <a:xfrm>
              <a:off x="1259632" y="3658451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Téglalap: lekerekített 120">
              <a:extLst>
                <a:ext uri="{FF2B5EF4-FFF2-40B4-BE49-F238E27FC236}">
                  <a16:creationId xmlns:a16="http://schemas.microsoft.com/office/drawing/2014/main" xmlns="" id="{09F4C53A-C322-4235-A559-9EBFDE401D9A}"/>
                </a:ext>
              </a:extLst>
            </p:cNvPr>
            <p:cNvSpPr/>
            <p:nvPr/>
          </p:nvSpPr>
          <p:spPr>
            <a:xfrm>
              <a:off x="1750147" y="3653983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Téglalap: lekerekített 121">
              <a:extLst>
                <a:ext uri="{FF2B5EF4-FFF2-40B4-BE49-F238E27FC236}">
                  <a16:creationId xmlns:a16="http://schemas.microsoft.com/office/drawing/2014/main" xmlns="" id="{D1040C19-855A-4AB4-AB2A-4DD93B4E4744}"/>
                </a:ext>
              </a:extLst>
            </p:cNvPr>
            <p:cNvSpPr/>
            <p:nvPr/>
          </p:nvSpPr>
          <p:spPr>
            <a:xfrm>
              <a:off x="1263083" y="3512657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Téglalap: lekerekített 122">
              <a:extLst>
                <a:ext uri="{FF2B5EF4-FFF2-40B4-BE49-F238E27FC236}">
                  <a16:creationId xmlns:a16="http://schemas.microsoft.com/office/drawing/2014/main" xmlns="" id="{DD3D111D-3446-4C38-971B-71D0D6D715DE}"/>
                </a:ext>
              </a:extLst>
            </p:cNvPr>
            <p:cNvSpPr/>
            <p:nvPr/>
          </p:nvSpPr>
          <p:spPr>
            <a:xfrm>
              <a:off x="1753598" y="3508189"/>
              <a:ext cx="332589" cy="95538"/>
            </a:xfrm>
            <a:prstGeom prst="roundRect">
              <a:avLst/>
            </a:prstGeom>
            <a:solidFill>
              <a:srgbClr val="2349AC"/>
            </a:solidFill>
            <a:ln>
              <a:solidFill>
                <a:srgbClr val="2349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81" name="Csoportba foglalás 80">
              <a:extLst>
                <a:ext uri="{FF2B5EF4-FFF2-40B4-BE49-F238E27FC236}">
                  <a16:creationId xmlns:a16="http://schemas.microsoft.com/office/drawing/2014/main" xmlns="" id="{12A9755C-EE6A-49D9-B8DD-9B41974EED50}"/>
                </a:ext>
              </a:extLst>
            </p:cNvPr>
            <p:cNvGrpSpPr/>
            <p:nvPr/>
          </p:nvGrpSpPr>
          <p:grpSpPr>
            <a:xfrm>
              <a:off x="1281181" y="3944075"/>
              <a:ext cx="186457" cy="276121"/>
              <a:chOff x="1987437" y="3932792"/>
              <a:chExt cx="186457" cy="276121"/>
            </a:xfrm>
          </p:grpSpPr>
          <p:sp>
            <p:nvSpPr>
              <p:cNvPr id="94" name="Téglalap 93">
                <a:extLst>
                  <a:ext uri="{FF2B5EF4-FFF2-40B4-BE49-F238E27FC236}">
                    <a16:creationId xmlns:a16="http://schemas.microsoft.com/office/drawing/2014/main" xmlns="" id="{1990697B-B775-4A1E-9B2C-FBCEF47CAD8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1" name="Egyenes összekötő nyíllal 160">
                <a:extLst>
                  <a:ext uri="{FF2B5EF4-FFF2-40B4-BE49-F238E27FC236}">
                    <a16:creationId xmlns:a16="http://schemas.microsoft.com/office/drawing/2014/main" xmlns="" id="{AE173A01-3D4E-4598-AA76-DA6FCBC81C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Csoportba foglalás 81">
              <a:extLst>
                <a:ext uri="{FF2B5EF4-FFF2-40B4-BE49-F238E27FC236}">
                  <a16:creationId xmlns:a16="http://schemas.microsoft.com/office/drawing/2014/main" xmlns="" id="{5C2D45CC-0E6C-419D-9CB1-31BCCF645228}"/>
                </a:ext>
              </a:extLst>
            </p:cNvPr>
            <p:cNvGrpSpPr/>
            <p:nvPr/>
          </p:nvGrpSpPr>
          <p:grpSpPr>
            <a:xfrm>
              <a:off x="1580157" y="3943174"/>
              <a:ext cx="186457" cy="276121"/>
              <a:chOff x="1987437" y="3932792"/>
              <a:chExt cx="186457" cy="276121"/>
            </a:xfrm>
          </p:grpSpPr>
          <p:sp>
            <p:nvSpPr>
              <p:cNvPr id="92" name="Téglalap 91">
                <a:extLst>
                  <a:ext uri="{FF2B5EF4-FFF2-40B4-BE49-F238E27FC236}">
                    <a16:creationId xmlns:a16="http://schemas.microsoft.com/office/drawing/2014/main" xmlns="" id="{B81BCF50-68CF-4363-9FA1-0DF68D3CBA64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3" name="Egyenes összekötő nyíllal 92">
                <a:extLst>
                  <a:ext uri="{FF2B5EF4-FFF2-40B4-BE49-F238E27FC236}">
                    <a16:creationId xmlns:a16="http://schemas.microsoft.com/office/drawing/2014/main" xmlns="" id="{C79E3368-1D83-4C82-BCCB-5845DA04B5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Csoportba foglalás 82">
              <a:extLst>
                <a:ext uri="{FF2B5EF4-FFF2-40B4-BE49-F238E27FC236}">
                  <a16:creationId xmlns:a16="http://schemas.microsoft.com/office/drawing/2014/main" xmlns="" id="{F1E3505D-CF43-47BB-A447-7117200A47E5}"/>
                </a:ext>
              </a:extLst>
            </p:cNvPr>
            <p:cNvGrpSpPr/>
            <p:nvPr/>
          </p:nvGrpSpPr>
          <p:grpSpPr>
            <a:xfrm>
              <a:off x="1875844" y="3944075"/>
              <a:ext cx="186457" cy="276121"/>
              <a:chOff x="1987437" y="3932792"/>
              <a:chExt cx="186457" cy="276121"/>
            </a:xfrm>
          </p:grpSpPr>
          <p:sp>
            <p:nvSpPr>
              <p:cNvPr id="90" name="Téglalap 89">
                <a:extLst>
                  <a:ext uri="{FF2B5EF4-FFF2-40B4-BE49-F238E27FC236}">
                    <a16:creationId xmlns:a16="http://schemas.microsoft.com/office/drawing/2014/main" xmlns="" id="{3CC47861-3E05-46AE-869A-87F7E412E35C}"/>
                  </a:ext>
                </a:extLst>
              </p:cNvPr>
              <p:cNvSpPr/>
              <p:nvPr/>
            </p:nvSpPr>
            <p:spPr>
              <a:xfrm>
                <a:off x="1987437" y="4076893"/>
                <a:ext cx="186457" cy="132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1" name="Egyenes összekötő nyíllal 90">
                <a:extLst>
                  <a:ext uri="{FF2B5EF4-FFF2-40B4-BE49-F238E27FC236}">
                    <a16:creationId xmlns:a16="http://schemas.microsoft.com/office/drawing/2014/main" xmlns="" id="{93EE3B20-6F3B-43B1-864E-78F3109C38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079980" y="3932792"/>
                <a:ext cx="3289" cy="143252"/>
              </a:xfrm>
              <a:prstGeom prst="straightConnector1">
                <a:avLst/>
              </a:prstGeom>
              <a:ln w="635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Csoportba foglalás 83">
              <a:extLst>
                <a:ext uri="{FF2B5EF4-FFF2-40B4-BE49-F238E27FC236}">
                  <a16:creationId xmlns:a16="http://schemas.microsoft.com/office/drawing/2014/main" xmlns="" id="{2AB375EC-3011-45A6-97CA-D4D2E899BF4B}"/>
                </a:ext>
              </a:extLst>
            </p:cNvPr>
            <p:cNvGrpSpPr/>
            <p:nvPr/>
          </p:nvGrpSpPr>
          <p:grpSpPr>
            <a:xfrm>
              <a:off x="1331640" y="3244337"/>
              <a:ext cx="217540" cy="237842"/>
              <a:chOff x="1331640" y="3244337"/>
              <a:chExt cx="217540" cy="237842"/>
            </a:xfrm>
          </p:grpSpPr>
          <p:sp>
            <p:nvSpPr>
              <p:cNvPr id="88" name="Téglalap: lekerekített 130">
                <a:extLst>
                  <a:ext uri="{FF2B5EF4-FFF2-40B4-BE49-F238E27FC236}">
                    <a16:creationId xmlns:a16="http://schemas.microsoft.com/office/drawing/2014/main" xmlns="" id="{E6183A62-9E2F-40F0-8C4F-F34FBA12F175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9" name="Egyenes összekötő nyíllal 88">
                <a:extLst>
                  <a:ext uri="{FF2B5EF4-FFF2-40B4-BE49-F238E27FC236}">
                    <a16:creationId xmlns:a16="http://schemas.microsoft.com/office/drawing/2014/main" xmlns="" id="{527A995F-DEBB-4741-8E8E-C50DEC87831E}"/>
                  </a:ext>
                </a:extLst>
              </p:cNvPr>
              <p:cNvCxnSpPr>
                <a:cxnSpLocks/>
                <a:endCxn id="88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Csoportba foglalás 84">
              <a:extLst>
                <a:ext uri="{FF2B5EF4-FFF2-40B4-BE49-F238E27FC236}">
                  <a16:creationId xmlns:a16="http://schemas.microsoft.com/office/drawing/2014/main" xmlns="" id="{215BB689-A076-448C-88C6-C8EB3013BCE4}"/>
                </a:ext>
              </a:extLst>
            </p:cNvPr>
            <p:cNvGrpSpPr/>
            <p:nvPr/>
          </p:nvGrpSpPr>
          <p:grpSpPr>
            <a:xfrm>
              <a:off x="1797654" y="3240513"/>
              <a:ext cx="217540" cy="237842"/>
              <a:chOff x="1331640" y="3244337"/>
              <a:chExt cx="217540" cy="237842"/>
            </a:xfrm>
          </p:grpSpPr>
          <p:sp>
            <p:nvSpPr>
              <p:cNvPr id="86" name="Téglalap: lekerekített 128">
                <a:extLst>
                  <a:ext uri="{FF2B5EF4-FFF2-40B4-BE49-F238E27FC236}">
                    <a16:creationId xmlns:a16="http://schemas.microsoft.com/office/drawing/2014/main" xmlns="" id="{8EC88C25-50F2-4E43-BEC0-718B5C0B8C91}"/>
                  </a:ext>
                </a:extLst>
              </p:cNvPr>
              <p:cNvSpPr/>
              <p:nvPr/>
            </p:nvSpPr>
            <p:spPr>
              <a:xfrm>
                <a:off x="1331640" y="3244337"/>
                <a:ext cx="217540" cy="94590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87" name="Egyenes összekötő nyíllal 86">
                <a:extLst>
                  <a:ext uri="{FF2B5EF4-FFF2-40B4-BE49-F238E27FC236}">
                    <a16:creationId xmlns:a16="http://schemas.microsoft.com/office/drawing/2014/main" xmlns="" id="{1D0DFCD0-E3E3-4233-8EA0-3BC4B64F5289}"/>
                  </a:ext>
                </a:extLst>
              </p:cNvPr>
              <p:cNvCxnSpPr>
                <a:cxnSpLocks/>
                <a:endCxn id="86" idx="2"/>
              </p:cNvCxnSpPr>
              <p:nvPr/>
            </p:nvCxnSpPr>
            <p:spPr>
              <a:xfrm flipV="1">
                <a:off x="1440410" y="3338927"/>
                <a:ext cx="0" cy="143252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4" name="Szövegdoboz 183">
            <a:extLst>
              <a:ext uri="{FF2B5EF4-FFF2-40B4-BE49-F238E27FC236}">
                <a16:creationId xmlns:a16="http://schemas.microsoft.com/office/drawing/2014/main" xmlns="" id="{C13FB9AB-1BA0-4EEE-BBC4-A7894F8C6B2B}"/>
              </a:ext>
            </a:extLst>
          </p:cNvPr>
          <p:cNvSpPr txBox="1"/>
          <p:nvPr/>
        </p:nvSpPr>
        <p:spPr>
          <a:xfrm>
            <a:off x="4945202" y="5915982"/>
            <a:ext cx="2659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Central government</a:t>
            </a:r>
          </a:p>
        </p:txBody>
      </p:sp>
      <p:sp>
        <p:nvSpPr>
          <p:cNvPr id="171" name="Szövegdoboz 170">
            <a:extLst>
              <a:ext uri="{FF2B5EF4-FFF2-40B4-BE49-F238E27FC236}">
                <a16:creationId xmlns:a16="http://schemas.microsoft.com/office/drawing/2014/main" xmlns="" id="{48650B0A-AE3E-4B86-B801-3BDB30D68E73}"/>
              </a:ext>
            </a:extLst>
          </p:cNvPr>
          <p:cNvSpPr txBox="1"/>
          <p:nvPr/>
        </p:nvSpPr>
        <p:spPr>
          <a:xfrm>
            <a:off x="447989" y="2091714"/>
            <a:ext cx="1276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Live</a:t>
            </a:r>
          </a:p>
        </p:txBody>
      </p:sp>
      <p:sp>
        <p:nvSpPr>
          <p:cNvPr id="172" name="Szövegdoboz 171">
            <a:extLst>
              <a:ext uri="{FF2B5EF4-FFF2-40B4-BE49-F238E27FC236}">
                <a16:creationId xmlns:a16="http://schemas.microsoft.com/office/drawing/2014/main" xmlns="" id="{48650B0A-AE3E-4B86-B801-3BDB30D68E73}"/>
              </a:ext>
            </a:extLst>
          </p:cNvPr>
          <p:cNvSpPr txBox="1"/>
          <p:nvPr/>
        </p:nvSpPr>
        <p:spPr>
          <a:xfrm>
            <a:off x="447989" y="4442259"/>
            <a:ext cx="1276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Just before </a:t>
            </a:r>
            <a:r>
              <a:rPr lang="en-US" sz="2400" b="1" dirty="0" err="1">
                <a:solidFill>
                  <a:srgbClr val="FF0000"/>
                </a:solidFill>
              </a:rPr>
              <a:t>golive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3" name="Szövegdoboz 172">
            <a:extLst>
              <a:ext uri="{FF2B5EF4-FFF2-40B4-BE49-F238E27FC236}">
                <a16:creationId xmlns:a16="http://schemas.microsoft.com/office/drawing/2014/main" xmlns="" id="{48650B0A-AE3E-4B86-B801-3BDB30D68E73}"/>
              </a:ext>
            </a:extLst>
          </p:cNvPr>
          <p:cNvSpPr txBox="1"/>
          <p:nvPr/>
        </p:nvSpPr>
        <p:spPr>
          <a:xfrm>
            <a:off x="7403196" y="2070510"/>
            <a:ext cx="1489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Ongoing</a:t>
            </a:r>
          </a:p>
        </p:txBody>
      </p:sp>
      <p:sp>
        <p:nvSpPr>
          <p:cNvPr id="174" name="Szövegdoboz 173">
            <a:extLst>
              <a:ext uri="{FF2B5EF4-FFF2-40B4-BE49-F238E27FC236}">
                <a16:creationId xmlns:a16="http://schemas.microsoft.com/office/drawing/2014/main" xmlns="" id="{48650B0A-AE3E-4B86-B801-3BDB30D68E73}"/>
              </a:ext>
            </a:extLst>
          </p:cNvPr>
          <p:cNvSpPr txBox="1"/>
          <p:nvPr/>
        </p:nvSpPr>
        <p:spPr>
          <a:xfrm>
            <a:off x="6983760" y="418859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Procurement</a:t>
            </a:r>
          </a:p>
        </p:txBody>
      </p:sp>
    </p:spTree>
    <p:extLst>
      <p:ext uri="{BB962C8B-B14F-4D97-AF65-F5344CB8AC3E}">
        <p14:creationId xmlns:p14="http://schemas.microsoft.com/office/powerpoint/2010/main" val="46591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6EAD375B33C25544BC0E2FCE3CF7A6F0" ma:contentTypeVersion="3" ma:contentTypeDescription="Új dokumentum létrehozása." ma:contentTypeScope="" ma:versionID="81fd94f9c4d4225237e87dcc80546520">
  <xsd:schema xmlns:xsd="http://www.w3.org/2001/XMLSchema" xmlns:p="http://schemas.microsoft.com/office/2006/metadata/properties" xmlns:ns2="863d8242-625a-46ac-9d26-5ae4c7c0422e" targetNamespace="http://schemas.microsoft.com/office/2006/metadata/properties" ma:root="true" ma:fieldsID="19251728c961133f2d627216599671ac" ns2:_="">
    <xsd:import namespace="863d8242-625a-46ac-9d26-5ae4c7c0422e"/>
    <xsd:element name="properties">
      <xsd:complexType>
        <xsd:sequence>
          <xsd:element name="documentManagement">
            <xsd:complexType>
              <xsd:all>
                <xsd:element ref="ns2:Projekttev_x00e9_kenys_x00e9_g_x0020__x0028_kapcsol_x00f3_d_x00e1_s_x0029_" minOccurs="0"/>
                <xsd:element ref="ns2:Eredm_x00e9_nyterm_x00e9_k_x0020_kapcsol_x00f3_d_x00e1_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63d8242-625a-46ac-9d26-5ae4c7c0422e" elementFormDefault="qualified">
    <xsd:import namespace="http://schemas.microsoft.com/office/2006/documentManagement/types"/>
    <xsd:element name="Projekttev_x00e9_kenys_x00e9_g_x0020__x0028_kapcsol_x00f3_d_x00e1_s_x0029_" ma:index="8" nillable="true" ma:displayName="Projekttevékenység (kapcsolódás)" ma:list="{ab18edff-4283-471e-aca6-12a73a0c1785}" ma:internalName="Projekttev_x00e9_kenys_x00e9_g_x0020__x0028_kapcsol_x00f3_d_x00e1_s_x0029_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edm_x00e9_nyterm_x00e9_k_x0020_kapcsol_x00f3_d_x00e1_s" ma:index="9" nillable="true" ma:displayName="Eredménytermék kapcsolódás" ma:list="{759e002a-0d4e-4e83-a133-0c1f3f2120b8}" ma:internalName="Eredm_x00e9_nyterm_x00e9_k_x0020_kapcsol_x00f3_d_x00e1_s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 ma:readOnly="true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rojekttev_x00e9_kenys_x00e9_g_x0020__x0028_kapcsol_x00f3_d_x00e1_s_x0029_ xmlns="863d8242-625a-46ac-9d26-5ae4c7c0422e"/>
    <Eredm_x00e9_nyterm_x00e9_k_x0020_kapcsol_x00f3_d_x00e1_s xmlns="863d8242-625a-46ac-9d26-5ae4c7c0422e"/>
  </documentManagement>
</p:properties>
</file>

<file path=customXml/itemProps1.xml><?xml version="1.0" encoding="utf-8"?>
<ds:datastoreItem xmlns:ds="http://schemas.openxmlformats.org/officeDocument/2006/customXml" ds:itemID="{97B319D5-47BF-4DFF-9A65-E1C2ED05EB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3d8242-625a-46ac-9d26-5ae4c7c0422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A59DED2-CD24-4A8B-9CA5-70BBCD7CAB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A30B49-4B74-4AB9-96FB-049676DB29C3}">
  <ds:schemaRefs>
    <ds:schemaRef ds:uri="http://purl.org/dc/terms/"/>
    <ds:schemaRef ds:uri="863d8242-625a-46ac-9d26-5ae4c7c0422e"/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2304</TotalTime>
  <Words>606</Words>
  <Application>Microsoft Office PowerPoint</Application>
  <PresentationFormat>Diavetítés a képernyőre (4:3 oldalarány)</PresentationFormat>
  <Paragraphs>159</Paragraphs>
  <Slides>23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4" baseType="lpstr">
      <vt:lpstr>Office-téma</vt:lpstr>
      <vt:lpstr>Data warehouses in Hungarian state treasury</vt:lpstr>
      <vt:lpstr>Contents</vt:lpstr>
      <vt:lpstr>Data warehouses in Hungarian state treasury</vt:lpstr>
      <vt:lpstr>Agriculture and rural development</vt:lpstr>
      <vt:lpstr>Social security and family support</vt:lpstr>
      <vt:lpstr>Local government</vt:lpstr>
      <vt:lpstr>Central government</vt:lpstr>
      <vt:lpstr>Technology variegation</vt:lpstr>
      <vt:lpstr>Status</vt:lpstr>
      <vt:lpstr>Integration or collaboration</vt:lpstr>
      <vt:lpstr>The key to collaboration</vt:lpstr>
      <vt:lpstr>traditional data warehouse features</vt:lpstr>
      <vt:lpstr>Public finance reports assessment</vt:lpstr>
      <vt:lpstr>Report frequency</vt:lpstr>
      <vt:lpstr>dimensions</vt:lpstr>
      <vt:lpstr>IFMIS project</vt:lpstr>
      <vt:lpstr>Present system </vt:lpstr>
      <vt:lpstr>Components of the IFMIS</vt:lpstr>
      <vt:lpstr>Main systems in cooperation</vt:lpstr>
      <vt:lpstr>Systems’ transformation</vt:lpstr>
      <vt:lpstr>Planned technological background</vt:lpstr>
      <vt:lpstr>Scheduling of the IFMIS project</vt:lpstr>
      <vt:lpstr>Thank you for your attention!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Török Tamás Pál</cp:lastModifiedBy>
  <cp:revision>435</cp:revision>
  <dcterms:created xsi:type="dcterms:W3CDTF">2014-03-03T11:13:53Z</dcterms:created>
  <dcterms:modified xsi:type="dcterms:W3CDTF">2019-05-14T09:31:05Z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0x0101006EAD375B33C25544BC0E2FCE3CF7A6F0</vt:lpwstr>
  </property>
</Properties>
</file>