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28"/>
  </p:notesMasterIdLst>
  <p:sldIdLst>
    <p:sldId id="256" r:id="rId5"/>
    <p:sldId id="316" r:id="rId6"/>
    <p:sldId id="304" r:id="rId7"/>
    <p:sldId id="319" r:id="rId8"/>
    <p:sldId id="322" r:id="rId9"/>
    <p:sldId id="321" r:id="rId10"/>
    <p:sldId id="323" r:id="rId11"/>
    <p:sldId id="317" r:id="rId12"/>
    <p:sldId id="320" r:id="rId13"/>
    <p:sldId id="306" r:id="rId14"/>
    <p:sldId id="307" r:id="rId15"/>
    <p:sldId id="324" r:id="rId16"/>
    <p:sldId id="314" r:id="rId17"/>
    <p:sldId id="315" r:id="rId18"/>
    <p:sldId id="313" r:id="rId19"/>
    <p:sldId id="325" r:id="rId20"/>
    <p:sldId id="326" r:id="rId21"/>
    <p:sldId id="327" r:id="rId22"/>
    <p:sldId id="328" r:id="rId23"/>
    <p:sldId id="330" r:id="rId24"/>
    <p:sldId id="329" r:id="rId25"/>
    <p:sldId id="331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7EC"/>
    <a:srgbClr val="234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6" autoAdjust="0"/>
    <p:restoredTop sz="95274" autoAdjust="0"/>
  </p:normalViewPr>
  <p:slideViewPr>
    <p:cSldViewPr snapToObjects="1">
      <p:cViewPr>
        <p:scale>
          <a:sx n="75" d="100"/>
          <a:sy n="75" d="100"/>
        </p:scale>
        <p:origin x="-2688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2D5AE-FA0A-4519-BE43-778F071ECFF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0C0E607-4E80-4E0B-AAC5-CCC757DCE190}">
      <dgm:prSet phldrT="[Szöveg]" custT="1"/>
      <dgm:spPr>
        <a:solidFill>
          <a:schemeClr val="bg1"/>
        </a:solidFill>
        <a:ln>
          <a:solidFill>
            <a:srgbClr val="2349AC"/>
          </a:solidFill>
        </a:ln>
      </dgm:spPr>
      <dgm:t>
        <a:bodyPr/>
        <a:lstStyle/>
        <a:p>
          <a:r>
            <a:rPr lang="en-US" sz="1600" b="1" noProof="0" dirty="0">
              <a:solidFill>
                <a:schemeClr val="tx1"/>
              </a:solidFill>
            </a:rPr>
            <a:t>Consolidated</a:t>
          </a:r>
        </a:p>
      </dgm:t>
    </dgm:pt>
    <dgm:pt modelId="{8EEC494B-877A-4701-8811-0C1B4DC040A6}" type="parTrans" cxnId="{F6430566-A814-4C9A-B3F5-1B52348C553D}">
      <dgm:prSet/>
      <dgm:spPr/>
      <dgm:t>
        <a:bodyPr/>
        <a:lstStyle/>
        <a:p>
          <a:endParaRPr lang="hu-HU" sz="1100" b="1"/>
        </a:p>
      </dgm:t>
    </dgm:pt>
    <dgm:pt modelId="{63AB7A71-0F21-424E-B2C6-24C1C6163E1D}" type="sibTrans" cxnId="{F6430566-A814-4C9A-B3F5-1B52348C553D}">
      <dgm:prSet/>
      <dgm:spPr>
        <a:solidFill>
          <a:srgbClr val="A2B7EC"/>
        </a:solidFill>
      </dgm:spPr>
      <dgm:t>
        <a:bodyPr/>
        <a:lstStyle/>
        <a:p>
          <a:endParaRPr lang="hu-HU" sz="1100" b="1"/>
        </a:p>
      </dgm:t>
    </dgm:pt>
    <dgm:pt modelId="{255DE273-B844-4153-8C33-B790B6E581D8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Historical</a:t>
          </a:r>
        </a:p>
      </dgm:t>
    </dgm:pt>
    <dgm:pt modelId="{AE03DCCE-18D9-4DF5-BB56-5E7E3461ED49}" type="parTrans" cxnId="{6ED9B382-125E-4679-AEFF-611EC071EE9E}">
      <dgm:prSet/>
      <dgm:spPr/>
      <dgm:t>
        <a:bodyPr/>
        <a:lstStyle/>
        <a:p>
          <a:endParaRPr lang="hu-HU" sz="1100" b="1"/>
        </a:p>
      </dgm:t>
    </dgm:pt>
    <dgm:pt modelId="{8D1A8063-DCA8-4BD2-BF53-ECB32097C5D0}" type="sibTrans" cxnId="{6ED9B382-125E-4679-AEFF-611EC071EE9E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D7FBA7CB-34E2-4903-9D0D-7F74195E7AD7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Business focus</a:t>
          </a:r>
        </a:p>
      </dgm:t>
    </dgm:pt>
    <dgm:pt modelId="{95C540B9-3248-426E-BC20-EB24AED8D8E8}" type="parTrans" cxnId="{5973CAE9-C39E-43AF-BF77-0169B757C052}">
      <dgm:prSet/>
      <dgm:spPr/>
      <dgm:t>
        <a:bodyPr/>
        <a:lstStyle/>
        <a:p>
          <a:endParaRPr lang="hu-HU" sz="1100" b="1"/>
        </a:p>
      </dgm:t>
    </dgm:pt>
    <dgm:pt modelId="{91D7E324-E209-40DA-AED7-C5776139F54D}" type="sibTrans" cxnId="{5973CAE9-C39E-43AF-BF77-0169B757C052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DB984CEB-F55B-4D2D-8A70-EB4453A4C72B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Optimized for analysis</a:t>
          </a:r>
        </a:p>
      </dgm:t>
    </dgm:pt>
    <dgm:pt modelId="{B81241BA-0362-42E9-89B3-011DEC3785BE}" type="parTrans" cxnId="{DCF42318-7B81-4086-B507-AC91F224641C}">
      <dgm:prSet/>
      <dgm:spPr/>
      <dgm:t>
        <a:bodyPr/>
        <a:lstStyle/>
        <a:p>
          <a:endParaRPr lang="hu-HU" sz="1100" b="1"/>
        </a:p>
      </dgm:t>
    </dgm:pt>
    <dgm:pt modelId="{50F2E9CC-8BC0-43FC-8E3E-331E17DBF50B}" type="sibTrans" cxnId="{DCF42318-7B81-4086-B507-AC91F224641C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9AABBA63-ECCB-4CAA-AE2F-6473EED7DBE1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Itemized</a:t>
          </a:r>
        </a:p>
      </dgm:t>
    </dgm:pt>
    <dgm:pt modelId="{19B5519A-0D32-4BB4-B089-72125FC24C52}" type="parTrans" cxnId="{1C61FD02-D0A8-4489-A66E-2BD5656734A6}">
      <dgm:prSet/>
      <dgm:spPr/>
      <dgm:t>
        <a:bodyPr/>
        <a:lstStyle/>
        <a:p>
          <a:endParaRPr lang="hu-HU" sz="1100" b="1"/>
        </a:p>
      </dgm:t>
    </dgm:pt>
    <dgm:pt modelId="{FC6620D3-D0E4-4A77-B62C-AD80DA0E0AF2}" type="sibTrans" cxnId="{1C61FD02-D0A8-4489-A66E-2BD5656734A6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4F8EFFC3-0EDE-4AF0-A53A-8D475E18250C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Authentic</a:t>
          </a:r>
        </a:p>
      </dgm:t>
    </dgm:pt>
    <dgm:pt modelId="{DA8186BA-C551-4518-8CF3-5A8CE99DF881}" type="parTrans" cxnId="{727480B1-92DA-4E73-A13F-68234856550E}">
      <dgm:prSet/>
      <dgm:spPr/>
      <dgm:t>
        <a:bodyPr/>
        <a:lstStyle/>
        <a:p>
          <a:endParaRPr lang="hu-HU" sz="1100" b="1"/>
        </a:p>
      </dgm:t>
    </dgm:pt>
    <dgm:pt modelId="{B015CED1-FA74-4904-80C3-FB6B2A0CB232}" type="sibTrans" cxnId="{727480B1-92DA-4E73-A13F-68234856550E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A488D491-1AAB-4C10-A778-E5FFF868A639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Automated</a:t>
          </a:r>
        </a:p>
      </dgm:t>
    </dgm:pt>
    <dgm:pt modelId="{B978A010-07E4-4168-9CF9-6FDE07A018CB}" type="parTrans" cxnId="{C7F36A1F-EAB7-4803-8F8E-33972209AF7F}">
      <dgm:prSet/>
      <dgm:spPr/>
      <dgm:t>
        <a:bodyPr/>
        <a:lstStyle/>
        <a:p>
          <a:endParaRPr lang="hu-HU" sz="1100" b="1"/>
        </a:p>
      </dgm:t>
    </dgm:pt>
    <dgm:pt modelId="{41890E57-A27F-45F1-B5B3-FCE8C618D8A8}" type="sibTrans" cxnId="{C7F36A1F-EAB7-4803-8F8E-33972209AF7F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49722D29-E854-4C9F-B608-DB7E7559B1B0}">
      <dgm:prSet/>
      <dgm:spPr/>
      <dgm:t>
        <a:bodyPr/>
        <a:lstStyle/>
        <a:p>
          <a:endParaRPr lang="hu-HU"/>
        </a:p>
      </dgm:t>
    </dgm:pt>
    <dgm:pt modelId="{8F4E8122-E34F-4064-A183-381BA88FDB88}" type="parTrans" cxnId="{192CD9D8-6437-4021-9D9C-BD1D4ED243FD}">
      <dgm:prSet/>
      <dgm:spPr/>
      <dgm:t>
        <a:bodyPr/>
        <a:lstStyle/>
        <a:p>
          <a:endParaRPr lang="hu-HU"/>
        </a:p>
      </dgm:t>
    </dgm:pt>
    <dgm:pt modelId="{F00A592D-8E02-4947-81C5-F84F35289248}" type="sibTrans" cxnId="{192CD9D8-6437-4021-9D9C-BD1D4ED243FD}">
      <dgm:prSet/>
      <dgm:spPr/>
      <dgm:t>
        <a:bodyPr/>
        <a:lstStyle/>
        <a:p>
          <a:endParaRPr lang="hu-HU"/>
        </a:p>
      </dgm:t>
    </dgm:pt>
    <dgm:pt modelId="{BAB4101E-9D0B-4598-9A71-AD8A598AB2F2}">
      <dgm:prSet phldrT="[Szöveg]" custT="1"/>
      <dgm:spPr>
        <a:solidFill>
          <a:srgbClr val="2349AC"/>
        </a:solidFill>
        <a:ln>
          <a:solidFill>
            <a:schemeClr val="tx1"/>
          </a:solidFill>
        </a:ln>
      </dgm:spPr>
      <dgm:t>
        <a:bodyPr anchor="t"/>
        <a:lstStyle/>
        <a:p>
          <a:endParaRPr lang="hu-HU" sz="1400" b="1" dirty="0"/>
        </a:p>
      </dgm:t>
    </dgm:pt>
    <dgm:pt modelId="{DA62D996-D752-4703-8E6E-45C58AC30DC1}" type="sibTrans" cxnId="{86FA2BB8-BB88-46B5-A918-E3F27573F1B4}">
      <dgm:prSet/>
      <dgm:spPr/>
      <dgm:t>
        <a:bodyPr/>
        <a:lstStyle/>
        <a:p>
          <a:endParaRPr lang="hu-HU" sz="1100" b="1"/>
        </a:p>
      </dgm:t>
    </dgm:pt>
    <dgm:pt modelId="{60F37341-5CCD-4AA3-ABB6-F2C197452449}" type="parTrans" cxnId="{86FA2BB8-BB88-46B5-A918-E3F27573F1B4}">
      <dgm:prSet/>
      <dgm:spPr/>
      <dgm:t>
        <a:bodyPr/>
        <a:lstStyle/>
        <a:p>
          <a:endParaRPr lang="hu-HU" sz="1100" b="1"/>
        </a:p>
      </dgm:t>
    </dgm:pt>
    <dgm:pt modelId="{99E672AE-9399-498B-B137-7A84392835C4}" type="pres">
      <dgm:prSet presAssocID="{4FA2D5AE-FA0A-4519-BE43-778F071ECF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DC2D467E-BA27-43A2-95BD-0297CE7EA179}" type="pres">
      <dgm:prSet presAssocID="{BAB4101E-9D0B-4598-9A71-AD8A598AB2F2}" presName="singleCycle" presStyleCnt="0"/>
      <dgm:spPr/>
    </dgm:pt>
    <dgm:pt modelId="{6730E2B0-1E11-4AAB-A7CB-EFD0EDD4D745}" type="pres">
      <dgm:prSet presAssocID="{BAB4101E-9D0B-4598-9A71-AD8A598AB2F2}" presName="singleCenter" presStyleLbl="node1" presStyleIdx="0" presStyleCnt="8" custScaleX="134452" custScaleY="134452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A2998B7-BEC3-47E2-B9C5-3BB74549849C}" type="pres">
      <dgm:prSet presAssocID="{8EEC494B-877A-4701-8811-0C1B4DC040A6}" presName="Name56" presStyleLbl="parChTrans1D2" presStyleIdx="0" presStyleCnt="7"/>
      <dgm:spPr/>
      <dgm:t>
        <a:bodyPr/>
        <a:lstStyle/>
        <a:p>
          <a:endParaRPr lang="hu-HU"/>
        </a:p>
      </dgm:t>
    </dgm:pt>
    <dgm:pt modelId="{357F5718-E465-4025-A2A1-D6269D10CEE8}" type="pres">
      <dgm:prSet presAssocID="{10C0E607-4E80-4E0B-AAC5-CCC757DCE190}" presName="text0" presStyleLbl="node1" presStyleIdx="1" presStyleCnt="8" custScaleX="1442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095E13-3F2E-4F3C-AFB6-D18FF8560AB3}" type="pres">
      <dgm:prSet presAssocID="{AE03DCCE-18D9-4DF5-BB56-5E7E3461ED49}" presName="Name56" presStyleLbl="parChTrans1D2" presStyleIdx="1" presStyleCnt="7"/>
      <dgm:spPr/>
      <dgm:t>
        <a:bodyPr/>
        <a:lstStyle/>
        <a:p>
          <a:endParaRPr lang="hu-HU"/>
        </a:p>
      </dgm:t>
    </dgm:pt>
    <dgm:pt modelId="{26FDEC2F-0A9E-4C40-9C7D-4B06280D371A}" type="pres">
      <dgm:prSet presAssocID="{255DE273-B844-4153-8C33-B790B6E581D8}" presName="text0" presStyleLbl="node1" presStyleIdx="2" presStyleCnt="8" custScaleX="144216" custRadScaleRad="116754" custRadScaleInc="-3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CDF658-7111-4B47-A819-A775674A2736}" type="pres">
      <dgm:prSet presAssocID="{95C540B9-3248-426E-BC20-EB24AED8D8E8}" presName="Name56" presStyleLbl="parChTrans1D2" presStyleIdx="2" presStyleCnt="7"/>
      <dgm:spPr/>
      <dgm:t>
        <a:bodyPr/>
        <a:lstStyle/>
        <a:p>
          <a:endParaRPr lang="hu-HU"/>
        </a:p>
      </dgm:t>
    </dgm:pt>
    <dgm:pt modelId="{FE5328E7-DC5F-47CF-A0FC-865225761F30}" type="pres">
      <dgm:prSet presAssocID="{D7FBA7CB-34E2-4903-9D0D-7F74195E7AD7}" presName="text0" presStyleLbl="node1" presStyleIdx="3" presStyleCnt="8" custScaleX="1442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C11204-05C7-4C2B-89CF-E85AB65D74A0}" type="pres">
      <dgm:prSet presAssocID="{B81241BA-0362-42E9-89B3-011DEC3785BE}" presName="Name56" presStyleLbl="parChTrans1D2" presStyleIdx="3" presStyleCnt="7"/>
      <dgm:spPr/>
      <dgm:t>
        <a:bodyPr/>
        <a:lstStyle/>
        <a:p>
          <a:endParaRPr lang="hu-HU"/>
        </a:p>
      </dgm:t>
    </dgm:pt>
    <dgm:pt modelId="{4DB78AAF-6AB4-42A6-8E2D-3CF2F43E033B}" type="pres">
      <dgm:prSet presAssocID="{DB984CEB-F55B-4D2D-8A70-EB4453A4C72B}" presName="text0" presStyleLbl="node1" presStyleIdx="4" presStyleCnt="8" custScaleX="1442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214439-2CE7-4416-9B95-FE3FD2B3FE84}" type="pres">
      <dgm:prSet presAssocID="{19B5519A-0D32-4BB4-B089-72125FC24C52}" presName="Name56" presStyleLbl="parChTrans1D2" presStyleIdx="4" presStyleCnt="7"/>
      <dgm:spPr/>
      <dgm:t>
        <a:bodyPr/>
        <a:lstStyle/>
        <a:p>
          <a:endParaRPr lang="hu-HU"/>
        </a:p>
      </dgm:t>
    </dgm:pt>
    <dgm:pt modelId="{C2F5FDB3-53C9-458E-99A0-BF6F813A88F8}" type="pres">
      <dgm:prSet presAssocID="{9AABBA63-ECCB-4CAA-AE2F-6473EED7DBE1}" presName="text0" presStyleLbl="node1" presStyleIdx="5" presStyleCnt="8" custScaleX="1442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3F6D81-65FB-4AA0-99F8-04F8ED4FBCDB}" type="pres">
      <dgm:prSet presAssocID="{DA8186BA-C551-4518-8CF3-5A8CE99DF881}" presName="Name56" presStyleLbl="parChTrans1D2" presStyleIdx="5" presStyleCnt="7"/>
      <dgm:spPr/>
      <dgm:t>
        <a:bodyPr/>
        <a:lstStyle/>
        <a:p>
          <a:endParaRPr lang="hu-HU"/>
        </a:p>
      </dgm:t>
    </dgm:pt>
    <dgm:pt modelId="{143C716E-9AB4-424B-A804-0C6C860162D0}" type="pres">
      <dgm:prSet presAssocID="{4F8EFFC3-0EDE-4AF0-A53A-8D475E18250C}" presName="text0" presStyleLbl="node1" presStyleIdx="6" presStyleCnt="8" custScaleX="1442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462629-5B88-4D4A-B17D-CF4A435D393E}" type="pres">
      <dgm:prSet presAssocID="{B978A010-07E4-4168-9CF9-6FDE07A018CB}" presName="Name56" presStyleLbl="parChTrans1D2" presStyleIdx="6" presStyleCnt="7"/>
      <dgm:spPr/>
      <dgm:t>
        <a:bodyPr/>
        <a:lstStyle/>
        <a:p>
          <a:endParaRPr lang="hu-HU"/>
        </a:p>
      </dgm:t>
    </dgm:pt>
    <dgm:pt modelId="{2A35506F-79EE-497D-A7BA-50023611F77C}" type="pres">
      <dgm:prSet presAssocID="{A488D491-1AAB-4C10-A778-E5FFF868A639}" presName="text0" presStyleLbl="node1" presStyleIdx="7" presStyleCnt="8" custScaleX="144216" custRadScaleRad="113278" custRadScaleInc="-24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27480B1-92DA-4E73-A13F-68234856550E}" srcId="{BAB4101E-9D0B-4598-9A71-AD8A598AB2F2}" destId="{4F8EFFC3-0EDE-4AF0-A53A-8D475E18250C}" srcOrd="5" destOrd="0" parTransId="{DA8186BA-C551-4518-8CF3-5A8CE99DF881}" sibTransId="{B015CED1-FA74-4904-80C3-FB6B2A0CB232}"/>
    <dgm:cxn modelId="{B0C28A71-8A4B-4512-A4C5-A5C2DAC62272}" type="presOf" srcId="{9AABBA63-ECCB-4CAA-AE2F-6473EED7DBE1}" destId="{C2F5FDB3-53C9-458E-99A0-BF6F813A88F8}" srcOrd="0" destOrd="0" presId="urn:microsoft.com/office/officeart/2008/layout/RadialCluster"/>
    <dgm:cxn modelId="{08CEC455-816B-4246-9812-E371AD14C194}" type="presOf" srcId="{255DE273-B844-4153-8C33-B790B6E581D8}" destId="{26FDEC2F-0A9E-4C40-9C7D-4B06280D371A}" srcOrd="0" destOrd="0" presId="urn:microsoft.com/office/officeart/2008/layout/RadialCluster"/>
    <dgm:cxn modelId="{89754525-F161-4947-9185-F67A058D6B60}" type="presOf" srcId="{DA8186BA-C551-4518-8CF3-5A8CE99DF881}" destId="{C73F6D81-65FB-4AA0-99F8-04F8ED4FBCDB}" srcOrd="0" destOrd="0" presId="urn:microsoft.com/office/officeart/2008/layout/RadialCluster"/>
    <dgm:cxn modelId="{730E4612-66CB-4ECE-B9F7-035747412CE2}" type="presOf" srcId="{A488D491-1AAB-4C10-A778-E5FFF868A639}" destId="{2A35506F-79EE-497D-A7BA-50023611F77C}" srcOrd="0" destOrd="0" presId="urn:microsoft.com/office/officeart/2008/layout/RadialCluster"/>
    <dgm:cxn modelId="{AC63A37E-A10D-430C-9E4E-55C81EFF28CD}" type="presOf" srcId="{B978A010-07E4-4168-9CF9-6FDE07A018CB}" destId="{18462629-5B88-4D4A-B17D-CF4A435D393E}" srcOrd="0" destOrd="0" presId="urn:microsoft.com/office/officeart/2008/layout/RadialCluster"/>
    <dgm:cxn modelId="{5973CAE9-C39E-43AF-BF77-0169B757C052}" srcId="{BAB4101E-9D0B-4598-9A71-AD8A598AB2F2}" destId="{D7FBA7CB-34E2-4903-9D0D-7F74195E7AD7}" srcOrd="2" destOrd="0" parTransId="{95C540B9-3248-426E-BC20-EB24AED8D8E8}" sibTransId="{91D7E324-E209-40DA-AED7-C5776139F54D}"/>
    <dgm:cxn modelId="{1C61FD02-D0A8-4489-A66E-2BD5656734A6}" srcId="{BAB4101E-9D0B-4598-9A71-AD8A598AB2F2}" destId="{9AABBA63-ECCB-4CAA-AE2F-6473EED7DBE1}" srcOrd="4" destOrd="0" parTransId="{19B5519A-0D32-4BB4-B089-72125FC24C52}" sibTransId="{FC6620D3-D0E4-4A77-B62C-AD80DA0E0AF2}"/>
    <dgm:cxn modelId="{DD076790-8679-42C3-A510-984B3B84B386}" type="presOf" srcId="{4F8EFFC3-0EDE-4AF0-A53A-8D475E18250C}" destId="{143C716E-9AB4-424B-A804-0C6C860162D0}" srcOrd="0" destOrd="0" presId="urn:microsoft.com/office/officeart/2008/layout/RadialCluster"/>
    <dgm:cxn modelId="{F6430566-A814-4C9A-B3F5-1B52348C553D}" srcId="{BAB4101E-9D0B-4598-9A71-AD8A598AB2F2}" destId="{10C0E607-4E80-4E0B-AAC5-CCC757DCE190}" srcOrd="0" destOrd="0" parTransId="{8EEC494B-877A-4701-8811-0C1B4DC040A6}" sibTransId="{63AB7A71-0F21-424E-B2C6-24C1C6163E1D}"/>
    <dgm:cxn modelId="{6ED9B382-125E-4679-AEFF-611EC071EE9E}" srcId="{BAB4101E-9D0B-4598-9A71-AD8A598AB2F2}" destId="{255DE273-B844-4153-8C33-B790B6E581D8}" srcOrd="1" destOrd="0" parTransId="{AE03DCCE-18D9-4DF5-BB56-5E7E3461ED49}" sibTransId="{8D1A8063-DCA8-4BD2-BF53-ECB32097C5D0}"/>
    <dgm:cxn modelId="{023BEF1C-47E2-4A1E-9CFB-5F8CD7184990}" type="presOf" srcId="{DB984CEB-F55B-4D2D-8A70-EB4453A4C72B}" destId="{4DB78AAF-6AB4-42A6-8E2D-3CF2F43E033B}" srcOrd="0" destOrd="0" presId="urn:microsoft.com/office/officeart/2008/layout/RadialCluster"/>
    <dgm:cxn modelId="{62F05955-BDB6-4360-B847-251E30D7EE35}" type="presOf" srcId="{10C0E607-4E80-4E0B-AAC5-CCC757DCE190}" destId="{357F5718-E465-4025-A2A1-D6269D10CEE8}" srcOrd="0" destOrd="0" presId="urn:microsoft.com/office/officeart/2008/layout/RadialCluster"/>
    <dgm:cxn modelId="{7BA3894C-5294-45B0-81A4-2D7611B11C8F}" type="presOf" srcId="{AE03DCCE-18D9-4DF5-BB56-5E7E3461ED49}" destId="{59095E13-3F2E-4F3C-AFB6-D18FF8560AB3}" srcOrd="0" destOrd="0" presId="urn:microsoft.com/office/officeart/2008/layout/RadialCluster"/>
    <dgm:cxn modelId="{C7F36A1F-EAB7-4803-8F8E-33972209AF7F}" srcId="{BAB4101E-9D0B-4598-9A71-AD8A598AB2F2}" destId="{A488D491-1AAB-4C10-A778-E5FFF868A639}" srcOrd="6" destOrd="0" parTransId="{B978A010-07E4-4168-9CF9-6FDE07A018CB}" sibTransId="{41890E57-A27F-45F1-B5B3-FCE8C618D8A8}"/>
    <dgm:cxn modelId="{99CBF998-857C-48E5-BAAF-9950A1FF4425}" type="presOf" srcId="{4FA2D5AE-FA0A-4519-BE43-778F071ECFF6}" destId="{99E672AE-9399-498B-B137-7A84392835C4}" srcOrd="0" destOrd="0" presId="urn:microsoft.com/office/officeart/2008/layout/RadialCluster"/>
    <dgm:cxn modelId="{10BB3F1D-4C3D-407F-8E6C-E1B9F9C1760B}" type="presOf" srcId="{BAB4101E-9D0B-4598-9A71-AD8A598AB2F2}" destId="{6730E2B0-1E11-4AAB-A7CB-EFD0EDD4D745}" srcOrd="0" destOrd="0" presId="urn:microsoft.com/office/officeart/2008/layout/RadialCluster"/>
    <dgm:cxn modelId="{DCF42318-7B81-4086-B507-AC91F224641C}" srcId="{BAB4101E-9D0B-4598-9A71-AD8A598AB2F2}" destId="{DB984CEB-F55B-4D2D-8A70-EB4453A4C72B}" srcOrd="3" destOrd="0" parTransId="{B81241BA-0362-42E9-89B3-011DEC3785BE}" sibTransId="{50F2E9CC-8BC0-43FC-8E3E-331E17DBF50B}"/>
    <dgm:cxn modelId="{582A556A-7222-4AAC-A9CE-D5104B78E706}" type="presOf" srcId="{B81241BA-0362-42E9-89B3-011DEC3785BE}" destId="{20C11204-05C7-4C2B-89CF-E85AB65D74A0}" srcOrd="0" destOrd="0" presId="urn:microsoft.com/office/officeart/2008/layout/RadialCluster"/>
    <dgm:cxn modelId="{28829982-8AE7-4300-A3A0-68AF47B9CB8D}" type="presOf" srcId="{8EEC494B-877A-4701-8811-0C1B4DC040A6}" destId="{8A2998B7-BEC3-47E2-B9C5-3BB74549849C}" srcOrd="0" destOrd="0" presId="urn:microsoft.com/office/officeart/2008/layout/RadialCluster"/>
    <dgm:cxn modelId="{86FA2BB8-BB88-46B5-A918-E3F27573F1B4}" srcId="{4FA2D5AE-FA0A-4519-BE43-778F071ECFF6}" destId="{BAB4101E-9D0B-4598-9A71-AD8A598AB2F2}" srcOrd="0" destOrd="0" parTransId="{60F37341-5CCD-4AA3-ABB6-F2C197452449}" sibTransId="{DA62D996-D752-4703-8E6E-45C58AC30DC1}"/>
    <dgm:cxn modelId="{192CD9D8-6437-4021-9D9C-BD1D4ED243FD}" srcId="{4FA2D5AE-FA0A-4519-BE43-778F071ECFF6}" destId="{49722D29-E854-4C9F-B608-DB7E7559B1B0}" srcOrd="1" destOrd="0" parTransId="{8F4E8122-E34F-4064-A183-381BA88FDB88}" sibTransId="{F00A592D-8E02-4947-81C5-F84F35289248}"/>
    <dgm:cxn modelId="{019EFACA-EEBE-44DF-B128-43E5CCA38809}" type="presOf" srcId="{95C540B9-3248-426E-BC20-EB24AED8D8E8}" destId="{2ECDF658-7111-4B47-A819-A775674A2736}" srcOrd="0" destOrd="0" presId="urn:microsoft.com/office/officeart/2008/layout/RadialCluster"/>
    <dgm:cxn modelId="{577E59B8-6BD8-4076-97CE-CF0446CCA96F}" type="presOf" srcId="{D7FBA7CB-34E2-4903-9D0D-7F74195E7AD7}" destId="{FE5328E7-DC5F-47CF-A0FC-865225761F30}" srcOrd="0" destOrd="0" presId="urn:microsoft.com/office/officeart/2008/layout/RadialCluster"/>
    <dgm:cxn modelId="{67B4FFC7-BC59-4C6D-889E-5DCB877A1C1E}" type="presOf" srcId="{19B5519A-0D32-4BB4-B089-72125FC24C52}" destId="{3E214439-2CE7-4416-9B95-FE3FD2B3FE84}" srcOrd="0" destOrd="0" presId="urn:microsoft.com/office/officeart/2008/layout/RadialCluster"/>
    <dgm:cxn modelId="{A1DFCE9E-6AFB-4A60-8BB4-5881BEFBC6AE}" type="presParOf" srcId="{99E672AE-9399-498B-B137-7A84392835C4}" destId="{DC2D467E-BA27-43A2-95BD-0297CE7EA179}" srcOrd="0" destOrd="0" presId="urn:microsoft.com/office/officeart/2008/layout/RadialCluster"/>
    <dgm:cxn modelId="{A3602146-849F-4439-8933-7D41AA412460}" type="presParOf" srcId="{DC2D467E-BA27-43A2-95BD-0297CE7EA179}" destId="{6730E2B0-1E11-4AAB-A7CB-EFD0EDD4D745}" srcOrd="0" destOrd="0" presId="urn:microsoft.com/office/officeart/2008/layout/RadialCluster"/>
    <dgm:cxn modelId="{C0EB5A48-2A49-4E69-9161-AF8085B7BEDF}" type="presParOf" srcId="{DC2D467E-BA27-43A2-95BD-0297CE7EA179}" destId="{8A2998B7-BEC3-47E2-B9C5-3BB74549849C}" srcOrd="1" destOrd="0" presId="urn:microsoft.com/office/officeart/2008/layout/RadialCluster"/>
    <dgm:cxn modelId="{6224F30F-CF29-4DD0-9E95-10D8F2DF06D4}" type="presParOf" srcId="{DC2D467E-BA27-43A2-95BD-0297CE7EA179}" destId="{357F5718-E465-4025-A2A1-D6269D10CEE8}" srcOrd="2" destOrd="0" presId="urn:microsoft.com/office/officeart/2008/layout/RadialCluster"/>
    <dgm:cxn modelId="{47229234-F7C8-43B1-8CFC-2228423AC2CB}" type="presParOf" srcId="{DC2D467E-BA27-43A2-95BD-0297CE7EA179}" destId="{59095E13-3F2E-4F3C-AFB6-D18FF8560AB3}" srcOrd="3" destOrd="0" presId="urn:microsoft.com/office/officeart/2008/layout/RadialCluster"/>
    <dgm:cxn modelId="{5688E6C5-D7F9-487B-8E72-898B2C4C0DF6}" type="presParOf" srcId="{DC2D467E-BA27-43A2-95BD-0297CE7EA179}" destId="{26FDEC2F-0A9E-4C40-9C7D-4B06280D371A}" srcOrd="4" destOrd="0" presId="urn:microsoft.com/office/officeart/2008/layout/RadialCluster"/>
    <dgm:cxn modelId="{7DCF8F93-5851-4CD2-AC2D-A25C4FECB3E1}" type="presParOf" srcId="{DC2D467E-BA27-43A2-95BD-0297CE7EA179}" destId="{2ECDF658-7111-4B47-A819-A775674A2736}" srcOrd="5" destOrd="0" presId="urn:microsoft.com/office/officeart/2008/layout/RadialCluster"/>
    <dgm:cxn modelId="{FAB07E6F-5962-4C90-AC23-A48F77809B84}" type="presParOf" srcId="{DC2D467E-BA27-43A2-95BD-0297CE7EA179}" destId="{FE5328E7-DC5F-47CF-A0FC-865225761F30}" srcOrd="6" destOrd="0" presId="urn:microsoft.com/office/officeart/2008/layout/RadialCluster"/>
    <dgm:cxn modelId="{61972E9C-CDFD-48D4-8E03-C40438F1EE8E}" type="presParOf" srcId="{DC2D467E-BA27-43A2-95BD-0297CE7EA179}" destId="{20C11204-05C7-4C2B-89CF-E85AB65D74A0}" srcOrd="7" destOrd="0" presId="urn:microsoft.com/office/officeart/2008/layout/RadialCluster"/>
    <dgm:cxn modelId="{6A651559-1088-431F-97D3-AD1C77FC5341}" type="presParOf" srcId="{DC2D467E-BA27-43A2-95BD-0297CE7EA179}" destId="{4DB78AAF-6AB4-42A6-8E2D-3CF2F43E033B}" srcOrd="8" destOrd="0" presId="urn:microsoft.com/office/officeart/2008/layout/RadialCluster"/>
    <dgm:cxn modelId="{0D081B7D-085A-4079-B72F-A8C7C3F24F59}" type="presParOf" srcId="{DC2D467E-BA27-43A2-95BD-0297CE7EA179}" destId="{3E214439-2CE7-4416-9B95-FE3FD2B3FE84}" srcOrd="9" destOrd="0" presId="urn:microsoft.com/office/officeart/2008/layout/RadialCluster"/>
    <dgm:cxn modelId="{5CB1ACC4-7613-4B8A-82D1-C7917EB9C188}" type="presParOf" srcId="{DC2D467E-BA27-43A2-95BD-0297CE7EA179}" destId="{C2F5FDB3-53C9-458E-99A0-BF6F813A88F8}" srcOrd="10" destOrd="0" presId="urn:microsoft.com/office/officeart/2008/layout/RadialCluster"/>
    <dgm:cxn modelId="{A7A1B2B0-1EB3-40A7-965F-EEE13A66E484}" type="presParOf" srcId="{DC2D467E-BA27-43A2-95BD-0297CE7EA179}" destId="{C73F6D81-65FB-4AA0-99F8-04F8ED4FBCDB}" srcOrd="11" destOrd="0" presId="urn:microsoft.com/office/officeart/2008/layout/RadialCluster"/>
    <dgm:cxn modelId="{FB4862C5-AFDC-4795-8BD2-18410B0DF276}" type="presParOf" srcId="{DC2D467E-BA27-43A2-95BD-0297CE7EA179}" destId="{143C716E-9AB4-424B-A804-0C6C860162D0}" srcOrd="12" destOrd="0" presId="urn:microsoft.com/office/officeart/2008/layout/RadialCluster"/>
    <dgm:cxn modelId="{C9A33E48-CA25-47DD-ACE1-0F9EAFF5727D}" type="presParOf" srcId="{DC2D467E-BA27-43A2-95BD-0297CE7EA179}" destId="{18462629-5B88-4D4A-B17D-CF4A435D393E}" srcOrd="13" destOrd="0" presId="urn:microsoft.com/office/officeart/2008/layout/RadialCluster"/>
    <dgm:cxn modelId="{320476A9-6E82-4210-BCC8-68A99BBC93D8}" type="presParOf" srcId="{DC2D467E-BA27-43A2-95BD-0297CE7EA179}" destId="{2A35506F-79EE-497D-A7BA-50023611F77C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0E2B0-1E11-4AAB-A7CB-EFD0EDD4D745}">
      <dsp:nvSpPr>
        <dsp:cNvPr id="0" name=""/>
        <dsp:cNvSpPr/>
      </dsp:nvSpPr>
      <dsp:spPr>
        <a:xfrm>
          <a:off x="3402125" y="1706350"/>
          <a:ext cx="2160237" cy="2160237"/>
        </a:xfrm>
        <a:prstGeom prst="roundRect">
          <a:avLst/>
        </a:prstGeom>
        <a:solidFill>
          <a:srgbClr val="2349A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b="1" kern="1200" dirty="0"/>
        </a:p>
      </dsp:txBody>
      <dsp:txXfrm>
        <a:off x="3507579" y="1811804"/>
        <a:ext cx="1949329" cy="1949329"/>
      </dsp:txXfrm>
    </dsp:sp>
    <dsp:sp modelId="{8A2998B7-BEC3-47E2-B9C5-3BB74549849C}">
      <dsp:nvSpPr>
        <dsp:cNvPr id="0" name=""/>
        <dsp:cNvSpPr/>
      </dsp:nvSpPr>
      <dsp:spPr>
        <a:xfrm rot="16200000">
          <a:off x="4194404" y="1418510"/>
          <a:ext cx="5756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56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F5718-E465-4025-A2A1-D6269D10CEE8}">
      <dsp:nvSpPr>
        <dsp:cNvPr id="0" name=""/>
        <dsp:cNvSpPr/>
      </dsp:nvSpPr>
      <dsp:spPr>
        <a:xfrm>
          <a:off x="3706010" y="54183"/>
          <a:ext cx="1552467" cy="107648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>
              <a:solidFill>
                <a:schemeClr val="tx1"/>
              </a:solidFill>
            </a:rPr>
            <a:t>Consolidated</a:t>
          </a:r>
        </a:p>
      </dsp:txBody>
      <dsp:txXfrm>
        <a:off x="3758560" y="106733"/>
        <a:ext cx="1447367" cy="971387"/>
      </dsp:txXfrm>
    </dsp:sp>
    <dsp:sp modelId="{59095E13-3F2E-4F3C-AFB6-D18FF8560AB3}">
      <dsp:nvSpPr>
        <dsp:cNvPr id="0" name=""/>
        <dsp:cNvSpPr/>
      </dsp:nvSpPr>
      <dsp:spPr>
        <a:xfrm rot="19280561">
          <a:off x="5527656" y="1823505"/>
          <a:ext cx="3167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DEC2F-0A9E-4C40-9C7D-4B06280D371A}">
      <dsp:nvSpPr>
        <dsp:cNvPr id="0" name=""/>
        <dsp:cNvSpPr/>
      </dsp:nvSpPr>
      <dsp:spPr>
        <a:xfrm>
          <a:off x="5706378" y="648073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Historical</a:t>
          </a:r>
        </a:p>
      </dsp:txBody>
      <dsp:txXfrm>
        <a:off x="5758928" y="700623"/>
        <a:ext cx="1447367" cy="971387"/>
      </dsp:txXfrm>
    </dsp:sp>
    <dsp:sp modelId="{2ECDF658-7111-4B47-A819-A775674A2736}">
      <dsp:nvSpPr>
        <dsp:cNvPr id="0" name=""/>
        <dsp:cNvSpPr/>
      </dsp:nvSpPr>
      <dsp:spPr>
        <a:xfrm rot="771429">
          <a:off x="5558727" y="3065258"/>
          <a:ext cx="289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328E7-DC5F-47CF-A0FC-865225761F30}">
      <dsp:nvSpPr>
        <dsp:cNvPr id="0" name=""/>
        <dsp:cNvSpPr/>
      </dsp:nvSpPr>
      <dsp:spPr>
        <a:xfrm>
          <a:off x="5845043" y="2736445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Business focus</a:t>
          </a:r>
        </a:p>
      </dsp:txBody>
      <dsp:txXfrm>
        <a:off x="5897593" y="2788995"/>
        <a:ext cx="1447367" cy="971387"/>
      </dsp:txXfrm>
    </dsp:sp>
    <dsp:sp modelId="{20C11204-05C7-4C2B-89CF-E85AB65D74A0}">
      <dsp:nvSpPr>
        <dsp:cNvPr id="0" name=""/>
        <dsp:cNvSpPr/>
      </dsp:nvSpPr>
      <dsp:spPr>
        <a:xfrm rot="3857143">
          <a:off x="4889802" y="4045787"/>
          <a:ext cx="3977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78AAF-6AB4-42A6-8E2D-3CF2F43E033B}">
      <dsp:nvSpPr>
        <dsp:cNvPr id="0" name=""/>
        <dsp:cNvSpPr/>
      </dsp:nvSpPr>
      <dsp:spPr>
        <a:xfrm>
          <a:off x="4657969" y="4224988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Optimized for analysis</a:t>
          </a:r>
        </a:p>
      </dsp:txBody>
      <dsp:txXfrm>
        <a:off x="4710519" y="4277538"/>
        <a:ext cx="1447367" cy="971387"/>
      </dsp:txXfrm>
    </dsp:sp>
    <dsp:sp modelId="{3E214439-2CE7-4416-9B95-FE3FD2B3FE84}">
      <dsp:nvSpPr>
        <dsp:cNvPr id="0" name=""/>
        <dsp:cNvSpPr/>
      </dsp:nvSpPr>
      <dsp:spPr>
        <a:xfrm rot="6942857">
          <a:off x="3676890" y="4045787"/>
          <a:ext cx="3977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5FDB3-53C9-458E-99A0-BF6F813A88F8}">
      <dsp:nvSpPr>
        <dsp:cNvPr id="0" name=""/>
        <dsp:cNvSpPr/>
      </dsp:nvSpPr>
      <dsp:spPr>
        <a:xfrm>
          <a:off x="2754051" y="4224988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Itemized</a:t>
          </a:r>
        </a:p>
      </dsp:txBody>
      <dsp:txXfrm>
        <a:off x="2806601" y="4277538"/>
        <a:ext cx="1447367" cy="971387"/>
      </dsp:txXfrm>
    </dsp:sp>
    <dsp:sp modelId="{C73F6D81-65FB-4AA0-99F8-04F8ED4FBCDB}">
      <dsp:nvSpPr>
        <dsp:cNvPr id="0" name=""/>
        <dsp:cNvSpPr/>
      </dsp:nvSpPr>
      <dsp:spPr>
        <a:xfrm rot="10028571">
          <a:off x="3115810" y="3065258"/>
          <a:ext cx="289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C716E-9AB4-424B-A804-0C6C860162D0}">
      <dsp:nvSpPr>
        <dsp:cNvPr id="0" name=""/>
        <dsp:cNvSpPr/>
      </dsp:nvSpPr>
      <dsp:spPr>
        <a:xfrm>
          <a:off x="1566977" y="2736445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Authentic</a:t>
          </a:r>
        </a:p>
      </dsp:txBody>
      <dsp:txXfrm>
        <a:off x="1619527" y="2788995"/>
        <a:ext cx="1447367" cy="971387"/>
      </dsp:txXfrm>
    </dsp:sp>
    <dsp:sp modelId="{18462629-5B88-4D4A-B17D-CF4A435D393E}">
      <dsp:nvSpPr>
        <dsp:cNvPr id="0" name=""/>
        <dsp:cNvSpPr/>
      </dsp:nvSpPr>
      <dsp:spPr>
        <a:xfrm rot="13076486">
          <a:off x="3187156" y="1870467"/>
          <a:ext cx="2403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3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5506F-79EE-497D-A7BA-50023611F77C}">
      <dsp:nvSpPr>
        <dsp:cNvPr id="0" name=""/>
        <dsp:cNvSpPr/>
      </dsp:nvSpPr>
      <dsp:spPr>
        <a:xfrm>
          <a:off x="1745951" y="720083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Automated</a:t>
          </a:r>
        </a:p>
      </dsp:txBody>
      <dsp:txXfrm>
        <a:off x="1798501" y="772633"/>
        <a:ext cx="1447367" cy="971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08912" cy="2808312"/>
          </a:xfrm>
        </p:spPr>
        <p:txBody>
          <a:bodyPr/>
          <a:lstStyle/>
          <a:p>
            <a:r>
              <a:rPr lang="en-US" dirty="0"/>
              <a:t>Data</a:t>
            </a:r>
            <a:r>
              <a:rPr lang="hu-HU" dirty="0"/>
              <a:t> </a:t>
            </a:r>
            <a:r>
              <a:rPr lang="en-US" dirty="0"/>
              <a:t>warehouses in Hungarian state treasury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xmlns="" id="{054C1C6B-9E49-4329-99F8-E8BBAE497C23}"/>
              </a:ext>
            </a:extLst>
          </p:cNvPr>
          <p:cNvSpPr txBox="1">
            <a:spLocks/>
          </p:cNvSpPr>
          <p:nvPr/>
        </p:nvSpPr>
        <p:spPr>
          <a:xfrm>
            <a:off x="598984" y="4041068"/>
            <a:ext cx="4837112" cy="16921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xmlns="" id="{054C1C6B-9E49-4329-99F8-E8BBAE497C23}"/>
              </a:ext>
            </a:extLst>
          </p:cNvPr>
          <p:cNvSpPr txBox="1">
            <a:spLocks/>
          </p:cNvSpPr>
          <p:nvPr/>
        </p:nvSpPr>
        <p:spPr>
          <a:xfrm>
            <a:off x="666908" y="4193468"/>
            <a:ext cx="4837112" cy="16921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 err="1" smtClean="0"/>
              <a:t>PEmpal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Integration or collaboration</a:t>
            </a:r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xmlns="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xmlns="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xmlns="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xmlns="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xmlns="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xmlns="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xmlns="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xmlns="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xmlns="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xmlns="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xmlns="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xmlns="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xmlns="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xmlns="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xmlns="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xmlns="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xmlns="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xmlns="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xmlns="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xmlns="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xmlns="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xmlns="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xmlns="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xmlns="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xmlns="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xmlns="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xmlns="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xmlns="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xmlns="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xmlns="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xmlns="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xmlns="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xmlns="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xmlns="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xmlns="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xmlns="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xmlns="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xmlns="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xmlns="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xmlns="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xmlns="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xmlns="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xmlns="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" name="Egyenes összekötő nyíllal 3"/>
          <p:cNvCxnSpPr>
            <a:stCxn id="75" idx="6"/>
            <a:endCxn id="118" idx="2"/>
          </p:cNvCxnSpPr>
          <p:nvPr/>
        </p:nvCxnSpPr>
        <p:spPr>
          <a:xfrm flipV="1">
            <a:off x="3688326" y="5037955"/>
            <a:ext cx="1773147" cy="2487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gyenes összekötő nyíllal 161"/>
          <p:cNvCxnSpPr/>
          <p:nvPr/>
        </p:nvCxnSpPr>
        <p:spPr>
          <a:xfrm flipV="1">
            <a:off x="3693500" y="2298128"/>
            <a:ext cx="1773147" cy="2487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nyíllal 162"/>
          <p:cNvCxnSpPr>
            <a:stCxn id="118" idx="0"/>
          </p:cNvCxnSpPr>
          <p:nvPr/>
        </p:nvCxnSpPr>
        <p:spPr>
          <a:xfrm flipH="1" flipV="1">
            <a:off x="6263632" y="3194127"/>
            <a:ext cx="10404" cy="103126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/>
          <p:cNvCxnSpPr>
            <a:stCxn id="75" idx="7"/>
            <a:endCxn id="96" idx="3"/>
          </p:cNvCxnSpPr>
          <p:nvPr/>
        </p:nvCxnSpPr>
        <p:spPr>
          <a:xfrm flipV="1">
            <a:off x="3450332" y="2948554"/>
            <a:ext cx="2239417" cy="153970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Szövegdoboz 164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1724192" y="3267660"/>
            <a:ext cx="2300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Agriculture and rural development</a:t>
            </a:r>
          </a:p>
        </p:txBody>
      </p:sp>
      <p:sp>
        <p:nvSpPr>
          <p:cNvPr id="166" name="Szövegdoboz 165">
            <a:extLst>
              <a:ext uri="{FF2B5EF4-FFF2-40B4-BE49-F238E27FC236}">
                <a16:creationId xmlns:a16="http://schemas.microsoft.com/office/drawing/2014/main" xmlns="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Local government</a:t>
            </a:r>
          </a:p>
        </p:txBody>
      </p:sp>
      <p:sp>
        <p:nvSpPr>
          <p:cNvPr id="167" name="Szövegdoboz 166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3558" y="3262143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 security and family support</a:t>
            </a:r>
          </a:p>
        </p:txBody>
      </p:sp>
      <p:sp>
        <p:nvSpPr>
          <p:cNvPr id="168" name="Szövegdoboz 167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Central government</a:t>
            </a:r>
          </a:p>
        </p:txBody>
      </p:sp>
    </p:spTree>
    <p:extLst>
      <p:ext uri="{BB962C8B-B14F-4D97-AF65-F5344CB8AC3E}">
        <p14:creationId xmlns:p14="http://schemas.microsoft.com/office/powerpoint/2010/main" val="401506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/>
        </p:nvSpPr>
        <p:spPr>
          <a:xfrm>
            <a:off x="7241082" y="5280187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Warehouse 2</a:t>
            </a:r>
          </a:p>
        </p:txBody>
      </p:sp>
      <p:sp>
        <p:nvSpPr>
          <p:cNvPr id="24" name="Téglalap 23"/>
          <p:cNvSpPr/>
          <p:nvPr/>
        </p:nvSpPr>
        <p:spPr>
          <a:xfrm>
            <a:off x="609600" y="4013448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Forrás-rendszer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en-US" dirty="0"/>
              <a:t>The key to collaboration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en-US" dirty="0"/>
              <a:t>Linking elementary data</a:t>
            </a:r>
          </a:p>
          <a:p>
            <a:r>
              <a:rPr lang="en-US" dirty="0"/>
              <a:t>Depersonalization</a:t>
            </a:r>
          </a:p>
        </p:txBody>
      </p:sp>
      <p:sp>
        <p:nvSpPr>
          <p:cNvPr id="4" name="Téglalap 3"/>
          <p:cNvSpPr/>
          <p:nvPr/>
        </p:nvSpPr>
        <p:spPr>
          <a:xfrm>
            <a:off x="457200" y="3861048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Source systems</a:t>
            </a:r>
          </a:p>
        </p:txBody>
      </p:sp>
      <p:sp>
        <p:nvSpPr>
          <p:cNvPr id="5" name="Téglalap 4"/>
          <p:cNvSpPr/>
          <p:nvPr/>
        </p:nvSpPr>
        <p:spPr>
          <a:xfrm>
            <a:off x="4287956" y="2682147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MDM</a:t>
            </a:r>
          </a:p>
          <a:p>
            <a:pPr algn="ctr"/>
            <a:r>
              <a:rPr lang="hu-HU" sz="1200" b="1" dirty="0">
                <a:solidFill>
                  <a:schemeClr val="tx1"/>
                </a:solidFill>
              </a:rPr>
              <a:t>(Master Data Management</a:t>
            </a:r>
            <a:r>
              <a:rPr lang="hu-HU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Téglalap 5"/>
          <p:cNvSpPr/>
          <p:nvPr/>
        </p:nvSpPr>
        <p:spPr>
          <a:xfrm>
            <a:off x="4283968" y="5280187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Warehouse 1</a:t>
            </a:r>
          </a:p>
        </p:txBody>
      </p:sp>
      <p:cxnSp>
        <p:nvCxnSpPr>
          <p:cNvPr id="8" name="Szögletes összekötő 7"/>
          <p:cNvCxnSpPr/>
          <p:nvPr/>
        </p:nvCxnSpPr>
        <p:spPr>
          <a:xfrm>
            <a:off x="1290463" y="4908623"/>
            <a:ext cx="2993505" cy="926019"/>
          </a:xfrm>
          <a:prstGeom prst="bentConnector3">
            <a:avLst>
              <a:gd name="adj1" fmla="val -1062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zögletes összekötő 8"/>
          <p:cNvCxnSpPr>
            <a:stCxn id="4" idx="0"/>
            <a:endCxn id="5" idx="1"/>
          </p:cNvCxnSpPr>
          <p:nvPr/>
        </p:nvCxnSpPr>
        <p:spPr>
          <a:xfrm rot="5400000" flipH="1" flipV="1">
            <a:off x="2469790" y="2042882"/>
            <a:ext cx="638841" cy="2997492"/>
          </a:xfrm>
          <a:prstGeom prst="bentConnector2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5" idx="2"/>
            <a:endCxn id="6" idx="0"/>
          </p:cNvCxnSpPr>
          <p:nvPr/>
        </p:nvCxnSpPr>
        <p:spPr>
          <a:xfrm rot="5400000">
            <a:off x="4360266" y="4519233"/>
            <a:ext cx="1517920" cy="3988"/>
          </a:xfrm>
          <a:prstGeom prst="bentConnector3">
            <a:avLst>
              <a:gd name="adj1" fmla="val 98552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1451807" y="5282399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Data + S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1451807" y="3272753"/>
            <a:ext cx="198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P–ID + S–ID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5016670" y="4170275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S</a:t>
            </a:r>
            <a:r>
              <a:rPr lang="hu-HU" sz="2400" dirty="0"/>
              <a:t>–</a:t>
            </a:r>
            <a:r>
              <a:rPr lang="hu-HU" sz="2400" b="1" dirty="0"/>
              <a:t>ID + M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  <p:cxnSp>
        <p:nvCxnSpPr>
          <p:cNvPr id="28" name="Szögletes összekötő 27"/>
          <p:cNvCxnSpPr>
            <a:stCxn id="6" idx="3"/>
            <a:endCxn id="15" idx="1"/>
          </p:cNvCxnSpPr>
          <p:nvPr/>
        </p:nvCxnSpPr>
        <p:spPr>
          <a:xfrm>
            <a:off x="5950496" y="5820247"/>
            <a:ext cx="1290586" cy="12700"/>
          </a:xfrm>
          <a:prstGeom prst="bentConnector3">
            <a:avLst>
              <a:gd name="adj1" fmla="val -3932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6135566" y="5913889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M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  <p:cxnSp>
        <p:nvCxnSpPr>
          <p:cNvPr id="37" name="Szögletes összekötő 36"/>
          <p:cNvCxnSpPr>
            <a:stCxn id="5" idx="3"/>
            <a:endCxn id="15" idx="0"/>
          </p:cNvCxnSpPr>
          <p:nvPr/>
        </p:nvCxnSpPr>
        <p:spPr>
          <a:xfrm>
            <a:off x="5954484" y="3222207"/>
            <a:ext cx="2119862" cy="2057980"/>
          </a:xfrm>
          <a:prstGeom prst="bentConnector2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6595789" y="2682147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S</a:t>
            </a:r>
            <a:r>
              <a:rPr lang="hu-HU" sz="2400" dirty="0"/>
              <a:t>–</a:t>
            </a:r>
            <a:r>
              <a:rPr lang="hu-HU" sz="2400" b="1" dirty="0"/>
              <a:t>ID + M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129978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traditional data warehouse features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502126E6-64E5-4AAC-8626-470423E09A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315341"/>
              </p:ext>
            </p:extLst>
          </p:nvPr>
        </p:nvGraphicFramePr>
        <p:xfrm>
          <a:off x="89756" y="1340768"/>
          <a:ext cx="8964488" cy="5355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églalap: lekerekített 118">
            <a:extLst>
              <a:ext uri="{FF2B5EF4-FFF2-40B4-BE49-F238E27FC236}">
                <a16:creationId xmlns:a16="http://schemas.microsoft.com/office/drawing/2014/main" xmlns="" id="{289638F8-8A48-46C9-A949-D48CD5FD393B}"/>
              </a:ext>
            </a:extLst>
          </p:cNvPr>
          <p:cNvSpPr/>
          <p:nvPr/>
        </p:nvSpPr>
        <p:spPr>
          <a:xfrm>
            <a:off x="4067944" y="3857981"/>
            <a:ext cx="1001016" cy="45146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: lekerekített 119">
            <a:extLst>
              <a:ext uri="{FF2B5EF4-FFF2-40B4-BE49-F238E27FC236}">
                <a16:creationId xmlns:a16="http://schemas.microsoft.com/office/drawing/2014/main" xmlns="" id="{156AED05-82E8-4031-BE22-9ED8FB23BFA3}"/>
              </a:ext>
            </a:extLst>
          </p:cNvPr>
          <p:cNvSpPr/>
          <p:nvPr/>
        </p:nvSpPr>
        <p:spPr>
          <a:xfrm>
            <a:off x="4154698" y="4034253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9" name="Téglalap: lekerekített 120">
            <a:extLst>
              <a:ext uri="{FF2B5EF4-FFF2-40B4-BE49-F238E27FC236}">
                <a16:creationId xmlns:a16="http://schemas.microsoft.com/office/drawing/2014/main" xmlns="" id="{09F4C53A-C322-4235-A559-9EBFDE401D9A}"/>
              </a:ext>
            </a:extLst>
          </p:cNvPr>
          <p:cNvSpPr/>
          <p:nvPr/>
        </p:nvSpPr>
        <p:spPr>
          <a:xfrm>
            <a:off x="4645213" y="4029785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0" name="Téglalap: lekerekített 121">
            <a:extLst>
              <a:ext uri="{FF2B5EF4-FFF2-40B4-BE49-F238E27FC236}">
                <a16:creationId xmlns:a16="http://schemas.microsoft.com/office/drawing/2014/main" xmlns="" id="{D1040C19-855A-4AB4-AB2A-4DD93B4E4744}"/>
              </a:ext>
            </a:extLst>
          </p:cNvPr>
          <p:cNvSpPr/>
          <p:nvPr/>
        </p:nvSpPr>
        <p:spPr>
          <a:xfrm>
            <a:off x="4158149" y="3888459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1" name="Téglalap: lekerekített 122">
            <a:extLst>
              <a:ext uri="{FF2B5EF4-FFF2-40B4-BE49-F238E27FC236}">
                <a16:creationId xmlns:a16="http://schemas.microsoft.com/office/drawing/2014/main" xmlns="" id="{DD3D111D-3446-4C38-971B-71D0D6D715DE}"/>
              </a:ext>
            </a:extLst>
          </p:cNvPr>
          <p:cNvSpPr/>
          <p:nvPr/>
        </p:nvSpPr>
        <p:spPr>
          <a:xfrm>
            <a:off x="4648664" y="3883991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xmlns="" id="{1990697B-B775-4A1E-9B2C-FBCEF47CAD84}"/>
              </a:ext>
            </a:extLst>
          </p:cNvPr>
          <p:cNvSpPr/>
          <p:nvPr/>
        </p:nvSpPr>
        <p:spPr>
          <a:xfrm>
            <a:off x="4176247" y="4463978"/>
            <a:ext cx="186457" cy="132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xmlns="" id="{AE173A01-3D4E-4598-AA76-DA6FCBC81CEB}"/>
              </a:ext>
            </a:extLst>
          </p:cNvPr>
          <p:cNvCxnSpPr>
            <a:cxnSpLocks/>
          </p:cNvCxnSpPr>
          <p:nvPr/>
        </p:nvCxnSpPr>
        <p:spPr>
          <a:xfrm flipH="1" flipV="1">
            <a:off x="4268790" y="4319877"/>
            <a:ext cx="3289" cy="143252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xmlns="" id="{B81BCF50-68CF-4363-9FA1-0DF68D3CBA64}"/>
              </a:ext>
            </a:extLst>
          </p:cNvPr>
          <p:cNvSpPr/>
          <p:nvPr/>
        </p:nvSpPr>
        <p:spPr>
          <a:xfrm>
            <a:off x="4475223" y="4463077"/>
            <a:ext cx="186457" cy="132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xmlns="" id="{C79E3368-1D83-4C82-BCCB-5845DA04B5D8}"/>
              </a:ext>
            </a:extLst>
          </p:cNvPr>
          <p:cNvCxnSpPr>
            <a:cxnSpLocks/>
          </p:cNvCxnSpPr>
          <p:nvPr/>
        </p:nvCxnSpPr>
        <p:spPr>
          <a:xfrm flipH="1" flipV="1">
            <a:off x="4567766" y="4318976"/>
            <a:ext cx="3289" cy="143252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églalap 29">
            <a:extLst>
              <a:ext uri="{FF2B5EF4-FFF2-40B4-BE49-F238E27FC236}">
                <a16:creationId xmlns:a16="http://schemas.microsoft.com/office/drawing/2014/main" xmlns="" id="{3CC47861-3E05-46AE-869A-87F7E412E35C}"/>
              </a:ext>
            </a:extLst>
          </p:cNvPr>
          <p:cNvSpPr/>
          <p:nvPr/>
        </p:nvSpPr>
        <p:spPr>
          <a:xfrm>
            <a:off x="4770910" y="4463978"/>
            <a:ext cx="186457" cy="132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xmlns="" id="{93EE3B20-6F3B-43B1-864E-78F3109C38BA}"/>
              </a:ext>
            </a:extLst>
          </p:cNvPr>
          <p:cNvCxnSpPr>
            <a:cxnSpLocks/>
          </p:cNvCxnSpPr>
          <p:nvPr/>
        </p:nvCxnSpPr>
        <p:spPr>
          <a:xfrm flipH="1" flipV="1">
            <a:off x="4863453" y="4319877"/>
            <a:ext cx="3289" cy="143252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églalap: lekerekített 130">
            <a:extLst>
              <a:ext uri="{FF2B5EF4-FFF2-40B4-BE49-F238E27FC236}">
                <a16:creationId xmlns:a16="http://schemas.microsoft.com/office/drawing/2014/main" xmlns="" id="{E6183A62-9E2F-40F0-8C4F-F34FBA12F175}"/>
              </a:ext>
            </a:extLst>
          </p:cNvPr>
          <p:cNvSpPr/>
          <p:nvPr/>
        </p:nvSpPr>
        <p:spPr>
          <a:xfrm>
            <a:off x="4226706" y="3620139"/>
            <a:ext cx="217540" cy="945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cxnSp>
        <p:nvCxnSpPr>
          <p:cNvPr id="33" name="Egyenes összekötő nyíllal 32">
            <a:extLst>
              <a:ext uri="{FF2B5EF4-FFF2-40B4-BE49-F238E27FC236}">
                <a16:creationId xmlns:a16="http://schemas.microsoft.com/office/drawing/2014/main" xmlns="" id="{527A995F-DEBB-4741-8E8E-C50DEC87831E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335476" y="3714729"/>
            <a:ext cx="0" cy="14325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églalap: lekerekített 128">
            <a:extLst>
              <a:ext uri="{FF2B5EF4-FFF2-40B4-BE49-F238E27FC236}">
                <a16:creationId xmlns:a16="http://schemas.microsoft.com/office/drawing/2014/main" xmlns="" id="{8EC88C25-50F2-4E43-BEC0-718B5C0B8C91}"/>
              </a:ext>
            </a:extLst>
          </p:cNvPr>
          <p:cNvSpPr/>
          <p:nvPr/>
        </p:nvSpPr>
        <p:spPr>
          <a:xfrm>
            <a:off x="4692720" y="3616315"/>
            <a:ext cx="217540" cy="945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xmlns="" id="{1D0DFCD0-E3E3-4233-8EA0-3BC4B64F5289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4801490" y="3710905"/>
            <a:ext cx="0" cy="14325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26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364371" cy="936104"/>
          </a:xfrm>
        </p:spPr>
        <p:txBody>
          <a:bodyPr/>
          <a:lstStyle/>
          <a:p>
            <a:r>
              <a:rPr lang="en-US" dirty="0"/>
              <a:t>Public finance reports assessment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1DD554C6-DA3B-4DE4-9D01-0285C1086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826" y="1373187"/>
            <a:ext cx="1180642" cy="158993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C1E69761-1DCB-42BF-980A-3D121A3CF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008" y="5198132"/>
            <a:ext cx="1358280" cy="1358280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2A40A769-5561-4DA0-BE04-C6AEC35D3015}"/>
              </a:ext>
            </a:extLst>
          </p:cNvPr>
          <p:cNvSpPr txBox="1"/>
          <p:nvPr/>
        </p:nvSpPr>
        <p:spPr>
          <a:xfrm>
            <a:off x="3695315" y="1954868"/>
            <a:ext cx="204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148 Reports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926BE862-B1B0-4A04-9B22-23F90FA2B216}"/>
              </a:ext>
            </a:extLst>
          </p:cNvPr>
          <p:cNvSpPr txBox="1"/>
          <p:nvPr/>
        </p:nvSpPr>
        <p:spPr>
          <a:xfrm>
            <a:off x="3744153" y="3722630"/>
            <a:ext cx="2159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489 Queries or sheets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26F99A73-6C97-4D48-8F9E-9CC4FC9B253B}"/>
              </a:ext>
            </a:extLst>
          </p:cNvPr>
          <p:cNvSpPr txBox="1"/>
          <p:nvPr/>
        </p:nvSpPr>
        <p:spPr>
          <a:xfrm>
            <a:off x="3635896" y="564643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322 Subjects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D4B187F3-97A8-4346-9207-B5C80C9A6094}"/>
              </a:ext>
            </a:extLst>
          </p:cNvPr>
          <p:cNvSpPr txBox="1"/>
          <p:nvPr/>
        </p:nvSpPr>
        <p:spPr>
          <a:xfrm>
            <a:off x="6391560" y="3722630"/>
            <a:ext cx="2159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392 Different queries</a:t>
            </a:r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xmlns="" id="{73A2C181-EA26-41D9-9B9D-6EE86B537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196" y="3390673"/>
            <a:ext cx="1379903" cy="137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0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72283" cy="936104"/>
          </a:xfrm>
        </p:spPr>
        <p:txBody>
          <a:bodyPr>
            <a:normAutofit/>
          </a:bodyPr>
          <a:lstStyle/>
          <a:p>
            <a:r>
              <a:rPr lang="en-US" dirty="0"/>
              <a:t>Report frequency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5"/>
            <a:ext cx="6840760" cy="542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02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00275" cy="936104"/>
          </a:xfrm>
        </p:spPr>
        <p:txBody>
          <a:bodyPr/>
          <a:lstStyle/>
          <a:p>
            <a:r>
              <a:rPr lang="en-US" dirty="0"/>
              <a:t>dimensions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32146"/>
              </p:ext>
            </p:extLst>
          </p:nvPr>
        </p:nvGraphicFramePr>
        <p:xfrm>
          <a:off x="590774" y="1408197"/>
          <a:ext cx="707757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2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Number of subjects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0" dirty="0"/>
                        <a:t>Economic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0" dirty="0"/>
                        <a:t>Administrative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0" dirty="0"/>
                        <a:t>Functional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noProof="0" dirty="0"/>
                        <a:t>I</a:t>
                      </a:r>
                      <a:r>
                        <a:rPr lang="en-US" sz="2400" noProof="0" dirty="0" err="1"/>
                        <a:t>nstitution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Bank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Appropriations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Tran</a:t>
                      </a:r>
                      <a:r>
                        <a:rPr lang="hu-HU" sz="2400" noProof="0" dirty="0"/>
                        <a:t>s</a:t>
                      </a:r>
                      <a:r>
                        <a:rPr lang="en-US" sz="2400" noProof="0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Special</a:t>
                      </a:r>
                      <a:r>
                        <a:rPr lang="en-US" sz="2400" baseline="0" noProof="0" dirty="0"/>
                        <a:t> </a:t>
                      </a:r>
                      <a:r>
                        <a:rPr lang="en-US" sz="2400" noProof="0" dirty="0"/>
                        <a:t>hierarchy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11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IFMIS project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>
                <a:cs typeface="Times New Roman" panose="02020603050405020304" pitchFamily="18" charset="0"/>
              </a:rPr>
              <a:t>The </a:t>
            </a:r>
            <a:r>
              <a:rPr lang="en-GB" b="1" dirty="0">
                <a:cs typeface="Times New Roman" panose="02020603050405020304" pitchFamily="18" charset="0"/>
              </a:rPr>
              <a:t>main objective </a:t>
            </a:r>
            <a:r>
              <a:rPr lang="en-GB" dirty="0">
                <a:cs typeface="Times New Roman" panose="02020603050405020304" pitchFamily="18" charset="0"/>
              </a:rPr>
              <a:t>of the project is the improvement </a:t>
            </a:r>
            <a:r>
              <a:rPr lang="hu-HU" dirty="0">
                <a:cs typeface="Times New Roman" panose="02020603050405020304" pitchFamily="18" charset="0"/>
              </a:rPr>
              <a:t>of </a:t>
            </a:r>
            <a:r>
              <a:rPr lang="en-GB" dirty="0">
                <a:cs typeface="Times New Roman" panose="02020603050405020304" pitchFamily="18" charset="0"/>
              </a:rPr>
              <a:t>information processes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in public finances, the rationalization of public data and information flow, the development of a data warehouse and the development of decision support functions supporting modern budget implementation tasks and the increase of transparency.</a:t>
            </a:r>
            <a:endParaRPr lang="hu-HU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cs typeface="Times New Roman" panose="02020603050405020304" pitchFamily="18" charset="0"/>
              </a:rPr>
              <a:t>This project is part of a large, strategic-level program plan, other elements of which are the development of a </a:t>
            </a:r>
            <a:r>
              <a:rPr lang="en-GB" b="1" dirty="0">
                <a:cs typeface="Times New Roman" panose="02020603050405020304" pitchFamily="18" charset="0"/>
              </a:rPr>
              <a:t>Treasury Data Warehouse</a:t>
            </a:r>
            <a:r>
              <a:rPr lang="en-GB" dirty="0">
                <a:cs typeface="Times New Roman" panose="02020603050405020304" pitchFamily="18" charset="0"/>
              </a:rPr>
              <a:t>, the creation of a central </a:t>
            </a:r>
            <a:r>
              <a:rPr lang="en-GB" b="1" dirty="0">
                <a:cs typeface="Times New Roman" panose="02020603050405020304" pitchFamily="18" charset="0"/>
              </a:rPr>
              <a:t>master data management </a:t>
            </a:r>
            <a:r>
              <a:rPr lang="en-GB" dirty="0">
                <a:cs typeface="Times New Roman" panose="02020603050405020304" pitchFamily="18" charset="0"/>
              </a:rPr>
              <a:t>system and the development of a new account management - banking system.</a:t>
            </a:r>
            <a:endParaRPr lang="hu-HU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27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system</a:t>
            </a:r>
            <a:r>
              <a:rPr lang="en-GB" dirty="0"/>
              <a:t/>
            </a:r>
            <a:br>
              <a:rPr lang="en-GB" dirty="0"/>
            </a:b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439" y="1600200"/>
            <a:ext cx="553112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99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Components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IFMIS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>
                <a:cs typeface="Times New Roman" panose="02020603050405020304" pitchFamily="18" charset="0"/>
              </a:rPr>
              <a:t>3 Components:</a:t>
            </a: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en-GB" b="1" dirty="0">
                <a:cs typeface="Times New Roman" panose="02020603050405020304" pitchFamily="18" charset="0"/>
              </a:rPr>
              <a:t>Budget Module</a:t>
            </a:r>
            <a:r>
              <a:rPr lang="en-GB" dirty="0">
                <a:cs typeface="Times New Roman" panose="02020603050405020304" pitchFamily="18" charset="0"/>
              </a:rPr>
              <a:t>: Budget Management, Commitment Management, Payments and Revenue Management, Liquidity Management, Budget Monitoring.</a:t>
            </a: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en-GB" b="1" dirty="0">
                <a:cs typeface="Times New Roman" panose="02020603050405020304" pitchFamily="18" charset="0"/>
              </a:rPr>
              <a:t>Integrated Accounting Application</a:t>
            </a:r>
            <a:r>
              <a:rPr lang="en-GB" dirty="0">
                <a:cs typeface="Times New Roman" panose="02020603050405020304" pitchFamily="18" charset="0"/>
              </a:rPr>
              <a:t>: Accounting application for centrally managed appropriations.</a:t>
            </a: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en-GB" b="1" dirty="0">
                <a:cs typeface="Times New Roman" panose="02020603050405020304" pitchFamily="18" charset="0"/>
              </a:rPr>
              <a:t>Institutional accounting system</a:t>
            </a:r>
            <a:r>
              <a:rPr lang="hu-HU" dirty="0">
                <a:cs typeface="Times New Roman" panose="02020603050405020304" pitchFamily="18" charset="0"/>
              </a:rPr>
              <a:t>: </a:t>
            </a:r>
            <a:r>
              <a:rPr lang="en-GB" dirty="0">
                <a:cs typeface="Times New Roman" panose="02020603050405020304" pitchFamily="18" charset="0"/>
              </a:rPr>
              <a:t>new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accounting system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for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spending</a:t>
            </a:r>
            <a:r>
              <a:rPr lang="hu-HU" dirty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units.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561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Main </a:t>
            </a:r>
            <a:r>
              <a:rPr lang="hu-HU" dirty="0" err="1"/>
              <a:t>systems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cooperation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000" dirty="0">
                <a:cs typeface="Times New Roman" panose="02020603050405020304" pitchFamily="18" charset="0"/>
              </a:rPr>
              <a:t>Budgetary Planning: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Ministry of Finance</a:t>
            </a:r>
            <a:endParaRPr lang="hu-HU" sz="2000" dirty="0"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2000" dirty="0">
                <a:cs typeface="Times New Roman" panose="02020603050405020304" pitchFamily="18" charset="0"/>
              </a:rPr>
              <a:t>(</a:t>
            </a:r>
            <a:r>
              <a:rPr lang="en-GB" sz="2000" dirty="0">
                <a:cs typeface="Times New Roman" panose="02020603050405020304" pitchFamily="18" charset="0"/>
              </a:rPr>
              <a:t>Not part of the</a:t>
            </a:r>
            <a:r>
              <a:rPr lang="hu-HU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IFMIS</a:t>
            </a:r>
            <a:r>
              <a:rPr lang="hu-HU" sz="2000" dirty="0"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GB" sz="2000" dirty="0">
                <a:cs typeface="Times New Roman" panose="02020603050405020304" pitchFamily="18" charset="0"/>
              </a:rPr>
              <a:t>Budget implementation: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Account management system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Data Warehouse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MDM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Payroll and HR (KIRA)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Public purchase</a:t>
            </a:r>
            <a:endParaRPr lang="hu-HU" sz="2000" dirty="0">
              <a:cs typeface="Times New Roman" panose="02020603050405020304" pitchFamily="18" charset="0"/>
            </a:endParaRPr>
          </a:p>
          <a:p>
            <a:pPr algn="just"/>
            <a:r>
              <a:rPr lang="en-GB" sz="2000" dirty="0">
                <a:cs typeface="Times New Roman" panose="02020603050405020304" pitchFamily="18" charset="0"/>
              </a:rPr>
              <a:t>Reporting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KGR-K11 will not be replaced</a:t>
            </a:r>
            <a:endParaRPr lang="hu-HU" sz="2000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560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data warehouses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Integration or collaboration</a:t>
            </a:r>
          </a:p>
          <a:p>
            <a:r>
              <a:rPr lang="en-US" dirty="0"/>
              <a:t>Depersonalization</a:t>
            </a:r>
          </a:p>
          <a:p>
            <a:r>
              <a:rPr lang="hu-HU" dirty="0"/>
              <a:t>R</a:t>
            </a:r>
            <a:r>
              <a:rPr lang="en-US" dirty="0" err="1"/>
              <a:t>eports</a:t>
            </a:r>
            <a:r>
              <a:rPr lang="en-US" dirty="0"/>
              <a:t>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1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Systems’ transformation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073036" y="4804687"/>
            <a:ext cx="64087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Spending</a:t>
            </a:r>
            <a:r>
              <a:rPr lang="hu-HU" dirty="0" smtClean="0"/>
              <a:t> </a:t>
            </a:r>
            <a:r>
              <a:rPr lang="hu-HU" dirty="0" err="1" smtClean="0"/>
              <a:t>units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1178590" y="3004487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K11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2652980" y="2973204"/>
            <a:ext cx="194421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IFMIS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5360960" y="3004487"/>
            <a:ext cx="1872208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Bank </a:t>
            </a:r>
            <a:r>
              <a:rPr lang="hu-HU" dirty="0" err="1" smtClean="0"/>
              <a:t>accounts</a:t>
            </a:r>
            <a:r>
              <a:rPr lang="hu-HU" dirty="0" smtClean="0"/>
              <a:t> management </a:t>
            </a:r>
            <a:r>
              <a:rPr lang="hu-HU" dirty="0" err="1" smtClean="0"/>
              <a:t>system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7769780" y="3004487"/>
            <a:ext cx="864096" cy="7920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TSA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58403" y="1850679"/>
            <a:ext cx="136815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Pensions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2905008" y="1850679"/>
            <a:ext cx="1440160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Wages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5076056" y="1865161"/>
            <a:ext cx="1512168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Family</a:t>
            </a:r>
            <a:r>
              <a:rPr lang="hu-HU" dirty="0" smtClean="0"/>
              <a:t> </a:t>
            </a:r>
            <a:r>
              <a:rPr lang="hu-HU" dirty="0" err="1" smtClean="0"/>
              <a:t>subsidies</a:t>
            </a:r>
            <a:endParaRPr lang="hu-HU" dirty="0"/>
          </a:p>
        </p:txBody>
      </p:sp>
      <p:cxnSp>
        <p:nvCxnSpPr>
          <p:cNvPr id="24" name="Egyenes összekötő nyíllal 23"/>
          <p:cNvCxnSpPr/>
          <p:nvPr/>
        </p:nvCxnSpPr>
        <p:spPr>
          <a:xfrm flipV="1">
            <a:off x="1475656" y="3796575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2881850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V="1">
            <a:off x="3131840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flipV="1">
            <a:off x="3374558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4" name="Egyenes összekötő nyíllal 1023"/>
          <p:cNvCxnSpPr/>
          <p:nvPr/>
        </p:nvCxnSpPr>
        <p:spPr>
          <a:xfrm flipV="1">
            <a:off x="3648698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0" name="Egyenes összekötő nyíllal 1029"/>
          <p:cNvCxnSpPr/>
          <p:nvPr/>
        </p:nvCxnSpPr>
        <p:spPr>
          <a:xfrm flipV="1">
            <a:off x="3940090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4" name="Egyenes összekötő nyíllal 1033"/>
          <p:cNvCxnSpPr/>
          <p:nvPr/>
        </p:nvCxnSpPr>
        <p:spPr>
          <a:xfrm>
            <a:off x="4345168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6" name="Egyenes összekötő nyíllal 1035"/>
          <p:cNvCxnSpPr/>
          <p:nvPr/>
        </p:nvCxnSpPr>
        <p:spPr>
          <a:xfrm flipH="1">
            <a:off x="2042686" y="3336197"/>
            <a:ext cx="5941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8" name="Egyenes összekötő nyíllal 1037"/>
          <p:cNvCxnSpPr/>
          <p:nvPr/>
        </p:nvCxnSpPr>
        <p:spPr>
          <a:xfrm>
            <a:off x="2339752" y="2513233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0" name="Egyenes összekötő nyíllal 1039"/>
          <p:cNvCxnSpPr/>
          <p:nvPr/>
        </p:nvCxnSpPr>
        <p:spPr>
          <a:xfrm>
            <a:off x="3625088" y="25411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2" name="Egyenes összekötő nyíllal 1041"/>
          <p:cNvCxnSpPr/>
          <p:nvPr/>
        </p:nvCxnSpPr>
        <p:spPr>
          <a:xfrm flipH="1">
            <a:off x="4446052" y="2513233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6" name="Egyenes összekötő nyíllal 1045"/>
          <p:cNvCxnSpPr/>
          <p:nvPr/>
        </p:nvCxnSpPr>
        <p:spPr>
          <a:xfrm>
            <a:off x="4597196" y="3365662"/>
            <a:ext cx="774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8" name="Egyenes összekötő nyíllal 1047"/>
          <p:cNvCxnSpPr/>
          <p:nvPr/>
        </p:nvCxnSpPr>
        <p:spPr>
          <a:xfrm flipH="1">
            <a:off x="4586940" y="3578420"/>
            <a:ext cx="774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0" name="Egyenes összekötő nyíllal 1049"/>
          <p:cNvCxnSpPr/>
          <p:nvPr/>
        </p:nvCxnSpPr>
        <p:spPr>
          <a:xfrm>
            <a:off x="7233168" y="333619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2" name="Egyenes összekötő nyíllal 1051"/>
          <p:cNvCxnSpPr/>
          <p:nvPr/>
        </p:nvCxnSpPr>
        <p:spPr>
          <a:xfrm flipH="1">
            <a:off x="7193716" y="36450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4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Planned</a:t>
            </a:r>
            <a:r>
              <a:rPr lang="hu-HU" dirty="0"/>
              <a:t> </a:t>
            </a:r>
            <a:r>
              <a:rPr lang="hu-HU" dirty="0" err="1"/>
              <a:t>technological</a:t>
            </a:r>
            <a:r>
              <a:rPr lang="hu-HU" dirty="0"/>
              <a:t> </a:t>
            </a:r>
            <a:r>
              <a:rPr lang="hu-HU" dirty="0" err="1"/>
              <a:t>background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Central Module and Integrated Accounting Application: SAP Platform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Data Warehouse: SAP HANA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Supply Systems, EER Project: SAP Platform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Institutional accounting system: not SAP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New Account Management System: Not SAP</a:t>
            </a:r>
            <a:endParaRPr lang="hu-HU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89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Scheduling of the IFMIS project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Preparatory phase from 2016 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Public purchasing processes: 2018-2019Q1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Detailed Design: Starts in 2019Q2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First phase of implementation: Functional design of the central module without integration points, establishment of institutional frontend</a:t>
            </a:r>
            <a:r>
              <a:rPr lang="hu-HU" sz="2400" dirty="0">
                <a:cs typeface="Times New Roman" panose="02020603050405020304" pitchFamily="18" charset="0"/>
              </a:rPr>
              <a:t>s</a:t>
            </a:r>
            <a:r>
              <a:rPr lang="en-GB" sz="2400" dirty="0">
                <a:cs typeface="Times New Roman" panose="02020603050405020304" pitchFamily="18" charset="0"/>
              </a:rPr>
              <a:t>, development of MDM integration. Deadline: 31 December 2019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Phase 2: Integration with the new Account Management System, Integration with the Integrated Accounting Application and Institutional Accounting System. Deadline: 30 June 2020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Testing, migration, go-live: 01</a:t>
            </a:r>
            <a:r>
              <a:rPr lang="hu-HU" sz="2400" dirty="0">
                <a:cs typeface="Times New Roman" panose="02020603050405020304" pitchFamily="18" charset="0"/>
              </a:rPr>
              <a:t> </a:t>
            </a:r>
            <a:r>
              <a:rPr lang="en-GB" sz="2400" dirty="0">
                <a:cs typeface="Times New Roman" panose="02020603050405020304" pitchFamily="18" charset="0"/>
              </a:rPr>
              <a:t>January</a:t>
            </a:r>
            <a:r>
              <a:rPr lang="hu-HU" sz="2400" dirty="0">
                <a:cs typeface="Times New Roman" panose="02020603050405020304" pitchFamily="18" charset="0"/>
              </a:rPr>
              <a:t> 2021</a:t>
            </a:r>
            <a:r>
              <a:rPr lang="en-GB" sz="2400" dirty="0">
                <a:cs typeface="Times New Roman" panose="02020603050405020304" pitchFamily="18" charset="0"/>
              </a:rPr>
              <a:t> </a:t>
            </a:r>
            <a:endParaRPr lang="hu-HU" sz="2400" dirty="0">
              <a:cs typeface="Times New Roman" panose="02020603050405020304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992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344816" cy="2448272"/>
          </a:xfrm>
        </p:spPr>
        <p:txBody>
          <a:bodyPr/>
          <a:lstStyle/>
          <a:p>
            <a:r>
              <a:rPr lang="en-US" dirty="0"/>
              <a:t>Thank you</a:t>
            </a:r>
            <a:r>
              <a:rPr lang="hu-HU" dirty="0"/>
              <a:t/>
            </a:r>
            <a:br>
              <a:rPr lang="hu-HU" dirty="0"/>
            </a:br>
            <a:r>
              <a:rPr lang="en-US" dirty="0"/>
              <a:t>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Data warehouses</a:t>
            </a:r>
            <a:br>
              <a:rPr lang="en-US" dirty="0"/>
            </a:br>
            <a:r>
              <a:rPr lang="en-US" dirty="0"/>
              <a:t>in Hungarian state treasury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1724192" y="3267660"/>
            <a:ext cx="2300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Agriculture and rural development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Local government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3558" y="3262143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 security and family support</a:t>
            </a:r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xmlns="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xmlns="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xmlns="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xmlns="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xmlns="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xmlns="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xmlns="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xmlns="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xmlns="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xmlns="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xmlns="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xmlns="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xmlns="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xmlns="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xmlns="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xmlns="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xmlns="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xmlns="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xmlns="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xmlns="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xmlns="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xmlns="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xmlns="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xmlns="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xmlns="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xmlns="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xmlns="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xmlns="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xmlns="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xmlns="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xmlns="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xmlns="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xmlns="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xmlns="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xmlns="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xmlns="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xmlns="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xmlns="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xmlns="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xmlns="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xmlns="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xmlns="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xmlns="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Szövegdoboz 183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Central government</a:t>
            </a:r>
          </a:p>
        </p:txBody>
      </p:sp>
    </p:spTree>
    <p:extLst>
      <p:ext uri="{BB962C8B-B14F-4D97-AF65-F5344CB8AC3E}">
        <p14:creationId xmlns:p14="http://schemas.microsoft.com/office/powerpoint/2010/main" val="93549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Agriculture and rural development</a:t>
            </a:r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Hungarian Paying Agency</a:t>
            </a:r>
          </a:p>
          <a:p>
            <a:r>
              <a:rPr lang="en-US" dirty="0"/>
              <a:t>EU and domestic support</a:t>
            </a:r>
          </a:p>
          <a:p>
            <a:r>
              <a:rPr lang="en-US" dirty="0"/>
              <a:t>Statistical reports</a:t>
            </a:r>
          </a:p>
          <a:p>
            <a:r>
              <a:rPr lang="en-US" dirty="0"/>
              <a:t>Fraud detection</a:t>
            </a:r>
          </a:p>
          <a:p>
            <a:r>
              <a:rPr lang="en-US" dirty="0"/>
              <a:t>Process monitoring</a:t>
            </a:r>
          </a:p>
          <a:p>
            <a:r>
              <a:rPr lang="en-US" dirty="0"/>
              <a:t>When, Whom, How much, Why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1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Social security and family support</a:t>
            </a:r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Family supports</a:t>
            </a:r>
          </a:p>
          <a:p>
            <a:r>
              <a:rPr lang="en-US" dirty="0"/>
              <a:t>Pension</a:t>
            </a:r>
          </a:p>
          <a:p>
            <a:r>
              <a:rPr lang="en-US" dirty="0"/>
              <a:t>Cash benefits</a:t>
            </a:r>
          </a:p>
          <a:p>
            <a:r>
              <a:rPr lang="en-US" dirty="0"/>
              <a:t>Social supports</a:t>
            </a:r>
          </a:p>
          <a:p>
            <a:r>
              <a:rPr lang="en-US" dirty="0"/>
              <a:t>Rehabilitation supports</a:t>
            </a:r>
          </a:p>
          <a:p>
            <a:r>
              <a:rPr lang="en-US" dirty="0"/>
              <a:t>Permission / Statement / Payment</a:t>
            </a:r>
          </a:p>
          <a:p>
            <a:r>
              <a:rPr lang="en-US" dirty="0"/>
              <a:t>Life</a:t>
            </a:r>
            <a:r>
              <a:rPr lang="hu-HU" dirty="0"/>
              <a:t> </a:t>
            </a:r>
            <a:r>
              <a:rPr lang="hu-HU" dirty="0" err="1"/>
              <a:t>path</a:t>
            </a:r>
            <a:r>
              <a:rPr lang="en-US" dirty="0"/>
              <a:t> from birth to death</a:t>
            </a:r>
            <a:endParaRPr lang="hu-HU" dirty="0"/>
          </a:p>
          <a:p>
            <a:r>
              <a:rPr lang="en-US" dirty="0"/>
              <a:t>When, Whom, How much, Why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4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Local government</a:t>
            </a:r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Local taxes</a:t>
            </a:r>
          </a:p>
          <a:p>
            <a:r>
              <a:rPr lang="en-US" dirty="0" smtClean="0"/>
              <a:t>Accommodation data</a:t>
            </a:r>
          </a:p>
          <a:p>
            <a:r>
              <a:rPr lang="en-US" dirty="0" smtClean="0"/>
              <a:t>Company site authorization data</a:t>
            </a:r>
          </a:p>
          <a:p>
            <a:r>
              <a:rPr lang="en-US" dirty="0" smtClean="0"/>
              <a:t>Municipal management</a:t>
            </a:r>
          </a:p>
          <a:p>
            <a:r>
              <a:rPr lang="en-US" dirty="0" smtClean="0"/>
              <a:t>Document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5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Central government</a:t>
            </a:r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Payroll for the entire public sector</a:t>
            </a:r>
          </a:p>
          <a:p>
            <a:r>
              <a:rPr lang="en-US" dirty="0" smtClean="0"/>
              <a:t>Appropriations</a:t>
            </a:r>
          </a:p>
          <a:p>
            <a:r>
              <a:rPr lang="en-US" dirty="0" smtClean="0"/>
              <a:t>Payment transactions</a:t>
            </a:r>
          </a:p>
          <a:p>
            <a:r>
              <a:rPr lang="en-US" dirty="0" smtClean="0"/>
              <a:t>Fulfillment</a:t>
            </a:r>
          </a:p>
          <a:p>
            <a:r>
              <a:rPr lang="en-US" dirty="0" smtClean="0"/>
              <a:t>Subsidy</a:t>
            </a:r>
          </a:p>
          <a:p>
            <a:r>
              <a:rPr lang="en-US" dirty="0" smtClean="0"/>
              <a:t>Institutional budget reports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6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en-US" dirty="0"/>
              <a:t>Technology variegation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1724192" y="3267660"/>
            <a:ext cx="2300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Agriculture and rural development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Local government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3558" y="3262143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 security and family support</a:t>
            </a:r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xmlns="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xmlns="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xmlns="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xmlns="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xmlns="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xmlns="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xmlns="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xmlns="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xmlns="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xmlns="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xmlns="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xmlns="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xmlns="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xmlns="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xmlns="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xmlns="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xmlns="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xmlns="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xmlns="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xmlns="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xmlns="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xmlns="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xmlns="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xmlns="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xmlns="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xmlns="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xmlns="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xmlns="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xmlns="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xmlns="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xmlns="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xmlns="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xmlns="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xmlns="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xmlns="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xmlns="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xmlns="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xmlns="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xmlns="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xmlns="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xmlns="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xmlns="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xmlns="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Szövegdoboz 183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Central government</a:t>
            </a:r>
          </a:p>
        </p:txBody>
      </p:sp>
      <p:pic>
        <p:nvPicPr>
          <p:cNvPr id="162" name="Kép 16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60" b="36080"/>
          <a:stretch/>
        </p:blipFill>
        <p:spPr>
          <a:xfrm>
            <a:off x="724161" y="1830551"/>
            <a:ext cx="1243600" cy="397459"/>
          </a:xfrm>
          <a:prstGeom prst="rect">
            <a:avLst/>
          </a:prstGeom>
        </p:spPr>
      </p:pic>
      <p:pic>
        <p:nvPicPr>
          <p:cNvPr id="163" name="Kép 1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82"/>
          <a:stretch/>
        </p:blipFill>
        <p:spPr>
          <a:xfrm>
            <a:off x="704135" y="2401349"/>
            <a:ext cx="1243600" cy="860794"/>
          </a:xfrm>
          <a:prstGeom prst="rect">
            <a:avLst/>
          </a:prstGeom>
        </p:spPr>
      </p:pic>
      <p:pic>
        <p:nvPicPr>
          <p:cNvPr id="164" name="Kép 1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296" y="2349112"/>
            <a:ext cx="1243600" cy="1243600"/>
          </a:xfrm>
          <a:prstGeom prst="rect">
            <a:avLst/>
          </a:prstGeom>
        </p:spPr>
      </p:pic>
      <p:pic>
        <p:nvPicPr>
          <p:cNvPr id="165" name="Kép 16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2" t="35882" b="36686"/>
          <a:stretch/>
        </p:blipFill>
        <p:spPr>
          <a:xfrm>
            <a:off x="6976176" y="1254864"/>
            <a:ext cx="1567839" cy="575687"/>
          </a:xfrm>
          <a:prstGeom prst="rect">
            <a:avLst/>
          </a:prstGeom>
        </p:spPr>
      </p:pic>
      <p:pic>
        <p:nvPicPr>
          <p:cNvPr id="166" name="Kép 16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5" t="26359" b="23175"/>
          <a:stretch/>
        </p:blipFill>
        <p:spPr>
          <a:xfrm>
            <a:off x="7184559" y="5237586"/>
            <a:ext cx="1776810" cy="722335"/>
          </a:xfrm>
          <a:prstGeom prst="rect">
            <a:avLst/>
          </a:prstGeom>
        </p:spPr>
      </p:pic>
      <p:pic>
        <p:nvPicPr>
          <p:cNvPr id="167" name="Kép 16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5" t="26359" b="23175"/>
          <a:stretch/>
        </p:blipFill>
        <p:spPr>
          <a:xfrm>
            <a:off x="7184559" y="3863709"/>
            <a:ext cx="1776810" cy="722335"/>
          </a:xfrm>
          <a:prstGeom prst="rect">
            <a:avLst/>
          </a:prstGeom>
        </p:spPr>
      </p:pic>
      <p:pic>
        <p:nvPicPr>
          <p:cNvPr id="168" name="Kép 1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90" y="5074773"/>
            <a:ext cx="1710524" cy="829921"/>
          </a:xfrm>
          <a:prstGeom prst="rect">
            <a:avLst/>
          </a:prstGeom>
        </p:spPr>
      </p:pic>
      <p:pic>
        <p:nvPicPr>
          <p:cNvPr id="169" name="Kép 16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 r="8851" b="24848"/>
          <a:stretch/>
        </p:blipFill>
        <p:spPr>
          <a:xfrm>
            <a:off x="842484" y="3863709"/>
            <a:ext cx="1243600" cy="867032"/>
          </a:xfrm>
          <a:prstGeom prst="rect">
            <a:avLst/>
          </a:prstGeom>
        </p:spPr>
      </p:pic>
      <p:pic>
        <p:nvPicPr>
          <p:cNvPr id="170" name="Kép 16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2" t="35882" r="25511" b="36686"/>
          <a:stretch/>
        </p:blipFill>
        <p:spPr>
          <a:xfrm>
            <a:off x="1207969" y="1240486"/>
            <a:ext cx="1032446" cy="57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8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hu-HU" dirty="0"/>
              <a:t>Status</a:t>
            </a:r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1724192" y="3267660"/>
            <a:ext cx="2300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Agriculture and rural development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Local government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3558" y="3262143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 security and family support</a:t>
            </a:r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xmlns="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xmlns="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xmlns="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xmlns="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xmlns="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xmlns="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xmlns="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xmlns="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xmlns="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xmlns="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xmlns="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xmlns="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xmlns="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xmlns="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xmlns="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xmlns="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xmlns="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xmlns="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xmlns="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xmlns="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xmlns="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xmlns="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xmlns="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xmlns="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xmlns="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xmlns="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xmlns="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xmlns="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xmlns="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xmlns="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xmlns="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xmlns="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xmlns="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xmlns="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xmlns="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xmlns="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xmlns="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xmlns="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xmlns="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xmlns="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xmlns="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xmlns="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xmlns="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xmlns="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xmlns="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xmlns="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xmlns="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xmlns="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xmlns="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xmlns="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xmlns="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xmlns="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xmlns="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xmlns="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xmlns="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xmlns="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xmlns="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xmlns="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xmlns="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xmlns="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xmlns="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xmlns="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xmlns="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xmlns="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xmlns="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xmlns="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Szövegdoboz 183">
            <a:extLst>
              <a:ext uri="{FF2B5EF4-FFF2-40B4-BE49-F238E27FC236}">
                <a16:creationId xmlns:a16="http://schemas.microsoft.com/office/drawing/2014/main" xmlns="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Central government</a:t>
            </a:r>
          </a:p>
        </p:txBody>
      </p:sp>
      <p:sp>
        <p:nvSpPr>
          <p:cNvPr id="171" name="Szövegdoboz 170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447989" y="2091714"/>
            <a:ext cx="1276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Live</a:t>
            </a:r>
          </a:p>
        </p:txBody>
      </p:sp>
      <p:sp>
        <p:nvSpPr>
          <p:cNvPr id="172" name="Szövegdoboz 171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447989" y="4442259"/>
            <a:ext cx="1276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Just before </a:t>
            </a:r>
            <a:r>
              <a:rPr lang="en-US" sz="2400" b="1" dirty="0" err="1">
                <a:solidFill>
                  <a:srgbClr val="FF0000"/>
                </a:solidFill>
              </a:rPr>
              <a:t>golive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3" name="Szövegdoboz 172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7403196" y="2070510"/>
            <a:ext cx="148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Ongoing</a:t>
            </a:r>
          </a:p>
        </p:txBody>
      </p:sp>
      <p:sp>
        <p:nvSpPr>
          <p:cNvPr id="174" name="Szövegdoboz 173">
            <a:extLst>
              <a:ext uri="{FF2B5EF4-FFF2-40B4-BE49-F238E27FC236}">
                <a16:creationId xmlns:a16="http://schemas.microsoft.com/office/drawing/2014/main" xmlns="" id="{48650B0A-AE3E-4B86-B801-3BDB30D68E73}"/>
              </a:ext>
            </a:extLst>
          </p:cNvPr>
          <p:cNvSpPr txBox="1"/>
          <p:nvPr/>
        </p:nvSpPr>
        <p:spPr>
          <a:xfrm>
            <a:off x="6983760" y="41885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Procurement</a:t>
            </a:r>
          </a:p>
        </p:txBody>
      </p:sp>
    </p:spTree>
    <p:extLst>
      <p:ext uri="{BB962C8B-B14F-4D97-AF65-F5344CB8AC3E}">
        <p14:creationId xmlns:p14="http://schemas.microsoft.com/office/powerpoint/2010/main" val="46591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EAD375B33C25544BC0E2FCE3CF7A6F0" ma:contentTypeVersion="3" ma:contentTypeDescription="Új dokumentum létrehozása." ma:contentTypeScope="" ma:versionID="81fd94f9c4d4225237e87dcc80546520">
  <xsd:schema xmlns:xsd="http://www.w3.org/2001/XMLSchema" xmlns:p="http://schemas.microsoft.com/office/2006/metadata/properties" xmlns:ns2="863d8242-625a-46ac-9d26-5ae4c7c0422e" targetNamespace="http://schemas.microsoft.com/office/2006/metadata/properties" ma:root="true" ma:fieldsID="19251728c961133f2d627216599671ac" ns2:_="">
    <xsd:import namespace="863d8242-625a-46ac-9d26-5ae4c7c0422e"/>
    <xsd:element name="properties">
      <xsd:complexType>
        <xsd:sequence>
          <xsd:element name="documentManagement">
            <xsd:complexType>
              <xsd:all>
                <xsd:element ref="ns2:Projekttev_x00e9_kenys_x00e9_g_x0020__x0028_kapcsol_x00f3_d_x00e1_s_x0029_" minOccurs="0"/>
                <xsd:element ref="ns2:Eredm_x00e9_nyterm_x00e9_k_x0020_kapcsol_x00f3_d_x00e1_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63d8242-625a-46ac-9d26-5ae4c7c0422e" elementFormDefault="qualified">
    <xsd:import namespace="http://schemas.microsoft.com/office/2006/documentManagement/types"/>
    <xsd:element name="Projekttev_x00e9_kenys_x00e9_g_x0020__x0028_kapcsol_x00f3_d_x00e1_s_x0029_" ma:index="8" nillable="true" ma:displayName="Projekttevékenység (kapcsolódás)" ma:list="{ab18edff-4283-471e-aca6-12a73a0c1785}" ma:internalName="Projekttev_x00e9_kenys_x00e9_g_x0020__x0028_kapcsol_x00f3_d_x00e1_s_x0029_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edm_x00e9_nyterm_x00e9_k_x0020_kapcsol_x00f3_d_x00e1_s" ma:index="9" nillable="true" ma:displayName="Eredménytermék kapcsolódás" ma:list="{759e002a-0d4e-4e83-a133-0c1f3f2120b8}" ma:internalName="Eredm_x00e9_nyterm_x00e9_k_x0020_kapcsol_x00f3_d_x00e1_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 ma:readOnly="true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rojekttev_x00e9_kenys_x00e9_g_x0020__x0028_kapcsol_x00f3_d_x00e1_s_x0029_ xmlns="863d8242-625a-46ac-9d26-5ae4c7c0422e"/>
    <Eredm_x00e9_nyterm_x00e9_k_x0020_kapcsol_x00f3_d_x00e1_s xmlns="863d8242-625a-46ac-9d26-5ae4c7c0422e"/>
  </documentManagement>
</p:properties>
</file>

<file path=customXml/itemProps1.xml><?xml version="1.0" encoding="utf-8"?>
<ds:datastoreItem xmlns:ds="http://schemas.openxmlformats.org/officeDocument/2006/customXml" ds:itemID="{97B319D5-47BF-4DFF-9A65-E1C2ED05E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3d8242-625a-46ac-9d26-5ae4c7c042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59DED2-CD24-4A8B-9CA5-70BBCD7CAB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A30B49-4B74-4AB9-96FB-049676DB29C3}">
  <ds:schemaRefs>
    <ds:schemaRef ds:uri="http://purl.org/dc/terms/"/>
    <ds:schemaRef ds:uri="863d8242-625a-46ac-9d26-5ae4c7c0422e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606</Words>
  <Application>Microsoft Office PowerPoint</Application>
  <PresentationFormat>Diavetítés a képernyőre (4:3 oldalarány)</PresentationFormat>
  <Paragraphs>159</Paragraphs>
  <Slides>23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Data warehouses in Hungarian state treasury</vt:lpstr>
      <vt:lpstr>Contents</vt:lpstr>
      <vt:lpstr>Data warehouses in Hungarian state treasury</vt:lpstr>
      <vt:lpstr>Agriculture and rural development</vt:lpstr>
      <vt:lpstr>Social security and family support</vt:lpstr>
      <vt:lpstr>Local government</vt:lpstr>
      <vt:lpstr>Central government</vt:lpstr>
      <vt:lpstr>Technology variegation</vt:lpstr>
      <vt:lpstr>Status</vt:lpstr>
      <vt:lpstr>Integration or collaboration</vt:lpstr>
      <vt:lpstr>The key to collaboration</vt:lpstr>
      <vt:lpstr>traditional data warehouse features</vt:lpstr>
      <vt:lpstr>Public finance reports assessment</vt:lpstr>
      <vt:lpstr>Report frequency</vt:lpstr>
      <vt:lpstr>dimensions</vt:lpstr>
      <vt:lpstr>IFMIS project</vt:lpstr>
      <vt:lpstr>Present system </vt:lpstr>
      <vt:lpstr>Components of the IFMIS</vt:lpstr>
      <vt:lpstr>Main systems in cooperation</vt:lpstr>
      <vt:lpstr>Systems’ transformation</vt:lpstr>
      <vt:lpstr>Planned technological background</vt:lpstr>
      <vt:lpstr>Scheduling of the IFMIS project</vt:lpstr>
      <vt:lpstr>Thank you for your attention!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Török Tamás Pál</cp:lastModifiedBy>
  <cp:revision>435</cp:revision>
  <dcterms:created xsi:type="dcterms:W3CDTF">2014-03-03T11:13:53Z</dcterms:created>
  <dcterms:modified xsi:type="dcterms:W3CDTF">2019-05-14T09:31:05Z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0x0101006EAD375B33C25544BC0E2FCE3CF7A6F0</vt:lpwstr>
  </property>
</Properties>
</file>