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28"/>
  </p:notesMasterIdLst>
  <p:sldIdLst>
    <p:sldId id="256" r:id="rId5"/>
    <p:sldId id="316" r:id="rId6"/>
    <p:sldId id="304" r:id="rId7"/>
    <p:sldId id="319" r:id="rId8"/>
    <p:sldId id="322" r:id="rId9"/>
    <p:sldId id="321" r:id="rId10"/>
    <p:sldId id="323" r:id="rId11"/>
    <p:sldId id="317" r:id="rId12"/>
    <p:sldId id="320" r:id="rId13"/>
    <p:sldId id="306" r:id="rId14"/>
    <p:sldId id="307" r:id="rId15"/>
    <p:sldId id="324" r:id="rId16"/>
    <p:sldId id="314" r:id="rId17"/>
    <p:sldId id="315" r:id="rId18"/>
    <p:sldId id="313" r:id="rId19"/>
    <p:sldId id="325" r:id="rId20"/>
    <p:sldId id="326" r:id="rId21"/>
    <p:sldId id="327" r:id="rId22"/>
    <p:sldId id="328" r:id="rId23"/>
    <p:sldId id="330" r:id="rId24"/>
    <p:sldId id="329" r:id="rId25"/>
    <p:sldId id="331" r:id="rId26"/>
    <p:sldId id="25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B7EC"/>
    <a:srgbClr val="234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727C2-78C4-4321-AEC1-84DC8712DE11}" v="410" dt="2019-05-23T21:03:51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5274" autoAdjust="0"/>
  </p:normalViewPr>
  <p:slideViewPr>
    <p:cSldViewPr snapToObjects="1">
      <p:cViewPr varScale="1">
        <p:scale>
          <a:sx n="60" d="100"/>
          <a:sy n="60" d="100"/>
        </p:scale>
        <p:origin x="27" y="2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4E2B842-22D6-F170-56A4-C657827DC8E1}"/>
    <pc:docChg chg="modSld">
      <pc:chgData name="" userId="" providerId="" clId="Web-{24E2B842-22D6-F170-56A4-C657827DC8E1}" dt="2019-05-21T07:27:52.152" v="0" actId="20577"/>
      <pc:docMkLst>
        <pc:docMk/>
      </pc:docMkLst>
      <pc:sldChg chg="modSp">
        <pc:chgData name="" userId="" providerId="" clId="Web-{24E2B842-22D6-F170-56A4-C657827DC8E1}" dt="2019-05-21T07:27:52.152" v="0" actId="20577"/>
        <pc:sldMkLst>
          <pc:docMk/>
          <pc:sldMk cId="1169770538" sldId="256"/>
        </pc:sldMkLst>
        <pc:spChg chg="mod">
          <ac:chgData name="" userId="" providerId="" clId="Web-{24E2B842-22D6-F170-56A4-C657827DC8E1}" dt="2019-05-21T07:27:52.152" v="0" actId="20577"/>
          <ac:spMkLst>
            <pc:docMk/>
            <pc:sldMk cId="1169770538" sldId="256"/>
            <ac:spMk id="2" creationId="{00000000-0000-0000-0000-000000000000}"/>
          </ac:spMkLst>
        </pc:spChg>
      </pc:sldChg>
    </pc:docChg>
  </pc:docChgLst>
  <pc:docChgLst>
    <pc:chgData name="Yelena Slizhevskaya" userId="c31c118f-cc09-4814-95e2-f268a72c0a23" providerId="ADAL" clId="{479727C2-78C4-4321-AEC1-84DC8712DE11}"/>
    <pc:docChg chg="undo custSel modSld">
      <pc:chgData name="Yelena Slizhevskaya" userId="c31c118f-cc09-4814-95e2-f268a72c0a23" providerId="ADAL" clId="{479727C2-78C4-4321-AEC1-84DC8712DE11}" dt="2019-05-23T21:03:51.889" v="406" actId="6549"/>
      <pc:docMkLst>
        <pc:docMk/>
      </pc:docMkLst>
      <pc:sldChg chg="modSp">
        <pc:chgData name="Yelena Slizhevskaya" userId="c31c118f-cc09-4814-95e2-f268a72c0a23" providerId="ADAL" clId="{479727C2-78C4-4321-AEC1-84DC8712DE11}" dt="2019-05-23T20:48:46.303" v="3" actId="6549"/>
        <pc:sldMkLst>
          <pc:docMk/>
          <pc:sldMk cId="1169770538" sldId="256"/>
        </pc:sldMkLst>
        <pc:spChg chg="mod">
          <ac:chgData name="Yelena Slizhevskaya" userId="c31c118f-cc09-4814-95e2-f268a72c0a23" providerId="ADAL" clId="{479727C2-78C4-4321-AEC1-84DC8712DE11}" dt="2019-05-23T20:48:46.303" v="3" actId="6549"/>
          <ac:spMkLst>
            <pc:docMk/>
            <pc:sldMk cId="1169770538" sldId="256"/>
            <ac:spMk id="2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4:49.786" v="173" actId="6549"/>
        <pc:sldMkLst>
          <pc:docMk/>
          <pc:sldMk cId="1299782767" sldId="307"/>
        </pc:sldMkLst>
        <pc:spChg chg="mod">
          <ac:chgData name="Yelena Slizhevskaya" userId="c31c118f-cc09-4814-95e2-f268a72c0a23" providerId="ADAL" clId="{479727C2-78C4-4321-AEC1-84DC8712DE11}" dt="2019-05-23T20:54:40.134" v="156" actId="6549"/>
          <ac:spMkLst>
            <pc:docMk/>
            <pc:sldMk cId="1299782767" sldId="307"/>
            <ac:spMk id="3" creationId="{00000000-0000-0000-0000-000000000000}"/>
          </ac:spMkLst>
        </pc:spChg>
        <pc:spChg chg="mod">
          <ac:chgData name="Yelena Slizhevskaya" userId="c31c118f-cc09-4814-95e2-f268a72c0a23" providerId="ADAL" clId="{479727C2-78C4-4321-AEC1-84DC8712DE11}" dt="2019-05-23T20:54:49.786" v="173" actId="6549"/>
          <ac:spMkLst>
            <pc:docMk/>
            <pc:sldMk cId="1299782767" sldId="307"/>
            <ac:spMk id="5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8:28.881" v="237" actId="20577"/>
        <pc:sldMkLst>
          <pc:docMk/>
          <pc:sldMk cId="3058611202" sldId="313"/>
        </pc:sldMkLst>
        <pc:spChg chg="mod">
          <ac:chgData name="Yelena Slizhevskaya" userId="c31c118f-cc09-4814-95e2-f268a72c0a23" providerId="ADAL" clId="{479727C2-78C4-4321-AEC1-84DC8712DE11}" dt="2019-05-23T20:58:19.142" v="225" actId="6549"/>
          <ac:spMkLst>
            <pc:docMk/>
            <pc:sldMk cId="3058611202" sldId="313"/>
            <ac:spMk id="2" creationId="{00000000-0000-0000-0000-000000000000}"/>
          </ac:spMkLst>
        </pc:spChg>
        <pc:graphicFrameChg chg="modGraphic">
          <ac:chgData name="Yelena Slizhevskaya" userId="c31c118f-cc09-4814-95e2-f268a72c0a23" providerId="ADAL" clId="{479727C2-78C4-4321-AEC1-84DC8712DE11}" dt="2019-05-23T20:58:28.881" v="237" actId="20577"/>
          <ac:graphicFrameMkLst>
            <pc:docMk/>
            <pc:sldMk cId="3058611202" sldId="313"/>
            <ac:graphicFrameMk id="4" creationId="{00000000-0000-0000-0000-000000000000}"/>
          </ac:graphicFrameMkLst>
        </pc:graphicFrameChg>
      </pc:sldChg>
      <pc:sldChg chg="modSp">
        <pc:chgData name="Yelena Slizhevskaya" userId="c31c118f-cc09-4814-95e2-f268a72c0a23" providerId="ADAL" clId="{479727C2-78C4-4321-AEC1-84DC8712DE11}" dt="2019-05-23T20:56:09.794" v="199" actId="6549"/>
        <pc:sldMkLst>
          <pc:docMk/>
          <pc:sldMk cId="656708532" sldId="314"/>
        </pc:sldMkLst>
        <pc:spChg chg="mod">
          <ac:chgData name="Yelena Slizhevskaya" userId="c31c118f-cc09-4814-95e2-f268a72c0a23" providerId="ADAL" clId="{479727C2-78C4-4321-AEC1-84DC8712DE11}" dt="2019-05-23T20:56:09.794" v="199" actId="6549"/>
          <ac:spMkLst>
            <pc:docMk/>
            <pc:sldMk cId="656708532" sldId="314"/>
            <ac:spMk id="2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7:30.253" v="209" actId="1036"/>
        <pc:sldMkLst>
          <pc:docMk/>
          <pc:sldMk cId="978020637" sldId="315"/>
        </pc:sldMkLst>
        <pc:spChg chg="mod">
          <ac:chgData name="Yelena Slizhevskaya" userId="c31c118f-cc09-4814-95e2-f268a72c0a23" providerId="ADAL" clId="{479727C2-78C4-4321-AEC1-84DC8712DE11}" dt="2019-05-23T20:57:30.253" v="209" actId="1036"/>
          <ac:spMkLst>
            <pc:docMk/>
            <pc:sldMk cId="978020637" sldId="315"/>
            <ac:spMk id="5" creationId="{DAB7476C-E4A6-458D-A70F-51E932C88E03}"/>
          </ac:spMkLst>
        </pc:spChg>
        <pc:spChg chg="mod">
          <ac:chgData name="Yelena Slizhevskaya" userId="c31c118f-cc09-4814-95e2-f268a72c0a23" providerId="ADAL" clId="{479727C2-78C4-4321-AEC1-84DC8712DE11}" dt="2019-05-23T20:57:24.606" v="208" actId="14100"/>
          <ac:spMkLst>
            <pc:docMk/>
            <pc:sldMk cId="978020637" sldId="315"/>
            <ac:spMk id="12" creationId="{1C7B225B-9A15-4E88-A510-E8A1C363B3DF}"/>
          </ac:spMkLst>
        </pc:spChg>
      </pc:sldChg>
      <pc:sldChg chg="modSp">
        <pc:chgData name="Yelena Slizhevskaya" userId="c31c118f-cc09-4814-95e2-f268a72c0a23" providerId="ADAL" clId="{479727C2-78C4-4321-AEC1-84DC8712DE11}" dt="2019-05-23T20:49:14.309" v="30" actId="6549"/>
        <pc:sldMkLst>
          <pc:docMk/>
          <pc:sldMk cId="1554713459" sldId="316"/>
        </pc:sldMkLst>
        <pc:spChg chg="mod">
          <ac:chgData name="Yelena Slizhevskaya" userId="c31c118f-cc09-4814-95e2-f268a72c0a23" providerId="ADAL" clId="{479727C2-78C4-4321-AEC1-84DC8712DE11}" dt="2019-05-23T20:49:14.309" v="30" actId="6549"/>
          <ac:spMkLst>
            <pc:docMk/>
            <pc:sldMk cId="1554713459" sldId="316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3:32.514" v="104" actId="20577"/>
        <pc:sldMkLst>
          <pc:docMk/>
          <pc:sldMk cId="1678784740" sldId="317"/>
        </pc:sldMkLst>
        <pc:spChg chg="mod">
          <ac:chgData name="Yelena Slizhevskaya" userId="c31c118f-cc09-4814-95e2-f268a72c0a23" providerId="ADAL" clId="{479727C2-78C4-4321-AEC1-84DC8712DE11}" dt="2019-05-23T20:53:32.514" v="104" actId="20577"/>
          <ac:spMkLst>
            <pc:docMk/>
            <pc:sldMk cId="1678784740" sldId="317"/>
            <ac:spMk id="2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4:05.756" v="129" actId="6549"/>
        <pc:sldMkLst>
          <pc:docMk/>
          <pc:sldMk cId="465917702" sldId="320"/>
        </pc:sldMkLst>
        <pc:spChg chg="mod">
          <ac:chgData name="Yelena Slizhevskaya" userId="c31c118f-cc09-4814-95e2-f268a72c0a23" providerId="ADAL" clId="{479727C2-78C4-4321-AEC1-84DC8712DE11}" dt="2019-05-23T20:54:05.756" v="129" actId="6549"/>
          <ac:spMkLst>
            <pc:docMk/>
            <pc:sldMk cId="465917702" sldId="320"/>
            <ac:spMk id="172" creationId="{48650B0A-AE3E-4B86-B801-3BDB30D68E73}"/>
          </ac:spMkLst>
        </pc:spChg>
      </pc:sldChg>
      <pc:sldChg chg="modSp">
        <pc:chgData name="Yelena Slizhevskaya" userId="c31c118f-cc09-4814-95e2-f268a72c0a23" providerId="ADAL" clId="{479727C2-78C4-4321-AEC1-84DC8712DE11}" dt="2019-05-23T20:50:44.537" v="43" actId="20577"/>
        <pc:sldMkLst>
          <pc:docMk/>
          <pc:sldMk cId="892853649" sldId="321"/>
        </pc:sldMkLst>
        <pc:spChg chg="mod">
          <ac:chgData name="Yelena Slizhevskaya" userId="c31c118f-cc09-4814-95e2-f268a72c0a23" providerId="ADAL" clId="{479727C2-78C4-4321-AEC1-84DC8712DE11}" dt="2019-05-23T20:50:44.537" v="43" actId="20577"/>
          <ac:spMkLst>
            <pc:docMk/>
            <pc:sldMk cId="892853649" sldId="321"/>
            <ac:spMk id="162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3:01.486" v="75" actId="6549"/>
        <pc:sldMkLst>
          <pc:docMk/>
          <pc:sldMk cId="2137660525" sldId="323"/>
        </pc:sldMkLst>
        <pc:spChg chg="mod">
          <ac:chgData name="Yelena Slizhevskaya" userId="c31c118f-cc09-4814-95e2-f268a72c0a23" providerId="ADAL" clId="{479727C2-78C4-4321-AEC1-84DC8712DE11}" dt="2019-05-23T20:53:01.486" v="75" actId="6549"/>
          <ac:spMkLst>
            <pc:docMk/>
            <pc:sldMk cId="2137660525" sldId="323"/>
            <ac:spMk id="162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0:55:19.852" v="184" actId="20577"/>
        <pc:sldMkLst>
          <pc:docMk/>
          <pc:sldMk cId="3762264630" sldId="324"/>
        </pc:sldMkLst>
        <pc:graphicFrameChg chg="mod">
          <ac:chgData name="Yelena Slizhevskaya" userId="c31c118f-cc09-4814-95e2-f268a72c0a23" providerId="ADAL" clId="{479727C2-78C4-4321-AEC1-84DC8712DE11}" dt="2019-05-23T20:55:19.852" v="184" actId="20577"/>
          <ac:graphicFrameMkLst>
            <pc:docMk/>
            <pc:sldMk cId="3762264630" sldId="324"/>
            <ac:graphicFrameMk id="14" creationId="{502126E6-64E5-4AAC-8626-470423E09AB8}"/>
          </ac:graphicFrameMkLst>
        </pc:graphicFrameChg>
      </pc:sldChg>
      <pc:sldChg chg="modSp">
        <pc:chgData name="Yelena Slizhevskaya" userId="c31c118f-cc09-4814-95e2-f268a72c0a23" providerId="ADAL" clId="{479727C2-78C4-4321-AEC1-84DC8712DE11}" dt="2019-05-23T20:59:15.779" v="262" actId="6549"/>
        <pc:sldMkLst>
          <pc:docMk/>
          <pc:sldMk cId="244271856" sldId="325"/>
        </pc:sldMkLst>
        <pc:spChg chg="mod">
          <ac:chgData name="Yelena Slizhevskaya" userId="c31c118f-cc09-4814-95e2-f268a72c0a23" providerId="ADAL" clId="{479727C2-78C4-4321-AEC1-84DC8712DE11}" dt="2019-05-23T20:58:50.228" v="246" actId="20577"/>
          <ac:spMkLst>
            <pc:docMk/>
            <pc:sldMk cId="244271856" sldId="325"/>
            <ac:spMk id="2" creationId="{00000000-0000-0000-0000-000000000000}"/>
          </ac:spMkLst>
        </pc:spChg>
        <pc:spChg chg="mod">
          <ac:chgData name="Yelena Slizhevskaya" userId="c31c118f-cc09-4814-95e2-f268a72c0a23" providerId="ADAL" clId="{479727C2-78C4-4321-AEC1-84DC8712DE11}" dt="2019-05-23T20:59:15.779" v="262" actId="6549"/>
          <ac:spMkLst>
            <pc:docMk/>
            <pc:sldMk cId="244271856" sldId="325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1:01:01.845" v="319" actId="6549"/>
        <pc:sldMkLst>
          <pc:docMk/>
          <pc:sldMk cId="715561836" sldId="327"/>
        </pc:sldMkLst>
        <pc:spChg chg="mod">
          <ac:chgData name="Yelena Slizhevskaya" userId="c31c118f-cc09-4814-95e2-f268a72c0a23" providerId="ADAL" clId="{479727C2-78C4-4321-AEC1-84DC8712DE11}" dt="2019-05-23T21:01:01.845" v="319" actId="6549"/>
          <ac:spMkLst>
            <pc:docMk/>
            <pc:sldMk cId="715561836" sldId="327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1:01:37.407" v="347" actId="6549"/>
        <pc:sldMkLst>
          <pc:docMk/>
          <pc:sldMk cId="3405609598" sldId="328"/>
        </pc:sldMkLst>
        <pc:spChg chg="mod">
          <ac:chgData name="Yelena Slizhevskaya" userId="c31c118f-cc09-4814-95e2-f268a72c0a23" providerId="ADAL" clId="{479727C2-78C4-4321-AEC1-84DC8712DE11}" dt="2019-05-23T21:01:37.407" v="347" actId="6549"/>
          <ac:spMkLst>
            <pc:docMk/>
            <pc:sldMk cId="3405609598" sldId="328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1:02:11.586" v="371" actId="20577"/>
        <pc:sldMkLst>
          <pc:docMk/>
          <pc:sldMk cId="2827446693" sldId="330"/>
        </pc:sldMkLst>
        <pc:spChg chg="mod">
          <ac:chgData name="Yelena Slizhevskaya" userId="c31c118f-cc09-4814-95e2-f268a72c0a23" providerId="ADAL" clId="{479727C2-78C4-4321-AEC1-84DC8712DE11}" dt="2019-05-23T21:02:11.586" v="371" actId="20577"/>
          <ac:spMkLst>
            <pc:docMk/>
            <pc:sldMk cId="2827446693" sldId="330"/>
            <ac:spMk id="5" creationId="{00000000-0000-0000-0000-000000000000}"/>
          </ac:spMkLst>
        </pc:spChg>
      </pc:sldChg>
      <pc:sldChg chg="modSp">
        <pc:chgData name="Yelena Slizhevskaya" userId="c31c118f-cc09-4814-95e2-f268a72c0a23" providerId="ADAL" clId="{479727C2-78C4-4321-AEC1-84DC8712DE11}" dt="2019-05-23T21:03:51.889" v="406" actId="6549"/>
        <pc:sldMkLst>
          <pc:docMk/>
          <pc:sldMk cId="316992399" sldId="331"/>
        </pc:sldMkLst>
        <pc:spChg chg="mod">
          <ac:chgData name="Yelena Slizhevskaya" userId="c31c118f-cc09-4814-95e2-f268a72c0a23" providerId="ADAL" clId="{479727C2-78C4-4321-AEC1-84DC8712DE11}" dt="2019-05-23T21:03:16.558" v="389" actId="14100"/>
          <ac:spMkLst>
            <pc:docMk/>
            <pc:sldMk cId="316992399" sldId="331"/>
            <ac:spMk id="2" creationId="{00000000-0000-0000-0000-000000000000}"/>
          </ac:spMkLst>
        </pc:spChg>
        <pc:spChg chg="mod">
          <ac:chgData name="Yelena Slizhevskaya" userId="c31c118f-cc09-4814-95e2-f268a72c0a23" providerId="ADAL" clId="{479727C2-78C4-4321-AEC1-84DC8712DE11}" dt="2019-05-23T21:03:51.889" v="406" actId="6549"/>
          <ac:spMkLst>
            <pc:docMk/>
            <pc:sldMk cId="316992399" sldId="331"/>
            <ac:spMk id="3" creationId="{00000000-0000-0000-0000-000000000000}"/>
          </ac:spMkLst>
        </pc:spChg>
      </pc:sldChg>
    </pc:docChg>
  </pc:docChgLst>
  <pc:docChgLst>
    <pc:chgData name="Yelena Slizhevskaya" userId="S::yslizhevskaya@worldbank.org::c31c118f-cc09-4814-95e2-f268a72c0a23" providerId="AD" clId="Web-{8B1C9305-901C-CF43-38BB-0474DECB5938}"/>
    <pc:docChg chg="modSld">
      <pc:chgData name="Yelena Slizhevskaya" userId="S::yslizhevskaya@worldbank.org::c31c118f-cc09-4814-95e2-f268a72c0a23" providerId="AD" clId="Web-{8B1C9305-901C-CF43-38BB-0474DECB5938}" dt="2019-05-21T07:26:57.444" v="4" actId="20577"/>
      <pc:docMkLst>
        <pc:docMk/>
      </pc:docMkLst>
      <pc:sldChg chg="modSp">
        <pc:chgData name="Yelena Slizhevskaya" userId="S::yslizhevskaya@worldbank.org::c31c118f-cc09-4814-95e2-f268a72c0a23" providerId="AD" clId="Web-{8B1C9305-901C-CF43-38BB-0474DECB5938}" dt="2019-05-21T07:26:57.444" v="4" actId="20577"/>
        <pc:sldMkLst>
          <pc:docMk/>
          <pc:sldMk cId="1169770538" sldId="256"/>
        </pc:sldMkLst>
        <pc:spChg chg="mod">
          <ac:chgData name="Yelena Slizhevskaya" userId="S::yslizhevskaya@worldbank.org::c31c118f-cc09-4814-95e2-f268a72c0a23" providerId="AD" clId="Web-{8B1C9305-901C-CF43-38BB-0474DECB5938}" dt="2019-05-21T07:26:57.444" v="4" actId="20577"/>
          <ac:spMkLst>
            <pc:docMk/>
            <pc:sldMk cId="1169770538" sldId="256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2D5AE-FA0A-4519-BE43-778F071ECFF6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0C0E607-4E80-4E0B-AAC5-CCC757DCE190}">
      <dgm:prSet phldrT="[Szöveg]" custT="1"/>
      <dgm:spPr>
        <a:solidFill>
          <a:schemeClr val="bg1"/>
        </a:solidFill>
        <a:ln>
          <a:solidFill>
            <a:srgbClr val="2349AC"/>
          </a:solidFill>
        </a:ln>
      </dgm:spPr>
      <dgm:t>
        <a:bodyPr/>
        <a:lstStyle/>
        <a:p>
          <a:r>
            <a:rPr lang="ru-RU" sz="1600" b="1" noProof="0" dirty="0">
              <a:solidFill>
                <a:schemeClr val="tx1"/>
              </a:solidFill>
            </a:rPr>
            <a:t>Консолидировано</a:t>
          </a:r>
          <a:endParaRPr lang="en-US" sz="1600" b="1" noProof="0" dirty="0">
            <a:solidFill>
              <a:schemeClr val="tx1"/>
            </a:solidFill>
          </a:endParaRPr>
        </a:p>
      </dgm:t>
    </dgm:pt>
    <dgm:pt modelId="{8EEC494B-877A-4701-8811-0C1B4DC040A6}" type="parTrans" cxnId="{F6430566-A814-4C9A-B3F5-1B52348C553D}">
      <dgm:prSet/>
      <dgm:spPr/>
      <dgm:t>
        <a:bodyPr/>
        <a:lstStyle/>
        <a:p>
          <a:endParaRPr lang="hu-HU" sz="1100" b="1"/>
        </a:p>
      </dgm:t>
    </dgm:pt>
    <dgm:pt modelId="{63AB7A71-0F21-424E-B2C6-24C1C6163E1D}" type="sibTrans" cxnId="{F6430566-A814-4C9A-B3F5-1B52348C553D}">
      <dgm:prSet/>
      <dgm:spPr>
        <a:solidFill>
          <a:srgbClr val="A2B7EC"/>
        </a:solidFill>
      </dgm:spPr>
      <dgm:t>
        <a:bodyPr/>
        <a:lstStyle/>
        <a:p>
          <a:endParaRPr lang="hu-HU" sz="1100" b="1"/>
        </a:p>
      </dgm:t>
    </dgm:pt>
    <dgm:pt modelId="{255DE273-B844-4153-8C33-B790B6E581D8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Отражает прошедшие периоды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AE03DCCE-18D9-4DF5-BB56-5E7E3461ED49}" type="parTrans" cxnId="{6ED9B382-125E-4679-AEFF-611EC071EE9E}">
      <dgm:prSet/>
      <dgm:spPr/>
      <dgm:t>
        <a:bodyPr/>
        <a:lstStyle/>
        <a:p>
          <a:endParaRPr lang="hu-HU" sz="1100" b="1"/>
        </a:p>
      </dgm:t>
    </dgm:pt>
    <dgm:pt modelId="{8D1A8063-DCA8-4BD2-BF53-ECB32097C5D0}" type="sibTrans" cxnId="{6ED9B382-125E-4679-AEFF-611EC071EE9E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D7FBA7CB-34E2-4903-9D0D-7F74195E7AD7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Ориентация на бизнес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95C540B9-3248-426E-BC20-EB24AED8D8E8}" type="parTrans" cxnId="{5973CAE9-C39E-43AF-BF77-0169B757C052}">
      <dgm:prSet/>
      <dgm:spPr/>
      <dgm:t>
        <a:bodyPr/>
        <a:lstStyle/>
        <a:p>
          <a:endParaRPr lang="hu-HU" sz="1100" b="1"/>
        </a:p>
      </dgm:t>
    </dgm:pt>
    <dgm:pt modelId="{91D7E324-E209-40DA-AED7-C5776139F54D}" type="sibTrans" cxnId="{5973CAE9-C39E-43AF-BF77-0169B757C052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DB984CEB-F55B-4D2D-8A70-EB4453A4C72B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Оптимизировано для анализа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B81241BA-0362-42E9-89B3-011DEC3785BE}" type="parTrans" cxnId="{DCF42318-7B81-4086-B507-AC91F224641C}">
      <dgm:prSet/>
      <dgm:spPr/>
      <dgm:t>
        <a:bodyPr/>
        <a:lstStyle/>
        <a:p>
          <a:endParaRPr lang="hu-HU" sz="1100" b="1"/>
        </a:p>
      </dgm:t>
    </dgm:pt>
    <dgm:pt modelId="{50F2E9CC-8BC0-43FC-8E3E-331E17DBF50B}" type="sibTrans" cxnId="{DCF42318-7B81-4086-B507-AC91F224641C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9AABBA63-ECCB-4CAA-AE2F-6473EED7DBE1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Сгруппировано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19B5519A-0D32-4BB4-B089-72125FC24C52}" type="parTrans" cxnId="{1C61FD02-D0A8-4489-A66E-2BD5656734A6}">
      <dgm:prSet/>
      <dgm:spPr/>
      <dgm:t>
        <a:bodyPr/>
        <a:lstStyle/>
        <a:p>
          <a:endParaRPr lang="hu-HU" sz="1100" b="1"/>
        </a:p>
      </dgm:t>
    </dgm:pt>
    <dgm:pt modelId="{FC6620D3-D0E4-4A77-B62C-AD80DA0E0AF2}" type="sibTrans" cxnId="{1C61FD02-D0A8-4489-A66E-2BD5656734A6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4F8EFFC3-0EDE-4AF0-A53A-8D475E18250C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Достоверно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DA8186BA-C551-4518-8CF3-5A8CE99DF881}" type="parTrans" cxnId="{727480B1-92DA-4E73-A13F-68234856550E}">
      <dgm:prSet/>
      <dgm:spPr/>
      <dgm:t>
        <a:bodyPr/>
        <a:lstStyle/>
        <a:p>
          <a:endParaRPr lang="hu-HU" sz="1100" b="1"/>
        </a:p>
      </dgm:t>
    </dgm:pt>
    <dgm:pt modelId="{B015CED1-FA74-4904-80C3-FB6B2A0CB232}" type="sibTrans" cxnId="{727480B1-92DA-4E73-A13F-68234856550E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A488D491-1AAB-4C10-A778-E5FFF868A639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Автоматизировано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gm:t>
    </dgm:pt>
    <dgm:pt modelId="{B978A010-07E4-4168-9CF9-6FDE07A018CB}" type="parTrans" cxnId="{C7F36A1F-EAB7-4803-8F8E-33972209AF7F}">
      <dgm:prSet/>
      <dgm:spPr/>
      <dgm:t>
        <a:bodyPr/>
        <a:lstStyle/>
        <a:p>
          <a:endParaRPr lang="hu-HU" sz="1100" b="1"/>
        </a:p>
      </dgm:t>
    </dgm:pt>
    <dgm:pt modelId="{41890E57-A27F-45F1-B5B3-FCE8C618D8A8}" type="sibTrans" cxnId="{C7F36A1F-EAB7-4803-8F8E-33972209AF7F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49722D29-E854-4C9F-B608-DB7E7559B1B0}">
      <dgm:prSet/>
      <dgm:spPr/>
      <dgm:t>
        <a:bodyPr/>
        <a:lstStyle/>
        <a:p>
          <a:endParaRPr lang="hu-HU"/>
        </a:p>
      </dgm:t>
    </dgm:pt>
    <dgm:pt modelId="{8F4E8122-E34F-4064-A183-381BA88FDB88}" type="parTrans" cxnId="{192CD9D8-6437-4021-9D9C-BD1D4ED243FD}">
      <dgm:prSet/>
      <dgm:spPr/>
      <dgm:t>
        <a:bodyPr/>
        <a:lstStyle/>
        <a:p>
          <a:endParaRPr lang="hu-HU"/>
        </a:p>
      </dgm:t>
    </dgm:pt>
    <dgm:pt modelId="{F00A592D-8E02-4947-81C5-F84F35289248}" type="sibTrans" cxnId="{192CD9D8-6437-4021-9D9C-BD1D4ED243FD}">
      <dgm:prSet/>
      <dgm:spPr/>
      <dgm:t>
        <a:bodyPr/>
        <a:lstStyle/>
        <a:p>
          <a:endParaRPr lang="hu-HU"/>
        </a:p>
      </dgm:t>
    </dgm:pt>
    <dgm:pt modelId="{BAB4101E-9D0B-4598-9A71-AD8A598AB2F2}">
      <dgm:prSet phldrT="[Szöveg]" custT="1"/>
      <dgm:spPr>
        <a:solidFill>
          <a:srgbClr val="2349AC"/>
        </a:solidFill>
        <a:ln>
          <a:solidFill>
            <a:schemeClr val="tx1"/>
          </a:solidFill>
        </a:ln>
      </dgm:spPr>
      <dgm:t>
        <a:bodyPr anchor="t"/>
        <a:lstStyle/>
        <a:p>
          <a:endParaRPr lang="hu-HU" sz="1400" b="1" dirty="0"/>
        </a:p>
      </dgm:t>
    </dgm:pt>
    <dgm:pt modelId="{DA62D996-D752-4703-8E6E-45C58AC30DC1}" type="sibTrans" cxnId="{86FA2BB8-BB88-46B5-A918-E3F27573F1B4}">
      <dgm:prSet/>
      <dgm:spPr/>
      <dgm:t>
        <a:bodyPr/>
        <a:lstStyle/>
        <a:p>
          <a:endParaRPr lang="hu-HU" sz="1100" b="1"/>
        </a:p>
      </dgm:t>
    </dgm:pt>
    <dgm:pt modelId="{60F37341-5CCD-4AA3-ABB6-F2C197452449}" type="parTrans" cxnId="{86FA2BB8-BB88-46B5-A918-E3F27573F1B4}">
      <dgm:prSet/>
      <dgm:spPr/>
      <dgm:t>
        <a:bodyPr/>
        <a:lstStyle/>
        <a:p>
          <a:endParaRPr lang="hu-HU" sz="1100" b="1"/>
        </a:p>
      </dgm:t>
    </dgm:pt>
    <dgm:pt modelId="{99E672AE-9399-498B-B137-7A84392835C4}" type="pres">
      <dgm:prSet presAssocID="{4FA2D5AE-FA0A-4519-BE43-778F071ECFF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C2D467E-BA27-43A2-95BD-0297CE7EA179}" type="pres">
      <dgm:prSet presAssocID="{BAB4101E-9D0B-4598-9A71-AD8A598AB2F2}" presName="singleCycle" presStyleCnt="0"/>
      <dgm:spPr/>
    </dgm:pt>
    <dgm:pt modelId="{6730E2B0-1E11-4AAB-A7CB-EFD0EDD4D745}" type="pres">
      <dgm:prSet presAssocID="{BAB4101E-9D0B-4598-9A71-AD8A598AB2F2}" presName="singleCenter" presStyleLbl="node1" presStyleIdx="0" presStyleCnt="8" custScaleX="134452" custScaleY="134452">
        <dgm:presLayoutVars>
          <dgm:chMax val="7"/>
          <dgm:chPref val="7"/>
        </dgm:presLayoutVars>
      </dgm:prSet>
      <dgm:spPr/>
    </dgm:pt>
    <dgm:pt modelId="{8A2998B7-BEC3-47E2-B9C5-3BB74549849C}" type="pres">
      <dgm:prSet presAssocID="{8EEC494B-877A-4701-8811-0C1B4DC040A6}" presName="Name56" presStyleLbl="parChTrans1D2" presStyleIdx="0" presStyleCnt="7"/>
      <dgm:spPr/>
    </dgm:pt>
    <dgm:pt modelId="{357F5718-E465-4025-A2A1-D6269D10CEE8}" type="pres">
      <dgm:prSet presAssocID="{10C0E607-4E80-4E0B-AAC5-CCC757DCE190}" presName="text0" presStyleLbl="node1" presStyleIdx="1" presStyleCnt="8" custScaleX="205003">
        <dgm:presLayoutVars>
          <dgm:bulletEnabled val="1"/>
        </dgm:presLayoutVars>
      </dgm:prSet>
      <dgm:spPr/>
    </dgm:pt>
    <dgm:pt modelId="{59095E13-3F2E-4F3C-AFB6-D18FF8560AB3}" type="pres">
      <dgm:prSet presAssocID="{AE03DCCE-18D9-4DF5-BB56-5E7E3461ED49}" presName="Name56" presStyleLbl="parChTrans1D2" presStyleIdx="1" presStyleCnt="7"/>
      <dgm:spPr/>
    </dgm:pt>
    <dgm:pt modelId="{26FDEC2F-0A9E-4C40-9C7D-4B06280D371A}" type="pres">
      <dgm:prSet presAssocID="{255DE273-B844-4153-8C33-B790B6E581D8}" presName="text0" presStyleLbl="node1" presStyleIdx="2" presStyleCnt="8" custScaleX="144216" custRadScaleRad="116754" custRadScaleInc="-334">
        <dgm:presLayoutVars>
          <dgm:bulletEnabled val="1"/>
        </dgm:presLayoutVars>
      </dgm:prSet>
      <dgm:spPr/>
    </dgm:pt>
    <dgm:pt modelId="{2ECDF658-7111-4B47-A819-A775674A2736}" type="pres">
      <dgm:prSet presAssocID="{95C540B9-3248-426E-BC20-EB24AED8D8E8}" presName="Name56" presStyleLbl="parChTrans1D2" presStyleIdx="2" presStyleCnt="7"/>
      <dgm:spPr/>
    </dgm:pt>
    <dgm:pt modelId="{FE5328E7-DC5F-47CF-A0FC-865225761F30}" type="pres">
      <dgm:prSet presAssocID="{D7FBA7CB-34E2-4903-9D0D-7F74195E7AD7}" presName="text0" presStyleLbl="node1" presStyleIdx="3" presStyleCnt="8" custScaleX="144216">
        <dgm:presLayoutVars>
          <dgm:bulletEnabled val="1"/>
        </dgm:presLayoutVars>
      </dgm:prSet>
      <dgm:spPr/>
    </dgm:pt>
    <dgm:pt modelId="{20C11204-05C7-4C2B-89CF-E85AB65D74A0}" type="pres">
      <dgm:prSet presAssocID="{B81241BA-0362-42E9-89B3-011DEC3785BE}" presName="Name56" presStyleLbl="parChTrans1D2" presStyleIdx="3" presStyleCnt="7"/>
      <dgm:spPr/>
    </dgm:pt>
    <dgm:pt modelId="{4DB78AAF-6AB4-42A6-8E2D-3CF2F43E033B}" type="pres">
      <dgm:prSet presAssocID="{DB984CEB-F55B-4D2D-8A70-EB4453A4C72B}" presName="text0" presStyleLbl="node1" presStyleIdx="4" presStyleCnt="8" custScaleX="197729" custScaleY="109015">
        <dgm:presLayoutVars>
          <dgm:bulletEnabled val="1"/>
        </dgm:presLayoutVars>
      </dgm:prSet>
      <dgm:spPr/>
    </dgm:pt>
    <dgm:pt modelId="{3E214439-2CE7-4416-9B95-FE3FD2B3FE84}" type="pres">
      <dgm:prSet presAssocID="{19B5519A-0D32-4BB4-B089-72125FC24C52}" presName="Name56" presStyleLbl="parChTrans1D2" presStyleIdx="4" presStyleCnt="7"/>
      <dgm:spPr/>
    </dgm:pt>
    <dgm:pt modelId="{C2F5FDB3-53C9-458E-99A0-BF6F813A88F8}" type="pres">
      <dgm:prSet presAssocID="{9AABBA63-ECCB-4CAA-AE2F-6473EED7DBE1}" presName="text0" presStyleLbl="node1" presStyleIdx="5" presStyleCnt="8" custScaleX="176077">
        <dgm:presLayoutVars>
          <dgm:bulletEnabled val="1"/>
        </dgm:presLayoutVars>
      </dgm:prSet>
      <dgm:spPr/>
    </dgm:pt>
    <dgm:pt modelId="{C73F6D81-65FB-4AA0-99F8-04F8ED4FBCDB}" type="pres">
      <dgm:prSet presAssocID="{DA8186BA-C551-4518-8CF3-5A8CE99DF881}" presName="Name56" presStyleLbl="parChTrans1D2" presStyleIdx="5" presStyleCnt="7"/>
      <dgm:spPr/>
    </dgm:pt>
    <dgm:pt modelId="{143C716E-9AB4-424B-A804-0C6C860162D0}" type="pres">
      <dgm:prSet presAssocID="{4F8EFFC3-0EDE-4AF0-A53A-8D475E18250C}" presName="text0" presStyleLbl="node1" presStyleIdx="6" presStyleCnt="8" custScaleX="144216">
        <dgm:presLayoutVars>
          <dgm:bulletEnabled val="1"/>
        </dgm:presLayoutVars>
      </dgm:prSet>
      <dgm:spPr/>
    </dgm:pt>
    <dgm:pt modelId="{18462629-5B88-4D4A-B17D-CF4A435D393E}" type="pres">
      <dgm:prSet presAssocID="{B978A010-07E4-4168-9CF9-6FDE07A018CB}" presName="Name56" presStyleLbl="parChTrans1D2" presStyleIdx="6" presStyleCnt="7"/>
      <dgm:spPr/>
    </dgm:pt>
    <dgm:pt modelId="{2A35506F-79EE-497D-A7BA-50023611F77C}" type="pres">
      <dgm:prSet presAssocID="{A488D491-1AAB-4C10-A778-E5FFF868A639}" presName="text0" presStyleLbl="node1" presStyleIdx="7" presStyleCnt="8" custScaleX="197731" custRadScaleRad="113278" custRadScaleInc="-2450">
        <dgm:presLayoutVars>
          <dgm:bulletEnabled val="1"/>
        </dgm:presLayoutVars>
      </dgm:prSet>
      <dgm:spPr/>
    </dgm:pt>
  </dgm:ptLst>
  <dgm:cxnLst>
    <dgm:cxn modelId="{1C61FD02-D0A8-4489-A66E-2BD5656734A6}" srcId="{BAB4101E-9D0B-4598-9A71-AD8A598AB2F2}" destId="{9AABBA63-ECCB-4CAA-AE2F-6473EED7DBE1}" srcOrd="4" destOrd="0" parTransId="{19B5519A-0D32-4BB4-B089-72125FC24C52}" sibTransId="{FC6620D3-D0E4-4A77-B62C-AD80DA0E0AF2}"/>
    <dgm:cxn modelId="{730E4612-66CB-4ECE-B9F7-035747412CE2}" type="presOf" srcId="{A488D491-1AAB-4C10-A778-E5FFF868A639}" destId="{2A35506F-79EE-497D-A7BA-50023611F77C}" srcOrd="0" destOrd="0" presId="urn:microsoft.com/office/officeart/2008/layout/RadialCluster"/>
    <dgm:cxn modelId="{DCF42318-7B81-4086-B507-AC91F224641C}" srcId="{BAB4101E-9D0B-4598-9A71-AD8A598AB2F2}" destId="{DB984CEB-F55B-4D2D-8A70-EB4453A4C72B}" srcOrd="3" destOrd="0" parTransId="{B81241BA-0362-42E9-89B3-011DEC3785BE}" sibTransId="{50F2E9CC-8BC0-43FC-8E3E-331E17DBF50B}"/>
    <dgm:cxn modelId="{023BEF1C-47E2-4A1E-9CFB-5F8CD7184990}" type="presOf" srcId="{DB984CEB-F55B-4D2D-8A70-EB4453A4C72B}" destId="{4DB78AAF-6AB4-42A6-8E2D-3CF2F43E033B}" srcOrd="0" destOrd="0" presId="urn:microsoft.com/office/officeart/2008/layout/RadialCluster"/>
    <dgm:cxn modelId="{10BB3F1D-4C3D-407F-8E6C-E1B9F9C1760B}" type="presOf" srcId="{BAB4101E-9D0B-4598-9A71-AD8A598AB2F2}" destId="{6730E2B0-1E11-4AAB-A7CB-EFD0EDD4D745}" srcOrd="0" destOrd="0" presId="urn:microsoft.com/office/officeart/2008/layout/RadialCluster"/>
    <dgm:cxn modelId="{C7F36A1F-EAB7-4803-8F8E-33972209AF7F}" srcId="{BAB4101E-9D0B-4598-9A71-AD8A598AB2F2}" destId="{A488D491-1AAB-4C10-A778-E5FFF868A639}" srcOrd="6" destOrd="0" parTransId="{B978A010-07E4-4168-9CF9-6FDE07A018CB}" sibTransId="{41890E57-A27F-45F1-B5B3-FCE8C618D8A8}"/>
    <dgm:cxn modelId="{89754525-F161-4947-9185-F67A058D6B60}" type="presOf" srcId="{DA8186BA-C551-4518-8CF3-5A8CE99DF881}" destId="{C73F6D81-65FB-4AA0-99F8-04F8ED4FBCDB}" srcOrd="0" destOrd="0" presId="urn:microsoft.com/office/officeart/2008/layout/RadialCluster"/>
    <dgm:cxn modelId="{F6430566-A814-4C9A-B3F5-1B52348C553D}" srcId="{BAB4101E-9D0B-4598-9A71-AD8A598AB2F2}" destId="{10C0E607-4E80-4E0B-AAC5-CCC757DCE190}" srcOrd="0" destOrd="0" parTransId="{8EEC494B-877A-4701-8811-0C1B4DC040A6}" sibTransId="{63AB7A71-0F21-424E-B2C6-24C1C6163E1D}"/>
    <dgm:cxn modelId="{582A556A-7222-4AAC-A9CE-D5104B78E706}" type="presOf" srcId="{B81241BA-0362-42E9-89B3-011DEC3785BE}" destId="{20C11204-05C7-4C2B-89CF-E85AB65D74A0}" srcOrd="0" destOrd="0" presId="urn:microsoft.com/office/officeart/2008/layout/RadialCluster"/>
    <dgm:cxn modelId="{7BA3894C-5294-45B0-81A4-2D7611B11C8F}" type="presOf" srcId="{AE03DCCE-18D9-4DF5-BB56-5E7E3461ED49}" destId="{59095E13-3F2E-4F3C-AFB6-D18FF8560AB3}" srcOrd="0" destOrd="0" presId="urn:microsoft.com/office/officeart/2008/layout/RadialCluster"/>
    <dgm:cxn modelId="{B0C28A71-8A4B-4512-A4C5-A5C2DAC62272}" type="presOf" srcId="{9AABBA63-ECCB-4CAA-AE2F-6473EED7DBE1}" destId="{C2F5FDB3-53C9-458E-99A0-BF6F813A88F8}" srcOrd="0" destOrd="0" presId="urn:microsoft.com/office/officeart/2008/layout/RadialCluster"/>
    <dgm:cxn modelId="{62F05955-BDB6-4360-B847-251E30D7EE35}" type="presOf" srcId="{10C0E607-4E80-4E0B-AAC5-CCC757DCE190}" destId="{357F5718-E465-4025-A2A1-D6269D10CEE8}" srcOrd="0" destOrd="0" presId="urn:microsoft.com/office/officeart/2008/layout/RadialCluster"/>
    <dgm:cxn modelId="{08CEC455-816B-4246-9812-E371AD14C194}" type="presOf" srcId="{255DE273-B844-4153-8C33-B790B6E581D8}" destId="{26FDEC2F-0A9E-4C40-9C7D-4B06280D371A}" srcOrd="0" destOrd="0" presId="urn:microsoft.com/office/officeart/2008/layout/RadialCluster"/>
    <dgm:cxn modelId="{AC63A37E-A10D-430C-9E4E-55C81EFF28CD}" type="presOf" srcId="{B978A010-07E4-4168-9CF9-6FDE07A018CB}" destId="{18462629-5B88-4D4A-B17D-CF4A435D393E}" srcOrd="0" destOrd="0" presId="urn:microsoft.com/office/officeart/2008/layout/RadialCluster"/>
    <dgm:cxn modelId="{28829982-8AE7-4300-A3A0-68AF47B9CB8D}" type="presOf" srcId="{8EEC494B-877A-4701-8811-0C1B4DC040A6}" destId="{8A2998B7-BEC3-47E2-B9C5-3BB74549849C}" srcOrd="0" destOrd="0" presId="urn:microsoft.com/office/officeart/2008/layout/RadialCluster"/>
    <dgm:cxn modelId="{6ED9B382-125E-4679-AEFF-611EC071EE9E}" srcId="{BAB4101E-9D0B-4598-9A71-AD8A598AB2F2}" destId="{255DE273-B844-4153-8C33-B790B6E581D8}" srcOrd="1" destOrd="0" parTransId="{AE03DCCE-18D9-4DF5-BB56-5E7E3461ED49}" sibTransId="{8D1A8063-DCA8-4BD2-BF53-ECB32097C5D0}"/>
    <dgm:cxn modelId="{DD076790-8679-42C3-A510-984B3B84B386}" type="presOf" srcId="{4F8EFFC3-0EDE-4AF0-A53A-8D475E18250C}" destId="{143C716E-9AB4-424B-A804-0C6C860162D0}" srcOrd="0" destOrd="0" presId="urn:microsoft.com/office/officeart/2008/layout/RadialCluster"/>
    <dgm:cxn modelId="{99CBF998-857C-48E5-BAAF-9950A1FF4425}" type="presOf" srcId="{4FA2D5AE-FA0A-4519-BE43-778F071ECFF6}" destId="{99E672AE-9399-498B-B137-7A84392835C4}" srcOrd="0" destOrd="0" presId="urn:microsoft.com/office/officeart/2008/layout/RadialCluster"/>
    <dgm:cxn modelId="{727480B1-92DA-4E73-A13F-68234856550E}" srcId="{BAB4101E-9D0B-4598-9A71-AD8A598AB2F2}" destId="{4F8EFFC3-0EDE-4AF0-A53A-8D475E18250C}" srcOrd="5" destOrd="0" parTransId="{DA8186BA-C551-4518-8CF3-5A8CE99DF881}" sibTransId="{B015CED1-FA74-4904-80C3-FB6B2A0CB232}"/>
    <dgm:cxn modelId="{86FA2BB8-BB88-46B5-A918-E3F27573F1B4}" srcId="{4FA2D5AE-FA0A-4519-BE43-778F071ECFF6}" destId="{BAB4101E-9D0B-4598-9A71-AD8A598AB2F2}" srcOrd="0" destOrd="0" parTransId="{60F37341-5CCD-4AA3-ABB6-F2C197452449}" sibTransId="{DA62D996-D752-4703-8E6E-45C58AC30DC1}"/>
    <dgm:cxn modelId="{577E59B8-6BD8-4076-97CE-CF0446CCA96F}" type="presOf" srcId="{D7FBA7CB-34E2-4903-9D0D-7F74195E7AD7}" destId="{FE5328E7-DC5F-47CF-A0FC-865225761F30}" srcOrd="0" destOrd="0" presId="urn:microsoft.com/office/officeart/2008/layout/RadialCluster"/>
    <dgm:cxn modelId="{67B4FFC7-BC59-4C6D-889E-5DCB877A1C1E}" type="presOf" srcId="{19B5519A-0D32-4BB4-B089-72125FC24C52}" destId="{3E214439-2CE7-4416-9B95-FE3FD2B3FE84}" srcOrd="0" destOrd="0" presId="urn:microsoft.com/office/officeart/2008/layout/RadialCluster"/>
    <dgm:cxn modelId="{019EFACA-EEBE-44DF-B128-43E5CCA38809}" type="presOf" srcId="{95C540B9-3248-426E-BC20-EB24AED8D8E8}" destId="{2ECDF658-7111-4B47-A819-A775674A2736}" srcOrd="0" destOrd="0" presId="urn:microsoft.com/office/officeart/2008/layout/RadialCluster"/>
    <dgm:cxn modelId="{192CD9D8-6437-4021-9D9C-BD1D4ED243FD}" srcId="{4FA2D5AE-FA0A-4519-BE43-778F071ECFF6}" destId="{49722D29-E854-4C9F-B608-DB7E7559B1B0}" srcOrd="1" destOrd="0" parTransId="{8F4E8122-E34F-4064-A183-381BA88FDB88}" sibTransId="{F00A592D-8E02-4947-81C5-F84F35289248}"/>
    <dgm:cxn modelId="{5973CAE9-C39E-43AF-BF77-0169B757C052}" srcId="{BAB4101E-9D0B-4598-9A71-AD8A598AB2F2}" destId="{D7FBA7CB-34E2-4903-9D0D-7F74195E7AD7}" srcOrd="2" destOrd="0" parTransId="{95C540B9-3248-426E-BC20-EB24AED8D8E8}" sibTransId="{91D7E324-E209-40DA-AED7-C5776139F54D}"/>
    <dgm:cxn modelId="{A1DFCE9E-6AFB-4A60-8BB4-5881BEFBC6AE}" type="presParOf" srcId="{99E672AE-9399-498B-B137-7A84392835C4}" destId="{DC2D467E-BA27-43A2-95BD-0297CE7EA179}" srcOrd="0" destOrd="0" presId="urn:microsoft.com/office/officeart/2008/layout/RadialCluster"/>
    <dgm:cxn modelId="{A3602146-849F-4439-8933-7D41AA412460}" type="presParOf" srcId="{DC2D467E-BA27-43A2-95BD-0297CE7EA179}" destId="{6730E2B0-1E11-4AAB-A7CB-EFD0EDD4D745}" srcOrd="0" destOrd="0" presId="urn:microsoft.com/office/officeart/2008/layout/RadialCluster"/>
    <dgm:cxn modelId="{C0EB5A48-2A49-4E69-9161-AF8085B7BEDF}" type="presParOf" srcId="{DC2D467E-BA27-43A2-95BD-0297CE7EA179}" destId="{8A2998B7-BEC3-47E2-B9C5-3BB74549849C}" srcOrd="1" destOrd="0" presId="urn:microsoft.com/office/officeart/2008/layout/RadialCluster"/>
    <dgm:cxn modelId="{6224F30F-CF29-4DD0-9E95-10D8F2DF06D4}" type="presParOf" srcId="{DC2D467E-BA27-43A2-95BD-0297CE7EA179}" destId="{357F5718-E465-4025-A2A1-D6269D10CEE8}" srcOrd="2" destOrd="0" presId="urn:microsoft.com/office/officeart/2008/layout/RadialCluster"/>
    <dgm:cxn modelId="{47229234-F7C8-43B1-8CFC-2228423AC2CB}" type="presParOf" srcId="{DC2D467E-BA27-43A2-95BD-0297CE7EA179}" destId="{59095E13-3F2E-4F3C-AFB6-D18FF8560AB3}" srcOrd="3" destOrd="0" presId="urn:microsoft.com/office/officeart/2008/layout/RadialCluster"/>
    <dgm:cxn modelId="{5688E6C5-D7F9-487B-8E72-898B2C4C0DF6}" type="presParOf" srcId="{DC2D467E-BA27-43A2-95BD-0297CE7EA179}" destId="{26FDEC2F-0A9E-4C40-9C7D-4B06280D371A}" srcOrd="4" destOrd="0" presId="urn:microsoft.com/office/officeart/2008/layout/RadialCluster"/>
    <dgm:cxn modelId="{7DCF8F93-5851-4CD2-AC2D-A25C4FECB3E1}" type="presParOf" srcId="{DC2D467E-BA27-43A2-95BD-0297CE7EA179}" destId="{2ECDF658-7111-4B47-A819-A775674A2736}" srcOrd="5" destOrd="0" presId="urn:microsoft.com/office/officeart/2008/layout/RadialCluster"/>
    <dgm:cxn modelId="{FAB07E6F-5962-4C90-AC23-A48F77809B84}" type="presParOf" srcId="{DC2D467E-BA27-43A2-95BD-0297CE7EA179}" destId="{FE5328E7-DC5F-47CF-A0FC-865225761F30}" srcOrd="6" destOrd="0" presId="urn:microsoft.com/office/officeart/2008/layout/RadialCluster"/>
    <dgm:cxn modelId="{61972E9C-CDFD-48D4-8E03-C40438F1EE8E}" type="presParOf" srcId="{DC2D467E-BA27-43A2-95BD-0297CE7EA179}" destId="{20C11204-05C7-4C2B-89CF-E85AB65D74A0}" srcOrd="7" destOrd="0" presId="urn:microsoft.com/office/officeart/2008/layout/RadialCluster"/>
    <dgm:cxn modelId="{6A651559-1088-431F-97D3-AD1C77FC5341}" type="presParOf" srcId="{DC2D467E-BA27-43A2-95BD-0297CE7EA179}" destId="{4DB78AAF-6AB4-42A6-8E2D-3CF2F43E033B}" srcOrd="8" destOrd="0" presId="urn:microsoft.com/office/officeart/2008/layout/RadialCluster"/>
    <dgm:cxn modelId="{0D081B7D-085A-4079-B72F-A8C7C3F24F59}" type="presParOf" srcId="{DC2D467E-BA27-43A2-95BD-0297CE7EA179}" destId="{3E214439-2CE7-4416-9B95-FE3FD2B3FE84}" srcOrd="9" destOrd="0" presId="urn:microsoft.com/office/officeart/2008/layout/RadialCluster"/>
    <dgm:cxn modelId="{5CB1ACC4-7613-4B8A-82D1-C7917EB9C188}" type="presParOf" srcId="{DC2D467E-BA27-43A2-95BD-0297CE7EA179}" destId="{C2F5FDB3-53C9-458E-99A0-BF6F813A88F8}" srcOrd="10" destOrd="0" presId="urn:microsoft.com/office/officeart/2008/layout/RadialCluster"/>
    <dgm:cxn modelId="{A7A1B2B0-1EB3-40A7-965F-EEE13A66E484}" type="presParOf" srcId="{DC2D467E-BA27-43A2-95BD-0297CE7EA179}" destId="{C73F6D81-65FB-4AA0-99F8-04F8ED4FBCDB}" srcOrd="11" destOrd="0" presId="urn:microsoft.com/office/officeart/2008/layout/RadialCluster"/>
    <dgm:cxn modelId="{FB4862C5-AFDC-4795-8BD2-18410B0DF276}" type="presParOf" srcId="{DC2D467E-BA27-43A2-95BD-0297CE7EA179}" destId="{143C716E-9AB4-424B-A804-0C6C860162D0}" srcOrd="12" destOrd="0" presId="urn:microsoft.com/office/officeart/2008/layout/RadialCluster"/>
    <dgm:cxn modelId="{C9A33E48-CA25-47DD-ACE1-0F9EAFF5727D}" type="presParOf" srcId="{DC2D467E-BA27-43A2-95BD-0297CE7EA179}" destId="{18462629-5B88-4D4A-B17D-CF4A435D393E}" srcOrd="13" destOrd="0" presId="urn:microsoft.com/office/officeart/2008/layout/RadialCluster"/>
    <dgm:cxn modelId="{320476A9-6E82-4210-BCC8-68A99BBC93D8}" type="presParOf" srcId="{DC2D467E-BA27-43A2-95BD-0297CE7EA179}" destId="{2A35506F-79EE-497D-A7BA-50023611F77C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0E2B0-1E11-4AAB-A7CB-EFD0EDD4D745}">
      <dsp:nvSpPr>
        <dsp:cNvPr id="0" name=""/>
        <dsp:cNvSpPr/>
      </dsp:nvSpPr>
      <dsp:spPr>
        <a:xfrm>
          <a:off x="3402125" y="1682088"/>
          <a:ext cx="2160237" cy="2160237"/>
        </a:xfrm>
        <a:prstGeom prst="roundRect">
          <a:avLst/>
        </a:prstGeom>
        <a:solidFill>
          <a:srgbClr val="2349AC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400" b="1" kern="1200" dirty="0"/>
        </a:p>
      </dsp:txBody>
      <dsp:txXfrm>
        <a:off x="3507579" y="1787542"/>
        <a:ext cx="1949329" cy="1949329"/>
      </dsp:txXfrm>
    </dsp:sp>
    <dsp:sp modelId="{8A2998B7-BEC3-47E2-B9C5-3BB74549849C}">
      <dsp:nvSpPr>
        <dsp:cNvPr id="0" name=""/>
        <dsp:cNvSpPr/>
      </dsp:nvSpPr>
      <dsp:spPr>
        <a:xfrm rot="16200000">
          <a:off x="4194404" y="1394248"/>
          <a:ext cx="5756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56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F5718-E465-4025-A2A1-D6269D10CEE8}">
      <dsp:nvSpPr>
        <dsp:cNvPr id="0" name=""/>
        <dsp:cNvSpPr/>
      </dsp:nvSpPr>
      <dsp:spPr>
        <a:xfrm>
          <a:off x="3378828" y="29921"/>
          <a:ext cx="2206831" cy="107648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schemeClr val="tx1"/>
              </a:solidFill>
            </a:rPr>
            <a:t>Консолидировано</a:t>
          </a:r>
          <a:endParaRPr lang="en-US" sz="1600" b="1" kern="1200" noProof="0" dirty="0">
            <a:solidFill>
              <a:schemeClr val="tx1"/>
            </a:solidFill>
          </a:endParaRPr>
        </a:p>
      </dsp:txBody>
      <dsp:txXfrm>
        <a:off x="3431378" y="82471"/>
        <a:ext cx="2101731" cy="971387"/>
      </dsp:txXfrm>
    </dsp:sp>
    <dsp:sp modelId="{59095E13-3F2E-4F3C-AFB6-D18FF8560AB3}">
      <dsp:nvSpPr>
        <dsp:cNvPr id="0" name=""/>
        <dsp:cNvSpPr/>
      </dsp:nvSpPr>
      <dsp:spPr>
        <a:xfrm rot="19280561">
          <a:off x="5527656" y="1799244"/>
          <a:ext cx="316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DEC2F-0A9E-4C40-9C7D-4B06280D371A}">
      <dsp:nvSpPr>
        <dsp:cNvPr id="0" name=""/>
        <dsp:cNvSpPr/>
      </dsp:nvSpPr>
      <dsp:spPr>
        <a:xfrm>
          <a:off x="5706378" y="623812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Отражает прошедшие периоды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5758928" y="676362"/>
        <a:ext cx="1447367" cy="971387"/>
      </dsp:txXfrm>
    </dsp:sp>
    <dsp:sp modelId="{2ECDF658-7111-4B47-A819-A775674A2736}">
      <dsp:nvSpPr>
        <dsp:cNvPr id="0" name=""/>
        <dsp:cNvSpPr/>
      </dsp:nvSpPr>
      <dsp:spPr>
        <a:xfrm rot="771429">
          <a:off x="5558727" y="3040997"/>
          <a:ext cx="289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9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328E7-DC5F-47CF-A0FC-865225761F30}">
      <dsp:nvSpPr>
        <dsp:cNvPr id="0" name=""/>
        <dsp:cNvSpPr/>
      </dsp:nvSpPr>
      <dsp:spPr>
        <a:xfrm>
          <a:off x="5845043" y="2712183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Ориентация на бизнес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5897593" y="2764733"/>
        <a:ext cx="1447367" cy="971387"/>
      </dsp:txXfrm>
    </dsp:sp>
    <dsp:sp modelId="{20C11204-05C7-4C2B-89CF-E85AB65D74A0}">
      <dsp:nvSpPr>
        <dsp:cNvPr id="0" name=""/>
        <dsp:cNvSpPr/>
      </dsp:nvSpPr>
      <dsp:spPr>
        <a:xfrm rot="3857143">
          <a:off x="4905046" y="3997265"/>
          <a:ext cx="3439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39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78AAF-6AB4-42A6-8E2D-3CF2F43E033B}">
      <dsp:nvSpPr>
        <dsp:cNvPr id="0" name=""/>
        <dsp:cNvSpPr/>
      </dsp:nvSpPr>
      <dsp:spPr>
        <a:xfrm>
          <a:off x="4369939" y="4152204"/>
          <a:ext cx="2128527" cy="1173532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Оптимизировано для анализа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4427226" y="4209491"/>
        <a:ext cx="2013953" cy="1058958"/>
      </dsp:txXfrm>
    </dsp:sp>
    <dsp:sp modelId="{3E214439-2CE7-4416-9B95-FE3FD2B3FE84}">
      <dsp:nvSpPr>
        <dsp:cNvPr id="0" name=""/>
        <dsp:cNvSpPr/>
      </dsp:nvSpPr>
      <dsp:spPr>
        <a:xfrm rot="6942857">
          <a:off x="3676890" y="4021526"/>
          <a:ext cx="397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F5FDB3-53C9-458E-99A0-BF6F813A88F8}">
      <dsp:nvSpPr>
        <dsp:cNvPr id="0" name=""/>
        <dsp:cNvSpPr/>
      </dsp:nvSpPr>
      <dsp:spPr>
        <a:xfrm>
          <a:off x="2582561" y="4200727"/>
          <a:ext cx="1895446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Сгруппировано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2635111" y="4253277"/>
        <a:ext cx="1790346" cy="971387"/>
      </dsp:txXfrm>
    </dsp:sp>
    <dsp:sp modelId="{C73F6D81-65FB-4AA0-99F8-04F8ED4FBCDB}">
      <dsp:nvSpPr>
        <dsp:cNvPr id="0" name=""/>
        <dsp:cNvSpPr/>
      </dsp:nvSpPr>
      <dsp:spPr>
        <a:xfrm rot="10028571">
          <a:off x="3115810" y="3040997"/>
          <a:ext cx="289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9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C716E-9AB4-424B-A804-0C6C860162D0}">
      <dsp:nvSpPr>
        <dsp:cNvPr id="0" name=""/>
        <dsp:cNvSpPr/>
      </dsp:nvSpPr>
      <dsp:spPr>
        <a:xfrm>
          <a:off x="1566977" y="2712183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Достоверно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1619527" y="2764733"/>
        <a:ext cx="1447367" cy="971387"/>
      </dsp:txXfrm>
    </dsp:sp>
    <dsp:sp modelId="{18462629-5B88-4D4A-B17D-CF4A435D393E}">
      <dsp:nvSpPr>
        <dsp:cNvPr id="0" name=""/>
        <dsp:cNvSpPr/>
      </dsp:nvSpPr>
      <dsp:spPr>
        <a:xfrm rot="13076486">
          <a:off x="3187156" y="1846206"/>
          <a:ext cx="2403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37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5506F-79EE-497D-A7BA-50023611F77C}">
      <dsp:nvSpPr>
        <dsp:cNvPr id="0" name=""/>
        <dsp:cNvSpPr/>
      </dsp:nvSpPr>
      <dsp:spPr>
        <a:xfrm>
          <a:off x="1457910" y="695821"/>
          <a:ext cx="2128549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Автоматизировано</a:t>
          </a:r>
          <a:endParaRPr lang="en-US" sz="1600" b="1" kern="1200" noProof="0" dirty="0">
            <a:solidFill>
              <a:prstClr val="black"/>
            </a:solidFill>
            <a:latin typeface="Arial"/>
            <a:ea typeface="+mn-ea"/>
            <a:cs typeface="+mn-cs"/>
          </a:endParaRPr>
        </a:p>
      </dsp:txBody>
      <dsp:txXfrm>
        <a:off x="1510460" y="748371"/>
        <a:ext cx="2023449" cy="971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2019. 05. 23.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208912" cy="2808312"/>
          </a:xfrm>
        </p:spPr>
        <p:txBody>
          <a:bodyPr/>
          <a:lstStyle/>
          <a:p>
            <a:r>
              <a:rPr lang="ru-RU" dirty="0"/>
              <a:t>ХРАНИЛИЩА ДАННЫХ </a:t>
            </a:r>
            <a:br>
              <a:rPr lang="ru-RU" dirty="0"/>
            </a:br>
            <a:r>
              <a:rPr lang="ru-RU" dirty="0"/>
              <a:t>государственного казначейства </a:t>
            </a:r>
            <a:r>
              <a:rPr lang="ru-RU" dirty="0" err="1"/>
              <a:t>венгрии</a:t>
            </a:r>
            <a:endParaRPr lang="en-US" dirty="0" err="1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054C1C6B-9E49-4329-99F8-E8BBAE497C23}"/>
              </a:ext>
            </a:extLst>
          </p:cNvPr>
          <p:cNvSpPr txBox="1">
            <a:spLocks/>
          </p:cNvSpPr>
          <p:nvPr/>
        </p:nvSpPr>
        <p:spPr>
          <a:xfrm>
            <a:off x="598984" y="4041068"/>
            <a:ext cx="4837112" cy="16921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hu-HU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054C1C6B-9E49-4329-99F8-E8BBAE497C23}"/>
              </a:ext>
            </a:extLst>
          </p:cNvPr>
          <p:cNvSpPr txBox="1">
            <a:spLocks/>
          </p:cNvSpPr>
          <p:nvPr/>
        </p:nvSpPr>
        <p:spPr>
          <a:xfrm>
            <a:off x="666908" y="4193468"/>
            <a:ext cx="4837112" cy="16921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hu-HU" dirty="0" err="1"/>
              <a:t>PEmpal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>
            <a:normAutofit/>
          </a:bodyPr>
          <a:lstStyle/>
          <a:p>
            <a:r>
              <a:rPr lang="ru-RU" dirty="0"/>
              <a:t>Интеграция или сотрудничество</a:t>
            </a:r>
            <a:endParaRPr lang="en-US" dirty="0"/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Egyenes összekötő nyíllal 3"/>
          <p:cNvCxnSpPr>
            <a:stCxn id="75" idx="6"/>
            <a:endCxn id="118" idx="2"/>
          </p:cNvCxnSpPr>
          <p:nvPr/>
        </p:nvCxnSpPr>
        <p:spPr>
          <a:xfrm flipV="1">
            <a:off x="3688326" y="5037955"/>
            <a:ext cx="1773147" cy="24874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nyíllal 161"/>
          <p:cNvCxnSpPr/>
          <p:nvPr/>
        </p:nvCxnSpPr>
        <p:spPr>
          <a:xfrm flipV="1">
            <a:off x="3693500" y="2298128"/>
            <a:ext cx="1773147" cy="24874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nyíllal 162"/>
          <p:cNvCxnSpPr>
            <a:stCxn id="118" idx="0"/>
          </p:cNvCxnSpPr>
          <p:nvPr/>
        </p:nvCxnSpPr>
        <p:spPr>
          <a:xfrm flipH="1" flipV="1">
            <a:off x="6263632" y="3194127"/>
            <a:ext cx="10404" cy="103126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/>
          <p:cNvCxnSpPr>
            <a:stCxn id="75" idx="7"/>
            <a:endCxn id="96" idx="3"/>
          </p:cNvCxnSpPr>
          <p:nvPr/>
        </p:nvCxnSpPr>
        <p:spPr>
          <a:xfrm flipV="1">
            <a:off x="3450332" y="2948554"/>
            <a:ext cx="2239417" cy="1539706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Szövegdoboz 164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1187624" y="3267660"/>
            <a:ext cx="2836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Сельскохозяйственное и сельское развитие</a:t>
            </a:r>
            <a:endParaRPr lang="en-US" b="1" dirty="0"/>
          </a:p>
        </p:txBody>
      </p:sp>
      <p:sp>
        <p:nvSpPr>
          <p:cNvPr id="166" name="Szövegdoboz 165">
            <a:extLst>
              <a:ext uri="{FF2B5EF4-FFF2-40B4-BE49-F238E27FC236}">
                <a16:creationId xmlns:a16="http://schemas.microsoft.com/office/drawing/2014/main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Местное самоуправление</a:t>
            </a:r>
            <a:endParaRPr lang="en-US" b="1" dirty="0"/>
          </a:p>
        </p:txBody>
      </p:sp>
      <p:sp>
        <p:nvSpPr>
          <p:cNvPr id="167" name="Szövegdoboz 166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Социальное обеспечение и поддержка семьям</a:t>
            </a:r>
            <a:endParaRPr lang="en-US" b="1" dirty="0"/>
          </a:p>
        </p:txBody>
      </p:sp>
      <p:sp>
        <p:nvSpPr>
          <p:cNvPr id="168" name="Szövegdoboz 167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Центральное правительство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506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/>
          <p:nvPr/>
        </p:nvSpPr>
        <p:spPr>
          <a:xfrm>
            <a:off x="7241082" y="528018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Хранилище данных</a:t>
            </a:r>
            <a:r>
              <a:rPr lang="en-US" b="1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24" name="Téglalap 23"/>
          <p:cNvSpPr/>
          <p:nvPr/>
        </p:nvSpPr>
        <p:spPr>
          <a:xfrm>
            <a:off x="609600" y="4013448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Forrás-rendszer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780195" cy="936104"/>
          </a:xfrm>
        </p:spPr>
        <p:txBody>
          <a:bodyPr/>
          <a:lstStyle/>
          <a:p>
            <a:r>
              <a:rPr lang="ru-RU" dirty="0"/>
              <a:t>Ключ к сотрудничеству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>
            <a:normAutofit/>
          </a:bodyPr>
          <a:lstStyle/>
          <a:p>
            <a:r>
              <a:rPr lang="ru-RU" dirty="0"/>
              <a:t>Связи между элементарными данными</a:t>
            </a:r>
            <a:endParaRPr lang="en-US" dirty="0"/>
          </a:p>
          <a:p>
            <a:r>
              <a:rPr lang="ru-RU" dirty="0"/>
              <a:t>Деперсонализация</a:t>
            </a:r>
            <a:endParaRPr lang="en-US" dirty="0"/>
          </a:p>
        </p:txBody>
      </p:sp>
      <p:sp>
        <p:nvSpPr>
          <p:cNvPr id="4" name="Téglalap 3"/>
          <p:cNvSpPr/>
          <p:nvPr/>
        </p:nvSpPr>
        <p:spPr>
          <a:xfrm>
            <a:off x="457200" y="3861048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Исходные системы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287956" y="268214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MDM</a:t>
            </a:r>
          </a:p>
          <a:p>
            <a:pPr algn="ctr"/>
            <a:r>
              <a:rPr lang="hu-HU" sz="1200" b="1" dirty="0">
                <a:solidFill>
                  <a:schemeClr val="tx1"/>
                </a:solidFill>
              </a:rPr>
              <a:t>(</a:t>
            </a:r>
            <a:r>
              <a:rPr lang="ru-RU" sz="1200" b="1" dirty="0">
                <a:solidFill>
                  <a:schemeClr val="tx1"/>
                </a:solidFill>
              </a:rPr>
              <a:t>Управление мастер-данными</a:t>
            </a:r>
            <a:r>
              <a:rPr lang="hu-HU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Téglalap 5"/>
          <p:cNvSpPr/>
          <p:nvPr/>
        </p:nvSpPr>
        <p:spPr>
          <a:xfrm>
            <a:off x="4283968" y="528018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Хранилище данных</a:t>
            </a:r>
            <a:r>
              <a:rPr lang="en-US" b="1" dirty="0">
                <a:solidFill>
                  <a:schemeClr val="tx1"/>
                </a:solidFill>
              </a:rPr>
              <a:t> 1</a:t>
            </a:r>
          </a:p>
        </p:txBody>
      </p:sp>
      <p:cxnSp>
        <p:nvCxnSpPr>
          <p:cNvPr id="8" name="Szögletes összekötő 7"/>
          <p:cNvCxnSpPr/>
          <p:nvPr/>
        </p:nvCxnSpPr>
        <p:spPr>
          <a:xfrm>
            <a:off x="1290463" y="4908623"/>
            <a:ext cx="2993505" cy="926019"/>
          </a:xfrm>
          <a:prstGeom prst="bentConnector3">
            <a:avLst>
              <a:gd name="adj1" fmla="val -106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zögletes összekötő 8"/>
          <p:cNvCxnSpPr>
            <a:stCxn id="4" idx="0"/>
            <a:endCxn id="5" idx="1"/>
          </p:cNvCxnSpPr>
          <p:nvPr/>
        </p:nvCxnSpPr>
        <p:spPr>
          <a:xfrm rot="5400000" flipH="1" flipV="1">
            <a:off x="2469790" y="2042882"/>
            <a:ext cx="638841" cy="2997492"/>
          </a:xfrm>
          <a:prstGeom prst="bentConnector2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zögletes összekötő 13"/>
          <p:cNvCxnSpPr>
            <a:stCxn id="5" idx="2"/>
            <a:endCxn id="6" idx="0"/>
          </p:cNvCxnSpPr>
          <p:nvPr/>
        </p:nvCxnSpPr>
        <p:spPr>
          <a:xfrm rot="5400000">
            <a:off x="4360266" y="4519233"/>
            <a:ext cx="1517920" cy="3988"/>
          </a:xfrm>
          <a:prstGeom prst="bentConnector3">
            <a:avLst>
              <a:gd name="adj1" fmla="val 9855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1451807" y="5282399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Данные</a:t>
            </a:r>
            <a:r>
              <a:rPr lang="hu-HU" sz="2400" b="1" dirty="0"/>
              <a:t> + S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1451807" y="3272753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P–ID + S–ID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5016670" y="4170275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S</a:t>
            </a:r>
            <a:r>
              <a:rPr lang="hu-HU" sz="2400" dirty="0"/>
              <a:t>–</a:t>
            </a:r>
            <a:r>
              <a:rPr lang="hu-HU" sz="2400" b="1" dirty="0"/>
              <a:t>ID + 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cxnSp>
        <p:nvCxnSpPr>
          <p:cNvPr id="28" name="Szögletes összekötő 27"/>
          <p:cNvCxnSpPr>
            <a:stCxn id="6" idx="3"/>
            <a:endCxn id="15" idx="1"/>
          </p:cNvCxnSpPr>
          <p:nvPr/>
        </p:nvCxnSpPr>
        <p:spPr>
          <a:xfrm>
            <a:off x="5950496" y="5820247"/>
            <a:ext cx="1290586" cy="12700"/>
          </a:xfrm>
          <a:prstGeom prst="bentConnector3">
            <a:avLst>
              <a:gd name="adj1" fmla="val -393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6135566" y="5913889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cxnSp>
        <p:nvCxnSpPr>
          <p:cNvPr id="37" name="Szögletes összekötő 36"/>
          <p:cNvCxnSpPr>
            <a:stCxn id="5" idx="3"/>
            <a:endCxn id="15" idx="0"/>
          </p:cNvCxnSpPr>
          <p:nvPr/>
        </p:nvCxnSpPr>
        <p:spPr>
          <a:xfrm>
            <a:off x="5954484" y="3222207"/>
            <a:ext cx="2119862" cy="2057980"/>
          </a:xfrm>
          <a:prstGeom prst="bentConnector2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zövegdoboz 39"/>
          <p:cNvSpPr txBox="1"/>
          <p:nvPr/>
        </p:nvSpPr>
        <p:spPr>
          <a:xfrm>
            <a:off x="6595789" y="2682147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S</a:t>
            </a:r>
            <a:r>
              <a:rPr lang="hu-HU" sz="2400" dirty="0"/>
              <a:t>–</a:t>
            </a:r>
            <a:r>
              <a:rPr lang="hu-HU" sz="2400" b="1" dirty="0"/>
              <a:t>ID + 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</p:spTree>
    <p:extLst>
      <p:ext uri="{BB962C8B-B14F-4D97-AF65-F5344CB8AC3E}">
        <p14:creationId xmlns:p14="http://schemas.microsoft.com/office/powerpoint/2010/main" val="129978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084451" cy="936104"/>
          </a:xfrm>
        </p:spPr>
        <p:txBody>
          <a:bodyPr>
            <a:normAutofit/>
          </a:bodyPr>
          <a:lstStyle/>
          <a:p>
            <a:r>
              <a:rPr lang="ru-RU" dirty="0"/>
              <a:t>ХАРАКТЕРИСТИКИ </a:t>
            </a:r>
            <a:r>
              <a:rPr lang="ru-RU" dirty="0" err="1"/>
              <a:t>ТРАДИцИОННОГО</a:t>
            </a:r>
            <a:r>
              <a:rPr lang="ru-RU" dirty="0"/>
              <a:t> Хранилища</a:t>
            </a:r>
            <a:endParaRPr lang="en-US" dirty="0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02126E6-64E5-4AAC-8626-470423E09A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7628652"/>
              </p:ext>
            </p:extLst>
          </p:nvPr>
        </p:nvGraphicFramePr>
        <p:xfrm>
          <a:off x="210476" y="1399724"/>
          <a:ext cx="8964488" cy="5355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églalap: lekerekített 118">
            <a:extLst>
              <a:ext uri="{FF2B5EF4-FFF2-40B4-BE49-F238E27FC236}">
                <a16:creationId xmlns:a16="http://schemas.microsoft.com/office/drawing/2014/main" id="{289638F8-8A48-46C9-A949-D48CD5FD393B}"/>
              </a:ext>
            </a:extLst>
          </p:cNvPr>
          <p:cNvSpPr/>
          <p:nvPr/>
        </p:nvSpPr>
        <p:spPr>
          <a:xfrm>
            <a:off x="4067944" y="3857981"/>
            <a:ext cx="1001016" cy="45146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: lekerekített 119">
            <a:extLst>
              <a:ext uri="{FF2B5EF4-FFF2-40B4-BE49-F238E27FC236}">
                <a16:creationId xmlns:a16="http://schemas.microsoft.com/office/drawing/2014/main" id="{156AED05-82E8-4031-BE22-9ED8FB23BFA3}"/>
              </a:ext>
            </a:extLst>
          </p:cNvPr>
          <p:cNvSpPr/>
          <p:nvPr/>
        </p:nvSpPr>
        <p:spPr>
          <a:xfrm>
            <a:off x="4154698" y="4034253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9" name="Téglalap: lekerekített 120">
            <a:extLst>
              <a:ext uri="{FF2B5EF4-FFF2-40B4-BE49-F238E27FC236}">
                <a16:creationId xmlns:a16="http://schemas.microsoft.com/office/drawing/2014/main" id="{09F4C53A-C322-4235-A559-9EBFDE401D9A}"/>
              </a:ext>
            </a:extLst>
          </p:cNvPr>
          <p:cNvSpPr/>
          <p:nvPr/>
        </p:nvSpPr>
        <p:spPr>
          <a:xfrm>
            <a:off x="4645213" y="4029785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0" name="Téglalap: lekerekített 121">
            <a:extLst>
              <a:ext uri="{FF2B5EF4-FFF2-40B4-BE49-F238E27FC236}">
                <a16:creationId xmlns:a16="http://schemas.microsoft.com/office/drawing/2014/main" id="{D1040C19-855A-4AB4-AB2A-4DD93B4E4744}"/>
              </a:ext>
            </a:extLst>
          </p:cNvPr>
          <p:cNvSpPr/>
          <p:nvPr/>
        </p:nvSpPr>
        <p:spPr>
          <a:xfrm>
            <a:off x="4158149" y="3888459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1" name="Téglalap: lekerekített 122">
            <a:extLst>
              <a:ext uri="{FF2B5EF4-FFF2-40B4-BE49-F238E27FC236}">
                <a16:creationId xmlns:a16="http://schemas.microsoft.com/office/drawing/2014/main" id="{DD3D111D-3446-4C38-971B-71D0D6D715DE}"/>
              </a:ext>
            </a:extLst>
          </p:cNvPr>
          <p:cNvSpPr/>
          <p:nvPr/>
        </p:nvSpPr>
        <p:spPr>
          <a:xfrm>
            <a:off x="4648664" y="3883991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id="{1990697B-B775-4A1E-9B2C-FBCEF47CAD84}"/>
              </a:ext>
            </a:extLst>
          </p:cNvPr>
          <p:cNvSpPr/>
          <p:nvPr/>
        </p:nvSpPr>
        <p:spPr>
          <a:xfrm>
            <a:off x="4176247" y="4463978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AE173A01-3D4E-4598-AA76-DA6FCBC81CEB}"/>
              </a:ext>
            </a:extLst>
          </p:cNvPr>
          <p:cNvCxnSpPr>
            <a:cxnSpLocks/>
          </p:cNvCxnSpPr>
          <p:nvPr/>
        </p:nvCxnSpPr>
        <p:spPr>
          <a:xfrm flipH="1" flipV="1">
            <a:off x="4268790" y="4319877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B81BCF50-68CF-4363-9FA1-0DF68D3CBA64}"/>
              </a:ext>
            </a:extLst>
          </p:cNvPr>
          <p:cNvSpPr/>
          <p:nvPr/>
        </p:nvSpPr>
        <p:spPr>
          <a:xfrm>
            <a:off x="4475223" y="4463077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id="{C79E3368-1D83-4C82-BCCB-5845DA04B5D8}"/>
              </a:ext>
            </a:extLst>
          </p:cNvPr>
          <p:cNvCxnSpPr>
            <a:cxnSpLocks/>
          </p:cNvCxnSpPr>
          <p:nvPr/>
        </p:nvCxnSpPr>
        <p:spPr>
          <a:xfrm flipH="1" flipV="1">
            <a:off x="4567766" y="4318976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églalap 29">
            <a:extLst>
              <a:ext uri="{FF2B5EF4-FFF2-40B4-BE49-F238E27FC236}">
                <a16:creationId xmlns:a16="http://schemas.microsoft.com/office/drawing/2014/main" id="{3CC47861-3E05-46AE-869A-87F7E412E35C}"/>
              </a:ext>
            </a:extLst>
          </p:cNvPr>
          <p:cNvSpPr/>
          <p:nvPr/>
        </p:nvSpPr>
        <p:spPr>
          <a:xfrm>
            <a:off x="4770910" y="4463978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93EE3B20-6F3B-43B1-864E-78F3109C38BA}"/>
              </a:ext>
            </a:extLst>
          </p:cNvPr>
          <p:cNvCxnSpPr>
            <a:cxnSpLocks/>
          </p:cNvCxnSpPr>
          <p:nvPr/>
        </p:nvCxnSpPr>
        <p:spPr>
          <a:xfrm flipH="1" flipV="1">
            <a:off x="4863453" y="4319877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églalap: lekerekített 130">
            <a:extLst>
              <a:ext uri="{FF2B5EF4-FFF2-40B4-BE49-F238E27FC236}">
                <a16:creationId xmlns:a16="http://schemas.microsoft.com/office/drawing/2014/main" id="{E6183A62-9E2F-40F0-8C4F-F34FBA12F175}"/>
              </a:ext>
            </a:extLst>
          </p:cNvPr>
          <p:cNvSpPr/>
          <p:nvPr/>
        </p:nvSpPr>
        <p:spPr>
          <a:xfrm>
            <a:off x="4226706" y="3620139"/>
            <a:ext cx="217540" cy="945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cxnSp>
        <p:nvCxnSpPr>
          <p:cNvPr id="33" name="Egyenes összekötő nyíllal 32">
            <a:extLst>
              <a:ext uri="{FF2B5EF4-FFF2-40B4-BE49-F238E27FC236}">
                <a16:creationId xmlns:a16="http://schemas.microsoft.com/office/drawing/2014/main" id="{527A995F-DEBB-4741-8E8E-C50DEC87831E}"/>
              </a:ext>
            </a:extLst>
          </p:cNvPr>
          <p:cNvCxnSpPr>
            <a:cxnSpLocks/>
            <a:endCxn id="32" idx="2"/>
          </p:cNvCxnSpPr>
          <p:nvPr/>
        </p:nvCxnSpPr>
        <p:spPr>
          <a:xfrm flipV="1">
            <a:off x="4335476" y="3714729"/>
            <a:ext cx="0" cy="1432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églalap: lekerekített 128">
            <a:extLst>
              <a:ext uri="{FF2B5EF4-FFF2-40B4-BE49-F238E27FC236}">
                <a16:creationId xmlns:a16="http://schemas.microsoft.com/office/drawing/2014/main" id="{8EC88C25-50F2-4E43-BEC0-718B5C0B8C91}"/>
              </a:ext>
            </a:extLst>
          </p:cNvPr>
          <p:cNvSpPr/>
          <p:nvPr/>
        </p:nvSpPr>
        <p:spPr>
          <a:xfrm>
            <a:off x="4692720" y="3616315"/>
            <a:ext cx="217540" cy="945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id="{1D0DFCD0-E3E3-4233-8EA0-3BC4B64F5289}"/>
              </a:ext>
            </a:extLst>
          </p:cNvPr>
          <p:cNvCxnSpPr>
            <a:cxnSpLocks/>
            <a:endCxn id="34" idx="2"/>
          </p:cNvCxnSpPr>
          <p:nvPr/>
        </p:nvCxnSpPr>
        <p:spPr>
          <a:xfrm flipV="1">
            <a:off x="4801490" y="3710905"/>
            <a:ext cx="0" cy="1432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264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364371" cy="936104"/>
          </a:xfrm>
        </p:spPr>
        <p:txBody>
          <a:bodyPr>
            <a:normAutofit/>
          </a:bodyPr>
          <a:lstStyle/>
          <a:p>
            <a:r>
              <a:rPr lang="ru-RU" dirty="0" err="1"/>
              <a:t>АнаЛИЗ</a:t>
            </a:r>
            <a:r>
              <a:rPr lang="ru-RU" dirty="0"/>
              <a:t> ОТЧЁТНОСТИ по </a:t>
            </a:r>
            <a:r>
              <a:rPr lang="ru-RU" dirty="0" err="1"/>
              <a:t>ГОСФИНАНСам</a:t>
            </a:r>
            <a:endParaRPr lang="en-US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DD554C6-DA3B-4DE4-9D01-0285C1086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826" y="1373187"/>
            <a:ext cx="1180642" cy="158993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C1E69761-1DCB-42BF-980A-3D121A3CF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08" y="5198132"/>
            <a:ext cx="1358280" cy="1358280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2A40A769-5561-4DA0-BE04-C6AEC35D3015}"/>
              </a:ext>
            </a:extLst>
          </p:cNvPr>
          <p:cNvSpPr txBox="1"/>
          <p:nvPr/>
        </p:nvSpPr>
        <p:spPr>
          <a:xfrm>
            <a:off x="3695315" y="1954868"/>
            <a:ext cx="2040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148 </a:t>
            </a:r>
            <a:r>
              <a:rPr lang="ru-RU" sz="2400" b="1" dirty="0"/>
              <a:t>отчётов</a:t>
            </a:r>
            <a:endParaRPr lang="hu-HU" sz="2400" b="1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926BE862-B1B0-4A04-9B22-23F90FA2B216}"/>
              </a:ext>
            </a:extLst>
          </p:cNvPr>
          <p:cNvSpPr txBox="1"/>
          <p:nvPr/>
        </p:nvSpPr>
        <p:spPr>
          <a:xfrm>
            <a:off x="3744153" y="3722630"/>
            <a:ext cx="2159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489 </a:t>
            </a:r>
            <a:r>
              <a:rPr lang="ru-RU" sz="2400" b="1" dirty="0"/>
              <a:t>запросов или</a:t>
            </a:r>
            <a:r>
              <a:rPr lang="en-US" sz="2400" b="1" dirty="0"/>
              <a:t> </a:t>
            </a:r>
            <a:r>
              <a:rPr lang="ru-RU" sz="2400" b="1" dirty="0"/>
              <a:t>листов</a:t>
            </a:r>
            <a:endParaRPr lang="en-US" sz="2400" b="1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6F99A73-6C97-4D48-8F9E-9CC4FC9B253B}"/>
              </a:ext>
            </a:extLst>
          </p:cNvPr>
          <p:cNvSpPr txBox="1"/>
          <p:nvPr/>
        </p:nvSpPr>
        <p:spPr>
          <a:xfrm>
            <a:off x="3635896" y="5646439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322 </a:t>
            </a:r>
            <a:r>
              <a:rPr lang="ru-RU" sz="2400" b="1" dirty="0"/>
              <a:t>темы</a:t>
            </a:r>
            <a:endParaRPr lang="en-US" sz="2400" b="1" dirty="0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4B187F3-97A8-4346-9207-B5C80C9A6094}"/>
              </a:ext>
            </a:extLst>
          </p:cNvPr>
          <p:cNvSpPr txBox="1"/>
          <p:nvPr/>
        </p:nvSpPr>
        <p:spPr>
          <a:xfrm>
            <a:off x="6391560" y="3722630"/>
            <a:ext cx="2159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392 </a:t>
            </a:r>
            <a:r>
              <a:rPr lang="ru-RU" sz="2400" b="1" dirty="0"/>
              <a:t>различных запросов</a:t>
            </a:r>
            <a:endParaRPr lang="en-US" sz="2400" b="1" dirty="0"/>
          </a:p>
        </p:txBody>
      </p:sp>
      <p:pic>
        <p:nvPicPr>
          <p:cNvPr id="17" name="Kép 16">
            <a:extLst>
              <a:ext uri="{FF2B5EF4-FFF2-40B4-BE49-F238E27FC236}">
                <a16:creationId xmlns:a16="http://schemas.microsoft.com/office/drawing/2014/main" id="{73A2C181-EA26-41D9-9B9D-6EE86B537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196" y="3390673"/>
            <a:ext cx="1379903" cy="137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08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72283" cy="936104"/>
          </a:xfrm>
        </p:spPr>
        <p:txBody>
          <a:bodyPr>
            <a:normAutofit/>
          </a:bodyPr>
          <a:lstStyle/>
          <a:p>
            <a:r>
              <a:rPr lang="ru-RU" dirty="0"/>
              <a:t>Периодичность отчётности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5"/>
            <a:ext cx="6840760" cy="542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B44B7C-1BDE-41F2-8184-D3760D55064A}"/>
              </a:ext>
            </a:extLst>
          </p:cNvPr>
          <p:cNvSpPr txBox="1"/>
          <p:nvPr/>
        </p:nvSpPr>
        <p:spPr>
          <a:xfrm>
            <a:off x="3734130" y="5229200"/>
            <a:ext cx="191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Ежемесячно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7476C-E4A6-458D-A70F-51E932C88E03}"/>
              </a:ext>
            </a:extLst>
          </p:cNvPr>
          <p:cNvSpPr txBox="1"/>
          <p:nvPr/>
        </p:nvSpPr>
        <p:spPr>
          <a:xfrm>
            <a:off x="827584" y="16032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Ежеквартально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369637-98EB-441F-826E-E17222995224}"/>
              </a:ext>
            </a:extLst>
          </p:cNvPr>
          <p:cNvSpPr txBox="1"/>
          <p:nvPr/>
        </p:nvSpPr>
        <p:spPr>
          <a:xfrm>
            <a:off x="7380312" y="234887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 в две недели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71AABC-D21E-4F37-9B98-21C985398F89}"/>
              </a:ext>
            </a:extLst>
          </p:cNvPr>
          <p:cNvSpPr txBox="1"/>
          <p:nvPr/>
        </p:nvSpPr>
        <p:spPr>
          <a:xfrm>
            <a:off x="7092280" y="155679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 раза в неделю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7B7D9F-64C5-416C-A012-DC6E8379C7B1}"/>
              </a:ext>
            </a:extLst>
          </p:cNvPr>
          <p:cNvSpPr txBox="1"/>
          <p:nvPr/>
        </p:nvSpPr>
        <p:spPr>
          <a:xfrm>
            <a:off x="3059832" y="141277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C3F0B4-F9F7-410C-A37F-EA668B8B3193}"/>
              </a:ext>
            </a:extLst>
          </p:cNvPr>
          <p:cNvSpPr txBox="1"/>
          <p:nvPr/>
        </p:nvSpPr>
        <p:spPr>
          <a:xfrm>
            <a:off x="2987824" y="26369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Ежегодно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1652D-FA9E-4889-BB6E-50701AC3C038}"/>
              </a:ext>
            </a:extLst>
          </p:cNvPr>
          <p:cNvSpPr txBox="1"/>
          <p:nvPr/>
        </p:nvSpPr>
        <p:spPr>
          <a:xfrm>
            <a:off x="4499992" y="27089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Ежедневно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5FDE6A-A947-44CA-B78C-75EFF72E892C}"/>
              </a:ext>
            </a:extLst>
          </p:cNvPr>
          <p:cNvSpPr txBox="1"/>
          <p:nvPr/>
        </p:nvSpPr>
        <p:spPr>
          <a:xfrm>
            <a:off x="4932040" y="12594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Еженедельно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7B225B-9A15-4E88-A510-E8A1C363B3DF}"/>
              </a:ext>
            </a:extLst>
          </p:cNvPr>
          <p:cNvSpPr txBox="1"/>
          <p:nvPr/>
        </p:nvSpPr>
        <p:spPr>
          <a:xfrm>
            <a:off x="2771800" y="13407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Иное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00275" cy="936104"/>
          </a:xfrm>
        </p:spPr>
        <p:txBody>
          <a:bodyPr/>
          <a:lstStyle/>
          <a:p>
            <a:r>
              <a:rPr lang="ru-RU" dirty="0"/>
              <a:t>категории</a:t>
            </a:r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818291"/>
              </p:ext>
            </p:extLst>
          </p:nvPr>
        </p:nvGraphicFramePr>
        <p:xfrm>
          <a:off x="590774" y="1408197"/>
          <a:ext cx="707757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5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ru-RU" sz="2400" noProof="0" dirty="0"/>
                        <a:t>Объект</a:t>
                      </a:r>
                      <a:endParaRPr lang="en-U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noProof="0" dirty="0"/>
                        <a:t>Количество элементов</a:t>
                      </a:r>
                      <a:endParaRPr lang="en-US" sz="2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noProof="0" dirty="0"/>
                        <a:t>Экономическая классификация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noProof="0" dirty="0"/>
                        <a:t>Административная классификация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noProof="0" dirty="0"/>
                        <a:t>Функциональная классификация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Организация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Банковский счёт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Ассигнования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Операции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Особая иерархия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11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ИСУГФ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cs typeface="Times New Roman" panose="02020603050405020304" pitchFamily="18" charset="0"/>
              </a:rPr>
              <a:t>Основная </a:t>
            </a:r>
            <a:r>
              <a:rPr lang="ru-RU" b="1" dirty="0">
                <a:cs typeface="Times New Roman" panose="02020603050405020304" pitchFamily="18" charset="0"/>
              </a:rPr>
              <a:t>цель проекта </a:t>
            </a:r>
            <a:r>
              <a:rPr lang="ru-RU" dirty="0">
                <a:cs typeface="Times New Roman" panose="02020603050405020304" pitchFamily="18" charset="0"/>
              </a:rPr>
              <a:t>– совершенствование информационных процессов в сфере государственных финансов, рационализация потоков публичных данных и информации, создание хранилища данных и разработка функций поддержки принятия решений для выполнения современных задач в части исполнения бюджета и повышения прозрачности.</a:t>
            </a:r>
            <a:endParaRPr lang="hu-HU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cs typeface="Times New Roman" panose="02020603050405020304" pitchFamily="18" charset="0"/>
              </a:rPr>
              <a:t>Данный проект – часть масштабного стратегического плана; другие элементы этого плана - создание </a:t>
            </a:r>
            <a:r>
              <a:rPr lang="ru-RU" b="1" dirty="0">
                <a:cs typeface="Times New Roman" panose="02020603050405020304" pitchFamily="18" charset="0"/>
              </a:rPr>
              <a:t>хранилища данных Казначейства</a:t>
            </a:r>
            <a:r>
              <a:rPr lang="ru-RU" dirty="0">
                <a:cs typeface="Times New Roman" panose="02020603050405020304" pitchFamily="18" charset="0"/>
              </a:rPr>
              <a:t>, создание централизованной </a:t>
            </a:r>
            <a:r>
              <a:rPr lang="ru-RU" b="1" dirty="0">
                <a:cs typeface="Times New Roman" panose="02020603050405020304" pitchFamily="18" charset="0"/>
              </a:rPr>
              <a:t>системы управления мастер-данными</a:t>
            </a:r>
            <a:r>
              <a:rPr lang="ru-RU" dirty="0">
                <a:cs typeface="Times New Roman" panose="02020603050405020304" pitchFamily="18" charset="0"/>
              </a:rPr>
              <a:t> и разработка новой системы управления счетами для банковского сектора.</a:t>
            </a:r>
            <a:endParaRPr lang="hu-HU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271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НЫНЕШНЯЯ СИСТЕМА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439" y="1600200"/>
            <a:ext cx="553112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994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КОМПОНЕНТЫ ИСУГФ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dirty="0">
                <a:cs typeface="Times New Roman" panose="02020603050405020304" pitchFamily="18" charset="0"/>
              </a:rPr>
              <a:t>3 </a:t>
            </a:r>
            <a:r>
              <a:rPr lang="ru-RU" dirty="0">
                <a:cs typeface="Times New Roman" panose="02020603050405020304" pitchFamily="18" charset="0"/>
              </a:rPr>
              <a:t>компонента</a:t>
            </a:r>
            <a:r>
              <a:rPr lang="en-GB" dirty="0">
                <a:cs typeface="Times New Roman" panose="02020603050405020304" pitchFamily="18" charset="0"/>
              </a:rPr>
              <a:t>: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cs typeface="Times New Roman" panose="02020603050405020304" pitchFamily="18" charset="0"/>
              </a:rPr>
              <a:t>Бюджетный модуль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ru-RU" dirty="0">
                <a:cs typeface="Times New Roman" panose="02020603050405020304" pitchFamily="18" charset="0"/>
              </a:rPr>
              <a:t>управление бюджетом, управление обязательствами, управление платежами и доходами, управление ликвидностью, мониторинг бюджета.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cs typeface="Times New Roman" panose="02020603050405020304" pitchFamily="18" charset="0"/>
              </a:rPr>
              <a:t>Интегрированное приложение бухучёта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ru-RU" dirty="0">
                <a:cs typeface="Times New Roman" panose="02020603050405020304" pitchFamily="18" charset="0"/>
              </a:rPr>
              <a:t>приложение бухучёта для ассигнований, которые управляются централизованно.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en-GB" b="1" dirty="0">
                <a:cs typeface="Times New Roman" panose="02020603050405020304" pitchFamily="18" charset="0"/>
              </a:rPr>
              <a:t>C</a:t>
            </a:r>
            <a:r>
              <a:rPr lang="ru-RU" b="1" dirty="0" err="1">
                <a:cs typeface="Times New Roman" panose="02020603050405020304" pitchFamily="18" charset="0"/>
              </a:rPr>
              <a:t>истема</a:t>
            </a:r>
            <a:r>
              <a:rPr lang="ru-RU" b="1" dirty="0">
                <a:cs typeface="Times New Roman" panose="02020603050405020304" pitchFamily="18" charset="0"/>
              </a:rPr>
              <a:t> бухучёта в организациях</a:t>
            </a:r>
            <a:r>
              <a:rPr lang="hu-HU" dirty="0">
                <a:cs typeface="Times New Roman" panose="02020603050405020304" pitchFamily="18" charset="0"/>
              </a:rPr>
              <a:t>: </a:t>
            </a:r>
            <a:r>
              <a:rPr lang="ru-RU" dirty="0">
                <a:cs typeface="Times New Roman" panose="02020603050405020304" pitchFamily="18" charset="0"/>
              </a:rPr>
              <a:t>новая система бухгалтерского учёта для бюджетных организаций</a:t>
            </a:r>
            <a:r>
              <a:rPr lang="en-GB" dirty="0">
                <a:cs typeface="Times New Roman" panose="02020603050405020304" pitchFamily="18" charset="0"/>
              </a:rPr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56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ВЗАИМОДЕЙСТВИЕ МЕЖДУ ОСНОВНЫМИ </a:t>
            </a:r>
            <a:r>
              <a:rPr lang="ru-RU" dirty="0" err="1"/>
              <a:t>СИСТЕМаМИ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>
                <a:cs typeface="Times New Roman" panose="02020603050405020304" pitchFamily="18" charset="0"/>
              </a:rPr>
              <a:t>Бюджетное планирование</a:t>
            </a:r>
            <a:r>
              <a:rPr lang="en-GB" sz="2000" dirty="0">
                <a:cs typeface="Times New Roman" panose="02020603050405020304" pitchFamily="18" charset="0"/>
              </a:rPr>
              <a:t>: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Министерство финансов</a:t>
            </a:r>
            <a:endParaRPr lang="hu-HU" sz="2000" dirty="0"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hu-HU" sz="2000" dirty="0">
                <a:cs typeface="Times New Roman" panose="02020603050405020304" pitchFamily="18" charset="0"/>
              </a:rPr>
              <a:t>(</a:t>
            </a:r>
            <a:r>
              <a:rPr lang="ru-RU" sz="2000" dirty="0">
                <a:cs typeface="Times New Roman" panose="02020603050405020304" pitchFamily="18" charset="0"/>
              </a:rPr>
              <a:t>не является частью ИСУГФ</a:t>
            </a:r>
            <a:r>
              <a:rPr lang="hu-HU" sz="2000" dirty="0"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Исполнение бюджета</a:t>
            </a:r>
            <a:r>
              <a:rPr lang="en-GB" sz="2000" dirty="0">
                <a:cs typeface="Times New Roman" panose="02020603050405020304" pitchFamily="18" charset="0"/>
              </a:rPr>
              <a:t>: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Система управления счетами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Хранилище данных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Управление мастер-данными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Система заработной платы и управления персоналом</a:t>
            </a:r>
            <a:r>
              <a:rPr lang="en-GB" sz="2000" dirty="0">
                <a:cs typeface="Times New Roman" panose="02020603050405020304" pitchFamily="18" charset="0"/>
              </a:rPr>
              <a:t> (KIRA)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>
                <a:cs typeface="Times New Roman" panose="02020603050405020304" pitchFamily="18" charset="0"/>
              </a:rPr>
              <a:t>Государственные закупки</a:t>
            </a:r>
            <a:endParaRPr lang="hu-HU" sz="2000" dirty="0"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Отчётность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KGR-K11 </a:t>
            </a:r>
            <a:r>
              <a:rPr lang="ru-RU" sz="2000" dirty="0">
                <a:cs typeface="Times New Roman" panose="02020603050405020304" pitchFamily="18" charset="0"/>
              </a:rPr>
              <a:t>не подлежит замене</a:t>
            </a:r>
            <a:endParaRPr lang="hu-HU" sz="2000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560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Разные виды хранилищ данных (ХД)</a:t>
            </a:r>
          </a:p>
          <a:p>
            <a:r>
              <a:rPr lang="ru-RU" dirty="0"/>
              <a:t>Технология</a:t>
            </a:r>
            <a:endParaRPr lang="en-US" dirty="0"/>
          </a:p>
          <a:p>
            <a:r>
              <a:rPr lang="ru-RU" dirty="0"/>
              <a:t>Интеграция или сотрудничество</a:t>
            </a:r>
            <a:endParaRPr lang="en-US" dirty="0"/>
          </a:p>
          <a:p>
            <a:r>
              <a:rPr lang="ru-RU" dirty="0"/>
              <a:t>Деперсонализация </a:t>
            </a:r>
          </a:p>
          <a:p>
            <a:r>
              <a:rPr lang="ru-RU" dirty="0"/>
              <a:t>Анализ отчётности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1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ПРЕОБРАЗОВАНИЕ СИСТЕМ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073036" y="4804687"/>
            <a:ext cx="64087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Бюджетные организации</a:t>
            </a:r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1178590" y="3004487"/>
            <a:ext cx="864096" cy="7920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K11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2652980" y="2973204"/>
            <a:ext cx="1944216" cy="7920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ИСУГФ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5371216" y="2788462"/>
            <a:ext cx="1861952" cy="128859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Система управления банковскими счетами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7769780" y="3004487"/>
            <a:ext cx="864096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ЕКС</a:t>
            </a:r>
            <a:endParaRPr lang="hu-HU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1058403" y="1850679"/>
            <a:ext cx="1368152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Пенсии</a:t>
            </a:r>
            <a:endParaRPr lang="hu-HU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2905008" y="1850679"/>
            <a:ext cx="1440160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З/плата</a:t>
            </a:r>
            <a:endParaRPr lang="hu-HU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5076056" y="1865161"/>
            <a:ext cx="1512168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Семейные пособия</a:t>
            </a:r>
            <a:endParaRPr lang="hu-HU" dirty="0"/>
          </a:p>
        </p:txBody>
      </p:sp>
      <p:cxnSp>
        <p:nvCxnSpPr>
          <p:cNvPr id="24" name="Egyenes összekötő nyíllal 23"/>
          <p:cNvCxnSpPr/>
          <p:nvPr/>
        </p:nvCxnSpPr>
        <p:spPr>
          <a:xfrm flipV="1">
            <a:off x="1475656" y="3796575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 flipV="1">
            <a:off x="288185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V="1">
            <a:off x="313184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 flipV="1">
            <a:off x="337455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4" name="Egyenes összekötő nyíllal 1023"/>
          <p:cNvCxnSpPr/>
          <p:nvPr/>
        </p:nvCxnSpPr>
        <p:spPr>
          <a:xfrm flipV="1">
            <a:off x="364869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0" name="Egyenes összekötő nyíllal 1029"/>
          <p:cNvCxnSpPr/>
          <p:nvPr/>
        </p:nvCxnSpPr>
        <p:spPr>
          <a:xfrm flipV="1">
            <a:off x="394009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4" name="Egyenes összekötő nyíllal 1033"/>
          <p:cNvCxnSpPr/>
          <p:nvPr/>
        </p:nvCxnSpPr>
        <p:spPr>
          <a:xfrm>
            <a:off x="434516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6" name="Egyenes összekötő nyíllal 1035"/>
          <p:cNvCxnSpPr/>
          <p:nvPr/>
        </p:nvCxnSpPr>
        <p:spPr>
          <a:xfrm flipH="1">
            <a:off x="2042686" y="3336197"/>
            <a:ext cx="5941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8" name="Egyenes összekötő nyíllal 1037"/>
          <p:cNvCxnSpPr/>
          <p:nvPr/>
        </p:nvCxnSpPr>
        <p:spPr>
          <a:xfrm>
            <a:off x="2339752" y="2513233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0" name="Egyenes összekötő nyíllal 1039"/>
          <p:cNvCxnSpPr/>
          <p:nvPr/>
        </p:nvCxnSpPr>
        <p:spPr>
          <a:xfrm>
            <a:off x="3625088" y="254115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2" name="Egyenes összekötő nyíllal 1041"/>
          <p:cNvCxnSpPr/>
          <p:nvPr/>
        </p:nvCxnSpPr>
        <p:spPr>
          <a:xfrm flipH="1">
            <a:off x="4446052" y="2513233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6" name="Egyenes összekötő nyíllal 1045"/>
          <p:cNvCxnSpPr/>
          <p:nvPr/>
        </p:nvCxnSpPr>
        <p:spPr>
          <a:xfrm>
            <a:off x="4597196" y="3365662"/>
            <a:ext cx="774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8" name="Egyenes összekötő nyíllal 1047"/>
          <p:cNvCxnSpPr/>
          <p:nvPr/>
        </p:nvCxnSpPr>
        <p:spPr>
          <a:xfrm flipH="1">
            <a:off x="4586940" y="3578420"/>
            <a:ext cx="774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0" name="Egyenes összekötő nyíllal 1049"/>
          <p:cNvCxnSpPr/>
          <p:nvPr/>
        </p:nvCxnSpPr>
        <p:spPr>
          <a:xfrm>
            <a:off x="7233168" y="3336197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2" name="Egyenes összekötő nyíllal 1051"/>
          <p:cNvCxnSpPr/>
          <p:nvPr/>
        </p:nvCxnSpPr>
        <p:spPr>
          <a:xfrm flipH="1">
            <a:off x="7193716" y="364502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46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Планируемые технические решения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Центральный модуль и интегрированное приложение бухучёта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ru-RU" dirty="0">
                <a:cs typeface="Times New Roman" panose="02020603050405020304" pitchFamily="18" charset="0"/>
              </a:rPr>
              <a:t>платформа </a:t>
            </a:r>
            <a:r>
              <a:rPr lang="en-GB" dirty="0">
                <a:cs typeface="Times New Roman" panose="02020603050405020304" pitchFamily="18" charset="0"/>
              </a:rPr>
              <a:t>SAP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Хранилище данных</a:t>
            </a:r>
            <a:r>
              <a:rPr lang="en-GB" dirty="0">
                <a:cs typeface="Times New Roman" panose="02020603050405020304" pitchFamily="18" charset="0"/>
              </a:rPr>
              <a:t>: SAP HANA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Системы обеспечения</a:t>
            </a:r>
            <a:r>
              <a:rPr lang="en-GB" dirty="0">
                <a:cs typeface="Times New Roman" panose="02020603050405020304" pitchFamily="18" charset="0"/>
              </a:rPr>
              <a:t>, </a:t>
            </a:r>
            <a:r>
              <a:rPr lang="ru-RU" dirty="0">
                <a:cs typeface="Times New Roman" panose="02020603050405020304" pitchFamily="18" charset="0"/>
              </a:rPr>
              <a:t>проект </a:t>
            </a:r>
            <a:r>
              <a:rPr lang="en-GB" dirty="0">
                <a:cs typeface="Times New Roman" panose="02020603050405020304" pitchFamily="18" charset="0"/>
              </a:rPr>
              <a:t>EER: </a:t>
            </a:r>
            <a:r>
              <a:rPr lang="ru-RU" dirty="0">
                <a:cs typeface="Times New Roman" panose="02020603050405020304" pitchFamily="18" charset="0"/>
              </a:rPr>
              <a:t>платформа </a:t>
            </a:r>
            <a:r>
              <a:rPr lang="en-US" dirty="0">
                <a:cs typeface="Times New Roman" panose="02020603050405020304" pitchFamily="18" charset="0"/>
              </a:rPr>
              <a:t> S</a:t>
            </a:r>
            <a:r>
              <a:rPr lang="en-GB" dirty="0">
                <a:cs typeface="Times New Roman" panose="02020603050405020304" pitchFamily="18" charset="0"/>
              </a:rPr>
              <a:t>AP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C</a:t>
            </a:r>
            <a:r>
              <a:rPr lang="ru-RU" dirty="0" err="1">
                <a:cs typeface="Times New Roman" panose="02020603050405020304" pitchFamily="18" charset="0"/>
              </a:rPr>
              <a:t>истема</a:t>
            </a:r>
            <a:r>
              <a:rPr lang="ru-RU" dirty="0">
                <a:cs typeface="Times New Roman" panose="02020603050405020304" pitchFamily="18" charset="0"/>
              </a:rPr>
              <a:t> бухучёта в организациях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ru-RU" dirty="0">
                <a:cs typeface="Times New Roman" panose="02020603050405020304" pitchFamily="18" charset="0"/>
              </a:rPr>
              <a:t>не</a:t>
            </a:r>
            <a:r>
              <a:rPr lang="en-GB" dirty="0">
                <a:cs typeface="Times New Roman" panose="02020603050405020304" pitchFamily="18" charset="0"/>
              </a:rPr>
              <a:t> SAP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Новая система управления счетами: не</a:t>
            </a:r>
            <a:r>
              <a:rPr lang="en-GB" dirty="0">
                <a:cs typeface="Times New Roman" panose="02020603050405020304" pitchFamily="18" charset="0"/>
              </a:rPr>
              <a:t> SAP</a:t>
            </a:r>
            <a:endParaRPr lang="hu-HU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89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708187" cy="936104"/>
          </a:xfrm>
        </p:spPr>
        <p:txBody>
          <a:bodyPr>
            <a:normAutofit/>
          </a:bodyPr>
          <a:lstStyle/>
          <a:p>
            <a:r>
              <a:rPr lang="ru-RU" dirty="0"/>
              <a:t>ГРАФИК РЕАЛИЗАЦИИ ИСУГФ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Подготовительный этап – с 2016 года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Процессы государственных закупок</a:t>
            </a:r>
            <a:r>
              <a:rPr lang="en-GB" sz="2400" dirty="0">
                <a:cs typeface="Times New Roman" panose="02020603050405020304" pitchFamily="18" charset="0"/>
              </a:rPr>
              <a:t>: 2018</a:t>
            </a:r>
            <a:r>
              <a:rPr lang="ru-RU" sz="2400" dirty="0">
                <a:cs typeface="Times New Roman" panose="02020603050405020304" pitchFamily="18" charset="0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-</a:t>
            </a:r>
            <a:r>
              <a:rPr lang="ru-RU" sz="2400" dirty="0">
                <a:cs typeface="Times New Roman" panose="02020603050405020304" pitchFamily="18" charset="0"/>
              </a:rPr>
              <a:t> 1 кв. </a:t>
            </a:r>
            <a:r>
              <a:rPr lang="en-GB" sz="2400" dirty="0">
                <a:cs typeface="Times New Roman" panose="02020603050405020304" pitchFamily="18" charset="0"/>
              </a:rPr>
              <a:t>2019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Техническое проектирование</a:t>
            </a:r>
            <a:r>
              <a:rPr lang="en-GB" sz="2400" dirty="0">
                <a:cs typeface="Times New Roman" panose="02020603050405020304" pitchFamily="18" charset="0"/>
              </a:rPr>
              <a:t>: </a:t>
            </a:r>
            <a:r>
              <a:rPr lang="ru-RU" sz="2400" dirty="0">
                <a:cs typeface="Times New Roman" panose="02020603050405020304" pitchFamily="18" charset="0"/>
              </a:rPr>
              <a:t>начало во 2-м кв.</a:t>
            </a:r>
            <a:r>
              <a:rPr lang="en-GB" sz="2400" dirty="0">
                <a:cs typeface="Times New Roman" panose="02020603050405020304" pitchFamily="18" charset="0"/>
              </a:rPr>
              <a:t> 2019</a:t>
            </a:r>
            <a:r>
              <a:rPr lang="ru-RU" sz="2400" dirty="0">
                <a:cs typeface="Times New Roman" panose="02020603050405020304" pitchFamily="18" charset="0"/>
              </a:rPr>
              <a:t> г.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Первый этап реализации: функциональный проект центрального модуля без точек интеграции,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ru-RU" sz="2400" dirty="0">
                <a:cs typeface="Times New Roman" panose="02020603050405020304" pitchFamily="18" charset="0"/>
              </a:rPr>
              <a:t>создание в интерфейсных/клиентских частей в организациях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ru-RU" sz="2400" dirty="0">
                <a:cs typeface="Times New Roman" panose="02020603050405020304" pitchFamily="18" charset="0"/>
              </a:rPr>
              <a:t>разработка интеграции </a:t>
            </a:r>
            <a:r>
              <a:rPr lang="ru-RU" sz="2400">
                <a:cs typeface="Times New Roman" panose="02020603050405020304" pitchFamily="18" charset="0"/>
              </a:rPr>
              <a:t>управления мастер-данными</a:t>
            </a:r>
            <a:r>
              <a:rPr lang="en-GB" sz="2400" dirty="0">
                <a:cs typeface="Times New Roman" panose="02020603050405020304" pitchFamily="18" charset="0"/>
              </a:rPr>
              <a:t>. </a:t>
            </a:r>
            <a:r>
              <a:rPr lang="ru-RU" sz="2400" dirty="0">
                <a:cs typeface="Times New Roman" panose="02020603050405020304" pitchFamily="18" charset="0"/>
              </a:rPr>
              <a:t>Конечный срок</a:t>
            </a:r>
            <a:r>
              <a:rPr lang="en-GB" sz="2400" dirty="0">
                <a:cs typeface="Times New Roman" panose="02020603050405020304" pitchFamily="18" charset="0"/>
              </a:rPr>
              <a:t>: 31</a:t>
            </a:r>
            <a:r>
              <a:rPr lang="ru-RU" sz="2400" dirty="0">
                <a:cs typeface="Times New Roman" panose="02020603050405020304" pitchFamily="18" charset="0"/>
              </a:rPr>
              <a:t> декабря</a:t>
            </a:r>
            <a:r>
              <a:rPr lang="en-GB" sz="2400" dirty="0">
                <a:cs typeface="Times New Roman" panose="02020603050405020304" pitchFamily="18" charset="0"/>
              </a:rPr>
              <a:t> 2019</a:t>
            </a:r>
            <a:r>
              <a:rPr lang="ru-RU" sz="2400" dirty="0">
                <a:cs typeface="Times New Roman" panose="02020603050405020304" pitchFamily="18" charset="0"/>
              </a:rPr>
              <a:t> г.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Второй этап</a:t>
            </a:r>
            <a:r>
              <a:rPr lang="en-GB" sz="2400" dirty="0">
                <a:cs typeface="Times New Roman" panose="02020603050405020304" pitchFamily="18" charset="0"/>
              </a:rPr>
              <a:t>:</a:t>
            </a:r>
            <a:r>
              <a:rPr lang="ru-RU" sz="2400" dirty="0">
                <a:cs typeface="Times New Roman" panose="02020603050405020304" pitchFamily="18" charset="0"/>
              </a:rPr>
              <a:t> интеграция с новой системой управления счетами, с интегрированным приложением бухучёта и системой бухучёта в организациях. Конечный срок: 30 июня  </a:t>
            </a:r>
            <a:r>
              <a:rPr lang="en-GB" sz="2400" dirty="0">
                <a:cs typeface="Times New Roman" panose="02020603050405020304" pitchFamily="18" charset="0"/>
              </a:rPr>
              <a:t>2020</a:t>
            </a:r>
            <a:r>
              <a:rPr lang="ru-RU" sz="2400" dirty="0">
                <a:cs typeface="Times New Roman" panose="02020603050405020304" pitchFamily="18" charset="0"/>
              </a:rPr>
              <a:t> г.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dirty="0">
                <a:cs typeface="Times New Roman" panose="02020603050405020304" pitchFamily="18" charset="0"/>
              </a:rPr>
              <a:t>Тестирование, миграция, запуск в эксплуатацию</a:t>
            </a:r>
            <a:r>
              <a:rPr lang="en-GB" sz="2400" dirty="0">
                <a:cs typeface="Times New Roman" panose="02020603050405020304" pitchFamily="18" charset="0"/>
              </a:rPr>
              <a:t>: 01</a:t>
            </a:r>
            <a:r>
              <a:rPr lang="ru-RU" sz="2400" dirty="0">
                <a:cs typeface="Times New Roman" panose="02020603050405020304" pitchFamily="18" charset="0"/>
              </a:rPr>
              <a:t> января</a:t>
            </a:r>
            <a:r>
              <a:rPr lang="hu-HU" sz="2400" dirty="0">
                <a:cs typeface="Times New Roman" panose="02020603050405020304" pitchFamily="18" charset="0"/>
              </a:rPr>
              <a:t> 2021</a:t>
            </a:r>
            <a:r>
              <a:rPr lang="en-GB" sz="2400" dirty="0">
                <a:cs typeface="Times New Roman" panose="02020603050405020304" pitchFamily="18" charset="0"/>
              </a:rPr>
              <a:t> </a:t>
            </a:r>
            <a:r>
              <a:rPr lang="ru-RU" sz="2400" dirty="0">
                <a:cs typeface="Times New Roman" panose="02020603050405020304" pitchFamily="18" charset="0"/>
              </a:rPr>
              <a:t>г.</a:t>
            </a:r>
            <a:endParaRPr lang="hu-HU" sz="2400" dirty="0">
              <a:cs typeface="Times New Roman" panose="02020603050405020304" pitchFamily="18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992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344816" cy="2448272"/>
          </a:xfrm>
        </p:spPr>
        <p:txBody>
          <a:bodyPr/>
          <a:lstStyle/>
          <a:p>
            <a:r>
              <a:rPr lang="ru-RU"/>
              <a:t>СПАСИБО ЗА ВНИМАНИЕ</a:t>
            </a:r>
            <a:r>
              <a:rPr lang="en-US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>Хранилища данных в государственном казначействе </a:t>
            </a:r>
            <a:r>
              <a:rPr lang="ru-RU" dirty="0" err="1"/>
              <a:t>венгрии</a:t>
            </a:r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1115616" y="3267660"/>
            <a:ext cx="290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Сельскохозяйственное и сельское развитие</a:t>
            </a:r>
            <a:endParaRPr lang="en-US" b="1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Местное самоуправление</a:t>
            </a:r>
            <a:endParaRPr lang="en-US" b="1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644008" y="3262143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Социальное обеспечение и поддержка семьям</a:t>
            </a:r>
            <a:endParaRPr lang="en-US" b="1" dirty="0"/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Центральное правительство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549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>
            <a:normAutofit/>
          </a:bodyPr>
          <a:lstStyle/>
          <a:p>
            <a:r>
              <a:rPr lang="ru-RU" dirty="0"/>
              <a:t>Сельскохозяйственное и сельское развитие</a:t>
            </a:r>
            <a:endParaRPr lang="en-US" dirty="0"/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4525963"/>
          </a:xfrm>
        </p:spPr>
        <p:txBody>
          <a:bodyPr/>
          <a:lstStyle/>
          <a:p>
            <a:r>
              <a:rPr lang="ru-RU" dirty="0"/>
              <a:t>Венгерское платёжное агентство</a:t>
            </a:r>
          </a:p>
          <a:p>
            <a:r>
              <a:rPr lang="ru-RU" dirty="0"/>
              <a:t>Средства ЕС и бюджета</a:t>
            </a:r>
            <a:endParaRPr lang="en-US" dirty="0"/>
          </a:p>
          <a:p>
            <a:r>
              <a:rPr lang="ru-RU" dirty="0"/>
              <a:t>Статистическая отчётность</a:t>
            </a:r>
            <a:endParaRPr lang="en-US" dirty="0"/>
          </a:p>
          <a:p>
            <a:r>
              <a:rPr lang="ru-RU" dirty="0"/>
              <a:t>Выявление мошенничества</a:t>
            </a:r>
            <a:endParaRPr lang="en-US" dirty="0"/>
          </a:p>
          <a:p>
            <a:r>
              <a:rPr lang="ru-RU" dirty="0"/>
              <a:t>Контроль за процессом</a:t>
            </a:r>
            <a:endParaRPr lang="en-US" dirty="0"/>
          </a:p>
          <a:p>
            <a:r>
              <a:rPr lang="ru-RU" dirty="0"/>
              <a:t>Когда, Кому, Сколько, На каком основании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1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>
            <a:normAutofit/>
          </a:bodyPr>
          <a:lstStyle/>
          <a:p>
            <a:r>
              <a:rPr lang="ru-RU" dirty="0"/>
              <a:t>Социальное обеспечение и поддержка семьям</a:t>
            </a:r>
            <a:endParaRPr lang="en-US" dirty="0"/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Меры поддержки семьям</a:t>
            </a:r>
            <a:endParaRPr lang="en-US" dirty="0"/>
          </a:p>
          <a:p>
            <a:r>
              <a:rPr lang="ru-RU" dirty="0"/>
              <a:t>Пенсии</a:t>
            </a:r>
            <a:endParaRPr lang="en-US" dirty="0"/>
          </a:p>
          <a:p>
            <a:r>
              <a:rPr lang="ru-RU" dirty="0"/>
              <a:t>Денежные пособия</a:t>
            </a:r>
            <a:endParaRPr lang="en-US" dirty="0"/>
          </a:p>
          <a:p>
            <a:r>
              <a:rPr lang="ru-RU" dirty="0"/>
              <a:t>Меры социальной поддержки</a:t>
            </a:r>
            <a:endParaRPr lang="en-US" dirty="0"/>
          </a:p>
          <a:p>
            <a:r>
              <a:rPr lang="ru-RU" dirty="0"/>
              <a:t>Меры реабилитационной поддержки</a:t>
            </a:r>
            <a:endParaRPr lang="en-US" dirty="0"/>
          </a:p>
          <a:p>
            <a:r>
              <a:rPr lang="ru-RU" dirty="0"/>
              <a:t>Санкция</a:t>
            </a:r>
            <a:r>
              <a:rPr lang="en-US" dirty="0"/>
              <a:t> / </a:t>
            </a:r>
            <a:r>
              <a:rPr lang="ru-RU" dirty="0"/>
              <a:t>Отчёт</a:t>
            </a:r>
            <a:r>
              <a:rPr lang="en-US" dirty="0"/>
              <a:t> / </a:t>
            </a:r>
            <a:r>
              <a:rPr lang="ru-RU" dirty="0"/>
              <a:t>Платёж</a:t>
            </a:r>
            <a:endParaRPr lang="en-US" dirty="0"/>
          </a:p>
          <a:p>
            <a:r>
              <a:rPr lang="ru-RU" dirty="0"/>
              <a:t>Жизненный путь – от рождения до смерти</a:t>
            </a:r>
            <a:endParaRPr lang="hu-HU" dirty="0"/>
          </a:p>
          <a:p>
            <a:r>
              <a:rPr lang="ru-RU" dirty="0"/>
              <a:t>Когда, Кому, Сколько, На каком основании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4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ru-RU" dirty="0"/>
              <a:t>Местное самоуправление</a:t>
            </a:r>
            <a:endParaRPr lang="en-US" dirty="0"/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/>
              <a:t>Местные налоги</a:t>
            </a:r>
            <a:endParaRPr lang="en-US" dirty="0"/>
          </a:p>
          <a:p>
            <a:r>
              <a:rPr lang="ru-RU" dirty="0"/>
              <a:t>Данные о размещении</a:t>
            </a:r>
            <a:endParaRPr lang="en-US" dirty="0"/>
          </a:p>
          <a:p>
            <a:r>
              <a:rPr lang="ru-RU" dirty="0"/>
              <a:t>Данные авторизации компаний</a:t>
            </a:r>
            <a:endParaRPr lang="en-US" dirty="0"/>
          </a:p>
          <a:p>
            <a:r>
              <a:rPr lang="ru-RU" dirty="0"/>
              <a:t>Муниципальное управление</a:t>
            </a:r>
            <a:endParaRPr lang="en-US" dirty="0"/>
          </a:p>
          <a:p>
            <a:r>
              <a:rPr lang="ru-RU" dirty="0"/>
              <a:t>Документооборот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5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ru-RU" dirty="0"/>
              <a:t>Центральное правительство</a:t>
            </a:r>
            <a:endParaRPr lang="en-US" dirty="0"/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/>
              <a:t>Фонд оплаты труда всех занятых в государственном секторе</a:t>
            </a:r>
            <a:endParaRPr lang="en-US" dirty="0"/>
          </a:p>
          <a:p>
            <a:r>
              <a:rPr lang="ru-RU" dirty="0"/>
              <a:t>Ассигнования</a:t>
            </a:r>
            <a:endParaRPr lang="en-US" dirty="0"/>
          </a:p>
          <a:p>
            <a:r>
              <a:rPr lang="ru-RU" dirty="0"/>
              <a:t>Платёжные операции</a:t>
            </a:r>
            <a:endParaRPr lang="en-US" dirty="0"/>
          </a:p>
          <a:p>
            <a:r>
              <a:rPr lang="ru-RU" dirty="0"/>
              <a:t>Исполнение</a:t>
            </a:r>
            <a:endParaRPr lang="en-US" dirty="0"/>
          </a:p>
          <a:p>
            <a:r>
              <a:rPr lang="ru-RU" dirty="0"/>
              <a:t>Субсидии</a:t>
            </a:r>
            <a:endParaRPr lang="en-US" dirty="0"/>
          </a:p>
          <a:p>
            <a:r>
              <a:rPr lang="ru-RU" dirty="0"/>
              <a:t>Бюджетная отчётность организаций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6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ru-RU" dirty="0"/>
              <a:t>разнообразие </a:t>
            </a:r>
            <a:r>
              <a:rPr lang="ru-RU" dirty="0" err="1"/>
              <a:t>ТЕХНОЛОГИй</a:t>
            </a:r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1115616" y="3267660"/>
            <a:ext cx="290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Сельскохозяйственное и сельское развитие</a:t>
            </a:r>
            <a:endParaRPr lang="en-US" b="1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16B62A9A-1076-47EB-BA1A-D64788E35EF0}"/>
              </a:ext>
            </a:extLst>
          </p:cNvPr>
          <p:cNvSpPr txBox="1"/>
          <p:nvPr/>
        </p:nvSpPr>
        <p:spPr>
          <a:xfrm>
            <a:off x="1405598" y="5959921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Местное самоуправление</a:t>
            </a:r>
            <a:endParaRPr lang="en-US" b="1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572000" y="3262143"/>
            <a:ext cx="3031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Социальное обеспечение и поддержка семьям</a:t>
            </a:r>
            <a:endParaRPr lang="en-US" b="1" dirty="0"/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Центральное правительство</a:t>
            </a:r>
            <a:endParaRPr lang="en-US" b="1" dirty="0"/>
          </a:p>
        </p:txBody>
      </p:sp>
      <p:pic>
        <p:nvPicPr>
          <p:cNvPr id="162" name="Kép 16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60" b="36080"/>
          <a:stretch/>
        </p:blipFill>
        <p:spPr>
          <a:xfrm>
            <a:off x="724161" y="1830551"/>
            <a:ext cx="1243600" cy="397459"/>
          </a:xfrm>
          <a:prstGeom prst="rect">
            <a:avLst/>
          </a:prstGeom>
        </p:spPr>
      </p:pic>
      <p:pic>
        <p:nvPicPr>
          <p:cNvPr id="163" name="Kép 1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82"/>
          <a:stretch/>
        </p:blipFill>
        <p:spPr>
          <a:xfrm>
            <a:off x="704135" y="2401349"/>
            <a:ext cx="1243600" cy="860794"/>
          </a:xfrm>
          <a:prstGeom prst="rect">
            <a:avLst/>
          </a:prstGeom>
        </p:spPr>
      </p:pic>
      <p:pic>
        <p:nvPicPr>
          <p:cNvPr id="164" name="Kép 1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296" y="2349112"/>
            <a:ext cx="1243600" cy="1243600"/>
          </a:xfrm>
          <a:prstGeom prst="rect">
            <a:avLst/>
          </a:prstGeom>
        </p:spPr>
      </p:pic>
      <p:pic>
        <p:nvPicPr>
          <p:cNvPr id="165" name="Kép 16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2" t="35882" b="36686"/>
          <a:stretch/>
        </p:blipFill>
        <p:spPr>
          <a:xfrm>
            <a:off x="6976176" y="1254864"/>
            <a:ext cx="1567839" cy="575687"/>
          </a:xfrm>
          <a:prstGeom prst="rect">
            <a:avLst/>
          </a:prstGeom>
        </p:spPr>
      </p:pic>
      <p:pic>
        <p:nvPicPr>
          <p:cNvPr id="166" name="Kép 16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5" t="26359" b="23175"/>
          <a:stretch/>
        </p:blipFill>
        <p:spPr>
          <a:xfrm>
            <a:off x="7184559" y="5237586"/>
            <a:ext cx="1776810" cy="722335"/>
          </a:xfrm>
          <a:prstGeom prst="rect">
            <a:avLst/>
          </a:prstGeom>
        </p:spPr>
      </p:pic>
      <p:pic>
        <p:nvPicPr>
          <p:cNvPr id="167" name="Kép 16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5" t="26359" b="23175"/>
          <a:stretch/>
        </p:blipFill>
        <p:spPr>
          <a:xfrm>
            <a:off x="7184559" y="3863709"/>
            <a:ext cx="1776810" cy="722335"/>
          </a:xfrm>
          <a:prstGeom prst="rect">
            <a:avLst/>
          </a:prstGeom>
        </p:spPr>
      </p:pic>
      <p:pic>
        <p:nvPicPr>
          <p:cNvPr id="168" name="Kép 1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90" y="5074773"/>
            <a:ext cx="1710524" cy="829921"/>
          </a:xfrm>
          <a:prstGeom prst="rect">
            <a:avLst/>
          </a:prstGeom>
        </p:spPr>
      </p:pic>
      <p:pic>
        <p:nvPicPr>
          <p:cNvPr id="169" name="Kép 16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8" r="8851" b="24848"/>
          <a:stretch/>
        </p:blipFill>
        <p:spPr>
          <a:xfrm>
            <a:off x="842484" y="3863709"/>
            <a:ext cx="1243600" cy="867032"/>
          </a:xfrm>
          <a:prstGeom prst="rect">
            <a:avLst/>
          </a:prstGeom>
        </p:spPr>
      </p:pic>
      <p:pic>
        <p:nvPicPr>
          <p:cNvPr id="170" name="Kép 16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2" t="35882" r="25511" b="36686"/>
          <a:stretch/>
        </p:blipFill>
        <p:spPr>
          <a:xfrm>
            <a:off x="1207969" y="1240486"/>
            <a:ext cx="1032446" cy="5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78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ru-RU" dirty="0"/>
              <a:t>СТАТУС</a:t>
            </a:r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1187624" y="3267660"/>
            <a:ext cx="2836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Сельскохозяйственное и сельское развитие</a:t>
            </a:r>
            <a:endParaRPr lang="en-US" b="1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Местное самоуправление</a:t>
            </a:r>
            <a:endParaRPr lang="en-US" b="1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Социальное обеспечение и поддержка семьям</a:t>
            </a:r>
            <a:endParaRPr lang="en-US" b="1" dirty="0"/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Центральное правительство</a:t>
            </a:r>
            <a:endParaRPr lang="en-US" b="1" dirty="0"/>
          </a:p>
        </p:txBody>
      </p:sp>
      <p:sp>
        <p:nvSpPr>
          <p:cNvPr id="171" name="Szövegdoboz 170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35496" y="2091714"/>
            <a:ext cx="2043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В эксплуатации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2" name="Szövegdoboz 171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35496" y="4188593"/>
            <a:ext cx="2029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Перед вводом в эксплуатацию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3" name="Szövegdoboz 172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7119246" y="2070510"/>
            <a:ext cx="1989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Внедряется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4" name="Szövegdoboz 173">
            <a:extLst>
              <a:ext uri="{FF2B5EF4-FFF2-40B4-BE49-F238E27FC236}">
                <a16:creationId xmlns:a16="http://schemas.microsoft.com/office/drawing/2014/main" id="{48650B0A-AE3E-4B86-B801-3BDB30D68E73}"/>
              </a:ext>
            </a:extLst>
          </p:cNvPr>
          <p:cNvSpPr txBox="1"/>
          <p:nvPr/>
        </p:nvSpPr>
        <p:spPr>
          <a:xfrm>
            <a:off x="6983760" y="41885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Закупка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1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EAD375B33C25544BC0E2FCE3CF7A6F0" ma:contentTypeVersion="3" ma:contentTypeDescription="Új dokumentum létrehozása." ma:contentTypeScope="" ma:versionID="81fd94f9c4d4225237e87dcc80546520">
  <xsd:schema xmlns:xsd="http://www.w3.org/2001/XMLSchema" xmlns:p="http://schemas.microsoft.com/office/2006/metadata/properties" xmlns:ns2="863d8242-625a-46ac-9d26-5ae4c7c0422e" targetNamespace="http://schemas.microsoft.com/office/2006/metadata/properties" ma:root="true" ma:fieldsID="19251728c961133f2d627216599671ac" ns2:_="">
    <xsd:import namespace="863d8242-625a-46ac-9d26-5ae4c7c0422e"/>
    <xsd:element name="properties">
      <xsd:complexType>
        <xsd:sequence>
          <xsd:element name="documentManagement">
            <xsd:complexType>
              <xsd:all>
                <xsd:element ref="ns2:Projekttev_x00e9_kenys_x00e9_g_x0020__x0028_kapcsol_x00f3_d_x00e1_s_x0029_" minOccurs="0"/>
                <xsd:element ref="ns2:Eredm_x00e9_nyterm_x00e9_k_x0020_kapcsol_x00f3_d_x00e1_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63d8242-625a-46ac-9d26-5ae4c7c0422e" elementFormDefault="qualified">
    <xsd:import namespace="http://schemas.microsoft.com/office/2006/documentManagement/types"/>
    <xsd:element name="Projekttev_x00e9_kenys_x00e9_g_x0020__x0028_kapcsol_x00f3_d_x00e1_s_x0029_" ma:index="8" nillable="true" ma:displayName="Projekttevékenység (kapcsolódás)" ma:list="{ab18edff-4283-471e-aca6-12a73a0c1785}" ma:internalName="Projekttev_x00e9_kenys_x00e9_g_x0020__x0028_kapcsol_x00f3_d_x00e1_s_x0029_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edm_x00e9_nyterm_x00e9_k_x0020_kapcsol_x00f3_d_x00e1_s" ma:index="9" nillable="true" ma:displayName="Eredménytermék kapcsolódás" ma:list="{759e002a-0d4e-4e83-a133-0c1f3f2120b8}" ma:internalName="Eredm_x00e9_nyterm_x00e9_k_x0020_kapcsol_x00f3_d_x00e1_s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rojekttev_x00e9_kenys_x00e9_g_x0020__x0028_kapcsol_x00f3_d_x00e1_s_x0029_ xmlns="863d8242-625a-46ac-9d26-5ae4c7c0422e"/>
    <Eredm_x00e9_nyterm_x00e9_k_x0020_kapcsol_x00f3_d_x00e1_s xmlns="863d8242-625a-46ac-9d26-5ae4c7c0422e"/>
  </documentManagement>
</p:properties>
</file>

<file path=customXml/itemProps1.xml><?xml version="1.0" encoding="utf-8"?>
<ds:datastoreItem xmlns:ds="http://schemas.openxmlformats.org/officeDocument/2006/customXml" ds:itemID="{97B319D5-47BF-4DFF-9A65-E1C2ED05E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3d8242-625a-46ac-9d26-5ae4c7c0422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A59DED2-CD24-4A8B-9CA5-70BBCD7CAB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A30B49-4B74-4AB9-96FB-049676DB29C3}">
  <ds:schemaRefs>
    <ds:schemaRef ds:uri="http://purl.org/dc/terms/"/>
    <ds:schemaRef ds:uri="http://schemas.openxmlformats.org/package/2006/metadata/core-properties"/>
    <ds:schemaRef ds:uri="http://purl.org/dc/elements/1.1/"/>
    <ds:schemaRef ds:uri="863d8242-625a-46ac-9d26-5ae4c7c0422e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2596</TotalTime>
  <Words>650</Words>
  <Application>Microsoft Office PowerPoint</Application>
  <PresentationFormat>On-screen Show (4:3)</PresentationFormat>
  <Paragraphs>166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Office-téma</vt:lpstr>
      <vt:lpstr>ХРАНИЛИЩА ДАННЫХ  государственного казначейства венгрии</vt:lpstr>
      <vt:lpstr>Содержание</vt:lpstr>
      <vt:lpstr>Хранилища данных в государственном казначействе венгрии</vt:lpstr>
      <vt:lpstr>Сельскохозяйственное и сельское развитие</vt:lpstr>
      <vt:lpstr>Социальное обеспечение и поддержка семьям</vt:lpstr>
      <vt:lpstr>Местное самоуправление</vt:lpstr>
      <vt:lpstr>Центральное правительство</vt:lpstr>
      <vt:lpstr>разнообразие ТЕХНОЛОГИй</vt:lpstr>
      <vt:lpstr>СТАТУС</vt:lpstr>
      <vt:lpstr>Интеграция или сотрудничество</vt:lpstr>
      <vt:lpstr>Ключ к сотрудничеству</vt:lpstr>
      <vt:lpstr>ХАРАКТЕРИСТИКИ ТРАДИцИОННОГО Хранилища</vt:lpstr>
      <vt:lpstr>АнаЛИЗ ОТЧЁТНОСТИ по ГОСФИНАНСам</vt:lpstr>
      <vt:lpstr>Периодичность отчётности</vt:lpstr>
      <vt:lpstr>категории</vt:lpstr>
      <vt:lpstr>ПРОЕКТ ИСУГФ</vt:lpstr>
      <vt:lpstr>НЫНЕШНЯЯ СИСТЕМА</vt:lpstr>
      <vt:lpstr>КОМПОНЕНТЫ ИСУГФ</vt:lpstr>
      <vt:lpstr>ВЗАИМОДЕЙСТВИЕ МЕЖДУ ОСНОВНЫМИ СИСТЕМаМИ</vt:lpstr>
      <vt:lpstr>ПРЕОБРАЗОВАНИЕ СИСТЕМ</vt:lpstr>
      <vt:lpstr>Планируемые технические решения</vt:lpstr>
      <vt:lpstr>ГРАФИК РЕАЛИЗАЦИИ ИСУГФ</vt:lpstr>
      <vt:lpstr>СПАСИБО ЗА ВНИМАНИЕ!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Yelena Slizhevskaya</cp:lastModifiedBy>
  <cp:revision>466</cp:revision>
  <dcterms:created xsi:type="dcterms:W3CDTF">2014-03-03T11:13:53Z</dcterms:created>
  <dcterms:modified xsi:type="dcterms:W3CDTF">2019-05-23T21:03:56Z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0x0101006EAD375B33C25544BC0E2FCE3CF7A6F0</vt:lpwstr>
  </property>
</Properties>
</file>