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91" r:id="rId1"/>
    <p:sldMasterId id="2147484258" r:id="rId2"/>
  </p:sldMasterIdLst>
  <p:notesMasterIdLst>
    <p:notesMasterId r:id="rId19"/>
  </p:notesMasterIdLst>
  <p:sldIdLst>
    <p:sldId id="345" r:id="rId3"/>
    <p:sldId id="346" r:id="rId4"/>
    <p:sldId id="397" r:id="rId5"/>
    <p:sldId id="407" r:id="rId6"/>
    <p:sldId id="399" r:id="rId7"/>
    <p:sldId id="400" r:id="rId8"/>
    <p:sldId id="401" r:id="rId9"/>
    <p:sldId id="403" r:id="rId10"/>
    <p:sldId id="404" r:id="rId11"/>
    <p:sldId id="405" r:id="rId12"/>
    <p:sldId id="406" r:id="rId13"/>
    <p:sldId id="408" r:id="rId14"/>
    <p:sldId id="409" r:id="rId15"/>
    <p:sldId id="410" r:id="rId16"/>
    <p:sldId id="411" r:id="rId17"/>
    <p:sldId id="292" r:id="rId18"/>
  </p:sldIdLst>
  <p:sldSz cx="9144000" cy="6858000" type="screen4x3"/>
  <p:notesSz cx="6858000" cy="9144000"/>
  <p:defaultTextStyle>
    <a:defPPr>
      <a:defRPr lang="nl-NL"/>
    </a:defPPr>
    <a:lvl1pPr algn="l" rtl="0" fontAlgn="base">
      <a:spcBef>
        <a:spcPct val="0"/>
      </a:spcBef>
      <a:spcAft>
        <a:spcPct val="0"/>
      </a:spcAft>
      <a:defRPr sz="2600" kern="1200">
        <a:solidFill>
          <a:srgbClr val="000000"/>
        </a:solidFill>
        <a:latin typeface="Verdana" pitchFamily="34" charset="0"/>
        <a:ea typeface="+mn-ea"/>
        <a:cs typeface="Arial" charset="0"/>
      </a:defRPr>
    </a:lvl1pPr>
    <a:lvl2pPr marL="457200" algn="l" rtl="0" fontAlgn="base">
      <a:spcBef>
        <a:spcPct val="0"/>
      </a:spcBef>
      <a:spcAft>
        <a:spcPct val="0"/>
      </a:spcAft>
      <a:defRPr sz="2600" kern="1200">
        <a:solidFill>
          <a:srgbClr val="000000"/>
        </a:solidFill>
        <a:latin typeface="Verdana" pitchFamily="34" charset="0"/>
        <a:ea typeface="+mn-ea"/>
        <a:cs typeface="Arial" charset="0"/>
      </a:defRPr>
    </a:lvl2pPr>
    <a:lvl3pPr marL="914400" algn="l" rtl="0" fontAlgn="base">
      <a:spcBef>
        <a:spcPct val="0"/>
      </a:spcBef>
      <a:spcAft>
        <a:spcPct val="0"/>
      </a:spcAft>
      <a:defRPr sz="2600" kern="1200">
        <a:solidFill>
          <a:srgbClr val="000000"/>
        </a:solidFill>
        <a:latin typeface="Verdana" pitchFamily="34" charset="0"/>
        <a:ea typeface="+mn-ea"/>
        <a:cs typeface="Arial" charset="0"/>
      </a:defRPr>
    </a:lvl3pPr>
    <a:lvl4pPr marL="1371600" algn="l" rtl="0" fontAlgn="base">
      <a:spcBef>
        <a:spcPct val="0"/>
      </a:spcBef>
      <a:spcAft>
        <a:spcPct val="0"/>
      </a:spcAft>
      <a:defRPr sz="2600" kern="1200">
        <a:solidFill>
          <a:srgbClr val="000000"/>
        </a:solidFill>
        <a:latin typeface="Verdana" pitchFamily="34" charset="0"/>
        <a:ea typeface="+mn-ea"/>
        <a:cs typeface="Arial" charset="0"/>
      </a:defRPr>
    </a:lvl4pPr>
    <a:lvl5pPr marL="1828800" algn="l" rtl="0" fontAlgn="base">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4C5"/>
    <a:srgbClr val="529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234" autoAdjust="0"/>
    <p:restoredTop sz="95520" autoAdjust="0"/>
  </p:normalViewPr>
  <p:slideViewPr>
    <p:cSldViewPr snapToGrid="0">
      <p:cViewPr varScale="1">
        <p:scale>
          <a:sx n="65" d="100"/>
          <a:sy n="65" d="100"/>
        </p:scale>
        <p:origin x="571" y="24"/>
      </p:cViewPr>
      <p:guideLst>
        <p:guide orient="horz" pos="2160"/>
        <p:guide pos="2880"/>
      </p:guideLst>
    </p:cSldViewPr>
  </p:slideViewPr>
  <p:outlineViewPr>
    <p:cViewPr>
      <p:scale>
        <a:sx n="33" d="100"/>
        <a:sy n="33" d="100"/>
      </p:scale>
      <p:origin x="0" y="4254"/>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9EC98816-EBF8-446A-A865-AC72E3760658}" type="datetimeFigureOut">
              <a:rPr lang="nl-NL"/>
              <a:pPr>
                <a:defRPr/>
              </a:pPr>
              <a:t>7-3-2016</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B7A6E901-9FAE-4578-B248-951141B42E13}" type="slidenum">
              <a:rPr lang="nl-NL"/>
              <a:pPr>
                <a:defRPr/>
              </a:pPr>
              <a:t>‹nr.›</a:t>
            </a:fld>
            <a:endParaRPr lang="nl-NL" dirty="0"/>
          </a:p>
        </p:txBody>
      </p:sp>
    </p:spTree>
    <p:extLst>
      <p:ext uri="{BB962C8B-B14F-4D97-AF65-F5344CB8AC3E}">
        <p14:creationId xmlns:p14="http://schemas.microsoft.com/office/powerpoint/2010/main" val="23580754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7A6E901-9FAE-4578-B248-951141B42E13}" type="slidenum">
              <a:rPr lang="nl-NL" smtClean="0"/>
              <a:pPr>
                <a:defRPr/>
              </a:pPr>
              <a:t>2</a:t>
            </a:fld>
            <a:endParaRPr lang="nl-NL" dirty="0"/>
          </a:p>
        </p:txBody>
      </p:sp>
    </p:spTree>
    <p:extLst>
      <p:ext uri="{BB962C8B-B14F-4D97-AF65-F5344CB8AC3E}">
        <p14:creationId xmlns:p14="http://schemas.microsoft.com/office/powerpoint/2010/main" val="1589026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p14="http://schemas.microsoft.com/office/powerpoint/2010/main" val="1572330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p14="http://schemas.microsoft.com/office/powerpoint/2010/main" val="395036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a:p>
        </p:txBody>
      </p:sp>
      <p:sp>
        <p:nvSpPr>
          <p:cNvPr id="4" name="Tijdelijke aanduiding voor dianummer 3"/>
          <p:cNvSpPr>
            <a:spLocks noGrp="1"/>
          </p:cNvSpPr>
          <p:nvPr>
            <p:ph type="sldNum" sz="quarter" idx="10"/>
          </p:nvPr>
        </p:nvSpPr>
        <p:spPr/>
        <p:txBody>
          <a:bodyPr/>
          <a:lstStyle/>
          <a:p>
            <a:fld id="{DC08142F-4003-4ABE-8F0B-B05196274C23}" type="slidenum">
              <a:rPr lang="nl-NL" smtClean="0"/>
              <a:pPr/>
              <a:t>5</a:t>
            </a:fld>
            <a:endParaRPr lang="nl-NL"/>
          </a:p>
        </p:txBody>
      </p:sp>
    </p:spTree>
    <p:extLst>
      <p:ext uri="{BB962C8B-B14F-4D97-AF65-F5344CB8AC3E}">
        <p14:creationId xmlns:p14="http://schemas.microsoft.com/office/powerpoint/2010/main" val="719998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9DE92EC-AC04-4AA9-A52A-3F456C8E11C9}" type="slidenum">
              <a:rPr lang="nl-NL"/>
              <a:pPr/>
              <a:t>6</a:t>
            </a:fld>
            <a:endParaRPr lang="nl-NL"/>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pPr marL="228600" indent="-228600"/>
            <a:r>
              <a:rPr lang="nl-NL"/>
              <a:t>The first development is called the Government Accounting Reform Operation.</a:t>
            </a:r>
          </a:p>
          <a:p>
            <a:pPr marL="228600" indent="-228600"/>
            <a:r>
              <a:rPr lang="nl-NL"/>
              <a:t>The objectives were:</a:t>
            </a:r>
          </a:p>
          <a:p>
            <a:pPr marL="228600" indent="-228600">
              <a:buFontTx/>
              <a:buAutoNum type="arabicPeriod"/>
            </a:pPr>
            <a:r>
              <a:rPr lang="nl-NL"/>
              <a:t>Better accounting information systems</a:t>
            </a:r>
          </a:p>
          <a:p>
            <a:pPr marL="228600" indent="-228600">
              <a:buFontTx/>
              <a:buAutoNum type="arabicPeriod"/>
            </a:pPr>
            <a:r>
              <a:rPr lang="nl-NL"/>
              <a:t>Improvement of internal control</a:t>
            </a:r>
          </a:p>
          <a:p>
            <a:pPr marL="228600" indent="-228600">
              <a:buFontTx/>
              <a:buAutoNum type="arabicPeriod"/>
            </a:pPr>
            <a:r>
              <a:rPr lang="nl-NL"/>
              <a:t>Introducing internal audit</a:t>
            </a:r>
          </a:p>
          <a:p>
            <a:pPr marL="228600" indent="-228600"/>
            <a:endParaRPr lang="nl-NL"/>
          </a:p>
        </p:txBody>
      </p:sp>
    </p:spTree>
    <p:extLst>
      <p:ext uri="{BB962C8B-B14F-4D97-AF65-F5344CB8AC3E}">
        <p14:creationId xmlns:p14="http://schemas.microsoft.com/office/powerpoint/2010/main" val="292423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308621A-1C48-4596-9C40-917E8EB30F5C}" type="slidenum">
              <a:rPr lang="nl-NL"/>
              <a:pPr/>
              <a:t>7</a:t>
            </a:fld>
            <a:endParaRPr lang="nl-NL"/>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r>
              <a:rPr lang="nl-NL"/>
              <a:t>The second development is the operation VBTB: from policy budget to policy accountability.</a:t>
            </a:r>
          </a:p>
        </p:txBody>
      </p:sp>
    </p:spTree>
    <p:extLst>
      <p:ext uri="{BB962C8B-B14F-4D97-AF65-F5344CB8AC3E}">
        <p14:creationId xmlns:p14="http://schemas.microsoft.com/office/powerpoint/2010/main" val="2687561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209E623-3CF8-4170-8AE8-DE1317B36C27}" type="slidenum">
              <a:rPr lang="nl-NL"/>
              <a:pPr/>
              <a:t>8</a:t>
            </a:fld>
            <a:endParaRPr lang="nl-NL"/>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a:xfrm>
            <a:off x="912906" y="4344607"/>
            <a:ext cx="5032190" cy="4113556"/>
          </a:xfrm>
        </p:spPr>
        <p:txBody>
          <a:bodyPr/>
          <a:lstStyle/>
          <a:p>
            <a:r>
              <a:rPr lang="nl-NL"/>
              <a:t>The three “W questions” to be answered in the budget are:</a:t>
            </a:r>
          </a:p>
          <a:p>
            <a:r>
              <a:rPr lang="en-GB"/>
              <a:t>	- What do we want to achieve?;</a:t>
            </a:r>
          </a:p>
          <a:p>
            <a:r>
              <a:rPr lang="en-GB"/>
              <a:t>	- What steps will we take to achieve it?;</a:t>
            </a:r>
            <a:endParaRPr lang="nl-NL"/>
          </a:p>
          <a:p>
            <a:r>
              <a:rPr lang="nl-NL"/>
              <a:t>	- What should it cost?</a:t>
            </a:r>
          </a:p>
          <a:p>
            <a:endParaRPr lang="nl-NL"/>
          </a:p>
          <a:p>
            <a:r>
              <a:rPr lang="nl-NL"/>
              <a:t>Likewise, the three “H questions” (to be answered in the yearly accounts or report) read as:</a:t>
            </a:r>
          </a:p>
          <a:p>
            <a:r>
              <a:rPr lang="en-GB"/>
              <a:t>	- Have we achieved what we intended?;</a:t>
            </a:r>
          </a:p>
          <a:p>
            <a:r>
              <a:rPr lang="en-GB"/>
              <a:t>	- Have we done what we should have done?;</a:t>
            </a:r>
          </a:p>
          <a:p>
            <a:r>
              <a:rPr lang="en-GB"/>
              <a:t>	- Have we managed to keep within the budget?</a:t>
            </a:r>
            <a:endParaRPr lang="nl-NL"/>
          </a:p>
          <a:p>
            <a:endParaRPr lang="nl-NL"/>
          </a:p>
        </p:txBody>
      </p:sp>
    </p:spTree>
    <p:extLst>
      <p:ext uri="{BB962C8B-B14F-4D97-AF65-F5344CB8AC3E}">
        <p14:creationId xmlns:p14="http://schemas.microsoft.com/office/powerpoint/2010/main" val="841438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5C770C8-43C6-43B5-9452-A93B13301581}" type="slidenum">
              <a:rPr lang="nl-NL"/>
              <a:pPr/>
              <a:t>9</a:t>
            </a:fld>
            <a:endParaRPr lang="nl-NL"/>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xfrm>
            <a:off x="912906" y="4344607"/>
            <a:ext cx="5032190" cy="4113556"/>
          </a:xfrm>
        </p:spPr>
        <p:txBody>
          <a:bodyPr/>
          <a:lstStyle/>
          <a:p>
            <a:pPr>
              <a:buFontTx/>
              <a:buChar char="•"/>
            </a:pPr>
            <a:r>
              <a:rPr lang="en-GB"/>
              <a:t>In the new system there is a central role of policy objectives, concrete operational priorities and performance indicators.</a:t>
            </a:r>
          </a:p>
          <a:p>
            <a:pPr>
              <a:buFontTx/>
              <a:buChar char="•"/>
            </a:pPr>
            <a:r>
              <a:rPr lang="en-GB"/>
              <a:t>Coherence between budget and acounting documents.</a:t>
            </a:r>
          </a:p>
          <a:p>
            <a:pPr>
              <a:buFontTx/>
              <a:buChar char="•"/>
            </a:pPr>
            <a:r>
              <a:rPr lang="en-GB"/>
              <a:t>The Minister has to give an “in control statement” about operational efficiency and effectiveness of processes within the Ministry. In the “in control statement, the Minister indicates to what extent and in relation to what business processes he is “in control”. The term “in control” originated in the United Kingdom and the United States of America.</a:t>
            </a:r>
          </a:p>
          <a:p>
            <a:pPr>
              <a:buFontTx/>
              <a:buChar char="•"/>
            </a:pPr>
            <a:endParaRPr lang="en-GB"/>
          </a:p>
          <a:p>
            <a:pPr>
              <a:buFontTx/>
              <a:buChar char="•"/>
            </a:pPr>
            <a:r>
              <a:rPr lang="en-GB"/>
              <a:t>Management has a responsibility in creating sound financial management, including effectiveness and efficiency. They have to receive proper management information about the quality of management control system. The control function has to provide basic quality guarantees in the processes.</a:t>
            </a:r>
          </a:p>
          <a:p>
            <a:pPr>
              <a:buFontTx/>
              <a:buChar char="•"/>
            </a:pPr>
            <a:endParaRPr lang="en-GB"/>
          </a:p>
          <a:p>
            <a:pPr>
              <a:buFontTx/>
              <a:buChar char="•"/>
            </a:pPr>
            <a:endParaRPr lang="en-GB"/>
          </a:p>
          <a:p>
            <a:endParaRPr lang="en-GB"/>
          </a:p>
        </p:txBody>
      </p:sp>
    </p:spTree>
    <p:extLst>
      <p:ext uri="{BB962C8B-B14F-4D97-AF65-F5344CB8AC3E}">
        <p14:creationId xmlns:p14="http://schemas.microsoft.com/office/powerpoint/2010/main" val="2940650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16EF93C-FBEE-4B4D-98B5-93E5ECD6A5D5}" type="slidenum">
              <a:rPr lang="nl-NL"/>
              <a:pPr/>
              <a:t>10</a:t>
            </a:fld>
            <a:endParaRPr lang="nl-NL"/>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xfrm>
            <a:off x="912906" y="4344607"/>
            <a:ext cx="5032190" cy="4113556"/>
          </a:xfrm>
        </p:spPr>
        <p:txBody>
          <a:bodyPr>
            <a:normAutofit fontScale="92500"/>
          </a:bodyPr>
          <a:lstStyle/>
          <a:p>
            <a:r>
              <a:rPr lang="en-GB" dirty="0"/>
              <a:t>The introduction of VBTB has given rise to more explicit responsibilities and duties for management. These include:</a:t>
            </a:r>
          </a:p>
          <a:p>
            <a:pPr>
              <a:buFontTx/>
              <a:buChar char="-"/>
            </a:pPr>
            <a:r>
              <a:rPr lang="en-GB" dirty="0"/>
              <a:t>defining measurable policy objectives, priorities and performance indicators;</a:t>
            </a:r>
          </a:p>
          <a:p>
            <a:pPr>
              <a:buFontTx/>
              <a:buChar char="-"/>
            </a:pPr>
            <a:r>
              <a:rPr lang="en-GB" dirty="0"/>
              <a:t>arranging and organising both financial and non financial processes that are necessary to be able to realize the policy objectives; these processes include both primary processes and facilitating processes;</a:t>
            </a:r>
          </a:p>
          <a:p>
            <a:pPr>
              <a:buFontTx/>
              <a:buChar char="-"/>
            </a:pPr>
            <a:r>
              <a:rPr lang="en-GB" dirty="0"/>
              <a:t>gaining a clear insight into the efficiency and operating effectiveness of these processes;</a:t>
            </a:r>
          </a:p>
          <a:p>
            <a:pPr>
              <a:buFontTx/>
              <a:buChar char="-"/>
            </a:pPr>
            <a:r>
              <a:rPr lang="en-GB" dirty="0"/>
              <a:t>giving account in the annual report on the broader area of policymaking and operational management. </a:t>
            </a:r>
          </a:p>
          <a:p>
            <a:endParaRPr lang="en-GB" dirty="0"/>
          </a:p>
          <a:p>
            <a:pPr>
              <a:buFontTx/>
              <a:buChar char="-"/>
            </a:pPr>
            <a:r>
              <a:rPr lang="en-GB" dirty="0"/>
              <a:t>Policymaking, operational management and financial resources have to be regarded as a triad. Due to their mutual connection, the new style accounting focuses on all three aspects.</a:t>
            </a:r>
          </a:p>
          <a:p>
            <a:pPr>
              <a:buFontTx/>
              <a:buChar char="-"/>
            </a:pPr>
            <a:r>
              <a:rPr lang="en-GB" dirty="0"/>
              <a:t>The yearly “in control statement” is a means of accounting for the operational management (the business processes) of the ministry. It is a “management statement” that may be regarded as the final step of the management and control of the departmental processes.</a:t>
            </a:r>
          </a:p>
          <a:p>
            <a:pPr>
              <a:buFontTx/>
              <a:buChar char="-"/>
            </a:pPr>
            <a:r>
              <a:rPr lang="en-GB" dirty="0"/>
              <a:t>Budgeting and accounting in an integrated way on policies, business processes and money, create new information needs of management. Also, the role and attitude of the financial, the control and the audit function change.</a:t>
            </a:r>
          </a:p>
          <a:p>
            <a:endParaRPr lang="en-GB" dirty="0"/>
          </a:p>
        </p:txBody>
      </p:sp>
    </p:spTree>
    <p:extLst>
      <p:ext uri="{BB962C8B-B14F-4D97-AF65-F5344CB8AC3E}">
        <p14:creationId xmlns:p14="http://schemas.microsoft.com/office/powerpoint/2010/main" val="3829080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p14="http://schemas.microsoft.com/office/powerpoint/2010/main" val="244951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nl-NL" smtClean="0">
              <a:cs typeface="Arial" panose="020B0604020202020204" pitchFamily="34" charset="0"/>
            </a:endParaRPr>
          </a:p>
        </p:txBody>
      </p:sp>
    </p:spTree>
    <p:extLst>
      <p:ext uri="{BB962C8B-B14F-4D97-AF65-F5344CB8AC3E}">
        <p14:creationId xmlns:p14="http://schemas.microsoft.com/office/powerpoint/2010/main" val="2197564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fld id="{F3106959-B08A-4A74-8000-772D884BE7ED}" type="datetime4">
              <a:rPr lang="en-US" smtClean="0"/>
              <a:t>March 7, 2016</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989013" y="2662238"/>
            <a:ext cx="3702050"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843463" y="2662238"/>
            <a:ext cx="3703637"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ianummer 4"/>
          <p:cNvSpPr>
            <a:spLocks noGrp="1"/>
          </p:cNvSpPr>
          <p:nvPr>
            <p:ph type="sldNum" sz="quarter" idx="10"/>
          </p:nvPr>
        </p:nvSpPr>
        <p:spPr/>
        <p:txBody>
          <a:bodyPr/>
          <a:lstStyle>
            <a:lvl1pPr>
              <a:defRPr/>
            </a:lvl1pPr>
          </a:lstStyle>
          <a:p>
            <a:fld id="{C5CD3EB1-E14B-4271-9C1F-1E3BBBCFAA85}"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046F96"/>
          </a:solidFill>
          <a:ln w="25400" algn="ctr">
            <a:noFill/>
            <a:miter lim="800000"/>
            <a:headEnd/>
            <a:tailEnd/>
          </a:ln>
        </p:spPr>
        <p:txBody>
          <a:bodyPr anchor="ctr"/>
          <a:lstStyle>
            <a:lvl1pPr>
              <a:defRPr sz="2600">
                <a:solidFill>
                  <a:srgbClr val="000000"/>
                </a:solidFill>
                <a:latin typeface="Verdana" pitchFamily="34" charset="0"/>
                <a:cs typeface="Arial" charset="0"/>
              </a:defRPr>
            </a:lvl1pPr>
            <a:lvl2pPr marL="742950" indent="-285750">
              <a:defRPr sz="2600">
                <a:solidFill>
                  <a:srgbClr val="000000"/>
                </a:solidFill>
                <a:latin typeface="Verdana" pitchFamily="34" charset="0"/>
                <a:cs typeface="Arial" charset="0"/>
              </a:defRPr>
            </a:lvl2pPr>
            <a:lvl3pPr marL="1143000" indent="-228600">
              <a:defRPr sz="2600">
                <a:solidFill>
                  <a:srgbClr val="000000"/>
                </a:solidFill>
                <a:latin typeface="Verdana" pitchFamily="34" charset="0"/>
                <a:cs typeface="Arial" charset="0"/>
              </a:defRPr>
            </a:lvl3pPr>
            <a:lvl4pPr marL="1600200" indent="-228600">
              <a:defRPr sz="2600">
                <a:solidFill>
                  <a:srgbClr val="000000"/>
                </a:solidFill>
                <a:latin typeface="Verdana" pitchFamily="34" charset="0"/>
                <a:cs typeface="Arial" charset="0"/>
              </a:defRPr>
            </a:lvl4pPr>
            <a:lvl5pPr marL="2057400" indent="-228600">
              <a:defRPr sz="2600">
                <a:solidFill>
                  <a:srgbClr val="000000"/>
                </a:solidFill>
                <a:latin typeface="Verdana" pitchFamily="34" charset="0"/>
                <a:cs typeface="Arial" charset="0"/>
              </a:defRPr>
            </a:lvl5pPr>
            <a:lvl6pPr marL="2514600" indent="-228600" eaLnBrk="0" fontAlgn="base" hangingPunct="0">
              <a:spcBef>
                <a:spcPct val="0"/>
              </a:spcBef>
              <a:spcAft>
                <a:spcPct val="0"/>
              </a:spcAft>
              <a:defRPr sz="2600">
                <a:solidFill>
                  <a:srgbClr val="000000"/>
                </a:solidFill>
                <a:latin typeface="Verdana" pitchFamily="34" charset="0"/>
                <a:cs typeface="Arial" charset="0"/>
              </a:defRPr>
            </a:lvl6pPr>
            <a:lvl7pPr marL="2971800" indent="-228600" eaLnBrk="0" fontAlgn="base" hangingPunct="0">
              <a:spcBef>
                <a:spcPct val="0"/>
              </a:spcBef>
              <a:spcAft>
                <a:spcPct val="0"/>
              </a:spcAft>
              <a:defRPr sz="2600">
                <a:solidFill>
                  <a:srgbClr val="000000"/>
                </a:solidFill>
                <a:latin typeface="Verdana" pitchFamily="34" charset="0"/>
                <a:cs typeface="Arial" charset="0"/>
              </a:defRPr>
            </a:lvl7pPr>
            <a:lvl8pPr marL="3429000" indent="-228600" eaLnBrk="0" fontAlgn="base" hangingPunct="0">
              <a:spcBef>
                <a:spcPct val="0"/>
              </a:spcBef>
              <a:spcAft>
                <a:spcPct val="0"/>
              </a:spcAft>
              <a:defRPr sz="2600">
                <a:solidFill>
                  <a:srgbClr val="000000"/>
                </a:solidFill>
                <a:latin typeface="Verdana" pitchFamily="34" charset="0"/>
                <a:cs typeface="Arial" charset="0"/>
              </a:defRPr>
            </a:lvl8pPr>
            <a:lvl9pPr marL="3886200" indent="-228600" eaLnBrk="0" fontAlgn="base" hangingPunct="0">
              <a:spcBef>
                <a:spcPct val="0"/>
              </a:spcBef>
              <a:spcAft>
                <a:spcPct val="0"/>
              </a:spcAft>
              <a:defRPr sz="2600">
                <a:solidFill>
                  <a:srgbClr val="000000"/>
                </a:solidFill>
                <a:latin typeface="Verdana" pitchFamily="34" charset="0"/>
                <a:cs typeface="Arial" charset="0"/>
              </a:defRPr>
            </a:lvl9pPr>
          </a:lstStyle>
          <a:p>
            <a:pPr algn="ctr" eaLnBrk="1" hangingPunct="1">
              <a:defRPr/>
            </a:pPr>
            <a:endParaRPr lang="nl-NL" altLang="nl-NL" sz="1800" smtClean="0">
              <a:solidFill>
                <a:srgbClr val="FFFFFF"/>
              </a:solidFill>
            </a:endParaRPr>
          </a:p>
        </p:txBody>
      </p:sp>
      <p:sp>
        <p:nvSpPr>
          <p:cNvPr id="5" name="shpTekst"/>
          <p:cNvSpPr>
            <a:spLocks noChangeArrowheads="1"/>
          </p:cNvSpPr>
          <p:nvPr/>
        </p:nvSpPr>
        <p:spPr bwMode="auto">
          <a:xfrm>
            <a:off x="0" y="0"/>
            <a:ext cx="9144000" cy="1071563"/>
          </a:xfrm>
          <a:prstGeom prst="rect">
            <a:avLst/>
          </a:prstGeom>
          <a:solidFill>
            <a:srgbClr val="046F96"/>
          </a:solidFill>
          <a:ln w="25400" algn="ctr">
            <a:noFill/>
            <a:miter lim="800000"/>
            <a:headEnd/>
            <a:tailEnd/>
          </a:ln>
        </p:spPr>
        <p:txBody>
          <a:bodyPr anchor="ctr"/>
          <a:lstStyle>
            <a:lvl1pPr>
              <a:defRPr sz="2600">
                <a:solidFill>
                  <a:srgbClr val="000000"/>
                </a:solidFill>
                <a:latin typeface="Verdana" pitchFamily="34" charset="0"/>
                <a:cs typeface="Arial" charset="0"/>
              </a:defRPr>
            </a:lvl1pPr>
            <a:lvl2pPr marL="742950" indent="-285750">
              <a:defRPr sz="2600">
                <a:solidFill>
                  <a:srgbClr val="000000"/>
                </a:solidFill>
                <a:latin typeface="Verdana" pitchFamily="34" charset="0"/>
                <a:cs typeface="Arial" charset="0"/>
              </a:defRPr>
            </a:lvl2pPr>
            <a:lvl3pPr marL="1143000" indent="-228600">
              <a:defRPr sz="2600">
                <a:solidFill>
                  <a:srgbClr val="000000"/>
                </a:solidFill>
                <a:latin typeface="Verdana" pitchFamily="34" charset="0"/>
                <a:cs typeface="Arial" charset="0"/>
              </a:defRPr>
            </a:lvl3pPr>
            <a:lvl4pPr marL="1600200" indent="-228600">
              <a:defRPr sz="2600">
                <a:solidFill>
                  <a:srgbClr val="000000"/>
                </a:solidFill>
                <a:latin typeface="Verdana" pitchFamily="34" charset="0"/>
                <a:cs typeface="Arial" charset="0"/>
              </a:defRPr>
            </a:lvl4pPr>
            <a:lvl5pPr marL="2057400" indent="-228600">
              <a:defRPr sz="2600">
                <a:solidFill>
                  <a:srgbClr val="000000"/>
                </a:solidFill>
                <a:latin typeface="Verdana" pitchFamily="34" charset="0"/>
                <a:cs typeface="Arial" charset="0"/>
              </a:defRPr>
            </a:lvl5pPr>
            <a:lvl6pPr marL="2514600" indent="-228600" eaLnBrk="0" fontAlgn="base" hangingPunct="0">
              <a:spcBef>
                <a:spcPct val="0"/>
              </a:spcBef>
              <a:spcAft>
                <a:spcPct val="0"/>
              </a:spcAft>
              <a:defRPr sz="2600">
                <a:solidFill>
                  <a:srgbClr val="000000"/>
                </a:solidFill>
                <a:latin typeface="Verdana" pitchFamily="34" charset="0"/>
                <a:cs typeface="Arial" charset="0"/>
              </a:defRPr>
            </a:lvl6pPr>
            <a:lvl7pPr marL="2971800" indent="-228600" eaLnBrk="0" fontAlgn="base" hangingPunct="0">
              <a:spcBef>
                <a:spcPct val="0"/>
              </a:spcBef>
              <a:spcAft>
                <a:spcPct val="0"/>
              </a:spcAft>
              <a:defRPr sz="2600">
                <a:solidFill>
                  <a:srgbClr val="000000"/>
                </a:solidFill>
                <a:latin typeface="Verdana" pitchFamily="34" charset="0"/>
                <a:cs typeface="Arial" charset="0"/>
              </a:defRPr>
            </a:lvl7pPr>
            <a:lvl8pPr marL="3429000" indent="-228600" eaLnBrk="0" fontAlgn="base" hangingPunct="0">
              <a:spcBef>
                <a:spcPct val="0"/>
              </a:spcBef>
              <a:spcAft>
                <a:spcPct val="0"/>
              </a:spcAft>
              <a:defRPr sz="2600">
                <a:solidFill>
                  <a:srgbClr val="000000"/>
                </a:solidFill>
                <a:latin typeface="Verdana" pitchFamily="34" charset="0"/>
                <a:cs typeface="Arial" charset="0"/>
              </a:defRPr>
            </a:lvl8pPr>
            <a:lvl9pPr marL="3886200" indent="-228600" eaLnBrk="0" fontAlgn="base" hangingPunct="0">
              <a:spcBef>
                <a:spcPct val="0"/>
              </a:spcBef>
              <a:spcAft>
                <a:spcPct val="0"/>
              </a:spcAft>
              <a:defRPr sz="2600">
                <a:solidFill>
                  <a:srgbClr val="000000"/>
                </a:solidFill>
                <a:latin typeface="Verdana" pitchFamily="34" charset="0"/>
                <a:cs typeface="Arial" charset="0"/>
              </a:defRPr>
            </a:lvl9pPr>
          </a:lstStyle>
          <a:p>
            <a:pPr algn="ctr" eaLnBrk="1" hangingPunct="1">
              <a:defRPr/>
            </a:pPr>
            <a:endParaRPr lang="nl-NL" altLang="nl-NL" sz="1800" smtClean="0">
              <a:solidFill>
                <a:srgbClr val="FFFFFF"/>
              </a:solidFill>
            </a:endParaRPr>
          </a:p>
        </p:txBody>
      </p:sp>
      <p:pic>
        <p:nvPicPr>
          <p:cNvPr id="6" name="shpDatum" descr="RO__vervolgpagina~LPP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fld id="{BB859320-780A-417F-AA5F-8A0DEC8C2DE8}" type="datetime4">
              <a:rPr lang="en-US" smtClean="0"/>
              <a:t>March 7, 2016</a:t>
            </a:fld>
            <a:endParaRPr lang="nl-NL"/>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r>
              <a:rPr lang="nl-NL" smtClean="0"/>
              <a:t>Prague, March 2016</a:t>
            </a:r>
            <a:endParaRPr lang="nl-NL"/>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fld id="{75A83D2D-DFC4-4F35-B431-E5A8626A971D}" type="slidenum">
              <a:rPr lang="nl-NL" altLang="nl-NL"/>
              <a:pPr/>
              <a:t>‹nr.›</a:t>
            </a:fld>
            <a:endParaRPr lang="nl-NL" altLang="nl-NL"/>
          </a:p>
        </p:txBody>
      </p:sp>
    </p:spTree>
    <p:extLst>
      <p:ext uri="{BB962C8B-B14F-4D97-AF65-F5344CB8AC3E}">
        <p14:creationId xmlns:p14="http://schemas.microsoft.com/office/powerpoint/2010/main" val="424384381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smtClean="0"/>
            </a:lvl1pPr>
          </a:lstStyle>
          <a:p>
            <a:pPr>
              <a:defRPr/>
            </a:pPr>
            <a:fld id="{382D5D73-A404-4987-A07A-59353855AE72}" type="datetime4">
              <a:rPr lang="en-US" smtClean="0"/>
              <a:t>March 7, 2016</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fld id="{EEA64646-1396-4D56-BBDB-4CE729DF0758}" type="datetime4">
              <a:rPr lang="en-US" smtClean="0"/>
              <a:t>March 7, 2016</a:t>
            </a:fld>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29245F0-709F-4775-B6E3-034CD661DE35}"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fld id="{6B426930-A545-42C8-B5C3-501329197D79}" type="datetime4">
              <a:rPr lang="en-US" smtClean="0"/>
              <a:t>March 7,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5E91434B-29E4-405A-AF0A-A11C30CAC398}"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fld id="{C7438379-69FA-4C08-A73D-5DB993461224}" type="datetime4">
              <a:rPr lang="en-US" smtClean="0"/>
              <a:t>March 7,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DFA45A3C-4BF6-4B1B-AD8D-5DF32F4A4900}"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fld id="{B80F4D47-8DD8-4F0A-A06B-40F2FB3A211F}" type="datetime4">
              <a:rPr lang="en-US" smtClean="0"/>
              <a:t>March 7,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7E3C3D88-2138-4AD3-BF38-7D4AD76FD8B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fld id="{1B9A0F0C-BF85-4462-9A01-36E17CF22618}" type="datetime4">
              <a:rPr lang="en-US" smtClean="0"/>
              <a:t>March 7, 2016</a:t>
            </a:fld>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Prague, March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2861055-1EB1-4CF0-BC9E-D04605FA057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ectangle 6"/>
          <p:cNvSpPr/>
          <p:nvPr/>
        </p:nvSpPr>
        <p:spPr>
          <a:xfrm>
            <a:off x="1328738" y="1295400"/>
            <a:ext cx="6486525" cy="3152775"/>
          </a:xfrm>
          <a:prstGeom prst="rect">
            <a:avLst/>
          </a:prstGeom>
          <a:ln w="3175">
            <a:solidFill>
              <a:schemeClr val="bg1"/>
            </a:solidFill>
          </a:ln>
          <a:effectLst>
            <a:outerShdw blurRad="63500" sx="100500" sy="100500" algn="ctr" rotWithShape="0">
              <a:prstClr val="black">
                <a:alpha val="50000"/>
              </a:prstClr>
            </a:outerShdw>
          </a:effectLst>
        </p:spPr>
        <p:txBody>
          <a:bodyPr>
            <a:normAutofit/>
          </a:bodyPr>
          <a:lstStyle/>
          <a:p>
            <a:pPr eaLnBrk="0" hangingPunct="0">
              <a:spcBef>
                <a:spcPts val="2000"/>
              </a:spcBef>
              <a:buClr>
                <a:schemeClr val="accent1">
                  <a:lumMod val="60000"/>
                  <a:lumOff val="40000"/>
                </a:schemeClr>
              </a:buClr>
              <a:buSzPct val="110000"/>
              <a:buFont typeface="Wingdings 2" pitchFamily="18" charset="2"/>
              <a:buNone/>
              <a:defRPr/>
            </a:pPr>
            <a:endParaRPr sz="3200">
              <a:solidFill>
                <a:schemeClr val="tx1">
                  <a:lumMod val="65000"/>
                  <a:lumOff val="35000"/>
                </a:schemeClr>
              </a:solidFill>
              <a:latin typeface="+mn-lt"/>
            </a:endParaRPr>
          </a:p>
        </p:txBody>
      </p:sp>
      <p:sp>
        <p:nvSpPr>
          <p:cNvPr id="2" name="Title 1"/>
          <p:cNvSpPr>
            <a:spLocks noGrp="1"/>
          </p:cNvSpPr>
          <p:nvPr>
            <p:ph type="ctrTitle"/>
          </p:nvPr>
        </p:nvSpPr>
        <p:spPr>
          <a:xfrm>
            <a:off x="1322921" y="1523999"/>
            <a:ext cx="6498158" cy="1724867"/>
          </a:xfrm>
        </p:spPr>
        <p:txBody>
          <a:bodyPr rtlCol="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Date Placeholder 3"/>
          <p:cNvSpPr>
            <a:spLocks noGrp="1"/>
          </p:cNvSpPr>
          <p:nvPr>
            <p:ph type="dt" sz="half" idx="10"/>
          </p:nvPr>
        </p:nvSpPr>
        <p:spPr/>
        <p:txBody>
          <a:bodyPr/>
          <a:lstStyle>
            <a:lvl1pPr>
              <a:defRPr smtClean="0"/>
            </a:lvl1pPr>
          </a:lstStyle>
          <a:p>
            <a:pPr>
              <a:defRPr/>
            </a:pPr>
            <a:fld id="{7F209E67-E6BC-4FCC-BF59-E8F3609BAC30}" type="datetime4">
              <a:rPr lang="en-US" smtClean="0"/>
              <a:t>March 7, 2016</a:t>
            </a:fld>
            <a:endParaRPr lang="en-US"/>
          </a:p>
        </p:txBody>
      </p:sp>
      <p:sp>
        <p:nvSpPr>
          <p:cNvPr id="6" name="Footer Placeholder 4"/>
          <p:cNvSpPr>
            <a:spLocks noGrp="1"/>
          </p:cNvSpPr>
          <p:nvPr>
            <p:ph type="ftr" sz="quarter" idx="11"/>
          </p:nvPr>
        </p:nvSpPr>
        <p:spPr/>
        <p:txBody>
          <a:bodyPr/>
          <a:lstStyle>
            <a:lvl1pPr>
              <a:defRPr smtClean="0"/>
            </a:lvl1pPr>
          </a:lstStyle>
          <a:p>
            <a:pPr>
              <a:defRPr/>
            </a:pPr>
            <a:r>
              <a:rPr lang="en-US" smtClean="0"/>
              <a:t>Prague, March 2016</a:t>
            </a:r>
            <a:endParaRPr lang="en-US"/>
          </a:p>
        </p:txBody>
      </p:sp>
      <p:sp>
        <p:nvSpPr>
          <p:cNvPr id="7" name="Slide Number Placeholder 5"/>
          <p:cNvSpPr>
            <a:spLocks noGrp="1"/>
          </p:cNvSpPr>
          <p:nvPr>
            <p:ph type="sldNum" sz="quarter" idx="12"/>
          </p:nvPr>
        </p:nvSpPr>
        <p:spPr/>
        <p:txBody>
          <a:bodyPr/>
          <a:lstStyle>
            <a:lvl1pPr>
              <a:defRPr/>
            </a:lvl1pPr>
          </a:lstStyle>
          <a:p>
            <a:pPr>
              <a:defRPr/>
            </a:pPr>
            <a:fld id="{E6E97EF5-3F06-4ECB-9285-96313A91146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smtClean="0"/>
            </a:lvl1pPr>
          </a:lstStyle>
          <a:p>
            <a:pPr>
              <a:defRPr/>
            </a:pPr>
            <a:fld id="{289BF639-54AD-4687-A38C-E15F94FDE8B6}" type="datetime4">
              <a:rPr lang="en-US" smtClean="0"/>
              <a:t>March 7, 2016</a:t>
            </a:fld>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Prague, March 2016</a:t>
            </a:r>
            <a:endParaRPr lang="en-US"/>
          </a:p>
        </p:txBody>
      </p:sp>
      <p:sp>
        <p:nvSpPr>
          <p:cNvPr id="6" name="Slide Number Placeholder 5"/>
          <p:cNvSpPr>
            <a:spLocks noGrp="1"/>
          </p:cNvSpPr>
          <p:nvPr>
            <p:ph type="sldNum" sz="quarter" idx="12"/>
          </p:nvPr>
        </p:nvSpPr>
        <p:spPr/>
        <p:txBody>
          <a:bodyPr/>
          <a:lstStyle>
            <a:lvl1pPr>
              <a:defRPr/>
            </a:lvl1pPr>
          </a:lstStyle>
          <a:p>
            <a:pPr>
              <a:defRPr/>
            </a:pPr>
            <a:fld id="{6DB09036-9792-4D70-A0D7-EF78155BDECC}" type="slidenum">
              <a:rPr lang="en-GB"/>
              <a:pPr>
                <a:defRPr/>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fontAlgn="auto">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FFFFFF"/>
                </a:solidFill>
              </a:defRPr>
            </a:lvl1pPr>
          </a:lstStyle>
          <a:p>
            <a:pPr>
              <a:defRPr/>
            </a:pPr>
            <a:fld id="{4ABB7904-60E0-41F0-B68C-226E2A58328C}" type="datetime4">
              <a:rPr lang="en-US" smtClean="0"/>
              <a:t>March 7, 2016</a:t>
            </a:fld>
            <a:endParaRPr lang="nl-NL"/>
          </a:p>
        </p:txBody>
      </p:sp>
      <p:sp>
        <p:nvSpPr>
          <p:cNvPr id="4198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4198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263" r:id="rId1"/>
    <p:sldLayoutId id="2147484269" r:id="rId2"/>
  </p:sldLayoutIdLst>
  <p:hf sldNum="0"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4"/>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5"/>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6"/>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nl-NL" dirty="0"/>
          </a:p>
        </p:txBody>
      </p:sp>
      <p:sp>
        <p:nvSpPr>
          <p:cNvPr id="50179"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smtClean="0">
                <a:solidFill>
                  <a:srgbClr val="FFFFFF"/>
                </a:solidFill>
                <a:latin typeface="Verdana" pitchFamily="34" charset="0"/>
                <a:ea typeface="Verdana" pitchFamily="34" charset="0"/>
                <a:cs typeface="Verdana" pitchFamily="34" charset="0"/>
              </a:defRPr>
            </a:lvl1pPr>
          </a:lstStyle>
          <a:p>
            <a:pPr>
              <a:defRPr/>
            </a:pPr>
            <a:fld id="{B84B7607-63FB-49FA-A623-AB42CB342FA2}" type="datetime4">
              <a:rPr lang="en-US" smtClean="0"/>
              <a:t>March 7, 2016</a:t>
            </a:fld>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smtClean="0">
                <a:solidFill>
                  <a:srgbClr val="FFFFFF"/>
                </a:solidFill>
                <a:latin typeface="Verdana" pitchFamily="34" charset="0"/>
                <a:ea typeface="Verdana" pitchFamily="34" charset="0"/>
                <a:cs typeface="Verdana" pitchFamily="34" charset="0"/>
              </a:defRPr>
            </a:lvl1pPr>
          </a:lstStyle>
          <a:p>
            <a:pPr>
              <a:defRPr/>
            </a:pPr>
            <a:r>
              <a:rPr lang="nl-NL" smtClean="0"/>
              <a:t>Prague, March 2016</a:t>
            </a: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spc="-10" baseline="0">
                <a:solidFill>
                  <a:srgbClr val="FFFFFF"/>
                </a:solidFill>
                <a:latin typeface="Verdana" pitchFamily="34" charset="0"/>
                <a:ea typeface="Verdana" pitchFamily="34" charset="0"/>
                <a:cs typeface="Verdana" pitchFamily="34" charset="0"/>
              </a:defRPr>
            </a:lvl1pPr>
          </a:lstStyle>
          <a:p>
            <a:pPr>
              <a:defRPr/>
            </a:pPr>
            <a:fld id="{D75879E9-ACEE-421F-9C6E-28F8747465A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nl-NL" dirty="0"/>
          </a:p>
        </p:txBody>
      </p:sp>
      <p:pic>
        <p:nvPicPr>
          <p:cNvPr id="50185" name="shpBeeldmerk" descr="RO__vervolgpagina~LPPT.png"/>
          <p:cNvPicPr>
            <a:picLocks noChangeAspect="1"/>
          </p:cNvPicPr>
          <p:nvPr/>
        </p:nvPicPr>
        <p:blipFill>
          <a:blip r:embed="rId11"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68" r:id="rId1"/>
    <p:sldLayoutId id="2147484267" r:id="rId2"/>
    <p:sldLayoutId id="2147484266" r:id="rId3"/>
    <p:sldLayoutId id="2147484265" r:id="rId4"/>
    <p:sldLayoutId id="2147484264" r:id="rId5"/>
    <p:sldLayoutId id="2147484270" r:id="rId6"/>
    <p:sldLayoutId id="2147484271" r:id="rId7"/>
    <p:sldLayoutId id="2147484272" r:id="rId8"/>
    <p:sldLayoutId id="2147484273" r:id="rId9"/>
  </p:sldLayoutIdLst>
  <p:hf sldNum="0"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12"/>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3"/>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4"/>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mailto:K.a.w.diermen@minfin.nl" TargetMode="External"/><Relationship Id="rId2" Type="http://schemas.openxmlformats.org/officeDocument/2006/relationships/hyperlink" Target="mailto:M.kesteren@minfin.nl"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a:xfrm>
            <a:off x="1322388" y="1524000"/>
            <a:ext cx="6499225" cy="1725613"/>
          </a:xfrm>
        </p:spPr>
        <p:txBody>
          <a:bodyPr>
            <a:normAutofit fontScale="90000"/>
          </a:bodyPr>
          <a:lstStyle/>
          <a:p>
            <a:pPr fontAlgn="auto">
              <a:spcAft>
                <a:spcPts val="0"/>
              </a:spcAft>
              <a:defRPr/>
            </a:pPr>
            <a:r>
              <a:rPr lang="en-GB" dirty="0" smtClean="0"/>
              <a:t>Financial Management and Control in the Dutch Public Sector</a:t>
            </a:r>
            <a:endParaRPr lang="en-GB" dirty="0"/>
          </a:p>
        </p:txBody>
      </p:sp>
      <p:sp>
        <p:nvSpPr>
          <p:cNvPr id="7173" name="Rectangle 5"/>
          <p:cNvSpPr>
            <a:spLocks noGrp="1" noChangeArrowheads="1"/>
          </p:cNvSpPr>
          <p:nvPr>
            <p:ph type="subTitle" idx="1"/>
          </p:nvPr>
        </p:nvSpPr>
        <p:spPr>
          <a:xfrm>
            <a:off x="0" y="3536414"/>
            <a:ext cx="9144000" cy="2754217"/>
          </a:xfrm>
        </p:spPr>
        <p:txBody>
          <a:bodyPr>
            <a:normAutofit/>
          </a:bodyPr>
          <a:lstStyle/>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r>
              <a:rPr lang="en-GB" dirty="0" smtClean="0">
                <a:solidFill>
                  <a:schemeClr val="tx1"/>
                </a:solidFill>
              </a:rPr>
              <a:t>Prague, March 24, 2016</a:t>
            </a: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fontAlgn="auto">
              <a:spcBef>
                <a:spcPct val="0"/>
              </a:spcBef>
              <a:spcAft>
                <a:spcPts val="0"/>
              </a:spcAft>
              <a:buFont typeface="Arial" pitchFamily="34" charset="0"/>
              <a:buNone/>
              <a:defRPr/>
            </a:pPr>
            <a:endParaRPr lang="en-GB" dirty="0" smtClean="0">
              <a:solidFill>
                <a:schemeClr val="tx1"/>
              </a:solidFill>
            </a:endParaRPr>
          </a:p>
          <a:p>
            <a:pPr algn="l" fontAlgn="auto">
              <a:spcBef>
                <a:spcPct val="0"/>
              </a:spcBef>
              <a:spcAft>
                <a:spcPts val="0"/>
              </a:spcAft>
              <a:buFont typeface="Arial" pitchFamily="34" charset="0"/>
              <a:buNone/>
              <a:defRPr/>
            </a:pPr>
            <a:r>
              <a:rPr lang="en-GB" sz="1200" dirty="0" smtClean="0">
                <a:solidFill>
                  <a:schemeClr val="tx1"/>
                </a:solidFill>
              </a:rPr>
              <a:t>Manfred van Kesteren</a:t>
            </a:r>
          </a:p>
          <a:p>
            <a:pPr fontAlgn="auto">
              <a:spcBef>
                <a:spcPct val="0"/>
              </a:spcBef>
              <a:spcAft>
                <a:spcPts val="0"/>
              </a:spcAft>
              <a:buFont typeface="Arial" pitchFamily="34" charset="0"/>
              <a:buNone/>
              <a:defRPr/>
            </a:pPr>
            <a:endParaRPr lang="en-GB" dirty="0" smtClean="0"/>
          </a:p>
          <a:p>
            <a:pPr algn="l" fontAlgn="auto">
              <a:spcBef>
                <a:spcPct val="0"/>
              </a:spcBef>
              <a:spcAft>
                <a:spcPts val="0"/>
              </a:spcAft>
              <a:buFont typeface="Arial" pitchFamily="34" charset="0"/>
              <a:buNone/>
              <a:defRPr/>
            </a:pPr>
            <a:endParaRPr lang="en-GB" sz="1200" dirty="0" smtClean="0"/>
          </a:p>
        </p:txBody>
      </p:sp>
      <p:pic>
        <p:nvPicPr>
          <p:cNvPr id="27650" name="Picture 2" descr="http://www.thedatingtruth.com/wp-content/uploads/2013/12/controlButton.jpg"/>
          <p:cNvPicPr>
            <a:picLocks noChangeAspect="1" noChangeArrowheads="1"/>
          </p:cNvPicPr>
          <p:nvPr/>
        </p:nvPicPr>
        <p:blipFill>
          <a:blip r:embed="rId2" cstate="print"/>
          <a:srcRect/>
          <a:stretch>
            <a:fillRect/>
          </a:stretch>
        </p:blipFill>
        <p:spPr bwMode="auto">
          <a:xfrm>
            <a:off x="5332163" y="4494882"/>
            <a:ext cx="3811837" cy="18442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left)">
                                      <p:cBhvr>
                                        <p:cTn id="7" dur="500"/>
                                        <p:tgtEl>
                                          <p:spTgt spid="717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173"/>
                                        </p:tgtEl>
                                        <p:attrNameLst>
                                          <p:attrName>style.visibility</p:attrName>
                                        </p:attrNameLst>
                                      </p:cBhvr>
                                      <p:to>
                                        <p:strVal val="visible"/>
                                      </p:to>
                                    </p:set>
                                    <p:animEffect transition="in" filter="wipe(left)">
                                      <p:cBhvr>
                                        <p:cTn id="11"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autoUpdateAnimBg="0"/>
      <p:bldP spid="717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855567" y="1133820"/>
            <a:ext cx="7558088" cy="1143000"/>
          </a:xfrm>
        </p:spPr>
        <p:txBody>
          <a:bodyPr/>
          <a:lstStyle/>
          <a:p>
            <a:r>
              <a:rPr lang="en-GB" dirty="0"/>
              <a:t>Developments caused by the introduction of VBTB</a:t>
            </a:r>
          </a:p>
        </p:txBody>
      </p:sp>
      <p:sp>
        <p:nvSpPr>
          <p:cNvPr id="153603" name="Rectangle 3"/>
          <p:cNvSpPr>
            <a:spLocks noGrp="1" noChangeArrowheads="1"/>
          </p:cNvSpPr>
          <p:nvPr>
            <p:ph type="body" idx="1"/>
          </p:nvPr>
        </p:nvSpPr>
        <p:spPr>
          <a:xfrm>
            <a:off x="773113" y="2438400"/>
            <a:ext cx="8159750" cy="3709012"/>
          </a:xfrm>
        </p:spPr>
        <p:txBody>
          <a:bodyPr/>
          <a:lstStyle/>
          <a:p>
            <a:r>
              <a:rPr lang="en-GB" sz="2200" dirty="0"/>
              <a:t>More explicit responsibilities and </a:t>
            </a:r>
            <a:r>
              <a:rPr lang="en-GB" sz="2200" dirty="0" smtClean="0"/>
              <a:t>duties concerning:</a:t>
            </a:r>
          </a:p>
          <a:p>
            <a:endParaRPr lang="en-GB" sz="2200" dirty="0"/>
          </a:p>
          <a:p>
            <a:pPr marL="363538" lvl="1" indent="-363538">
              <a:buFont typeface="Wingdings" pitchFamily="2" charset="2"/>
              <a:buChar char="§"/>
            </a:pPr>
            <a:r>
              <a:rPr lang="en-GB" sz="2000" dirty="0" smtClean="0"/>
              <a:t>Defining </a:t>
            </a:r>
            <a:r>
              <a:rPr lang="en-GB" sz="2000" dirty="0"/>
              <a:t>policy objectives, priorities and performance indicators</a:t>
            </a:r>
          </a:p>
          <a:p>
            <a:pPr marL="363538" lvl="1" indent="-363538">
              <a:buFont typeface="Wingdings" pitchFamily="2" charset="2"/>
              <a:buChar char="§"/>
            </a:pPr>
            <a:r>
              <a:rPr lang="en-GB" sz="2000" dirty="0" smtClean="0"/>
              <a:t>Management </a:t>
            </a:r>
            <a:r>
              <a:rPr lang="en-GB" sz="2000" dirty="0"/>
              <a:t>of financial and non financial processes</a:t>
            </a:r>
          </a:p>
          <a:p>
            <a:pPr marL="363538" lvl="1" indent="-363538">
              <a:buFont typeface="Wingdings" pitchFamily="2" charset="2"/>
              <a:buChar char="§"/>
            </a:pPr>
            <a:r>
              <a:rPr lang="en-GB" sz="2000" dirty="0" smtClean="0"/>
              <a:t>Efficiency </a:t>
            </a:r>
            <a:r>
              <a:rPr lang="en-GB" sz="2000" dirty="0"/>
              <a:t>and effectiveness of processes </a:t>
            </a:r>
          </a:p>
          <a:p>
            <a:pPr marL="363538" lvl="1" indent="-363538">
              <a:buFont typeface="Wingdings" pitchFamily="2" charset="2"/>
              <a:buChar char="§"/>
            </a:pPr>
            <a:r>
              <a:rPr lang="en-GB" sz="2000" dirty="0" smtClean="0"/>
              <a:t>Broader </a:t>
            </a:r>
            <a:r>
              <a:rPr lang="en-GB" sz="2000" dirty="0"/>
              <a:t>scope annual report (including “in control statement”)</a:t>
            </a:r>
          </a:p>
          <a:p>
            <a:pPr>
              <a:buFont typeface="Wingdings" pitchFamily="2" charset="2"/>
              <a:buChar char="§"/>
            </a:pPr>
            <a:r>
              <a:rPr lang="en-GB" sz="2000" dirty="0" smtClean="0"/>
              <a:t>New </a:t>
            </a:r>
            <a:r>
              <a:rPr lang="en-GB" sz="2000" dirty="0"/>
              <a:t>information needs of management</a:t>
            </a:r>
          </a:p>
          <a:p>
            <a:pPr>
              <a:buFont typeface="Wingdings" pitchFamily="2" charset="2"/>
              <a:buChar char="§"/>
            </a:pPr>
            <a:r>
              <a:rPr lang="en-GB" sz="2000" dirty="0" smtClean="0"/>
              <a:t>Changing </a:t>
            </a:r>
            <a:r>
              <a:rPr lang="en-GB" sz="2000" dirty="0"/>
              <a:t>role of </a:t>
            </a:r>
            <a:r>
              <a:rPr lang="en-GB" sz="2000" dirty="0" smtClean="0"/>
              <a:t>financial control </a:t>
            </a:r>
            <a:r>
              <a:rPr lang="en-GB" sz="2000" dirty="0"/>
              <a:t>and audit function</a:t>
            </a:r>
          </a:p>
          <a:p>
            <a:endParaRPr lang="en-GB" sz="2200" dirty="0"/>
          </a:p>
        </p:txBody>
      </p:sp>
      <p:sp>
        <p:nvSpPr>
          <p:cNvPr id="2" name="Tijdelijke aanduiding voor voettekst 1"/>
          <p:cNvSpPr>
            <a:spLocks noGrp="1"/>
          </p:cNvSpPr>
          <p:nvPr>
            <p:ph type="ftr" sz="quarter" idx="11"/>
          </p:nvPr>
        </p:nvSpPr>
        <p:spPr/>
        <p:txBody>
          <a:bodyPr/>
          <a:lstStyle/>
          <a:p>
            <a:pPr>
              <a:defRPr/>
            </a:pPr>
            <a:r>
              <a:rPr lang="en-US" smtClean="0"/>
              <a:t>Prague, March 2016</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Key-players in FMC (the Netherlands)</a:t>
            </a:r>
            <a:endParaRPr lang="en-US" dirty="0"/>
          </a:p>
        </p:txBody>
      </p:sp>
      <p:graphicFrame>
        <p:nvGraphicFramePr>
          <p:cNvPr id="5" name="Tabel 4"/>
          <p:cNvGraphicFramePr>
            <a:graphicFrameLocks noGrp="1"/>
          </p:cNvGraphicFramePr>
          <p:nvPr>
            <p:extLst>
              <p:ext uri="{D42A27DB-BD31-4B8C-83A1-F6EECF244321}">
                <p14:modId xmlns:p14="http://schemas.microsoft.com/office/powerpoint/2010/main" val="1640603576"/>
              </p:ext>
            </p:extLst>
          </p:nvPr>
        </p:nvGraphicFramePr>
        <p:xfrm>
          <a:off x="-1" y="1729647"/>
          <a:ext cx="9144002" cy="4413619"/>
        </p:xfrm>
        <a:graphic>
          <a:graphicData uri="http://schemas.openxmlformats.org/drawingml/2006/table">
            <a:tbl>
              <a:tblPr/>
              <a:tblGrid>
                <a:gridCol w="1101425"/>
                <a:gridCol w="2767192"/>
                <a:gridCol w="2767192"/>
                <a:gridCol w="2508193"/>
              </a:tblGrid>
              <a:tr h="274492">
                <a:tc gridSpan="2">
                  <a:txBody>
                    <a:bodyPr/>
                    <a:lstStyle/>
                    <a:p>
                      <a:pPr algn="ctr">
                        <a:spcAft>
                          <a:spcPts val="0"/>
                        </a:spcAft>
                      </a:pPr>
                      <a:r>
                        <a:rPr lang="en-GB" sz="800" b="1" dirty="0">
                          <a:latin typeface="Times New Roman"/>
                          <a:ea typeface="Times New Roman"/>
                          <a:cs typeface="Arial"/>
                        </a:rPr>
                        <a:t>FMCS</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spcAft>
                          <a:spcPts val="0"/>
                        </a:spcAft>
                      </a:pPr>
                      <a:r>
                        <a:rPr lang="en-GB" sz="800" b="1" dirty="0">
                          <a:latin typeface="Times New Roman"/>
                          <a:ea typeface="Times New Roman"/>
                          <a:cs typeface="Arial"/>
                        </a:rPr>
                        <a:t>Ex ante control/supervision/verification of </a:t>
                      </a:r>
                      <a:endParaRPr lang="en-US" sz="800" dirty="0">
                        <a:latin typeface="Times New Roman"/>
                        <a:ea typeface="Times New Roman"/>
                        <a:cs typeface="Times New Roman"/>
                      </a:endParaRPr>
                    </a:p>
                    <a:p>
                      <a:pPr>
                        <a:spcAft>
                          <a:spcPts val="0"/>
                        </a:spcAft>
                      </a:pPr>
                      <a:r>
                        <a:rPr lang="en-GB" sz="800" b="1" dirty="0">
                          <a:latin typeface="Times New Roman"/>
                          <a:ea typeface="Times New Roman"/>
                          <a:cs typeface="Arial"/>
                        </a:rPr>
                        <a:t>budget and financial management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800" b="1" dirty="0">
                          <a:latin typeface="Times New Roman"/>
                          <a:ea typeface="Times New Roman"/>
                          <a:cs typeface="Arial"/>
                        </a:rPr>
                        <a:t>Ex post control/supervision/audit of </a:t>
                      </a:r>
                      <a:endParaRPr lang="en-US" sz="800" dirty="0">
                        <a:latin typeface="Times New Roman"/>
                        <a:ea typeface="Times New Roman"/>
                        <a:cs typeface="Times New Roman"/>
                      </a:endParaRPr>
                    </a:p>
                    <a:p>
                      <a:pPr>
                        <a:spcAft>
                          <a:spcPts val="0"/>
                        </a:spcAft>
                      </a:pPr>
                      <a:r>
                        <a:rPr lang="en-GB" sz="800" b="1" dirty="0">
                          <a:latin typeface="Times New Roman"/>
                          <a:ea typeface="Times New Roman"/>
                          <a:cs typeface="Arial"/>
                        </a:rPr>
                        <a:t>budget and financial management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576434">
                <a:tc rowSpan="2">
                  <a:txBody>
                    <a:bodyPr/>
                    <a:lstStyle/>
                    <a:p>
                      <a:pPr>
                        <a:spcAft>
                          <a:spcPts val="0"/>
                        </a:spcAft>
                      </a:pPr>
                      <a:r>
                        <a:rPr lang="en-GB" sz="1000" b="1" dirty="0">
                          <a:latin typeface="Times New Roman"/>
                          <a:ea typeface="Times New Roman"/>
                          <a:cs typeface="Arial"/>
                        </a:rPr>
                        <a:t>External control = </a:t>
                      </a:r>
                      <a:r>
                        <a:rPr lang="en-GB" sz="1000" b="1" dirty="0" smtClean="0">
                          <a:latin typeface="Times New Roman"/>
                          <a:ea typeface="Times New Roman"/>
                          <a:cs typeface="Arial"/>
                        </a:rPr>
                        <a:t>political /</a:t>
                      </a:r>
                    </a:p>
                    <a:p>
                      <a:pPr>
                        <a:spcAft>
                          <a:spcPts val="0"/>
                        </a:spcAft>
                      </a:pPr>
                      <a:r>
                        <a:rPr lang="en-GB" sz="1000" b="1" dirty="0" smtClean="0">
                          <a:latin typeface="Times New Roman"/>
                          <a:ea typeface="Times New Roman"/>
                          <a:cs typeface="Arial"/>
                        </a:rPr>
                        <a:t>parliamentary </a:t>
                      </a:r>
                      <a:r>
                        <a:rPr lang="en-GB" sz="1000" b="1" dirty="0">
                          <a:latin typeface="Times New Roman"/>
                          <a:ea typeface="Times New Roman"/>
                          <a:cs typeface="Arial"/>
                        </a:rPr>
                        <a:t>control</a:t>
                      </a:r>
                      <a:endParaRPr lang="en-US" sz="10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1400" b="1" dirty="0">
                          <a:latin typeface="Times New Roman"/>
                          <a:ea typeface="Times New Roman"/>
                          <a:cs typeface="Arial"/>
                        </a:rPr>
                        <a:t>Political control</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a:latin typeface="Times New Roman"/>
                          <a:ea typeface="Times New Roman"/>
                          <a:cs typeface="Arial"/>
                        </a:rPr>
                        <a:t>Control </a:t>
                      </a:r>
                      <a:r>
                        <a:rPr lang="en-GB" sz="800" dirty="0">
                          <a:latin typeface="Times New Roman"/>
                          <a:ea typeface="Times New Roman"/>
                          <a:cs typeface="Arial"/>
                        </a:rPr>
                        <a:t>of ministers/government </a:t>
                      </a:r>
                      <a:r>
                        <a:rPr lang="en-GB" sz="800" b="1" dirty="0">
                          <a:latin typeface="Times New Roman"/>
                          <a:ea typeface="Times New Roman"/>
                          <a:cs typeface="Arial"/>
                        </a:rPr>
                        <a:t>by Parliament</a:t>
                      </a:r>
                      <a:r>
                        <a:rPr lang="en-GB" sz="800" dirty="0">
                          <a:latin typeface="Times New Roman"/>
                          <a:ea typeface="Times New Roman"/>
                          <a:cs typeface="Arial"/>
                        </a:rPr>
                        <a:t> through:</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a. enacting annually the budget laws. </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setting the general budgetary and financial framework </a:t>
                      </a:r>
                      <a:r>
                        <a:rPr lang="en-US" sz="800" dirty="0">
                          <a:latin typeface="Times New Roman"/>
                          <a:ea typeface="Times New Roman"/>
                          <a:cs typeface="Times New Roman"/>
                        </a:rPr>
                        <a:t>through</a:t>
                      </a:r>
                      <a:r>
                        <a:rPr lang="en-US" sz="800" dirty="0">
                          <a:latin typeface="Arial"/>
                          <a:ea typeface="Times New Roman"/>
                          <a:cs typeface="Times New Roman"/>
                        </a:rPr>
                        <a:t> </a:t>
                      </a:r>
                      <a:r>
                        <a:rPr lang="en-GB" sz="800" dirty="0">
                          <a:latin typeface="Times New Roman"/>
                          <a:ea typeface="Times New Roman"/>
                          <a:cs typeface="Arial"/>
                        </a:rPr>
                        <a:t>enacting the Organic Budget Law/PFIC-law (</a:t>
                      </a:r>
                      <a:r>
                        <a:rPr lang="en-GB" sz="800" dirty="0" err="1">
                          <a:latin typeface="Times New Roman"/>
                          <a:ea typeface="Times New Roman"/>
                          <a:cs typeface="Arial"/>
                        </a:rPr>
                        <a:t>Comptabiliteitswet</a:t>
                      </a:r>
                      <a:r>
                        <a:rPr lang="en-GB" sz="800" dirty="0">
                          <a:latin typeface="Times New Roman"/>
                          <a:ea typeface="Times New Roman"/>
                          <a:cs typeface="Arial"/>
                        </a:rPr>
                        <a:t>).</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a:latin typeface="Times New Roman"/>
                          <a:ea typeface="Times New Roman"/>
                          <a:cs typeface="Arial"/>
                        </a:rPr>
                        <a:t>Control </a:t>
                      </a:r>
                      <a:r>
                        <a:rPr lang="en-GB" sz="800">
                          <a:latin typeface="Times New Roman"/>
                          <a:ea typeface="Times New Roman"/>
                          <a:cs typeface="Arial"/>
                        </a:rPr>
                        <a:t>of ministers/government </a:t>
                      </a:r>
                      <a:r>
                        <a:rPr lang="en-GB" sz="800" b="1">
                          <a:latin typeface="Times New Roman"/>
                          <a:ea typeface="Times New Roman"/>
                          <a:cs typeface="Arial"/>
                        </a:rPr>
                        <a:t>by Parliament</a:t>
                      </a:r>
                      <a:r>
                        <a:rPr lang="en-GB" sz="800">
                          <a:latin typeface="Times New Roman"/>
                          <a:ea typeface="Times New Roman"/>
                          <a:cs typeface="Arial"/>
                        </a:rPr>
                        <a:t> through:</a:t>
                      </a:r>
                      <a:endParaRPr lang="en-US" sz="800">
                        <a:latin typeface="Times New Roman"/>
                        <a:ea typeface="Times New Roman"/>
                        <a:cs typeface="Times New Roman"/>
                      </a:endParaRPr>
                    </a:p>
                    <a:p>
                      <a:pPr>
                        <a:spcAft>
                          <a:spcPts val="0"/>
                        </a:spcAft>
                      </a:pPr>
                      <a:r>
                        <a:rPr lang="en-GB" sz="800">
                          <a:latin typeface="Times New Roman"/>
                          <a:ea typeface="Times New Roman"/>
                          <a:cs typeface="Arial"/>
                        </a:rPr>
                        <a:t>a. annually voting the (financial) ministerial reports.</a:t>
                      </a:r>
                      <a:endParaRPr lang="en-US" sz="800">
                        <a:latin typeface="Times New Roman"/>
                        <a:ea typeface="Times New Roman"/>
                        <a:cs typeface="Times New Roman"/>
                      </a:endParaRPr>
                    </a:p>
                    <a:p>
                      <a:pPr>
                        <a:spcAft>
                          <a:spcPts val="0"/>
                        </a:spcAft>
                      </a:pPr>
                      <a:r>
                        <a:rPr lang="en-GB" sz="800">
                          <a:latin typeface="Times New Roman"/>
                          <a:ea typeface="Times New Roman"/>
                          <a:cs typeface="Arial"/>
                        </a:rPr>
                        <a:t>b. discussing the audit reports of the SAI/CoA.</a:t>
                      </a:r>
                      <a:endParaRPr lang="en-US" sz="80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85">
                <a:tc vMerge="1">
                  <a:txBody>
                    <a:bodyPr/>
                    <a:lstStyle/>
                    <a:p>
                      <a:endParaRPr lang="en-US"/>
                    </a:p>
                  </a:txBody>
                  <a:tcPr/>
                </a:tc>
                <a:tc>
                  <a:txBody>
                    <a:bodyPr/>
                    <a:lstStyle/>
                    <a:p>
                      <a:pPr>
                        <a:spcAft>
                          <a:spcPts val="0"/>
                        </a:spcAft>
                      </a:pPr>
                      <a:r>
                        <a:rPr lang="en-GB" sz="1400" b="1" dirty="0">
                          <a:latin typeface="Times New Roman"/>
                          <a:ea typeface="Times New Roman"/>
                          <a:cs typeface="Arial"/>
                        </a:rPr>
                        <a:t>External audit</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a:latin typeface="Times New Roman"/>
                          <a:ea typeface="Times New Roman"/>
                          <a:cs typeface="Arial"/>
                        </a:rPr>
                        <a:t>Independent audit </a:t>
                      </a:r>
                      <a:r>
                        <a:rPr lang="en-GB" sz="800" b="1" dirty="0">
                          <a:latin typeface="Times New Roman"/>
                          <a:ea typeface="Times New Roman"/>
                          <a:cs typeface="Arial"/>
                        </a:rPr>
                        <a:t>by the SAI/CoA </a:t>
                      </a:r>
                      <a:r>
                        <a:rPr lang="en-GB" sz="800" dirty="0">
                          <a:latin typeface="Times New Roman"/>
                          <a:ea typeface="Times New Roman"/>
                          <a:cs typeface="Arial"/>
                        </a:rPr>
                        <a:t>.for Parliament.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a. auditing annually the (financial) ministerial reports and the financial management of the ministries.</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b. performing periodically efficiency audits.</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724">
                <a:tc rowSpan="4">
                  <a:txBody>
                    <a:bodyPr/>
                    <a:lstStyle/>
                    <a:p>
                      <a:pPr>
                        <a:spcAft>
                          <a:spcPts val="0"/>
                        </a:spcAft>
                      </a:pPr>
                      <a:r>
                        <a:rPr lang="en-GB" sz="1000" b="1" dirty="0">
                          <a:latin typeface="Times New Roman"/>
                          <a:ea typeface="Times New Roman"/>
                          <a:cs typeface="Arial"/>
                        </a:rPr>
                        <a:t>Internal </a:t>
                      </a:r>
                      <a:r>
                        <a:rPr lang="en-GB" sz="1000" b="1" dirty="0" smtClean="0">
                          <a:latin typeface="Times New Roman"/>
                          <a:ea typeface="Times New Roman"/>
                          <a:cs typeface="Arial"/>
                        </a:rPr>
                        <a:t>control + Internal Governance </a:t>
                      </a:r>
                      <a:r>
                        <a:rPr lang="en-GB" sz="1000" b="1" dirty="0">
                          <a:latin typeface="Times New Roman"/>
                          <a:ea typeface="Times New Roman"/>
                          <a:cs typeface="Arial"/>
                        </a:rPr>
                        <a:t>= ministerial and managerial control</a:t>
                      </a:r>
                      <a:endParaRPr lang="en-US" sz="1000" dirty="0">
                        <a:latin typeface="Times New Roman"/>
                        <a:ea typeface="Times New Roman"/>
                        <a:cs typeface="Times New Roman"/>
                      </a:endParaRPr>
                    </a:p>
                    <a:p>
                      <a:pPr>
                        <a:spcAft>
                          <a:spcPts val="0"/>
                        </a:spcAft>
                      </a:pPr>
                      <a:r>
                        <a:rPr lang="en-GB" sz="1000" b="1" dirty="0">
                          <a:latin typeface="Times New Roman"/>
                          <a:ea typeface="Times New Roman"/>
                          <a:cs typeface="Arial"/>
                        </a:rPr>
                        <a:t>(management control)</a:t>
                      </a:r>
                      <a:endParaRPr lang="en-US" sz="10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1400" b="1" dirty="0">
                          <a:latin typeface="Times New Roman"/>
                          <a:ea typeface="Times New Roman"/>
                          <a:cs typeface="Arial"/>
                        </a:rPr>
                        <a:t>1</a:t>
                      </a:r>
                      <a:r>
                        <a:rPr lang="en-GB" sz="1400" b="1" baseline="30000" dirty="0">
                          <a:latin typeface="Times New Roman"/>
                          <a:ea typeface="Times New Roman"/>
                          <a:cs typeface="Arial"/>
                        </a:rPr>
                        <a:t>st</a:t>
                      </a:r>
                      <a:r>
                        <a:rPr lang="en-GB" sz="1400" b="1" dirty="0">
                          <a:latin typeface="Times New Roman"/>
                          <a:ea typeface="Times New Roman"/>
                          <a:cs typeface="Arial"/>
                        </a:rPr>
                        <a:t> line internal control</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a:latin typeface="Times New Roman"/>
                          <a:ea typeface="Times New Roman"/>
                          <a:cs typeface="Arial"/>
                        </a:rPr>
                        <a:t>Supervision:</a:t>
                      </a:r>
                      <a:r>
                        <a:rPr lang="en-GB" sz="800">
                          <a:latin typeface="Times New Roman"/>
                          <a:ea typeface="Times New Roman"/>
                          <a:cs typeface="Arial"/>
                        </a:rPr>
                        <a:t/>
                      </a:r>
                      <a:br>
                        <a:rPr lang="en-GB" sz="800">
                          <a:latin typeface="Times New Roman"/>
                          <a:ea typeface="Times New Roman"/>
                          <a:cs typeface="Arial"/>
                        </a:rPr>
                      </a:br>
                      <a:r>
                        <a:rPr lang="en-GB" sz="800">
                          <a:latin typeface="Times New Roman"/>
                          <a:ea typeface="Times New Roman"/>
                          <a:cs typeface="Arial"/>
                        </a:rPr>
                        <a:t>a.</a:t>
                      </a:r>
                      <a:r>
                        <a:rPr lang="en-GB" sz="800" i="1">
                          <a:latin typeface="Times New Roman"/>
                          <a:ea typeface="Times New Roman"/>
                          <a:cs typeface="Arial"/>
                        </a:rPr>
                        <a:t> </a:t>
                      </a:r>
                      <a:r>
                        <a:rPr lang="en-GB" sz="800" b="1">
                          <a:latin typeface="Times New Roman"/>
                          <a:ea typeface="Times New Roman"/>
                          <a:cs typeface="Arial"/>
                        </a:rPr>
                        <a:t>by the minister </a:t>
                      </a:r>
                      <a:r>
                        <a:rPr lang="en-GB" sz="800">
                          <a:latin typeface="Times New Roman"/>
                          <a:ea typeface="Times New Roman"/>
                          <a:cs typeface="Arial"/>
                        </a:rPr>
                        <a:t>of the managerial board</a:t>
                      </a:r>
                      <a:r>
                        <a:rPr lang="en-GB" sz="800" b="1">
                          <a:latin typeface="Times New Roman"/>
                          <a:ea typeface="Times New Roman"/>
                          <a:cs typeface="Arial"/>
                        </a:rPr>
                        <a:t> </a:t>
                      </a:r>
                      <a:r>
                        <a:rPr lang="en-GB" sz="800">
                          <a:latin typeface="Times New Roman"/>
                          <a:ea typeface="Times New Roman"/>
                          <a:cs typeface="Arial"/>
                        </a:rPr>
                        <a:t>(SG/DGs; strategic level);</a:t>
                      </a:r>
                      <a:endParaRPr lang="en-US" sz="800">
                        <a:latin typeface="Times New Roman"/>
                        <a:ea typeface="Times New Roman"/>
                        <a:cs typeface="Times New Roman"/>
                      </a:endParaRPr>
                    </a:p>
                    <a:p>
                      <a:pPr>
                        <a:spcAft>
                          <a:spcPts val="0"/>
                        </a:spcAft>
                      </a:pPr>
                      <a:r>
                        <a:rPr lang="en-GB" sz="800">
                          <a:latin typeface="Times New Roman"/>
                          <a:ea typeface="Times New Roman"/>
                          <a:cs typeface="Arial"/>
                        </a:rPr>
                        <a:t>b. </a:t>
                      </a:r>
                      <a:r>
                        <a:rPr lang="en-GB" sz="800" b="1">
                          <a:latin typeface="Times New Roman"/>
                          <a:ea typeface="Times New Roman"/>
                          <a:cs typeface="Arial"/>
                        </a:rPr>
                        <a:t>by the managers </a:t>
                      </a:r>
                      <a:r>
                        <a:rPr lang="en-GB" sz="800">
                          <a:latin typeface="Times New Roman"/>
                          <a:ea typeface="Times New Roman"/>
                          <a:cs typeface="Arial"/>
                        </a:rPr>
                        <a:t>(policy performers</a:t>
                      </a:r>
                      <a:r>
                        <a:rPr lang="en-GB" sz="800" b="1">
                          <a:latin typeface="Times New Roman"/>
                          <a:ea typeface="Times New Roman"/>
                          <a:cs typeface="Arial"/>
                        </a:rPr>
                        <a:t>)</a:t>
                      </a:r>
                      <a:r>
                        <a:rPr lang="en-GB" sz="800">
                          <a:latin typeface="Times New Roman"/>
                          <a:ea typeface="Times New Roman"/>
                          <a:cs typeface="Arial"/>
                        </a:rPr>
                        <a:t> of the staff members (operational level);</a:t>
                      </a:r>
                      <a:endParaRPr lang="en-US" sz="800">
                        <a:latin typeface="Times New Roman"/>
                        <a:ea typeface="Times New Roman"/>
                        <a:cs typeface="Times New Roman"/>
                      </a:endParaRPr>
                    </a:p>
                    <a:p>
                      <a:pPr>
                        <a:spcAft>
                          <a:spcPts val="0"/>
                        </a:spcAft>
                      </a:pPr>
                      <a:r>
                        <a:rPr lang="en-GB" sz="800">
                          <a:latin typeface="Times New Roman"/>
                          <a:ea typeface="Times New Roman"/>
                          <a:cs typeface="Arial"/>
                        </a:rPr>
                        <a:t>c. supplemented with self-control by the (performing) staff members and with testing by colleagues.</a:t>
                      </a:r>
                      <a:endParaRPr lang="en-US" sz="80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GB" sz="800">
                          <a:latin typeface="Times New Roman"/>
                          <a:ea typeface="Times New Roman"/>
                          <a:cs typeface="Arial"/>
                        </a:rPr>
                        <a:t>Sometimes, risk based, </a:t>
                      </a:r>
                      <a:r>
                        <a:rPr lang="en-GB" sz="800" i="1">
                          <a:latin typeface="Times New Roman"/>
                          <a:ea typeface="Times New Roman"/>
                          <a:cs typeface="Arial"/>
                        </a:rPr>
                        <a:t>internal verification</a:t>
                      </a:r>
                      <a:r>
                        <a:rPr lang="en-GB" sz="800">
                          <a:latin typeface="Times New Roman"/>
                          <a:ea typeface="Times New Roman"/>
                          <a:cs typeface="Arial"/>
                        </a:rPr>
                        <a:t> </a:t>
                      </a:r>
                      <a:r>
                        <a:rPr lang="en-GB" sz="800" b="1">
                          <a:latin typeface="Times New Roman"/>
                          <a:ea typeface="Times New Roman"/>
                          <a:cs typeface="Arial"/>
                        </a:rPr>
                        <a:t>by a verification department</a:t>
                      </a:r>
                      <a:r>
                        <a:rPr lang="en-GB" sz="800">
                          <a:latin typeface="Times New Roman"/>
                          <a:ea typeface="Times New Roman"/>
                          <a:cs typeface="Arial"/>
                        </a:rPr>
                        <a:t>, through order of the manager (for example in case of large-scale granting subsidies).</a:t>
                      </a:r>
                      <a:endParaRPr lang="en-US" sz="80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231">
                <a:tc vMerge="1">
                  <a:txBody>
                    <a:bodyPr/>
                    <a:lstStyle/>
                    <a:p>
                      <a:endParaRPr lang="en-US"/>
                    </a:p>
                  </a:txBody>
                  <a:tcPr/>
                </a:tc>
                <a:tc>
                  <a:txBody>
                    <a:bodyPr/>
                    <a:lstStyle/>
                    <a:p>
                      <a:pPr>
                        <a:spcAft>
                          <a:spcPts val="0"/>
                        </a:spcAft>
                      </a:pPr>
                      <a:r>
                        <a:rPr lang="en-GB" sz="1400" b="1">
                          <a:latin typeface="Times New Roman"/>
                          <a:ea typeface="Times New Roman"/>
                          <a:cs typeface="Arial"/>
                        </a:rPr>
                        <a:t>2</a:t>
                      </a:r>
                      <a:r>
                        <a:rPr lang="en-GB" sz="1400" b="1" baseline="30000">
                          <a:latin typeface="Times New Roman"/>
                          <a:ea typeface="Times New Roman"/>
                          <a:cs typeface="Arial"/>
                        </a:rPr>
                        <a:t>nd</a:t>
                      </a:r>
                      <a:r>
                        <a:rPr lang="en-GB" sz="1400" b="1">
                          <a:latin typeface="Times New Roman"/>
                          <a:ea typeface="Times New Roman"/>
                          <a:cs typeface="Arial"/>
                        </a:rPr>
                        <a:t> line internal control</a:t>
                      </a:r>
                      <a:endParaRPr lang="en-US" sz="1400" b="1">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i="1" dirty="0">
                          <a:latin typeface="Times New Roman"/>
                          <a:ea typeface="Times New Roman"/>
                          <a:cs typeface="Arial"/>
                        </a:rPr>
                        <a:t>Setting budgetary and financial frameworks, internal regulation and advising within a line ministry </a:t>
                      </a:r>
                      <a:r>
                        <a:rPr lang="en-GB" sz="800" b="1" dirty="0" smtClean="0">
                          <a:latin typeface="Times New Roman"/>
                          <a:ea typeface="Times New Roman"/>
                          <a:cs typeface="Arial"/>
                        </a:rPr>
                        <a:t>by the Financial Economic Affairs </a:t>
                      </a:r>
                      <a:r>
                        <a:rPr lang="en-GB" sz="800" b="1" dirty="0" err="1" smtClean="0">
                          <a:latin typeface="Times New Roman"/>
                          <a:ea typeface="Times New Roman"/>
                          <a:cs typeface="Arial"/>
                        </a:rPr>
                        <a:t>Depaertment</a:t>
                      </a:r>
                      <a:r>
                        <a:rPr lang="en-GB" sz="800" b="1" dirty="0" smtClean="0">
                          <a:latin typeface="Times New Roman"/>
                          <a:ea typeface="Times New Roman"/>
                          <a:cs typeface="Arial"/>
                        </a:rPr>
                        <a:t>: </a:t>
                      </a:r>
                      <a:r>
                        <a:rPr lang="en-GB" sz="800" b="1" dirty="0">
                          <a:latin typeface="Times New Roman"/>
                          <a:ea typeface="Times New Roman"/>
                          <a:cs typeface="Arial"/>
                        </a:rPr>
                        <a:t>FEAD</a:t>
                      </a:r>
                      <a:r>
                        <a:rPr lang="en-GB" sz="800" dirty="0">
                          <a:latin typeface="Times New Roman"/>
                          <a:ea typeface="Times New Roman"/>
                          <a:cs typeface="Arial"/>
                        </a:rPr>
                        <a:t>.</a:t>
                      </a:r>
                      <a:endParaRPr lang="en-US" sz="800" dirty="0">
                        <a:latin typeface="Times New Roman"/>
                        <a:ea typeface="Times New Roman"/>
                        <a:cs typeface="Times New Roman"/>
                      </a:endParaRPr>
                    </a:p>
                    <a:p>
                      <a:pPr>
                        <a:spcAft>
                          <a:spcPts val="0"/>
                        </a:spcAft>
                      </a:pPr>
                      <a:r>
                        <a:rPr lang="en-GB" sz="800" dirty="0">
                          <a:latin typeface="Times New Roman"/>
                          <a:ea typeface="Times New Roman"/>
                          <a:cs typeface="Arial"/>
                        </a:rPr>
                        <a:t>Supplemented with </a:t>
                      </a:r>
                      <a:r>
                        <a:rPr lang="en-GB" sz="800" i="1" dirty="0">
                          <a:latin typeface="Times New Roman"/>
                          <a:ea typeface="Times New Roman"/>
                          <a:cs typeface="Arial"/>
                        </a:rPr>
                        <a:t>limited preventive control </a:t>
                      </a:r>
                      <a:r>
                        <a:rPr lang="en-GB" sz="800" b="1" dirty="0">
                          <a:latin typeface="Times New Roman"/>
                          <a:ea typeface="Times New Roman"/>
                          <a:cs typeface="Arial"/>
                        </a:rPr>
                        <a:t>by FEAD</a:t>
                      </a:r>
                      <a:r>
                        <a:rPr lang="en-GB" sz="800" dirty="0">
                          <a:latin typeface="Times New Roman"/>
                          <a:ea typeface="Times New Roman"/>
                          <a:cs typeface="Arial"/>
                        </a:rPr>
                        <a:t> for special cases/situations/ operations/ activities (mandatory financial second opinion).</a:t>
                      </a:r>
                      <a:endParaRPr lang="en-US" sz="800"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10795">
                        <a:spcAft>
                          <a:spcPts val="0"/>
                        </a:spcAft>
                      </a:pPr>
                      <a:endParaRPr lang="en-GB" sz="800">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231">
                <a:tc vMerge="1">
                  <a:txBody>
                    <a:bodyPr/>
                    <a:lstStyle/>
                    <a:p>
                      <a:endParaRPr lang="en-US"/>
                    </a:p>
                  </a:txBody>
                  <a:tcPr/>
                </a:tc>
                <a:tc>
                  <a:txBody>
                    <a:bodyPr/>
                    <a:lstStyle/>
                    <a:p>
                      <a:pPr>
                        <a:spcAft>
                          <a:spcPts val="0"/>
                        </a:spcAft>
                      </a:pPr>
                      <a:r>
                        <a:rPr lang="en-GB" sz="1400" b="1">
                          <a:latin typeface="Times New Roman"/>
                          <a:ea typeface="Times New Roman"/>
                          <a:cs typeface="Arial"/>
                        </a:rPr>
                        <a:t>2</a:t>
                      </a:r>
                      <a:r>
                        <a:rPr lang="en-GB" sz="1400" b="1" baseline="30000">
                          <a:latin typeface="Times New Roman"/>
                          <a:ea typeface="Times New Roman"/>
                          <a:cs typeface="Arial"/>
                        </a:rPr>
                        <a:t>nd</a:t>
                      </a:r>
                      <a:r>
                        <a:rPr lang="en-GB" sz="1400" b="1">
                          <a:latin typeface="Times New Roman"/>
                          <a:ea typeface="Times New Roman"/>
                          <a:cs typeface="Arial"/>
                        </a:rPr>
                        <a:t> line external control</a:t>
                      </a:r>
                      <a:endParaRPr lang="en-US" sz="1400" b="1">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kern="1200" dirty="0">
                          <a:solidFill>
                            <a:schemeClr val="tx1"/>
                          </a:solidFill>
                          <a:latin typeface="Times New Roman"/>
                          <a:ea typeface="Times New Roman"/>
                          <a:cs typeface="Arial"/>
                        </a:rPr>
                        <a:t>Setting government broad budgetary and financial frameworks and regulations by the </a:t>
                      </a:r>
                      <a:r>
                        <a:rPr lang="en-GB" sz="800" kern="1200" dirty="0" err="1">
                          <a:solidFill>
                            <a:schemeClr val="tx1"/>
                          </a:solidFill>
                          <a:latin typeface="Times New Roman"/>
                          <a:ea typeface="Times New Roman"/>
                          <a:cs typeface="Arial"/>
                        </a:rPr>
                        <a:t>MoF</a:t>
                      </a:r>
                      <a:r>
                        <a:rPr lang="en-GB" sz="800" kern="1200" dirty="0">
                          <a:solidFill>
                            <a:schemeClr val="tx1"/>
                          </a:solidFill>
                          <a:latin typeface="Times New Roman"/>
                          <a:ea typeface="Times New Roman"/>
                          <a:cs typeface="Arial"/>
                        </a:rPr>
                        <a:t>/DG Budget.</a:t>
                      </a:r>
                      <a:endParaRPr lang="en-US" sz="800" kern="1200" dirty="0">
                        <a:solidFill>
                          <a:schemeClr val="tx1"/>
                        </a:solidFill>
                        <a:latin typeface="Times New Roman"/>
                        <a:ea typeface="Times New Roman"/>
                        <a:cs typeface="Arial"/>
                      </a:endParaRPr>
                    </a:p>
                    <a:p>
                      <a:pPr>
                        <a:spcAft>
                          <a:spcPts val="0"/>
                        </a:spcAft>
                      </a:pPr>
                      <a:r>
                        <a:rPr lang="en-GB" sz="800" kern="1200" dirty="0">
                          <a:solidFill>
                            <a:schemeClr val="tx1"/>
                          </a:solidFill>
                          <a:latin typeface="Times New Roman"/>
                          <a:ea typeface="Times New Roman"/>
                          <a:cs typeface="Arial"/>
                        </a:rPr>
                        <a:t>Supplemented with limited preventive control by the </a:t>
                      </a:r>
                      <a:r>
                        <a:rPr lang="en-GB" sz="800" kern="1200" dirty="0" err="1">
                          <a:solidFill>
                            <a:schemeClr val="tx1"/>
                          </a:solidFill>
                          <a:latin typeface="Times New Roman"/>
                          <a:ea typeface="Times New Roman"/>
                          <a:cs typeface="Arial"/>
                        </a:rPr>
                        <a:t>MoF</a:t>
                      </a:r>
                      <a:r>
                        <a:rPr lang="en-GB" sz="800" kern="1200" dirty="0">
                          <a:solidFill>
                            <a:schemeClr val="tx1"/>
                          </a:solidFill>
                          <a:latin typeface="Times New Roman"/>
                          <a:ea typeface="Times New Roman"/>
                          <a:cs typeface="Arial"/>
                        </a:rPr>
                        <a:t>/DG Budget for special cases/situations/ operations/activities (mandatory financial third opinion).</a:t>
                      </a:r>
                      <a:endParaRPr lang="en-US"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233">
                <a:tc vMerge="1">
                  <a:txBody>
                    <a:bodyPr/>
                    <a:lstStyle/>
                    <a:p>
                      <a:endParaRPr lang="en-US"/>
                    </a:p>
                  </a:txBody>
                  <a:tcPr/>
                </a:tc>
                <a:tc>
                  <a:txBody>
                    <a:bodyPr/>
                    <a:lstStyle/>
                    <a:p>
                      <a:pPr>
                        <a:spcAft>
                          <a:spcPts val="0"/>
                        </a:spcAft>
                      </a:pPr>
                      <a:r>
                        <a:rPr lang="en-GB" sz="1400" b="1" dirty="0">
                          <a:latin typeface="Times New Roman"/>
                          <a:ea typeface="Times New Roman"/>
                          <a:cs typeface="Arial"/>
                        </a:rPr>
                        <a:t>Internal audit</a:t>
                      </a:r>
                      <a:endParaRPr lang="en-US" sz="1400" b="1" dirty="0">
                        <a:latin typeface="Times New Roman"/>
                        <a:ea typeface="Times New Roman"/>
                        <a:cs typeface="Times New Roman"/>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800" kern="120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800" kern="1200" dirty="0" smtClean="0">
                          <a:solidFill>
                            <a:schemeClr val="tx1"/>
                          </a:solidFill>
                          <a:latin typeface="Times New Roman"/>
                          <a:ea typeface="Times New Roman"/>
                          <a:cs typeface="Arial"/>
                        </a:rPr>
                        <a:t>Audit by the </a:t>
                      </a:r>
                      <a:r>
                        <a:rPr lang="en-US" sz="800" b="1" kern="1200" dirty="0" smtClean="0">
                          <a:solidFill>
                            <a:schemeClr val="tx1"/>
                          </a:solidFill>
                          <a:latin typeface="Times New Roman"/>
                          <a:ea typeface="Times New Roman"/>
                          <a:cs typeface="Arial"/>
                        </a:rPr>
                        <a:t>internal auditor (CGAS). </a:t>
                      </a:r>
                    </a:p>
                    <a:p>
                      <a:r>
                        <a:rPr lang="en-US" sz="800" kern="1200" dirty="0" smtClean="0">
                          <a:solidFill>
                            <a:schemeClr val="tx1"/>
                          </a:solidFill>
                          <a:latin typeface="Times New Roman"/>
                          <a:ea typeface="Times New Roman"/>
                          <a:cs typeface="Arial"/>
                        </a:rPr>
                        <a:t>Financial, compliance and operational audits. </a:t>
                      </a:r>
                    </a:p>
                    <a:p>
                      <a:r>
                        <a:rPr lang="en-US" sz="800" kern="1200" dirty="0" smtClean="0">
                          <a:solidFill>
                            <a:schemeClr val="tx1"/>
                          </a:solidFill>
                          <a:latin typeface="Times New Roman"/>
                          <a:ea typeface="Times New Roman"/>
                          <a:cs typeface="Arial"/>
                        </a:rPr>
                        <a:t>Independent of the manager/policy performer, but subordinated to the minister. 	</a:t>
                      </a:r>
                    </a:p>
                    <a:p>
                      <a:pPr>
                        <a:spcAft>
                          <a:spcPts val="0"/>
                        </a:spcAft>
                      </a:pPr>
                      <a:endParaRPr lang="en-US" sz="800" kern="1200" dirty="0">
                        <a:solidFill>
                          <a:schemeClr val="tx1"/>
                        </a:solidFill>
                        <a:latin typeface="Times New Roman"/>
                        <a:ea typeface="Times New Roman"/>
                        <a:cs typeface="Arial"/>
                      </a:endParaRPr>
                    </a:p>
                  </a:txBody>
                  <a:tcPr marL="39259" marR="39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jdelijke aanduiding voor voettekst 2"/>
          <p:cNvSpPr>
            <a:spLocks noGrp="1"/>
          </p:cNvSpPr>
          <p:nvPr>
            <p:ph type="ftr" sz="quarter" idx="11"/>
          </p:nvPr>
        </p:nvSpPr>
        <p:spPr/>
        <p:txBody>
          <a:bodyPr/>
          <a:lstStyle/>
          <a:p>
            <a:pPr>
              <a:defRPr/>
            </a:pPr>
            <a:r>
              <a:rPr lang="en-US" smtClean="0"/>
              <a:t>Prague, March 2016</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bwMode="auto">
          <a:xfrm>
            <a:off x="395288" y="1222375"/>
            <a:ext cx="8151812" cy="6699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altLang="nl-NL" sz="2000" dirty="0" err="1" smtClean="0">
                <a:solidFill>
                  <a:srgbClr val="C00000"/>
                </a:solidFill>
                <a:latin typeface="Verdana" panose="020B0604030504040204" pitchFamily="34" charset="0"/>
              </a:rPr>
              <a:t>Organisation</a:t>
            </a:r>
            <a:r>
              <a:rPr lang="en-US" altLang="nl-NL" sz="2000" dirty="0" smtClean="0">
                <a:solidFill>
                  <a:srgbClr val="C00000"/>
                </a:solidFill>
                <a:latin typeface="Verdana" panose="020B0604030504040204" pitchFamily="34" charset="0"/>
              </a:rPr>
              <a:t> of FEAD function within a line ministry</a:t>
            </a:r>
            <a:endParaRPr lang="en-US" altLang="nl-NL" sz="2000" dirty="0" smtClean="0">
              <a:solidFill>
                <a:srgbClr val="C00000"/>
              </a:solidFill>
              <a:latin typeface="Verdana" panose="020B0604030504040204" pitchFamily="34" charset="0"/>
            </a:endParaRPr>
          </a:p>
        </p:txBody>
      </p:sp>
      <p:sp>
        <p:nvSpPr>
          <p:cNvPr id="15368" name="Rectangle 7"/>
          <p:cNvSpPr>
            <a:spLocks noChangeArrowheads="1"/>
          </p:cNvSpPr>
          <p:nvPr/>
        </p:nvSpPr>
        <p:spPr bwMode="auto">
          <a:xfrm>
            <a:off x="2776538" y="4443412"/>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spcBef>
                <a:spcPct val="50000"/>
              </a:spcBef>
              <a:buFontTx/>
              <a:buNone/>
            </a:pPr>
            <a:endParaRPr lang="nl-NL" altLang="nl-NL" sz="1800">
              <a:solidFill>
                <a:schemeClr val="tx1"/>
              </a:solidFill>
            </a:endParaRPr>
          </a:p>
          <a:p>
            <a:pPr algn="ctr">
              <a:spcBef>
                <a:spcPct val="50000"/>
              </a:spcBef>
              <a:buFontTx/>
              <a:buNone/>
            </a:pPr>
            <a:r>
              <a:rPr lang="nl-NL" altLang="nl-NL" sz="1800">
                <a:solidFill>
                  <a:schemeClr val="tx1"/>
                </a:solidFill>
              </a:rPr>
              <a:t>DG B</a:t>
            </a:r>
          </a:p>
          <a:p>
            <a:pPr algn="ctr">
              <a:buFontTx/>
              <a:buNone/>
            </a:pPr>
            <a:endParaRPr lang="nl-NL" altLang="nl-NL" sz="1800" b="1">
              <a:solidFill>
                <a:schemeClr val="tx1"/>
              </a:solidFill>
            </a:endParaRPr>
          </a:p>
        </p:txBody>
      </p:sp>
      <p:sp>
        <p:nvSpPr>
          <p:cNvPr id="15369" name="Rectangle 8"/>
          <p:cNvSpPr>
            <a:spLocks noChangeArrowheads="1"/>
          </p:cNvSpPr>
          <p:nvPr/>
        </p:nvSpPr>
        <p:spPr bwMode="auto">
          <a:xfrm>
            <a:off x="4162425" y="4468812"/>
            <a:ext cx="1198563"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a:solidFill>
                  <a:schemeClr val="tx1"/>
                </a:solidFill>
                <a:latin typeface="Century Gothic" panose="020B0502020202020204" pitchFamily="34" charset="0"/>
              </a:rPr>
              <a:t>DG C</a:t>
            </a:r>
          </a:p>
        </p:txBody>
      </p:sp>
      <p:sp>
        <p:nvSpPr>
          <p:cNvPr id="15370" name="Text Box 9"/>
          <p:cNvSpPr txBox="1">
            <a:spLocks noChangeArrowheads="1"/>
          </p:cNvSpPr>
          <p:nvPr/>
        </p:nvSpPr>
        <p:spPr bwMode="auto">
          <a:xfrm>
            <a:off x="2866292" y="2035175"/>
            <a:ext cx="1873983" cy="588366"/>
          </a:xfrm>
          <a:prstGeom prst="rect">
            <a:avLst/>
          </a:prstGeom>
          <a:solidFill>
            <a:schemeClr val="accent1">
              <a:lumMod val="20000"/>
              <a:lumOff val="80000"/>
            </a:schemeClr>
          </a:solidFill>
          <a:ln>
            <a:noFill/>
          </a:ln>
        </p:spPr>
        <p:txBody>
          <a:bodyPr wrap="square">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nSpc>
                <a:spcPct val="30000"/>
              </a:lnSpc>
              <a:spcBef>
                <a:spcPct val="50000"/>
              </a:spcBef>
              <a:buFontTx/>
              <a:buNone/>
            </a:pPr>
            <a:endParaRPr lang="nl-NL" altLang="nl-NL" sz="1600" dirty="0" smtClean="0">
              <a:solidFill>
                <a:schemeClr val="tx1"/>
              </a:solidFill>
            </a:endParaRPr>
          </a:p>
          <a:p>
            <a:pPr>
              <a:lnSpc>
                <a:spcPct val="30000"/>
              </a:lnSpc>
              <a:spcBef>
                <a:spcPct val="50000"/>
              </a:spcBef>
              <a:buFontTx/>
              <a:buNone/>
            </a:pPr>
            <a:r>
              <a:rPr lang="en-US" altLang="nl-NL" sz="1600" dirty="0" smtClean="0">
                <a:solidFill>
                  <a:schemeClr val="tx1"/>
                </a:solidFill>
              </a:rPr>
              <a:t>Minister/ State </a:t>
            </a:r>
          </a:p>
          <a:p>
            <a:pPr>
              <a:lnSpc>
                <a:spcPct val="30000"/>
              </a:lnSpc>
              <a:spcBef>
                <a:spcPct val="50000"/>
              </a:spcBef>
              <a:buFontTx/>
              <a:buNone/>
            </a:pPr>
            <a:r>
              <a:rPr lang="en-US" altLang="nl-NL" sz="1600" dirty="0" smtClean="0">
                <a:solidFill>
                  <a:schemeClr val="tx1"/>
                </a:solidFill>
              </a:rPr>
              <a:t>secretary</a:t>
            </a:r>
            <a:endParaRPr lang="en-US" altLang="nl-NL" sz="1600" dirty="0">
              <a:solidFill>
                <a:schemeClr val="tx1"/>
              </a:solidFill>
            </a:endParaRPr>
          </a:p>
        </p:txBody>
      </p:sp>
      <p:sp>
        <p:nvSpPr>
          <p:cNvPr id="15371" name="Text Box 10"/>
          <p:cNvSpPr txBox="1">
            <a:spLocks noChangeArrowheads="1"/>
          </p:cNvSpPr>
          <p:nvPr/>
        </p:nvSpPr>
        <p:spPr bwMode="auto">
          <a:xfrm>
            <a:off x="5502275" y="3651250"/>
            <a:ext cx="1795463" cy="396875"/>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nl-NL" altLang="nl-NL" sz="2000" b="1" dirty="0">
                <a:solidFill>
                  <a:schemeClr val="tx1"/>
                </a:solidFill>
                <a:latin typeface="Century Gothic" panose="020B0502020202020204" pitchFamily="34" charset="0"/>
              </a:rPr>
              <a:t>FED, </a:t>
            </a:r>
            <a:r>
              <a:rPr lang="nl-NL" altLang="nl-NL" sz="2000" dirty="0">
                <a:solidFill>
                  <a:schemeClr val="tx1"/>
                </a:solidFill>
                <a:latin typeface="Century Gothic" panose="020B0502020202020204" pitchFamily="34" charset="0"/>
              </a:rPr>
              <a:t>IAD</a:t>
            </a:r>
          </a:p>
        </p:txBody>
      </p:sp>
      <p:sp>
        <p:nvSpPr>
          <p:cNvPr id="15372" name="Text Box 11"/>
          <p:cNvSpPr txBox="1">
            <a:spLocks noChangeArrowheads="1"/>
          </p:cNvSpPr>
          <p:nvPr/>
        </p:nvSpPr>
        <p:spPr bwMode="auto">
          <a:xfrm>
            <a:off x="2976563" y="2859087"/>
            <a:ext cx="1795462" cy="641350"/>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nl-NL" altLang="nl-NL" sz="1800">
                <a:solidFill>
                  <a:schemeClr val="tx1"/>
                </a:solidFill>
              </a:rPr>
              <a:t>Secretary General</a:t>
            </a:r>
          </a:p>
        </p:txBody>
      </p:sp>
      <p:sp>
        <p:nvSpPr>
          <p:cNvPr id="15373" name="Rectangle 12"/>
          <p:cNvSpPr>
            <a:spLocks noChangeArrowheads="1"/>
          </p:cNvSpPr>
          <p:nvPr/>
        </p:nvSpPr>
        <p:spPr bwMode="auto">
          <a:xfrm>
            <a:off x="5518150" y="4486275"/>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a:solidFill>
                  <a:schemeClr val="tx1"/>
                </a:solidFill>
                <a:latin typeface="Century Gothic" panose="020B0502020202020204" pitchFamily="34" charset="0"/>
              </a:rPr>
              <a:t>DG D</a:t>
            </a:r>
          </a:p>
        </p:txBody>
      </p:sp>
      <p:sp>
        <p:nvSpPr>
          <p:cNvPr id="15375" name="Rectangle 14"/>
          <p:cNvSpPr>
            <a:spLocks noChangeArrowheads="1"/>
          </p:cNvSpPr>
          <p:nvPr/>
        </p:nvSpPr>
        <p:spPr bwMode="auto">
          <a:xfrm>
            <a:off x="6007100" y="5572125"/>
            <a:ext cx="996950" cy="6477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a:solidFill>
                  <a:schemeClr val="tx1"/>
                </a:solidFill>
                <a:latin typeface="Century Gothic" panose="020B0502020202020204" pitchFamily="34" charset="0"/>
              </a:rPr>
              <a:t>agency</a:t>
            </a:r>
          </a:p>
        </p:txBody>
      </p:sp>
      <p:sp>
        <p:nvSpPr>
          <p:cNvPr id="15376" name="Rectangle 15"/>
          <p:cNvSpPr>
            <a:spLocks noChangeArrowheads="1"/>
          </p:cNvSpPr>
          <p:nvPr/>
        </p:nvSpPr>
        <p:spPr bwMode="auto">
          <a:xfrm>
            <a:off x="2919413" y="5578475"/>
            <a:ext cx="996950" cy="6477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buFontTx/>
              <a:buNone/>
            </a:pPr>
            <a:r>
              <a:rPr lang="nl-NL" altLang="nl-NL" sz="2000" dirty="0">
                <a:solidFill>
                  <a:schemeClr val="tx1"/>
                </a:solidFill>
                <a:latin typeface="Century Gothic" panose="020B0502020202020204" pitchFamily="34" charset="0"/>
              </a:rPr>
              <a:t>agency</a:t>
            </a:r>
          </a:p>
        </p:txBody>
      </p:sp>
      <p:sp>
        <p:nvSpPr>
          <p:cNvPr id="15377" name="Line 16"/>
          <p:cNvSpPr>
            <a:spLocks noChangeShapeType="1"/>
          </p:cNvSpPr>
          <p:nvPr/>
        </p:nvSpPr>
        <p:spPr bwMode="auto">
          <a:xfrm flipH="1">
            <a:off x="3739662" y="2623541"/>
            <a:ext cx="855" cy="2355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78" name="Line 17"/>
          <p:cNvSpPr>
            <a:spLocks noChangeShapeType="1"/>
          </p:cNvSpPr>
          <p:nvPr/>
        </p:nvSpPr>
        <p:spPr bwMode="auto">
          <a:xfrm flipH="1">
            <a:off x="1723291" y="3646119"/>
            <a:ext cx="1851941" cy="77689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79" name="Line 18"/>
          <p:cNvSpPr>
            <a:spLocks noChangeShapeType="1"/>
          </p:cNvSpPr>
          <p:nvPr/>
        </p:nvSpPr>
        <p:spPr bwMode="auto">
          <a:xfrm flipH="1">
            <a:off x="3548063" y="3500437"/>
            <a:ext cx="10317" cy="95091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0" name="Line 19"/>
          <p:cNvSpPr>
            <a:spLocks noChangeShapeType="1"/>
          </p:cNvSpPr>
          <p:nvPr/>
        </p:nvSpPr>
        <p:spPr bwMode="auto">
          <a:xfrm>
            <a:off x="3559968" y="4083842"/>
            <a:ext cx="1073150" cy="3762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1" name="Line 20"/>
          <p:cNvSpPr>
            <a:spLocks noChangeShapeType="1"/>
          </p:cNvSpPr>
          <p:nvPr/>
        </p:nvSpPr>
        <p:spPr bwMode="auto">
          <a:xfrm>
            <a:off x="3575050" y="3989387"/>
            <a:ext cx="2432050" cy="46196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2" name="Line 21"/>
          <p:cNvSpPr>
            <a:spLocks noChangeShapeType="1"/>
          </p:cNvSpPr>
          <p:nvPr/>
        </p:nvSpPr>
        <p:spPr bwMode="auto">
          <a:xfrm flipH="1">
            <a:off x="3575050" y="3860800"/>
            <a:ext cx="1927225"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3" name="Line 22"/>
          <p:cNvSpPr>
            <a:spLocks noChangeShapeType="1"/>
          </p:cNvSpPr>
          <p:nvPr/>
        </p:nvSpPr>
        <p:spPr bwMode="auto">
          <a:xfrm flipV="1">
            <a:off x="6491288" y="5416550"/>
            <a:ext cx="7937" cy="2206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4" name="Line 23"/>
          <p:cNvSpPr>
            <a:spLocks noChangeShapeType="1"/>
          </p:cNvSpPr>
          <p:nvPr/>
        </p:nvSpPr>
        <p:spPr bwMode="auto">
          <a:xfrm flipV="1">
            <a:off x="3376613" y="5373688"/>
            <a:ext cx="0" cy="22066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15386" name="Text Box 25"/>
          <p:cNvSpPr txBox="1">
            <a:spLocks noChangeArrowheads="1"/>
          </p:cNvSpPr>
          <p:nvPr/>
        </p:nvSpPr>
        <p:spPr bwMode="auto">
          <a:xfrm>
            <a:off x="6929438" y="4502150"/>
            <a:ext cx="1795462" cy="581025"/>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en-US" altLang="nl-NL" sz="1600" dirty="0" smtClean="0">
                <a:solidFill>
                  <a:schemeClr val="tx1"/>
                </a:solidFill>
                <a:latin typeface="Century Gothic" panose="020B0502020202020204" pitchFamily="34" charset="0"/>
              </a:rPr>
              <a:t>Decentralized FS (controller)</a:t>
            </a:r>
            <a:endParaRPr lang="en-US" altLang="nl-NL" sz="1600" dirty="0">
              <a:solidFill>
                <a:schemeClr val="tx1"/>
              </a:solidFill>
              <a:latin typeface="Century Gothic" panose="020B0502020202020204" pitchFamily="34" charset="0"/>
            </a:endParaRPr>
          </a:p>
        </p:txBody>
      </p:sp>
      <p:sp>
        <p:nvSpPr>
          <p:cNvPr id="15388" name="Text Box 27"/>
          <p:cNvSpPr txBox="1">
            <a:spLocks noChangeArrowheads="1"/>
          </p:cNvSpPr>
          <p:nvPr/>
        </p:nvSpPr>
        <p:spPr bwMode="auto">
          <a:xfrm>
            <a:off x="7351713" y="5545137"/>
            <a:ext cx="1622425" cy="581025"/>
          </a:xfrm>
          <a:prstGeom prst="rect">
            <a:avLst/>
          </a:prstGeom>
          <a:solidFill>
            <a:schemeClr val="accent1">
              <a:lumMod val="20000"/>
              <a:lumOff val="80000"/>
            </a:schemeClr>
          </a:solidFill>
          <a:ln>
            <a:noFill/>
          </a:ln>
        </p:spPr>
        <p:txBody>
          <a:bodyPr>
            <a:spAutoFit/>
          </a:bodyP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spcBef>
                <a:spcPct val="50000"/>
              </a:spcBef>
              <a:buFontTx/>
              <a:buNone/>
            </a:pPr>
            <a:r>
              <a:rPr lang="en-US" altLang="nl-NL" sz="1600" dirty="0" smtClean="0">
                <a:solidFill>
                  <a:schemeClr val="tx1"/>
                </a:solidFill>
                <a:latin typeface="Century Gothic" panose="020B0502020202020204" pitchFamily="34" charset="0"/>
              </a:rPr>
              <a:t>Decentralized FS (controller)</a:t>
            </a:r>
            <a:endParaRPr lang="en-US" altLang="nl-NL" sz="1600" dirty="0">
              <a:solidFill>
                <a:schemeClr val="tx1"/>
              </a:solidFill>
              <a:latin typeface="Century Gothic" panose="020B0502020202020204" pitchFamily="34" charset="0"/>
            </a:endParaRPr>
          </a:p>
        </p:txBody>
      </p:sp>
      <p:sp>
        <p:nvSpPr>
          <p:cNvPr id="15389" name="Line 29"/>
          <p:cNvSpPr>
            <a:spLocks noChangeShapeType="1"/>
          </p:cNvSpPr>
          <p:nvPr/>
        </p:nvSpPr>
        <p:spPr bwMode="auto">
          <a:xfrm>
            <a:off x="7297738" y="3902075"/>
            <a:ext cx="504825" cy="652463"/>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nl-NL"/>
          </a:p>
        </p:txBody>
      </p:sp>
      <p:sp>
        <p:nvSpPr>
          <p:cNvPr id="15390" name="Line 30"/>
          <p:cNvSpPr>
            <a:spLocks noChangeShapeType="1"/>
          </p:cNvSpPr>
          <p:nvPr/>
        </p:nvSpPr>
        <p:spPr bwMode="auto">
          <a:xfrm>
            <a:off x="7289800" y="3849688"/>
            <a:ext cx="1592263" cy="0"/>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nl-NL"/>
          </a:p>
        </p:txBody>
      </p:sp>
      <p:sp>
        <p:nvSpPr>
          <p:cNvPr id="15391" name="Line 32"/>
          <p:cNvSpPr>
            <a:spLocks noChangeShapeType="1"/>
          </p:cNvSpPr>
          <p:nvPr/>
        </p:nvSpPr>
        <p:spPr bwMode="auto">
          <a:xfrm flipH="1" flipV="1">
            <a:off x="8909050" y="3841750"/>
            <a:ext cx="7938" cy="212407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nchor="ctr"/>
          <a:lstStyle/>
          <a:p>
            <a:endParaRPr lang="nl-NL"/>
          </a:p>
        </p:txBody>
      </p:sp>
      <p:sp>
        <p:nvSpPr>
          <p:cNvPr id="15392" name="Line 33"/>
          <p:cNvSpPr>
            <a:spLocks noChangeShapeType="1"/>
          </p:cNvSpPr>
          <p:nvPr/>
        </p:nvSpPr>
        <p:spPr bwMode="auto">
          <a:xfrm flipH="1">
            <a:off x="8769350" y="3857625"/>
            <a:ext cx="112713" cy="1776413"/>
          </a:xfrm>
          <a:prstGeom prst="line">
            <a:avLst/>
          </a:prstGeom>
          <a:noFill/>
          <a:ln w="19050">
            <a:solidFill>
              <a:schemeClr val="tx1"/>
            </a:solidFill>
            <a:prstDash val="sysDot"/>
            <a:round/>
            <a:headEnd/>
            <a:tailEnd/>
          </a:ln>
          <a:extLst>
            <a:ext uri="{909E8E84-426E-40DD-AFC4-6F175D3DCCD1}">
              <a14:hiddenFill xmlns:a14="http://schemas.microsoft.com/office/drawing/2010/main">
                <a:noFill/>
              </a14:hiddenFill>
            </a:ext>
          </a:extLst>
        </p:spPr>
        <p:txBody>
          <a:bodyPr anchor="ctr"/>
          <a:lstStyle/>
          <a:p>
            <a:endParaRPr lang="nl-NL"/>
          </a:p>
        </p:txBody>
      </p:sp>
      <p:sp>
        <p:nvSpPr>
          <p:cNvPr id="15393" name="Line 34"/>
          <p:cNvSpPr>
            <a:spLocks noChangeShapeType="1"/>
          </p:cNvSpPr>
          <p:nvPr/>
        </p:nvSpPr>
        <p:spPr bwMode="auto">
          <a:xfrm flipV="1">
            <a:off x="6705600" y="4833938"/>
            <a:ext cx="219075" cy="95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nl-NL"/>
          </a:p>
        </p:txBody>
      </p:sp>
      <p:sp>
        <p:nvSpPr>
          <p:cNvPr id="15394" name="Line 35"/>
          <p:cNvSpPr>
            <a:spLocks noChangeShapeType="1"/>
          </p:cNvSpPr>
          <p:nvPr/>
        </p:nvSpPr>
        <p:spPr bwMode="auto">
          <a:xfrm>
            <a:off x="7002463" y="5895975"/>
            <a:ext cx="304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nl-NL"/>
          </a:p>
        </p:txBody>
      </p:sp>
      <p:sp>
        <p:nvSpPr>
          <p:cNvPr id="35" name="Rectangle 7"/>
          <p:cNvSpPr>
            <a:spLocks noChangeArrowheads="1"/>
          </p:cNvSpPr>
          <p:nvPr/>
        </p:nvSpPr>
        <p:spPr bwMode="auto">
          <a:xfrm>
            <a:off x="1288256" y="4440481"/>
            <a:ext cx="1196975" cy="863600"/>
          </a:xfrm>
          <a:prstGeom prst="rect">
            <a:avLst/>
          </a:prstGeom>
          <a:solidFill>
            <a:schemeClr val="accent1">
              <a:lumMod val="20000"/>
              <a:lumOff val="80000"/>
            </a:schemeClr>
          </a:solidFill>
          <a:ln w="9525">
            <a:solidFill>
              <a:schemeClr val="tx1"/>
            </a:solidFill>
            <a:miter lim="800000"/>
            <a:headEnd/>
            <a:tailEnd/>
          </a:ln>
        </p:spPr>
        <p:txBody>
          <a:bodyPr wrap="none" anchor="ctr"/>
          <a:lstStyle>
            <a:lvl1pPr>
              <a:buFont typeface="Verdana" panose="020B0604030504040204" pitchFamily="34" charset="0"/>
              <a:defRPr>
                <a:solidFill>
                  <a:srgbClr val="FFFFFF"/>
                </a:solidFill>
                <a:latin typeface="Arial" panose="020B0604020202020204" pitchFamily="34" charset="0"/>
              </a:defRPr>
            </a:lvl1pPr>
            <a:lvl2pPr marL="742950" indent="-285750">
              <a:spcBef>
                <a:spcPct val="20000"/>
              </a:spcBef>
              <a:buFont typeface="Arial" panose="020B0604020202020204" pitchFamily="34" charset="0"/>
              <a:buBlip>
                <a:blip r:embed="rId3"/>
              </a:buBlip>
              <a:defRPr>
                <a:solidFill>
                  <a:srgbClr val="FFFFFF"/>
                </a:solidFill>
                <a:latin typeface="Arial" panose="020B0604020202020204" pitchFamily="34" charset="0"/>
              </a:defRPr>
            </a:lvl2pPr>
            <a:lvl3pPr marL="1143000" indent="-228600">
              <a:spcBef>
                <a:spcPct val="20000"/>
              </a:spcBef>
              <a:buFont typeface="Arial" panose="020B0604020202020204" pitchFamily="34" charset="0"/>
              <a:buBlip>
                <a:blip r:embed="rId4"/>
              </a:buBlip>
              <a:defRPr>
                <a:solidFill>
                  <a:srgbClr val="FFFFFF"/>
                </a:solidFill>
                <a:latin typeface="Arial" panose="020B0604020202020204" pitchFamily="34" charset="0"/>
              </a:defRPr>
            </a:lvl3pPr>
            <a:lvl4pPr marL="1600200" indent="-228600">
              <a:spcBef>
                <a:spcPct val="20000"/>
              </a:spcBef>
              <a:buFont typeface="Arial" panose="020B0604020202020204" pitchFamily="34" charset="0"/>
              <a:buBlip>
                <a:blip r:embed="rId5"/>
              </a:buBlip>
              <a:defRPr>
                <a:solidFill>
                  <a:srgbClr val="FFFFFF"/>
                </a:solidFill>
                <a:latin typeface="Arial" panose="020B0604020202020204" pitchFamily="34" charset="0"/>
              </a:defRPr>
            </a:lvl4pPr>
            <a:lvl5pPr marL="2057400" indent="-228600">
              <a:spcBef>
                <a:spcPct val="20000"/>
              </a:spcBef>
              <a:buFont typeface="Arial" panose="020B0604020202020204" pitchFamily="34" charset="0"/>
              <a:buChar char="»"/>
              <a:defRPr>
                <a:solidFill>
                  <a:srgbClr val="FFFFFF"/>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rgbClr val="FFFFFF"/>
                </a:solidFill>
                <a:latin typeface="Arial" panose="020B0604020202020204" pitchFamily="34" charset="0"/>
              </a:defRPr>
            </a:lvl9pPr>
          </a:lstStyle>
          <a:p>
            <a:pPr algn="ctr">
              <a:spcBef>
                <a:spcPct val="50000"/>
              </a:spcBef>
              <a:buFontTx/>
              <a:buNone/>
            </a:pPr>
            <a:endParaRPr lang="nl-NL" altLang="nl-NL" sz="1800" dirty="0">
              <a:solidFill>
                <a:schemeClr val="tx1"/>
              </a:solidFill>
            </a:endParaRPr>
          </a:p>
          <a:p>
            <a:pPr algn="ctr">
              <a:spcBef>
                <a:spcPct val="50000"/>
              </a:spcBef>
              <a:buFontTx/>
              <a:buNone/>
            </a:pPr>
            <a:r>
              <a:rPr lang="nl-NL" altLang="nl-NL" sz="1800" dirty="0">
                <a:solidFill>
                  <a:schemeClr val="tx1"/>
                </a:solidFill>
              </a:rPr>
              <a:t>DG </a:t>
            </a:r>
            <a:r>
              <a:rPr lang="nl-NL" altLang="nl-NL" sz="1800" dirty="0" smtClean="0">
                <a:solidFill>
                  <a:schemeClr val="tx1"/>
                </a:solidFill>
              </a:rPr>
              <a:t>A</a:t>
            </a:r>
            <a:endParaRPr lang="nl-NL" altLang="nl-NL" sz="1800" dirty="0">
              <a:solidFill>
                <a:schemeClr val="tx1"/>
              </a:solidFill>
            </a:endParaRPr>
          </a:p>
          <a:p>
            <a:pPr algn="ctr">
              <a:buFontTx/>
              <a:buNone/>
            </a:pPr>
            <a:endParaRPr lang="nl-NL" altLang="nl-NL" sz="1800" b="1" dirty="0">
              <a:solidFill>
                <a:schemeClr val="tx1"/>
              </a:solidFill>
            </a:endParaRPr>
          </a:p>
        </p:txBody>
      </p:sp>
      <p:sp>
        <p:nvSpPr>
          <p:cNvPr id="2" name="Tijdelijke aanduiding voor voettekst 1"/>
          <p:cNvSpPr>
            <a:spLocks noGrp="1"/>
          </p:cNvSpPr>
          <p:nvPr>
            <p:ph type="ftr" sz="quarter" idx="11"/>
          </p:nvPr>
        </p:nvSpPr>
        <p:spPr/>
        <p:txBody>
          <a:bodyPr/>
          <a:lstStyle/>
          <a:p>
            <a:pPr>
              <a:defRPr/>
            </a:pPr>
            <a:r>
              <a:rPr lang="nl-NL" smtClean="0"/>
              <a:t>Prague, March 2016</a:t>
            </a:r>
            <a:endParaRPr lang="nl-NL"/>
          </a:p>
        </p:txBody>
      </p:sp>
    </p:spTree>
    <p:extLst>
      <p:ext uri="{BB962C8B-B14F-4D97-AF65-F5344CB8AC3E}">
        <p14:creationId xmlns:p14="http://schemas.microsoft.com/office/powerpoint/2010/main" val="2759445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bwMode="auto">
          <a:xfrm>
            <a:off x="468313" y="765175"/>
            <a:ext cx="82089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altLang="nl-NL" sz="2500" dirty="0" smtClean="0">
                <a:solidFill>
                  <a:srgbClr val="C00000"/>
                </a:solidFill>
                <a:latin typeface="Verdana" panose="020B0604030504040204" pitchFamily="34" charset="0"/>
              </a:rPr>
              <a:t>Financial-Economic Affairs</a:t>
            </a:r>
            <a:endParaRPr lang="en-US" altLang="nl-NL" sz="2500" dirty="0" smtClean="0">
              <a:solidFill>
                <a:srgbClr val="C00000"/>
              </a:solidFill>
              <a:latin typeface="Verdana" panose="020B0604030504040204" pitchFamily="34" charset="0"/>
            </a:endParaRPr>
          </a:p>
        </p:txBody>
      </p:sp>
      <p:sp>
        <p:nvSpPr>
          <p:cNvPr id="19460" name="Rectangle 3"/>
          <p:cNvSpPr>
            <a:spLocks noGrp="1" noChangeArrowheads="1"/>
          </p:cNvSpPr>
          <p:nvPr>
            <p:ph type="body" idx="4294967295"/>
          </p:nvPr>
        </p:nvSpPr>
        <p:spPr>
          <a:xfrm>
            <a:off x="175847" y="2060575"/>
            <a:ext cx="8282354" cy="3425825"/>
          </a:xfrm>
        </p:spPr>
        <p:txBody>
          <a:bodyPr/>
          <a:lstStyle/>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Staff department, not in the line!!</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Coordinating the budget process within the line ministry</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Two main goals: 					  </a:t>
            </a:r>
          </a:p>
          <a:p>
            <a:pPr marL="857250" lvl="1"/>
            <a:r>
              <a:rPr lang="en-GB" altLang="nl-NL" sz="1600" dirty="0" smtClean="0">
                <a:solidFill>
                  <a:srgbClr val="000000"/>
                </a:solidFill>
                <a:latin typeface="Verdana" panose="020B0604030504040204" pitchFamily="34" charset="0"/>
              </a:rPr>
              <a:t>external = budget maximization		   </a:t>
            </a:r>
          </a:p>
          <a:p>
            <a:pPr marL="857250" lvl="1"/>
            <a:r>
              <a:rPr lang="en-GB" altLang="nl-NL" sz="1600" dirty="0" smtClean="0">
                <a:solidFill>
                  <a:srgbClr val="000000"/>
                </a:solidFill>
                <a:latin typeface="Verdana" panose="020B0604030504040204" pitchFamily="34" charset="0"/>
              </a:rPr>
              <a:t>internal = budget optimization</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Professional judgement and advise on every policy and budget proposal</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Budget management and control</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Financial management and control </a:t>
            </a:r>
          </a:p>
          <a:p>
            <a:pPr marL="285750" indent="-285750">
              <a:spcBef>
                <a:spcPct val="20000"/>
              </a:spcBef>
              <a:buFont typeface="Arial" panose="020B0604020202020204" pitchFamily="34" charset="0"/>
              <a:buChar char="•"/>
            </a:pPr>
            <a:r>
              <a:rPr lang="en-GB" altLang="nl-NL" sz="1600" dirty="0" smtClean="0">
                <a:solidFill>
                  <a:srgbClr val="000000"/>
                </a:solidFill>
                <a:latin typeface="Verdana" panose="020B0604030504040204" pitchFamily="34" charset="0"/>
              </a:rPr>
              <a:t>Counterpart for the Budget Inspectorate of the Ministry of Finance</a:t>
            </a:r>
          </a:p>
          <a:p>
            <a:pPr marL="285750" indent="-285750">
              <a:spcBef>
                <a:spcPct val="20000"/>
              </a:spcBef>
              <a:buFont typeface="Arial" panose="020B0604020202020204" pitchFamily="34" charset="0"/>
              <a:buNone/>
            </a:pPr>
            <a:endParaRPr lang="en-GB" altLang="nl-NL" sz="1600" dirty="0" smtClean="0">
              <a:solidFill>
                <a:srgbClr val="0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smtClean="0"/>
              <a:t>Prague, March 2016</a:t>
            </a:r>
            <a:endParaRPr lang="nl-NL"/>
          </a:p>
        </p:txBody>
      </p:sp>
    </p:spTree>
    <p:extLst>
      <p:ext uri="{BB962C8B-B14F-4D97-AF65-F5344CB8AC3E}">
        <p14:creationId xmlns:p14="http://schemas.microsoft.com/office/powerpoint/2010/main" val="194159460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bwMode="auto">
          <a:xfrm>
            <a:off x="376238" y="1233488"/>
            <a:ext cx="8442325"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altLang="nl-NL" dirty="0" smtClean="0">
                <a:solidFill>
                  <a:srgbClr val="C00000"/>
                </a:solidFill>
                <a:latin typeface="Verdana" panose="020B0604030504040204" pitchFamily="34" charset="0"/>
              </a:rPr>
              <a:t>Tasks Financial-Economic Affairs Departments</a:t>
            </a:r>
            <a:endParaRPr lang="en-US" altLang="nl-NL" dirty="0" smtClean="0">
              <a:solidFill>
                <a:srgbClr val="C00000"/>
              </a:solidFill>
              <a:latin typeface="Verdana" panose="020B0604030504040204" pitchFamily="34" charset="0"/>
            </a:endParaRPr>
          </a:p>
        </p:txBody>
      </p:sp>
      <p:sp>
        <p:nvSpPr>
          <p:cNvPr id="22532" name="Rectangle 3"/>
          <p:cNvSpPr>
            <a:spLocks noGrp="1" noChangeArrowheads="1"/>
          </p:cNvSpPr>
          <p:nvPr>
            <p:ph type="body" idx="4294967295"/>
          </p:nvPr>
        </p:nvSpPr>
        <p:spPr>
          <a:xfrm>
            <a:off x="52754" y="1989138"/>
            <a:ext cx="8260984" cy="4092575"/>
          </a:xfrm>
        </p:spPr>
        <p:txBody>
          <a:bodyPr/>
          <a:lstStyle/>
          <a:p>
            <a:pPr marL="993775" lvl="1" indent="-419100">
              <a:buFont typeface="Wingdings" panose="05000000000000000000" pitchFamily="2" charset="2"/>
              <a:buAutoNum type="arabicPeriod"/>
            </a:pPr>
            <a:r>
              <a:rPr lang="en-GB" altLang="nl-NL" sz="1600" dirty="0" smtClean="0">
                <a:solidFill>
                  <a:schemeClr val="accent1"/>
                </a:solidFill>
                <a:latin typeface="Verdana" panose="020B0604030504040204" pitchFamily="34" charset="0"/>
              </a:rPr>
              <a:t>Financial administration: </a:t>
            </a:r>
            <a:r>
              <a:rPr lang="en-GB" altLang="nl-NL" sz="1600" dirty="0" smtClean="0">
                <a:solidFill>
                  <a:srgbClr val="000000"/>
                </a:solidFill>
                <a:latin typeface="Verdana" panose="020B0604030504040204" pitchFamily="34" charset="0"/>
              </a:rPr>
              <a:t>bookkeeping, payments, management of the financial administrative systems etc</a:t>
            </a:r>
            <a:r>
              <a:rPr lang="en-GB" altLang="nl-NL" sz="1600" dirty="0" smtClean="0">
                <a:solidFill>
                  <a:srgbClr val="000000"/>
                </a:solidFill>
                <a:latin typeface="Verdana" panose="020B0604030504040204" pitchFamily="34" charset="0"/>
              </a:rPr>
              <a:t>.</a:t>
            </a: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smtClean="0">
                <a:solidFill>
                  <a:schemeClr val="accent1"/>
                </a:solidFill>
                <a:latin typeface="Verdana" panose="020B0604030504040204" pitchFamily="34" charset="0"/>
              </a:rPr>
              <a:t>Administrative organisation/internal control and departmental legislation: </a:t>
            </a:r>
            <a:r>
              <a:rPr lang="en-GB" altLang="nl-NL" sz="1600" dirty="0" smtClean="0">
                <a:solidFill>
                  <a:srgbClr val="000000"/>
                </a:solidFill>
                <a:latin typeface="Verdana" panose="020B0604030504040204" pitchFamily="34" charset="0"/>
              </a:rPr>
              <a:t>inspection on and making of the AO,  financial control, contacts with Court of Accounts etc</a:t>
            </a:r>
            <a:r>
              <a:rPr lang="en-GB" altLang="nl-NL" sz="1600" dirty="0" smtClean="0">
                <a:solidFill>
                  <a:srgbClr val="000000"/>
                </a:solidFill>
                <a:latin typeface="Verdana" panose="020B0604030504040204" pitchFamily="34" charset="0"/>
              </a:rPr>
              <a:t>.</a:t>
            </a: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smtClean="0">
                <a:solidFill>
                  <a:schemeClr val="accent1"/>
                </a:solidFill>
                <a:latin typeface="Verdana" panose="020B0604030504040204" pitchFamily="34" charset="0"/>
              </a:rPr>
              <a:t>Budget cycle: </a:t>
            </a:r>
            <a:r>
              <a:rPr lang="en-GB" altLang="nl-NL" sz="1600" dirty="0" smtClean="0">
                <a:solidFill>
                  <a:srgbClr val="000000"/>
                </a:solidFill>
                <a:latin typeface="Verdana" panose="020B0604030504040204" pitchFamily="34" charset="0"/>
              </a:rPr>
              <a:t>coordination and making the budget document and annual report, programme budgeting, making financial estimations etc</a:t>
            </a:r>
            <a:r>
              <a:rPr lang="en-GB" altLang="nl-NL" sz="1600" dirty="0" smtClean="0">
                <a:solidFill>
                  <a:srgbClr val="000000"/>
                </a:solidFill>
                <a:latin typeface="Verdana" panose="020B0604030504040204" pitchFamily="34" charset="0"/>
              </a:rPr>
              <a:t>.</a:t>
            </a:r>
          </a:p>
          <a:p>
            <a:pPr marL="993775" lvl="1" indent="-419100">
              <a:buFont typeface="Wingdings" panose="05000000000000000000" pitchFamily="2" charset="2"/>
              <a:buAutoNum type="arabicPeriod"/>
            </a:pPr>
            <a:endParaRPr lang="en-GB" altLang="nl-NL" sz="1600" dirty="0" smtClean="0">
              <a:solidFill>
                <a:srgbClr val="000000"/>
              </a:solidFill>
              <a:latin typeface="Verdana" panose="020B0604030504040204" pitchFamily="34" charset="0"/>
            </a:endParaRPr>
          </a:p>
          <a:p>
            <a:pPr marL="993775" lvl="1" indent="-419100">
              <a:buFont typeface="Wingdings" panose="05000000000000000000" pitchFamily="2" charset="2"/>
              <a:buAutoNum type="arabicPeriod"/>
            </a:pPr>
            <a:r>
              <a:rPr lang="en-GB" altLang="nl-NL" sz="1600" dirty="0" smtClean="0">
                <a:solidFill>
                  <a:schemeClr val="accent1"/>
                </a:solidFill>
                <a:latin typeface="Verdana" panose="020B0604030504040204" pitchFamily="34" charset="0"/>
              </a:rPr>
              <a:t>Planning &amp; control cycle: </a:t>
            </a:r>
            <a:r>
              <a:rPr lang="en-GB" altLang="nl-NL" sz="1600" dirty="0" smtClean="0">
                <a:solidFill>
                  <a:srgbClr val="000000"/>
                </a:solidFill>
                <a:latin typeface="Verdana" panose="020B0604030504040204" pitchFamily="34" charset="0"/>
              </a:rPr>
              <a:t>management control systems, operational management, </a:t>
            </a:r>
            <a:r>
              <a:rPr lang="en-GB" altLang="nl-NL" sz="1600" u="sng" dirty="0" smtClean="0">
                <a:solidFill>
                  <a:schemeClr val="tx1"/>
                </a:solidFill>
                <a:latin typeface="Verdana" panose="020B0604030504040204" pitchFamily="34" charset="0"/>
              </a:rPr>
              <a:t>risk management</a:t>
            </a:r>
            <a:r>
              <a:rPr lang="en-GB" altLang="nl-NL" sz="1600" dirty="0" smtClean="0">
                <a:solidFill>
                  <a:srgbClr val="000000"/>
                </a:solidFill>
                <a:latin typeface="Verdana" panose="020B0604030504040204" pitchFamily="34" charset="0"/>
              </a:rPr>
              <a:t>, internal P&amp;C documents etc.</a:t>
            </a:r>
          </a:p>
          <a:p>
            <a:pPr marL="993775" lvl="1" indent="-419100">
              <a:buFont typeface="Arial" panose="020B0604020202020204" pitchFamily="34" charset="0"/>
              <a:buNone/>
            </a:pPr>
            <a:endParaRPr lang="en-GB" altLang="nl-NL" sz="1600" dirty="0" smtClean="0">
              <a:solidFill>
                <a:schemeClr val="accent1"/>
              </a:solidFill>
              <a:latin typeface="Verdana" panose="020B0604030504040204" pitchFamily="34" charset="0"/>
            </a:endParaRPr>
          </a:p>
          <a:p>
            <a:pPr marL="495300" indent="-495300">
              <a:spcBef>
                <a:spcPct val="20000"/>
              </a:spcBef>
              <a:buFont typeface="Arial" panose="020B0604020202020204" pitchFamily="34" charset="0"/>
              <a:buNone/>
            </a:pPr>
            <a:endParaRPr lang="en-GB" altLang="nl-NL" sz="1500" dirty="0" smtClean="0">
              <a:solidFill>
                <a:srgbClr val="0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smtClean="0"/>
              <a:t>Prague, March 2016</a:t>
            </a:r>
            <a:endParaRPr lang="nl-NL"/>
          </a:p>
        </p:txBody>
      </p:sp>
    </p:spTree>
    <p:extLst>
      <p:ext uri="{BB962C8B-B14F-4D97-AF65-F5344CB8AC3E}">
        <p14:creationId xmlns:p14="http://schemas.microsoft.com/office/powerpoint/2010/main" val="419015892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body" sz="half" idx="4294967295"/>
          </p:nvPr>
        </p:nvSpPr>
        <p:spPr>
          <a:xfrm>
            <a:off x="1" y="2060575"/>
            <a:ext cx="9079522" cy="4027488"/>
          </a:xfrm>
        </p:spPr>
        <p:txBody>
          <a:bodyPr/>
          <a:lstStyle/>
          <a:p>
            <a:pPr marL="993775" lvl="1" indent="-419100">
              <a:buFont typeface="Wingdings" panose="05000000000000000000" pitchFamily="2" charset="2"/>
              <a:buAutoNum type="arabicPeriod" startAt="5"/>
            </a:pPr>
            <a:r>
              <a:rPr lang="en-GB" altLang="nl-NL" sz="1600" dirty="0" smtClean="0">
                <a:solidFill>
                  <a:schemeClr val="accent1"/>
                </a:solidFill>
                <a:latin typeface="Verdana" panose="020B0604030504040204" pitchFamily="34" charset="0"/>
              </a:rPr>
              <a:t>Policy control: </a:t>
            </a:r>
            <a:r>
              <a:rPr lang="en-GB" altLang="nl-NL" sz="1600" dirty="0" smtClean="0">
                <a:solidFill>
                  <a:srgbClr val="000000"/>
                </a:solidFill>
                <a:latin typeface="Verdana" panose="020B0604030504040204" pitchFamily="34" charset="0"/>
              </a:rPr>
              <a:t>financial check on policy proposals, Cost-Benefit Analyses, thinking of alternatives etc.</a:t>
            </a:r>
          </a:p>
          <a:p>
            <a:pPr marL="993775" lvl="1" indent="-419100">
              <a:buFont typeface="Wingdings" panose="05000000000000000000" pitchFamily="2" charset="2"/>
              <a:buAutoNum type="arabicPeriod" startAt="5"/>
            </a:pPr>
            <a:r>
              <a:rPr lang="en-GB" altLang="nl-NL" sz="1600" dirty="0" smtClean="0">
                <a:solidFill>
                  <a:schemeClr val="accent1"/>
                </a:solidFill>
                <a:latin typeface="Verdana" panose="020B0604030504040204" pitchFamily="34" charset="0"/>
              </a:rPr>
              <a:t>Inspection of agencies: </a:t>
            </a:r>
            <a:r>
              <a:rPr lang="en-GB" altLang="nl-NL" sz="1600" dirty="0" smtClean="0">
                <a:solidFill>
                  <a:srgbClr val="000000"/>
                </a:solidFill>
                <a:latin typeface="Verdana" panose="020B0604030504040204" pitchFamily="34" charset="0"/>
              </a:rPr>
              <a:t>check on investment proposals, check on budget document and annual report etc.</a:t>
            </a:r>
          </a:p>
          <a:p>
            <a:pPr marL="993775" lvl="1" indent="-419100">
              <a:buFont typeface="Wingdings" panose="05000000000000000000" pitchFamily="2" charset="2"/>
              <a:buAutoNum type="arabicPeriod" startAt="5"/>
            </a:pPr>
            <a:r>
              <a:rPr lang="en-GB" altLang="nl-NL" sz="1600" dirty="0" smtClean="0">
                <a:solidFill>
                  <a:schemeClr val="accent1"/>
                </a:solidFill>
                <a:latin typeface="Verdana" panose="020B0604030504040204" pitchFamily="34" charset="0"/>
              </a:rPr>
              <a:t>Evaluations:</a:t>
            </a:r>
            <a:r>
              <a:rPr lang="en-GB" altLang="nl-NL" sz="1600" dirty="0" smtClean="0">
                <a:solidFill>
                  <a:srgbClr val="000000"/>
                </a:solidFill>
                <a:latin typeface="Verdana" panose="020B0604030504040204" pitchFamily="34" charset="0"/>
              </a:rPr>
              <a:t> evaluations ex post, policy reviews etc.</a:t>
            </a:r>
          </a:p>
          <a:p>
            <a:pPr marL="993775" lvl="1" indent="-419100"/>
            <a:endParaRPr lang="en-GB" altLang="nl-NL" sz="1600" dirty="0" smtClean="0">
              <a:solidFill>
                <a:srgbClr val="000000"/>
              </a:solidFill>
              <a:latin typeface="Verdana" panose="020B0604030504040204" pitchFamily="34" charset="0"/>
            </a:endParaRPr>
          </a:p>
          <a:p>
            <a:pPr marL="495300" indent="-495300">
              <a:spcBef>
                <a:spcPct val="20000"/>
              </a:spcBef>
              <a:buFont typeface="Arial" panose="020B0604020202020204" pitchFamily="34" charset="0"/>
              <a:buNone/>
            </a:pPr>
            <a:endParaRPr lang="en-GB" altLang="nl-NL" sz="1300" dirty="0" smtClean="0">
              <a:solidFill>
                <a:srgbClr val="000000"/>
              </a:solidFill>
              <a:latin typeface="Verdana" panose="020B0604030504040204" pitchFamily="34" charset="0"/>
            </a:endParaRPr>
          </a:p>
        </p:txBody>
      </p:sp>
      <p:sp>
        <p:nvSpPr>
          <p:cNvPr id="5" name="Rectangle 2"/>
          <p:cNvSpPr>
            <a:spLocks noGrp="1" noChangeArrowheads="1"/>
          </p:cNvSpPr>
          <p:nvPr>
            <p:ph type="title" idx="4294967295"/>
          </p:nvPr>
        </p:nvSpPr>
        <p:spPr bwMode="auto">
          <a:xfrm>
            <a:off x="376238" y="1233488"/>
            <a:ext cx="8442325"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altLang="nl-NL" dirty="0" smtClean="0">
                <a:solidFill>
                  <a:srgbClr val="C00000"/>
                </a:solidFill>
                <a:latin typeface="Verdana" panose="020B0604030504040204" pitchFamily="34" charset="0"/>
              </a:rPr>
              <a:t>Tasks Financial-Economic Affairs Departments</a:t>
            </a:r>
            <a:endParaRPr lang="en-US" altLang="nl-NL" dirty="0" smtClean="0">
              <a:solidFill>
                <a:srgbClr val="C00000"/>
              </a:solidFill>
              <a:latin typeface="Verdana" panose="020B0604030504040204" pitchFamily="34" charset="0"/>
            </a:endParaRPr>
          </a:p>
        </p:txBody>
      </p:sp>
      <p:sp>
        <p:nvSpPr>
          <p:cNvPr id="2" name="Tijdelijke aanduiding voor voettekst 1"/>
          <p:cNvSpPr>
            <a:spLocks noGrp="1"/>
          </p:cNvSpPr>
          <p:nvPr>
            <p:ph type="ftr" sz="quarter" idx="11"/>
          </p:nvPr>
        </p:nvSpPr>
        <p:spPr/>
        <p:txBody>
          <a:bodyPr/>
          <a:lstStyle/>
          <a:p>
            <a:pPr>
              <a:defRPr/>
            </a:pPr>
            <a:r>
              <a:rPr lang="nl-NL" smtClean="0"/>
              <a:t>Prague, March 2016</a:t>
            </a:r>
            <a:endParaRPr lang="nl-NL"/>
          </a:p>
        </p:txBody>
      </p:sp>
    </p:spTree>
    <p:extLst>
      <p:ext uri="{BB962C8B-B14F-4D97-AF65-F5344CB8AC3E}">
        <p14:creationId xmlns:p14="http://schemas.microsoft.com/office/powerpoint/2010/main" val="379958344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Grp="1" noChangeArrowheads="1"/>
          </p:cNvSpPr>
          <p:nvPr>
            <p:ph type="body" idx="4294967295"/>
          </p:nvPr>
        </p:nvSpPr>
        <p:spPr>
          <a:xfrm>
            <a:off x="4943475" y="2797175"/>
            <a:ext cx="3695700" cy="2513013"/>
          </a:xfrm>
        </p:spPr>
        <p:txBody>
          <a:bodyPr/>
          <a:lstStyle/>
          <a:p>
            <a:pPr marL="0" indent="0">
              <a:buFontTx/>
              <a:buNone/>
            </a:pPr>
            <a:r>
              <a:rPr lang="en-US" dirty="0" smtClean="0"/>
              <a:t>Thank you for your attention!!!!!</a:t>
            </a:r>
          </a:p>
          <a:p>
            <a:pPr marL="0" indent="0">
              <a:buFontTx/>
              <a:buNone/>
            </a:pPr>
            <a:endParaRPr lang="en-US" dirty="0" smtClean="0"/>
          </a:p>
          <a:p>
            <a:pPr marL="0" indent="0">
              <a:buFontTx/>
              <a:buNone/>
            </a:pPr>
            <a:endParaRPr lang="en-US" dirty="0" smtClean="0"/>
          </a:p>
          <a:p>
            <a:pPr marL="0" indent="0">
              <a:buFontTx/>
              <a:buNone/>
            </a:pPr>
            <a:endParaRPr lang="en-US" dirty="0" smtClean="0"/>
          </a:p>
          <a:p>
            <a:pPr marL="0" indent="0">
              <a:buFontTx/>
              <a:buNone/>
            </a:pPr>
            <a:endParaRPr lang="en-US" dirty="0" smtClean="0"/>
          </a:p>
          <a:p>
            <a:pPr marL="0" indent="0">
              <a:buFontTx/>
              <a:buNone/>
            </a:pPr>
            <a:r>
              <a:rPr lang="en-US" dirty="0" smtClean="0">
                <a:hlinkClick r:id="rId2"/>
              </a:rPr>
              <a:t>M.kesteren@minfin.nl</a:t>
            </a:r>
            <a:endParaRPr lang="en-US" dirty="0" smtClean="0"/>
          </a:p>
          <a:p>
            <a:pPr marL="0" indent="0">
              <a:buFontTx/>
              <a:buNone/>
            </a:pPr>
            <a:endParaRPr lang="en-US" dirty="0" smtClean="0">
              <a:hlinkClick r:id="rId3"/>
            </a:endParaRPr>
          </a:p>
          <a:p>
            <a:pPr marL="0" indent="0">
              <a:buFontTx/>
              <a:buNone/>
            </a:pPr>
            <a:endParaRPr lang="en-US" dirty="0" smtClean="0"/>
          </a:p>
          <a:p>
            <a:pPr marL="0" indent="0">
              <a:buFontTx/>
              <a:buNone/>
            </a:pPr>
            <a:endParaRPr lang="en-US" dirty="0" smtClean="0"/>
          </a:p>
          <a:p>
            <a:pPr marL="0" indent="0">
              <a:buFontTx/>
              <a:buNone/>
            </a:pPr>
            <a:endParaRPr lang="en-US" dirty="0" smtClean="0"/>
          </a:p>
        </p:txBody>
      </p:sp>
      <p:pic>
        <p:nvPicPr>
          <p:cNvPr id="66562" name="Picture 6" descr="RO_F_Logo_Powerpoint_diap_en 1 "/>
          <p:cNvPicPr>
            <a:picLocks noChangeAspect="1" noChangeArrowheads="1"/>
          </p:cNvPicPr>
          <p:nvPr/>
        </p:nvPicPr>
        <p:blipFill>
          <a:blip r:embed="rId4" cstate="print"/>
          <a:srcRect/>
          <a:stretch>
            <a:fillRect/>
          </a:stretch>
        </p:blipFill>
        <p:spPr bwMode="auto">
          <a:xfrm>
            <a:off x="0" y="0"/>
            <a:ext cx="9144000" cy="2001838"/>
          </a:xfrm>
          <a:prstGeom prst="rect">
            <a:avLst/>
          </a:prstGeom>
          <a:noFill/>
          <a:ln w="9525">
            <a:noFill/>
            <a:miter lim="800000"/>
            <a:headEnd/>
            <a:tailEnd/>
          </a:ln>
        </p:spPr>
      </p:pic>
      <p:pic>
        <p:nvPicPr>
          <p:cNvPr id="66563" name="Picture 2" descr="Thank you"/>
          <p:cNvPicPr>
            <a:picLocks noChangeAspect="1" noChangeArrowheads="1"/>
          </p:cNvPicPr>
          <p:nvPr/>
        </p:nvPicPr>
        <p:blipFill>
          <a:blip r:embed="rId5" cstate="print"/>
          <a:srcRect/>
          <a:stretch>
            <a:fillRect/>
          </a:stretch>
        </p:blipFill>
        <p:spPr bwMode="auto">
          <a:xfrm>
            <a:off x="0" y="2273300"/>
            <a:ext cx="45720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defRPr/>
            </a:pPr>
            <a:r>
              <a:rPr lang="en-GB" dirty="0" smtClean="0">
                <a:latin typeface="Corbel" pitchFamily="34" charset="0"/>
                <a:ea typeface="ＭＳ Ｐゴシック" pitchFamily="34" charset="-128"/>
              </a:rPr>
              <a:t>Topics:</a:t>
            </a:r>
          </a:p>
        </p:txBody>
      </p:sp>
      <p:sp>
        <p:nvSpPr>
          <p:cNvPr id="15362" name="Rectangle 3"/>
          <p:cNvSpPr>
            <a:spLocks noGrp="1" noChangeArrowheads="1"/>
          </p:cNvSpPr>
          <p:nvPr>
            <p:ph idx="1"/>
          </p:nvPr>
        </p:nvSpPr>
        <p:spPr/>
        <p:txBody>
          <a:bodyPr/>
          <a:lstStyle/>
          <a:p>
            <a:pPr>
              <a:buAutoNum type="arabicPeriod"/>
            </a:pPr>
            <a:r>
              <a:rPr lang="en-GB" dirty="0" smtClean="0"/>
              <a:t>Introduction: administrative structure of the Netherlands</a:t>
            </a:r>
          </a:p>
          <a:p>
            <a:pPr>
              <a:buAutoNum type="arabicPeriod"/>
            </a:pPr>
            <a:endParaRPr lang="en-GB" dirty="0" smtClean="0"/>
          </a:p>
          <a:p>
            <a:pPr>
              <a:buAutoNum type="arabicPeriod"/>
            </a:pPr>
            <a:r>
              <a:rPr lang="en-GB" dirty="0" smtClean="0"/>
              <a:t>Characteristics Dutch </a:t>
            </a:r>
            <a:r>
              <a:rPr lang="en-GB" dirty="0" smtClean="0"/>
              <a:t>Governance System: focus on Internal Control</a:t>
            </a:r>
            <a:endParaRPr lang="en-GB" dirty="0"/>
          </a:p>
          <a:p>
            <a:pPr>
              <a:buAutoNum type="arabicPeriod"/>
            </a:pPr>
            <a:endParaRPr lang="en-GB" dirty="0" smtClean="0"/>
          </a:p>
          <a:p>
            <a:pPr>
              <a:buAutoNum type="arabicPeriod"/>
            </a:pPr>
            <a:r>
              <a:rPr lang="en-GB" dirty="0" smtClean="0"/>
              <a:t>Embedment of Internal Control in public institutions</a:t>
            </a:r>
            <a:endParaRPr lang="en-GB" dirty="0" smtClean="0"/>
          </a:p>
          <a:p>
            <a:pPr>
              <a:buAutoNum type="arabicPeriod"/>
            </a:pPr>
            <a:endParaRPr lang="en-GB" dirty="0" smtClean="0"/>
          </a:p>
        </p:txBody>
      </p:sp>
      <p:sp>
        <p:nvSpPr>
          <p:cNvPr id="3" name="Tijdelijke aanduiding voor voettekst 2"/>
          <p:cNvSpPr>
            <a:spLocks noGrp="1"/>
          </p:cNvSpPr>
          <p:nvPr>
            <p:ph type="ftr" sz="quarter" idx="11"/>
          </p:nvPr>
        </p:nvSpPr>
        <p:spPr/>
        <p:txBody>
          <a:bodyPr/>
          <a:lstStyle/>
          <a:p>
            <a:pPr>
              <a:defRPr/>
            </a:pPr>
            <a:r>
              <a:rPr lang="en-US" dirty="0" smtClean="0"/>
              <a:t>Prague, March 2016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el 41"/>
          <p:cNvSpPr>
            <a:spLocks noGrp="1"/>
          </p:cNvSpPr>
          <p:nvPr>
            <p:ph type="title"/>
          </p:nvPr>
        </p:nvSpPr>
        <p:spPr/>
        <p:txBody>
          <a:bodyPr/>
          <a:lstStyle/>
          <a:p>
            <a:pPr>
              <a:defRPr/>
            </a:pPr>
            <a:r>
              <a:rPr lang="en-GB" dirty="0" smtClean="0"/>
              <a:t>Administrative Structure of The Netherlands</a:t>
            </a:r>
            <a:endParaRPr lang="en-GB" dirty="0"/>
          </a:p>
        </p:txBody>
      </p:sp>
      <p:sp>
        <p:nvSpPr>
          <p:cNvPr id="7171" name="Tijdelijke aanduiding voor tekst 42"/>
          <p:cNvSpPr>
            <a:spLocks noGrp="1"/>
          </p:cNvSpPr>
          <p:nvPr>
            <p:ph type="body" idx="1"/>
          </p:nvPr>
        </p:nvSpPr>
        <p:spPr>
          <a:xfrm>
            <a:off x="343546" y="1882066"/>
            <a:ext cx="8409837" cy="4537184"/>
          </a:xfrm>
        </p:spPr>
        <p:txBody>
          <a:bodyPr/>
          <a:lstStyle/>
          <a:p>
            <a:pPr marL="0" indent="0">
              <a:buFont typeface="Wingdings" pitchFamily="2" charset="2"/>
              <a:buChar char="Ø"/>
            </a:pPr>
            <a:r>
              <a:rPr lang="en-GB" sz="1600" dirty="0" smtClean="0">
                <a:latin typeface="+mn-lt"/>
              </a:rPr>
              <a:t> Dutch Constitution: decentralised unitary state</a:t>
            </a:r>
          </a:p>
          <a:p>
            <a:pPr marL="0" indent="0"/>
            <a:endParaRPr lang="en-GB" sz="1600" dirty="0" smtClean="0">
              <a:latin typeface="+mn-lt"/>
            </a:endParaRPr>
          </a:p>
          <a:p>
            <a:pPr marL="0" indent="0">
              <a:buFont typeface="Wingdings" pitchFamily="2" charset="2"/>
              <a:buChar char="Ø"/>
            </a:pPr>
            <a:r>
              <a:rPr lang="en-GB" sz="1600" dirty="0" smtClean="0">
                <a:latin typeface="+mn-lt"/>
              </a:rPr>
              <a:t> Three government layers:</a:t>
            </a:r>
          </a:p>
          <a:p>
            <a:pPr marL="0" indent="0"/>
            <a:r>
              <a:rPr lang="en-GB" sz="1600" dirty="0" smtClean="0"/>
              <a:t>    → c</a:t>
            </a:r>
            <a:r>
              <a:rPr lang="en-GB" sz="1600" dirty="0" smtClean="0">
                <a:latin typeface="+mn-lt"/>
              </a:rPr>
              <a:t>entral government (State): 11 ministries, </a:t>
            </a:r>
            <a:r>
              <a:rPr lang="en-GB" sz="1600" dirty="0" smtClean="0">
                <a:latin typeface="+mn-lt"/>
              </a:rPr>
              <a:t>30 agencies, 200 subordinated executive organizations;</a:t>
            </a:r>
            <a:endParaRPr lang="en-GB" sz="1600" dirty="0" smtClean="0">
              <a:latin typeface="+mn-lt"/>
            </a:endParaRPr>
          </a:p>
          <a:p>
            <a:pPr marL="0" indent="0"/>
            <a:r>
              <a:rPr lang="en-GB" sz="1600" dirty="0" smtClean="0">
                <a:latin typeface="+mn-lt"/>
              </a:rPr>
              <a:t>    → regional government: 12 provinces</a:t>
            </a:r>
          </a:p>
          <a:p>
            <a:pPr marL="0" indent="0"/>
            <a:r>
              <a:rPr lang="en-GB" sz="1600" dirty="0" smtClean="0">
                <a:latin typeface="+mn-lt"/>
              </a:rPr>
              <a:t>    → local government: 403 municipalities</a:t>
            </a:r>
          </a:p>
          <a:p>
            <a:pPr marL="0" indent="0"/>
            <a:endParaRPr lang="en-GB" sz="1600" dirty="0" smtClean="0">
              <a:latin typeface="+mn-lt"/>
            </a:endParaRPr>
          </a:p>
          <a:p>
            <a:pPr marL="0" indent="0">
              <a:buFont typeface="Wingdings" pitchFamily="2" charset="2"/>
              <a:buChar char="Ø"/>
            </a:pPr>
            <a:r>
              <a:rPr lang="en-GB" sz="1600" dirty="0" smtClean="0">
                <a:latin typeface="+mn-lt"/>
              </a:rPr>
              <a:t> Each government layer has its own democratic structure (elected bodies)</a:t>
            </a:r>
          </a:p>
          <a:p>
            <a:pPr marL="0" indent="0"/>
            <a:endParaRPr lang="en-GB" sz="1600" dirty="0" smtClean="0">
              <a:latin typeface="+mn-lt"/>
            </a:endParaRPr>
          </a:p>
          <a:p>
            <a:pPr marL="0" indent="0">
              <a:buFont typeface="Wingdings" pitchFamily="2" charset="2"/>
              <a:buChar char="Ø"/>
            </a:pPr>
            <a:r>
              <a:rPr lang="en-GB" sz="1600" dirty="0" smtClean="0">
                <a:latin typeface="+mn-lt"/>
              </a:rPr>
              <a:t> Provinces and municipalities: </a:t>
            </a:r>
            <a:r>
              <a:rPr lang="en-US" sz="1600" dirty="0" smtClean="0">
                <a:latin typeface="+mn-lt"/>
              </a:rPr>
              <a:t>decentralized budget responsibility and accountability and governance structure.</a:t>
            </a:r>
            <a:endParaRPr lang="en-US" sz="1600" dirty="0" smtClean="0"/>
          </a:p>
          <a:p>
            <a:pPr marL="0" indent="0"/>
            <a:endParaRPr lang="en-US" sz="1600" dirty="0" smtClean="0">
              <a:latin typeface="+mn-lt"/>
            </a:endParaRPr>
          </a:p>
          <a:p>
            <a:pPr marL="0" indent="0">
              <a:buFont typeface="Wingdings" pitchFamily="2" charset="2"/>
              <a:buChar char="Ø"/>
            </a:pPr>
            <a:endParaRPr lang="en-GB" sz="1600" dirty="0" smtClean="0">
              <a:latin typeface="+mn-lt"/>
            </a:endParaRPr>
          </a:p>
          <a:p>
            <a:pPr marL="0" indent="0"/>
            <a:r>
              <a:rPr lang="en-GB" sz="1600" dirty="0" smtClean="0">
                <a:latin typeface="+mn-lt"/>
              </a:rPr>
              <a:t>                 </a:t>
            </a:r>
          </a:p>
          <a:p>
            <a:pPr marL="0" indent="0"/>
            <a:r>
              <a:rPr lang="en-GB" sz="2000" dirty="0" smtClean="0"/>
              <a:t>              </a:t>
            </a:r>
          </a:p>
          <a:p>
            <a:pPr marL="0" indent="0"/>
            <a:endParaRPr lang="en-GB" sz="2000" dirty="0" smtClean="0"/>
          </a:p>
          <a:p>
            <a:pPr marL="0" indent="0"/>
            <a:endParaRPr lang="en-GB" sz="2000" dirty="0" smtClean="0"/>
          </a:p>
        </p:txBody>
      </p:sp>
      <p:pic>
        <p:nvPicPr>
          <p:cNvPr id="1027" name="Picture 3" descr="\\FINP52.prod.minfin.nl\user$\WIELEN\DATA\Mijn Documenten\Mijn afbeeldingen\31302-nederland-een-parlementaire-democratie.jpg"/>
          <p:cNvPicPr>
            <a:picLocks noChangeAspect="1" noChangeArrowheads="1"/>
          </p:cNvPicPr>
          <p:nvPr/>
        </p:nvPicPr>
        <p:blipFill>
          <a:blip r:embed="rId3" cstate="print"/>
          <a:srcRect/>
          <a:stretch>
            <a:fillRect/>
          </a:stretch>
        </p:blipFill>
        <p:spPr bwMode="auto">
          <a:xfrm>
            <a:off x="7732493" y="1168400"/>
            <a:ext cx="1333500" cy="1333500"/>
          </a:xfrm>
          <a:prstGeom prst="rect">
            <a:avLst/>
          </a:prstGeom>
          <a:noFill/>
        </p:spPr>
      </p:pic>
      <p:sp>
        <p:nvSpPr>
          <p:cNvPr id="5" name="Tijdelijke aanduiding voor voettekst 2"/>
          <p:cNvSpPr>
            <a:spLocks noGrp="1"/>
          </p:cNvSpPr>
          <p:nvPr>
            <p:ph type="ftr" sz="quarter" idx="11"/>
          </p:nvPr>
        </p:nvSpPr>
        <p:spPr>
          <a:xfrm>
            <a:off x="4478338" y="6386513"/>
            <a:ext cx="4165600" cy="315912"/>
          </a:xfrm>
        </p:spPr>
        <p:txBody>
          <a:bodyPr/>
          <a:lstStyle/>
          <a:p>
            <a:pPr>
              <a:defRPr/>
            </a:pPr>
            <a:r>
              <a:rPr lang="en-US" dirty="0" smtClean="0"/>
              <a:t>Prague, March 2016</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bwMode="auto">
          <a:xfrm>
            <a:off x="366713" y="1243013"/>
            <a:ext cx="8442325" cy="571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nl-NL" altLang="nl-NL" dirty="0" smtClean="0">
                <a:solidFill>
                  <a:srgbClr val="C00000"/>
                </a:solidFill>
                <a:latin typeface="Verdana" panose="020B0604030504040204" pitchFamily="34" charset="0"/>
              </a:rPr>
              <a:t>The Budget Code (</a:t>
            </a:r>
            <a:r>
              <a:rPr lang="nl-NL" altLang="nl-NL" dirty="0" err="1" smtClean="0">
                <a:solidFill>
                  <a:srgbClr val="C00000"/>
                </a:solidFill>
                <a:latin typeface="Verdana" panose="020B0604030504040204" pitchFamily="34" charset="0"/>
              </a:rPr>
              <a:t>Government</a:t>
            </a:r>
            <a:r>
              <a:rPr lang="nl-NL" altLang="nl-NL" dirty="0" smtClean="0">
                <a:solidFill>
                  <a:srgbClr val="C00000"/>
                </a:solidFill>
                <a:latin typeface="Verdana" panose="020B0604030504040204" pitchFamily="34" charset="0"/>
              </a:rPr>
              <a:t> Accounts Act)</a:t>
            </a:r>
          </a:p>
        </p:txBody>
      </p:sp>
      <p:sp>
        <p:nvSpPr>
          <p:cNvPr id="14340" name="Rectangle 3"/>
          <p:cNvSpPr>
            <a:spLocks noGrp="1" noChangeArrowheads="1"/>
          </p:cNvSpPr>
          <p:nvPr>
            <p:ph type="body" idx="4294967295"/>
          </p:nvPr>
        </p:nvSpPr>
        <p:spPr>
          <a:xfrm>
            <a:off x="316523" y="2008188"/>
            <a:ext cx="8248040" cy="3522662"/>
          </a:xfrm>
        </p:spPr>
        <p:txBody>
          <a:bodyPr/>
          <a:lstStyle/>
          <a:p>
            <a:pPr marL="285750" indent="-285750">
              <a:spcBef>
                <a:spcPct val="20000"/>
              </a:spcBef>
              <a:buFont typeface="Arial" panose="020B0604020202020204" pitchFamily="34" charset="0"/>
              <a:buChar char="•"/>
            </a:pPr>
            <a:r>
              <a:rPr lang="en-US" altLang="nl-NL" sz="2000" dirty="0" smtClean="0">
                <a:solidFill>
                  <a:srgbClr val="000000"/>
                </a:solidFill>
                <a:latin typeface="Verdana" panose="020B0604030504040204" pitchFamily="34" charset="0"/>
              </a:rPr>
              <a:t>Responsibilities of Ministers:</a:t>
            </a:r>
          </a:p>
          <a:p>
            <a:pPr marL="857250" lvl="1"/>
            <a:r>
              <a:rPr lang="en-US" altLang="nl-NL" sz="2000" dirty="0" smtClean="0">
                <a:solidFill>
                  <a:srgbClr val="000000"/>
                </a:solidFill>
                <a:latin typeface="Verdana" panose="020B0604030504040204" pitchFamily="34" charset="0"/>
              </a:rPr>
              <a:t>Sound financial management</a:t>
            </a:r>
          </a:p>
          <a:p>
            <a:pPr marL="857250" lvl="1"/>
            <a:r>
              <a:rPr lang="en-US" altLang="nl-NL" sz="2000" dirty="0" smtClean="0">
                <a:solidFill>
                  <a:srgbClr val="000000"/>
                </a:solidFill>
                <a:latin typeface="Verdana" panose="020B0604030504040204" pitchFamily="34" charset="0"/>
              </a:rPr>
              <a:t>Legality/compliance</a:t>
            </a:r>
          </a:p>
          <a:p>
            <a:pPr marL="285750" indent="-285750">
              <a:spcBef>
                <a:spcPct val="20000"/>
              </a:spcBef>
              <a:buFont typeface="Arial" panose="020B0604020202020204" pitchFamily="34" charset="0"/>
              <a:buChar char="•"/>
            </a:pPr>
            <a:r>
              <a:rPr lang="en-US" altLang="nl-NL" sz="2000" dirty="0" smtClean="0">
                <a:solidFill>
                  <a:srgbClr val="000000"/>
                </a:solidFill>
                <a:latin typeface="Verdana" panose="020B0604030504040204" pitchFamily="34" charset="0"/>
              </a:rPr>
              <a:t>Responsibilities and powers of Minister of Finance</a:t>
            </a:r>
          </a:p>
          <a:p>
            <a:pPr marL="285750" indent="-285750">
              <a:spcBef>
                <a:spcPct val="20000"/>
              </a:spcBef>
              <a:buFont typeface="Arial" panose="020B0604020202020204" pitchFamily="34" charset="0"/>
              <a:buChar char="•"/>
            </a:pPr>
            <a:r>
              <a:rPr lang="en-US" altLang="nl-NL" sz="2000" dirty="0" smtClean="0">
                <a:solidFill>
                  <a:srgbClr val="000000"/>
                </a:solidFill>
                <a:latin typeface="Verdana" panose="020B0604030504040204" pitchFamily="34" charset="0"/>
              </a:rPr>
              <a:t>Budget and accountability cycle</a:t>
            </a:r>
          </a:p>
          <a:p>
            <a:pPr marL="285750" indent="-285750">
              <a:spcBef>
                <a:spcPct val="20000"/>
              </a:spcBef>
              <a:buFont typeface="Arial" panose="020B0604020202020204" pitchFamily="34" charset="0"/>
              <a:buChar char="•"/>
            </a:pPr>
            <a:r>
              <a:rPr lang="en-US" altLang="nl-NL" sz="2000" dirty="0" smtClean="0">
                <a:solidFill>
                  <a:srgbClr val="000000"/>
                </a:solidFill>
                <a:latin typeface="Verdana" panose="020B0604030504040204" pitchFamily="34" charset="0"/>
              </a:rPr>
              <a:t>Organization of internal control and internal audit</a:t>
            </a:r>
          </a:p>
          <a:p>
            <a:pPr marL="285750" indent="-285750">
              <a:spcBef>
                <a:spcPct val="20000"/>
              </a:spcBef>
              <a:buFont typeface="Arial" panose="020B0604020202020204" pitchFamily="34" charset="0"/>
              <a:buChar char="•"/>
            </a:pPr>
            <a:r>
              <a:rPr lang="en-US" altLang="nl-NL" sz="2000" dirty="0" smtClean="0">
                <a:solidFill>
                  <a:srgbClr val="000000"/>
                </a:solidFill>
                <a:latin typeface="Verdana" panose="020B0604030504040204" pitchFamily="34" charset="0"/>
              </a:rPr>
              <a:t>Responsibilities and powers of the Court of Audit</a:t>
            </a:r>
          </a:p>
        </p:txBody>
      </p:sp>
      <p:sp>
        <p:nvSpPr>
          <p:cNvPr id="2" name="Tijdelijke aanduiding voor voettekst 1"/>
          <p:cNvSpPr>
            <a:spLocks noGrp="1"/>
          </p:cNvSpPr>
          <p:nvPr>
            <p:ph type="ftr" sz="quarter" idx="11"/>
          </p:nvPr>
        </p:nvSpPr>
        <p:spPr/>
        <p:txBody>
          <a:bodyPr/>
          <a:lstStyle/>
          <a:p>
            <a:pPr>
              <a:defRPr/>
            </a:pPr>
            <a:r>
              <a:rPr lang="nl-NL" smtClean="0"/>
              <a:t>Prague, March 2016</a:t>
            </a:r>
            <a:endParaRPr lang="nl-NL"/>
          </a:p>
        </p:txBody>
      </p:sp>
    </p:spTree>
    <p:extLst>
      <p:ext uri="{BB962C8B-B14F-4D97-AF65-F5344CB8AC3E}">
        <p14:creationId xmlns:p14="http://schemas.microsoft.com/office/powerpoint/2010/main" val="23756861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52425" y="1263650"/>
            <a:ext cx="8229600" cy="1027858"/>
          </a:xfrm>
        </p:spPr>
        <p:txBody>
          <a:bodyPr/>
          <a:lstStyle/>
          <a:p>
            <a:r>
              <a:rPr lang="en-US" dirty="0" smtClean="0"/>
              <a:t>1986 - 1992: Crucial developments in Internal Control and Internal Audit</a:t>
            </a:r>
            <a:endParaRPr lang="en-US" dirty="0"/>
          </a:p>
        </p:txBody>
      </p:sp>
      <p:sp>
        <p:nvSpPr>
          <p:cNvPr id="142339" name="Rectangle 3"/>
          <p:cNvSpPr>
            <a:spLocks noGrp="1" noChangeArrowheads="1"/>
          </p:cNvSpPr>
          <p:nvPr>
            <p:ph type="body" idx="1"/>
          </p:nvPr>
        </p:nvSpPr>
        <p:spPr>
          <a:xfrm>
            <a:off x="352425" y="2280491"/>
            <a:ext cx="8229600" cy="3934571"/>
          </a:xfrm>
        </p:spPr>
        <p:txBody>
          <a:bodyPr/>
          <a:lstStyle/>
          <a:p>
            <a:pPr lvl="1">
              <a:lnSpc>
                <a:spcPct val="80000"/>
              </a:lnSpc>
              <a:buFont typeface="Wingdings" pitchFamily="2" charset="2"/>
              <a:buNone/>
            </a:pPr>
            <a:endParaRPr lang="nl-NL" dirty="0"/>
          </a:p>
          <a:p>
            <a:pPr>
              <a:lnSpc>
                <a:spcPct val="80000"/>
              </a:lnSpc>
            </a:pPr>
            <a:r>
              <a:rPr lang="en-US" sz="1600" dirty="0"/>
              <a:t>In 1980s shortcomings in internal </a:t>
            </a:r>
            <a:r>
              <a:rPr lang="en-US" sz="1600" dirty="0" smtClean="0"/>
              <a:t>control pointed out by SAI:</a:t>
            </a:r>
            <a:endParaRPr lang="en-US" sz="1600" dirty="0"/>
          </a:p>
          <a:p>
            <a:pPr>
              <a:lnSpc>
                <a:spcPct val="80000"/>
              </a:lnSpc>
              <a:buFont typeface="Wingdings" pitchFamily="2" charset="2"/>
              <a:buNone/>
            </a:pPr>
            <a:endParaRPr lang="en-US" sz="1600" dirty="0"/>
          </a:p>
          <a:p>
            <a:pPr>
              <a:lnSpc>
                <a:spcPct val="80000"/>
              </a:lnSpc>
              <a:buFont typeface="Arial" pitchFamily="34" charset="0"/>
              <a:buChar char="•"/>
            </a:pPr>
            <a:r>
              <a:rPr lang="en-US" sz="1600" dirty="0"/>
              <a:t>Problems with producing annual accounts (far too late)</a:t>
            </a:r>
          </a:p>
          <a:p>
            <a:pPr>
              <a:lnSpc>
                <a:spcPct val="80000"/>
              </a:lnSpc>
              <a:buFont typeface="Arial" pitchFamily="34" charset="0"/>
              <a:buChar char="•"/>
            </a:pPr>
            <a:endParaRPr lang="en-US" sz="1600" dirty="0"/>
          </a:p>
          <a:p>
            <a:pPr>
              <a:lnSpc>
                <a:spcPct val="80000"/>
              </a:lnSpc>
              <a:buFont typeface="Arial" pitchFamily="34" charset="0"/>
              <a:buChar char="•"/>
            </a:pPr>
            <a:r>
              <a:rPr lang="en-US" sz="1600" dirty="0"/>
              <a:t>No separate internal audit units</a:t>
            </a:r>
          </a:p>
          <a:p>
            <a:pPr>
              <a:lnSpc>
                <a:spcPct val="80000"/>
              </a:lnSpc>
              <a:buFont typeface="Arial" pitchFamily="34" charset="0"/>
              <a:buChar char="•"/>
            </a:pPr>
            <a:endParaRPr lang="en-US" sz="1600" dirty="0"/>
          </a:p>
          <a:p>
            <a:pPr>
              <a:lnSpc>
                <a:spcPct val="80000"/>
              </a:lnSpc>
              <a:buFont typeface="Arial" pitchFamily="34" charset="0"/>
              <a:buChar char="•"/>
            </a:pPr>
            <a:r>
              <a:rPr lang="en-US" sz="1600" dirty="0"/>
              <a:t>SAI put problems on agenda of Parliament</a:t>
            </a:r>
          </a:p>
          <a:p>
            <a:endParaRPr lang="nl-NL" sz="2200" dirty="0"/>
          </a:p>
        </p:txBody>
      </p:sp>
      <p:sp>
        <p:nvSpPr>
          <p:cNvPr id="2" name="Tijdelijke aanduiding voor voettekst 1"/>
          <p:cNvSpPr>
            <a:spLocks noGrp="1"/>
          </p:cNvSpPr>
          <p:nvPr>
            <p:ph type="ftr" sz="quarter" idx="11"/>
          </p:nvPr>
        </p:nvSpPr>
        <p:spPr/>
        <p:txBody>
          <a:bodyPr/>
          <a:lstStyle/>
          <a:p>
            <a:pPr>
              <a:defRPr/>
            </a:pPr>
            <a:r>
              <a:rPr lang="en-US" smtClean="0"/>
              <a:t>Prague, March 2016</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Coordinated plan in 80’s</a:t>
            </a:r>
          </a:p>
        </p:txBody>
      </p:sp>
      <p:sp>
        <p:nvSpPr>
          <p:cNvPr id="165891" name="Rectangle 3"/>
          <p:cNvSpPr>
            <a:spLocks noGrp="1" noChangeArrowheads="1"/>
          </p:cNvSpPr>
          <p:nvPr>
            <p:ph type="body" idx="1"/>
          </p:nvPr>
        </p:nvSpPr>
        <p:spPr/>
        <p:txBody>
          <a:bodyPr/>
          <a:lstStyle/>
          <a:p>
            <a:pPr>
              <a:lnSpc>
                <a:spcPct val="105000"/>
              </a:lnSpc>
            </a:pPr>
            <a:r>
              <a:rPr lang="en-US" dirty="0"/>
              <a:t>Government Accounting Reform Operation</a:t>
            </a:r>
          </a:p>
          <a:p>
            <a:pPr>
              <a:lnSpc>
                <a:spcPct val="105000"/>
              </a:lnSpc>
            </a:pPr>
            <a:endParaRPr lang="en-US" dirty="0" smtClean="0"/>
          </a:p>
          <a:p>
            <a:pPr>
              <a:lnSpc>
                <a:spcPct val="105000"/>
              </a:lnSpc>
            </a:pPr>
            <a:r>
              <a:rPr lang="en-US" dirty="0" smtClean="0"/>
              <a:t>Objectives:</a:t>
            </a:r>
          </a:p>
          <a:p>
            <a:pPr lvl="2">
              <a:lnSpc>
                <a:spcPct val="105000"/>
              </a:lnSpc>
              <a:buNone/>
            </a:pPr>
            <a:endParaRPr lang="en-US" dirty="0" smtClean="0"/>
          </a:p>
          <a:p>
            <a:pPr lvl="2" indent="-377825">
              <a:lnSpc>
                <a:spcPct val="105000"/>
              </a:lnSpc>
              <a:buFont typeface="Wingdings" pitchFamily="2" charset="2"/>
              <a:buChar char="§"/>
            </a:pPr>
            <a:r>
              <a:rPr lang="en-US" dirty="0" smtClean="0"/>
              <a:t>Better </a:t>
            </a:r>
            <a:r>
              <a:rPr lang="en-US" dirty="0"/>
              <a:t>accounting information systems</a:t>
            </a:r>
          </a:p>
          <a:p>
            <a:pPr marL="363538" lvl="1" indent="-363538">
              <a:lnSpc>
                <a:spcPct val="105000"/>
              </a:lnSpc>
              <a:buFont typeface="Wingdings" pitchFamily="2" charset="2"/>
              <a:buChar char="§"/>
            </a:pPr>
            <a:r>
              <a:rPr lang="en-US" dirty="0" smtClean="0"/>
              <a:t>Improvement </a:t>
            </a:r>
            <a:r>
              <a:rPr lang="en-US" dirty="0"/>
              <a:t>internal control</a:t>
            </a:r>
          </a:p>
          <a:p>
            <a:pPr marL="363538" lvl="1" indent="-363538">
              <a:lnSpc>
                <a:spcPct val="105000"/>
              </a:lnSpc>
              <a:buFont typeface="Wingdings" pitchFamily="2" charset="2"/>
              <a:buChar char="§"/>
            </a:pPr>
            <a:r>
              <a:rPr lang="en-US" dirty="0"/>
              <a:t>Introducing internal audit</a:t>
            </a:r>
          </a:p>
          <a:p>
            <a:pPr>
              <a:lnSpc>
                <a:spcPct val="105000"/>
              </a:lnSpc>
              <a:buFont typeface="Wingdings" pitchFamily="2" charset="2"/>
              <a:buChar char="§"/>
            </a:pPr>
            <a:r>
              <a:rPr lang="en-US" dirty="0" err="1"/>
              <a:t>MoF</a:t>
            </a:r>
            <a:r>
              <a:rPr lang="en-US" dirty="0"/>
              <a:t> as central department for coordination operation (CHU role)</a:t>
            </a:r>
          </a:p>
          <a:p>
            <a:pPr>
              <a:lnSpc>
                <a:spcPct val="105000"/>
              </a:lnSpc>
              <a:buFont typeface="Wingdings" pitchFamily="2" charset="2"/>
              <a:buChar char="§"/>
            </a:pPr>
            <a:r>
              <a:rPr lang="en-US" dirty="0"/>
              <a:t>SAI reported about progress</a:t>
            </a:r>
          </a:p>
        </p:txBody>
      </p:sp>
      <p:sp>
        <p:nvSpPr>
          <p:cNvPr id="2" name="Tijdelijke aanduiding voor voettekst 1"/>
          <p:cNvSpPr>
            <a:spLocks noGrp="1"/>
          </p:cNvSpPr>
          <p:nvPr>
            <p:ph type="ftr" sz="quarter" idx="11"/>
          </p:nvPr>
        </p:nvSpPr>
        <p:spPr/>
        <p:txBody>
          <a:bodyPr/>
          <a:lstStyle/>
          <a:p>
            <a:pPr>
              <a:defRPr/>
            </a:pPr>
            <a:r>
              <a:rPr lang="en-US" smtClean="0"/>
              <a:t>Prague, March 2016</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nl-NL"/>
              <a:t>Operation VBTB</a:t>
            </a:r>
          </a:p>
        </p:txBody>
      </p:sp>
      <p:sp>
        <p:nvSpPr>
          <p:cNvPr id="143363" name="Rectangle 3"/>
          <p:cNvSpPr>
            <a:spLocks noGrp="1" noChangeArrowheads="1"/>
          </p:cNvSpPr>
          <p:nvPr>
            <p:ph type="body" idx="1"/>
          </p:nvPr>
        </p:nvSpPr>
        <p:spPr/>
        <p:txBody>
          <a:bodyPr/>
          <a:lstStyle/>
          <a:p>
            <a:pPr>
              <a:lnSpc>
                <a:spcPct val="80000"/>
              </a:lnSpc>
            </a:pPr>
            <a:endParaRPr lang="en-US" sz="2800" dirty="0" smtClean="0"/>
          </a:p>
          <a:p>
            <a:pPr>
              <a:lnSpc>
                <a:spcPct val="80000"/>
              </a:lnSpc>
            </a:pPr>
            <a:r>
              <a:rPr lang="en-US" dirty="0" smtClean="0"/>
              <a:t>1999</a:t>
            </a:r>
            <a:r>
              <a:rPr lang="en-US" dirty="0"/>
              <a:t>: Operation: “From policy budget to policy accountability</a:t>
            </a:r>
            <a:r>
              <a:rPr lang="en-US" dirty="0" smtClean="0"/>
              <a:t>”:</a:t>
            </a:r>
          </a:p>
          <a:p>
            <a:pPr>
              <a:lnSpc>
                <a:spcPct val="80000"/>
              </a:lnSpc>
            </a:pPr>
            <a:endParaRPr lang="en-US" dirty="0"/>
          </a:p>
          <a:p>
            <a:pPr lvl="1">
              <a:lnSpc>
                <a:spcPct val="80000"/>
              </a:lnSpc>
            </a:pPr>
            <a:r>
              <a:rPr lang="en-US" dirty="0"/>
              <a:t>improving information value for Parliament and Dutch citizens</a:t>
            </a:r>
          </a:p>
          <a:p>
            <a:pPr lvl="1">
              <a:lnSpc>
                <a:spcPct val="80000"/>
              </a:lnSpc>
            </a:pPr>
            <a:r>
              <a:rPr lang="en-US" dirty="0"/>
              <a:t>link between performance, operations and budget </a:t>
            </a:r>
          </a:p>
          <a:p>
            <a:pPr lvl="1">
              <a:lnSpc>
                <a:spcPct val="80000"/>
              </a:lnSpc>
            </a:pPr>
            <a:r>
              <a:rPr lang="en-US" dirty="0"/>
              <a:t>performance indicators and policy evaluations</a:t>
            </a:r>
          </a:p>
          <a:p>
            <a:pPr lvl="1">
              <a:lnSpc>
                <a:spcPct val="80000"/>
              </a:lnSpc>
            </a:pPr>
            <a:r>
              <a:rPr lang="en-US" dirty="0"/>
              <a:t>from input to output/outcome</a:t>
            </a:r>
          </a:p>
          <a:p>
            <a:endParaRPr lang="nl-NL" sz="2200" dirty="0"/>
          </a:p>
        </p:txBody>
      </p:sp>
      <p:sp>
        <p:nvSpPr>
          <p:cNvPr id="2" name="Tijdelijke aanduiding voor voettekst 1"/>
          <p:cNvSpPr>
            <a:spLocks noGrp="1"/>
          </p:cNvSpPr>
          <p:nvPr>
            <p:ph type="ftr" sz="quarter" idx="11"/>
          </p:nvPr>
        </p:nvSpPr>
        <p:spPr/>
        <p:txBody>
          <a:bodyPr/>
          <a:lstStyle/>
          <a:p>
            <a:pPr>
              <a:defRPr/>
            </a:pPr>
            <a:r>
              <a:rPr lang="en-US" dirty="0" smtClean="0"/>
              <a:t>Prague, March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smtClean="0"/>
              <a:t>‘Operation VBTB’</a:t>
            </a:r>
            <a:endParaRPr lang="en-US" dirty="0"/>
          </a:p>
        </p:txBody>
      </p:sp>
      <p:sp>
        <p:nvSpPr>
          <p:cNvPr id="147459" name="Rectangle 3"/>
          <p:cNvSpPr>
            <a:spLocks noGrp="1" noChangeArrowheads="1"/>
          </p:cNvSpPr>
          <p:nvPr>
            <p:ph type="body" sz="half" idx="1"/>
          </p:nvPr>
        </p:nvSpPr>
        <p:spPr>
          <a:xfrm>
            <a:off x="989013" y="2662238"/>
            <a:ext cx="3708400" cy="3496191"/>
          </a:xfrm>
        </p:spPr>
        <p:txBody>
          <a:bodyPr/>
          <a:lstStyle/>
          <a:p>
            <a:pPr>
              <a:lnSpc>
                <a:spcPct val="105000"/>
              </a:lnSpc>
              <a:buFont typeface="Wingdings" pitchFamily="2" charset="2"/>
              <a:buNone/>
            </a:pPr>
            <a:r>
              <a:rPr lang="nl-NL" sz="1800" b="1" u="sng" dirty="0"/>
              <a:t>Budget </a:t>
            </a:r>
            <a:r>
              <a:rPr lang="nl-NL" sz="1800" b="1" u="sng" dirty="0" err="1"/>
              <a:t>process</a:t>
            </a:r>
            <a:endParaRPr lang="nl-NL" sz="1800" b="1" u="sng" dirty="0"/>
          </a:p>
          <a:p>
            <a:pPr marL="0" indent="0">
              <a:lnSpc>
                <a:spcPct val="105000"/>
              </a:lnSpc>
              <a:buFont typeface="Wingdings" pitchFamily="2" charset="2"/>
              <a:buNone/>
            </a:pPr>
            <a:endParaRPr lang="nl-NL" sz="1800" dirty="0"/>
          </a:p>
          <a:p>
            <a:pPr>
              <a:lnSpc>
                <a:spcPct val="105000"/>
              </a:lnSpc>
              <a:buFont typeface="+mj-lt"/>
              <a:buAutoNum type="arabicPeriod"/>
            </a:pPr>
            <a:r>
              <a:rPr lang="en-GB" sz="1800" dirty="0"/>
              <a:t>What do we want to achieve?</a:t>
            </a:r>
          </a:p>
          <a:p>
            <a:pPr>
              <a:lnSpc>
                <a:spcPct val="105000"/>
              </a:lnSpc>
              <a:buFont typeface="+mj-lt"/>
              <a:buAutoNum type="arabicPeriod"/>
            </a:pPr>
            <a:r>
              <a:rPr lang="en-GB" sz="1800" dirty="0"/>
              <a:t>What steps will we take to achieve it?</a:t>
            </a:r>
            <a:endParaRPr lang="nl-NL" sz="1800" dirty="0"/>
          </a:p>
          <a:p>
            <a:pPr>
              <a:lnSpc>
                <a:spcPct val="105000"/>
              </a:lnSpc>
              <a:buFont typeface="+mj-lt"/>
              <a:buAutoNum type="arabicPeriod"/>
            </a:pPr>
            <a:r>
              <a:rPr lang="en-US" sz="1800" dirty="0" smtClean="0"/>
              <a:t>What should it cost?</a:t>
            </a:r>
            <a:endParaRPr lang="en-US" sz="1800" dirty="0"/>
          </a:p>
        </p:txBody>
      </p:sp>
      <p:sp>
        <p:nvSpPr>
          <p:cNvPr id="147460" name="Rectangle 4"/>
          <p:cNvSpPr>
            <a:spLocks noGrp="1" noChangeArrowheads="1"/>
          </p:cNvSpPr>
          <p:nvPr>
            <p:ph type="body" sz="half" idx="2"/>
          </p:nvPr>
        </p:nvSpPr>
        <p:spPr>
          <a:xfrm>
            <a:off x="4838700" y="2662238"/>
            <a:ext cx="3708400" cy="3281362"/>
          </a:xfrm>
        </p:spPr>
        <p:txBody>
          <a:bodyPr/>
          <a:lstStyle/>
          <a:p>
            <a:pPr>
              <a:buFont typeface="Wingdings" pitchFamily="2" charset="2"/>
              <a:buNone/>
            </a:pPr>
            <a:r>
              <a:rPr lang="nl-NL" sz="1800" b="1" u="sng" dirty="0" err="1"/>
              <a:t>Annual</a:t>
            </a:r>
            <a:r>
              <a:rPr lang="nl-NL" sz="1800" b="1" u="sng" dirty="0"/>
              <a:t> accounts </a:t>
            </a:r>
            <a:r>
              <a:rPr lang="nl-NL" sz="1800" b="1" u="sng" dirty="0" err="1"/>
              <a:t>or</a:t>
            </a:r>
            <a:r>
              <a:rPr lang="nl-NL" sz="1800" b="1" u="sng" dirty="0"/>
              <a:t> report</a:t>
            </a:r>
          </a:p>
          <a:p>
            <a:pPr>
              <a:buFont typeface="Wingdings" pitchFamily="2" charset="2"/>
              <a:buNone/>
            </a:pPr>
            <a:endParaRPr lang="en-GB" sz="1800" dirty="0"/>
          </a:p>
          <a:p>
            <a:pPr>
              <a:buFont typeface="+mj-lt"/>
              <a:buAutoNum type="arabicPeriod"/>
            </a:pPr>
            <a:r>
              <a:rPr lang="en-GB" sz="1800" dirty="0"/>
              <a:t>Have we achieved what we intended?</a:t>
            </a:r>
          </a:p>
          <a:p>
            <a:pPr>
              <a:buFont typeface="+mj-lt"/>
              <a:buAutoNum type="arabicPeriod"/>
            </a:pPr>
            <a:r>
              <a:rPr lang="en-GB" sz="1800" dirty="0"/>
              <a:t>Have we done what we should have done to achieve?</a:t>
            </a:r>
          </a:p>
          <a:p>
            <a:pPr>
              <a:buFont typeface="+mj-lt"/>
              <a:buAutoNum type="arabicPeriod"/>
            </a:pPr>
            <a:r>
              <a:rPr lang="en-GB" sz="1800" dirty="0"/>
              <a:t>How </a:t>
            </a:r>
            <a:r>
              <a:rPr lang="en-GB" sz="1800" dirty="0" smtClean="0"/>
              <a:t>much did we pay?: </a:t>
            </a:r>
            <a:r>
              <a:rPr lang="en-GB" sz="1800" dirty="0"/>
              <a:t>did it cost what we had expected?</a:t>
            </a:r>
            <a:endParaRPr lang="nl-NL" sz="1800" dirty="0"/>
          </a:p>
        </p:txBody>
      </p:sp>
      <p:sp>
        <p:nvSpPr>
          <p:cNvPr id="147461" name="Rectangle 5"/>
          <p:cNvSpPr>
            <a:spLocks noChangeArrowheads="1"/>
          </p:cNvSpPr>
          <p:nvPr/>
        </p:nvSpPr>
        <p:spPr bwMode="auto">
          <a:xfrm>
            <a:off x="513471" y="1866709"/>
            <a:ext cx="5940425" cy="646331"/>
          </a:xfrm>
          <a:prstGeom prst="rect">
            <a:avLst/>
          </a:prstGeom>
          <a:noFill/>
          <a:ln w="9525">
            <a:noFill/>
            <a:miter lim="800000"/>
            <a:headEnd/>
            <a:tailEnd/>
          </a:ln>
          <a:effectLst/>
        </p:spPr>
        <p:txBody>
          <a:bodyPr>
            <a:spAutoFit/>
          </a:bodyPr>
          <a:lstStyle/>
          <a:p>
            <a:pPr>
              <a:lnSpc>
                <a:spcPct val="100000"/>
              </a:lnSpc>
              <a:buClrTx/>
              <a:buFontTx/>
              <a:buNone/>
            </a:pPr>
            <a:r>
              <a:rPr lang="en-GB" sz="1800" dirty="0"/>
              <a:t>VBTB: more information on </a:t>
            </a:r>
            <a:r>
              <a:rPr lang="en-GB" sz="1800" i="1" dirty="0"/>
              <a:t>efficiency</a:t>
            </a:r>
            <a:r>
              <a:rPr lang="en-GB" sz="1800" dirty="0"/>
              <a:t> and </a:t>
            </a:r>
            <a:r>
              <a:rPr lang="en-GB" sz="1800" i="1" dirty="0"/>
              <a:t>effectiveness</a:t>
            </a:r>
            <a:endParaRPr lang="nl-NL" sz="1800" i="1" dirty="0"/>
          </a:p>
        </p:txBody>
      </p:sp>
      <p:sp>
        <p:nvSpPr>
          <p:cNvPr id="8" name="Tijdelijke aanduiding voor voettekst 2"/>
          <p:cNvSpPr txBox="1">
            <a:spLocks/>
          </p:cNvSpPr>
          <p:nvPr/>
        </p:nvSpPr>
        <p:spPr>
          <a:xfrm>
            <a:off x="4838700" y="6454776"/>
            <a:ext cx="4165600" cy="315912"/>
          </a:xfrm>
          <a:prstGeom prst="rect">
            <a:avLst/>
          </a:prstGeom>
        </p:spPr>
        <p:txBody>
          <a:bodyPr/>
          <a:lstStyle>
            <a:defPPr>
              <a:defRPr lang="nl-NL"/>
            </a:defPPr>
            <a:lvl1pPr algn="l" rtl="0" fontAlgn="base">
              <a:spcBef>
                <a:spcPct val="0"/>
              </a:spcBef>
              <a:spcAft>
                <a:spcPct val="0"/>
              </a:spcAft>
              <a:defRPr sz="2600" kern="1200">
                <a:solidFill>
                  <a:srgbClr val="000000"/>
                </a:solidFill>
                <a:latin typeface="Verdana" pitchFamily="34" charset="0"/>
                <a:ea typeface="+mn-ea"/>
                <a:cs typeface="Arial" charset="0"/>
              </a:defRPr>
            </a:lvl1pPr>
            <a:lvl2pPr marL="457200" algn="l" rtl="0" fontAlgn="base">
              <a:spcBef>
                <a:spcPct val="0"/>
              </a:spcBef>
              <a:spcAft>
                <a:spcPct val="0"/>
              </a:spcAft>
              <a:defRPr sz="2600" kern="1200">
                <a:solidFill>
                  <a:srgbClr val="000000"/>
                </a:solidFill>
                <a:latin typeface="Verdana" pitchFamily="34" charset="0"/>
                <a:ea typeface="+mn-ea"/>
                <a:cs typeface="Arial" charset="0"/>
              </a:defRPr>
            </a:lvl2pPr>
            <a:lvl3pPr marL="914400" algn="l" rtl="0" fontAlgn="base">
              <a:spcBef>
                <a:spcPct val="0"/>
              </a:spcBef>
              <a:spcAft>
                <a:spcPct val="0"/>
              </a:spcAft>
              <a:defRPr sz="2600" kern="1200">
                <a:solidFill>
                  <a:srgbClr val="000000"/>
                </a:solidFill>
                <a:latin typeface="Verdana" pitchFamily="34" charset="0"/>
                <a:ea typeface="+mn-ea"/>
                <a:cs typeface="Arial" charset="0"/>
              </a:defRPr>
            </a:lvl3pPr>
            <a:lvl4pPr marL="1371600" algn="l" rtl="0" fontAlgn="base">
              <a:spcBef>
                <a:spcPct val="0"/>
              </a:spcBef>
              <a:spcAft>
                <a:spcPct val="0"/>
              </a:spcAft>
              <a:defRPr sz="2600" kern="1200">
                <a:solidFill>
                  <a:srgbClr val="000000"/>
                </a:solidFill>
                <a:latin typeface="Verdana" pitchFamily="34" charset="0"/>
                <a:ea typeface="+mn-ea"/>
                <a:cs typeface="Arial" charset="0"/>
              </a:defRPr>
            </a:lvl4pPr>
            <a:lvl5pPr marL="1828800" algn="l" rtl="0" fontAlgn="base">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a:lstStyle>
          <a:p>
            <a:pPr>
              <a:defRPr/>
            </a:pPr>
            <a:r>
              <a:rPr lang="en-US" sz="1000" dirty="0" smtClean="0">
                <a:solidFill>
                  <a:schemeClr val="bg1"/>
                </a:solidFill>
              </a:rPr>
              <a:t>Prague, March 2016</a:t>
            </a:r>
            <a:endParaRPr lang="en-US" sz="1000"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GB"/>
              <a:t>Characteristics of VBTB</a:t>
            </a:r>
          </a:p>
        </p:txBody>
      </p:sp>
      <p:sp>
        <p:nvSpPr>
          <p:cNvPr id="151555" name="Rectangle 3"/>
          <p:cNvSpPr>
            <a:spLocks noGrp="1" noChangeArrowheads="1"/>
          </p:cNvSpPr>
          <p:nvPr>
            <p:ph type="body" idx="1"/>
          </p:nvPr>
        </p:nvSpPr>
        <p:spPr>
          <a:xfrm>
            <a:off x="350034" y="1940633"/>
            <a:ext cx="7558087" cy="3883025"/>
          </a:xfrm>
        </p:spPr>
        <p:txBody>
          <a:bodyPr/>
          <a:lstStyle/>
          <a:p>
            <a:pPr marL="0" indent="0">
              <a:buFont typeface="Wingdings" pitchFamily="2" charset="2"/>
              <a:buChar char="Ø"/>
            </a:pPr>
            <a:r>
              <a:rPr lang="en-GB" dirty="0" smtClean="0"/>
              <a:t> 	central </a:t>
            </a:r>
            <a:r>
              <a:rPr lang="en-GB" dirty="0"/>
              <a:t>role of policy objectives, concrete operational </a:t>
            </a:r>
            <a:r>
              <a:rPr lang="en-GB" dirty="0" smtClean="0"/>
              <a:t>	priorities </a:t>
            </a:r>
            <a:r>
              <a:rPr lang="en-GB" dirty="0"/>
              <a:t>and performance </a:t>
            </a:r>
            <a:r>
              <a:rPr lang="en-GB" dirty="0" smtClean="0"/>
              <a:t>indicators;</a:t>
            </a:r>
          </a:p>
          <a:p>
            <a:pPr marL="0" indent="0">
              <a:buFont typeface="Wingdings" pitchFamily="2" charset="2"/>
              <a:buChar char="Ø"/>
            </a:pPr>
            <a:endParaRPr lang="en-GB" dirty="0"/>
          </a:p>
          <a:p>
            <a:pPr marL="0" indent="0">
              <a:buFont typeface="Wingdings" pitchFamily="2" charset="2"/>
              <a:buChar char="Ø"/>
            </a:pPr>
            <a:r>
              <a:rPr lang="en-GB" dirty="0" smtClean="0"/>
              <a:t> 	coherence </a:t>
            </a:r>
            <a:r>
              <a:rPr lang="en-GB" dirty="0"/>
              <a:t>between budget and accounting </a:t>
            </a:r>
            <a:r>
              <a:rPr lang="en-GB" dirty="0" smtClean="0"/>
              <a:t>documents;</a:t>
            </a:r>
          </a:p>
          <a:p>
            <a:pPr marL="0" indent="0">
              <a:buFont typeface="Wingdings" pitchFamily="2" charset="2"/>
              <a:buChar char="Ø"/>
            </a:pPr>
            <a:endParaRPr lang="en-GB" dirty="0"/>
          </a:p>
          <a:p>
            <a:pPr marL="0" indent="0">
              <a:buFont typeface="Wingdings" pitchFamily="2" charset="2"/>
              <a:buChar char="Ø"/>
            </a:pPr>
            <a:r>
              <a:rPr lang="en-GB" dirty="0" smtClean="0"/>
              <a:t> 	management </a:t>
            </a:r>
            <a:r>
              <a:rPr lang="en-GB" dirty="0"/>
              <a:t>gives “in control statement” about </a:t>
            </a:r>
            <a:r>
              <a:rPr lang="en-GB" dirty="0" smtClean="0"/>
              <a:t> 	operational </a:t>
            </a:r>
            <a:r>
              <a:rPr lang="en-GB" dirty="0"/>
              <a:t>efficiency and effectiveness of processes </a:t>
            </a:r>
            <a:r>
              <a:rPr lang="en-GB" dirty="0" smtClean="0"/>
              <a:t>	within </a:t>
            </a:r>
            <a:r>
              <a:rPr lang="en-GB" dirty="0"/>
              <a:t>the Ministry concerned</a:t>
            </a:r>
          </a:p>
        </p:txBody>
      </p:sp>
      <p:sp>
        <p:nvSpPr>
          <p:cNvPr id="6" name="Tijdelijke aanduiding voor voettekst 2"/>
          <p:cNvSpPr>
            <a:spLocks noGrp="1"/>
          </p:cNvSpPr>
          <p:nvPr>
            <p:ph type="ftr" sz="quarter" idx="11"/>
          </p:nvPr>
        </p:nvSpPr>
        <p:spPr>
          <a:xfrm>
            <a:off x="4478338" y="6386513"/>
            <a:ext cx="4165600" cy="315912"/>
          </a:xfrm>
        </p:spPr>
        <p:txBody>
          <a:bodyPr/>
          <a:lstStyle/>
          <a:p>
            <a:pPr>
              <a:defRPr/>
            </a:pPr>
            <a:r>
              <a:rPr lang="en-US" dirty="0" smtClean="0"/>
              <a:t>Prague, March 2016</a:t>
            </a:r>
            <a:endParaRPr lang="en-US"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KSTDIA" val="ja"/>
</p:tagLst>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1891</TotalTime>
  <Words>1370</Words>
  <Application>Microsoft Office PowerPoint</Application>
  <PresentationFormat>Diavoorstelling (4:3)</PresentationFormat>
  <Paragraphs>226</Paragraphs>
  <Slides>16</Slides>
  <Notes>11</Notes>
  <HiddenSlides>0</HiddenSlides>
  <MMClips>0</MMClips>
  <ScaleCrop>false</ScaleCrop>
  <HeadingPairs>
    <vt:vector size="6" baseType="variant">
      <vt:variant>
        <vt:lpstr>Gebruikte lettertypen</vt:lpstr>
      </vt:variant>
      <vt:variant>
        <vt:i4>9</vt:i4>
      </vt:variant>
      <vt:variant>
        <vt:lpstr>Thema</vt:lpstr>
      </vt:variant>
      <vt:variant>
        <vt:i4>2</vt:i4>
      </vt:variant>
      <vt:variant>
        <vt:lpstr>Diatitels</vt:lpstr>
      </vt:variant>
      <vt:variant>
        <vt:i4>16</vt:i4>
      </vt:variant>
    </vt:vector>
  </HeadingPairs>
  <TitlesOfParts>
    <vt:vector size="27" baseType="lpstr">
      <vt:lpstr>ＭＳ Ｐゴシック</vt:lpstr>
      <vt:lpstr>Arial</vt:lpstr>
      <vt:lpstr>Calibri</vt:lpstr>
      <vt:lpstr>Century Gothic</vt:lpstr>
      <vt:lpstr>Corbel</vt:lpstr>
      <vt:lpstr>Times New Roman</vt:lpstr>
      <vt:lpstr>Verdana</vt:lpstr>
      <vt:lpstr>Wingdings</vt:lpstr>
      <vt:lpstr>Wingdings 2</vt:lpstr>
      <vt:lpstr>Inhoud bullet</vt:lpstr>
      <vt:lpstr>Standaardontwerp</vt:lpstr>
      <vt:lpstr>Financial Management and Control in the Dutch Public Sector</vt:lpstr>
      <vt:lpstr>Topics:</vt:lpstr>
      <vt:lpstr>Administrative Structure of The Netherlands</vt:lpstr>
      <vt:lpstr>The Budget Code (Government Accounts Act)</vt:lpstr>
      <vt:lpstr>1986 - 1992: Crucial developments in Internal Control and Internal Audit</vt:lpstr>
      <vt:lpstr>Coordinated plan in 80’s</vt:lpstr>
      <vt:lpstr>Operation VBTB</vt:lpstr>
      <vt:lpstr>‘Operation VBTB’</vt:lpstr>
      <vt:lpstr>Characteristics of VBTB</vt:lpstr>
      <vt:lpstr>Developments caused by the introduction of VBTB</vt:lpstr>
      <vt:lpstr>Key-players in FMC (the Netherlands)</vt:lpstr>
      <vt:lpstr>Organisation of FEAD function within a line ministry</vt:lpstr>
      <vt:lpstr>Financial-Economic Affairs</vt:lpstr>
      <vt:lpstr>Tasks Financial-Economic Affairs Departments</vt:lpstr>
      <vt:lpstr>Tasks Financial-Economic Affairs Departments</vt:lpstr>
      <vt:lpstr>PowerPoint-presentatie</vt:lpstr>
    </vt:vector>
  </TitlesOfParts>
  <Company>Ministerie van Financiën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Fred Kesteren</cp:lastModifiedBy>
  <cp:revision>168</cp:revision>
  <dcterms:created xsi:type="dcterms:W3CDTF">2009-01-23T09:04:29Z</dcterms:created>
  <dcterms:modified xsi:type="dcterms:W3CDTF">2016-03-07T09:04:23Z</dcterms:modified>
</cp:coreProperties>
</file>