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91" r:id="rId1"/>
    <p:sldMasterId id="2147484258" r:id="rId2"/>
  </p:sldMasterIdLst>
  <p:notesMasterIdLst>
    <p:notesMasterId r:id="rId19"/>
  </p:notesMasterIdLst>
  <p:sldIdLst>
    <p:sldId id="345" r:id="rId3"/>
    <p:sldId id="346" r:id="rId4"/>
    <p:sldId id="397" r:id="rId5"/>
    <p:sldId id="407" r:id="rId6"/>
    <p:sldId id="399" r:id="rId7"/>
    <p:sldId id="400" r:id="rId8"/>
    <p:sldId id="401" r:id="rId9"/>
    <p:sldId id="403" r:id="rId10"/>
    <p:sldId id="404" r:id="rId11"/>
    <p:sldId id="405" r:id="rId12"/>
    <p:sldId id="406" r:id="rId13"/>
    <p:sldId id="408" r:id="rId14"/>
    <p:sldId id="409" r:id="rId15"/>
    <p:sldId id="410" r:id="rId16"/>
    <p:sldId id="411" r:id="rId17"/>
    <p:sldId id="292" r:id="rId18"/>
  </p:sldIdLst>
  <p:sldSz cx="9144000" cy="6858000" type="screen4x3"/>
  <p:notesSz cx="6858000" cy="9144000"/>
  <p:defaultTextStyle>
    <a:defPPr>
      <a:defRPr lang="nl-NL"/>
    </a:defPPr>
    <a:lvl1pPr algn="l" rtl="0" fontAlgn="base">
      <a:spcBef>
        <a:spcPct val="0"/>
      </a:spcBef>
      <a:spcAft>
        <a:spcPct val="0"/>
      </a:spcAft>
      <a:defRPr sz="2600" kern="1200">
        <a:solidFill>
          <a:srgbClr val="000000"/>
        </a:solidFill>
        <a:latin typeface="Verdana" pitchFamily="34" charset="0"/>
        <a:ea typeface="+mn-ea"/>
        <a:cs typeface="Arial" charset="0"/>
      </a:defRPr>
    </a:lvl1pPr>
    <a:lvl2pPr marL="457200" algn="l" rtl="0" fontAlgn="base">
      <a:spcBef>
        <a:spcPct val="0"/>
      </a:spcBef>
      <a:spcAft>
        <a:spcPct val="0"/>
      </a:spcAft>
      <a:defRPr sz="2600" kern="1200">
        <a:solidFill>
          <a:srgbClr val="000000"/>
        </a:solidFill>
        <a:latin typeface="Verdana" pitchFamily="34" charset="0"/>
        <a:ea typeface="+mn-ea"/>
        <a:cs typeface="Arial" charset="0"/>
      </a:defRPr>
    </a:lvl2pPr>
    <a:lvl3pPr marL="914400" algn="l" rtl="0" fontAlgn="base">
      <a:spcBef>
        <a:spcPct val="0"/>
      </a:spcBef>
      <a:spcAft>
        <a:spcPct val="0"/>
      </a:spcAft>
      <a:defRPr sz="2600" kern="1200">
        <a:solidFill>
          <a:srgbClr val="000000"/>
        </a:solidFill>
        <a:latin typeface="Verdana" pitchFamily="34" charset="0"/>
        <a:ea typeface="+mn-ea"/>
        <a:cs typeface="Arial" charset="0"/>
      </a:defRPr>
    </a:lvl3pPr>
    <a:lvl4pPr marL="1371600" algn="l" rtl="0" fontAlgn="base">
      <a:spcBef>
        <a:spcPct val="0"/>
      </a:spcBef>
      <a:spcAft>
        <a:spcPct val="0"/>
      </a:spcAft>
      <a:defRPr sz="2600" kern="1200">
        <a:solidFill>
          <a:srgbClr val="000000"/>
        </a:solidFill>
        <a:latin typeface="Verdana" pitchFamily="34" charset="0"/>
        <a:ea typeface="+mn-ea"/>
        <a:cs typeface="Arial" charset="0"/>
      </a:defRPr>
    </a:lvl4pPr>
    <a:lvl5pPr marL="1828800" algn="l" rtl="0" fontAlgn="base">
      <a:spcBef>
        <a:spcPct val="0"/>
      </a:spcBef>
      <a:spcAft>
        <a:spcPct val="0"/>
      </a:spcAft>
      <a:defRPr sz="2600" kern="1200">
        <a:solidFill>
          <a:srgbClr val="000000"/>
        </a:solidFill>
        <a:latin typeface="Verdana" pitchFamily="34" charset="0"/>
        <a:ea typeface="+mn-ea"/>
        <a:cs typeface="Arial" charset="0"/>
      </a:defRPr>
    </a:lvl5pPr>
    <a:lvl6pPr marL="2286000" algn="l" defTabSz="914400" rtl="0" eaLnBrk="1" latinLnBrk="0" hangingPunct="1">
      <a:defRPr sz="2600" kern="1200">
        <a:solidFill>
          <a:srgbClr val="000000"/>
        </a:solidFill>
        <a:latin typeface="Verdana" pitchFamily="34" charset="0"/>
        <a:ea typeface="+mn-ea"/>
        <a:cs typeface="Arial" charset="0"/>
      </a:defRPr>
    </a:lvl6pPr>
    <a:lvl7pPr marL="2743200" algn="l" defTabSz="914400" rtl="0" eaLnBrk="1" latinLnBrk="0" hangingPunct="1">
      <a:defRPr sz="2600" kern="1200">
        <a:solidFill>
          <a:srgbClr val="000000"/>
        </a:solidFill>
        <a:latin typeface="Verdana" pitchFamily="34" charset="0"/>
        <a:ea typeface="+mn-ea"/>
        <a:cs typeface="Arial" charset="0"/>
      </a:defRPr>
    </a:lvl7pPr>
    <a:lvl8pPr marL="3200400" algn="l" defTabSz="914400" rtl="0" eaLnBrk="1" latinLnBrk="0" hangingPunct="1">
      <a:defRPr sz="2600" kern="1200">
        <a:solidFill>
          <a:srgbClr val="000000"/>
        </a:solidFill>
        <a:latin typeface="Verdana" pitchFamily="34" charset="0"/>
        <a:ea typeface="+mn-ea"/>
        <a:cs typeface="Arial" charset="0"/>
      </a:defRPr>
    </a:lvl8pPr>
    <a:lvl9pPr marL="3657600" algn="l" defTabSz="914400" rtl="0" eaLnBrk="1" latinLnBrk="0" hangingPunct="1">
      <a:defRPr sz="2600" kern="1200">
        <a:solidFill>
          <a:srgbClr val="000000"/>
        </a:solidFill>
        <a:latin typeface="Verdana"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94C5"/>
    <a:srgbClr val="529D2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234" autoAdjust="0"/>
    <p:restoredTop sz="95520" autoAdjust="0"/>
  </p:normalViewPr>
  <p:slideViewPr>
    <p:cSldViewPr snapToGrid="0">
      <p:cViewPr>
        <p:scale>
          <a:sx n="135" d="100"/>
          <a:sy n="135" d="100"/>
        </p:scale>
        <p:origin x="-30" y="2556"/>
      </p:cViewPr>
      <p:guideLst>
        <p:guide orient="horz" pos="2160"/>
        <p:guide pos="2880"/>
      </p:guideLst>
    </p:cSldViewPr>
  </p:slideViewPr>
  <p:outlineViewPr>
    <p:cViewPr>
      <p:scale>
        <a:sx n="33" d="100"/>
        <a:sy n="33" d="100"/>
      </p:scale>
      <p:origin x="0" y="4254"/>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solidFill>
                  <a:schemeClr val="tx1"/>
                </a:solidFill>
                <a:latin typeface="+mn-lt"/>
                <a:cs typeface="+mn-cs"/>
              </a:defRPr>
            </a:lvl1pPr>
          </a:lstStyle>
          <a:p>
            <a:pPr>
              <a:defRPr/>
            </a:pPr>
            <a:fld id="{9EC98816-EBF8-446A-A865-AC72E3760658}" type="datetimeFigureOut">
              <a:rPr lang="nl-NL"/>
              <a:pPr>
                <a:defRPr/>
              </a:pPr>
              <a:t>9-3-2016</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dirty="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solidFill>
                  <a:schemeClr val="tx1"/>
                </a:solidFill>
                <a:latin typeface="+mn-lt"/>
                <a:cs typeface="+mn-cs"/>
              </a:defRPr>
            </a:lvl1pPr>
          </a:lstStyle>
          <a:p>
            <a:pPr>
              <a:defRPr/>
            </a:pPr>
            <a:fld id="{B7A6E901-9FAE-4578-B248-951141B42E13}" type="slidenum">
              <a:rPr lang="nl-NL"/>
              <a:pPr>
                <a:defRPr/>
              </a:pPr>
              <a:t>‹#›</a:t>
            </a:fld>
            <a:endParaRPr lang="nl-NL" dirty="0"/>
          </a:p>
        </p:txBody>
      </p:sp>
    </p:spTree>
    <p:extLst>
      <p:ext uri="{BB962C8B-B14F-4D97-AF65-F5344CB8AC3E}">
        <p14:creationId xmlns="" xmlns:p14="http://schemas.microsoft.com/office/powerpoint/2010/main" val="23580754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B7A6E901-9FAE-4578-B248-951141B42E13}" type="slidenum">
              <a:rPr lang="nl-NL" smtClean="0"/>
              <a:pPr>
                <a:defRPr/>
              </a:pPr>
              <a:t>2</a:t>
            </a:fld>
            <a:endParaRPr lang="nl-NL" dirty="0"/>
          </a:p>
        </p:txBody>
      </p:sp>
    </p:spTree>
    <p:extLst>
      <p:ext uri="{BB962C8B-B14F-4D97-AF65-F5344CB8AC3E}">
        <p14:creationId xmlns="" xmlns:p14="http://schemas.microsoft.com/office/powerpoint/2010/main" val="1589026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6867" name="Rectangle 3"/>
          <p:cNvSpPr>
            <a:spLocks noGrp="1"/>
          </p:cNvSpPr>
          <p:nvPr>
            <p:ph type="body" idx="1"/>
          </p:nvPr>
        </p:nvSpPr>
        <p:spPr bwMode="auto">
          <a:xfrm>
            <a:off x="914400" y="4343400"/>
            <a:ext cx="5029200" cy="41148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nl-NL" smtClean="0">
              <a:cs typeface="Arial" panose="020B0604020202020204" pitchFamily="34" charset="0"/>
            </a:endParaRPr>
          </a:p>
        </p:txBody>
      </p:sp>
    </p:spTree>
    <p:extLst>
      <p:ext uri="{BB962C8B-B14F-4D97-AF65-F5344CB8AC3E}">
        <p14:creationId xmlns="" xmlns:p14="http://schemas.microsoft.com/office/powerpoint/2010/main" val="1572330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7891" name="Rectangle 3"/>
          <p:cNvSpPr>
            <a:spLocks noGrp="1"/>
          </p:cNvSpPr>
          <p:nvPr>
            <p:ph type="body" idx="1"/>
          </p:nvPr>
        </p:nvSpPr>
        <p:spPr bwMode="auto">
          <a:xfrm>
            <a:off x="914400" y="4343400"/>
            <a:ext cx="5029200" cy="41148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nl-NL" smtClean="0">
              <a:cs typeface="Arial" panose="020B0604020202020204" pitchFamily="34" charset="0"/>
            </a:endParaRPr>
          </a:p>
        </p:txBody>
      </p:sp>
    </p:spTree>
    <p:extLst>
      <p:ext uri="{BB962C8B-B14F-4D97-AF65-F5344CB8AC3E}">
        <p14:creationId xmlns="" xmlns:p14="http://schemas.microsoft.com/office/powerpoint/2010/main" val="3950363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a:p>
        </p:txBody>
      </p:sp>
      <p:sp>
        <p:nvSpPr>
          <p:cNvPr id="4" name="Tijdelijke aanduiding voor dianummer 3"/>
          <p:cNvSpPr>
            <a:spLocks noGrp="1"/>
          </p:cNvSpPr>
          <p:nvPr>
            <p:ph type="sldNum" sz="quarter" idx="10"/>
          </p:nvPr>
        </p:nvSpPr>
        <p:spPr/>
        <p:txBody>
          <a:bodyPr/>
          <a:lstStyle/>
          <a:p>
            <a:fld id="{DC08142F-4003-4ABE-8F0B-B05196274C23}" type="slidenum">
              <a:rPr lang="nl-NL" smtClean="0"/>
              <a:pPr/>
              <a:t>5</a:t>
            </a:fld>
            <a:endParaRPr lang="nl-NL"/>
          </a:p>
        </p:txBody>
      </p:sp>
    </p:spTree>
    <p:extLst>
      <p:ext uri="{BB962C8B-B14F-4D97-AF65-F5344CB8AC3E}">
        <p14:creationId xmlns="" xmlns:p14="http://schemas.microsoft.com/office/powerpoint/2010/main" val="719998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49DE92EC-AC04-4AA9-A52A-3F456C8E11C9}" type="slidenum">
              <a:rPr lang="nl-NL"/>
              <a:pPr/>
              <a:t>6</a:t>
            </a:fld>
            <a:endParaRPr lang="nl-NL"/>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p:txBody>
          <a:bodyPr/>
          <a:lstStyle/>
          <a:p>
            <a:pPr marL="228600" indent="-228600"/>
            <a:r>
              <a:rPr lang="nl-NL"/>
              <a:t>The first development is called the Government Accounting Reform Operation.</a:t>
            </a:r>
          </a:p>
          <a:p>
            <a:pPr marL="228600" indent="-228600"/>
            <a:r>
              <a:rPr lang="nl-NL"/>
              <a:t>The objectives were:</a:t>
            </a:r>
          </a:p>
          <a:p>
            <a:pPr marL="228600" indent="-228600">
              <a:buFontTx/>
              <a:buAutoNum type="arabicPeriod"/>
            </a:pPr>
            <a:r>
              <a:rPr lang="nl-NL"/>
              <a:t>Better accounting information systems</a:t>
            </a:r>
          </a:p>
          <a:p>
            <a:pPr marL="228600" indent="-228600">
              <a:buFontTx/>
              <a:buAutoNum type="arabicPeriod"/>
            </a:pPr>
            <a:r>
              <a:rPr lang="nl-NL"/>
              <a:t>Improvement of internal control</a:t>
            </a:r>
          </a:p>
          <a:p>
            <a:pPr marL="228600" indent="-228600">
              <a:buFontTx/>
              <a:buAutoNum type="arabicPeriod"/>
            </a:pPr>
            <a:r>
              <a:rPr lang="nl-NL"/>
              <a:t>Introducing internal audit</a:t>
            </a:r>
          </a:p>
          <a:p>
            <a:pPr marL="228600" indent="-228600"/>
            <a:endParaRPr lang="nl-NL"/>
          </a:p>
        </p:txBody>
      </p:sp>
    </p:spTree>
    <p:extLst>
      <p:ext uri="{BB962C8B-B14F-4D97-AF65-F5344CB8AC3E}">
        <p14:creationId xmlns="" xmlns:p14="http://schemas.microsoft.com/office/powerpoint/2010/main" val="2924232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308621A-1C48-4596-9C40-917E8EB30F5C}" type="slidenum">
              <a:rPr lang="nl-NL"/>
              <a:pPr/>
              <a:t>7</a:t>
            </a:fld>
            <a:endParaRPr lang="nl-NL"/>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r>
              <a:rPr lang="nl-NL"/>
              <a:t>The second development is the operation VBTB: from policy budget to policy accountability.</a:t>
            </a:r>
          </a:p>
        </p:txBody>
      </p:sp>
    </p:spTree>
    <p:extLst>
      <p:ext uri="{BB962C8B-B14F-4D97-AF65-F5344CB8AC3E}">
        <p14:creationId xmlns="" xmlns:p14="http://schemas.microsoft.com/office/powerpoint/2010/main" val="2687561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209E623-3CF8-4170-8AE8-DE1317B36C27}" type="slidenum">
              <a:rPr lang="nl-NL"/>
              <a:pPr/>
              <a:t>8</a:t>
            </a:fld>
            <a:endParaRPr lang="nl-NL"/>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a:xfrm>
            <a:off x="912906" y="4344607"/>
            <a:ext cx="5032190" cy="4113556"/>
          </a:xfrm>
        </p:spPr>
        <p:txBody>
          <a:bodyPr/>
          <a:lstStyle/>
          <a:p>
            <a:r>
              <a:rPr lang="nl-NL" dirty="0" smtClean="0"/>
              <a:t>В бюджете следует ответить на три  вопроса, начинающиеся с буквы “W”:</a:t>
            </a:r>
            <a:endParaRPr lang="nl-NL" dirty="0"/>
          </a:p>
          <a:p>
            <a:r>
              <a:rPr lang="en-GB" dirty="0"/>
              <a:t>	- </a:t>
            </a:r>
            <a:r>
              <a:rPr lang="en-GB" dirty="0" err="1" smtClean="0"/>
              <a:t>Чего</a:t>
            </a:r>
            <a:r>
              <a:rPr lang="en-GB" dirty="0" smtClean="0"/>
              <a:t> </a:t>
            </a:r>
            <a:r>
              <a:rPr lang="en-GB" dirty="0" err="1" smtClean="0"/>
              <a:t>мы</a:t>
            </a:r>
            <a:r>
              <a:rPr lang="en-GB" dirty="0" smtClean="0"/>
              <a:t> </a:t>
            </a:r>
            <a:r>
              <a:rPr lang="en-GB" dirty="0" err="1" smtClean="0"/>
              <a:t>хотим</a:t>
            </a:r>
            <a:r>
              <a:rPr lang="en-GB" dirty="0" smtClean="0"/>
              <a:t> </a:t>
            </a:r>
            <a:r>
              <a:rPr lang="en-GB" dirty="0" err="1" smtClean="0"/>
              <a:t>достичь</a:t>
            </a:r>
            <a:r>
              <a:rPr lang="en-GB" dirty="0" smtClean="0"/>
              <a:t>?</a:t>
            </a:r>
            <a:endParaRPr lang="en-GB" dirty="0"/>
          </a:p>
          <a:p>
            <a:r>
              <a:rPr lang="en-GB" dirty="0"/>
              <a:t>	- </a:t>
            </a:r>
            <a:r>
              <a:rPr lang="en-GB" dirty="0" err="1" smtClean="0"/>
              <a:t>Какие</a:t>
            </a:r>
            <a:r>
              <a:rPr lang="en-GB" dirty="0" smtClean="0"/>
              <a:t> </a:t>
            </a:r>
            <a:r>
              <a:rPr lang="en-GB" dirty="0" err="1" smtClean="0"/>
              <a:t>шаги</a:t>
            </a:r>
            <a:r>
              <a:rPr lang="en-GB" dirty="0" smtClean="0"/>
              <a:t> </a:t>
            </a:r>
            <a:r>
              <a:rPr lang="en-GB" dirty="0" err="1" smtClean="0"/>
              <a:t>нам</a:t>
            </a:r>
            <a:r>
              <a:rPr lang="en-GB" baseline="0" dirty="0" smtClean="0"/>
              <a:t> </a:t>
            </a:r>
            <a:r>
              <a:rPr lang="en-GB" baseline="0" dirty="0" err="1" smtClean="0"/>
              <a:t>нужно</a:t>
            </a:r>
            <a:r>
              <a:rPr lang="en-GB" baseline="0" dirty="0" smtClean="0"/>
              <a:t> </a:t>
            </a:r>
            <a:r>
              <a:rPr lang="en-GB" baseline="0" dirty="0" err="1" smtClean="0"/>
              <a:t>предпринять</a:t>
            </a:r>
            <a:r>
              <a:rPr lang="en-GB" dirty="0" smtClean="0"/>
              <a:t>?</a:t>
            </a:r>
            <a:endParaRPr lang="nl-NL" dirty="0"/>
          </a:p>
          <a:p>
            <a:r>
              <a:rPr lang="nl-NL" dirty="0"/>
              <a:t>	- </a:t>
            </a:r>
            <a:r>
              <a:rPr lang="nl-NL" dirty="0" smtClean="0"/>
              <a:t>Сколько</a:t>
            </a:r>
            <a:r>
              <a:rPr lang="nl-NL" baseline="0" dirty="0" smtClean="0"/>
              <a:t> это будет стоить</a:t>
            </a:r>
            <a:r>
              <a:rPr lang="nl-NL" dirty="0" smtClean="0"/>
              <a:t>?</a:t>
            </a:r>
            <a:endParaRPr lang="nl-NL" dirty="0"/>
          </a:p>
          <a:p>
            <a:endParaRPr lang="nl-NL" dirty="0"/>
          </a:p>
          <a:p>
            <a:r>
              <a:rPr lang="nl-NL" dirty="0"/>
              <a:t>Likewise, the three “H questions” (to be answered in the yearly accounts or report) read as:</a:t>
            </a:r>
          </a:p>
          <a:p>
            <a:r>
              <a:rPr lang="en-GB" dirty="0"/>
              <a:t>	- Have we achieved what we intended?;</a:t>
            </a:r>
          </a:p>
          <a:p>
            <a:r>
              <a:rPr lang="en-GB" dirty="0"/>
              <a:t>	- Have we done what we should have done?;</a:t>
            </a:r>
          </a:p>
          <a:p>
            <a:r>
              <a:rPr lang="en-GB" dirty="0"/>
              <a:t>	- Have we managed to keep within the budget?</a:t>
            </a:r>
            <a:endParaRPr lang="nl-NL" dirty="0"/>
          </a:p>
          <a:p>
            <a:endParaRPr lang="nl-NL" dirty="0"/>
          </a:p>
        </p:txBody>
      </p:sp>
    </p:spTree>
    <p:extLst>
      <p:ext uri="{BB962C8B-B14F-4D97-AF65-F5344CB8AC3E}">
        <p14:creationId xmlns="" xmlns:p14="http://schemas.microsoft.com/office/powerpoint/2010/main" val="841438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15C770C8-43C6-43B5-9452-A93B13301581}" type="slidenum">
              <a:rPr lang="nl-NL"/>
              <a:pPr/>
              <a:t>9</a:t>
            </a:fld>
            <a:endParaRPr lang="nl-NL"/>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a:xfrm>
            <a:off x="912906" y="4344607"/>
            <a:ext cx="5032190" cy="4113556"/>
          </a:xfrm>
        </p:spPr>
        <p:txBody>
          <a:bodyPr/>
          <a:lstStyle/>
          <a:p>
            <a:pPr>
              <a:buFontTx/>
              <a:buChar char="•"/>
            </a:pPr>
            <a:r>
              <a:rPr lang="en-GB"/>
              <a:t>In the new system there is a central role of policy objectives, concrete operational priorities and performance indicators.</a:t>
            </a:r>
          </a:p>
          <a:p>
            <a:pPr>
              <a:buFontTx/>
              <a:buChar char="•"/>
            </a:pPr>
            <a:r>
              <a:rPr lang="en-GB"/>
              <a:t>Coherence between budget and acounting documents.</a:t>
            </a:r>
          </a:p>
          <a:p>
            <a:pPr>
              <a:buFontTx/>
              <a:buChar char="•"/>
            </a:pPr>
            <a:r>
              <a:rPr lang="en-GB"/>
              <a:t>The Minister has to give an “in control statement” about operational efficiency and effectiveness of processes within the Ministry. In the “in control statement, the Minister indicates to what extent and in relation to what business processes he is “in control”. The term “in control” originated in the United Kingdom and the United States of America.</a:t>
            </a:r>
          </a:p>
          <a:p>
            <a:pPr>
              <a:buFontTx/>
              <a:buChar char="•"/>
            </a:pPr>
            <a:endParaRPr lang="en-GB"/>
          </a:p>
          <a:p>
            <a:pPr>
              <a:buFontTx/>
              <a:buChar char="•"/>
            </a:pPr>
            <a:r>
              <a:rPr lang="en-GB"/>
              <a:t>Management has a responsibility in creating sound financial management, including effectiveness and efficiency. They have to receive proper management information about the quality of management control system. The control function has to provide basic quality guarantees in the processes.</a:t>
            </a:r>
          </a:p>
          <a:p>
            <a:pPr>
              <a:buFontTx/>
              <a:buChar char="•"/>
            </a:pPr>
            <a:endParaRPr lang="en-GB"/>
          </a:p>
          <a:p>
            <a:pPr>
              <a:buFontTx/>
              <a:buChar char="•"/>
            </a:pPr>
            <a:endParaRPr lang="en-GB"/>
          </a:p>
          <a:p>
            <a:endParaRPr lang="en-GB"/>
          </a:p>
        </p:txBody>
      </p:sp>
    </p:spTree>
    <p:extLst>
      <p:ext uri="{BB962C8B-B14F-4D97-AF65-F5344CB8AC3E}">
        <p14:creationId xmlns="" xmlns:p14="http://schemas.microsoft.com/office/powerpoint/2010/main" val="2940650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16EF93C-FBEE-4B4D-98B5-93E5ECD6A5D5}" type="slidenum">
              <a:rPr lang="nl-NL"/>
              <a:pPr/>
              <a:t>10</a:t>
            </a:fld>
            <a:endParaRPr lang="nl-NL"/>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xfrm>
            <a:off x="912906" y="4344607"/>
            <a:ext cx="5032190" cy="4113556"/>
          </a:xfrm>
        </p:spPr>
        <p:txBody>
          <a:bodyPr>
            <a:normAutofit fontScale="92500"/>
          </a:bodyPr>
          <a:lstStyle/>
          <a:p>
            <a:r>
              <a:rPr lang="en-GB" dirty="0" err="1" smtClean="0"/>
              <a:t>Внедрение</a:t>
            </a:r>
            <a:r>
              <a:rPr lang="en-GB" baseline="0" dirty="0" smtClean="0"/>
              <a:t> </a:t>
            </a:r>
            <a:r>
              <a:rPr lang="en-GB" dirty="0" smtClean="0"/>
              <a:t>VBTB </a:t>
            </a:r>
            <a:r>
              <a:rPr lang="en-GB" dirty="0" err="1" smtClean="0"/>
              <a:t>ведет</a:t>
            </a:r>
            <a:r>
              <a:rPr lang="en-GB" dirty="0" smtClean="0"/>
              <a:t> к </a:t>
            </a:r>
            <a:r>
              <a:rPr lang="en-GB" dirty="0" err="1" smtClean="0"/>
              <a:t>более</a:t>
            </a:r>
            <a:r>
              <a:rPr lang="en-GB" dirty="0" smtClean="0"/>
              <a:t> </a:t>
            </a:r>
            <a:r>
              <a:rPr lang="en-GB" dirty="0" err="1" smtClean="0"/>
              <a:t>четкому</a:t>
            </a:r>
            <a:r>
              <a:rPr lang="en-GB" baseline="0" dirty="0" smtClean="0"/>
              <a:t> </a:t>
            </a:r>
            <a:r>
              <a:rPr lang="en-GB" baseline="0" dirty="0" err="1" smtClean="0"/>
              <a:t>определению</a:t>
            </a:r>
            <a:r>
              <a:rPr lang="en-GB" baseline="0" dirty="0" smtClean="0"/>
              <a:t> </a:t>
            </a:r>
            <a:r>
              <a:rPr lang="en-GB" baseline="0" dirty="0" err="1" smtClean="0"/>
              <a:t>ответственности</a:t>
            </a:r>
            <a:r>
              <a:rPr lang="en-GB" baseline="0" dirty="0" smtClean="0"/>
              <a:t> и </a:t>
            </a:r>
            <a:r>
              <a:rPr lang="en-GB" baseline="0" dirty="0" err="1" smtClean="0"/>
              <a:t>обязанностей</a:t>
            </a:r>
            <a:r>
              <a:rPr lang="en-GB" dirty="0" smtClean="0"/>
              <a:t>. </a:t>
            </a:r>
            <a:r>
              <a:rPr lang="en-GB" dirty="0" err="1" smtClean="0"/>
              <a:t>Сюда</a:t>
            </a:r>
            <a:r>
              <a:rPr lang="en-GB" dirty="0" smtClean="0"/>
              <a:t> </a:t>
            </a:r>
            <a:r>
              <a:rPr lang="en-GB" dirty="0" err="1" smtClean="0"/>
              <a:t>входит</a:t>
            </a:r>
            <a:r>
              <a:rPr lang="en-GB" dirty="0" smtClean="0"/>
              <a:t>:</a:t>
            </a:r>
            <a:endParaRPr lang="en-GB" dirty="0"/>
          </a:p>
          <a:p>
            <a:pPr>
              <a:buFontTx/>
              <a:buChar char="-"/>
            </a:pPr>
            <a:r>
              <a:rPr lang="az-Cyrl-AZ" dirty="0" smtClean="0"/>
              <a:t>О</a:t>
            </a:r>
            <a:r>
              <a:rPr lang="en-GB" dirty="0" err="1" smtClean="0"/>
              <a:t>пределение</a:t>
            </a:r>
            <a:r>
              <a:rPr lang="en-GB" baseline="0" dirty="0" smtClean="0"/>
              <a:t> </a:t>
            </a:r>
            <a:r>
              <a:rPr lang="en-GB" baseline="0" dirty="0" err="1" smtClean="0"/>
              <a:t>более</a:t>
            </a:r>
            <a:r>
              <a:rPr lang="en-GB" baseline="0" dirty="0" smtClean="0"/>
              <a:t> </a:t>
            </a:r>
            <a:r>
              <a:rPr lang="en-GB" baseline="0" dirty="0" err="1" smtClean="0"/>
              <a:t>измеримых</a:t>
            </a:r>
            <a:r>
              <a:rPr lang="en-GB" baseline="0" dirty="0" smtClean="0"/>
              <a:t> </a:t>
            </a:r>
            <a:r>
              <a:rPr lang="en-GB" baseline="0" dirty="0" err="1" smtClean="0"/>
              <a:t>целей</a:t>
            </a:r>
            <a:r>
              <a:rPr lang="en-GB" baseline="0" dirty="0" smtClean="0"/>
              <a:t> </a:t>
            </a:r>
            <a:r>
              <a:rPr lang="en-GB" baseline="0" dirty="0" err="1" smtClean="0"/>
              <a:t>политики</a:t>
            </a:r>
            <a:r>
              <a:rPr lang="en-GB" baseline="0" dirty="0" smtClean="0"/>
              <a:t>, </a:t>
            </a:r>
            <a:r>
              <a:rPr lang="en-GB" baseline="0" dirty="0" err="1" smtClean="0"/>
              <a:t>приоритетов</a:t>
            </a:r>
            <a:r>
              <a:rPr lang="en-GB" baseline="0" dirty="0" smtClean="0"/>
              <a:t> и </a:t>
            </a:r>
            <a:r>
              <a:rPr lang="en-GB" baseline="0" dirty="0" err="1" smtClean="0"/>
              <a:t>показателй</a:t>
            </a:r>
            <a:r>
              <a:rPr lang="en-GB" baseline="0" dirty="0" smtClean="0"/>
              <a:t> </a:t>
            </a:r>
            <a:r>
              <a:rPr lang="en-GB" baseline="0" dirty="0" err="1" smtClean="0"/>
              <a:t>эффективности</a:t>
            </a:r>
            <a:r>
              <a:rPr lang="en-GB" dirty="0" smtClean="0"/>
              <a:t>;</a:t>
            </a:r>
            <a:endParaRPr lang="en-GB" dirty="0"/>
          </a:p>
          <a:p>
            <a:pPr>
              <a:buFontTx/>
              <a:buChar char="-"/>
            </a:pPr>
            <a:r>
              <a:rPr lang="az-Cyrl-AZ" dirty="0" smtClean="0"/>
              <a:t>О</a:t>
            </a:r>
            <a:r>
              <a:rPr lang="en-GB" dirty="0" err="1" smtClean="0"/>
              <a:t>рганизация</a:t>
            </a:r>
            <a:r>
              <a:rPr lang="en-GB" dirty="0" smtClean="0"/>
              <a:t> </a:t>
            </a:r>
            <a:r>
              <a:rPr lang="en-GB" dirty="0" err="1" smtClean="0"/>
              <a:t>финансовых</a:t>
            </a:r>
            <a:r>
              <a:rPr lang="en-GB" dirty="0" smtClean="0"/>
              <a:t> и </a:t>
            </a:r>
            <a:r>
              <a:rPr lang="en-GB" dirty="0" err="1" smtClean="0"/>
              <a:t>нефинансовых</a:t>
            </a:r>
            <a:r>
              <a:rPr lang="en-GB" dirty="0" smtClean="0"/>
              <a:t> </a:t>
            </a:r>
            <a:r>
              <a:rPr lang="en-GB" dirty="0" err="1" smtClean="0"/>
              <a:t>процессов</a:t>
            </a:r>
            <a:r>
              <a:rPr lang="en-GB" dirty="0" smtClean="0"/>
              <a:t>, </a:t>
            </a:r>
            <a:r>
              <a:rPr lang="en-GB" dirty="0" err="1" smtClean="0"/>
              <a:t>которые</a:t>
            </a:r>
            <a:r>
              <a:rPr lang="en-GB" dirty="0" smtClean="0"/>
              <a:t> </a:t>
            </a:r>
            <a:r>
              <a:rPr lang="en-GB" dirty="0" err="1" smtClean="0"/>
              <a:t>необходимы</a:t>
            </a:r>
            <a:r>
              <a:rPr lang="en-GB" dirty="0" smtClean="0"/>
              <a:t> </a:t>
            </a:r>
            <a:r>
              <a:rPr lang="en-GB" dirty="0" err="1" smtClean="0"/>
              <a:t>для</a:t>
            </a:r>
            <a:r>
              <a:rPr lang="en-GB" dirty="0" smtClean="0"/>
              <a:t> </a:t>
            </a:r>
            <a:r>
              <a:rPr lang="en-GB" dirty="0" err="1" smtClean="0"/>
              <a:t>реализации</a:t>
            </a:r>
            <a:r>
              <a:rPr lang="en-GB" dirty="0" smtClean="0"/>
              <a:t> </a:t>
            </a:r>
            <a:r>
              <a:rPr lang="en-GB" dirty="0" err="1" smtClean="0"/>
              <a:t>задач</a:t>
            </a:r>
            <a:r>
              <a:rPr lang="en-GB" dirty="0" smtClean="0"/>
              <a:t> </a:t>
            </a:r>
            <a:r>
              <a:rPr lang="en-GB" dirty="0" err="1" smtClean="0"/>
              <a:t>политики</a:t>
            </a:r>
            <a:r>
              <a:rPr lang="en-GB" dirty="0" smtClean="0"/>
              <a:t>; </a:t>
            </a:r>
            <a:r>
              <a:rPr lang="en-GB" dirty="0" err="1" smtClean="0"/>
              <a:t>эти</a:t>
            </a:r>
            <a:r>
              <a:rPr lang="en-GB" dirty="0" smtClean="0"/>
              <a:t> </a:t>
            </a:r>
            <a:r>
              <a:rPr lang="en-GB" dirty="0" err="1" smtClean="0"/>
              <a:t>процессы</a:t>
            </a:r>
            <a:r>
              <a:rPr lang="en-GB" dirty="0" smtClean="0"/>
              <a:t> </a:t>
            </a:r>
            <a:r>
              <a:rPr lang="en-GB" dirty="0" err="1" smtClean="0"/>
              <a:t>имеют</a:t>
            </a:r>
            <a:r>
              <a:rPr lang="en-GB" dirty="0" smtClean="0"/>
              <a:t> </a:t>
            </a:r>
            <a:r>
              <a:rPr lang="en-GB" dirty="0" err="1" smtClean="0"/>
              <a:t>как</a:t>
            </a:r>
            <a:r>
              <a:rPr lang="en-GB" dirty="0" smtClean="0"/>
              <a:t> </a:t>
            </a:r>
            <a:r>
              <a:rPr lang="en-GB" dirty="0" err="1" smtClean="0"/>
              <a:t>главные</a:t>
            </a:r>
            <a:r>
              <a:rPr lang="en-GB" dirty="0" smtClean="0"/>
              <a:t>, </a:t>
            </a:r>
            <a:r>
              <a:rPr lang="en-GB" dirty="0" err="1" smtClean="0"/>
              <a:t>так</a:t>
            </a:r>
            <a:r>
              <a:rPr lang="en-GB" dirty="0" smtClean="0"/>
              <a:t> и </a:t>
            </a:r>
            <a:r>
              <a:rPr lang="en-GB" dirty="0" err="1" smtClean="0"/>
              <a:t>содействующие</a:t>
            </a:r>
            <a:r>
              <a:rPr lang="en-GB" dirty="0" smtClean="0"/>
              <a:t> </a:t>
            </a:r>
            <a:r>
              <a:rPr lang="en-GB" dirty="0" err="1" smtClean="0"/>
              <a:t>составляющие</a:t>
            </a:r>
            <a:r>
              <a:rPr lang="en-GB" dirty="0" smtClean="0"/>
              <a:t>;</a:t>
            </a:r>
            <a:endParaRPr lang="en-GB" dirty="0"/>
          </a:p>
          <a:p>
            <a:pPr>
              <a:buFontTx/>
              <a:buChar char="-"/>
            </a:pPr>
            <a:r>
              <a:rPr lang="az-Cyrl-AZ" dirty="0" smtClean="0"/>
              <a:t>П</a:t>
            </a:r>
            <a:r>
              <a:rPr lang="en-GB" dirty="0" err="1" smtClean="0"/>
              <a:t>риобретение</a:t>
            </a:r>
            <a:r>
              <a:rPr lang="en-GB" baseline="0" dirty="0" smtClean="0"/>
              <a:t> </a:t>
            </a:r>
            <a:r>
              <a:rPr lang="en-GB" baseline="0" dirty="0" err="1" smtClean="0"/>
              <a:t>четкого</a:t>
            </a:r>
            <a:r>
              <a:rPr lang="en-GB" baseline="0" dirty="0" smtClean="0"/>
              <a:t> </a:t>
            </a:r>
            <a:r>
              <a:rPr lang="en-GB" baseline="0" dirty="0" err="1" smtClean="0"/>
              <a:t>представления</a:t>
            </a:r>
            <a:r>
              <a:rPr lang="en-GB" baseline="0" dirty="0" smtClean="0"/>
              <a:t> </a:t>
            </a:r>
            <a:r>
              <a:rPr lang="en-GB" baseline="0" dirty="0" err="1" smtClean="0"/>
              <a:t>об</a:t>
            </a:r>
            <a:r>
              <a:rPr lang="en-GB" baseline="0" dirty="0" smtClean="0"/>
              <a:t> </a:t>
            </a:r>
            <a:r>
              <a:rPr lang="en-GB" baseline="0" dirty="0" err="1" smtClean="0"/>
              <a:t>эффективности</a:t>
            </a:r>
            <a:r>
              <a:rPr lang="en-GB" baseline="0" dirty="0" smtClean="0"/>
              <a:t> и </a:t>
            </a:r>
            <a:r>
              <a:rPr lang="en-GB" baseline="0" dirty="0" err="1" smtClean="0"/>
              <a:t>операционной</a:t>
            </a:r>
            <a:r>
              <a:rPr lang="en-GB" baseline="0" dirty="0" smtClean="0"/>
              <a:t> </a:t>
            </a:r>
            <a:r>
              <a:rPr lang="en-GB" baseline="0" dirty="0" err="1" smtClean="0"/>
              <a:t>результативности</a:t>
            </a:r>
            <a:r>
              <a:rPr lang="en-GB" baseline="0" dirty="0" smtClean="0"/>
              <a:t> </a:t>
            </a:r>
            <a:r>
              <a:rPr lang="en-GB" baseline="0" dirty="0" err="1" smtClean="0"/>
              <a:t>этих</a:t>
            </a:r>
            <a:r>
              <a:rPr lang="en-GB" baseline="0" dirty="0" smtClean="0"/>
              <a:t> </a:t>
            </a:r>
            <a:r>
              <a:rPr lang="en-GB" baseline="0" dirty="0" err="1" smtClean="0"/>
              <a:t>процессов</a:t>
            </a:r>
            <a:r>
              <a:rPr lang="en-GB" dirty="0" smtClean="0"/>
              <a:t>;</a:t>
            </a:r>
            <a:endParaRPr lang="en-GB" dirty="0"/>
          </a:p>
          <a:p>
            <a:pPr>
              <a:buFontTx/>
              <a:buChar char="-"/>
            </a:pPr>
            <a:r>
              <a:rPr lang="en-US" dirty="0" err="1" smtClean="0"/>
              <a:t>Уделение</a:t>
            </a:r>
            <a:r>
              <a:rPr lang="en-US" dirty="0" smtClean="0"/>
              <a:t> </a:t>
            </a:r>
            <a:r>
              <a:rPr lang="en-GB" dirty="0" smtClean="0"/>
              <a:t>в </a:t>
            </a:r>
            <a:r>
              <a:rPr lang="en-GB" dirty="0" err="1" smtClean="0"/>
              <a:t>годовом</a:t>
            </a:r>
            <a:r>
              <a:rPr lang="en-GB" dirty="0" smtClean="0"/>
              <a:t> </a:t>
            </a:r>
            <a:r>
              <a:rPr lang="en-GB" dirty="0" err="1" smtClean="0"/>
              <a:t>отчете</a:t>
            </a:r>
            <a:r>
              <a:rPr lang="en-GB" dirty="0" smtClean="0"/>
              <a:t> </a:t>
            </a:r>
            <a:r>
              <a:rPr lang="en-GB" dirty="0" err="1" smtClean="0"/>
              <a:t>большего</a:t>
            </a:r>
            <a:r>
              <a:rPr lang="en-GB" dirty="0" smtClean="0"/>
              <a:t> </a:t>
            </a:r>
            <a:r>
              <a:rPr lang="en-GB" dirty="0" err="1" smtClean="0"/>
              <a:t>внимания</a:t>
            </a:r>
            <a:r>
              <a:rPr lang="en-GB" dirty="0" smtClean="0"/>
              <a:t> </a:t>
            </a:r>
            <a:r>
              <a:rPr lang="en-GB" dirty="0" err="1" smtClean="0"/>
              <a:t>разработке</a:t>
            </a:r>
            <a:r>
              <a:rPr lang="en-GB" dirty="0" smtClean="0"/>
              <a:t> </a:t>
            </a:r>
            <a:r>
              <a:rPr lang="en-GB" dirty="0" err="1" smtClean="0"/>
              <a:t>политики</a:t>
            </a:r>
            <a:r>
              <a:rPr lang="en-GB" dirty="0" smtClean="0"/>
              <a:t> и </a:t>
            </a:r>
            <a:r>
              <a:rPr lang="en-GB" dirty="0" err="1" smtClean="0"/>
              <a:t>операционному</a:t>
            </a:r>
            <a:r>
              <a:rPr lang="en-GB" dirty="0" smtClean="0"/>
              <a:t> </a:t>
            </a:r>
            <a:r>
              <a:rPr lang="en-GB" dirty="0" err="1" smtClean="0"/>
              <a:t>управлению</a:t>
            </a:r>
            <a:r>
              <a:rPr lang="en-GB" dirty="0" smtClean="0"/>
              <a:t>. </a:t>
            </a:r>
            <a:endParaRPr lang="en-GB" dirty="0"/>
          </a:p>
          <a:p>
            <a:endParaRPr lang="en-GB" dirty="0"/>
          </a:p>
          <a:p>
            <a:pPr>
              <a:buFontTx/>
              <a:buChar char="-"/>
            </a:pPr>
            <a:r>
              <a:rPr lang="en-GB" dirty="0"/>
              <a:t>Policymaking, operational management and financial resources have to be regarded as a triad. Due to their mutual connection, the new style accounting focuses on all three aspects.</a:t>
            </a:r>
          </a:p>
          <a:p>
            <a:pPr>
              <a:buFontTx/>
              <a:buChar char="-"/>
            </a:pPr>
            <a:r>
              <a:rPr lang="en-GB" dirty="0"/>
              <a:t>The yearly “in control statement” is a means of accounting for the operational management (the business processes) of the ministry. It is a “management statement” that may be regarded as the final step of the management and control of the departmental processes.</a:t>
            </a:r>
          </a:p>
          <a:p>
            <a:pPr>
              <a:buFontTx/>
              <a:buChar char="-"/>
            </a:pPr>
            <a:r>
              <a:rPr lang="en-GB" dirty="0"/>
              <a:t>Budgeting and accounting in an integrated way on policies, business processes and money, create new information needs of management. Also, the role and attitude of the financial, the control and the audit function change.</a:t>
            </a:r>
          </a:p>
          <a:p>
            <a:endParaRPr lang="en-GB" dirty="0"/>
          </a:p>
        </p:txBody>
      </p:sp>
    </p:spTree>
    <p:extLst>
      <p:ext uri="{BB962C8B-B14F-4D97-AF65-F5344CB8AC3E}">
        <p14:creationId xmlns="" xmlns:p14="http://schemas.microsoft.com/office/powerpoint/2010/main" val="3829080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1747" name="Rectangle 3"/>
          <p:cNvSpPr>
            <a:spLocks noGrp="1"/>
          </p:cNvSpPr>
          <p:nvPr>
            <p:ph type="body" idx="1"/>
          </p:nvPr>
        </p:nvSpPr>
        <p:spPr bwMode="auto">
          <a:xfrm>
            <a:off x="914400" y="4343400"/>
            <a:ext cx="5029200" cy="41148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nl-NL" smtClean="0">
              <a:cs typeface="Arial" panose="020B0604020202020204" pitchFamily="34" charset="0"/>
            </a:endParaRPr>
          </a:p>
        </p:txBody>
      </p:sp>
    </p:spTree>
    <p:extLst>
      <p:ext uri="{BB962C8B-B14F-4D97-AF65-F5344CB8AC3E}">
        <p14:creationId xmlns="" xmlns:p14="http://schemas.microsoft.com/office/powerpoint/2010/main" val="244951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Rectangle 3"/>
          <p:cNvSpPr>
            <a:spLocks noGrp="1"/>
          </p:cNvSpPr>
          <p:nvPr>
            <p:ph type="body" idx="1"/>
          </p:nvPr>
        </p:nvSpPr>
        <p:spPr bwMode="auto">
          <a:xfrm>
            <a:off x="914400" y="4343400"/>
            <a:ext cx="5029200" cy="41148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nl-NL" smtClean="0">
              <a:cs typeface="Arial" panose="020B0604020202020204" pitchFamily="34" charset="0"/>
            </a:endParaRPr>
          </a:p>
        </p:txBody>
      </p:sp>
    </p:spTree>
    <p:extLst>
      <p:ext uri="{BB962C8B-B14F-4D97-AF65-F5344CB8AC3E}">
        <p14:creationId xmlns="" xmlns:p14="http://schemas.microsoft.com/office/powerpoint/2010/main" val="2197564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lvl2pPr>
              <a:buFont typeface="Arial" pitchFamily="34" charset="0"/>
              <a:buChar char="•"/>
              <a:defRPr/>
            </a:lvl2pPr>
            <a:lvl3pPr>
              <a:buFont typeface="Arial" pitchFamily="34" charset="0"/>
              <a:buChar char="•"/>
              <a:defRPr/>
            </a:lvl3pPr>
            <a:lvl4pPr>
              <a:buFont typeface="Arial" pitchFamily="34" charset="0"/>
              <a:buChar char="•"/>
              <a:defRPr/>
            </a:lvl4pPr>
          </a:lstStyle>
          <a:p>
            <a:pPr lvl="0"/>
            <a:r>
              <a:rPr lang="nl-NL" dirty="0" smtClean="0"/>
              <a:t>Klik om de modelstijlen te bewerken</a:t>
            </a:r>
          </a:p>
          <a:p>
            <a:pPr lvl="1"/>
            <a:r>
              <a:rPr lang="nl-NL" dirty="0" smtClean="0"/>
              <a:t>Tweede niveau</a:t>
            </a:r>
          </a:p>
        </p:txBody>
      </p:sp>
      <p:sp>
        <p:nvSpPr>
          <p:cNvPr id="4" name="shpDatum"/>
          <p:cNvSpPr>
            <a:spLocks noGrp="1" noChangeArrowheads="1"/>
          </p:cNvSpPr>
          <p:nvPr>
            <p:ph type="dt" sz="half" idx="10"/>
          </p:nvPr>
        </p:nvSpPr>
        <p:spPr>
          <a:ln/>
        </p:spPr>
        <p:txBody>
          <a:bodyPr/>
          <a:lstStyle>
            <a:lvl1pPr>
              <a:defRPr/>
            </a:lvl1pPr>
          </a:lstStyle>
          <a:p>
            <a:pPr>
              <a:defRPr/>
            </a:pPr>
            <a:fld id="{F3106959-B08A-4A74-8000-772D884BE7ED}" type="datetime4">
              <a:rPr lang="en-US" smtClean="0"/>
              <a:pPr>
                <a:defRPr/>
              </a:pPr>
              <a:t>March 9, 2016</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989013" y="2662238"/>
            <a:ext cx="3702050" cy="342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843463" y="2662238"/>
            <a:ext cx="3703637" cy="342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ianummer 4"/>
          <p:cNvSpPr>
            <a:spLocks noGrp="1"/>
          </p:cNvSpPr>
          <p:nvPr>
            <p:ph type="sldNum" sz="quarter" idx="10"/>
          </p:nvPr>
        </p:nvSpPr>
        <p:spPr/>
        <p:txBody>
          <a:bodyPr/>
          <a:lstStyle>
            <a:lvl1pPr>
              <a:defRPr/>
            </a:lvl1pPr>
          </a:lstStyle>
          <a:p>
            <a:fld id="{C5CD3EB1-E14B-4271-9C1F-1E3BBBCFAA8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6318250"/>
            <a:ext cx="9144000" cy="539750"/>
          </a:xfrm>
          <a:prstGeom prst="rect">
            <a:avLst/>
          </a:prstGeom>
          <a:solidFill>
            <a:srgbClr val="046F96"/>
          </a:solidFill>
          <a:ln w="25400" algn="ctr">
            <a:noFill/>
            <a:miter lim="800000"/>
            <a:headEnd/>
            <a:tailEnd/>
          </a:ln>
        </p:spPr>
        <p:txBody>
          <a:bodyPr anchor="ctr"/>
          <a:lstStyle>
            <a:lvl1pPr>
              <a:defRPr sz="2600">
                <a:solidFill>
                  <a:srgbClr val="000000"/>
                </a:solidFill>
                <a:latin typeface="Verdana" pitchFamily="34" charset="0"/>
                <a:cs typeface="Arial" charset="0"/>
              </a:defRPr>
            </a:lvl1pPr>
            <a:lvl2pPr marL="742950" indent="-285750">
              <a:defRPr sz="2600">
                <a:solidFill>
                  <a:srgbClr val="000000"/>
                </a:solidFill>
                <a:latin typeface="Verdana" pitchFamily="34" charset="0"/>
                <a:cs typeface="Arial" charset="0"/>
              </a:defRPr>
            </a:lvl2pPr>
            <a:lvl3pPr marL="1143000" indent="-228600">
              <a:defRPr sz="2600">
                <a:solidFill>
                  <a:srgbClr val="000000"/>
                </a:solidFill>
                <a:latin typeface="Verdana" pitchFamily="34" charset="0"/>
                <a:cs typeface="Arial" charset="0"/>
              </a:defRPr>
            </a:lvl3pPr>
            <a:lvl4pPr marL="1600200" indent="-228600">
              <a:defRPr sz="2600">
                <a:solidFill>
                  <a:srgbClr val="000000"/>
                </a:solidFill>
                <a:latin typeface="Verdana" pitchFamily="34" charset="0"/>
                <a:cs typeface="Arial" charset="0"/>
              </a:defRPr>
            </a:lvl4pPr>
            <a:lvl5pPr marL="2057400" indent="-228600">
              <a:defRPr sz="2600">
                <a:solidFill>
                  <a:srgbClr val="000000"/>
                </a:solidFill>
                <a:latin typeface="Verdana" pitchFamily="34" charset="0"/>
                <a:cs typeface="Arial" charset="0"/>
              </a:defRPr>
            </a:lvl5pPr>
            <a:lvl6pPr marL="2514600" indent="-228600" eaLnBrk="0" fontAlgn="base" hangingPunct="0">
              <a:spcBef>
                <a:spcPct val="0"/>
              </a:spcBef>
              <a:spcAft>
                <a:spcPct val="0"/>
              </a:spcAft>
              <a:defRPr sz="2600">
                <a:solidFill>
                  <a:srgbClr val="000000"/>
                </a:solidFill>
                <a:latin typeface="Verdana" pitchFamily="34" charset="0"/>
                <a:cs typeface="Arial" charset="0"/>
              </a:defRPr>
            </a:lvl6pPr>
            <a:lvl7pPr marL="2971800" indent="-228600" eaLnBrk="0" fontAlgn="base" hangingPunct="0">
              <a:spcBef>
                <a:spcPct val="0"/>
              </a:spcBef>
              <a:spcAft>
                <a:spcPct val="0"/>
              </a:spcAft>
              <a:defRPr sz="2600">
                <a:solidFill>
                  <a:srgbClr val="000000"/>
                </a:solidFill>
                <a:latin typeface="Verdana" pitchFamily="34" charset="0"/>
                <a:cs typeface="Arial" charset="0"/>
              </a:defRPr>
            </a:lvl7pPr>
            <a:lvl8pPr marL="3429000" indent="-228600" eaLnBrk="0" fontAlgn="base" hangingPunct="0">
              <a:spcBef>
                <a:spcPct val="0"/>
              </a:spcBef>
              <a:spcAft>
                <a:spcPct val="0"/>
              </a:spcAft>
              <a:defRPr sz="2600">
                <a:solidFill>
                  <a:srgbClr val="000000"/>
                </a:solidFill>
                <a:latin typeface="Verdana" pitchFamily="34" charset="0"/>
                <a:cs typeface="Arial" charset="0"/>
              </a:defRPr>
            </a:lvl8pPr>
            <a:lvl9pPr marL="3886200" indent="-228600" eaLnBrk="0" fontAlgn="base" hangingPunct="0">
              <a:spcBef>
                <a:spcPct val="0"/>
              </a:spcBef>
              <a:spcAft>
                <a:spcPct val="0"/>
              </a:spcAft>
              <a:defRPr sz="2600">
                <a:solidFill>
                  <a:srgbClr val="000000"/>
                </a:solidFill>
                <a:latin typeface="Verdana" pitchFamily="34" charset="0"/>
                <a:cs typeface="Arial" charset="0"/>
              </a:defRPr>
            </a:lvl9pPr>
          </a:lstStyle>
          <a:p>
            <a:pPr algn="ctr" eaLnBrk="1" hangingPunct="1">
              <a:defRPr/>
            </a:pPr>
            <a:endParaRPr lang="nl-NL" altLang="nl-NL" sz="1800" smtClean="0">
              <a:solidFill>
                <a:srgbClr val="FFFFFF"/>
              </a:solidFill>
            </a:endParaRPr>
          </a:p>
        </p:txBody>
      </p:sp>
      <p:sp>
        <p:nvSpPr>
          <p:cNvPr id="5" name="shpTekst"/>
          <p:cNvSpPr>
            <a:spLocks noChangeArrowheads="1"/>
          </p:cNvSpPr>
          <p:nvPr/>
        </p:nvSpPr>
        <p:spPr bwMode="auto">
          <a:xfrm>
            <a:off x="0" y="0"/>
            <a:ext cx="9144000" cy="1071563"/>
          </a:xfrm>
          <a:prstGeom prst="rect">
            <a:avLst/>
          </a:prstGeom>
          <a:solidFill>
            <a:srgbClr val="046F96"/>
          </a:solidFill>
          <a:ln w="25400" algn="ctr">
            <a:noFill/>
            <a:miter lim="800000"/>
            <a:headEnd/>
            <a:tailEnd/>
          </a:ln>
        </p:spPr>
        <p:txBody>
          <a:bodyPr anchor="ctr"/>
          <a:lstStyle>
            <a:lvl1pPr>
              <a:defRPr sz="2600">
                <a:solidFill>
                  <a:srgbClr val="000000"/>
                </a:solidFill>
                <a:latin typeface="Verdana" pitchFamily="34" charset="0"/>
                <a:cs typeface="Arial" charset="0"/>
              </a:defRPr>
            </a:lvl1pPr>
            <a:lvl2pPr marL="742950" indent="-285750">
              <a:defRPr sz="2600">
                <a:solidFill>
                  <a:srgbClr val="000000"/>
                </a:solidFill>
                <a:latin typeface="Verdana" pitchFamily="34" charset="0"/>
                <a:cs typeface="Arial" charset="0"/>
              </a:defRPr>
            </a:lvl2pPr>
            <a:lvl3pPr marL="1143000" indent="-228600">
              <a:defRPr sz="2600">
                <a:solidFill>
                  <a:srgbClr val="000000"/>
                </a:solidFill>
                <a:latin typeface="Verdana" pitchFamily="34" charset="0"/>
                <a:cs typeface="Arial" charset="0"/>
              </a:defRPr>
            </a:lvl3pPr>
            <a:lvl4pPr marL="1600200" indent="-228600">
              <a:defRPr sz="2600">
                <a:solidFill>
                  <a:srgbClr val="000000"/>
                </a:solidFill>
                <a:latin typeface="Verdana" pitchFamily="34" charset="0"/>
                <a:cs typeface="Arial" charset="0"/>
              </a:defRPr>
            </a:lvl4pPr>
            <a:lvl5pPr marL="2057400" indent="-228600">
              <a:defRPr sz="2600">
                <a:solidFill>
                  <a:srgbClr val="000000"/>
                </a:solidFill>
                <a:latin typeface="Verdana" pitchFamily="34" charset="0"/>
                <a:cs typeface="Arial" charset="0"/>
              </a:defRPr>
            </a:lvl5pPr>
            <a:lvl6pPr marL="2514600" indent="-228600" eaLnBrk="0" fontAlgn="base" hangingPunct="0">
              <a:spcBef>
                <a:spcPct val="0"/>
              </a:spcBef>
              <a:spcAft>
                <a:spcPct val="0"/>
              </a:spcAft>
              <a:defRPr sz="2600">
                <a:solidFill>
                  <a:srgbClr val="000000"/>
                </a:solidFill>
                <a:latin typeface="Verdana" pitchFamily="34" charset="0"/>
                <a:cs typeface="Arial" charset="0"/>
              </a:defRPr>
            </a:lvl6pPr>
            <a:lvl7pPr marL="2971800" indent="-228600" eaLnBrk="0" fontAlgn="base" hangingPunct="0">
              <a:spcBef>
                <a:spcPct val="0"/>
              </a:spcBef>
              <a:spcAft>
                <a:spcPct val="0"/>
              </a:spcAft>
              <a:defRPr sz="2600">
                <a:solidFill>
                  <a:srgbClr val="000000"/>
                </a:solidFill>
                <a:latin typeface="Verdana" pitchFamily="34" charset="0"/>
                <a:cs typeface="Arial" charset="0"/>
              </a:defRPr>
            </a:lvl7pPr>
            <a:lvl8pPr marL="3429000" indent="-228600" eaLnBrk="0" fontAlgn="base" hangingPunct="0">
              <a:spcBef>
                <a:spcPct val="0"/>
              </a:spcBef>
              <a:spcAft>
                <a:spcPct val="0"/>
              </a:spcAft>
              <a:defRPr sz="2600">
                <a:solidFill>
                  <a:srgbClr val="000000"/>
                </a:solidFill>
                <a:latin typeface="Verdana" pitchFamily="34" charset="0"/>
                <a:cs typeface="Arial" charset="0"/>
              </a:defRPr>
            </a:lvl8pPr>
            <a:lvl9pPr marL="3886200" indent="-228600" eaLnBrk="0" fontAlgn="base" hangingPunct="0">
              <a:spcBef>
                <a:spcPct val="0"/>
              </a:spcBef>
              <a:spcAft>
                <a:spcPct val="0"/>
              </a:spcAft>
              <a:defRPr sz="2600">
                <a:solidFill>
                  <a:srgbClr val="000000"/>
                </a:solidFill>
                <a:latin typeface="Verdana" pitchFamily="34" charset="0"/>
                <a:cs typeface="Arial" charset="0"/>
              </a:defRPr>
            </a:lvl9pPr>
          </a:lstStyle>
          <a:p>
            <a:pPr algn="ctr" eaLnBrk="1" hangingPunct="1">
              <a:defRPr/>
            </a:pPr>
            <a:endParaRPr lang="nl-NL" altLang="nl-NL" sz="1800" smtClean="0">
              <a:solidFill>
                <a:srgbClr val="FFFFFF"/>
              </a:solidFill>
            </a:endParaRPr>
          </a:p>
        </p:txBody>
      </p:sp>
      <p:pic>
        <p:nvPicPr>
          <p:cNvPr id="6" name="shpDatum" descr="RO__vervolgpagina~LPPT.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368300" y="1233039"/>
            <a:ext cx="7847038" cy="571504"/>
          </a:xfrm>
          <a:prstGeom prst="rect">
            <a:avLst/>
          </a:prstGeom>
        </p:spPr>
        <p:txBody>
          <a:bodyPr>
            <a:normAutofit/>
          </a:bodyPr>
          <a:lstStyle>
            <a:lvl1pPr algn="l">
              <a:defRPr sz="2600" spc="-60" baseline="0">
                <a:solidFill>
                  <a:srgbClr val="2494C5"/>
                </a:solidFill>
                <a:latin typeface="Verdana" pitchFamily="34" charset="0"/>
                <a:ea typeface="Verdana" pitchFamily="34" charset="0"/>
                <a:cs typeface="Verdana" pitchFamily="34" charset="0"/>
              </a:defRPr>
            </a:lvl1pPr>
          </a:lstStyle>
          <a:p>
            <a:r>
              <a:rPr lang="nl-NL" smtClean="0"/>
              <a:t>Klik om de stijl te bewerken</a:t>
            </a:r>
            <a:endParaRPr lang="nl-NL" dirty="0"/>
          </a:p>
        </p:txBody>
      </p:sp>
      <p:sp>
        <p:nvSpPr>
          <p:cNvPr id="13" name="Tijdelijke aanduiding voor inhoud 2"/>
          <p:cNvSpPr>
            <a:spLocks noGrp="1"/>
          </p:cNvSpPr>
          <p:nvPr>
            <p:ph idx="1"/>
          </p:nvPr>
        </p:nvSpPr>
        <p:spPr>
          <a:xfrm>
            <a:off x="369858" y="1798626"/>
            <a:ext cx="7858180" cy="4273580"/>
          </a:xfrm>
          <a:prstGeom prst="rect">
            <a:avLst/>
          </a:prstGeom>
        </p:spPr>
        <p:txBody>
          <a:bodyPr>
            <a:normAutofit/>
          </a:bodyPr>
          <a:lstStyle>
            <a:lvl1pPr marL="0" indent="0">
              <a:buNone/>
              <a:defRPr sz="1800">
                <a:latin typeface="Verdana" pitchFamily="34" charset="0"/>
                <a:ea typeface="Verdana" pitchFamily="34" charset="0"/>
                <a:cs typeface="Verdana" pitchFamily="34" charset="0"/>
              </a:defRPr>
            </a:lvl1pPr>
            <a:lvl2pPr marL="179388" indent="-179388">
              <a:buFont typeface="Arial" pitchFamily="34" charset="0"/>
              <a:buChar char="•"/>
              <a:defRPr sz="1800">
                <a:latin typeface="Verdana" pitchFamily="34" charset="0"/>
                <a:ea typeface="Verdana" pitchFamily="34" charset="0"/>
                <a:cs typeface="Verdana" pitchFamily="34" charset="0"/>
              </a:defRPr>
            </a:lvl2pPr>
            <a:lvl3pPr marL="396000" indent="-252000">
              <a:buFontTx/>
              <a:buBlip>
                <a:blip r:embed="rId3"/>
              </a:buBlip>
              <a:defRPr sz="1800">
                <a:latin typeface="Verdana" pitchFamily="34" charset="0"/>
                <a:ea typeface="Verdana" pitchFamily="34" charset="0"/>
                <a:cs typeface="Verdana" pitchFamily="34" charset="0"/>
              </a:defRPr>
            </a:lvl3pPr>
            <a:lvl4pPr marL="539750" indent="-144000">
              <a:buSzPct val="100000"/>
              <a:buFontTx/>
              <a:buBlip>
                <a:blip r:embed="rId4"/>
              </a:buBlip>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7" name="shpTitel"/>
          <p:cNvSpPr>
            <a:spLocks noGrp="1" noChangeArrowheads="1"/>
          </p:cNvSpPr>
          <p:nvPr>
            <p:ph type="dt" sz="half" idx="10"/>
          </p:nvPr>
        </p:nvSpPr>
        <p:spPr>
          <a:xfrm>
            <a:off x="4641850" y="6542088"/>
            <a:ext cx="4184650" cy="315912"/>
          </a:xfrm>
        </p:spPr>
        <p:txBody>
          <a:bodyPr/>
          <a:lstStyle>
            <a:lvl1pPr>
              <a:defRPr/>
            </a:lvl1pPr>
          </a:lstStyle>
          <a:p>
            <a:pPr>
              <a:defRPr/>
            </a:pPr>
            <a:fld id="{BB859320-780A-417F-AA5F-8A0DEC8C2DE8}" type="datetime4">
              <a:rPr lang="en-US" smtClean="0"/>
              <a:pPr>
                <a:defRPr/>
              </a:pPr>
              <a:t>March 9, 2016</a:t>
            </a:fld>
            <a:endParaRPr lang="nl-NL"/>
          </a:p>
        </p:txBody>
      </p:sp>
      <p:sp>
        <p:nvSpPr>
          <p:cNvPr id="8" name="shpKleurvlakBoven"/>
          <p:cNvSpPr>
            <a:spLocks noGrp="1" noChangeArrowheads="1"/>
          </p:cNvSpPr>
          <p:nvPr>
            <p:ph type="ftr" sz="quarter" idx="11"/>
          </p:nvPr>
        </p:nvSpPr>
        <p:spPr bwMode="auto">
          <a:xfrm>
            <a:off x="4645025" y="6362700"/>
            <a:ext cx="4183063" cy="28416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solidFill>
                  <a:srgbClr val="FFFFFF"/>
                </a:solidFill>
                <a:cs typeface="Arial" charset="0"/>
              </a:defRPr>
            </a:lvl1pPr>
          </a:lstStyle>
          <a:p>
            <a:pPr>
              <a:defRPr/>
            </a:pPr>
            <a:r>
              <a:rPr lang="nl-NL" smtClean="0"/>
              <a:t>Prague, March 2016</a:t>
            </a:r>
            <a:endParaRPr lang="nl-NL"/>
          </a:p>
        </p:txBody>
      </p:sp>
      <p:sp>
        <p:nvSpPr>
          <p:cNvPr id="9" name="shpBeeldmerk"/>
          <p:cNvSpPr>
            <a:spLocks noGrp="1" noChangeArrowheads="1"/>
          </p:cNvSpPr>
          <p:nvPr>
            <p:ph type="sldNum" sz="quarter" idx="12"/>
          </p:nvPr>
        </p:nvSpPr>
        <p:spPr bwMode="auto">
          <a:xfrm>
            <a:off x="387350" y="6362700"/>
            <a:ext cx="712788" cy="3635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solidFill>
                  <a:srgbClr val="FFFFFF"/>
                </a:solidFill>
              </a:defRPr>
            </a:lvl1pPr>
          </a:lstStyle>
          <a:p>
            <a:fld id="{75A83D2D-DFC4-4F35-B431-E5A8626A971D}" type="slidenum">
              <a:rPr lang="nl-NL" altLang="nl-NL"/>
              <a:pPr/>
              <a:t>‹#›</a:t>
            </a:fld>
            <a:endParaRPr lang="nl-NL" altLang="nl-NL"/>
          </a:p>
        </p:txBody>
      </p:sp>
    </p:spTree>
    <p:extLst>
      <p:ext uri="{BB962C8B-B14F-4D97-AF65-F5344CB8AC3E}">
        <p14:creationId xmlns="" xmlns:p14="http://schemas.microsoft.com/office/powerpoint/2010/main" val="424384381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a:defRPr/>
            </a:pPr>
            <a:endParaRPr lang="nl-NL" sz="1800">
              <a:solidFill>
                <a:schemeClr val="tx1"/>
              </a:solidFill>
            </a:endParaRPr>
          </a:p>
        </p:txBody>
      </p:sp>
      <p:sp>
        <p:nvSpPr>
          <p:cNvPr id="9" name="Tijdelijke aanduiding voor tekst 8"/>
          <p:cNvSpPr>
            <a:spLocks noGrp="1"/>
          </p:cNvSpPr>
          <p:nvPr>
            <p:ph type="body" sz="quarter" idx="12"/>
          </p:nvPr>
        </p:nvSpPr>
        <p:spPr>
          <a:xfrm>
            <a:off x="4929211" y="2500307"/>
            <a:ext cx="3500441" cy="571504"/>
          </a:xfrm>
          <a:prstGeom prst="rect">
            <a:avLst/>
          </a:prstGeom>
        </p:spPr>
        <p:txBody>
          <a:bodyPr/>
          <a:lstStyle>
            <a:lvl1pPr>
              <a:buFontTx/>
              <a:buNone/>
              <a:defRPr sz="2600">
                <a:solidFill>
                  <a:schemeClr val="bg1"/>
                </a:solidFill>
              </a:defRPr>
            </a:lvl1pPr>
            <a:lvl2pPr>
              <a:buFontTx/>
              <a:buNone/>
              <a:defRPr/>
            </a:lvl2pPr>
            <a:lvl3pPr>
              <a:buFontTx/>
              <a:buNone/>
              <a:defRPr/>
            </a:lvl3pPr>
            <a:lvl4pPr>
              <a:buFontTx/>
              <a:buNone/>
              <a:defRPr/>
            </a:lvl4pPr>
            <a:lvl5pPr>
              <a:buFontTx/>
              <a:buNone/>
              <a:defRPr/>
            </a:lvl5pPr>
          </a:lstStyle>
          <a:p>
            <a:pPr lvl="0"/>
            <a:r>
              <a:rPr lang="nl-NL" smtClean="0"/>
              <a:t>Klik om de modelstijlen te bewerken</a:t>
            </a:r>
          </a:p>
        </p:txBody>
      </p:sp>
      <p:sp>
        <p:nvSpPr>
          <p:cNvPr id="14" name="Tijdelijke aanduiding voor tekst 13"/>
          <p:cNvSpPr>
            <a:spLocks noGrp="1"/>
          </p:cNvSpPr>
          <p:nvPr>
            <p:ph type="body" sz="quarter" idx="13"/>
          </p:nvPr>
        </p:nvSpPr>
        <p:spPr>
          <a:xfrm>
            <a:off x="4943045" y="3157103"/>
            <a:ext cx="3486607" cy="3057979"/>
          </a:xfrm>
          <a:prstGeom prst="rect">
            <a:avLst/>
          </a:prstGeom>
        </p:spPr>
        <p:txBody>
          <a:bodyPr/>
          <a:lstStyle>
            <a:lvl1pPr marL="234950" indent="-234950">
              <a:buFont typeface="+mj-lt"/>
              <a:buAutoNum type="alphaLcPeriod"/>
              <a:defRPr sz="1800" baseline="0">
                <a:solidFill>
                  <a:schemeClr val="bg1"/>
                </a:solidFill>
              </a:defRPr>
            </a:lvl1pPr>
          </a:lstStyle>
          <a:p>
            <a:pPr lvl="0"/>
            <a:r>
              <a:rPr lang="nl-NL" smtClean="0"/>
              <a:t>Klik om de modelstijlen te bewerken</a:t>
            </a:r>
          </a:p>
        </p:txBody>
      </p:sp>
      <p:sp>
        <p:nvSpPr>
          <p:cNvPr id="5" name="shpDatum"/>
          <p:cNvSpPr>
            <a:spLocks noGrp="1" noChangeArrowheads="1"/>
          </p:cNvSpPr>
          <p:nvPr>
            <p:ph type="dt" sz="half" idx="14"/>
          </p:nvPr>
        </p:nvSpPr>
        <p:spPr/>
        <p:txBody>
          <a:bodyPr/>
          <a:lstStyle>
            <a:lvl1pPr>
              <a:defRPr smtClean="0"/>
            </a:lvl1pPr>
          </a:lstStyle>
          <a:p>
            <a:pPr>
              <a:defRPr/>
            </a:pPr>
            <a:fld id="{382D5D73-A404-4987-A07A-59353855AE72}" type="datetime4">
              <a:rPr lang="en-US" smtClean="0"/>
              <a:pPr>
                <a:defRPr/>
              </a:pPr>
              <a:t>March 9, 2016</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fld id="{EEA64646-1396-4D56-BBDB-4CE729DF0758}" type="datetime4">
              <a:rPr lang="en-US" smtClean="0"/>
              <a:pPr>
                <a:defRPr/>
              </a:pPr>
              <a:t>March 9, 2016</a:t>
            </a:fld>
            <a:endParaRPr lang="nl-NL"/>
          </a:p>
        </p:txBody>
      </p:sp>
      <p:sp>
        <p:nvSpPr>
          <p:cNvPr id="5" name="shpVoettekst"/>
          <p:cNvSpPr>
            <a:spLocks noGrp="1" noChangeArrowheads="1"/>
          </p:cNvSpPr>
          <p:nvPr>
            <p:ph type="ftr" sz="quarter" idx="11"/>
          </p:nvPr>
        </p:nvSpPr>
        <p:spPr>
          <a:ln/>
        </p:spPr>
        <p:txBody>
          <a:bodyPr/>
          <a:lstStyle>
            <a:lvl1pPr>
              <a:defRPr/>
            </a:lvl1pPr>
          </a:lstStyle>
          <a:p>
            <a:pPr>
              <a:defRPr/>
            </a:pPr>
            <a:r>
              <a:rPr lang="nl-NL" smtClean="0"/>
              <a:t>Prague, March 2016</a:t>
            </a:r>
            <a:endParaRPr lang="nl-NL"/>
          </a:p>
        </p:txBody>
      </p:sp>
      <p:sp>
        <p:nvSpPr>
          <p:cNvPr id="6" name="shpPagina"/>
          <p:cNvSpPr>
            <a:spLocks noGrp="1" noChangeArrowheads="1"/>
          </p:cNvSpPr>
          <p:nvPr>
            <p:ph type="sldNum" sz="quarter" idx="12"/>
          </p:nvPr>
        </p:nvSpPr>
        <p:spPr>
          <a:ln/>
        </p:spPr>
        <p:txBody>
          <a:bodyPr/>
          <a:lstStyle>
            <a:lvl1pPr>
              <a:defRPr/>
            </a:lvl1pPr>
          </a:lstStyle>
          <a:p>
            <a:pPr>
              <a:defRPr/>
            </a:pPr>
            <a:fld id="{429245F0-709F-4775-B6E3-034CD661DE35}" type="slidenum">
              <a:rPr lang="nl-NL"/>
              <a:pPr>
                <a:defRPr/>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fld id="{6B426930-A545-42C8-B5C3-501329197D79}" type="datetime4">
              <a:rPr lang="en-US" smtClean="0"/>
              <a:pPr>
                <a:defRPr/>
              </a:pPr>
              <a:t>March 9, 2016</a:t>
            </a:fld>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Prague, March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5E91434B-29E4-405A-AF0A-A11C30CAC398}" type="slidenum">
              <a:rPr lang="nl-NL"/>
              <a:pPr>
                <a:defRPr/>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fld id="{C7438379-69FA-4C08-A73D-5DB993461224}" type="datetime4">
              <a:rPr lang="en-US" smtClean="0"/>
              <a:pPr>
                <a:defRPr/>
              </a:pPr>
              <a:t>March 9, 2016</a:t>
            </a:fld>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Prague, March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DFA45A3C-4BF6-4B1B-AD8D-5DF32F4A4900}" type="slidenum">
              <a:rPr lang="nl-NL"/>
              <a:pPr>
                <a:defRPr/>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fld id="{B80F4D47-8DD8-4F0A-A06B-40F2FB3A211F}" type="datetime4">
              <a:rPr lang="en-US" smtClean="0"/>
              <a:pPr>
                <a:defRPr/>
              </a:pPr>
              <a:t>March 9, 2016</a:t>
            </a:fld>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Prague, March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7E3C3D88-2138-4AD3-BF38-7D4AD76FD8B7}" type="slidenum">
              <a:rPr lang="nl-NL"/>
              <a:pPr>
                <a:defRPr/>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endParaRPr lang="nl-NL" dirty="0"/>
          </a:p>
        </p:txBody>
      </p:sp>
      <p:sp>
        <p:nvSpPr>
          <p:cNvPr id="5" name="shpDatum"/>
          <p:cNvSpPr>
            <a:spLocks noGrp="1" noChangeArrowheads="1"/>
          </p:cNvSpPr>
          <p:nvPr>
            <p:ph type="dt" sz="half" idx="10"/>
          </p:nvPr>
        </p:nvSpPr>
        <p:spPr>
          <a:ln/>
        </p:spPr>
        <p:txBody>
          <a:bodyPr/>
          <a:lstStyle>
            <a:lvl1pPr>
              <a:defRPr/>
            </a:lvl1pPr>
          </a:lstStyle>
          <a:p>
            <a:pPr>
              <a:defRPr/>
            </a:pPr>
            <a:fld id="{1B9A0F0C-BF85-4462-9A01-36E17CF22618}" type="datetime4">
              <a:rPr lang="en-US" smtClean="0"/>
              <a:pPr>
                <a:defRPr/>
              </a:pPr>
              <a:t>March 9, 2016</a:t>
            </a:fld>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Prague, March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12861055-1EB1-4CF0-BC9E-D04605FA0576}" type="slidenum">
              <a:rPr lang="nl-NL"/>
              <a:pPr>
                <a:defRPr/>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4" name="Rectangle 6"/>
          <p:cNvSpPr/>
          <p:nvPr/>
        </p:nvSpPr>
        <p:spPr>
          <a:xfrm>
            <a:off x="1328738" y="1295400"/>
            <a:ext cx="6486525" cy="3152775"/>
          </a:xfrm>
          <a:prstGeom prst="rect">
            <a:avLst/>
          </a:prstGeom>
          <a:ln w="3175">
            <a:solidFill>
              <a:schemeClr val="bg1"/>
            </a:solidFill>
          </a:ln>
          <a:effectLst>
            <a:outerShdw blurRad="63500" sx="100500" sy="100500" algn="ctr" rotWithShape="0">
              <a:prstClr val="black">
                <a:alpha val="50000"/>
              </a:prstClr>
            </a:outerShdw>
          </a:effectLst>
        </p:spPr>
        <p:txBody>
          <a:bodyPr>
            <a:normAutofit/>
          </a:bodyPr>
          <a:lstStyle/>
          <a:p>
            <a:pPr eaLnBrk="0" hangingPunct="0">
              <a:spcBef>
                <a:spcPts val="2000"/>
              </a:spcBef>
              <a:buClr>
                <a:schemeClr val="accent1">
                  <a:lumMod val="60000"/>
                  <a:lumOff val="40000"/>
                </a:schemeClr>
              </a:buClr>
              <a:buSzPct val="110000"/>
              <a:buFont typeface="Wingdings 2" pitchFamily="18" charset="2"/>
              <a:buNone/>
              <a:defRPr/>
            </a:pPr>
            <a:endParaRPr sz="3200">
              <a:solidFill>
                <a:schemeClr val="tx1">
                  <a:lumMod val="65000"/>
                  <a:lumOff val="35000"/>
                </a:schemeClr>
              </a:solidFill>
              <a:latin typeface="+mn-lt"/>
            </a:endParaRPr>
          </a:p>
        </p:txBody>
      </p:sp>
      <p:sp>
        <p:nvSpPr>
          <p:cNvPr id="2" name="Title 1"/>
          <p:cNvSpPr>
            <a:spLocks noGrp="1"/>
          </p:cNvSpPr>
          <p:nvPr>
            <p:ph type="ctrTitle"/>
          </p:nvPr>
        </p:nvSpPr>
        <p:spPr>
          <a:xfrm>
            <a:off x="1322921" y="1523999"/>
            <a:ext cx="6498158" cy="1724867"/>
          </a:xfrm>
        </p:spPr>
        <p:txBody>
          <a:bodyPr rtlCol="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Date Placeholder 3"/>
          <p:cNvSpPr>
            <a:spLocks noGrp="1"/>
          </p:cNvSpPr>
          <p:nvPr>
            <p:ph type="dt" sz="half" idx="10"/>
          </p:nvPr>
        </p:nvSpPr>
        <p:spPr/>
        <p:txBody>
          <a:bodyPr/>
          <a:lstStyle>
            <a:lvl1pPr>
              <a:defRPr smtClean="0"/>
            </a:lvl1pPr>
          </a:lstStyle>
          <a:p>
            <a:pPr>
              <a:defRPr/>
            </a:pPr>
            <a:fld id="{7F209E67-E6BC-4FCC-BF59-E8F3609BAC30}" type="datetime4">
              <a:rPr lang="en-US" smtClean="0"/>
              <a:pPr>
                <a:defRPr/>
              </a:pPr>
              <a:t>March 9, 2016</a:t>
            </a:fld>
            <a:endParaRPr lang="en-US"/>
          </a:p>
        </p:txBody>
      </p:sp>
      <p:sp>
        <p:nvSpPr>
          <p:cNvPr id="6" name="Footer Placeholder 4"/>
          <p:cNvSpPr>
            <a:spLocks noGrp="1"/>
          </p:cNvSpPr>
          <p:nvPr>
            <p:ph type="ftr" sz="quarter" idx="11"/>
          </p:nvPr>
        </p:nvSpPr>
        <p:spPr/>
        <p:txBody>
          <a:bodyPr/>
          <a:lstStyle>
            <a:lvl1pPr>
              <a:defRPr smtClean="0"/>
            </a:lvl1pPr>
          </a:lstStyle>
          <a:p>
            <a:pPr>
              <a:defRPr/>
            </a:pPr>
            <a:r>
              <a:rPr lang="en-US" smtClean="0"/>
              <a:t>Prague, March 2016</a:t>
            </a:r>
            <a:endParaRPr lang="en-US"/>
          </a:p>
        </p:txBody>
      </p:sp>
      <p:sp>
        <p:nvSpPr>
          <p:cNvPr id="7" name="Slide Number Placeholder 5"/>
          <p:cNvSpPr>
            <a:spLocks noGrp="1"/>
          </p:cNvSpPr>
          <p:nvPr>
            <p:ph type="sldNum" sz="quarter" idx="12"/>
          </p:nvPr>
        </p:nvSpPr>
        <p:spPr/>
        <p:txBody>
          <a:bodyPr/>
          <a:lstStyle>
            <a:lvl1pPr>
              <a:defRPr/>
            </a:lvl1pPr>
          </a:lstStyle>
          <a:p>
            <a:pPr>
              <a:defRPr/>
            </a:pPr>
            <a:fld id="{E6E97EF5-3F06-4ECB-9285-96313A91146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smtClean="0"/>
            </a:lvl1pPr>
          </a:lstStyle>
          <a:p>
            <a:pPr>
              <a:defRPr/>
            </a:pPr>
            <a:fld id="{289BF639-54AD-4687-A38C-E15F94FDE8B6}" type="datetime4">
              <a:rPr lang="en-US" smtClean="0"/>
              <a:pPr>
                <a:defRPr/>
              </a:pPr>
              <a:t>March 9, 2016</a:t>
            </a:fld>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smtClean="0"/>
              <a:t>Prague, March 2016</a:t>
            </a:r>
            <a:endParaRPr lang="en-US"/>
          </a:p>
        </p:txBody>
      </p:sp>
      <p:sp>
        <p:nvSpPr>
          <p:cNvPr id="6" name="Slide Number Placeholder 5"/>
          <p:cNvSpPr>
            <a:spLocks noGrp="1"/>
          </p:cNvSpPr>
          <p:nvPr>
            <p:ph type="sldNum" sz="quarter" idx="12"/>
          </p:nvPr>
        </p:nvSpPr>
        <p:spPr/>
        <p:txBody>
          <a:bodyPr/>
          <a:lstStyle>
            <a:lvl1pPr>
              <a:defRPr/>
            </a:lvl1pPr>
          </a:lstStyle>
          <a:p>
            <a:pPr>
              <a:defRPr/>
            </a:pPr>
            <a:fld id="{6DB09036-9792-4D70-A0D7-EF78155BDEC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4.png"/><Relationship Id="rId5" Type="http://schemas.openxmlformats.org/officeDocument/2006/relationships/slideLayout" Target="../slideLayouts/slideLayout7.xml"/><Relationship Id="rId10"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fontAlgn="auto">
              <a:spcBef>
                <a:spcPts val="0"/>
              </a:spcBef>
              <a:spcAft>
                <a:spcPts val="0"/>
              </a:spcAft>
              <a:defRPr/>
            </a:pPr>
            <a:endParaRPr lang="nl-NL" sz="1800" dirty="0">
              <a:solidFill>
                <a:schemeClr val="lt1"/>
              </a:solidFill>
              <a:latin typeface="+mn-lt"/>
              <a:cs typeface="+mn-cs"/>
            </a:endParaRPr>
          </a:p>
        </p:txBody>
      </p:sp>
      <p:sp>
        <p:nvSpPr>
          <p:cNvPr id="181253" name="shpDatum"/>
          <p:cNvSpPr>
            <a:spLocks noGrp="1" noChangeArrowheads="1"/>
          </p:cNvSpPr>
          <p:nvPr>
            <p:ph type="dt" sz="half" idx="2"/>
          </p:nvPr>
        </p:nvSpPr>
        <p:spPr bwMode="auto">
          <a:xfrm>
            <a:off x="4929188" y="6380163"/>
            <a:ext cx="3714750" cy="363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smtClean="0">
                <a:solidFill>
                  <a:srgbClr val="FFFFFF"/>
                </a:solidFill>
              </a:defRPr>
            </a:lvl1pPr>
          </a:lstStyle>
          <a:p>
            <a:pPr>
              <a:defRPr/>
            </a:pPr>
            <a:fld id="{4ABB7904-60E0-41F0-B68C-226E2A58328C}" type="datetime4">
              <a:rPr lang="en-US" smtClean="0"/>
              <a:pPr>
                <a:defRPr/>
              </a:pPr>
              <a:t>March 9, 2016</a:t>
            </a:fld>
            <a:endParaRPr lang="nl-NL"/>
          </a:p>
        </p:txBody>
      </p:sp>
      <p:sp>
        <p:nvSpPr>
          <p:cNvPr id="41988" name="shpTitel"/>
          <p:cNvSpPr>
            <a:spLocks noGrp="1" noChangeArrowheads="1"/>
          </p:cNvSpPr>
          <p:nvPr>
            <p:ph type="title"/>
          </p:nvPr>
        </p:nvSpPr>
        <p:spPr bwMode="auto">
          <a:xfrm>
            <a:off x="4929188" y="2103438"/>
            <a:ext cx="3711575" cy="57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41989" name="shpTekst"/>
          <p:cNvSpPr>
            <a:spLocks noGrp="1" noChangeArrowheads="1"/>
          </p:cNvSpPr>
          <p:nvPr>
            <p:ph type="body" idx="1"/>
          </p:nvPr>
        </p:nvSpPr>
        <p:spPr bwMode="auto">
          <a:xfrm>
            <a:off x="4943475" y="2797175"/>
            <a:ext cx="3695700" cy="3417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p:txBody>
      </p:sp>
    </p:spTree>
  </p:cSld>
  <p:clrMap bg1="lt1" tx1="dk1" bg2="lt2" tx2="dk2" accent1="accent1" accent2="accent2" accent3="accent3" accent4="accent4" accent5="accent5" accent6="accent6" hlink="hlink" folHlink="folHlink"/>
  <p:sldLayoutIdLst>
    <p:sldLayoutId id="2147484263" r:id="rId1"/>
    <p:sldLayoutId id="2147484269" r:id="rId2"/>
  </p:sldLayoutIdLst>
  <p:hf sldNum="0" hdr="0" dt="0"/>
  <p:txStyles>
    <p:titleStyle>
      <a:lvl1pPr algn="l" rtl="0" eaLnBrk="0" fontAlgn="base" hangingPunct="0">
        <a:spcBef>
          <a:spcPct val="0"/>
        </a:spcBef>
        <a:spcAft>
          <a:spcPct val="0"/>
        </a:spcAft>
        <a:defRPr sz="2600">
          <a:solidFill>
            <a:srgbClr val="FFFFFF"/>
          </a:solidFill>
          <a:latin typeface="+mj-lt"/>
          <a:ea typeface="+mj-ea"/>
          <a:cs typeface="+mj-cs"/>
        </a:defRPr>
      </a:lvl1pPr>
      <a:lvl2pPr algn="l" rtl="0" eaLnBrk="0" fontAlgn="base" hangingPunct="0">
        <a:spcBef>
          <a:spcPct val="0"/>
        </a:spcBef>
        <a:spcAft>
          <a:spcPct val="0"/>
        </a:spcAft>
        <a:defRPr sz="2600">
          <a:solidFill>
            <a:srgbClr val="FFFFFF"/>
          </a:solidFill>
          <a:latin typeface="Verdana" pitchFamily="34" charset="0"/>
        </a:defRPr>
      </a:lvl2pPr>
      <a:lvl3pPr algn="l" rtl="0" eaLnBrk="0" fontAlgn="base" hangingPunct="0">
        <a:spcBef>
          <a:spcPct val="0"/>
        </a:spcBef>
        <a:spcAft>
          <a:spcPct val="0"/>
        </a:spcAft>
        <a:defRPr sz="2600">
          <a:solidFill>
            <a:srgbClr val="FFFFFF"/>
          </a:solidFill>
          <a:latin typeface="Verdana" pitchFamily="34" charset="0"/>
        </a:defRPr>
      </a:lvl3pPr>
      <a:lvl4pPr algn="l" rtl="0" eaLnBrk="0" fontAlgn="base" hangingPunct="0">
        <a:spcBef>
          <a:spcPct val="0"/>
        </a:spcBef>
        <a:spcAft>
          <a:spcPct val="0"/>
        </a:spcAft>
        <a:defRPr sz="2600">
          <a:solidFill>
            <a:srgbClr val="FFFFFF"/>
          </a:solidFill>
          <a:latin typeface="Verdana" pitchFamily="34" charset="0"/>
        </a:defRPr>
      </a:lvl4pPr>
      <a:lvl5pPr algn="l" rtl="0" eaLnBrk="0" fontAlgn="base" hangingPunct="0">
        <a:spcBef>
          <a:spcPct val="0"/>
        </a:spcBef>
        <a:spcAft>
          <a:spcPct val="0"/>
        </a:spcAft>
        <a:defRPr sz="2600">
          <a:solidFill>
            <a:srgbClr val="FFFFFF"/>
          </a:solidFill>
          <a:latin typeface="Verdana" pitchFamily="34" charset="0"/>
        </a:defRPr>
      </a:lvl5pPr>
      <a:lvl6pPr marL="457200" algn="l" rtl="0" eaLnBrk="0" fontAlgn="base" hangingPunct="0">
        <a:spcBef>
          <a:spcPct val="0"/>
        </a:spcBef>
        <a:spcAft>
          <a:spcPct val="0"/>
        </a:spcAft>
        <a:defRPr sz="2600">
          <a:solidFill>
            <a:srgbClr val="FFFFFF"/>
          </a:solidFill>
          <a:latin typeface="Verdana" pitchFamily="34" charset="0"/>
        </a:defRPr>
      </a:lvl6pPr>
      <a:lvl7pPr marL="914400" algn="l" rtl="0" eaLnBrk="0" fontAlgn="base" hangingPunct="0">
        <a:spcBef>
          <a:spcPct val="0"/>
        </a:spcBef>
        <a:spcAft>
          <a:spcPct val="0"/>
        </a:spcAft>
        <a:defRPr sz="2600">
          <a:solidFill>
            <a:srgbClr val="FFFFFF"/>
          </a:solidFill>
          <a:latin typeface="Verdana" pitchFamily="34" charset="0"/>
        </a:defRPr>
      </a:lvl7pPr>
      <a:lvl8pPr marL="1371600" algn="l" rtl="0" eaLnBrk="0" fontAlgn="base" hangingPunct="0">
        <a:spcBef>
          <a:spcPct val="0"/>
        </a:spcBef>
        <a:spcAft>
          <a:spcPct val="0"/>
        </a:spcAft>
        <a:defRPr sz="2600">
          <a:solidFill>
            <a:srgbClr val="FFFFFF"/>
          </a:solidFill>
          <a:latin typeface="Verdana" pitchFamily="34" charset="0"/>
        </a:defRPr>
      </a:lvl8pPr>
      <a:lvl9pPr marL="1828800" algn="l" rtl="0" eaLnBrk="0" fontAlgn="base" hangingPunct="0">
        <a:spcBef>
          <a:spcPct val="0"/>
        </a:spcBef>
        <a:spcAft>
          <a:spcPct val="0"/>
        </a:spcAft>
        <a:defRPr sz="2600">
          <a:solidFill>
            <a:srgbClr val="FFFFFF"/>
          </a:solidFill>
          <a:latin typeface="Verdana" pitchFamily="34" charset="0"/>
        </a:defRPr>
      </a:lvl9pPr>
    </p:titleStyle>
    <p:bodyStyle>
      <a:lvl1pPr marL="266700" indent="-266700" algn="l" rtl="0" eaLnBrk="0" fontAlgn="base" hangingPunct="0">
        <a:spcBef>
          <a:spcPct val="0"/>
        </a:spcBef>
        <a:spcAft>
          <a:spcPct val="0"/>
        </a:spcAft>
        <a:buSzPct val="80000"/>
        <a:buChar char="•"/>
        <a:defRPr>
          <a:solidFill>
            <a:srgbClr val="FFFFFF"/>
          </a:solidFill>
          <a:latin typeface="+mn-lt"/>
          <a:ea typeface="+mn-ea"/>
          <a:cs typeface="+mn-cs"/>
        </a:defRPr>
      </a:lvl1pPr>
      <a:lvl2pPr marL="884238" indent="-342900" algn="l" rtl="0" eaLnBrk="0" fontAlgn="base" hangingPunct="0">
        <a:spcBef>
          <a:spcPct val="20000"/>
        </a:spcBef>
        <a:spcAft>
          <a:spcPct val="0"/>
        </a:spcAft>
        <a:buFont typeface="Arial" charset="0"/>
        <a:buBlip>
          <a:blip r:embed="rId4"/>
        </a:buBlip>
        <a:defRPr>
          <a:solidFill>
            <a:srgbClr val="FFFFFF"/>
          </a:solidFill>
          <a:latin typeface="+mn-lt"/>
        </a:defRPr>
      </a:lvl2pPr>
      <a:lvl3pPr marL="1406525" indent="-342900" algn="l" rtl="0" eaLnBrk="0" fontAlgn="base" hangingPunct="0">
        <a:spcBef>
          <a:spcPct val="20000"/>
        </a:spcBef>
        <a:spcAft>
          <a:spcPct val="0"/>
        </a:spcAft>
        <a:buFont typeface="Arial" charset="0"/>
        <a:buBlip>
          <a:blip r:embed="rId5"/>
        </a:buBlip>
        <a:defRPr>
          <a:solidFill>
            <a:srgbClr val="FFFFFF"/>
          </a:solidFill>
          <a:latin typeface="+mn-lt"/>
        </a:defRPr>
      </a:lvl3pPr>
      <a:lvl4pPr marL="1928813" indent="-342900" algn="l" rtl="0" eaLnBrk="0" fontAlgn="base" hangingPunct="0">
        <a:spcBef>
          <a:spcPct val="20000"/>
        </a:spcBef>
        <a:spcAft>
          <a:spcPct val="0"/>
        </a:spcAft>
        <a:buFont typeface="Arial" charset="0"/>
        <a:buBlip>
          <a:blip r:embed="rId6"/>
        </a:buBlip>
        <a:defRPr>
          <a:solidFill>
            <a:srgbClr val="FFFFFF"/>
          </a:solidFill>
          <a:latin typeface="+mn-lt"/>
        </a:defRPr>
      </a:lvl4pPr>
      <a:lvl5pPr marL="2451100" indent="-342900" algn="l" rtl="0" eaLnBrk="0" fontAlgn="base" hangingPunct="0">
        <a:spcBef>
          <a:spcPct val="20000"/>
        </a:spcBef>
        <a:spcAft>
          <a:spcPct val="0"/>
        </a:spcAft>
        <a:buFont typeface="Arial" charset="0"/>
        <a:buChar char="»"/>
        <a:defRPr>
          <a:solidFill>
            <a:srgbClr val="FFFFFF"/>
          </a:solidFill>
          <a:latin typeface="+mn-lt"/>
        </a:defRPr>
      </a:lvl5pPr>
      <a:lvl6pPr marL="2908300" indent="-342900" algn="l" rtl="0" eaLnBrk="0" fontAlgn="base" hangingPunct="0">
        <a:spcBef>
          <a:spcPct val="20000"/>
        </a:spcBef>
        <a:spcAft>
          <a:spcPct val="0"/>
        </a:spcAft>
        <a:buFont typeface="Arial" charset="0"/>
        <a:buChar char="»"/>
        <a:defRPr>
          <a:solidFill>
            <a:srgbClr val="FFFFFF"/>
          </a:solidFill>
          <a:latin typeface="+mn-lt"/>
        </a:defRPr>
      </a:lvl6pPr>
      <a:lvl7pPr marL="3365500" indent="-342900" algn="l" rtl="0" eaLnBrk="0" fontAlgn="base" hangingPunct="0">
        <a:spcBef>
          <a:spcPct val="20000"/>
        </a:spcBef>
        <a:spcAft>
          <a:spcPct val="0"/>
        </a:spcAft>
        <a:buFont typeface="Arial" charset="0"/>
        <a:buChar char="»"/>
        <a:defRPr>
          <a:solidFill>
            <a:srgbClr val="FFFFFF"/>
          </a:solidFill>
          <a:latin typeface="+mn-lt"/>
        </a:defRPr>
      </a:lvl7pPr>
      <a:lvl8pPr marL="3822700" indent="-342900" algn="l" rtl="0" eaLnBrk="0" fontAlgn="base" hangingPunct="0">
        <a:spcBef>
          <a:spcPct val="20000"/>
        </a:spcBef>
        <a:spcAft>
          <a:spcPct val="0"/>
        </a:spcAft>
        <a:buFont typeface="Arial" charset="0"/>
        <a:buChar char="»"/>
        <a:defRPr>
          <a:solidFill>
            <a:srgbClr val="FFFFFF"/>
          </a:solidFill>
          <a:latin typeface="+mn-lt"/>
        </a:defRPr>
      </a:lvl8pPr>
      <a:lvl9pPr marL="4279900" indent="-342900" algn="l" rtl="0" eaLnBrk="0" fontAlgn="base" hangingPunct="0">
        <a:spcBef>
          <a:spcPct val="20000"/>
        </a:spcBef>
        <a:spcAft>
          <a:spcPct val="0"/>
        </a:spcAft>
        <a:buFont typeface="Arial" charset="0"/>
        <a:buChar char="»"/>
        <a:defRPr>
          <a:solidFill>
            <a:srgbClr val="FFFFFF"/>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nl-NL" dirty="0"/>
          </a:p>
        </p:txBody>
      </p:sp>
      <p:sp>
        <p:nvSpPr>
          <p:cNvPr id="50179"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spc="-10" baseline="0" smtClean="0">
                <a:solidFill>
                  <a:srgbClr val="FFFFFF"/>
                </a:solidFill>
                <a:latin typeface="Verdana" pitchFamily="34" charset="0"/>
                <a:ea typeface="Verdana" pitchFamily="34" charset="0"/>
                <a:cs typeface="Verdana" pitchFamily="34" charset="0"/>
              </a:defRPr>
            </a:lvl1pPr>
          </a:lstStyle>
          <a:p>
            <a:pPr>
              <a:defRPr/>
            </a:pPr>
            <a:fld id="{B84B7607-63FB-49FA-A623-AB42CB342FA2}" type="datetime4">
              <a:rPr lang="en-US" smtClean="0"/>
              <a:pPr>
                <a:defRPr/>
              </a:pPr>
              <a:t>March 9, 2016</a:t>
            </a:fld>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spc="-10" baseline="0" smtClean="0">
                <a:solidFill>
                  <a:srgbClr val="FFFFFF"/>
                </a:solidFill>
                <a:latin typeface="Verdana" pitchFamily="34" charset="0"/>
                <a:ea typeface="Verdana" pitchFamily="34" charset="0"/>
                <a:cs typeface="Verdana" pitchFamily="34" charset="0"/>
              </a:defRPr>
            </a:lvl1pPr>
          </a:lstStyle>
          <a:p>
            <a:pPr>
              <a:defRPr/>
            </a:pPr>
            <a:r>
              <a:rPr lang="nl-NL" smtClean="0"/>
              <a:t>Prague, March 2016</a:t>
            </a:r>
            <a:endParaRPr lang="nl-NL"/>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spc="-10" baseline="0">
                <a:solidFill>
                  <a:srgbClr val="FFFFFF"/>
                </a:solidFill>
                <a:latin typeface="Verdana" pitchFamily="34" charset="0"/>
                <a:ea typeface="Verdana" pitchFamily="34" charset="0"/>
                <a:cs typeface="Verdana" pitchFamily="34" charset="0"/>
              </a:defRPr>
            </a:lvl1pPr>
          </a:lstStyle>
          <a:p>
            <a:pPr>
              <a:defRPr/>
            </a:pPr>
            <a:fld id="{D75879E9-ACEE-421F-9C6E-28F8747465A8}" type="slidenum">
              <a:rPr lang="nl-NL"/>
              <a:pPr>
                <a:defRPr/>
              </a:pPr>
              <a:t>‹#›</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nl-NL" dirty="0"/>
          </a:p>
        </p:txBody>
      </p:sp>
      <p:pic>
        <p:nvPicPr>
          <p:cNvPr id="50185" name="shpBeeldmerk" descr="RO__vervolgpagina~LPPT.png"/>
          <p:cNvPicPr>
            <a:picLocks noChangeAspect="1"/>
          </p:cNvPicPr>
          <p:nvPr/>
        </p:nvPicPr>
        <p:blipFill>
          <a:blip r:embed="rId11" cstate="print"/>
          <a:srcRect/>
          <a:stretch>
            <a:fillRect/>
          </a:stretch>
        </p:blipFill>
        <p:spPr bwMode="auto">
          <a:xfrm>
            <a:off x="0" y="0"/>
            <a:ext cx="9144000" cy="857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68" r:id="rId1"/>
    <p:sldLayoutId id="2147484267" r:id="rId2"/>
    <p:sldLayoutId id="2147484266" r:id="rId3"/>
    <p:sldLayoutId id="2147484265" r:id="rId4"/>
    <p:sldLayoutId id="2147484264" r:id="rId5"/>
    <p:sldLayoutId id="2147484270" r:id="rId6"/>
    <p:sldLayoutId id="2147484271" r:id="rId7"/>
    <p:sldLayoutId id="2147484272" r:id="rId8"/>
    <p:sldLayoutId id="2147484273" r:id="rId9"/>
  </p:sldLayoutIdLst>
  <p:hf sldNum="0" hd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12"/>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13"/>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4"/>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mailto:K.a.w.diermen@minfin.nl" TargetMode="External"/><Relationship Id="rId2" Type="http://schemas.openxmlformats.org/officeDocument/2006/relationships/hyperlink" Target="mailto:M.kesteren@minfin.nl"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4"/>
          <p:cNvSpPr>
            <a:spLocks noGrp="1" noChangeArrowheads="1"/>
          </p:cNvSpPr>
          <p:nvPr>
            <p:ph type="ctrTitle"/>
          </p:nvPr>
        </p:nvSpPr>
        <p:spPr>
          <a:xfrm>
            <a:off x="1322388" y="1524000"/>
            <a:ext cx="6499225" cy="1725613"/>
          </a:xfrm>
        </p:spPr>
        <p:txBody>
          <a:bodyPr>
            <a:normAutofit fontScale="90000"/>
          </a:bodyPr>
          <a:lstStyle/>
          <a:p>
            <a:pPr fontAlgn="auto">
              <a:spcAft>
                <a:spcPts val="0"/>
              </a:spcAft>
              <a:defRPr/>
            </a:pPr>
            <a:r>
              <a:rPr lang="en-GB" sz="2800" dirty="0" err="1" smtClean="0"/>
              <a:t>Финансовое</a:t>
            </a:r>
            <a:r>
              <a:rPr lang="en-GB" sz="2800" dirty="0" smtClean="0"/>
              <a:t> </a:t>
            </a:r>
            <a:r>
              <a:rPr lang="en-GB" sz="2800" dirty="0" err="1" smtClean="0"/>
              <a:t>управление</a:t>
            </a:r>
            <a:r>
              <a:rPr lang="en-GB" sz="2800" dirty="0" smtClean="0"/>
              <a:t> и </a:t>
            </a:r>
            <a:r>
              <a:rPr lang="en-GB" sz="2800" dirty="0" err="1" smtClean="0"/>
              <a:t>контроль</a:t>
            </a:r>
            <a:r>
              <a:rPr lang="en-GB" sz="2800" dirty="0" smtClean="0"/>
              <a:t> в </a:t>
            </a:r>
            <a:r>
              <a:rPr lang="en-GB" sz="2800" dirty="0" err="1" smtClean="0"/>
              <a:t>государственном</a:t>
            </a:r>
            <a:r>
              <a:rPr lang="en-GB" sz="2800" dirty="0" smtClean="0"/>
              <a:t> </a:t>
            </a:r>
            <a:r>
              <a:rPr lang="en-GB" sz="2800" dirty="0" err="1" smtClean="0"/>
              <a:t>секторе</a:t>
            </a:r>
            <a:r>
              <a:rPr lang="en-GB" sz="2800" dirty="0" smtClean="0"/>
              <a:t> </a:t>
            </a:r>
            <a:r>
              <a:rPr lang="en-GB" sz="2800" dirty="0" err="1" smtClean="0"/>
              <a:t>Нидерландов</a:t>
            </a:r>
            <a:r>
              <a:rPr lang="en-GB" sz="2800" dirty="0" smtClean="0"/>
              <a:t> </a:t>
            </a:r>
            <a:r>
              <a:rPr lang="en-GB" sz="2800" dirty="0" smtClean="0"/>
              <a:t/>
            </a:r>
            <a:br>
              <a:rPr lang="en-GB" sz="2800" dirty="0" smtClean="0"/>
            </a:br>
            <a:endParaRPr lang="en-GB" sz="2800" dirty="0"/>
          </a:p>
        </p:txBody>
      </p:sp>
      <p:sp>
        <p:nvSpPr>
          <p:cNvPr id="7173" name="Rectangle 5"/>
          <p:cNvSpPr>
            <a:spLocks noGrp="1" noChangeArrowheads="1"/>
          </p:cNvSpPr>
          <p:nvPr>
            <p:ph type="subTitle" idx="1"/>
          </p:nvPr>
        </p:nvSpPr>
        <p:spPr>
          <a:xfrm>
            <a:off x="0" y="3536414"/>
            <a:ext cx="9144000" cy="2754217"/>
          </a:xfrm>
        </p:spPr>
        <p:txBody>
          <a:bodyPr>
            <a:normAutofit/>
          </a:bodyPr>
          <a:lstStyle/>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r>
              <a:rPr lang="en-GB" dirty="0" err="1" smtClean="0">
                <a:solidFill>
                  <a:schemeClr val="tx1"/>
                </a:solidFill>
              </a:rPr>
              <a:t>Прага</a:t>
            </a:r>
            <a:r>
              <a:rPr lang="en-GB" dirty="0" smtClean="0">
                <a:solidFill>
                  <a:schemeClr val="tx1"/>
                </a:solidFill>
              </a:rPr>
              <a:t>, 24 </a:t>
            </a:r>
            <a:r>
              <a:rPr lang="en-GB" dirty="0" err="1" smtClean="0">
                <a:solidFill>
                  <a:schemeClr val="tx1"/>
                </a:solidFill>
              </a:rPr>
              <a:t>марта</a:t>
            </a:r>
            <a:r>
              <a:rPr lang="en-GB" dirty="0" smtClean="0">
                <a:solidFill>
                  <a:schemeClr val="tx1"/>
                </a:solidFill>
              </a:rPr>
              <a:t>, 2016</a:t>
            </a:r>
          </a:p>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algn="l" fontAlgn="auto">
              <a:spcBef>
                <a:spcPct val="0"/>
              </a:spcBef>
              <a:spcAft>
                <a:spcPts val="0"/>
              </a:spcAft>
              <a:buFont typeface="Arial" pitchFamily="34" charset="0"/>
              <a:buNone/>
              <a:defRPr/>
            </a:pPr>
            <a:r>
              <a:rPr lang="en-GB" sz="1200" dirty="0" err="1" smtClean="0">
                <a:solidFill>
                  <a:schemeClr val="tx1"/>
                </a:solidFill>
              </a:rPr>
              <a:t>Манфред</a:t>
            </a:r>
            <a:r>
              <a:rPr lang="en-GB" sz="1200" dirty="0" smtClean="0">
                <a:solidFill>
                  <a:schemeClr val="tx1"/>
                </a:solidFill>
              </a:rPr>
              <a:t> </a:t>
            </a:r>
            <a:r>
              <a:rPr lang="en-GB" sz="1200" dirty="0" err="1" smtClean="0">
                <a:solidFill>
                  <a:schemeClr val="tx1"/>
                </a:solidFill>
              </a:rPr>
              <a:t>ван</a:t>
            </a:r>
            <a:r>
              <a:rPr lang="en-GB" sz="1200" dirty="0" smtClean="0">
                <a:solidFill>
                  <a:schemeClr val="tx1"/>
                </a:solidFill>
              </a:rPr>
              <a:t> </a:t>
            </a:r>
            <a:r>
              <a:rPr lang="en-GB" sz="1200" dirty="0" err="1" smtClean="0">
                <a:solidFill>
                  <a:schemeClr val="tx1"/>
                </a:solidFill>
              </a:rPr>
              <a:t>Кестерен</a:t>
            </a:r>
            <a:endParaRPr lang="en-GB" sz="1200" dirty="0" smtClean="0">
              <a:solidFill>
                <a:schemeClr val="tx1"/>
              </a:solidFill>
            </a:endParaRPr>
          </a:p>
          <a:p>
            <a:pPr fontAlgn="auto">
              <a:spcBef>
                <a:spcPct val="0"/>
              </a:spcBef>
              <a:spcAft>
                <a:spcPts val="0"/>
              </a:spcAft>
              <a:buFont typeface="Arial" pitchFamily="34" charset="0"/>
              <a:buNone/>
              <a:defRPr/>
            </a:pPr>
            <a:endParaRPr lang="en-GB" dirty="0" smtClean="0"/>
          </a:p>
          <a:p>
            <a:pPr algn="l" fontAlgn="auto">
              <a:spcBef>
                <a:spcPct val="0"/>
              </a:spcBef>
              <a:spcAft>
                <a:spcPts val="0"/>
              </a:spcAft>
              <a:buFont typeface="Arial" pitchFamily="34" charset="0"/>
              <a:buNone/>
              <a:defRPr/>
            </a:pPr>
            <a:endParaRPr lang="en-GB" sz="1200" dirty="0" smtClean="0"/>
          </a:p>
        </p:txBody>
      </p:sp>
      <p:pic>
        <p:nvPicPr>
          <p:cNvPr id="27650" name="Picture 2" descr="http://www.thedatingtruth.com/wp-content/uploads/2013/12/controlButton.jpg"/>
          <p:cNvPicPr>
            <a:picLocks noChangeAspect="1" noChangeArrowheads="1"/>
          </p:cNvPicPr>
          <p:nvPr/>
        </p:nvPicPr>
        <p:blipFill>
          <a:blip r:embed="rId2" cstate="print"/>
          <a:srcRect/>
          <a:stretch>
            <a:fillRect/>
          </a:stretch>
        </p:blipFill>
        <p:spPr bwMode="auto">
          <a:xfrm>
            <a:off x="5332163" y="4494882"/>
            <a:ext cx="3811837" cy="184421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wipe(left)">
                                      <p:cBhvr>
                                        <p:cTn id="7" dur="500"/>
                                        <p:tgtEl>
                                          <p:spTgt spid="7172"/>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173"/>
                                        </p:tgtEl>
                                        <p:attrNameLst>
                                          <p:attrName>style.visibility</p:attrName>
                                        </p:attrNameLst>
                                      </p:cBhvr>
                                      <p:to>
                                        <p:strVal val="visible"/>
                                      </p:to>
                                    </p:set>
                                    <p:animEffect transition="in" filter="wipe(left)">
                                      <p:cBhvr>
                                        <p:cTn id="11" dur="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autoUpdateAnimBg="0"/>
      <p:bldP spid="717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855567" y="1133820"/>
            <a:ext cx="7558088" cy="1143000"/>
          </a:xfrm>
        </p:spPr>
        <p:txBody>
          <a:bodyPr/>
          <a:lstStyle/>
          <a:p>
            <a:r>
              <a:rPr lang="en-GB" dirty="0" err="1" smtClean="0"/>
              <a:t>Изменения</a:t>
            </a:r>
            <a:r>
              <a:rPr lang="en-GB" dirty="0" smtClean="0"/>
              <a:t>, </a:t>
            </a:r>
            <a:r>
              <a:rPr lang="en-GB" dirty="0" err="1" smtClean="0"/>
              <a:t>вызванные</a:t>
            </a:r>
            <a:r>
              <a:rPr lang="en-GB" dirty="0" smtClean="0"/>
              <a:t> </a:t>
            </a:r>
            <a:r>
              <a:rPr lang="en-GB" dirty="0" err="1" smtClean="0"/>
              <a:t>внедрением</a:t>
            </a:r>
            <a:r>
              <a:rPr lang="en-GB" dirty="0" smtClean="0"/>
              <a:t> VBTB</a:t>
            </a:r>
            <a:endParaRPr lang="en-GB" dirty="0"/>
          </a:p>
        </p:txBody>
      </p:sp>
      <p:sp>
        <p:nvSpPr>
          <p:cNvPr id="153603" name="Rectangle 3"/>
          <p:cNvSpPr>
            <a:spLocks noGrp="1" noChangeArrowheads="1"/>
          </p:cNvSpPr>
          <p:nvPr>
            <p:ph type="body" idx="1"/>
          </p:nvPr>
        </p:nvSpPr>
        <p:spPr>
          <a:xfrm>
            <a:off x="773113" y="2438400"/>
            <a:ext cx="8159750" cy="3709012"/>
          </a:xfrm>
        </p:spPr>
        <p:txBody>
          <a:bodyPr/>
          <a:lstStyle/>
          <a:p>
            <a:r>
              <a:rPr lang="en-GB" sz="2000" dirty="0" err="1" smtClean="0"/>
              <a:t>Более</a:t>
            </a:r>
            <a:r>
              <a:rPr lang="en-GB" sz="2000" dirty="0" smtClean="0"/>
              <a:t> </a:t>
            </a:r>
            <a:r>
              <a:rPr lang="en-GB" sz="2000" dirty="0" err="1" smtClean="0"/>
              <a:t>четкие</a:t>
            </a:r>
            <a:r>
              <a:rPr lang="en-GB" sz="2000" dirty="0" smtClean="0"/>
              <a:t> </a:t>
            </a:r>
            <a:r>
              <a:rPr lang="en-GB" sz="2000" dirty="0" err="1" smtClean="0"/>
              <a:t>ответственность</a:t>
            </a:r>
            <a:r>
              <a:rPr lang="en-GB" sz="2000" dirty="0" smtClean="0"/>
              <a:t> и </a:t>
            </a:r>
            <a:r>
              <a:rPr lang="en-GB" sz="2000" dirty="0" err="1" smtClean="0"/>
              <a:t>обязанности</a:t>
            </a:r>
            <a:r>
              <a:rPr lang="en-GB" sz="2000" dirty="0" smtClean="0"/>
              <a:t>, </a:t>
            </a:r>
            <a:r>
              <a:rPr lang="en-GB" sz="2000" dirty="0" err="1" smtClean="0"/>
              <a:t>касающиеся</a:t>
            </a:r>
            <a:r>
              <a:rPr lang="en-GB" sz="2000" dirty="0" smtClean="0"/>
              <a:t>:</a:t>
            </a:r>
            <a:endParaRPr lang="en-GB" sz="2000" dirty="0" smtClean="0"/>
          </a:p>
          <a:p>
            <a:endParaRPr lang="en-GB" sz="2200" dirty="0"/>
          </a:p>
          <a:p>
            <a:pPr marL="363538" lvl="1" indent="-363538">
              <a:buFont typeface="Wingdings" pitchFamily="2" charset="2"/>
              <a:buChar char="§"/>
            </a:pPr>
            <a:r>
              <a:rPr lang="en-US" dirty="0" smtClean="0"/>
              <a:t>о</a:t>
            </a:r>
            <a:r>
              <a:rPr lang="en-GB" dirty="0" err="1" smtClean="0"/>
              <a:t>пределения</a:t>
            </a:r>
            <a:r>
              <a:rPr lang="en-GB" dirty="0" smtClean="0"/>
              <a:t> </a:t>
            </a:r>
            <a:r>
              <a:rPr lang="en-GB" dirty="0" err="1" smtClean="0"/>
              <a:t>политических</a:t>
            </a:r>
            <a:r>
              <a:rPr lang="en-GB" dirty="0" smtClean="0"/>
              <a:t> </a:t>
            </a:r>
            <a:r>
              <a:rPr lang="en-GB" dirty="0" err="1" smtClean="0"/>
              <a:t>задач</a:t>
            </a:r>
            <a:r>
              <a:rPr lang="en-GB" dirty="0" smtClean="0"/>
              <a:t>, </a:t>
            </a:r>
            <a:r>
              <a:rPr lang="en-GB" dirty="0" err="1" smtClean="0"/>
              <a:t>приоритетов</a:t>
            </a:r>
            <a:r>
              <a:rPr lang="en-GB" dirty="0" smtClean="0"/>
              <a:t> и </a:t>
            </a:r>
            <a:r>
              <a:rPr lang="en-GB" dirty="0" err="1" smtClean="0"/>
              <a:t>показателей</a:t>
            </a:r>
            <a:r>
              <a:rPr lang="en-GB" dirty="0" smtClean="0"/>
              <a:t> </a:t>
            </a:r>
            <a:r>
              <a:rPr lang="en-GB" dirty="0" err="1" smtClean="0"/>
              <a:t>эффективности</a:t>
            </a:r>
            <a:r>
              <a:rPr lang="en-GB" dirty="0" smtClean="0"/>
              <a:t> </a:t>
            </a:r>
            <a:r>
              <a:rPr lang="en-GB" dirty="0" err="1" smtClean="0"/>
              <a:t>исполнения</a:t>
            </a:r>
            <a:r>
              <a:rPr lang="en-GB" dirty="0" smtClean="0"/>
              <a:t>;</a:t>
            </a:r>
            <a:endParaRPr lang="en-GB" dirty="0"/>
          </a:p>
          <a:p>
            <a:pPr marL="363538" lvl="1" indent="-363538">
              <a:buFont typeface="Wingdings" pitchFamily="2" charset="2"/>
              <a:buChar char="§"/>
            </a:pPr>
            <a:r>
              <a:rPr lang="en-GB" dirty="0" err="1" smtClean="0"/>
              <a:t>управления</a:t>
            </a:r>
            <a:r>
              <a:rPr lang="en-GB" dirty="0" smtClean="0"/>
              <a:t> </a:t>
            </a:r>
            <a:r>
              <a:rPr lang="en-GB" dirty="0" err="1" smtClean="0"/>
              <a:t>финансовыми</a:t>
            </a:r>
            <a:r>
              <a:rPr lang="en-GB" dirty="0" smtClean="0"/>
              <a:t> и </a:t>
            </a:r>
            <a:r>
              <a:rPr lang="en-GB" dirty="0" err="1" smtClean="0"/>
              <a:t>нефинансовыми</a:t>
            </a:r>
            <a:r>
              <a:rPr lang="en-GB" dirty="0" smtClean="0"/>
              <a:t> </a:t>
            </a:r>
            <a:r>
              <a:rPr lang="en-GB" dirty="0" err="1" smtClean="0"/>
              <a:t>процессами</a:t>
            </a:r>
            <a:r>
              <a:rPr lang="en-GB" dirty="0" smtClean="0"/>
              <a:t>;</a:t>
            </a:r>
            <a:endParaRPr lang="en-GB" dirty="0"/>
          </a:p>
          <a:p>
            <a:pPr marL="363538" lvl="1" indent="-363538">
              <a:buFont typeface="Wingdings" pitchFamily="2" charset="2"/>
              <a:buChar char="§"/>
            </a:pPr>
            <a:r>
              <a:rPr lang="en-US" dirty="0" smtClean="0"/>
              <a:t>э</a:t>
            </a:r>
            <a:r>
              <a:rPr lang="en-GB" dirty="0" err="1" smtClean="0"/>
              <a:t>ффективности</a:t>
            </a:r>
            <a:r>
              <a:rPr lang="en-GB" dirty="0" smtClean="0"/>
              <a:t> </a:t>
            </a:r>
            <a:r>
              <a:rPr lang="en-GB" dirty="0" smtClean="0"/>
              <a:t>и </a:t>
            </a:r>
            <a:r>
              <a:rPr lang="en-GB" dirty="0" err="1" smtClean="0"/>
              <a:t>результативности</a:t>
            </a:r>
            <a:r>
              <a:rPr lang="en-GB" dirty="0" smtClean="0"/>
              <a:t> </a:t>
            </a:r>
            <a:r>
              <a:rPr lang="en-GB" dirty="0" err="1" smtClean="0"/>
              <a:t>процессов</a:t>
            </a:r>
            <a:r>
              <a:rPr lang="en-GB" dirty="0" smtClean="0"/>
              <a:t>; </a:t>
            </a:r>
            <a:endParaRPr lang="en-GB" dirty="0"/>
          </a:p>
          <a:p>
            <a:pPr marL="363538" lvl="1" indent="-363538">
              <a:buFont typeface="Wingdings" pitchFamily="2" charset="2"/>
              <a:buChar char="§"/>
            </a:pPr>
            <a:r>
              <a:rPr lang="en-GB" dirty="0" err="1" smtClean="0"/>
              <a:t>составлении</a:t>
            </a:r>
            <a:r>
              <a:rPr lang="en-GB" dirty="0" smtClean="0"/>
              <a:t> </a:t>
            </a:r>
            <a:r>
              <a:rPr lang="en-GB" dirty="0" err="1" smtClean="0"/>
              <a:t>годового</a:t>
            </a:r>
            <a:r>
              <a:rPr lang="en-GB" dirty="0" smtClean="0"/>
              <a:t> </a:t>
            </a:r>
            <a:r>
              <a:rPr lang="en-GB" dirty="0" err="1" smtClean="0"/>
              <a:t>отчета</a:t>
            </a:r>
            <a:r>
              <a:rPr lang="en-GB" dirty="0" smtClean="0"/>
              <a:t> </a:t>
            </a:r>
            <a:r>
              <a:rPr lang="en-GB" dirty="0" err="1" smtClean="0"/>
              <a:t>более</a:t>
            </a:r>
            <a:r>
              <a:rPr lang="en-GB" dirty="0" smtClean="0"/>
              <a:t> </a:t>
            </a:r>
            <a:r>
              <a:rPr lang="en-GB" dirty="0" err="1" smtClean="0"/>
              <a:t>широкого</a:t>
            </a:r>
            <a:r>
              <a:rPr lang="en-GB" dirty="0" smtClean="0"/>
              <a:t> </a:t>
            </a:r>
            <a:r>
              <a:rPr lang="en-GB" dirty="0" err="1" smtClean="0"/>
              <a:t>охвата</a:t>
            </a:r>
            <a:r>
              <a:rPr lang="en-GB" dirty="0" smtClean="0"/>
              <a:t> (</a:t>
            </a:r>
            <a:r>
              <a:rPr lang="en-GB" dirty="0" err="1" smtClean="0"/>
              <a:t>включая</a:t>
            </a:r>
            <a:r>
              <a:rPr lang="en-GB" dirty="0" smtClean="0"/>
              <a:t> “</a:t>
            </a:r>
            <a:r>
              <a:rPr lang="en-GB" dirty="0" err="1" smtClean="0"/>
              <a:t>контролируемое</a:t>
            </a:r>
            <a:r>
              <a:rPr lang="en-GB" dirty="0" smtClean="0"/>
              <a:t> </a:t>
            </a:r>
            <a:r>
              <a:rPr lang="en-GB" dirty="0" err="1" smtClean="0"/>
              <a:t>заявление</a:t>
            </a:r>
            <a:r>
              <a:rPr lang="en-GB" dirty="0" smtClean="0"/>
              <a:t>”);</a:t>
            </a:r>
            <a:endParaRPr lang="en-GB" dirty="0"/>
          </a:p>
          <a:p>
            <a:pPr>
              <a:buFont typeface="Wingdings" pitchFamily="2" charset="2"/>
              <a:buChar char="§"/>
            </a:pPr>
            <a:r>
              <a:rPr lang="en-GB" dirty="0" err="1" smtClean="0"/>
              <a:t>н</a:t>
            </a:r>
            <a:r>
              <a:rPr lang="en-GB" dirty="0" err="1" smtClean="0"/>
              <a:t>овых</a:t>
            </a:r>
            <a:r>
              <a:rPr lang="en-GB" dirty="0" smtClean="0"/>
              <a:t> </a:t>
            </a:r>
            <a:r>
              <a:rPr lang="en-GB" dirty="0" err="1" smtClean="0"/>
              <a:t>информационных</a:t>
            </a:r>
            <a:r>
              <a:rPr lang="en-GB" dirty="0" smtClean="0"/>
              <a:t> </a:t>
            </a:r>
            <a:r>
              <a:rPr lang="en-GB" dirty="0" err="1" smtClean="0"/>
              <a:t>потребностей</a:t>
            </a:r>
            <a:r>
              <a:rPr lang="en-GB" dirty="0" smtClean="0"/>
              <a:t> </a:t>
            </a:r>
            <a:r>
              <a:rPr lang="en-GB" dirty="0" err="1" smtClean="0"/>
              <a:t>управления</a:t>
            </a:r>
            <a:r>
              <a:rPr lang="en-GB" dirty="0" smtClean="0"/>
              <a:t>; </a:t>
            </a:r>
            <a:endParaRPr lang="en-GB" dirty="0"/>
          </a:p>
          <a:p>
            <a:pPr>
              <a:buFont typeface="Wingdings" pitchFamily="2" charset="2"/>
              <a:buChar char="§"/>
            </a:pPr>
            <a:r>
              <a:rPr lang="en-GB" dirty="0" err="1" smtClean="0"/>
              <a:t>изменения</a:t>
            </a:r>
            <a:r>
              <a:rPr lang="en-GB" dirty="0" smtClean="0"/>
              <a:t> </a:t>
            </a:r>
            <a:r>
              <a:rPr lang="en-GB" dirty="0" err="1" smtClean="0"/>
              <a:t>роли</a:t>
            </a:r>
            <a:r>
              <a:rPr lang="en-GB" dirty="0" smtClean="0"/>
              <a:t> </a:t>
            </a:r>
            <a:r>
              <a:rPr lang="en-GB" dirty="0" err="1" smtClean="0"/>
              <a:t>функции</a:t>
            </a:r>
            <a:r>
              <a:rPr lang="en-GB" dirty="0" smtClean="0"/>
              <a:t> </a:t>
            </a:r>
            <a:r>
              <a:rPr lang="en-GB" dirty="0" err="1" smtClean="0"/>
              <a:t>финансового</a:t>
            </a:r>
            <a:r>
              <a:rPr lang="en-GB" dirty="0" smtClean="0"/>
              <a:t> </a:t>
            </a:r>
            <a:r>
              <a:rPr lang="en-GB" dirty="0" err="1" smtClean="0"/>
              <a:t>контроля</a:t>
            </a:r>
            <a:r>
              <a:rPr lang="en-GB" dirty="0" smtClean="0"/>
              <a:t> и </a:t>
            </a:r>
            <a:r>
              <a:rPr lang="en-GB" dirty="0" err="1" smtClean="0"/>
              <a:t>аудита</a:t>
            </a:r>
            <a:r>
              <a:rPr lang="en-GB" dirty="0" smtClean="0"/>
              <a:t>. </a:t>
            </a:r>
            <a:endParaRPr lang="en-GB" dirty="0"/>
          </a:p>
          <a:p>
            <a:endParaRPr lang="en-GB" sz="2200" dirty="0"/>
          </a:p>
        </p:txBody>
      </p:sp>
      <p:sp>
        <p:nvSpPr>
          <p:cNvPr id="2" name="Tijdelijke aanduiding voor voettekst 1"/>
          <p:cNvSpPr>
            <a:spLocks noGrp="1"/>
          </p:cNvSpPr>
          <p:nvPr>
            <p:ph type="ftr" sz="quarter" idx="11"/>
          </p:nvPr>
        </p:nvSpPr>
        <p:spPr/>
        <p:txBody>
          <a:bodyPr/>
          <a:lstStyle/>
          <a:p>
            <a:pPr>
              <a:defRPr/>
            </a:pPr>
            <a:r>
              <a:rPr lang="en-US" smtClean="0"/>
              <a:t>Prague, March 2016</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Основные</a:t>
            </a:r>
            <a:r>
              <a:rPr lang="en-US" dirty="0" smtClean="0"/>
              <a:t> </a:t>
            </a:r>
            <a:r>
              <a:rPr lang="en-US" dirty="0" err="1" smtClean="0"/>
              <a:t>игроки</a:t>
            </a:r>
            <a:r>
              <a:rPr lang="en-US" dirty="0" smtClean="0"/>
              <a:t> в КФУ (</a:t>
            </a:r>
            <a:r>
              <a:rPr lang="en-US" dirty="0" err="1" smtClean="0"/>
              <a:t>Нидерланды</a:t>
            </a:r>
            <a:r>
              <a:rPr lang="en-US" dirty="0" smtClean="0"/>
              <a:t>) Netherlands)</a:t>
            </a:r>
            <a:endParaRPr lang="en-US" dirty="0"/>
          </a:p>
        </p:txBody>
      </p:sp>
      <p:graphicFrame>
        <p:nvGraphicFramePr>
          <p:cNvPr id="5" name="Tabel 4"/>
          <p:cNvGraphicFramePr>
            <a:graphicFrameLocks noGrp="1"/>
          </p:cNvGraphicFramePr>
          <p:nvPr>
            <p:extLst>
              <p:ext uri="{D42A27DB-BD31-4B8C-83A1-F6EECF244321}">
                <p14:modId xmlns="" xmlns:p14="http://schemas.microsoft.com/office/powerpoint/2010/main" val="1640603576"/>
              </p:ext>
            </p:extLst>
          </p:nvPr>
        </p:nvGraphicFramePr>
        <p:xfrm>
          <a:off x="-1" y="1729647"/>
          <a:ext cx="9144002" cy="5197961"/>
        </p:xfrm>
        <a:graphic>
          <a:graphicData uri="http://schemas.openxmlformats.org/drawingml/2006/table">
            <a:tbl>
              <a:tblPr/>
              <a:tblGrid>
                <a:gridCol w="1101425"/>
                <a:gridCol w="2767192"/>
                <a:gridCol w="2767192"/>
                <a:gridCol w="2508193"/>
              </a:tblGrid>
              <a:tr h="274492">
                <a:tc gridSpan="2">
                  <a:txBody>
                    <a:bodyPr/>
                    <a:lstStyle/>
                    <a:p>
                      <a:pPr algn="ctr">
                        <a:spcAft>
                          <a:spcPts val="0"/>
                        </a:spcAft>
                      </a:pPr>
                      <a:r>
                        <a:rPr lang="en-GB" sz="800" b="1" dirty="0" smtClean="0">
                          <a:latin typeface="Times New Roman"/>
                          <a:ea typeface="Times New Roman"/>
                          <a:cs typeface="Arial"/>
                        </a:rPr>
                        <a:t>СКФУ</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spcAft>
                          <a:spcPts val="0"/>
                        </a:spcAft>
                      </a:pPr>
                      <a:r>
                        <a:rPr lang="en-GB" sz="800" b="1" dirty="0" err="1" smtClean="0">
                          <a:latin typeface="Times New Roman"/>
                          <a:ea typeface="Times New Roman"/>
                          <a:cs typeface="Arial"/>
                        </a:rPr>
                        <a:t>Предыдущие</a:t>
                      </a:r>
                      <a:r>
                        <a:rPr lang="en-GB" sz="800" b="1" dirty="0" smtClean="0">
                          <a:latin typeface="Times New Roman"/>
                          <a:ea typeface="Times New Roman"/>
                          <a:cs typeface="Arial"/>
                        </a:rPr>
                        <a:t> </a:t>
                      </a:r>
                      <a:r>
                        <a:rPr lang="en-GB" sz="800" b="1" dirty="0" err="1" smtClean="0">
                          <a:latin typeface="Times New Roman"/>
                          <a:ea typeface="Times New Roman"/>
                          <a:cs typeface="Arial"/>
                        </a:rPr>
                        <a:t>контроль</a:t>
                      </a:r>
                      <a:r>
                        <a:rPr lang="en-GB" sz="800" b="1" dirty="0" smtClean="0">
                          <a:latin typeface="Times New Roman"/>
                          <a:ea typeface="Times New Roman"/>
                          <a:cs typeface="Arial"/>
                        </a:rPr>
                        <a:t>/</a:t>
                      </a:r>
                      <a:r>
                        <a:rPr lang="en-GB" sz="800" b="1" dirty="0" err="1" smtClean="0">
                          <a:latin typeface="Times New Roman"/>
                          <a:ea typeface="Times New Roman"/>
                          <a:cs typeface="Arial"/>
                        </a:rPr>
                        <a:t>надзор</a:t>
                      </a:r>
                      <a:r>
                        <a:rPr lang="en-GB" sz="800" b="1" dirty="0" smtClean="0">
                          <a:latin typeface="Times New Roman"/>
                          <a:ea typeface="Times New Roman"/>
                          <a:cs typeface="Arial"/>
                        </a:rPr>
                        <a:t>/</a:t>
                      </a:r>
                      <a:r>
                        <a:rPr lang="en-GB" sz="800" b="1" dirty="0" err="1" smtClean="0">
                          <a:latin typeface="Times New Roman"/>
                          <a:ea typeface="Times New Roman"/>
                          <a:cs typeface="Arial"/>
                        </a:rPr>
                        <a:t>проверка</a:t>
                      </a:r>
                      <a:r>
                        <a:rPr lang="en-GB" sz="800" b="1" dirty="0" smtClean="0">
                          <a:latin typeface="Times New Roman"/>
                          <a:ea typeface="Times New Roman"/>
                          <a:cs typeface="Arial"/>
                        </a:rPr>
                        <a:t> </a:t>
                      </a:r>
                      <a:r>
                        <a:rPr lang="en-GB" sz="800" b="1" dirty="0" err="1" smtClean="0">
                          <a:latin typeface="Times New Roman"/>
                          <a:ea typeface="Times New Roman"/>
                          <a:cs typeface="Arial"/>
                        </a:rPr>
                        <a:t>бюджета</a:t>
                      </a:r>
                      <a:r>
                        <a:rPr lang="en-GB" sz="800" b="1" dirty="0" smtClean="0">
                          <a:latin typeface="Times New Roman"/>
                          <a:ea typeface="Times New Roman"/>
                          <a:cs typeface="Arial"/>
                        </a:rPr>
                        <a:t> и </a:t>
                      </a:r>
                      <a:r>
                        <a:rPr lang="en-GB" sz="800" b="1" dirty="0" err="1" smtClean="0">
                          <a:latin typeface="Times New Roman"/>
                          <a:ea typeface="Times New Roman"/>
                          <a:cs typeface="Arial"/>
                        </a:rPr>
                        <a:t>финансового</a:t>
                      </a:r>
                      <a:r>
                        <a:rPr lang="en-GB" sz="800" b="1" dirty="0" smtClean="0">
                          <a:latin typeface="Times New Roman"/>
                          <a:ea typeface="Times New Roman"/>
                          <a:cs typeface="Arial"/>
                        </a:rPr>
                        <a:t> </a:t>
                      </a:r>
                      <a:r>
                        <a:rPr lang="en-GB" sz="800" b="1" dirty="0" err="1" smtClean="0">
                          <a:latin typeface="Times New Roman"/>
                          <a:ea typeface="Times New Roman"/>
                          <a:cs typeface="Arial"/>
                        </a:rPr>
                        <a:t>управления</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GB" sz="800" b="1" dirty="0" err="1" smtClean="0">
                          <a:latin typeface="Times New Roman"/>
                          <a:ea typeface="Times New Roman"/>
                          <a:cs typeface="Arial"/>
                        </a:rPr>
                        <a:t>Последующий</a:t>
                      </a:r>
                      <a:r>
                        <a:rPr lang="en-GB" sz="800" b="1" dirty="0" smtClean="0">
                          <a:latin typeface="Times New Roman"/>
                          <a:ea typeface="Times New Roman"/>
                          <a:cs typeface="Arial"/>
                        </a:rPr>
                        <a:t> (Ex post</a:t>
                      </a:r>
                      <a:r>
                        <a:rPr lang="en-GB" sz="800" b="1" dirty="0" smtClean="0">
                          <a:latin typeface="Times New Roman"/>
                          <a:ea typeface="Times New Roman"/>
                          <a:cs typeface="+mn-cs"/>
                        </a:rPr>
                        <a:t>) </a:t>
                      </a:r>
                      <a:r>
                        <a:rPr lang="en-GB" sz="800" b="1" dirty="0" err="1" smtClean="0">
                          <a:latin typeface="Times New Roman"/>
                          <a:ea typeface="Times New Roman"/>
                          <a:cs typeface="+mn-cs"/>
                        </a:rPr>
                        <a:t>контроль</a:t>
                      </a:r>
                      <a:r>
                        <a:rPr lang="en-GB" sz="800" b="1" dirty="0" smtClean="0">
                          <a:latin typeface="Times New Roman"/>
                          <a:ea typeface="Times New Roman"/>
                          <a:cs typeface="+mn-cs"/>
                        </a:rPr>
                        <a:t>/</a:t>
                      </a:r>
                      <a:r>
                        <a:rPr lang="en-GB" sz="800" b="1" dirty="0" err="1" smtClean="0">
                          <a:latin typeface="Times New Roman"/>
                          <a:ea typeface="Times New Roman"/>
                          <a:cs typeface="+mn-cs"/>
                        </a:rPr>
                        <a:t>надзор</a:t>
                      </a:r>
                      <a:r>
                        <a:rPr lang="en-GB" sz="800" b="1" dirty="0" smtClean="0">
                          <a:latin typeface="Times New Roman"/>
                          <a:ea typeface="Times New Roman"/>
                          <a:cs typeface="+mn-cs"/>
                        </a:rPr>
                        <a:t>/</a:t>
                      </a:r>
                      <a:r>
                        <a:rPr lang="en-GB" sz="800" b="1" dirty="0" err="1" smtClean="0">
                          <a:latin typeface="Times New Roman"/>
                          <a:ea typeface="Times New Roman"/>
                          <a:cs typeface="+mn-cs"/>
                        </a:rPr>
                        <a:t>проверка</a:t>
                      </a:r>
                      <a:r>
                        <a:rPr lang="en-GB" sz="800" b="1" dirty="0" smtClean="0">
                          <a:latin typeface="Times New Roman"/>
                          <a:ea typeface="Times New Roman"/>
                          <a:cs typeface="+mn-cs"/>
                        </a:rPr>
                        <a:t> </a:t>
                      </a:r>
                      <a:r>
                        <a:rPr lang="en-GB" sz="800" b="1" dirty="0" err="1" smtClean="0">
                          <a:latin typeface="Times New Roman"/>
                          <a:ea typeface="Times New Roman"/>
                          <a:cs typeface="+mn-cs"/>
                        </a:rPr>
                        <a:t>бюджета</a:t>
                      </a:r>
                      <a:r>
                        <a:rPr lang="en-GB" sz="800" b="1" dirty="0" smtClean="0">
                          <a:latin typeface="Times New Roman"/>
                          <a:ea typeface="Times New Roman"/>
                          <a:cs typeface="+mn-cs"/>
                        </a:rPr>
                        <a:t> и </a:t>
                      </a:r>
                      <a:r>
                        <a:rPr lang="en-GB" sz="800" b="1" dirty="0" err="1" smtClean="0">
                          <a:latin typeface="Times New Roman"/>
                          <a:ea typeface="Times New Roman"/>
                          <a:cs typeface="+mn-cs"/>
                        </a:rPr>
                        <a:t>финансового</a:t>
                      </a:r>
                      <a:r>
                        <a:rPr lang="en-GB" sz="800" b="1" dirty="0" smtClean="0">
                          <a:latin typeface="Times New Roman"/>
                          <a:ea typeface="Times New Roman"/>
                          <a:cs typeface="+mn-cs"/>
                        </a:rPr>
                        <a:t> </a:t>
                      </a:r>
                      <a:r>
                        <a:rPr lang="en-GB" sz="800" b="1" dirty="0" err="1" smtClean="0">
                          <a:latin typeface="Times New Roman"/>
                          <a:ea typeface="Times New Roman"/>
                          <a:cs typeface="+mn-cs"/>
                        </a:rPr>
                        <a:t>управления</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576434">
                <a:tc rowSpan="2">
                  <a:txBody>
                    <a:bodyPr/>
                    <a:lstStyle/>
                    <a:p>
                      <a:pPr>
                        <a:spcAft>
                          <a:spcPts val="0"/>
                        </a:spcAft>
                      </a:pPr>
                      <a:r>
                        <a:rPr lang="en-GB" sz="1000" b="1" dirty="0" err="1" smtClean="0">
                          <a:latin typeface="Times New Roman"/>
                          <a:ea typeface="Times New Roman"/>
                          <a:cs typeface="Arial"/>
                        </a:rPr>
                        <a:t>Внешний</a:t>
                      </a:r>
                      <a:r>
                        <a:rPr lang="en-GB" sz="1000" b="1" baseline="0" dirty="0" smtClean="0">
                          <a:latin typeface="Times New Roman"/>
                          <a:ea typeface="Times New Roman"/>
                          <a:cs typeface="Arial"/>
                        </a:rPr>
                        <a:t> </a:t>
                      </a:r>
                      <a:r>
                        <a:rPr lang="en-GB" sz="1000" b="1" baseline="0" dirty="0" err="1" smtClean="0">
                          <a:latin typeface="Times New Roman"/>
                          <a:ea typeface="Times New Roman"/>
                          <a:cs typeface="Arial"/>
                        </a:rPr>
                        <a:t>контроль</a:t>
                      </a:r>
                      <a:r>
                        <a:rPr lang="en-GB" sz="1000" b="1" dirty="0" smtClean="0">
                          <a:latin typeface="Times New Roman"/>
                          <a:ea typeface="Times New Roman"/>
                          <a:cs typeface="Arial"/>
                        </a:rPr>
                        <a:t> </a:t>
                      </a:r>
                      <a:r>
                        <a:rPr lang="en-GB" sz="1000" b="1" dirty="0">
                          <a:latin typeface="Times New Roman"/>
                          <a:ea typeface="Times New Roman"/>
                          <a:cs typeface="Arial"/>
                        </a:rPr>
                        <a:t>= </a:t>
                      </a:r>
                      <a:r>
                        <a:rPr lang="en-GB" sz="1000" b="1" dirty="0" err="1" smtClean="0">
                          <a:latin typeface="Times New Roman"/>
                          <a:ea typeface="Times New Roman"/>
                          <a:cs typeface="Arial"/>
                        </a:rPr>
                        <a:t>политический</a:t>
                      </a:r>
                      <a:r>
                        <a:rPr lang="en-GB" sz="1000" b="1" dirty="0" smtClean="0">
                          <a:latin typeface="Times New Roman"/>
                          <a:ea typeface="Times New Roman"/>
                          <a:cs typeface="Arial"/>
                        </a:rPr>
                        <a:t>/</a:t>
                      </a:r>
                      <a:r>
                        <a:rPr lang="en-GB" sz="1000" b="1" dirty="0" err="1" smtClean="0">
                          <a:latin typeface="Times New Roman"/>
                          <a:ea typeface="Times New Roman"/>
                          <a:cs typeface="Arial"/>
                        </a:rPr>
                        <a:t>парламентский</a:t>
                      </a:r>
                      <a:r>
                        <a:rPr lang="en-GB" sz="1000" b="1" dirty="0" smtClean="0">
                          <a:latin typeface="Times New Roman"/>
                          <a:ea typeface="Times New Roman"/>
                          <a:cs typeface="Arial"/>
                        </a:rPr>
                        <a:t> </a:t>
                      </a:r>
                      <a:r>
                        <a:rPr lang="en-GB" sz="1000" b="1" dirty="0" err="1" smtClean="0">
                          <a:latin typeface="Times New Roman"/>
                          <a:ea typeface="Times New Roman"/>
                          <a:cs typeface="Arial"/>
                        </a:rPr>
                        <a:t>контроль</a:t>
                      </a:r>
                      <a:endParaRPr lang="en-US" sz="10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GB" sz="1400" b="1" dirty="0" err="1" smtClean="0">
                          <a:latin typeface="Times New Roman"/>
                          <a:ea typeface="Times New Roman"/>
                          <a:cs typeface="Arial"/>
                        </a:rPr>
                        <a:t>Политический</a:t>
                      </a:r>
                      <a:r>
                        <a:rPr lang="en-GB" sz="1400" b="1" dirty="0" smtClean="0">
                          <a:latin typeface="Times New Roman"/>
                          <a:ea typeface="Times New Roman"/>
                          <a:cs typeface="Arial"/>
                        </a:rPr>
                        <a:t> </a:t>
                      </a:r>
                      <a:r>
                        <a:rPr lang="en-GB" sz="1400" b="1" dirty="0" err="1" smtClean="0">
                          <a:latin typeface="Times New Roman"/>
                          <a:ea typeface="Times New Roman"/>
                          <a:cs typeface="Arial"/>
                        </a:rPr>
                        <a:t>контроль</a:t>
                      </a:r>
                      <a:endParaRPr lang="en-US" sz="1400" b="1"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i="1" dirty="0" err="1" smtClean="0">
                          <a:latin typeface="Times New Roman"/>
                          <a:ea typeface="Times New Roman"/>
                          <a:cs typeface="Arial"/>
                        </a:rPr>
                        <a:t>Контроль</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министерств</a:t>
                      </a:r>
                      <a:r>
                        <a:rPr lang="en-GB" sz="800" i="1" baseline="0" dirty="0" smtClean="0">
                          <a:latin typeface="Times New Roman"/>
                          <a:ea typeface="Times New Roman"/>
                          <a:cs typeface="Arial"/>
                        </a:rPr>
                        <a:t>/</a:t>
                      </a:r>
                      <a:r>
                        <a:rPr lang="en-GB" sz="800" i="1" baseline="0" dirty="0" err="1" smtClean="0">
                          <a:latin typeface="Times New Roman"/>
                          <a:ea typeface="Times New Roman"/>
                          <a:cs typeface="Arial"/>
                        </a:rPr>
                        <a:t>правительства</a:t>
                      </a:r>
                      <a:endParaRPr lang="en-GB" sz="800" i="1" baseline="0" dirty="0" smtClean="0">
                        <a:latin typeface="Times New Roman"/>
                        <a:ea typeface="Times New Roman"/>
                        <a:cs typeface="Arial"/>
                      </a:endParaRPr>
                    </a:p>
                    <a:p>
                      <a:pPr>
                        <a:spcAft>
                          <a:spcPts val="0"/>
                        </a:spcAft>
                      </a:pPr>
                      <a:r>
                        <a:rPr lang="en-GB" sz="800" b="1" dirty="0" err="1" smtClean="0">
                          <a:latin typeface="Times New Roman"/>
                          <a:ea typeface="Times New Roman"/>
                          <a:cs typeface="Arial"/>
                        </a:rPr>
                        <a:t>Парламентом</a:t>
                      </a:r>
                      <a:r>
                        <a:rPr lang="en-GB" sz="800" b="1" baseline="0" dirty="0" smtClean="0">
                          <a:latin typeface="Times New Roman"/>
                          <a:ea typeface="Times New Roman"/>
                          <a:cs typeface="Arial"/>
                        </a:rPr>
                        <a:t> </a:t>
                      </a:r>
                      <a:r>
                        <a:rPr lang="en-GB" sz="800" b="0" baseline="0" dirty="0" err="1" smtClean="0">
                          <a:latin typeface="Times New Roman"/>
                          <a:ea typeface="Times New Roman"/>
                          <a:cs typeface="Arial"/>
                        </a:rPr>
                        <a:t>посредством</a:t>
                      </a:r>
                      <a:r>
                        <a:rPr lang="en-GB" sz="800" dirty="0" smtClean="0">
                          <a:latin typeface="Times New Roman"/>
                          <a:ea typeface="Times New Roman"/>
                          <a:cs typeface="Arial"/>
                        </a:rPr>
                        <a:t>:</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a. </a:t>
                      </a:r>
                      <a:r>
                        <a:rPr lang="en-US" sz="800" dirty="0" smtClean="0">
                          <a:latin typeface="Times New Roman"/>
                          <a:ea typeface="Times New Roman"/>
                          <a:cs typeface="Arial"/>
                        </a:rPr>
                        <a:t>е</a:t>
                      </a:r>
                      <a:r>
                        <a:rPr lang="en-GB" sz="800" dirty="0" err="1" smtClean="0">
                          <a:latin typeface="Times New Roman"/>
                          <a:ea typeface="Times New Roman"/>
                          <a:cs typeface="Arial"/>
                        </a:rPr>
                        <a:t>жегодного</a:t>
                      </a:r>
                      <a:r>
                        <a:rPr lang="en-GB" sz="800" dirty="0" smtClean="0">
                          <a:latin typeface="Times New Roman"/>
                          <a:ea typeface="Times New Roman"/>
                          <a:cs typeface="Arial"/>
                        </a:rPr>
                        <a:t> </a:t>
                      </a:r>
                      <a:r>
                        <a:rPr lang="en-GB" sz="800" dirty="0" err="1" smtClean="0">
                          <a:latin typeface="Times New Roman"/>
                          <a:ea typeface="Times New Roman"/>
                          <a:cs typeface="Arial"/>
                        </a:rPr>
                        <a:t>введения</a:t>
                      </a:r>
                      <a:r>
                        <a:rPr lang="en-GB" sz="800" dirty="0" smtClean="0">
                          <a:latin typeface="Times New Roman"/>
                          <a:ea typeface="Times New Roman"/>
                          <a:cs typeface="Arial"/>
                        </a:rPr>
                        <a:t> </a:t>
                      </a:r>
                      <a:r>
                        <a:rPr lang="en-GB" sz="800" dirty="0" smtClean="0">
                          <a:latin typeface="Times New Roman"/>
                          <a:ea typeface="Times New Roman"/>
                          <a:cs typeface="Arial"/>
                        </a:rPr>
                        <a:t>в </a:t>
                      </a:r>
                      <a:r>
                        <a:rPr lang="en-GB" sz="800" dirty="0" err="1" smtClean="0">
                          <a:latin typeface="Times New Roman"/>
                          <a:ea typeface="Times New Roman"/>
                          <a:cs typeface="Arial"/>
                        </a:rPr>
                        <a:t>действие</a:t>
                      </a:r>
                      <a:r>
                        <a:rPr lang="en-GB" sz="800" baseline="0" dirty="0" smtClean="0">
                          <a:latin typeface="Times New Roman"/>
                          <a:ea typeface="Times New Roman"/>
                          <a:cs typeface="Arial"/>
                        </a:rPr>
                        <a:t> </a:t>
                      </a:r>
                      <a:r>
                        <a:rPr lang="en-GB" sz="800" baseline="0" dirty="0" err="1" smtClean="0">
                          <a:latin typeface="Times New Roman"/>
                          <a:ea typeface="Times New Roman"/>
                          <a:cs typeface="Arial"/>
                        </a:rPr>
                        <a:t>законов</a:t>
                      </a:r>
                      <a:r>
                        <a:rPr lang="en-GB" sz="800" baseline="0" dirty="0" smtClean="0">
                          <a:latin typeface="Times New Roman"/>
                          <a:ea typeface="Times New Roman"/>
                          <a:cs typeface="Arial"/>
                        </a:rPr>
                        <a:t> о </a:t>
                      </a:r>
                      <a:r>
                        <a:rPr lang="en-GB" sz="800" baseline="0" dirty="0" err="1" smtClean="0">
                          <a:latin typeface="Times New Roman"/>
                          <a:ea typeface="Times New Roman"/>
                          <a:cs typeface="Arial"/>
                        </a:rPr>
                        <a:t>бюджете</a:t>
                      </a:r>
                      <a:r>
                        <a:rPr lang="en-GB" sz="800" baseline="0" dirty="0" smtClean="0">
                          <a:latin typeface="Times New Roman"/>
                          <a:ea typeface="Times New Roman"/>
                          <a:cs typeface="Arial"/>
                        </a:rPr>
                        <a:t>;</a:t>
                      </a:r>
                      <a:r>
                        <a:rPr lang="en-GB" sz="800" dirty="0" smtClean="0">
                          <a:latin typeface="Times New Roman"/>
                          <a:ea typeface="Times New Roman"/>
                          <a:cs typeface="Arial"/>
                        </a:rPr>
                        <a:t> </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b. </a:t>
                      </a:r>
                      <a:r>
                        <a:rPr lang="en-US" sz="800" dirty="0" smtClean="0">
                          <a:latin typeface="Times New Roman"/>
                          <a:ea typeface="Times New Roman"/>
                          <a:cs typeface="Arial"/>
                        </a:rPr>
                        <a:t>о</a:t>
                      </a:r>
                      <a:r>
                        <a:rPr lang="en-GB" sz="800" dirty="0" err="1" smtClean="0">
                          <a:latin typeface="Times New Roman"/>
                          <a:ea typeface="Times New Roman"/>
                          <a:cs typeface="Arial"/>
                        </a:rPr>
                        <a:t>пределения</a:t>
                      </a:r>
                      <a:r>
                        <a:rPr lang="en-GB" sz="800" dirty="0" smtClean="0">
                          <a:latin typeface="Times New Roman"/>
                          <a:ea typeface="Times New Roman"/>
                          <a:cs typeface="Arial"/>
                        </a:rPr>
                        <a:t> </a:t>
                      </a:r>
                      <a:r>
                        <a:rPr lang="en-GB" sz="800" dirty="0" err="1" smtClean="0">
                          <a:latin typeface="Times New Roman"/>
                          <a:ea typeface="Times New Roman"/>
                          <a:cs typeface="Arial"/>
                        </a:rPr>
                        <a:t>обшей</a:t>
                      </a:r>
                      <a:r>
                        <a:rPr lang="en-GB" sz="800" dirty="0" smtClean="0">
                          <a:latin typeface="Times New Roman"/>
                          <a:ea typeface="Times New Roman"/>
                          <a:cs typeface="Arial"/>
                        </a:rPr>
                        <a:t> </a:t>
                      </a:r>
                      <a:r>
                        <a:rPr lang="en-GB" sz="800" dirty="0" err="1" smtClean="0">
                          <a:latin typeface="Times New Roman"/>
                          <a:ea typeface="Times New Roman"/>
                          <a:cs typeface="Arial"/>
                        </a:rPr>
                        <a:t>бюджетной</a:t>
                      </a:r>
                      <a:r>
                        <a:rPr lang="en-GB" sz="800" dirty="0" smtClean="0">
                          <a:latin typeface="Times New Roman"/>
                          <a:ea typeface="Times New Roman"/>
                          <a:cs typeface="Arial"/>
                        </a:rPr>
                        <a:t> и </a:t>
                      </a:r>
                      <a:r>
                        <a:rPr lang="en-GB" sz="800" dirty="0" err="1" smtClean="0">
                          <a:latin typeface="Times New Roman"/>
                          <a:ea typeface="Times New Roman"/>
                          <a:cs typeface="Arial"/>
                        </a:rPr>
                        <a:t>финансовой</a:t>
                      </a:r>
                      <a:r>
                        <a:rPr lang="en-GB" sz="800" dirty="0" smtClean="0">
                          <a:latin typeface="Times New Roman"/>
                          <a:ea typeface="Times New Roman"/>
                          <a:cs typeface="Arial"/>
                        </a:rPr>
                        <a:t> </a:t>
                      </a:r>
                      <a:r>
                        <a:rPr lang="en-GB" sz="800" dirty="0" err="1" smtClean="0">
                          <a:latin typeface="Times New Roman"/>
                          <a:ea typeface="Times New Roman"/>
                          <a:cs typeface="Arial"/>
                        </a:rPr>
                        <a:t>базы</a:t>
                      </a:r>
                      <a:r>
                        <a:rPr lang="en-GB" sz="800" dirty="0" smtClean="0">
                          <a:latin typeface="Times New Roman"/>
                          <a:ea typeface="Times New Roman"/>
                          <a:cs typeface="Arial"/>
                        </a:rPr>
                        <a:t> </a:t>
                      </a:r>
                      <a:r>
                        <a:rPr lang="en-GB" sz="800" dirty="0" err="1" smtClean="0">
                          <a:latin typeface="Times New Roman"/>
                          <a:ea typeface="Times New Roman"/>
                          <a:cs typeface="Arial"/>
                        </a:rPr>
                        <a:t>путем</a:t>
                      </a:r>
                      <a:r>
                        <a:rPr lang="en-GB" sz="800" dirty="0" smtClean="0">
                          <a:latin typeface="Times New Roman"/>
                          <a:ea typeface="Times New Roman"/>
                          <a:cs typeface="Arial"/>
                        </a:rPr>
                        <a:t> </a:t>
                      </a:r>
                      <a:r>
                        <a:rPr lang="en-GB" sz="800" dirty="0" err="1" smtClean="0">
                          <a:latin typeface="Times New Roman"/>
                          <a:ea typeface="Times New Roman"/>
                          <a:cs typeface="Arial"/>
                        </a:rPr>
                        <a:t>задействования</a:t>
                      </a:r>
                      <a:r>
                        <a:rPr lang="en-GB" sz="800" dirty="0" smtClean="0">
                          <a:latin typeface="Times New Roman"/>
                          <a:ea typeface="Times New Roman"/>
                          <a:cs typeface="Arial"/>
                        </a:rPr>
                        <a:t> </a:t>
                      </a:r>
                      <a:r>
                        <a:rPr lang="en-GB" sz="800" dirty="0" err="1" smtClean="0">
                          <a:latin typeface="Times New Roman"/>
                          <a:ea typeface="Times New Roman"/>
                          <a:cs typeface="Arial"/>
                        </a:rPr>
                        <a:t>Органического</a:t>
                      </a:r>
                      <a:r>
                        <a:rPr lang="en-GB" sz="800" dirty="0" smtClean="0">
                          <a:latin typeface="Times New Roman"/>
                          <a:ea typeface="Times New Roman"/>
                          <a:cs typeface="Arial"/>
                        </a:rPr>
                        <a:t> </a:t>
                      </a:r>
                      <a:r>
                        <a:rPr lang="en-GB" sz="800" dirty="0" err="1" smtClean="0">
                          <a:latin typeface="Times New Roman"/>
                          <a:ea typeface="Times New Roman"/>
                          <a:cs typeface="Arial"/>
                        </a:rPr>
                        <a:t>закона</a:t>
                      </a:r>
                      <a:r>
                        <a:rPr lang="en-GB" sz="800" dirty="0" smtClean="0">
                          <a:latin typeface="Times New Roman"/>
                          <a:ea typeface="Times New Roman"/>
                          <a:cs typeface="Arial"/>
                        </a:rPr>
                        <a:t> о </a:t>
                      </a:r>
                      <a:r>
                        <a:rPr lang="en-GB" sz="800" dirty="0" err="1" smtClean="0">
                          <a:latin typeface="Times New Roman"/>
                          <a:ea typeface="Times New Roman"/>
                          <a:cs typeface="Arial"/>
                        </a:rPr>
                        <a:t>бюджете</a:t>
                      </a:r>
                      <a:r>
                        <a:rPr lang="en-GB" sz="800" dirty="0" smtClean="0">
                          <a:latin typeface="Times New Roman"/>
                          <a:ea typeface="Times New Roman"/>
                          <a:cs typeface="Arial"/>
                        </a:rPr>
                        <a:t> /</a:t>
                      </a:r>
                      <a:r>
                        <a:rPr lang="en-GB" sz="800" dirty="0" err="1" smtClean="0">
                          <a:latin typeface="Times New Roman"/>
                          <a:ea typeface="Times New Roman"/>
                          <a:cs typeface="Arial"/>
                        </a:rPr>
                        <a:t>закона</a:t>
                      </a:r>
                      <a:r>
                        <a:rPr lang="en-GB" sz="800" baseline="0" dirty="0" smtClean="0">
                          <a:latin typeface="Times New Roman"/>
                          <a:ea typeface="Times New Roman"/>
                          <a:cs typeface="Arial"/>
                        </a:rPr>
                        <a:t> ПИИК (</a:t>
                      </a:r>
                      <a:r>
                        <a:rPr lang="en-GB" sz="800" dirty="0" smtClean="0">
                          <a:latin typeface="Times New Roman"/>
                          <a:ea typeface="Times New Roman"/>
                          <a:cs typeface="Arial"/>
                        </a:rPr>
                        <a:t>PFIC) </a:t>
                      </a:r>
                      <a:r>
                        <a:rPr lang="en-GB" sz="800" dirty="0">
                          <a:latin typeface="Times New Roman"/>
                          <a:ea typeface="Times New Roman"/>
                          <a:cs typeface="Arial"/>
                        </a:rPr>
                        <a:t>(</a:t>
                      </a:r>
                      <a:r>
                        <a:rPr lang="en-GB" sz="800" dirty="0" err="1">
                          <a:latin typeface="Times New Roman"/>
                          <a:ea typeface="Times New Roman"/>
                          <a:cs typeface="Arial"/>
                        </a:rPr>
                        <a:t>Comptabiliteitswet</a:t>
                      </a:r>
                      <a:r>
                        <a:rPr lang="en-GB" sz="800" dirty="0">
                          <a:latin typeface="Times New Roman"/>
                          <a:ea typeface="Times New Roman"/>
                          <a:cs typeface="Arial"/>
                        </a:rPr>
                        <a:t>).</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i="1" dirty="0" err="1" smtClean="0">
                          <a:latin typeface="Times New Roman"/>
                          <a:ea typeface="Times New Roman"/>
                          <a:cs typeface="Arial"/>
                        </a:rPr>
                        <a:t>Контроль</a:t>
                      </a:r>
                      <a:r>
                        <a:rPr lang="en-GB" sz="800" i="1" dirty="0" smtClean="0">
                          <a:latin typeface="Times New Roman"/>
                          <a:ea typeface="Times New Roman"/>
                          <a:cs typeface="Arial"/>
                        </a:rPr>
                        <a:t> </a:t>
                      </a:r>
                      <a:r>
                        <a:rPr lang="en-GB" sz="800" i="0" dirty="0" err="1" smtClean="0">
                          <a:latin typeface="Times New Roman"/>
                          <a:ea typeface="Times New Roman"/>
                          <a:cs typeface="Arial"/>
                        </a:rPr>
                        <a:t>министерств</a:t>
                      </a:r>
                      <a:r>
                        <a:rPr lang="en-GB" sz="800" i="0" dirty="0" smtClean="0">
                          <a:latin typeface="Times New Roman"/>
                          <a:ea typeface="Times New Roman"/>
                          <a:cs typeface="Arial"/>
                        </a:rPr>
                        <a:t>/</a:t>
                      </a:r>
                      <a:r>
                        <a:rPr lang="en-GB" sz="800" i="0" dirty="0" err="1" smtClean="0">
                          <a:latin typeface="Times New Roman"/>
                          <a:ea typeface="Times New Roman"/>
                          <a:cs typeface="Arial"/>
                        </a:rPr>
                        <a:t>правительства</a:t>
                      </a:r>
                      <a:r>
                        <a:rPr lang="en-GB" sz="800" i="0" baseline="0" dirty="0" smtClean="0">
                          <a:latin typeface="Times New Roman"/>
                          <a:ea typeface="Times New Roman"/>
                          <a:cs typeface="Arial"/>
                        </a:rPr>
                        <a:t>  </a:t>
                      </a:r>
                      <a:r>
                        <a:rPr lang="en-GB" sz="800" b="1" dirty="0" err="1" smtClean="0">
                          <a:latin typeface="Times New Roman"/>
                          <a:ea typeface="Times New Roman"/>
                          <a:cs typeface="Arial"/>
                        </a:rPr>
                        <a:t>Парламентом</a:t>
                      </a:r>
                      <a:r>
                        <a:rPr lang="en-GB" sz="800" b="1" dirty="0" smtClean="0">
                          <a:latin typeface="Times New Roman"/>
                          <a:ea typeface="Times New Roman"/>
                          <a:cs typeface="Arial"/>
                        </a:rPr>
                        <a:t> </a:t>
                      </a:r>
                      <a:r>
                        <a:rPr lang="en-GB" sz="800" dirty="0" smtClean="0">
                          <a:latin typeface="Times New Roman"/>
                          <a:ea typeface="Times New Roman"/>
                          <a:cs typeface="Arial"/>
                        </a:rPr>
                        <a:t> </a:t>
                      </a:r>
                      <a:r>
                        <a:rPr lang="en-GB" sz="800" dirty="0" err="1" smtClean="0">
                          <a:latin typeface="Times New Roman"/>
                          <a:ea typeface="Times New Roman"/>
                          <a:cs typeface="Arial"/>
                        </a:rPr>
                        <a:t>посредством</a:t>
                      </a:r>
                      <a:r>
                        <a:rPr lang="en-GB" sz="800" dirty="0" smtClean="0">
                          <a:latin typeface="Times New Roman"/>
                          <a:ea typeface="Times New Roman"/>
                          <a:cs typeface="Arial"/>
                        </a:rPr>
                        <a:t>:</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a. </a:t>
                      </a:r>
                      <a:r>
                        <a:rPr lang="en-US" sz="800" dirty="0" smtClean="0">
                          <a:latin typeface="Times New Roman"/>
                          <a:ea typeface="Times New Roman"/>
                          <a:cs typeface="Arial"/>
                        </a:rPr>
                        <a:t>е</a:t>
                      </a:r>
                      <a:r>
                        <a:rPr lang="en-GB" sz="800" dirty="0" err="1" smtClean="0">
                          <a:latin typeface="Times New Roman"/>
                          <a:ea typeface="Times New Roman"/>
                          <a:cs typeface="Arial"/>
                        </a:rPr>
                        <a:t>жегодных</a:t>
                      </a:r>
                      <a:r>
                        <a:rPr lang="en-GB" sz="800" dirty="0" smtClean="0">
                          <a:latin typeface="Times New Roman"/>
                          <a:ea typeface="Times New Roman"/>
                          <a:cs typeface="Arial"/>
                        </a:rPr>
                        <a:t> </a:t>
                      </a:r>
                      <a:r>
                        <a:rPr lang="en-GB" sz="800" dirty="0" err="1" smtClean="0">
                          <a:latin typeface="Times New Roman"/>
                          <a:ea typeface="Times New Roman"/>
                          <a:cs typeface="Arial"/>
                        </a:rPr>
                        <a:t>голосований</a:t>
                      </a:r>
                      <a:r>
                        <a:rPr lang="en-GB" sz="800" dirty="0" smtClean="0">
                          <a:latin typeface="Times New Roman"/>
                          <a:ea typeface="Times New Roman"/>
                          <a:cs typeface="Arial"/>
                        </a:rPr>
                        <a:t> </a:t>
                      </a:r>
                      <a:r>
                        <a:rPr lang="en-GB" sz="800" dirty="0" err="1" smtClean="0">
                          <a:latin typeface="Times New Roman"/>
                          <a:ea typeface="Times New Roman"/>
                          <a:cs typeface="Arial"/>
                        </a:rPr>
                        <a:t>по</a:t>
                      </a:r>
                      <a:r>
                        <a:rPr lang="en-GB" sz="800" dirty="0" smtClean="0">
                          <a:latin typeface="Times New Roman"/>
                          <a:ea typeface="Times New Roman"/>
                          <a:cs typeface="Arial"/>
                        </a:rPr>
                        <a:t> </a:t>
                      </a:r>
                      <a:r>
                        <a:rPr lang="en-GB" sz="800" dirty="0" err="1" smtClean="0">
                          <a:latin typeface="Times New Roman"/>
                          <a:ea typeface="Times New Roman"/>
                          <a:cs typeface="Arial"/>
                        </a:rPr>
                        <a:t>поводу</a:t>
                      </a:r>
                      <a:r>
                        <a:rPr lang="en-GB" sz="800" dirty="0" smtClean="0">
                          <a:latin typeface="Times New Roman"/>
                          <a:ea typeface="Times New Roman"/>
                          <a:cs typeface="Arial"/>
                        </a:rPr>
                        <a:t> </a:t>
                      </a:r>
                      <a:r>
                        <a:rPr lang="en-GB" sz="800" dirty="0" err="1" smtClean="0">
                          <a:latin typeface="Times New Roman"/>
                          <a:ea typeface="Times New Roman"/>
                          <a:cs typeface="Arial"/>
                        </a:rPr>
                        <a:t>докладов</a:t>
                      </a:r>
                      <a:r>
                        <a:rPr lang="en-GB" sz="800" dirty="0" smtClean="0">
                          <a:latin typeface="Times New Roman"/>
                          <a:ea typeface="Times New Roman"/>
                          <a:cs typeface="Arial"/>
                        </a:rPr>
                        <a:t> </a:t>
                      </a:r>
                      <a:r>
                        <a:rPr lang="en-GB" sz="800" dirty="0" err="1" smtClean="0">
                          <a:latin typeface="Times New Roman"/>
                          <a:ea typeface="Times New Roman"/>
                          <a:cs typeface="Arial"/>
                        </a:rPr>
                        <a:t>министров</a:t>
                      </a:r>
                      <a:r>
                        <a:rPr lang="en-GB" sz="800" dirty="0" smtClean="0">
                          <a:latin typeface="Times New Roman"/>
                          <a:ea typeface="Times New Roman"/>
                          <a:cs typeface="Arial"/>
                        </a:rPr>
                        <a:t> (</a:t>
                      </a:r>
                      <a:r>
                        <a:rPr lang="en-GB" sz="800" dirty="0" err="1" smtClean="0">
                          <a:latin typeface="Times New Roman"/>
                          <a:ea typeface="Times New Roman"/>
                          <a:cs typeface="Arial"/>
                        </a:rPr>
                        <a:t>финансовых</a:t>
                      </a:r>
                      <a:r>
                        <a:rPr lang="en-GB" sz="800" dirty="0" smtClean="0">
                          <a:latin typeface="Times New Roman"/>
                          <a:ea typeface="Times New Roman"/>
                          <a:cs typeface="Arial"/>
                        </a:rPr>
                        <a:t>).</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b. </a:t>
                      </a:r>
                      <a:r>
                        <a:rPr lang="en-US" sz="800" dirty="0" smtClean="0">
                          <a:latin typeface="Times New Roman"/>
                          <a:ea typeface="Times New Roman"/>
                          <a:cs typeface="Arial"/>
                        </a:rPr>
                        <a:t>о</a:t>
                      </a:r>
                      <a:r>
                        <a:rPr lang="en-GB" sz="800" dirty="0" err="1" smtClean="0">
                          <a:latin typeface="Times New Roman"/>
                          <a:ea typeface="Times New Roman"/>
                          <a:cs typeface="Arial"/>
                        </a:rPr>
                        <a:t>бсуждения</a:t>
                      </a:r>
                      <a:r>
                        <a:rPr lang="en-GB" sz="800" dirty="0" smtClean="0">
                          <a:latin typeface="Times New Roman"/>
                          <a:ea typeface="Times New Roman"/>
                          <a:cs typeface="Arial"/>
                        </a:rPr>
                        <a:t> </a:t>
                      </a:r>
                      <a:r>
                        <a:rPr lang="en-GB" sz="800" dirty="0" err="1" smtClean="0">
                          <a:latin typeface="Times New Roman"/>
                          <a:ea typeface="Times New Roman"/>
                          <a:cs typeface="Arial"/>
                        </a:rPr>
                        <a:t>аудиторских</a:t>
                      </a:r>
                      <a:r>
                        <a:rPr lang="en-GB" sz="800" dirty="0" smtClean="0">
                          <a:latin typeface="Times New Roman"/>
                          <a:ea typeface="Times New Roman"/>
                          <a:cs typeface="Arial"/>
                        </a:rPr>
                        <a:t> </a:t>
                      </a:r>
                      <a:r>
                        <a:rPr lang="en-GB" sz="800" dirty="0" err="1" smtClean="0">
                          <a:latin typeface="Times New Roman"/>
                          <a:ea typeface="Times New Roman"/>
                          <a:cs typeface="Arial"/>
                        </a:rPr>
                        <a:t>отчетов</a:t>
                      </a:r>
                      <a:r>
                        <a:rPr lang="en-GB" sz="800" dirty="0" smtClean="0">
                          <a:latin typeface="Times New Roman"/>
                          <a:ea typeface="Times New Roman"/>
                          <a:cs typeface="Arial"/>
                        </a:rPr>
                        <a:t> SAI/СА.</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985">
                <a:tc vMerge="1">
                  <a:txBody>
                    <a:bodyPr/>
                    <a:lstStyle/>
                    <a:p>
                      <a:endParaRPr lang="en-US"/>
                    </a:p>
                  </a:txBody>
                  <a:tcPr/>
                </a:tc>
                <a:tc>
                  <a:txBody>
                    <a:bodyPr/>
                    <a:lstStyle/>
                    <a:p>
                      <a:pPr>
                        <a:spcAft>
                          <a:spcPts val="0"/>
                        </a:spcAft>
                      </a:pPr>
                      <a:r>
                        <a:rPr lang="en-GB" sz="1400" b="1" dirty="0" err="1" smtClean="0">
                          <a:latin typeface="Times New Roman"/>
                          <a:ea typeface="Times New Roman"/>
                          <a:cs typeface="Arial"/>
                        </a:rPr>
                        <a:t>Внешний</a:t>
                      </a:r>
                      <a:r>
                        <a:rPr lang="en-GB" sz="1400" b="1" dirty="0" smtClean="0">
                          <a:latin typeface="Times New Roman"/>
                          <a:ea typeface="Times New Roman"/>
                          <a:cs typeface="Arial"/>
                        </a:rPr>
                        <a:t> </a:t>
                      </a:r>
                      <a:r>
                        <a:rPr lang="en-GB" sz="1400" b="1" dirty="0" err="1" smtClean="0">
                          <a:latin typeface="Times New Roman"/>
                          <a:ea typeface="Times New Roman"/>
                          <a:cs typeface="Arial"/>
                        </a:rPr>
                        <a:t>аудит</a:t>
                      </a:r>
                      <a:endParaRPr lang="en-US" sz="1400" b="1"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800">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i="1" dirty="0" err="1" smtClean="0">
                          <a:latin typeface="Times New Roman"/>
                          <a:ea typeface="Times New Roman"/>
                          <a:cs typeface="Arial"/>
                        </a:rPr>
                        <a:t>Независимый</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аудит</a:t>
                      </a:r>
                      <a:r>
                        <a:rPr lang="en-GB" sz="800" i="1" baseline="0" dirty="0" smtClean="0">
                          <a:latin typeface="Times New Roman"/>
                          <a:ea typeface="Times New Roman"/>
                          <a:cs typeface="Arial"/>
                        </a:rPr>
                        <a:t> </a:t>
                      </a:r>
                      <a:r>
                        <a:rPr lang="en-GB" sz="800" b="1" dirty="0" smtClean="0">
                          <a:latin typeface="Times New Roman"/>
                          <a:ea typeface="Times New Roman"/>
                          <a:cs typeface="Arial"/>
                        </a:rPr>
                        <a:t>SAI/СА </a:t>
                      </a:r>
                      <a:r>
                        <a:rPr lang="en-GB" sz="800" b="0" dirty="0" err="1" smtClean="0">
                          <a:latin typeface="Times New Roman"/>
                          <a:ea typeface="Times New Roman"/>
                          <a:cs typeface="Arial"/>
                        </a:rPr>
                        <a:t>для</a:t>
                      </a:r>
                      <a:r>
                        <a:rPr lang="en-GB" sz="800" b="0" baseline="0" dirty="0" smtClean="0">
                          <a:latin typeface="Times New Roman"/>
                          <a:ea typeface="Times New Roman"/>
                          <a:cs typeface="Arial"/>
                        </a:rPr>
                        <a:t> </a:t>
                      </a:r>
                      <a:r>
                        <a:rPr lang="en-GB" sz="800" b="0" baseline="0" dirty="0" err="1" smtClean="0">
                          <a:latin typeface="Times New Roman"/>
                          <a:ea typeface="Times New Roman"/>
                          <a:cs typeface="Arial"/>
                        </a:rPr>
                        <a:t>Парламента</a:t>
                      </a:r>
                      <a:r>
                        <a:rPr lang="en-GB" sz="800" dirty="0" smtClean="0">
                          <a:latin typeface="Times New Roman"/>
                          <a:ea typeface="Times New Roman"/>
                          <a:cs typeface="Arial"/>
                        </a:rPr>
                        <a:t>.</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a. </a:t>
                      </a:r>
                      <a:r>
                        <a:rPr lang="en-GB" sz="800" dirty="0" err="1" smtClean="0">
                          <a:latin typeface="Times New Roman"/>
                          <a:ea typeface="Times New Roman"/>
                          <a:cs typeface="Arial"/>
                        </a:rPr>
                        <a:t>ежегодный</a:t>
                      </a:r>
                      <a:r>
                        <a:rPr lang="en-GB" sz="800" dirty="0" smtClean="0">
                          <a:latin typeface="Times New Roman"/>
                          <a:ea typeface="Times New Roman"/>
                          <a:cs typeface="Arial"/>
                        </a:rPr>
                        <a:t> </a:t>
                      </a:r>
                      <a:r>
                        <a:rPr lang="en-GB" sz="800" dirty="0" err="1" smtClean="0">
                          <a:latin typeface="Times New Roman"/>
                          <a:ea typeface="Times New Roman"/>
                          <a:cs typeface="Arial"/>
                        </a:rPr>
                        <a:t>аудит</a:t>
                      </a:r>
                      <a:r>
                        <a:rPr lang="en-GB" sz="800" dirty="0" smtClean="0">
                          <a:latin typeface="Times New Roman"/>
                          <a:ea typeface="Times New Roman"/>
                          <a:cs typeface="Arial"/>
                        </a:rPr>
                        <a:t>  </a:t>
                      </a:r>
                      <a:r>
                        <a:rPr lang="en-GB" sz="800" dirty="0" err="1" smtClean="0">
                          <a:latin typeface="Times New Roman"/>
                          <a:ea typeface="Times New Roman"/>
                          <a:cs typeface="Arial"/>
                        </a:rPr>
                        <a:t>отчетов</a:t>
                      </a:r>
                      <a:r>
                        <a:rPr lang="en-GB" sz="800" dirty="0" smtClean="0">
                          <a:latin typeface="Times New Roman"/>
                          <a:ea typeface="Times New Roman"/>
                          <a:cs typeface="Arial"/>
                        </a:rPr>
                        <a:t> (</a:t>
                      </a:r>
                      <a:r>
                        <a:rPr lang="en-GB" sz="800" dirty="0" err="1" smtClean="0">
                          <a:latin typeface="Times New Roman"/>
                          <a:ea typeface="Times New Roman"/>
                          <a:cs typeface="Arial"/>
                        </a:rPr>
                        <a:t>финансовых</a:t>
                      </a:r>
                      <a:r>
                        <a:rPr lang="en-GB" sz="800" dirty="0" smtClean="0">
                          <a:latin typeface="Times New Roman"/>
                          <a:ea typeface="Times New Roman"/>
                          <a:cs typeface="Arial"/>
                        </a:rPr>
                        <a:t>) </a:t>
                      </a:r>
                      <a:r>
                        <a:rPr lang="en-GB" sz="800" dirty="0" err="1" smtClean="0">
                          <a:latin typeface="Times New Roman"/>
                          <a:ea typeface="Times New Roman"/>
                          <a:cs typeface="Arial"/>
                        </a:rPr>
                        <a:t>министров</a:t>
                      </a:r>
                      <a:r>
                        <a:rPr lang="en-GB" sz="800" dirty="0" smtClean="0">
                          <a:latin typeface="Times New Roman"/>
                          <a:ea typeface="Times New Roman"/>
                          <a:cs typeface="Arial"/>
                        </a:rPr>
                        <a:t> и </a:t>
                      </a:r>
                      <a:r>
                        <a:rPr lang="en-GB" sz="800" dirty="0" err="1" smtClean="0">
                          <a:latin typeface="Times New Roman"/>
                          <a:ea typeface="Times New Roman"/>
                          <a:cs typeface="Arial"/>
                        </a:rPr>
                        <a:t>финансового</a:t>
                      </a:r>
                      <a:r>
                        <a:rPr lang="en-GB" sz="800" dirty="0" smtClean="0">
                          <a:latin typeface="Times New Roman"/>
                          <a:ea typeface="Times New Roman"/>
                          <a:cs typeface="Arial"/>
                        </a:rPr>
                        <a:t> </a:t>
                      </a:r>
                      <a:r>
                        <a:rPr lang="en-GB" sz="800" dirty="0" err="1" smtClean="0">
                          <a:latin typeface="Times New Roman"/>
                          <a:ea typeface="Times New Roman"/>
                          <a:cs typeface="Arial"/>
                        </a:rPr>
                        <a:t>управления</a:t>
                      </a:r>
                      <a:r>
                        <a:rPr lang="en-GB" sz="800" dirty="0" smtClean="0">
                          <a:latin typeface="Times New Roman"/>
                          <a:ea typeface="Times New Roman"/>
                          <a:cs typeface="Arial"/>
                        </a:rPr>
                        <a:t> </a:t>
                      </a:r>
                      <a:r>
                        <a:rPr lang="en-GB" sz="800" dirty="0" err="1" smtClean="0">
                          <a:latin typeface="Times New Roman"/>
                          <a:ea typeface="Times New Roman"/>
                          <a:cs typeface="Arial"/>
                        </a:rPr>
                        <a:t>министерств</a:t>
                      </a:r>
                      <a:r>
                        <a:rPr lang="en-GB" sz="800" dirty="0" smtClean="0">
                          <a:latin typeface="Times New Roman"/>
                          <a:ea typeface="Times New Roman"/>
                          <a:cs typeface="Arial"/>
                        </a:rPr>
                        <a:t>.</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b. </a:t>
                      </a:r>
                      <a:r>
                        <a:rPr lang="en-GB" sz="800" dirty="0" err="1" smtClean="0">
                          <a:latin typeface="Times New Roman"/>
                          <a:ea typeface="Times New Roman"/>
                          <a:cs typeface="Arial"/>
                        </a:rPr>
                        <a:t>периодическое</a:t>
                      </a:r>
                      <a:r>
                        <a:rPr lang="en-GB" sz="800" dirty="0" smtClean="0">
                          <a:latin typeface="Times New Roman"/>
                          <a:ea typeface="Times New Roman"/>
                          <a:cs typeface="Arial"/>
                        </a:rPr>
                        <a:t> </a:t>
                      </a:r>
                      <a:r>
                        <a:rPr lang="en-GB" sz="800" dirty="0" err="1" smtClean="0">
                          <a:latin typeface="Times New Roman"/>
                          <a:ea typeface="Times New Roman"/>
                          <a:cs typeface="Arial"/>
                        </a:rPr>
                        <a:t>выполнение</a:t>
                      </a:r>
                      <a:r>
                        <a:rPr lang="en-GB" sz="800" dirty="0" smtClean="0">
                          <a:latin typeface="Times New Roman"/>
                          <a:ea typeface="Times New Roman"/>
                          <a:cs typeface="Arial"/>
                        </a:rPr>
                        <a:t> </a:t>
                      </a:r>
                      <a:r>
                        <a:rPr lang="en-GB" sz="800" dirty="0" err="1" smtClean="0">
                          <a:latin typeface="Times New Roman"/>
                          <a:ea typeface="Times New Roman"/>
                          <a:cs typeface="Arial"/>
                        </a:rPr>
                        <a:t>проверок</a:t>
                      </a:r>
                      <a:r>
                        <a:rPr lang="en-GB" sz="800" dirty="0" smtClean="0">
                          <a:latin typeface="Times New Roman"/>
                          <a:ea typeface="Times New Roman"/>
                          <a:cs typeface="Arial"/>
                        </a:rPr>
                        <a:t> </a:t>
                      </a:r>
                      <a:r>
                        <a:rPr lang="en-GB" sz="800" dirty="0" err="1" smtClean="0">
                          <a:latin typeface="Times New Roman"/>
                          <a:ea typeface="Times New Roman"/>
                          <a:cs typeface="Arial"/>
                        </a:rPr>
                        <a:t>эффективности</a:t>
                      </a:r>
                      <a:r>
                        <a:rPr lang="en-GB" sz="800" dirty="0" smtClean="0">
                          <a:latin typeface="Times New Roman"/>
                          <a:ea typeface="Times New Roman"/>
                          <a:cs typeface="Arial"/>
                        </a:rPr>
                        <a:t>.</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724">
                <a:tc rowSpan="4">
                  <a:txBody>
                    <a:bodyPr/>
                    <a:lstStyle/>
                    <a:p>
                      <a:pPr>
                        <a:spcAft>
                          <a:spcPts val="0"/>
                        </a:spcAft>
                      </a:pPr>
                      <a:r>
                        <a:rPr lang="en-GB" sz="1000" b="1" dirty="0" err="1" smtClean="0">
                          <a:latin typeface="Times New Roman"/>
                          <a:ea typeface="Times New Roman"/>
                          <a:cs typeface="Arial"/>
                        </a:rPr>
                        <a:t>Внутренний</a:t>
                      </a:r>
                      <a:r>
                        <a:rPr lang="en-GB" sz="1000" b="1" dirty="0" smtClean="0">
                          <a:latin typeface="Times New Roman"/>
                          <a:ea typeface="Times New Roman"/>
                          <a:cs typeface="Arial"/>
                        </a:rPr>
                        <a:t> </a:t>
                      </a:r>
                      <a:r>
                        <a:rPr lang="en-GB" sz="1000" b="1" dirty="0" err="1" smtClean="0">
                          <a:latin typeface="Times New Roman"/>
                          <a:ea typeface="Times New Roman"/>
                          <a:cs typeface="Arial"/>
                        </a:rPr>
                        <a:t>контроль</a:t>
                      </a:r>
                      <a:r>
                        <a:rPr lang="en-GB" sz="1000" b="1" dirty="0" smtClean="0">
                          <a:latin typeface="Times New Roman"/>
                          <a:ea typeface="Times New Roman"/>
                          <a:cs typeface="Arial"/>
                        </a:rPr>
                        <a:t> + </a:t>
                      </a:r>
                      <a:r>
                        <a:rPr lang="en-GB" sz="1000" b="1" dirty="0" err="1" smtClean="0">
                          <a:latin typeface="Times New Roman"/>
                          <a:ea typeface="Times New Roman"/>
                          <a:cs typeface="Arial"/>
                        </a:rPr>
                        <a:t>Внутреннее</a:t>
                      </a:r>
                      <a:r>
                        <a:rPr lang="en-GB" sz="1000" b="1" baseline="0" dirty="0" smtClean="0">
                          <a:latin typeface="Times New Roman"/>
                          <a:ea typeface="Times New Roman"/>
                          <a:cs typeface="Arial"/>
                        </a:rPr>
                        <a:t> </a:t>
                      </a:r>
                      <a:r>
                        <a:rPr lang="en-GB" sz="1000" b="1" baseline="0" dirty="0" err="1" smtClean="0">
                          <a:latin typeface="Times New Roman"/>
                          <a:ea typeface="Times New Roman"/>
                          <a:cs typeface="Arial"/>
                        </a:rPr>
                        <a:t>управление</a:t>
                      </a:r>
                      <a:r>
                        <a:rPr lang="en-GB" sz="1000" b="1" dirty="0" smtClean="0">
                          <a:latin typeface="Times New Roman"/>
                          <a:ea typeface="Times New Roman"/>
                          <a:cs typeface="Arial"/>
                        </a:rPr>
                        <a:t> </a:t>
                      </a:r>
                      <a:r>
                        <a:rPr lang="en-GB" sz="1000" b="1" dirty="0">
                          <a:latin typeface="Times New Roman"/>
                          <a:ea typeface="Times New Roman"/>
                          <a:cs typeface="Arial"/>
                        </a:rPr>
                        <a:t>= </a:t>
                      </a:r>
                      <a:r>
                        <a:rPr lang="en-GB" sz="1000" b="1" dirty="0" err="1" smtClean="0">
                          <a:latin typeface="Times New Roman"/>
                          <a:ea typeface="Times New Roman"/>
                          <a:cs typeface="Arial"/>
                        </a:rPr>
                        <a:t>министерский</a:t>
                      </a:r>
                      <a:r>
                        <a:rPr lang="en-GB" sz="1000" b="1" dirty="0" smtClean="0">
                          <a:latin typeface="Times New Roman"/>
                          <a:ea typeface="Times New Roman"/>
                          <a:cs typeface="Arial"/>
                        </a:rPr>
                        <a:t> и </a:t>
                      </a:r>
                      <a:r>
                        <a:rPr lang="en-GB" sz="1000" b="1" dirty="0" err="1" smtClean="0">
                          <a:latin typeface="Times New Roman"/>
                          <a:ea typeface="Times New Roman"/>
                          <a:cs typeface="Arial"/>
                        </a:rPr>
                        <a:t>управленческий</a:t>
                      </a:r>
                      <a:r>
                        <a:rPr lang="en-GB" sz="1000" b="1" dirty="0" smtClean="0">
                          <a:latin typeface="Times New Roman"/>
                          <a:ea typeface="Times New Roman"/>
                          <a:cs typeface="Arial"/>
                        </a:rPr>
                        <a:t> </a:t>
                      </a:r>
                      <a:r>
                        <a:rPr lang="en-GB" sz="1000" b="1" dirty="0" err="1" smtClean="0">
                          <a:latin typeface="Times New Roman"/>
                          <a:ea typeface="Times New Roman"/>
                          <a:cs typeface="Arial"/>
                        </a:rPr>
                        <a:t>контроль</a:t>
                      </a:r>
                      <a:endParaRPr lang="en-US" sz="1000" dirty="0">
                        <a:latin typeface="Times New Roman"/>
                        <a:ea typeface="Times New Roman"/>
                        <a:cs typeface="Times New Roman"/>
                      </a:endParaRPr>
                    </a:p>
                    <a:p>
                      <a:pPr>
                        <a:spcAft>
                          <a:spcPts val="0"/>
                        </a:spcAft>
                      </a:pPr>
                      <a:r>
                        <a:rPr lang="en-GB" sz="1000" b="1" dirty="0" smtClean="0">
                          <a:latin typeface="Times New Roman"/>
                          <a:ea typeface="Times New Roman"/>
                          <a:cs typeface="Arial"/>
                        </a:rPr>
                        <a:t>(</a:t>
                      </a:r>
                      <a:r>
                        <a:rPr lang="en-GB" sz="1000" b="1" dirty="0" err="1" smtClean="0">
                          <a:latin typeface="Times New Roman"/>
                          <a:ea typeface="Times New Roman"/>
                          <a:cs typeface="Arial"/>
                        </a:rPr>
                        <a:t>контроль</a:t>
                      </a:r>
                      <a:r>
                        <a:rPr lang="en-GB" sz="1000" b="1" dirty="0" smtClean="0">
                          <a:latin typeface="Times New Roman"/>
                          <a:ea typeface="Times New Roman"/>
                          <a:cs typeface="Arial"/>
                        </a:rPr>
                        <a:t> </a:t>
                      </a:r>
                      <a:r>
                        <a:rPr lang="en-GB" sz="1000" b="1" dirty="0" err="1" smtClean="0">
                          <a:latin typeface="Times New Roman"/>
                          <a:ea typeface="Times New Roman"/>
                          <a:cs typeface="Arial"/>
                        </a:rPr>
                        <a:t>управления</a:t>
                      </a:r>
                      <a:r>
                        <a:rPr lang="en-GB" sz="1000" b="1" dirty="0" smtClean="0">
                          <a:latin typeface="Times New Roman"/>
                          <a:ea typeface="Times New Roman"/>
                          <a:cs typeface="Arial"/>
                        </a:rPr>
                        <a:t>)</a:t>
                      </a:r>
                      <a:endParaRPr lang="en-US" sz="10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az-Cyrl-AZ" sz="1400" b="1" dirty="0" smtClean="0">
                          <a:latin typeface="Times New Roman"/>
                          <a:ea typeface="Times New Roman"/>
                          <a:cs typeface="Arial"/>
                        </a:rPr>
                        <a:t>В</a:t>
                      </a:r>
                      <a:r>
                        <a:rPr lang="en-GB" sz="1400" b="1" dirty="0" err="1" smtClean="0">
                          <a:latin typeface="Times New Roman"/>
                          <a:ea typeface="Times New Roman"/>
                          <a:cs typeface="Arial"/>
                        </a:rPr>
                        <a:t>нутренний</a:t>
                      </a:r>
                      <a:r>
                        <a:rPr lang="en-GB" sz="1400" b="1" dirty="0" smtClean="0">
                          <a:latin typeface="Times New Roman"/>
                          <a:ea typeface="Times New Roman"/>
                          <a:cs typeface="Arial"/>
                        </a:rPr>
                        <a:t> </a:t>
                      </a:r>
                      <a:r>
                        <a:rPr lang="en-GB" sz="1400" b="1" dirty="0" err="1" smtClean="0">
                          <a:latin typeface="Times New Roman"/>
                          <a:ea typeface="Times New Roman"/>
                          <a:cs typeface="Arial"/>
                        </a:rPr>
                        <a:t>контроль</a:t>
                      </a:r>
                      <a:r>
                        <a:rPr lang="en-GB" sz="1400" b="1" dirty="0" smtClean="0">
                          <a:latin typeface="Times New Roman"/>
                          <a:ea typeface="Times New Roman"/>
                          <a:cs typeface="Arial"/>
                        </a:rPr>
                        <a:t> 1-ой</a:t>
                      </a:r>
                      <a:r>
                        <a:rPr lang="en-GB" sz="1400" b="1" baseline="0" dirty="0" smtClean="0">
                          <a:latin typeface="Times New Roman"/>
                          <a:ea typeface="Times New Roman"/>
                          <a:cs typeface="Arial"/>
                        </a:rPr>
                        <a:t> </a:t>
                      </a:r>
                      <a:r>
                        <a:rPr lang="en-GB" sz="1400" b="1" baseline="0" dirty="0" err="1" smtClean="0">
                          <a:latin typeface="Times New Roman"/>
                          <a:ea typeface="Times New Roman"/>
                          <a:cs typeface="Arial"/>
                        </a:rPr>
                        <a:t>линии</a:t>
                      </a:r>
                      <a:endParaRPr lang="en-US" sz="1400" b="1"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i="1" dirty="0" err="1" smtClean="0">
                          <a:latin typeface="Times New Roman"/>
                          <a:ea typeface="Times New Roman"/>
                          <a:cs typeface="Arial"/>
                        </a:rPr>
                        <a:t>Надзор</a:t>
                      </a:r>
                      <a:r>
                        <a:rPr lang="en-GB" sz="800" i="1" dirty="0" smtClean="0">
                          <a:latin typeface="Times New Roman"/>
                          <a:ea typeface="Times New Roman"/>
                          <a:cs typeface="Arial"/>
                        </a:rPr>
                        <a:t>:</a:t>
                      </a:r>
                      <a:r>
                        <a:rPr lang="en-GB" sz="800" dirty="0">
                          <a:latin typeface="Times New Roman"/>
                          <a:ea typeface="Times New Roman"/>
                          <a:cs typeface="Arial"/>
                        </a:rPr>
                        <a:t/>
                      </a:r>
                      <a:br>
                        <a:rPr lang="en-GB" sz="800" dirty="0">
                          <a:latin typeface="Times New Roman"/>
                          <a:ea typeface="Times New Roman"/>
                          <a:cs typeface="Arial"/>
                        </a:rPr>
                      </a:br>
                      <a:r>
                        <a:rPr lang="en-GB" sz="800" dirty="0">
                          <a:latin typeface="Times New Roman"/>
                          <a:ea typeface="Times New Roman"/>
                          <a:cs typeface="Arial"/>
                        </a:rPr>
                        <a:t>a.</a:t>
                      </a:r>
                      <a:r>
                        <a:rPr lang="en-GB" sz="800" i="1" dirty="0">
                          <a:latin typeface="Times New Roman"/>
                          <a:ea typeface="Times New Roman"/>
                          <a:cs typeface="Arial"/>
                        </a:rPr>
                        <a:t> </a:t>
                      </a:r>
                      <a:r>
                        <a:rPr lang="ru-RU" sz="800" b="1" dirty="0" smtClean="0">
                          <a:latin typeface="Times New Roman"/>
                          <a:ea typeface="Times New Roman"/>
                          <a:cs typeface="Arial"/>
                        </a:rPr>
                        <a:t>М</a:t>
                      </a:r>
                      <a:r>
                        <a:rPr lang="en-GB" sz="800" b="1" dirty="0" err="1" smtClean="0">
                          <a:latin typeface="Times New Roman"/>
                          <a:ea typeface="Times New Roman"/>
                          <a:cs typeface="Arial"/>
                        </a:rPr>
                        <a:t>инистром</a:t>
                      </a:r>
                      <a:r>
                        <a:rPr lang="en-GB" sz="800" b="1" dirty="0" smtClean="0">
                          <a:latin typeface="Times New Roman"/>
                          <a:ea typeface="Times New Roman"/>
                          <a:cs typeface="Arial"/>
                        </a:rPr>
                        <a:t> </a:t>
                      </a:r>
                      <a:r>
                        <a:rPr lang="en-GB" sz="800" b="0" dirty="0" err="1" smtClean="0">
                          <a:latin typeface="Times New Roman"/>
                          <a:ea typeface="Times New Roman"/>
                          <a:cs typeface="Arial"/>
                        </a:rPr>
                        <a:t>управленческого</a:t>
                      </a:r>
                      <a:r>
                        <a:rPr lang="en-GB" sz="800" b="0" dirty="0" smtClean="0">
                          <a:latin typeface="Times New Roman"/>
                          <a:ea typeface="Times New Roman"/>
                          <a:cs typeface="Arial"/>
                        </a:rPr>
                        <a:t> </a:t>
                      </a:r>
                      <a:r>
                        <a:rPr lang="en-GB" sz="800" b="0" dirty="0" err="1" smtClean="0">
                          <a:latin typeface="Times New Roman"/>
                          <a:ea typeface="Times New Roman"/>
                          <a:cs typeface="Arial"/>
                        </a:rPr>
                        <a:t>совета</a:t>
                      </a:r>
                      <a:r>
                        <a:rPr lang="en-GB" sz="800" b="0" baseline="0" dirty="0" smtClean="0">
                          <a:latin typeface="Times New Roman"/>
                          <a:ea typeface="Times New Roman"/>
                          <a:cs typeface="Arial"/>
                        </a:rPr>
                        <a:t> </a:t>
                      </a:r>
                      <a:r>
                        <a:rPr lang="en-GB" sz="800" dirty="0" smtClean="0">
                          <a:latin typeface="Times New Roman"/>
                          <a:ea typeface="Times New Roman"/>
                          <a:cs typeface="Arial"/>
                        </a:rPr>
                        <a:t>(SG/DG (ГС/ГД); </a:t>
                      </a:r>
                      <a:r>
                        <a:rPr lang="en-GB" sz="800" dirty="0" err="1" smtClean="0">
                          <a:latin typeface="Times New Roman"/>
                          <a:ea typeface="Times New Roman"/>
                          <a:cs typeface="Arial"/>
                        </a:rPr>
                        <a:t>стратегический</a:t>
                      </a:r>
                      <a:r>
                        <a:rPr lang="en-GB" sz="800" dirty="0" smtClean="0">
                          <a:latin typeface="Times New Roman"/>
                          <a:ea typeface="Times New Roman"/>
                          <a:cs typeface="Arial"/>
                        </a:rPr>
                        <a:t> </a:t>
                      </a:r>
                      <a:r>
                        <a:rPr lang="en-GB" sz="800" dirty="0" err="1" smtClean="0">
                          <a:latin typeface="Times New Roman"/>
                          <a:ea typeface="Times New Roman"/>
                          <a:cs typeface="Arial"/>
                        </a:rPr>
                        <a:t>уровень</a:t>
                      </a:r>
                      <a:r>
                        <a:rPr lang="en-GB" sz="800" dirty="0" smtClean="0">
                          <a:latin typeface="Times New Roman"/>
                          <a:ea typeface="Times New Roman"/>
                          <a:cs typeface="Arial"/>
                        </a:rPr>
                        <a:t>);</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b. </a:t>
                      </a:r>
                      <a:r>
                        <a:rPr lang="ru-RU" sz="800" b="1" dirty="0" smtClean="0">
                          <a:latin typeface="Times New Roman"/>
                          <a:ea typeface="Times New Roman"/>
                          <a:cs typeface="Arial"/>
                        </a:rPr>
                        <a:t>У</a:t>
                      </a:r>
                      <a:r>
                        <a:rPr lang="en-GB" sz="800" b="1" dirty="0" err="1" smtClean="0">
                          <a:latin typeface="Times New Roman"/>
                          <a:ea typeface="Times New Roman"/>
                          <a:cs typeface="Arial"/>
                        </a:rPr>
                        <a:t>правляющими</a:t>
                      </a:r>
                      <a:r>
                        <a:rPr lang="en-GB" sz="800" b="1" baseline="0" dirty="0" smtClean="0">
                          <a:latin typeface="Times New Roman"/>
                          <a:ea typeface="Times New Roman"/>
                          <a:cs typeface="Arial"/>
                        </a:rPr>
                        <a:t> </a:t>
                      </a:r>
                      <a:r>
                        <a:rPr lang="en-GB" sz="800" dirty="0" smtClean="0">
                          <a:latin typeface="Times New Roman"/>
                          <a:ea typeface="Times New Roman"/>
                          <a:cs typeface="Arial"/>
                        </a:rPr>
                        <a:t>(</a:t>
                      </a:r>
                      <a:r>
                        <a:rPr lang="en-GB" sz="800" dirty="0" err="1" smtClean="0">
                          <a:latin typeface="Times New Roman"/>
                          <a:ea typeface="Times New Roman"/>
                          <a:cs typeface="Arial"/>
                        </a:rPr>
                        <a:t>исполнителями</a:t>
                      </a:r>
                      <a:r>
                        <a:rPr lang="en-GB" sz="800" dirty="0" smtClean="0">
                          <a:latin typeface="Times New Roman"/>
                          <a:ea typeface="Times New Roman"/>
                          <a:cs typeface="Arial"/>
                        </a:rPr>
                        <a:t> </a:t>
                      </a:r>
                      <a:r>
                        <a:rPr lang="en-GB" sz="800" dirty="0" err="1" smtClean="0">
                          <a:latin typeface="Times New Roman"/>
                          <a:ea typeface="Times New Roman"/>
                          <a:cs typeface="Arial"/>
                        </a:rPr>
                        <a:t>политики</a:t>
                      </a:r>
                      <a:r>
                        <a:rPr lang="en-GB" sz="800" b="1" dirty="0" smtClean="0">
                          <a:latin typeface="Times New Roman"/>
                          <a:ea typeface="Times New Roman"/>
                          <a:cs typeface="Arial"/>
                        </a:rPr>
                        <a:t>)</a:t>
                      </a:r>
                      <a:r>
                        <a:rPr lang="en-GB" sz="800" dirty="0" smtClean="0">
                          <a:latin typeface="Times New Roman"/>
                          <a:ea typeface="Times New Roman"/>
                          <a:cs typeface="Arial"/>
                        </a:rPr>
                        <a:t>  </a:t>
                      </a:r>
                      <a:r>
                        <a:rPr lang="en-GB" sz="800" dirty="0" err="1" smtClean="0">
                          <a:latin typeface="Times New Roman"/>
                          <a:ea typeface="Times New Roman"/>
                          <a:cs typeface="Arial"/>
                        </a:rPr>
                        <a:t>сотрудников</a:t>
                      </a:r>
                      <a:r>
                        <a:rPr lang="en-GB" sz="800" dirty="0" smtClean="0">
                          <a:latin typeface="Times New Roman"/>
                          <a:ea typeface="Times New Roman"/>
                          <a:cs typeface="Arial"/>
                        </a:rPr>
                        <a:t> </a:t>
                      </a:r>
                      <a:r>
                        <a:rPr lang="en-GB" sz="800" dirty="0" err="1" smtClean="0">
                          <a:latin typeface="Times New Roman"/>
                          <a:ea typeface="Times New Roman"/>
                          <a:cs typeface="Arial"/>
                        </a:rPr>
                        <a:t>штата</a:t>
                      </a:r>
                      <a:r>
                        <a:rPr lang="en-GB" sz="800" dirty="0" smtClean="0">
                          <a:latin typeface="Times New Roman"/>
                          <a:ea typeface="Times New Roman"/>
                          <a:cs typeface="Arial"/>
                        </a:rPr>
                        <a:t> (</a:t>
                      </a:r>
                      <a:r>
                        <a:rPr lang="en-GB" sz="800" dirty="0" err="1" smtClean="0">
                          <a:latin typeface="Times New Roman"/>
                          <a:ea typeface="Times New Roman"/>
                          <a:cs typeface="Arial"/>
                        </a:rPr>
                        <a:t>операционный</a:t>
                      </a:r>
                      <a:r>
                        <a:rPr lang="en-GB" sz="800" dirty="0" smtClean="0">
                          <a:latin typeface="Times New Roman"/>
                          <a:ea typeface="Times New Roman"/>
                          <a:cs typeface="Arial"/>
                        </a:rPr>
                        <a:t> </a:t>
                      </a:r>
                      <a:r>
                        <a:rPr lang="en-GB" sz="800" dirty="0" err="1" smtClean="0">
                          <a:latin typeface="Times New Roman"/>
                          <a:ea typeface="Times New Roman"/>
                          <a:cs typeface="Arial"/>
                        </a:rPr>
                        <a:t>уровень</a:t>
                      </a:r>
                      <a:r>
                        <a:rPr lang="en-GB" sz="800" dirty="0" smtClean="0">
                          <a:latin typeface="Times New Roman"/>
                          <a:ea typeface="Times New Roman"/>
                          <a:cs typeface="Arial"/>
                        </a:rPr>
                        <a:t>);</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c. </a:t>
                      </a:r>
                      <a:r>
                        <a:rPr lang="en-US" sz="800" dirty="0" smtClean="0">
                          <a:latin typeface="Times New Roman"/>
                          <a:ea typeface="Times New Roman"/>
                          <a:cs typeface="Arial"/>
                        </a:rPr>
                        <a:t>д</a:t>
                      </a:r>
                      <a:r>
                        <a:rPr lang="en-GB" sz="800" dirty="0" err="1" smtClean="0">
                          <a:latin typeface="Times New Roman"/>
                          <a:ea typeface="Times New Roman"/>
                          <a:cs typeface="Arial"/>
                        </a:rPr>
                        <a:t>ополняемый</a:t>
                      </a:r>
                      <a:r>
                        <a:rPr lang="en-GB" sz="800" dirty="0" smtClean="0">
                          <a:latin typeface="Times New Roman"/>
                          <a:ea typeface="Times New Roman"/>
                          <a:cs typeface="Arial"/>
                        </a:rPr>
                        <a:t> </a:t>
                      </a:r>
                      <a:r>
                        <a:rPr lang="en-GB" sz="800" dirty="0" err="1" smtClean="0">
                          <a:latin typeface="Times New Roman"/>
                          <a:ea typeface="Times New Roman"/>
                          <a:cs typeface="Arial"/>
                        </a:rPr>
                        <a:t>самоконтролем</a:t>
                      </a:r>
                      <a:r>
                        <a:rPr lang="en-GB" sz="800" dirty="0" smtClean="0">
                          <a:latin typeface="Times New Roman"/>
                          <a:ea typeface="Times New Roman"/>
                          <a:cs typeface="Arial"/>
                        </a:rPr>
                        <a:t> (</a:t>
                      </a:r>
                      <a:r>
                        <a:rPr lang="en-GB" sz="800" dirty="0" err="1" smtClean="0">
                          <a:latin typeface="Times New Roman"/>
                          <a:ea typeface="Times New Roman"/>
                          <a:cs typeface="Arial"/>
                        </a:rPr>
                        <a:t>исполняющими</a:t>
                      </a:r>
                      <a:r>
                        <a:rPr lang="en-GB" sz="800" dirty="0" smtClean="0">
                          <a:latin typeface="Times New Roman"/>
                          <a:ea typeface="Times New Roman"/>
                          <a:cs typeface="Arial"/>
                        </a:rPr>
                        <a:t>) </a:t>
                      </a:r>
                      <a:r>
                        <a:rPr lang="en-GB" sz="800" dirty="0" err="1" smtClean="0">
                          <a:latin typeface="Times New Roman"/>
                          <a:ea typeface="Times New Roman"/>
                          <a:cs typeface="Arial"/>
                        </a:rPr>
                        <a:t>сотрудников</a:t>
                      </a:r>
                      <a:r>
                        <a:rPr lang="en-GB" sz="800" dirty="0" smtClean="0">
                          <a:latin typeface="Times New Roman"/>
                          <a:ea typeface="Times New Roman"/>
                          <a:cs typeface="Arial"/>
                        </a:rPr>
                        <a:t> </a:t>
                      </a:r>
                      <a:r>
                        <a:rPr lang="en-GB" sz="800" dirty="0" err="1" smtClean="0">
                          <a:latin typeface="Times New Roman"/>
                          <a:ea typeface="Times New Roman"/>
                          <a:cs typeface="Arial"/>
                        </a:rPr>
                        <a:t>штата</a:t>
                      </a:r>
                      <a:r>
                        <a:rPr lang="en-GB" sz="800" dirty="0" smtClean="0">
                          <a:latin typeface="Times New Roman"/>
                          <a:ea typeface="Times New Roman"/>
                          <a:cs typeface="Arial"/>
                        </a:rPr>
                        <a:t> и</a:t>
                      </a:r>
                      <a:r>
                        <a:rPr lang="en-GB" sz="800" baseline="0" dirty="0" smtClean="0">
                          <a:latin typeface="Times New Roman"/>
                          <a:ea typeface="Times New Roman"/>
                          <a:cs typeface="Arial"/>
                        </a:rPr>
                        <a:t> </a:t>
                      </a:r>
                      <a:r>
                        <a:rPr lang="en-GB" sz="800" baseline="0" dirty="0" err="1" smtClean="0">
                          <a:latin typeface="Times New Roman"/>
                          <a:ea typeface="Times New Roman"/>
                          <a:cs typeface="Arial"/>
                        </a:rPr>
                        <a:t>тестированием</a:t>
                      </a:r>
                      <a:r>
                        <a:rPr lang="en-GB" sz="800" baseline="0" dirty="0" smtClean="0">
                          <a:latin typeface="Times New Roman"/>
                          <a:ea typeface="Times New Roman"/>
                          <a:cs typeface="Arial"/>
                        </a:rPr>
                        <a:t> </a:t>
                      </a:r>
                      <a:r>
                        <a:rPr lang="en-GB" sz="800" baseline="0" dirty="0" err="1" smtClean="0">
                          <a:latin typeface="Times New Roman"/>
                          <a:ea typeface="Times New Roman"/>
                          <a:cs typeface="Arial"/>
                        </a:rPr>
                        <a:t>коллегами</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GB" sz="800" dirty="0" err="1" smtClean="0">
                          <a:latin typeface="Times New Roman"/>
                          <a:ea typeface="Times New Roman"/>
                          <a:cs typeface="Arial"/>
                        </a:rPr>
                        <a:t>Иногда</a:t>
                      </a:r>
                      <a:r>
                        <a:rPr lang="en-GB" sz="800" dirty="0" smtClean="0">
                          <a:latin typeface="Times New Roman"/>
                          <a:ea typeface="Times New Roman"/>
                          <a:cs typeface="Arial"/>
                        </a:rPr>
                        <a:t>, </a:t>
                      </a:r>
                      <a:r>
                        <a:rPr lang="en-GB" sz="800" dirty="0" err="1" smtClean="0">
                          <a:latin typeface="Times New Roman"/>
                          <a:ea typeface="Times New Roman"/>
                          <a:cs typeface="Arial"/>
                        </a:rPr>
                        <a:t>на</a:t>
                      </a:r>
                      <a:r>
                        <a:rPr lang="en-GB" sz="800" dirty="0" smtClean="0">
                          <a:latin typeface="Times New Roman"/>
                          <a:ea typeface="Times New Roman"/>
                          <a:cs typeface="Arial"/>
                        </a:rPr>
                        <a:t> </a:t>
                      </a:r>
                      <a:r>
                        <a:rPr lang="en-GB" sz="800" dirty="0" err="1" smtClean="0">
                          <a:latin typeface="Times New Roman"/>
                          <a:ea typeface="Times New Roman"/>
                          <a:cs typeface="Arial"/>
                        </a:rPr>
                        <a:t>основании</a:t>
                      </a:r>
                      <a:r>
                        <a:rPr lang="en-GB" sz="800" dirty="0" smtClean="0">
                          <a:latin typeface="Times New Roman"/>
                          <a:ea typeface="Times New Roman"/>
                          <a:cs typeface="Arial"/>
                        </a:rPr>
                        <a:t> </a:t>
                      </a:r>
                      <a:r>
                        <a:rPr lang="en-GB" sz="800" dirty="0" err="1" smtClean="0">
                          <a:latin typeface="Times New Roman"/>
                          <a:ea typeface="Times New Roman"/>
                          <a:cs typeface="Arial"/>
                        </a:rPr>
                        <a:t>риска</a:t>
                      </a:r>
                      <a:r>
                        <a:rPr lang="en-GB" sz="800" dirty="0" smtClean="0">
                          <a:latin typeface="Times New Roman"/>
                          <a:ea typeface="Times New Roman"/>
                          <a:cs typeface="Arial"/>
                        </a:rPr>
                        <a:t>, </a:t>
                      </a:r>
                      <a:r>
                        <a:rPr lang="en-GB" sz="800" dirty="0" err="1" smtClean="0">
                          <a:latin typeface="Times New Roman"/>
                          <a:ea typeface="Times New Roman"/>
                          <a:cs typeface="Arial"/>
                        </a:rPr>
                        <a:t>в</a:t>
                      </a:r>
                      <a:r>
                        <a:rPr lang="en-GB" sz="800" i="1" dirty="0" err="1" smtClean="0">
                          <a:latin typeface="Times New Roman"/>
                          <a:ea typeface="Times New Roman"/>
                          <a:cs typeface="Arial"/>
                        </a:rPr>
                        <a:t>нутрення</a:t>
                      </a:r>
                      <a:r>
                        <a:rPr lang="en-GB" sz="800" i="1" dirty="0" smtClean="0">
                          <a:latin typeface="Times New Roman"/>
                          <a:ea typeface="Times New Roman"/>
                          <a:cs typeface="Arial"/>
                        </a:rPr>
                        <a:t> </a:t>
                      </a:r>
                      <a:r>
                        <a:rPr lang="en-GB" sz="800" i="1" dirty="0" err="1" smtClean="0">
                          <a:latin typeface="Times New Roman"/>
                          <a:ea typeface="Times New Roman"/>
                          <a:cs typeface="Arial"/>
                        </a:rPr>
                        <a:t>проверка</a:t>
                      </a:r>
                      <a:r>
                        <a:rPr lang="en-GB" sz="800" i="1" dirty="0" smtClean="0">
                          <a:latin typeface="Times New Roman"/>
                          <a:ea typeface="Times New Roman"/>
                          <a:cs typeface="Arial"/>
                        </a:rPr>
                        <a:t> </a:t>
                      </a:r>
                      <a:r>
                        <a:rPr lang="en-GB" sz="800" b="1" dirty="0" smtClean="0">
                          <a:latin typeface="Times New Roman"/>
                          <a:ea typeface="Times New Roman"/>
                          <a:cs typeface="Arial"/>
                        </a:rPr>
                        <a:t> </a:t>
                      </a:r>
                      <a:r>
                        <a:rPr lang="en-GB" sz="800" b="1" dirty="0" err="1" smtClean="0">
                          <a:latin typeface="Times New Roman"/>
                          <a:ea typeface="Times New Roman"/>
                          <a:cs typeface="Arial"/>
                        </a:rPr>
                        <a:t>Отделом</a:t>
                      </a:r>
                      <a:r>
                        <a:rPr lang="en-GB" sz="800" b="1" dirty="0" smtClean="0">
                          <a:latin typeface="Times New Roman"/>
                          <a:ea typeface="Times New Roman"/>
                          <a:cs typeface="Arial"/>
                        </a:rPr>
                        <a:t> </a:t>
                      </a:r>
                      <a:r>
                        <a:rPr lang="en-GB" sz="800" b="1" dirty="0" err="1" smtClean="0">
                          <a:latin typeface="Times New Roman"/>
                          <a:ea typeface="Times New Roman"/>
                          <a:cs typeface="Arial"/>
                        </a:rPr>
                        <a:t>верификации</a:t>
                      </a:r>
                      <a:r>
                        <a:rPr lang="en-GB" sz="800" b="1" dirty="0" smtClean="0">
                          <a:latin typeface="Times New Roman"/>
                          <a:ea typeface="Times New Roman"/>
                          <a:cs typeface="Arial"/>
                        </a:rPr>
                        <a:t>/</a:t>
                      </a:r>
                      <a:r>
                        <a:rPr lang="en-GB" sz="800" b="1" dirty="0" err="1" smtClean="0">
                          <a:latin typeface="Times New Roman"/>
                          <a:ea typeface="Times New Roman"/>
                          <a:cs typeface="Arial"/>
                        </a:rPr>
                        <a:t>проверок</a:t>
                      </a:r>
                      <a:r>
                        <a:rPr lang="en-GB" sz="800" b="1" dirty="0" smtClean="0">
                          <a:latin typeface="Times New Roman"/>
                          <a:ea typeface="Times New Roman"/>
                          <a:cs typeface="Arial"/>
                        </a:rPr>
                        <a:t> </a:t>
                      </a:r>
                      <a:r>
                        <a:rPr lang="en-GB" sz="800" b="0" dirty="0" err="1" smtClean="0">
                          <a:latin typeface="Times New Roman"/>
                          <a:ea typeface="Times New Roman"/>
                          <a:cs typeface="Arial"/>
                        </a:rPr>
                        <a:t>по</a:t>
                      </a:r>
                      <a:r>
                        <a:rPr lang="en-GB" sz="800" b="0" dirty="0" smtClean="0">
                          <a:latin typeface="Times New Roman"/>
                          <a:ea typeface="Times New Roman"/>
                          <a:cs typeface="Arial"/>
                        </a:rPr>
                        <a:t> </a:t>
                      </a:r>
                      <a:r>
                        <a:rPr lang="en-GB" sz="800" b="0" dirty="0" err="1" smtClean="0">
                          <a:latin typeface="Times New Roman"/>
                          <a:ea typeface="Times New Roman"/>
                          <a:cs typeface="Arial"/>
                        </a:rPr>
                        <a:t>приказу</a:t>
                      </a:r>
                      <a:r>
                        <a:rPr lang="en-GB" sz="800" b="0" dirty="0" smtClean="0">
                          <a:latin typeface="Times New Roman"/>
                          <a:ea typeface="Times New Roman"/>
                          <a:cs typeface="Arial"/>
                        </a:rPr>
                        <a:t> </a:t>
                      </a:r>
                      <a:r>
                        <a:rPr lang="en-GB" sz="800" b="0" dirty="0" err="1" smtClean="0">
                          <a:latin typeface="Times New Roman"/>
                          <a:ea typeface="Times New Roman"/>
                          <a:cs typeface="Arial"/>
                        </a:rPr>
                        <a:t>руководителя</a:t>
                      </a:r>
                      <a:r>
                        <a:rPr lang="en-GB" sz="800" dirty="0" smtClean="0">
                          <a:latin typeface="Times New Roman"/>
                          <a:ea typeface="Times New Roman"/>
                          <a:cs typeface="Arial"/>
                        </a:rPr>
                        <a:t> (</a:t>
                      </a:r>
                      <a:r>
                        <a:rPr lang="en-GB" sz="800" dirty="0" err="1" smtClean="0">
                          <a:latin typeface="Times New Roman"/>
                          <a:ea typeface="Times New Roman"/>
                          <a:cs typeface="Arial"/>
                        </a:rPr>
                        <a:t>например</a:t>
                      </a:r>
                      <a:r>
                        <a:rPr lang="en-GB" sz="800" dirty="0" smtClean="0">
                          <a:latin typeface="Times New Roman"/>
                          <a:ea typeface="Times New Roman"/>
                          <a:cs typeface="Arial"/>
                        </a:rPr>
                        <a:t>, в </a:t>
                      </a:r>
                      <a:r>
                        <a:rPr lang="en-GB" sz="800" dirty="0" err="1" smtClean="0">
                          <a:latin typeface="Times New Roman"/>
                          <a:ea typeface="Times New Roman"/>
                          <a:cs typeface="Arial"/>
                        </a:rPr>
                        <a:t>случае</a:t>
                      </a:r>
                      <a:r>
                        <a:rPr lang="en-GB" sz="800" dirty="0" smtClean="0">
                          <a:latin typeface="Times New Roman"/>
                          <a:ea typeface="Times New Roman"/>
                          <a:cs typeface="Arial"/>
                        </a:rPr>
                        <a:t> </a:t>
                      </a:r>
                      <a:r>
                        <a:rPr lang="en-GB" sz="800" dirty="0" err="1" smtClean="0">
                          <a:latin typeface="Times New Roman"/>
                          <a:ea typeface="Times New Roman"/>
                          <a:cs typeface="Arial"/>
                        </a:rPr>
                        <a:t>предоставления</a:t>
                      </a:r>
                      <a:r>
                        <a:rPr lang="en-GB" sz="800" baseline="0" dirty="0" smtClean="0">
                          <a:latin typeface="Times New Roman"/>
                          <a:ea typeface="Times New Roman"/>
                          <a:cs typeface="Arial"/>
                        </a:rPr>
                        <a:t> </a:t>
                      </a:r>
                      <a:r>
                        <a:rPr lang="en-GB" sz="800" baseline="0" dirty="0" err="1" smtClean="0">
                          <a:latin typeface="Times New Roman"/>
                          <a:ea typeface="Times New Roman"/>
                          <a:cs typeface="Arial"/>
                        </a:rPr>
                        <a:t>крупных</a:t>
                      </a:r>
                      <a:r>
                        <a:rPr lang="en-GB" sz="800" baseline="0" dirty="0" smtClean="0">
                          <a:latin typeface="Times New Roman"/>
                          <a:ea typeface="Times New Roman"/>
                          <a:cs typeface="Arial"/>
                        </a:rPr>
                        <a:t> </a:t>
                      </a:r>
                      <a:r>
                        <a:rPr lang="en-GB" sz="800" baseline="0" dirty="0" err="1" smtClean="0">
                          <a:latin typeface="Times New Roman"/>
                          <a:ea typeface="Times New Roman"/>
                          <a:cs typeface="Arial"/>
                        </a:rPr>
                        <a:t>субсидиий</a:t>
                      </a:r>
                      <a:r>
                        <a:rPr lang="en-GB" sz="800" dirty="0" smtClean="0">
                          <a:latin typeface="Times New Roman"/>
                          <a:ea typeface="Times New Roman"/>
                          <a:cs typeface="Arial"/>
                        </a:rPr>
                        <a:t>).</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6231">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z-Cyrl-AZ" sz="1400" b="1" dirty="0" smtClean="0">
                          <a:latin typeface="Times New Roman"/>
                          <a:ea typeface="Times New Roman"/>
                          <a:cs typeface="+mn-cs"/>
                        </a:rPr>
                        <a:t>В</a:t>
                      </a:r>
                      <a:r>
                        <a:rPr lang="en-GB" sz="1400" b="1" dirty="0" err="1" smtClean="0">
                          <a:latin typeface="Times New Roman"/>
                          <a:ea typeface="Times New Roman"/>
                          <a:cs typeface="+mn-cs"/>
                        </a:rPr>
                        <a:t>нутренний</a:t>
                      </a:r>
                      <a:r>
                        <a:rPr lang="en-GB" sz="1400" b="1" dirty="0" smtClean="0">
                          <a:latin typeface="Times New Roman"/>
                          <a:ea typeface="Times New Roman"/>
                          <a:cs typeface="+mn-cs"/>
                        </a:rPr>
                        <a:t> </a:t>
                      </a:r>
                      <a:r>
                        <a:rPr lang="en-GB" sz="1400" b="1" dirty="0" err="1" smtClean="0">
                          <a:latin typeface="Times New Roman"/>
                          <a:ea typeface="Times New Roman"/>
                          <a:cs typeface="+mn-cs"/>
                        </a:rPr>
                        <a:t>контроль</a:t>
                      </a:r>
                      <a:r>
                        <a:rPr lang="en-GB" sz="1400" b="1" dirty="0" smtClean="0">
                          <a:latin typeface="Times New Roman"/>
                          <a:ea typeface="Times New Roman"/>
                          <a:cs typeface="+mn-cs"/>
                        </a:rPr>
                        <a:t> 2-ой</a:t>
                      </a:r>
                      <a:r>
                        <a:rPr lang="en-GB" sz="1400" b="1" baseline="0" dirty="0" smtClean="0">
                          <a:latin typeface="Times New Roman"/>
                          <a:ea typeface="Times New Roman"/>
                          <a:cs typeface="+mn-cs"/>
                        </a:rPr>
                        <a:t> </a:t>
                      </a:r>
                      <a:r>
                        <a:rPr lang="en-GB" sz="1400" b="1" baseline="0" dirty="0" err="1" smtClean="0">
                          <a:latin typeface="Times New Roman"/>
                          <a:ea typeface="Times New Roman"/>
                          <a:cs typeface="+mn-cs"/>
                        </a:rPr>
                        <a:t>линии</a:t>
                      </a:r>
                      <a:endParaRPr lang="en-US" sz="1400" b="1" dirty="0" smtClean="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i="1" dirty="0" err="1" smtClean="0">
                          <a:latin typeface="Times New Roman"/>
                          <a:ea typeface="Times New Roman"/>
                          <a:cs typeface="Arial"/>
                        </a:rPr>
                        <a:t>Создание</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бюджетной</a:t>
                      </a:r>
                      <a:r>
                        <a:rPr lang="en-GB" sz="800" i="1" baseline="0" dirty="0" smtClean="0">
                          <a:latin typeface="Times New Roman"/>
                          <a:ea typeface="Times New Roman"/>
                          <a:cs typeface="Arial"/>
                        </a:rPr>
                        <a:t> и </a:t>
                      </a:r>
                      <a:r>
                        <a:rPr lang="en-GB" sz="800" i="1" baseline="0" dirty="0" err="1" smtClean="0">
                          <a:latin typeface="Times New Roman"/>
                          <a:ea typeface="Times New Roman"/>
                          <a:cs typeface="Arial"/>
                        </a:rPr>
                        <a:t>финансовой</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баз</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внутреннее</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регулирование</a:t>
                      </a:r>
                      <a:r>
                        <a:rPr lang="en-GB" sz="800" i="1" baseline="0" dirty="0" smtClean="0">
                          <a:latin typeface="Times New Roman"/>
                          <a:ea typeface="Times New Roman"/>
                          <a:cs typeface="Arial"/>
                        </a:rPr>
                        <a:t> и </a:t>
                      </a:r>
                      <a:r>
                        <a:rPr lang="en-GB" sz="800" i="1" baseline="0" dirty="0" err="1" smtClean="0">
                          <a:latin typeface="Times New Roman"/>
                          <a:ea typeface="Times New Roman"/>
                          <a:cs typeface="Arial"/>
                        </a:rPr>
                        <a:t>консультирование</a:t>
                      </a:r>
                      <a:r>
                        <a:rPr lang="en-GB" sz="800" i="1" baseline="0" dirty="0" smtClean="0">
                          <a:latin typeface="Times New Roman"/>
                          <a:ea typeface="Times New Roman"/>
                          <a:cs typeface="Arial"/>
                        </a:rPr>
                        <a:t> в </a:t>
                      </a:r>
                      <a:r>
                        <a:rPr lang="en-GB" sz="800" i="1" baseline="0" dirty="0" err="1" smtClean="0">
                          <a:latin typeface="Times New Roman"/>
                          <a:ea typeface="Times New Roman"/>
                          <a:cs typeface="Arial"/>
                        </a:rPr>
                        <a:t>отраслевом</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министерстве</a:t>
                      </a:r>
                      <a:r>
                        <a:rPr lang="en-GB" sz="800" i="1" baseline="0" dirty="0" smtClean="0">
                          <a:latin typeface="Times New Roman"/>
                          <a:ea typeface="Times New Roman"/>
                          <a:cs typeface="Arial"/>
                        </a:rPr>
                        <a:t> </a:t>
                      </a:r>
                      <a:r>
                        <a:rPr lang="en-GB" sz="800" b="1" dirty="0" err="1" smtClean="0">
                          <a:latin typeface="Times New Roman"/>
                          <a:ea typeface="Times New Roman"/>
                          <a:cs typeface="Arial"/>
                        </a:rPr>
                        <a:t>Отделом</a:t>
                      </a:r>
                      <a:r>
                        <a:rPr lang="en-GB" sz="800" b="1" dirty="0" smtClean="0">
                          <a:latin typeface="Times New Roman"/>
                          <a:ea typeface="Times New Roman"/>
                          <a:cs typeface="Arial"/>
                        </a:rPr>
                        <a:t> </a:t>
                      </a:r>
                      <a:r>
                        <a:rPr lang="en-GB" sz="800" b="1" dirty="0" err="1" smtClean="0">
                          <a:latin typeface="Times New Roman"/>
                          <a:ea typeface="Times New Roman"/>
                          <a:cs typeface="Arial"/>
                        </a:rPr>
                        <a:t>финансовых</a:t>
                      </a:r>
                      <a:r>
                        <a:rPr lang="en-GB" sz="800" b="1" dirty="0" smtClean="0">
                          <a:latin typeface="Times New Roman"/>
                          <a:ea typeface="Times New Roman"/>
                          <a:cs typeface="Arial"/>
                        </a:rPr>
                        <a:t> и </a:t>
                      </a:r>
                      <a:r>
                        <a:rPr lang="en-GB" sz="800" b="1" dirty="0" err="1" smtClean="0">
                          <a:latin typeface="Times New Roman"/>
                          <a:ea typeface="Times New Roman"/>
                          <a:cs typeface="Arial"/>
                        </a:rPr>
                        <a:t>экономических</a:t>
                      </a:r>
                      <a:r>
                        <a:rPr lang="en-GB" sz="800" b="1" dirty="0" smtClean="0">
                          <a:latin typeface="Times New Roman"/>
                          <a:ea typeface="Times New Roman"/>
                          <a:cs typeface="Arial"/>
                        </a:rPr>
                        <a:t> </a:t>
                      </a:r>
                      <a:r>
                        <a:rPr lang="en-GB" sz="800" b="1" dirty="0" err="1" smtClean="0">
                          <a:latin typeface="Times New Roman"/>
                          <a:ea typeface="Times New Roman"/>
                          <a:cs typeface="Arial"/>
                        </a:rPr>
                        <a:t>вопросов</a:t>
                      </a:r>
                      <a:r>
                        <a:rPr lang="en-GB" sz="800" b="1" dirty="0" smtClean="0">
                          <a:latin typeface="Times New Roman"/>
                          <a:ea typeface="Times New Roman"/>
                          <a:cs typeface="Arial"/>
                        </a:rPr>
                        <a:t>/ОФЭВ</a:t>
                      </a:r>
                      <a:r>
                        <a:rPr lang="en-GB" sz="800" dirty="0" smtClean="0">
                          <a:latin typeface="Times New Roman"/>
                          <a:ea typeface="Times New Roman"/>
                          <a:cs typeface="Arial"/>
                        </a:rPr>
                        <a:t>.</a:t>
                      </a:r>
                      <a:endParaRPr lang="en-US" sz="800" dirty="0">
                        <a:latin typeface="Times New Roman"/>
                        <a:ea typeface="Times New Roman"/>
                        <a:cs typeface="Times New Roman"/>
                      </a:endParaRPr>
                    </a:p>
                    <a:p>
                      <a:pPr>
                        <a:spcAft>
                          <a:spcPts val="0"/>
                        </a:spcAft>
                      </a:pPr>
                      <a:r>
                        <a:rPr lang="en-GB" sz="800" dirty="0" err="1" smtClean="0">
                          <a:latin typeface="Times New Roman"/>
                          <a:ea typeface="Times New Roman"/>
                          <a:cs typeface="Arial"/>
                        </a:rPr>
                        <a:t>Дополняемый</a:t>
                      </a:r>
                      <a:r>
                        <a:rPr lang="en-GB" sz="800" dirty="0" smtClean="0">
                          <a:latin typeface="Times New Roman"/>
                          <a:ea typeface="Times New Roman"/>
                          <a:cs typeface="Arial"/>
                        </a:rPr>
                        <a:t> </a:t>
                      </a:r>
                      <a:r>
                        <a:rPr lang="en-GB" sz="800" i="1" dirty="0" err="1" smtClean="0">
                          <a:latin typeface="Times New Roman"/>
                          <a:ea typeface="Times New Roman"/>
                          <a:cs typeface="Arial"/>
                        </a:rPr>
                        <a:t>ограниченным</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профилактическим</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контролем</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со</a:t>
                      </a:r>
                      <a:r>
                        <a:rPr lang="en-GB" sz="800" i="1" baseline="0" dirty="0" smtClean="0">
                          <a:latin typeface="Times New Roman"/>
                          <a:ea typeface="Times New Roman"/>
                          <a:cs typeface="Arial"/>
                        </a:rPr>
                        <a:t> </a:t>
                      </a:r>
                      <a:r>
                        <a:rPr lang="en-GB" sz="800" i="1" baseline="0" dirty="0" err="1" smtClean="0">
                          <a:latin typeface="Times New Roman"/>
                          <a:ea typeface="Times New Roman"/>
                          <a:cs typeface="Arial"/>
                        </a:rPr>
                        <a:t>стороны</a:t>
                      </a:r>
                      <a:r>
                        <a:rPr lang="en-GB" sz="800" i="1" baseline="0" dirty="0" smtClean="0">
                          <a:latin typeface="Times New Roman"/>
                          <a:ea typeface="Times New Roman"/>
                          <a:cs typeface="Arial"/>
                        </a:rPr>
                        <a:t> </a:t>
                      </a:r>
                      <a:r>
                        <a:rPr lang="en-GB" sz="800" b="1" dirty="0" smtClean="0">
                          <a:latin typeface="Times New Roman"/>
                          <a:ea typeface="Times New Roman"/>
                          <a:cs typeface="Arial"/>
                        </a:rPr>
                        <a:t>ОФЭВ</a:t>
                      </a:r>
                      <a:r>
                        <a:rPr lang="en-GB" sz="800" dirty="0" smtClean="0">
                          <a:latin typeface="Times New Roman"/>
                          <a:ea typeface="Times New Roman"/>
                          <a:cs typeface="Arial"/>
                        </a:rPr>
                        <a:t> </a:t>
                      </a:r>
                      <a:r>
                        <a:rPr lang="en-GB" sz="800" dirty="0" err="1" smtClean="0">
                          <a:latin typeface="Times New Roman"/>
                          <a:ea typeface="Times New Roman"/>
                          <a:cs typeface="Arial"/>
                        </a:rPr>
                        <a:t>для</a:t>
                      </a:r>
                      <a:r>
                        <a:rPr lang="en-GB" sz="800" dirty="0" smtClean="0">
                          <a:latin typeface="Times New Roman"/>
                          <a:ea typeface="Times New Roman"/>
                          <a:cs typeface="Arial"/>
                        </a:rPr>
                        <a:t> </a:t>
                      </a:r>
                      <a:r>
                        <a:rPr lang="en-GB" sz="800" dirty="0" err="1" smtClean="0">
                          <a:latin typeface="Times New Roman"/>
                          <a:ea typeface="Times New Roman"/>
                          <a:cs typeface="Arial"/>
                        </a:rPr>
                        <a:t>специальных</a:t>
                      </a:r>
                      <a:r>
                        <a:rPr lang="en-GB" sz="800" dirty="0" smtClean="0">
                          <a:latin typeface="Times New Roman"/>
                          <a:ea typeface="Times New Roman"/>
                          <a:cs typeface="Arial"/>
                        </a:rPr>
                        <a:t> </a:t>
                      </a:r>
                      <a:r>
                        <a:rPr lang="en-GB" sz="800" dirty="0" err="1" smtClean="0">
                          <a:latin typeface="Times New Roman"/>
                          <a:ea typeface="Times New Roman"/>
                          <a:cs typeface="Arial"/>
                        </a:rPr>
                        <a:t>случаев</a:t>
                      </a:r>
                      <a:r>
                        <a:rPr lang="en-GB" sz="800" dirty="0" smtClean="0">
                          <a:latin typeface="Times New Roman"/>
                          <a:ea typeface="Times New Roman"/>
                          <a:cs typeface="Arial"/>
                        </a:rPr>
                        <a:t>/</a:t>
                      </a:r>
                      <a:r>
                        <a:rPr lang="en-GB" sz="800" dirty="0" err="1" smtClean="0">
                          <a:latin typeface="Times New Roman"/>
                          <a:ea typeface="Times New Roman"/>
                          <a:cs typeface="Arial"/>
                        </a:rPr>
                        <a:t>ситуаций</a:t>
                      </a:r>
                      <a:r>
                        <a:rPr lang="en-GB" sz="800" dirty="0" smtClean="0">
                          <a:latin typeface="Times New Roman"/>
                          <a:ea typeface="Times New Roman"/>
                          <a:cs typeface="Arial"/>
                        </a:rPr>
                        <a:t>/</a:t>
                      </a:r>
                      <a:r>
                        <a:rPr lang="en-GB" sz="800" dirty="0" err="1" smtClean="0">
                          <a:latin typeface="Times New Roman"/>
                          <a:ea typeface="Times New Roman"/>
                          <a:cs typeface="Arial"/>
                        </a:rPr>
                        <a:t>операций</a:t>
                      </a:r>
                      <a:r>
                        <a:rPr lang="en-GB" sz="800" dirty="0" smtClean="0">
                          <a:latin typeface="Times New Roman"/>
                          <a:ea typeface="Times New Roman"/>
                          <a:cs typeface="Arial"/>
                        </a:rPr>
                        <a:t>/</a:t>
                      </a:r>
                      <a:r>
                        <a:rPr lang="en-GB" sz="800" dirty="0" err="1" smtClean="0">
                          <a:latin typeface="Times New Roman"/>
                          <a:ea typeface="Times New Roman"/>
                          <a:cs typeface="Arial"/>
                        </a:rPr>
                        <a:t>мероприятий</a:t>
                      </a:r>
                      <a:r>
                        <a:rPr lang="en-GB" sz="800" dirty="0" smtClean="0">
                          <a:latin typeface="Times New Roman"/>
                          <a:ea typeface="Times New Roman"/>
                          <a:cs typeface="Arial"/>
                        </a:rPr>
                        <a:t> (</a:t>
                      </a:r>
                      <a:r>
                        <a:rPr lang="en-GB" sz="800" dirty="0" err="1" smtClean="0">
                          <a:latin typeface="Times New Roman"/>
                          <a:ea typeface="Times New Roman"/>
                          <a:cs typeface="Arial"/>
                        </a:rPr>
                        <a:t>обязательное</a:t>
                      </a:r>
                      <a:r>
                        <a:rPr lang="en-GB" sz="800" dirty="0" smtClean="0">
                          <a:latin typeface="Times New Roman"/>
                          <a:ea typeface="Times New Roman"/>
                          <a:cs typeface="Arial"/>
                        </a:rPr>
                        <a:t> </a:t>
                      </a:r>
                      <a:r>
                        <a:rPr lang="en-GB" sz="800" dirty="0" err="1" smtClean="0">
                          <a:latin typeface="Times New Roman"/>
                          <a:ea typeface="Times New Roman"/>
                          <a:cs typeface="Arial"/>
                        </a:rPr>
                        <a:t>второе</a:t>
                      </a:r>
                      <a:r>
                        <a:rPr lang="en-GB" sz="800" dirty="0" smtClean="0">
                          <a:latin typeface="Times New Roman"/>
                          <a:ea typeface="Times New Roman"/>
                          <a:cs typeface="Arial"/>
                        </a:rPr>
                        <a:t> </a:t>
                      </a:r>
                      <a:r>
                        <a:rPr lang="en-GB" sz="800" dirty="0" err="1" smtClean="0">
                          <a:latin typeface="Times New Roman"/>
                          <a:ea typeface="Times New Roman"/>
                          <a:cs typeface="Arial"/>
                        </a:rPr>
                        <a:t>финансовое</a:t>
                      </a:r>
                      <a:r>
                        <a:rPr lang="en-GB" sz="800" dirty="0" smtClean="0">
                          <a:latin typeface="Times New Roman"/>
                          <a:ea typeface="Times New Roman"/>
                          <a:cs typeface="Arial"/>
                        </a:rPr>
                        <a:t> </a:t>
                      </a:r>
                      <a:r>
                        <a:rPr lang="en-GB" sz="800" dirty="0" err="1" smtClean="0">
                          <a:latin typeface="Times New Roman"/>
                          <a:ea typeface="Times New Roman"/>
                          <a:cs typeface="Arial"/>
                        </a:rPr>
                        <a:t>мнение</a:t>
                      </a:r>
                      <a:r>
                        <a:rPr lang="en-GB" sz="800" dirty="0" smtClean="0">
                          <a:latin typeface="Times New Roman"/>
                          <a:ea typeface="Times New Roman"/>
                          <a:cs typeface="Arial"/>
                        </a:rPr>
                        <a:t>).</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10795">
                        <a:spcAft>
                          <a:spcPts val="0"/>
                        </a:spcAft>
                      </a:pPr>
                      <a:endParaRPr lang="en-GB" sz="800">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6231">
                <a:tc vMerge="1">
                  <a:txBody>
                    <a:bodyPr/>
                    <a:lstStyle/>
                    <a:p>
                      <a:endParaRPr lang="en-US"/>
                    </a:p>
                  </a:txBody>
                  <a:tcPr/>
                </a:tc>
                <a:tc>
                  <a:txBody>
                    <a:bodyPr/>
                    <a:lstStyle/>
                    <a:p>
                      <a:pPr>
                        <a:spcAft>
                          <a:spcPts val="0"/>
                        </a:spcAft>
                      </a:pPr>
                      <a:r>
                        <a:rPr lang="en-GB" sz="1400" b="1" dirty="0" err="1" smtClean="0">
                          <a:latin typeface="Times New Roman"/>
                          <a:ea typeface="Times New Roman"/>
                          <a:cs typeface="Arial"/>
                        </a:rPr>
                        <a:t>Внешний</a:t>
                      </a:r>
                      <a:r>
                        <a:rPr lang="en-GB" sz="1400" b="1" dirty="0" smtClean="0">
                          <a:latin typeface="Times New Roman"/>
                          <a:ea typeface="Times New Roman"/>
                          <a:cs typeface="Arial"/>
                        </a:rPr>
                        <a:t> </a:t>
                      </a:r>
                      <a:r>
                        <a:rPr lang="en-GB" sz="1400" b="1" dirty="0" err="1" smtClean="0">
                          <a:latin typeface="Times New Roman"/>
                          <a:ea typeface="Times New Roman"/>
                          <a:cs typeface="Arial"/>
                        </a:rPr>
                        <a:t>контроль</a:t>
                      </a:r>
                      <a:r>
                        <a:rPr lang="en-GB" sz="1400" b="1" dirty="0" smtClean="0">
                          <a:latin typeface="Times New Roman"/>
                          <a:ea typeface="Times New Roman"/>
                          <a:cs typeface="Arial"/>
                        </a:rPr>
                        <a:t> 2-ой</a:t>
                      </a:r>
                      <a:r>
                        <a:rPr lang="en-GB" sz="1400" b="1" baseline="0" dirty="0" smtClean="0">
                          <a:latin typeface="Times New Roman"/>
                          <a:ea typeface="Times New Roman"/>
                          <a:cs typeface="Arial"/>
                        </a:rPr>
                        <a:t> </a:t>
                      </a:r>
                      <a:r>
                        <a:rPr lang="en-GB" sz="1400" b="1" baseline="0" dirty="0" err="1" smtClean="0">
                          <a:latin typeface="Times New Roman"/>
                          <a:ea typeface="Times New Roman"/>
                          <a:cs typeface="Arial"/>
                        </a:rPr>
                        <a:t>линии</a:t>
                      </a:r>
                      <a:endParaRPr lang="en-US" sz="1400" b="1"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kern="1200" dirty="0" err="1" smtClean="0">
                          <a:solidFill>
                            <a:schemeClr val="tx1"/>
                          </a:solidFill>
                          <a:latin typeface="Times New Roman"/>
                          <a:ea typeface="Times New Roman"/>
                          <a:cs typeface="Arial"/>
                        </a:rPr>
                        <a:t>Установка</a:t>
                      </a:r>
                      <a:r>
                        <a:rPr lang="en-GB" sz="800" kern="1200" dirty="0" smtClean="0">
                          <a:solidFill>
                            <a:schemeClr val="tx1"/>
                          </a:solidFill>
                          <a:latin typeface="Times New Roman"/>
                          <a:ea typeface="Times New Roman"/>
                          <a:cs typeface="Arial"/>
                        </a:rPr>
                        <a:t> </a:t>
                      </a:r>
                      <a:r>
                        <a:rPr lang="en-GB" sz="800" kern="1200" dirty="0" err="1" smtClean="0">
                          <a:solidFill>
                            <a:schemeClr val="tx1"/>
                          </a:solidFill>
                          <a:latin typeface="Times New Roman"/>
                          <a:ea typeface="Times New Roman"/>
                          <a:cs typeface="Arial"/>
                        </a:rPr>
                        <a:t>общих</a:t>
                      </a:r>
                      <a:r>
                        <a:rPr lang="en-GB" sz="800" kern="1200" dirty="0" smtClean="0">
                          <a:solidFill>
                            <a:schemeClr val="tx1"/>
                          </a:solidFill>
                          <a:latin typeface="Times New Roman"/>
                          <a:ea typeface="Times New Roman"/>
                          <a:cs typeface="Arial"/>
                        </a:rPr>
                        <a:t> </a:t>
                      </a:r>
                      <a:r>
                        <a:rPr lang="en-GB" sz="800" kern="1200" dirty="0" err="1" smtClean="0">
                          <a:solidFill>
                            <a:schemeClr val="tx1"/>
                          </a:solidFill>
                          <a:latin typeface="Times New Roman"/>
                          <a:ea typeface="Times New Roman"/>
                          <a:cs typeface="Arial"/>
                        </a:rPr>
                        <a:t>бюджетных</a:t>
                      </a:r>
                      <a:r>
                        <a:rPr lang="en-GB" sz="800" kern="1200" baseline="0" dirty="0" smtClean="0">
                          <a:solidFill>
                            <a:schemeClr val="tx1"/>
                          </a:solidFill>
                          <a:latin typeface="Times New Roman"/>
                          <a:ea typeface="Times New Roman"/>
                          <a:cs typeface="Arial"/>
                        </a:rPr>
                        <a:t> и </a:t>
                      </a:r>
                      <a:r>
                        <a:rPr lang="en-GB" sz="800" kern="1200" baseline="0" dirty="0" err="1" smtClean="0">
                          <a:solidFill>
                            <a:schemeClr val="tx1"/>
                          </a:solidFill>
                          <a:latin typeface="Times New Roman"/>
                          <a:ea typeface="Times New Roman"/>
                          <a:cs typeface="Arial"/>
                        </a:rPr>
                        <a:t>финансовых</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правительственных</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баз</a:t>
                      </a:r>
                      <a:r>
                        <a:rPr lang="en-GB" sz="800" kern="1200" baseline="0" dirty="0" smtClean="0">
                          <a:solidFill>
                            <a:schemeClr val="tx1"/>
                          </a:solidFill>
                          <a:latin typeface="Times New Roman"/>
                          <a:ea typeface="Times New Roman"/>
                          <a:cs typeface="Arial"/>
                        </a:rPr>
                        <a:t> и </a:t>
                      </a:r>
                      <a:r>
                        <a:rPr lang="en-GB" sz="800" kern="1200" baseline="0" dirty="0" err="1" smtClean="0">
                          <a:solidFill>
                            <a:schemeClr val="tx1"/>
                          </a:solidFill>
                          <a:latin typeface="Times New Roman"/>
                          <a:ea typeface="Times New Roman"/>
                          <a:cs typeface="Arial"/>
                        </a:rPr>
                        <a:t>правил</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Министерством</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финансов</a:t>
                      </a:r>
                      <a:r>
                        <a:rPr lang="en-GB" sz="800" kern="1200" baseline="0" dirty="0" smtClean="0">
                          <a:solidFill>
                            <a:schemeClr val="tx1"/>
                          </a:solidFill>
                          <a:latin typeface="Times New Roman"/>
                          <a:ea typeface="Times New Roman"/>
                          <a:cs typeface="Arial"/>
                        </a:rPr>
                        <a:t>/</a:t>
                      </a:r>
                      <a:r>
                        <a:rPr lang="en-GB" sz="800" kern="1200" baseline="0" dirty="0" err="1" smtClean="0">
                          <a:solidFill>
                            <a:schemeClr val="tx1"/>
                          </a:solidFill>
                          <a:latin typeface="Times New Roman"/>
                          <a:ea typeface="Times New Roman"/>
                          <a:cs typeface="Arial"/>
                        </a:rPr>
                        <a:t>Бюджет</a:t>
                      </a:r>
                      <a:r>
                        <a:rPr lang="en-GB" sz="800" kern="1200" baseline="0" dirty="0" smtClean="0">
                          <a:solidFill>
                            <a:schemeClr val="tx1"/>
                          </a:solidFill>
                          <a:latin typeface="Times New Roman"/>
                          <a:ea typeface="Times New Roman"/>
                          <a:cs typeface="Arial"/>
                        </a:rPr>
                        <a:t> ГД</a:t>
                      </a:r>
                      <a:r>
                        <a:rPr lang="en-GB" sz="800" kern="1200" dirty="0" smtClean="0">
                          <a:solidFill>
                            <a:schemeClr val="tx1"/>
                          </a:solidFill>
                          <a:latin typeface="Times New Roman"/>
                          <a:ea typeface="Times New Roman"/>
                          <a:cs typeface="Arial"/>
                        </a:rPr>
                        <a:t>.</a:t>
                      </a:r>
                      <a:endParaRPr lang="en-US" sz="800" kern="1200" dirty="0">
                        <a:solidFill>
                          <a:schemeClr val="tx1"/>
                        </a:solidFill>
                        <a:latin typeface="Times New Roman"/>
                        <a:ea typeface="Times New Roman"/>
                        <a:cs typeface="Arial"/>
                      </a:endParaRPr>
                    </a:p>
                    <a:p>
                      <a:pPr>
                        <a:spcAft>
                          <a:spcPts val="0"/>
                        </a:spcAft>
                      </a:pPr>
                      <a:r>
                        <a:rPr lang="en-GB" sz="800" kern="1200" dirty="0" err="1" smtClean="0">
                          <a:solidFill>
                            <a:schemeClr val="tx1"/>
                          </a:solidFill>
                          <a:latin typeface="Times New Roman"/>
                          <a:ea typeface="Times New Roman"/>
                          <a:cs typeface="Arial"/>
                        </a:rPr>
                        <a:t>Дополняемый</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ограниченным</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профилакическим</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контролем</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со</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стороны</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Министерства</a:t>
                      </a:r>
                      <a:r>
                        <a:rPr lang="en-GB" sz="800" kern="1200" baseline="0" dirty="0" smtClean="0">
                          <a:solidFill>
                            <a:schemeClr val="tx1"/>
                          </a:solidFill>
                          <a:latin typeface="Times New Roman"/>
                          <a:ea typeface="Times New Roman"/>
                          <a:cs typeface="Arial"/>
                        </a:rPr>
                        <a:t> </a:t>
                      </a:r>
                      <a:r>
                        <a:rPr lang="en-GB" sz="800" kern="1200" baseline="0" dirty="0" err="1" smtClean="0">
                          <a:solidFill>
                            <a:schemeClr val="tx1"/>
                          </a:solidFill>
                          <a:latin typeface="Times New Roman"/>
                          <a:ea typeface="Times New Roman"/>
                          <a:cs typeface="Arial"/>
                        </a:rPr>
                        <a:t>финансов</a:t>
                      </a:r>
                      <a:r>
                        <a:rPr lang="en-GB" sz="800" kern="1200" baseline="0" dirty="0" smtClean="0">
                          <a:solidFill>
                            <a:schemeClr val="tx1"/>
                          </a:solidFill>
                          <a:latin typeface="Times New Roman"/>
                          <a:ea typeface="Times New Roman"/>
                          <a:cs typeface="Arial"/>
                        </a:rPr>
                        <a:t> </a:t>
                      </a:r>
                      <a:r>
                        <a:rPr lang="en-GB" sz="800" kern="1200" dirty="0" smtClean="0">
                          <a:solidFill>
                            <a:schemeClr val="tx1"/>
                          </a:solidFill>
                          <a:latin typeface="Times New Roman"/>
                          <a:ea typeface="Times New Roman"/>
                          <a:cs typeface="Arial"/>
                        </a:rPr>
                        <a:t>/</a:t>
                      </a:r>
                      <a:r>
                        <a:rPr lang="en-GB" sz="800" kern="1200" dirty="0" err="1" smtClean="0">
                          <a:solidFill>
                            <a:schemeClr val="tx1"/>
                          </a:solidFill>
                          <a:latin typeface="Times New Roman"/>
                          <a:ea typeface="Times New Roman"/>
                          <a:cs typeface="Arial"/>
                        </a:rPr>
                        <a:t>бюджета</a:t>
                      </a:r>
                      <a:r>
                        <a:rPr lang="en-GB" sz="800" kern="1200" dirty="0" smtClean="0">
                          <a:solidFill>
                            <a:schemeClr val="tx1"/>
                          </a:solidFill>
                          <a:latin typeface="Times New Roman"/>
                          <a:ea typeface="Times New Roman"/>
                          <a:cs typeface="Arial"/>
                        </a:rPr>
                        <a:t> ГД </a:t>
                      </a:r>
                      <a:r>
                        <a:rPr lang="en-GB" sz="800" kern="1200" dirty="0" err="1" smtClean="0">
                          <a:solidFill>
                            <a:schemeClr val="tx1"/>
                          </a:solidFill>
                          <a:latin typeface="Times New Roman"/>
                          <a:ea typeface="Times New Roman"/>
                          <a:cs typeface="Arial"/>
                        </a:rPr>
                        <a:t>для</a:t>
                      </a:r>
                      <a:r>
                        <a:rPr lang="en-GB" sz="800" kern="1200" dirty="0" smtClean="0">
                          <a:solidFill>
                            <a:schemeClr val="tx1"/>
                          </a:solidFill>
                          <a:latin typeface="Times New Roman"/>
                          <a:ea typeface="Times New Roman"/>
                          <a:cs typeface="Arial"/>
                        </a:rPr>
                        <a:t>  </a:t>
                      </a:r>
                      <a:r>
                        <a:rPr lang="en-GB" sz="800" kern="1200" dirty="0" err="1" smtClean="0">
                          <a:solidFill>
                            <a:schemeClr val="tx1"/>
                          </a:solidFill>
                          <a:latin typeface="Times New Roman"/>
                          <a:ea typeface="Times New Roman"/>
                          <a:cs typeface="Arial"/>
                        </a:rPr>
                        <a:t>особых</a:t>
                      </a:r>
                      <a:r>
                        <a:rPr lang="en-GB" sz="800" kern="1200" dirty="0" smtClean="0">
                          <a:solidFill>
                            <a:schemeClr val="tx1"/>
                          </a:solidFill>
                          <a:latin typeface="Times New Roman"/>
                          <a:ea typeface="Times New Roman"/>
                          <a:cs typeface="Arial"/>
                        </a:rPr>
                        <a:t> </a:t>
                      </a:r>
                      <a:r>
                        <a:rPr lang="en-GB" sz="800" kern="1200" dirty="0" err="1" smtClean="0">
                          <a:solidFill>
                            <a:schemeClr val="tx1"/>
                          </a:solidFill>
                          <a:latin typeface="Times New Roman"/>
                          <a:ea typeface="Times New Roman"/>
                          <a:cs typeface="Arial"/>
                        </a:rPr>
                        <a:t>случаев</a:t>
                      </a:r>
                      <a:r>
                        <a:rPr lang="en-GB" sz="800" kern="1200" dirty="0" smtClean="0">
                          <a:solidFill>
                            <a:schemeClr val="tx1"/>
                          </a:solidFill>
                          <a:latin typeface="Times New Roman"/>
                          <a:ea typeface="Times New Roman"/>
                          <a:cs typeface="Arial"/>
                        </a:rPr>
                        <a:t>/</a:t>
                      </a:r>
                      <a:r>
                        <a:rPr lang="en-GB" sz="800" kern="1200" dirty="0" err="1" smtClean="0">
                          <a:solidFill>
                            <a:schemeClr val="tx1"/>
                          </a:solidFill>
                          <a:latin typeface="Times New Roman"/>
                          <a:ea typeface="Times New Roman"/>
                          <a:cs typeface="Arial"/>
                        </a:rPr>
                        <a:t>ситуаций</a:t>
                      </a:r>
                      <a:r>
                        <a:rPr lang="en-GB" sz="800" kern="1200" dirty="0" smtClean="0">
                          <a:solidFill>
                            <a:schemeClr val="tx1"/>
                          </a:solidFill>
                          <a:latin typeface="Times New Roman"/>
                          <a:ea typeface="Times New Roman"/>
                          <a:cs typeface="Arial"/>
                        </a:rPr>
                        <a:t>/</a:t>
                      </a:r>
                      <a:r>
                        <a:rPr lang="en-GB" sz="800" kern="1200" dirty="0" err="1" smtClean="0">
                          <a:solidFill>
                            <a:schemeClr val="tx1"/>
                          </a:solidFill>
                          <a:latin typeface="Times New Roman"/>
                          <a:ea typeface="Times New Roman"/>
                          <a:cs typeface="Arial"/>
                        </a:rPr>
                        <a:t>операций</a:t>
                      </a:r>
                      <a:r>
                        <a:rPr lang="en-GB" sz="800" kern="1200" dirty="0" smtClean="0">
                          <a:solidFill>
                            <a:schemeClr val="tx1"/>
                          </a:solidFill>
                          <a:latin typeface="Times New Roman"/>
                          <a:ea typeface="Times New Roman"/>
                          <a:cs typeface="Arial"/>
                        </a:rPr>
                        <a:t>/</a:t>
                      </a:r>
                      <a:r>
                        <a:rPr lang="en-GB" sz="800" kern="1200" dirty="0" err="1" smtClean="0">
                          <a:solidFill>
                            <a:schemeClr val="tx1"/>
                          </a:solidFill>
                          <a:latin typeface="Times New Roman"/>
                          <a:ea typeface="Times New Roman"/>
                          <a:cs typeface="Arial"/>
                        </a:rPr>
                        <a:t>мероприятий</a:t>
                      </a:r>
                      <a:r>
                        <a:rPr lang="en-GB" sz="800" kern="1200" dirty="0" smtClean="0">
                          <a:solidFill>
                            <a:schemeClr val="tx1"/>
                          </a:solidFill>
                          <a:latin typeface="Times New Roman"/>
                          <a:ea typeface="Times New Roman"/>
                          <a:cs typeface="Arial"/>
                        </a:rPr>
                        <a:t> (</a:t>
                      </a:r>
                      <a:r>
                        <a:rPr lang="en-GB" sz="800" kern="1200" dirty="0" err="1" smtClean="0">
                          <a:solidFill>
                            <a:schemeClr val="tx1"/>
                          </a:solidFill>
                          <a:latin typeface="Times New Roman"/>
                          <a:ea typeface="Times New Roman"/>
                          <a:cs typeface="Arial"/>
                        </a:rPr>
                        <a:t>обязательное</a:t>
                      </a:r>
                      <a:r>
                        <a:rPr lang="en-GB" sz="800" kern="1200" dirty="0" smtClean="0">
                          <a:solidFill>
                            <a:schemeClr val="tx1"/>
                          </a:solidFill>
                          <a:latin typeface="Times New Roman"/>
                          <a:ea typeface="Times New Roman"/>
                          <a:cs typeface="Arial"/>
                        </a:rPr>
                        <a:t> </a:t>
                      </a:r>
                      <a:r>
                        <a:rPr lang="en-GB" sz="800" kern="1200" dirty="0" err="1" smtClean="0">
                          <a:solidFill>
                            <a:schemeClr val="tx1"/>
                          </a:solidFill>
                          <a:latin typeface="Times New Roman"/>
                          <a:ea typeface="Times New Roman"/>
                          <a:cs typeface="Arial"/>
                        </a:rPr>
                        <a:t>третье</a:t>
                      </a:r>
                      <a:r>
                        <a:rPr lang="en-GB" sz="800" kern="1200" dirty="0" smtClean="0">
                          <a:solidFill>
                            <a:schemeClr val="tx1"/>
                          </a:solidFill>
                          <a:latin typeface="Times New Roman"/>
                          <a:ea typeface="Times New Roman"/>
                          <a:cs typeface="Arial"/>
                        </a:rPr>
                        <a:t> </a:t>
                      </a:r>
                      <a:r>
                        <a:rPr lang="en-GB" sz="800" kern="1200" dirty="0" err="1" smtClean="0">
                          <a:solidFill>
                            <a:schemeClr val="tx1"/>
                          </a:solidFill>
                          <a:latin typeface="Times New Roman"/>
                          <a:ea typeface="Times New Roman"/>
                          <a:cs typeface="Arial"/>
                        </a:rPr>
                        <a:t>финансовое</a:t>
                      </a:r>
                      <a:r>
                        <a:rPr lang="en-GB" sz="800" kern="1200" dirty="0" smtClean="0">
                          <a:solidFill>
                            <a:schemeClr val="tx1"/>
                          </a:solidFill>
                          <a:latin typeface="Times New Roman"/>
                          <a:ea typeface="Times New Roman"/>
                          <a:cs typeface="Arial"/>
                        </a:rPr>
                        <a:t> </a:t>
                      </a:r>
                      <a:r>
                        <a:rPr lang="en-GB" sz="800" kern="1200" dirty="0" err="1" smtClean="0">
                          <a:solidFill>
                            <a:schemeClr val="tx1"/>
                          </a:solidFill>
                          <a:latin typeface="Times New Roman"/>
                          <a:ea typeface="Times New Roman"/>
                          <a:cs typeface="Arial"/>
                        </a:rPr>
                        <a:t>мнение</a:t>
                      </a:r>
                      <a:r>
                        <a:rPr lang="en-GB" sz="800" kern="1200" dirty="0" smtClean="0">
                          <a:solidFill>
                            <a:schemeClr val="tx1"/>
                          </a:solidFill>
                          <a:latin typeface="Times New Roman"/>
                          <a:ea typeface="Times New Roman"/>
                          <a:cs typeface="Arial"/>
                        </a:rPr>
                        <a:t>).</a:t>
                      </a:r>
                      <a:endParaRPr lang="en-US" sz="800" kern="1200" dirty="0">
                        <a:solidFill>
                          <a:schemeClr val="tx1"/>
                        </a:solidFill>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800" kern="1200" dirty="0">
                        <a:solidFill>
                          <a:schemeClr val="tx1"/>
                        </a:solidFill>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233">
                <a:tc vMerge="1">
                  <a:txBody>
                    <a:bodyPr/>
                    <a:lstStyle/>
                    <a:p>
                      <a:endParaRPr lang="en-US"/>
                    </a:p>
                  </a:txBody>
                  <a:tcPr/>
                </a:tc>
                <a:tc>
                  <a:txBody>
                    <a:bodyPr/>
                    <a:lstStyle/>
                    <a:p>
                      <a:pPr>
                        <a:spcAft>
                          <a:spcPts val="0"/>
                        </a:spcAft>
                      </a:pPr>
                      <a:r>
                        <a:rPr lang="en-GB" sz="1400" b="1" dirty="0" err="1" smtClean="0">
                          <a:latin typeface="Times New Roman"/>
                          <a:ea typeface="Times New Roman"/>
                          <a:cs typeface="Arial"/>
                        </a:rPr>
                        <a:t>Внутренний</a:t>
                      </a:r>
                      <a:r>
                        <a:rPr lang="en-GB" sz="1400" b="1" dirty="0" smtClean="0">
                          <a:latin typeface="Times New Roman"/>
                          <a:ea typeface="Times New Roman"/>
                          <a:cs typeface="Arial"/>
                        </a:rPr>
                        <a:t> </a:t>
                      </a:r>
                      <a:r>
                        <a:rPr lang="en-GB" sz="1400" b="1" dirty="0" err="1" smtClean="0">
                          <a:latin typeface="Times New Roman"/>
                          <a:ea typeface="Times New Roman"/>
                          <a:cs typeface="Arial"/>
                        </a:rPr>
                        <a:t>аудит</a:t>
                      </a:r>
                      <a:endParaRPr lang="en-US" sz="1400" b="1"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800" kern="1200">
                        <a:solidFill>
                          <a:schemeClr val="tx1"/>
                        </a:solidFill>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800" kern="1200" dirty="0" err="1" smtClean="0">
                          <a:solidFill>
                            <a:schemeClr val="tx1"/>
                          </a:solidFill>
                          <a:latin typeface="Times New Roman"/>
                          <a:ea typeface="Times New Roman"/>
                          <a:cs typeface="Arial"/>
                        </a:rPr>
                        <a:t>Аудит</a:t>
                      </a:r>
                      <a:r>
                        <a:rPr lang="en-US" sz="800" kern="1200" dirty="0" smtClean="0">
                          <a:solidFill>
                            <a:schemeClr val="tx1"/>
                          </a:solidFill>
                          <a:latin typeface="Times New Roman"/>
                          <a:ea typeface="Times New Roman"/>
                          <a:cs typeface="Arial"/>
                        </a:rPr>
                        <a:t> </a:t>
                      </a:r>
                      <a:r>
                        <a:rPr lang="en-US" sz="800" b="1" kern="1200" dirty="0" err="1" smtClean="0">
                          <a:solidFill>
                            <a:schemeClr val="tx1"/>
                          </a:solidFill>
                          <a:latin typeface="Times New Roman"/>
                          <a:ea typeface="Times New Roman"/>
                          <a:cs typeface="Arial"/>
                        </a:rPr>
                        <a:t>внутренним</a:t>
                      </a:r>
                      <a:r>
                        <a:rPr lang="en-US" sz="800" b="1" kern="1200" dirty="0" smtClean="0">
                          <a:solidFill>
                            <a:schemeClr val="tx1"/>
                          </a:solidFill>
                          <a:latin typeface="Times New Roman"/>
                          <a:ea typeface="Times New Roman"/>
                          <a:cs typeface="Arial"/>
                        </a:rPr>
                        <a:t> </a:t>
                      </a:r>
                      <a:r>
                        <a:rPr lang="en-US" sz="800" b="1" kern="1200" dirty="0" err="1" smtClean="0">
                          <a:solidFill>
                            <a:schemeClr val="tx1"/>
                          </a:solidFill>
                          <a:latin typeface="Times New Roman"/>
                          <a:ea typeface="Times New Roman"/>
                          <a:cs typeface="Arial"/>
                        </a:rPr>
                        <a:t>аудитором</a:t>
                      </a:r>
                      <a:r>
                        <a:rPr lang="en-US" sz="800" b="1" kern="1200" dirty="0" smtClean="0">
                          <a:solidFill>
                            <a:schemeClr val="tx1"/>
                          </a:solidFill>
                          <a:latin typeface="Times New Roman"/>
                          <a:ea typeface="Times New Roman"/>
                          <a:cs typeface="Arial"/>
                        </a:rPr>
                        <a:t> (</a:t>
                      </a:r>
                      <a:r>
                        <a:rPr lang="en-US" sz="800" b="1" kern="1200" dirty="0" smtClean="0">
                          <a:solidFill>
                            <a:schemeClr val="tx1"/>
                          </a:solidFill>
                          <a:latin typeface="Times New Roman"/>
                          <a:ea typeface="Times New Roman"/>
                          <a:cs typeface="Arial"/>
                        </a:rPr>
                        <a:t>CGAS). </a:t>
                      </a:r>
                    </a:p>
                    <a:p>
                      <a:r>
                        <a:rPr lang="ru-RU" sz="800" kern="1200" dirty="0" smtClean="0">
                          <a:solidFill>
                            <a:schemeClr val="tx1"/>
                          </a:solidFill>
                          <a:latin typeface="Times New Roman"/>
                          <a:ea typeface="Times New Roman"/>
                          <a:cs typeface="Arial"/>
                        </a:rPr>
                        <a:t>Ф</a:t>
                      </a:r>
                      <a:r>
                        <a:rPr lang="en-US" sz="800" kern="1200" dirty="0" err="1" smtClean="0">
                          <a:solidFill>
                            <a:schemeClr val="tx1"/>
                          </a:solidFill>
                          <a:latin typeface="Times New Roman"/>
                          <a:ea typeface="Times New Roman"/>
                          <a:cs typeface="Arial"/>
                        </a:rPr>
                        <a:t>инансовый</a:t>
                      </a:r>
                      <a:r>
                        <a:rPr lang="en-US" sz="800" kern="1200" baseline="0" dirty="0" smtClean="0">
                          <a:solidFill>
                            <a:schemeClr val="tx1"/>
                          </a:solidFill>
                          <a:latin typeface="Times New Roman"/>
                          <a:ea typeface="Times New Roman"/>
                          <a:cs typeface="Arial"/>
                        </a:rPr>
                        <a:t> </a:t>
                      </a:r>
                      <a:r>
                        <a:rPr lang="en-US" sz="800" kern="1200" baseline="0" dirty="0" err="1" smtClean="0">
                          <a:solidFill>
                            <a:schemeClr val="tx1"/>
                          </a:solidFill>
                          <a:latin typeface="Times New Roman"/>
                          <a:ea typeface="Times New Roman"/>
                          <a:cs typeface="Arial"/>
                        </a:rPr>
                        <a:t>аудит</a:t>
                      </a:r>
                      <a:r>
                        <a:rPr lang="en-US" sz="800" kern="1200" baseline="0" dirty="0" smtClean="0">
                          <a:solidFill>
                            <a:schemeClr val="tx1"/>
                          </a:solidFill>
                          <a:latin typeface="Times New Roman"/>
                          <a:ea typeface="Times New Roman"/>
                          <a:cs typeface="Arial"/>
                        </a:rPr>
                        <a:t>, </a:t>
                      </a:r>
                      <a:r>
                        <a:rPr lang="en-US" sz="800" kern="1200" baseline="0" dirty="0" err="1" smtClean="0">
                          <a:solidFill>
                            <a:schemeClr val="tx1"/>
                          </a:solidFill>
                          <a:latin typeface="Times New Roman"/>
                          <a:ea typeface="Times New Roman"/>
                          <a:cs typeface="Arial"/>
                        </a:rPr>
                        <a:t>оперативные</a:t>
                      </a:r>
                      <a:r>
                        <a:rPr lang="en-US" sz="800" kern="1200" baseline="0" dirty="0" smtClean="0">
                          <a:solidFill>
                            <a:schemeClr val="tx1"/>
                          </a:solidFill>
                          <a:latin typeface="Times New Roman"/>
                          <a:ea typeface="Times New Roman"/>
                          <a:cs typeface="Arial"/>
                        </a:rPr>
                        <a:t> </a:t>
                      </a:r>
                      <a:r>
                        <a:rPr lang="en-US" sz="800" kern="1200" baseline="0" dirty="0" err="1" smtClean="0">
                          <a:solidFill>
                            <a:schemeClr val="tx1"/>
                          </a:solidFill>
                          <a:latin typeface="Times New Roman"/>
                          <a:ea typeface="Times New Roman"/>
                          <a:cs typeface="Arial"/>
                        </a:rPr>
                        <a:t>проверки</a:t>
                      </a:r>
                      <a:r>
                        <a:rPr lang="en-US" sz="800" kern="1200" baseline="0" dirty="0" smtClean="0">
                          <a:solidFill>
                            <a:schemeClr val="tx1"/>
                          </a:solidFill>
                          <a:latin typeface="Times New Roman"/>
                          <a:ea typeface="Times New Roman"/>
                          <a:cs typeface="Arial"/>
                        </a:rPr>
                        <a:t> и </a:t>
                      </a:r>
                      <a:r>
                        <a:rPr lang="en-US" sz="800" kern="1200" baseline="0" dirty="0" err="1" smtClean="0">
                          <a:solidFill>
                            <a:schemeClr val="tx1"/>
                          </a:solidFill>
                          <a:latin typeface="Times New Roman"/>
                          <a:ea typeface="Times New Roman"/>
                          <a:cs typeface="Arial"/>
                        </a:rPr>
                        <a:t>проверка</a:t>
                      </a:r>
                      <a:r>
                        <a:rPr lang="en-US" sz="800" kern="1200" baseline="0" dirty="0" smtClean="0">
                          <a:solidFill>
                            <a:schemeClr val="tx1"/>
                          </a:solidFill>
                          <a:latin typeface="Times New Roman"/>
                          <a:ea typeface="Times New Roman"/>
                          <a:cs typeface="Arial"/>
                        </a:rPr>
                        <a:t> </a:t>
                      </a:r>
                      <a:r>
                        <a:rPr lang="en-US" sz="800" kern="1200" baseline="0" dirty="0" err="1" smtClean="0">
                          <a:solidFill>
                            <a:schemeClr val="tx1"/>
                          </a:solidFill>
                          <a:latin typeface="Times New Roman"/>
                          <a:ea typeface="Times New Roman"/>
                          <a:cs typeface="Arial"/>
                        </a:rPr>
                        <a:t>соблюдения</a:t>
                      </a:r>
                      <a:r>
                        <a:rPr lang="en-US" sz="800" kern="1200" baseline="0" dirty="0" smtClean="0">
                          <a:solidFill>
                            <a:schemeClr val="tx1"/>
                          </a:solidFill>
                          <a:latin typeface="Times New Roman"/>
                          <a:ea typeface="Times New Roman"/>
                          <a:cs typeface="Arial"/>
                        </a:rPr>
                        <a:t> </a:t>
                      </a:r>
                      <a:r>
                        <a:rPr lang="en-US" sz="800" kern="1200" baseline="0" dirty="0" err="1" smtClean="0">
                          <a:solidFill>
                            <a:schemeClr val="tx1"/>
                          </a:solidFill>
                          <a:latin typeface="Times New Roman"/>
                          <a:ea typeface="Times New Roman"/>
                          <a:cs typeface="Arial"/>
                        </a:rPr>
                        <a:t>правовых</a:t>
                      </a:r>
                      <a:r>
                        <a:rPr lang="en-US" sz="800" kern="1200" baseline="0" dirty="0" smtClean="0">
                          <a:solidFill>
                            <a:schemeClr val="tx1"/>
                          </a:solidFill>
                          <a:latin typeface="Times New Roman"/>
                          <a:ea typeface="Times New Roman"/>
                          <a:cs typeface="Arial"/>
                        </a:rPr>
                        <a:t> </a:t>
                      </a:r>
                      <a:r>
                        <a:rPr lang="en-US" sz="800" kern="1200" baseline="0" dirty="0" err="1" smtClean="0">
                          <a:solidFill>
                            <a:schemeClr val="tx1"/>
                          </a:solidFill>
                          <a:latin typeface="Times New Roman"/>
                          <a:ea typeface="Times New Roman"/>
                          <a:cs typeface="Arial"/>
                        </a:rPr>
                        <a:t>требований</a:t>
                      </a:r>
                      <a:r>
                        <a:rPr lang="en-US" sz="800" kern="1200" dirty="0" smtClean="0">
                          <a:solidFill>
                            <a:schemeClr val="tx1"/>
                          </a:solidFill>
                          <a:latin typeface="Times New Roman"/>
                          <a:ea typeface="Times New Roman"/>
                          <a:cs typeface="Arial"/>
                        </a:rPr>
                        <a:t>. </a:t>
                      </a:r>
                      <a:endParaRPr lang="en-US" sz="800" kern="1200" dirty="0" smtClean="0">
                        <a:solidFill>
                          <a:schemeClr val="tx1"/>
                        </a:solidFill>
                        <a:latin typeface="Times New Roman"/>
                        <a:ea typeface="Times New Roman"/>
                        <a:cs typeface="Arial"/>
                      </a:endParaRPr>
                    </a:p>
                    <a:p>
                      <a:r>
                        <a:rPr lang="en-US" sz="800" kern="1200" dirty="0" err="1" smtClean="0">
                          <a:solidFill>
                            <a:schemeClr val="tx1"/>
                          </a:solidFill>
                          <a:latin typeface="Times New Roman"/>
                          <a:ea typeface="Times New Roman"/>
                          <a:cs typeface="Arial"/>
                        </a:rPr>
                        <a:t>Исполнитель</a:t>
                      </a:r>
                      <a:r>
                        <a:rPr lang="en-US" sz="800" kern="1200" dirty="0" smtClean="0">
                          <a:solidFill>
                            <a:schemeClr val="tx1"/>
                          </a:solidFill>
                          <a:latin typeface="Times New Roman"/>
                          <a:ea typeface="Times New Roman"/>
                          <a:cs typeface="Arial"/>
                        </a:rPr>
                        <a:t>, </a:t>
                      </a:r>
                      <a:r>
                        <a:rPr lang="en-US" sz="800" kern="1200" dirty="0" err="1" smtClean="0">
                          <a:solidFill>
                            <a:schemeClr val="tx1"/>
                          </a:solidFill>
                          <a:latin typeface="Times New Roman"/>
                          <a:ea typeface="Times New Roman"/>
                          <a:cs typeface="Arial"/>
                        </a:rPr>
                        <a:t>незаввисимый</a:t>
                      </a:r>
                      <a:r>
                        <a:rPr lang="en-US" sz="800" kern="1200" dirty="0" smtClean="0">
                          <a:solidFill>
                            <a:schemeClr val="tx1"/>
                          </a:solidFill>
                          <a:latin typeface="Times New Roman"/>
                          <a:ea typeface="Times New Roman"/>
                          <a:cs typeface="Arial"/>
                        </a:rPr>
                        <a:t> </a:t>
                      </a:r>
                      <a:r>
                        <a:rPr lang="en-US" sz="800" kern="1200" dirty="0" err="1" smtClean="0">
                          <a:solidFill>
                            <a:schemeClr val="tx1"/>
                          </a:solidFill>
                          <a:latin typeface="Times New Roman"/>
                          <a:ea typeface="Times New Roman"/>
                          <a:cs typeface="Arial"/>
                        </a:rPr>
                        <a:t>от</a:t>
                      </a:r>
                      <a:r>
                        <a:rPr lang="en-US" sz="800" kern="1200" baseline="0" dirty="0" smtClean="0">
                          <a:solidFill>
                            <a:schemeClr val="tx1"/>
                          </a:solidFill>
                          <a:latin typeface="Times New Roman"/>
                          <a:ea typeface="Times New Roman"/>
                          <a:cs typeface="Arial"/>
                        </a:rPr>
                        <a:t> </a:t>
                      </a:r>
                      <a:r>
                        <a:rPr lang="en-US" sz="800" kern="1200" baseline="0" dirty="0" err="1" smtClean="0">
                          <a:solidFill>
                            <a:schemeClr val="tx1"/>
                          </a:solidFill>
                          <a:latin typeface="Times New Roman"/>
                          <a:ea typeface="Times New Roman"/>
                          <a:cs typeface="Arial"/>
                        </a:rPr>
                        <a:t>руководителя</a:t>
                      </a:r>
                      <a:r>
                        <a:rPr lang="en-US" sz="800" kern="1200" baseline="0" dirty="0" smtClean="0">
                          <a:solidFill>
                            <a:schemeClr val="tx1"/>
                          </a:solidFill>
                          <a:latin typeface="Times New Roman"/>
                          <a:ea typeface="Times New Roman"/>
                          <a:cs typeface="Arial"/>
                        </a:rPr>
                        <a:t>/</a:t>
                      </a:r>
                      <a:r>
                        <a:rPr lang="en-US" sz="800" kern="1200" baseline="0" dirty="0" err="1" smtClean="0">
                          <a:solidFill>
                            <a:schemeClr val="tx1"/>
                          </a:solidFill>
                          <a:latin typeface="Times New Roman"/>
                          <a:ea typeface="Times New Roman"/>
                          <a:cs typeface="Arial"/>
                        </a:rPr>
                        <a:t>политики</a:t>
                      </a:r>
                      <a:r>
                        <a:rPr lang="en-US" sz="800" kern="1200" baseline="0" dirty="0" smtClean="0">
                          <a:solidFill>
                            <a:schemeClr val="tx1"/>
                          </a:solidFill>
                          <a:latin typeface="Times New Roman"/>
                          <a:ea typeface="Times New Roman"/>
                          <a:cs typeface="Arial"/>
                        </a:rPr>
                        <a:t>, </a:t>
                      </a:r>
                      <a:r>
                        <a:rPr lang="en-US" sz="800" kern="1200" baseline="0" dirty="0" err="1" smtClean="0">
                          <a:solidFill>
                            <a:schemeClr val="tx1"/>
                          </a:solidFill>
                          <a:latin typeface="Times New Roman"/>
                          <a:ea typeface="Times New Roman"/>
                          <a:cs typeface="Arial"/>
                        </a:rPr>
                        <a:t>но</a:t>
                      </a:r>
                      <a:r>
                        <a:rPr lang="en-US" sz="800" kern="1200" baseline="0" dirty="0" smtClean="0">
                          <a:solidFill>
                            <a:schemeClr val="tx1"/>
                          </a:solidFill>
                          <a:latin typeface="Times New Roman"/>
                          <a:ea typeface="Times New Roman"/>
                          <a:cs typeface="Arial"/>
                        </a:rPr>
                        <a:t> </a:t>
                      </a:r>
                      <a:r>
                        <a:rPr lang="en-US" sz="800" kern="1200" baseline="0" dirty="0" err="1" smtClean="0">
                          <a:solidFill>
                            <a:schemeClr val="tx1"/>
                          </a:solidFill>
                          <a:latin typeface="Times New Roman"/>
                          <a:ea typeface="Times New Roman"/>
                          <a:cs typeface="Arial"/>
                        </a:rPr>
                        <a:t>подчиняюшийся</a:t>
                      </a:r>
                      <a:r>
                        <a:rPr lang="en-US" sz="800" kern="1200" baseline="0" dirty="0" smtClean="0">
                          <a:solidFill>
                            <a:schemeClr val="tx1"/>
                          </a:solidFill>
                          <a:latin typeface="Times New Roman"/>
                          <a:ea typeface="Times New Roman"/>
                          <a:cs typeface="Arial"/>
                        </a:rPr>
                        <a:t> </a:t>
                      </a:r>
                      <a:r>
                        <a:rPr lang="en-US" sz="800" kern="1200" baseline="0" dirty="0" err="1" smtClean="0">
                          <a:solidFill>
                            <a:schemeClr val="tx1"/>
                          </a:solidFill>
                          <a:latin typeface="Times New Roman"/>
                          <a:ea typeface="Times New Roman"/>
                          <a:cs typeface="Arial"/>
                        </a:rPr>
                        <a:t>министру</a:t>
                      </a:r>
                      <a:r>
                        <a:rPr lang="en-US" sz="800" kern="1200" dirty="0" smtClean="0">
                          <a:solidFill>
                            <a:schemeClr val="tx1"/>
                          </a:solidFill>
                          <a:latin typeface="Times New Roman"/>
                          <a:ea typeface="Times New Roman"/>
                          <a:cs typeface="Arial"/>
                        </a:rPr>
                        <a:t>. </a:t>
                      </a:r>
                      <a:r>
                        <a:rPr lang="en-US" sz="800" kern="1200" dirty="0" smtClean="0">
                          <a:solidFill>
                            <a:schemeClr val="tx1"/>
                          </a:solidFill>
                          <a:latin typeface="Times New Roman"/>
                          <a:ea typeface="Times New Roman"/>
                          <a:cs typeface="Arial"/>
                        </a:rPr>
                        <a:t>	</a:t>
                      </a:r>
                    </a:p>
                    <a:p>
                      <a:pPr>
                        <a:spcAft>
                          <a:spcPts val="0"/>
                        </a:spcAft>
                      </a:pPr>
                      <a:endParaRPr lang="en-US" sz="800" kern="1200" dirty="0">
                        <a:solidFill>
                          <a:schemeClr val="tx1"/>
                        </a:solidFill>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jdelijke aanduiding voor voettekst 2"/>
          <p:cNvSpPr>
            <a:spLocks noGrp="1"/>
          </p:cNvSpPr>
          <p:nvPr>
            <p:ph type="ftr" sz="quarter" idx="11"/>
          </p:nvPr>
        </p:nvSpPr>
        <p:spPr/>
        <p:txBody>
          <a:bodyPr/>
          <a:lstStyle/>
          <a:p>
            <a:pPr>
              <a:defRPr/>
            </a:pPr>
            <a:r>
              <a:rPr lang="en-US" dirty="0" err="1" smtClean="0"/>
              <a:t>Прага</a:t>
            </a:r>
            <a:r>
              <a:rPr lang="en-US" dirty="0" smtClean="0"/>
              <a:t>, </a:t>
            </a:r>
            <a:r>
              <a:rPr lang="en-US" dirty="0" err="1" smtClean="0"/>
              <a:t>март</a:t>
            </a:r>
            <a:r>
              <a:rPr lang="en-US" dirty="0" smtClean="0"/>
              <a:t> </a:t>
            </a:r>
            <a:r>
              <a:rPr lang="en-US" dirty="0" smtClean="0"/>
              <a:t>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bwMode="auto">
          <a:xfrm>
            <a:off x="395288" y="1222375"/>
            <a:ext cx="8151812" cy="669926"/>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en-US" altLang="nl-NL" sz="2000" dirty="0" err="1" smtClean="0">
                <a:solidFill>
                  <a:srgbClr val="C00000"/>
                </a:solidFill>
                <a:latin typeface="Verdana" panose="020B0604030504040204" pitchFamily="34" charset="0"/>
              </a:rPr>
              <a:t>Организация</a:t>
            </a:r>
            <a:r>
              <a:rPr lang="en-US" altLang="nl-NL" sz="2000" dirty="0" smtClean="0">
                <a:solidFill>
                  <a:srgbClr val="C00000"/>
                </a:solidFill>
                <a:latin typeface="Verdana" panose="020B0604030504040204" pitchFamily="34" charset="0"/>
              </a:rPr>
              <a:t> </a:t>
            </a:r>
            <a:r>
              <a:rPr lang="en-US" altLang="nl-NL" sz="2000" dirty="0" err="1" smtClean="0">
                <a:solidFill>
                  <a:srgbClr val="C00000"/>
                </a:solidFill>
                <a:latin typeface="Verdana" panose="020B0604030504040204" pitchFamily="34" charset="0"/>
              </a:rPr>
              <a:t>функции</a:t>
            </a:r>
            <a:r>
              <a:rPr lang="en-US" altLang="nl-NL" sz="2000" dirty="0" smtClean="0">
                <a:solidFill>
                  <a:srgbClr val="C00000"/>
                </a:solidFill>
                <a:latin typeface="Verdana" panose="020B0604030504040204" pitchFamily="34" charset="0"/>
              </a:rPr>
              <a:t> </a:t>
            </a:r>
            <a:r>
              <a:rPr lang="en-US" altLang="nl-NL" sz="2000" dirty="0" err="1" smtClean="0">
                <a:solidFill>
                  <a:srgbClr val="C00000"/>
                </a:solidFill>
                <a:latin typeface="Verdana" panose="020B0604030504040204" pitchFamily="34" charset="0"/>
              </a:rPr>
              <a:t>Директората</a:t>
            </a:r>
            <a:r>
              <a:rPr lang="en-US" altLang="nl-NL" sz="2000" dirty="0" smtClean="0">
                <a:solidFill>
                  <a:srgbClr val="C00000"/>
                </a:solidFill>
                <a:latin typeface="Verdana" panose="020B0604030504040204" pitchFamily="34" charset="0"/>
              </a:rPr>
              <a:t> </a:t>
            </a:r>
            <a:r>
              <a:rPr lang="en-US" altLang="nl-NL" sz="2000" dirty="0" err="1" smtClean="0">
                <a:solidFill>
                  <a:srgbClr val="C00000"/>
                </a:solidFill>
                <a:latin typeface="Verdana" panose="020B0604030504040204" pitchFamily="34" charset="0"/>
              </a:rPr>
              <a:t>по</a:t>
            </a:r>
            <a:r>
              <a:rPr lang="en-US" altLang="nl-NL" sz="2000" dirty="0" smtClean="0">
                <a:solidFill>
                  <a:srgbClr val="C00000"/>
                </a:solidFill>
                <a:latin typeface="Verdana" panose="020B0604030504040204" pitchFamily="34" charset="0"/>
              </a:rPr>
              <a:t> </a:t>
            </a:r>
            <a:r>
              <a:rPr lang="en-US" altLang="nl-NL" sz="2000" dirty="0" err="1" smtClean="0">
                <a:solidFill>
                  <a:srgbClr val="C00000"/>
                </a:solidFill>
                <a:latin typeface="Verdana" panose="020B0604030504040204" pitchFamily="34" charset="0"/>
              </a:rPr>
              <a:t>финансовой</a:t>
            </a:r>
            <a:r>
              <a:rPr lang="en-US" altLang="nl-NL" sz="2000" dirty="0" smtClean="0">
                <a:solidFill>
                  <a:srgbClr val="C00000"/>
                </a:solidFill>
                <a:latin typeface="Verdana" panose="020B0604030504040204" pitchFamily="34" charset="0"/>
              </a:rPr>
              <a:t> и </a:t>
            </a:r>
            <a:r>
              <a:rPr lang="en-US" altLang="nl-NL" sz="2000" dirty="0" err="1" smtClean="0">
                <a:solidFill>
                  <a:srgbClr val="C00000"/>
                </a:solidFill>
                <a:latin typeface="Verdana" panose="020B0604030504040204" pitchFamily="34" charset="0"/>
              </a:rPr>
              <a:t>экономической</a:t>
            </a:r>
            <a:r>
              <a:rPr lang="en-US" altLang="nl-NL" sz="2000" dirty="0" smtClean="0">
                <a:solidFill>
                  <a:srgbClr val="C00000"/>
                </a:solidFill>
                <a:latin typeface="Verdana" panose="020B0604030504040204" pitchFamily="34" charset="0"/>
              </a:rPr>
              <a:t> </a:t>
            </a:r>
            <a:r>
              <a:rPr lang="en-US" altLang="nl-NL" sz="2000" dirty="0" err="1" smtClean="0">
                <a:solidFill>
                  <a:srgbClr val="C00000"/>
                </a:solidFill>
                <a:latin typeface="Verdana" panose="020B0604030504040204" pitchFamily="34" charset="0"/>
              </a:rPr>
              <a:t>политике</a:t>
            </a:r>
            <a:r>
              <a:rPr lang="en-US" altLang="nl-NL" sz="2000" dirty="0" smtClean="0">
                <a:solidFill>
                  <a:srgbClr val="C00000"/>
                </a:solidFill>
                <a:latin typeface="Verdana" panose="020B0604030504040204" pitchFamily="34" charset="0"/>
              </a:rPr>
              <a:t> в </a:t>
            </a:r>
            <a:r>
              <a:rPr lang="en-US" altLang="nl-NL" sz="2000" dirty="0" err="1" smtClean="0">
                <a:solidFill>
                  <a:srgbClr val="C00000"/>
                </a:solidFill>
                <a:latin typeface="Verdana" panose="020B0604030504040204" pitchFamily="34" charset="0"/>
              </a:rPr>
              <a:t>отраслевом</a:t>
            </a:r>
            <a:r>
              <a:rPr lang="en-US" altLang="nl-NL" sz="2000" dirty="0" smtClean="0">
                <a:solidFill>
                  <a:srgbClr val="C00000"/>
                </a:solidFill>
                <a:latin typeface="Verdana" panose="020B0604030504040204" pitchFamily="34" charset="0"/>
              </a:rPr>
              <a:t> </a:t>
            </a:r>
            <a:r>
              <a:rPr lang="en-US" altLang="nl-NL" sz="2000" dirty="0" err="1" smtClean="0">
                <a:solidFill>
                  <a:srgbClr val="C00000"/>
                </a:solidFill>
                <a:latin typeface="Verdana" panose="020B0604030504040204" pitchFamily="34" charset="0"/>
              </a:rPr>
              <a:t>министерстве</a:t>
            </a:r>
            <a:endParaRPr lang="en-US" altLang="nl-NL" sz="2000" dirty="0" smtClean="0">
              <a:solidFill>
                <a:srgbClr val="C00000"/>
              </a:solidFill>
              <a:latin typeface="Verdana" panose="020B0604030504040204" pitchFamily="34" charset="0"/>
            </a:endParaRPr>
          </a:p>
        </p:txBody>
      </p:sp>
      <p:sp>
        <p:nvSpPr>
          <p:cNvPr id="15368" name="Rectangle 7"/>
          <p:cNvSpPr>
            <a:spLocks noChangeArrowheads="1"/>
          </p:cNvSpPr>
          <p:nvPr/>
        </p:nvSpPr>
        <p:spPr bwMode="auto">
          <a:xfrm>
            <a:off x="2776538" y="4443412"/>
            <a:ext cx="1196975" cy="8636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spcBef>
                <a:spcPct val="50000"/>
              </a:spcBef>
              <a:buFontTx/>
              <a:buNone/>
            </a:pPr>
            <a:endParaRPr lang="nl-NL" altLang="nl-NL" sz="1800" dirty="0">
              <a:solidFill>
                <a:schemeClr val="tx1"/>
              </a:solidFill>
            </a:endParaRPr>
          </a:p>
          <a:p>
            <a:pPr algn="ctr">
              <a:spcBef>
                <a:spcPct val="50000"/>
              </a:spcBef>
              <a:buFontTx/>
              <a:buNone/>
            </a:pPr>
            <a:r>
              <a:rPr lang="nl-NL" altLang="nl-NL" sz="1800" dirty="0" smtClean="0">
                <a:solidFill>
                  <a:schemeClr val="tx1"/>
                </a:solidFill>
              </a:rPr>
              <a:t>ГД Б</a:t>
            </a:r>
            <a:endParaRPr lang="nl-NL" altLang="nl-NL" sz="1800" dirty="0">
              <a:solidFill>
                <a:schemeClr val="tx1"/>
              </a:solidFill>
            </a:endParaRPr>
          </a:p>
          <a:p>
            <a:pPr algn="ctr">
              <a:buFontTx/>
              <a:buNone/>
            </a:pPr>
            <a:endParaRPr lang="nl-NL" altLang="nl-NL" sz="1800" b="1" dirty="0">
              <a:solidFill>
                <a:schemeClr val="tx1"/>
              </a:solidFill>
            </a:endParaRPr>
          </a:p>
        </p:txBody>
      </p:sp>
      <p:sp>
        <p:nvSpPr>
          <p:cNvPr id="15369" name="Rectangle 8"/>
          <p:cNvSpPr>
            <a:spLocks noChangeArrowheads="1"/>
          </p:cNvSpPr>
          <p:nvPr/>
        </p:nvSpPr>
        <p:spPr bwMode="auto">
          <a:xfrm>
            <a:off x="4162425" y="4468812"/>
            <a:ext cx="1198563" cy="8636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buFontTx/>
              <a:buNone/>
            </a:pPr>
            <a:r>
              <a:rPr lang="nl-NL" altLang="nl-NL" sz="2000" dirty="0" smtClean="0">
                <a:solidFill>
                  <a:schemeClr val="tx1"/>
                </a:solidFill>
                <a:latin typeface="Century Gothic" panose="020B0502020202020204" pitchFamily="34" charset="0"/>
              </a:rPr>
              <a:t>ГД В</a:t>
            </a:r>
            <a:endParaRPr lang="nl-NL" altLang="nl-NL" sz="2000" dirty="0">
              <a:solidFill>
                <a:schemeClr val="tx1"/>
              </a:solidFill>
              <a:latin typeface="Century Gothic" panose="020B0502020202020204" pitchFamily="34" charset="0"/>
            </a:endParaRPr>
          </a:p>
        </p:txBody>
      </p:sp>
      <p:sp>
        <p:nvSpPr>
          <p:cNvPr id="15370" name="Text Box 9"/>
          <p:cNvSpPr txBox="1">
            <a:spLocks noChangeArrowheads="1"/>
          </p:cNvSpPr>
          <p:nvPr/>
        </p:nvSpPr>
        <p:spPr bwMode="auto">
          <a:xfrm>
            <a:off x="2866292" y="2035175"/>
            <a:ext cx="1873983" cy="683264"/>
          </a:xfrm>
          <a:prstGeom prst="rect">
            <a:avLst/>
          </a:prstGeom>
          <a:solidFill>
            <a:schemeClr val="accent1">
              <a:lumMod val="20000"/>
              <a:lumOff val="80000"/>
            </a:schemeClr>
          </a:solidFill>
          <a:ln>
            <a:noFill/>
          </a:ln>
        </p:spPr>
        <p:txBody>
          <a:bodyPr wrap="square">
            <a:spAutoFit/>
          </a:bodyP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nSpc>
                <a:spcPct val="30000"/>
              </a:lnSpc>
              <a:spcBef>
                <a:spcPct val="50000"/>
              </a:spcBef>
              <a:buFontTx/>
              <a:buNone/>
            </a:pPr>
            <a:endParaRPr lang="nl-NL" altLang="nl-NL" sz="1600" dirty="0" smtClean="0">
              <a:solidFill>
                <a:schemeClr val="tx1"/>
              </a:solidFill>
            </a:endParaRPr>
          </a:p>
          <a:p>
            <a:pPr>
              <a:lnSpc>
                <a:spcPct val="30000"/>
              </a:lnSpc>
              <a:spcBef>
                <a:spcPct val="50000"/>
              </a:spcBef>
              <a:buFontTx/>
              <a:buNone/>
            </a:pPr>
            <a:r>
              <a:rPr lang="en-US" altLang="nl-NL" sz="1400" dirty="0" err="1" smtClean="0">
                <a:solidFill>
                  <a:schemeClr val="tx1"/>
                </a:solidFill>
              </a:rPr>
              <a:t>Министр</a:t>
            </a:r>
            <a:r>
              <a:rPr lang="en-US" altLang="nl-NL" sz="1400" dirty="0" smtClean="0">
                <a:solidFill>
                  <a:schemeClr val="tx1"/>
                </a:solidFill>
              </a:rPr>
              <a:t>/</a:t>
            </a:r>
          </a:p>
          <a:p>
            <a:pPr>
              <a:lnSpc>
                <a:spcPct val="30000"/>
              </a:lnSpc>
              <a:spcBef>
                <a:spcPct val="50000"/>
              </a:spcBef>
              <a:buFontTx/>
              <a:buNone/>
            </a:pPr>
            <a:r>
              <a:rPr lang="ru-RU" altLang="nl-NL" sz="1400" dirty="0" smtClean="0">
                <a:solidFill>
                  <a:schemeClr val="tx1"/>
                </a:solidFill>
              </a:rPr>
              <a:t>Г</a:t>
            </a:r>
            <a:r>
              <a:rPr lang="en-US" altLang="nl-NL" sz="1400" dirty="0" err="1" smtClean="0">
                <a:solidFill>
                  <a:schemeClr val="tx1"/>
                </a:solidFill>
              </a:rPr>
              <a:t>осударственный</a:t>
            </a:r>
            <a:endParaRPr lang="en-US" altLang="nl-NL" sz="1400" dirty="0" smtClean="0">
              <a:solidFill>
                <a:schemeClr val="tx1"/>
              </a:solidFill>
            </a:endParaRPr>
          </a:p>
          <a:p>
            <a:pPr>
              <a:lnSpc>
                <a:spcPct val="30000"/>
              </a:lnSpc>
              <a:spcBef>
                <a:spcPct val="50000"/>
              </a:spcBef>
              <a:buFontTx/>
              <a:buNone/>
            </a:pPr>
            <a:r>
              <a:rPr lang="en-US" altLang="nl-NL" sz="1400" dirty="0" err="1" smtClean="0">
                <a:solidFill>
                  <a:schemeClr val="tx1"/>
                </a:solidFill>
              </a:rPr>
              <a:t>секретарь</a:t>
            </a:r>
            <a:endParaRPr lang="en-US" altLang="nl-NL" sz="1400" dirty="0">
              <a:solidFill>
                <a:schemeClr val="tx1"/>
              </a:solidFill>
            </a:endParaRPr>
          </a:p>
        </p:txBody>
      </p:sp>
      <p:sp>
        <p:nvSpPr>
          <p:cNvPr id="15371" name="Text Box 10"/>
          <p:cNvSpPr txBox="1">
            <a:spLocks noChangeArrowheads="1"/>
          </p:cNvSpPr>
          <p:nvPr/>
        </p:nvSpPr>
        <p:spPr bwMode="auto">
          <a:xfrm>
            <a:off x="5502275" y="3651250"/>
            <a:ext cx="1795463" cy="400110"/>
          </a:xfrm>
          <a:prstGeom prst="rect">
            <a:avLst/>
          </a:prstGeom>
          <a:solidFill>
            <a:schemeClr val="accent1">
              <a:lumMod val="20000"/>
              <a:lumOff val="80000"/>
            </a:schemeClr>
          </a:solidFill>
          <a:ln>
            <a:noFill/>
          </a:ln>
        </p:spPr>
        <p:txBody>
          <a:bodyPr>
            <a:spAutoFit/>
          </a:bodyP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spcBef>
                <a:spcPct val="50000"/>
              </a:spcBef>
              <a:buFontTx/>
              <a:buNone/>
            </a:pPr>
            <a:r>
              <a:rPr lang="nl-NL" altLang="nl-NL" sz="2000" b="1" dirty="0" smtClean="0">
                <a:solidFill>
                  <a:schemeClr val="tx1"/>
                </a:solidFill>
                <a:latin typeface="Century Gothic" panose="020B0502020202020204" pitchFamily="34" charset="0"/>
              </a:rPr>
              <a:t>ФЭО</a:t>
            </a:r>
            <a:r>
              <a:rPr lang="nl-NL" altLang="nl-NL" sz="2000" b="1" dirty="0" smtClean="0">
                <a:solidFill>
                  <a:schemeClr val="tx1"/>
                </a:solidFill>
                <a:latin typeface="Century Gothic" panose="020B0502020202020204" pitchFamily="34" charset="0"/>
              </a:rPr>
              <a:t>, </a:t>
            </a:r>
            <a:r>
              <a:rPr lang="nl-NL" altLang="nl-NL" sz="2000" dirty="0" smtClean="0">
                <a:solidFill>
                  <a:schemeClr val="tx1"/>
                </a:solidFill>
                <a:latin typeface="Century Gothic" panose="020B0502020202020204" pitchFamily="34" charset="0"/>
              </a:rPr>
              <a:t>ОВА</a:t>
            </a:r>
            <a:endParaRPr lang="nl-NL" altLang="nl-NL" sz="2000" dirty="0">
              <a:solidFill>
                <a:schemeClr val="tx1"/>
              </a:solidFill>
              <a:latin typeface="Century Gothic" panose="020B0502020202020204" pitchFamily="34" charset="0"/>
            </a:endParaRPr>
          </a:p>
        </p:txBody>
      </p:sp>
      <p:sp>
        <p:nvSpPr>
          <p:cNvPr id="15372" name="Text Box 11"/>
          <p:cNvSpPr txBox="1">
            <a:spLocks noChangeArrowheads="1"/>
          </p:cNvSpPr>
          <p:nvPr/>
        </p:nvSpPr>
        <p:spPr bwMode="auto">
          <a:xfrm>
            <a:off x="2976563" y="2859087"/>
            <a:ext cx="1795462" cy="707886"/>
          </a:xfrm>
          <a:prstGeom prst="rect">
            <a:avLst/>
          </a:prstGeom>
          <a:solidFill>
            <a:schemeClr val="accent1">
              <a:lumMod val="20000"/>
              <a:lumOff val="80000"/>
            </a:schemeClr>
          </a:solidFill>
          <a:ln>
            <a:noFill/>
          </a:ln>
        </p:spPr>
        <p:txBody>
          <a:bodyPr>
            <a:spAutoFit/>
          </a:bodyP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spcBef>
                <a:spcPct val="50000"/>
              </a:spcBef>
              <a:buFontTx/>
              <a:buNone/>
            </a:pPr>
            <a:r>
              <a:rPr lang="nl-NL" altLang="nl-NL" sz="1600" dirty="0" smtClean="0">
                <a:solidFill>
                  <a:schemeClr val="tx1"/>
                </a:solidFill>
              </a:rPr>
              <a:t>Генеральный </a:t>
            </a:r>
          </a:p>
          <a:p>
            <a:pPr>
              <a:spcBef>
                <a:spcPct val="50000"/>
              </a:spcBef>
              <a:buFontTx/>
              <a:buNone/>
            </a:pPr>
            <a:r>
              <a:rPr lang="nl-NL" altLang="nl-NL" sz="1600" dirty="0" smtClean="0">
                <a:solidFill>
                  <a:schemeClr val="tx1"/>
                </a:solidFill>
              </a:rPr>
              <a:t>Секретарь</a:t>
            </a:r>
            <a:endParaRPr lang="nl-NL" altLang="nl-NL" sz="1600" dirty="0">
              <a:solidFill>
                <a:schemeClr val="tx1"/>
              </a:solidFill>
            </a:endParaRPr>
          </a:p>
        </p:txBody>
      </p:sp>
      <p:sp>
        <p:nvSpPr>
          <p:cNvPr id="15373" name="Rectangle 12"/>
          <p:cNvSpPr>
            <a:spLocks noChangeArrowheads="1"/>
          </p:cNvSpPr>
          <p:nvPr/>
        </p:nvSpPr>
        <p:spPr bwMode="auto">
          <a:xfrm>
            <a:off x="5518150" y="4486275"/>
            <a:ext cx="1196975" cy="8636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buFontTx/>
              <a:buNone/>
            </a:pPr>
            <a:r>
              <a:rPr lang="nl-NL" altLang="nl-NL" sz="2000" dirty="0" smtClean="0">
                <a:solidFill>
                  <a:schemeClr val="tx1"/>
                </a:solidFill>
                <a:latin typeface="Century Gothic" panose="020B0502020202020204" pitchFamily="34" charset="0"/>
              </a:rPr>
              <a:t>ГД Г</a:t>
            </a:r>
            <a:endParaRPr lang="nl-NL" altLang="nl-NL" sz="2000" dirty="0">
              <a:solidFill>
                <a:schemeClr val="tx1"/>
              </a:solidFill>
              <a:latin typeface="Century Gothic" panose="020B0502020202020204" pitchFamily="34" charset="0"/>
            </a:endParaRPr>
          </a:p>
        </p:txBody>
      </p:sp>
      <p:sp>
        <p:nvSpPr>
          <p:cNvPr id="15375" name="Rectangle 14"/>
          <p:cNvSpPr>
            <a:spLocks noChangeArrowheads="1"/>
          </p:cNvSpPr>
          <p:nvPr/>
        </p:nvSpPr>
        <p:spPr bwMode="auto">
          <a:xfrm>
            <a:off x="6007100" y="5572125"/>
            <a:ext cx="996950" cy="6477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buFontTx/>
              <a:buNone/>
            </a:pPr>
            <a:r>
              <a:rPr lang="nl-NL" altLang="nl-NL" sz="1200" dirty="0" smtClean="0">
                <a:solidFill>
                  <a:schemeClr val="tx1"/>
                </a:solidFill>
                <a:latin typeface="Century Gothic" panose="020B0502020202020204" pitchFamily="34" charset="0"/>
              </a:rPr>
              <a:t>Ведомство </a:t>
            </a:r>
            <a:endParaRPr lang="nl-NL" altLang="nl-NL" sz="1200" dirty="0">
              <a:solidFill>
                <a:schemeClr val="tx1"/>
              </a:solidFill>
              <a:latin typeface="Century Gothic" panose="020B0502020202020204" pitchFamily="34" charset="0"/>
            </a:endParaRPr>
          </a:p>
        </p:txBody>
      </p:sp>
      <p:sp>
        <p:nvSpPr>
          <p:cNvPr id="15376" name="Rectangle 15"/>
          <p:cNvSpPr>
            <a:spLocks noChangeArrowheads="1"/>
          </p:cNvSpPr>
          <p:nvPr/>
        </p:nvSpPr>
        <p:spPr bwMode="auto">
          <a:xfrm>
            <a:off x="2919413" y="5578475"/>
            <a:ext cx="996950" cy="6477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buFontTx/>
              <a:buNone/>
            </a:pPr>
            <a:r>
              <a:rPr lang="nl-NL" altLang="nl-NL" sz="1200" dirty="0" smtClean="0">
                <a:solidFill>
                  <a:schemeClr val="tx1"/>
                </a:solidFill>
                <a:latin typeface="Century Gothic" panose="020B0502020202020204" pitchFamily="34" charset="0"/>
              </a:rPr>
              <a:t>Ведомство </a:t>
            </a:r>
            <a:endParaRPr lang="nl-NL" altLang="nl-NL" sz="1200" dirty="0">
              <a:solidFill>
                <a:schemeClr val="tx1"/>
              </a:solidFill>
              <a:latin typeface="Century Gothic" panose="020B0502020202020204" pitchFamily="34" charset="0"/>
            </a:endParaRPr>
          </a:p>
        </p:txBody>
      </p:sp>
      <p:sp>
        <p:nvSpPr>
          <p:cNvPr id="15377" name="Line 16"/>
          <p:cNvSpPr>
            <a:spLocks noChangeShapeType="1"/>
          </p:cNvSpPr>
          <p:nvPr/>
        </p:nvSpPr>
        <p:spPr bwMode="auto">
          <a:xfrm flipH="1">
            <a:off x="3739662" y="2623541"/>
            <a:ext cx="855" cy="235546"/>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nl-NL"/>
          </a:p>
        </p:txBody>
      </p:sp>
      <p:sp>
        <p:nvSpPr>
          <p:cNvPr id="15378" name="Line 17"/>
          <p:cNvSpPr>
            <a:spLocks noChangeShapeType="1"/>
          </p:cNvSpPr>
          <p:nvPr/>
        </p:nvSpPr>
        <p:spPr bwMode="auto">
          <a:xfrm flipH="1">
            <a:off x="1723291" y="3646119"/>
            <a:ext cx="1851941" cy="77689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nl-NL"/>
          </a:p>
        </p:txBody>
      </p:sp>
      <p:sp>
        <p:nvSpPr>
          <p:cNvPr id="15379" name="Line 18"/>
          <p:cNvSpPr>
            <a:spLocks noChangeShapeType="1"/>
          </p:cNvSpPr>
          <p:nvPr/>
        </p:nvSpPr>
        <p:spPr bwMode="auto">
          <a:xfrm flipH="1">
            <a:off x="3548063" y="3500437"/>
            <a:ext cx="10317" cy="950911"/>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nl-NL"/>
          </a:p>
        </p:txBody>
      </p:sp>
      <p:sp>
        <p:nvSpPr>
          <p:cNvPr id="15380" name="Line 19"/>
          <p:cNvSpPr>
            <a:spLocks noChangeShapeType="1"/>
          </p:cNvSpPr>
          <p:nvPr/>
        </p:nvSpPr>
        <p:spPr bwMode="auto">
          <a:xfrm>
            <a:off x="3559968" y="4083842"/>
            <a:ext cx="1073150" cy="37623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nl-NL"/>
          </a:p>
        </p:txBody>
      </p:sp>
      <p:sp>
        <p:nvSpPr>
          <p:cNvPr id="15381" name="Line 20"/>
          <p:cNvSpPr>
            <a:spLocks noChangeShapeType="1"/>
          </p:cNvSpPr>
          <p:nvPr/>
        </p:nvSpPr>
        <p:spPr bwMode="auto">
          <a:xfrm>
            <a:off x="3575050" y="3989387"/>
            <a:ext cx="2432050" cy="461961"/>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nl-NL"/>
          </a:p>
        </p:txBody>
      </p:sp>
      <p:sp>
        <p:nvSpPr>
          <p:cNvPr id="15382" name="Line 21"/>
          <p:cNvSpPr>
            <a:spLocks noChangeShapeType="1"/>
          </p:cNvSpPr>
          <p:nvPr/>
        </p:nvSpPr>
        <p:spPr bwMode="auto">
          <a:xfrm flipH="1">
            <a:off x="3575050" y="3860800"/>
            <a:ext cx="19272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nl-NL"/>
          </a:p>
        </p:txBody>
      </p:sp>
      <p:sp>
        <p:nvSpPr>
          <p:cNvPr id="15383" name="Line 22"/>
          <p:cNvSpPr>
            <a:spLocks noChangeShapeType="1"/>
          </p:cNvSpPr>
          <p:nvPr/>
        </p:nvSpPr>
        <p:spPr bwMode="auto">
          <a:xfrm flipV="1">
            <a:off x="6491288" y="5416550"/>
            <a:ext cx="7937" cy="2206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nl-NL"/>
          </a:p>
        </p:txBody>
      </p:sp>
      <p:sp>
        <p:nvSpPr>
          <p:cNvPr id="15384" name="Line 23"/>
          <p:cNvSpPr>
            <a:spLocks noChangeShapeType="1"/>
          </p:cNvSpPr>
          <p:nvPr/>
        </p:nvSpPr>
        <p:spPr bwMode="auto">
          <a:xfrm flipV="1">
            <a:off x="3376613" y="5373688"/>
            <a:ext cx="0" cy="22066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nl-NL"/>
          </a:p>
        </p:txBody>
      </p:sp>
      <p:sp>
        <p:nvSpPr>
          <p:cNvPr id="15386" name="Text Box 25"/>
          <p:cNvSpPr txBox="1">
            <a:spLocks noChangeArrowheads="1"/>
          </p:cNvSpPr>
          <p:nvPr/>
        </p:nvSpPr>
        <p:spPr bwMode="auto">
          <a:xfrm>
            <a:off x="6929438" y="4502150"/>
            <a:ext cx="1795462" cy="461665"/>
          </a:xfrm>
          <a:prstGeom prst="rect">
            <a:avLst/>
          </a:prstGeom>
          <a:solidFill>
            <a:schemeClr val="accent1">
              <a:lumMod val="20000"/>
              <a:lumOff val="80000"/>
            </a:schemeClr>
          </a:solidFill>
          <a:ln>
            <a:noFill/>
          </a:ln>
        </p:spPr>
        <p:txBody>
          <a:bodyPr>
            <a:spAutoFit/>
          </a:bodyP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spcBef>
                <a:spcPct val="50000"/>
              </a:spcBef>
              <a:buFontTx/>
              <a:buNone/>
            </a:pPr>
            <a:r>
              <a:rPr lang="en-US" altLang="nl-NL" sz="1200" dirty="0" err="1" smtClean="0">
                <a:solidFill>
                  <a:schemeClr val="tx1"/>
                </a:solidFill>
                <a:latin typeface="Century Gothic" panose="020B0502020202020204" pitchFamily="34" charset="0"/>
              </a:rPr>
              <a:t>Децентрализованный</a:t>
            </a:r>
            <a:r>
              <a:rPr lang="en-US" altLang="nl-NL" sz="1200" dirty="0" smtClean="0">
                <a:solidFill>
                  <a:schemeClr val="tx1"/>
                </a:solidFill>
                <a:latin typeface="Century Gothic" panose="020B0502020202020204" pitchFamily="34" charset="0"/>
              </a:rPr>
              <a:t> ФС (</a:t>
            </a:r>
            <a:r>
              <a:rPr lang="en-US" altLang="nl-NL" sz="1200" dirty="0" err="1" smtClean="0">
                <a:solidFill>
                  <a:schemeClr val="tx1"/>
                </a:solidFill>
                <a:latin typeface="Century Gothic" panose="020B0502020202020204" pitchFamily="34" charset="0"/>
              </a:rPr>
              <a:t>контролер</a:t>
            </a:r>
            <a:r>
              <a:rPr lang="en-US" altLang="nl-NL" sz="1200" dirty="0" smtClean="0">
                <a:solidFill>
                  <a:schemeClr val="tx1"/>
                </a:solidFill>
                <a:latin typeface="Century Gothic" panose="020B0502020202020204" pitchFamily="34" charset="0"/>
              </a:rPr>
              <a:t>)</a:t>
            </a:r>
            <a:endParaRPr lang="en-US" altLang="nl-NL" sz="1200" dirty="0">
              <a:solidFill>
                <a:schemeClr val="tx1"/>
              </a:solidFill>
              <a:latin typeface="Century Gothic" panose="020B0502020202020204" pitchFamily="34" charset="0"/>
            </a:endParaRPr>
          </a:p>
        </p:txBody>
      </p:sp>
      <p:sp>
        <p:nvSpPr>
          <p:cNvPr id="15388" name="Text Box 27"/>
          <p:cNvSpPr txBox="1">
            <a:spLocks noChangeArrowheads="1"/>
          </p:cNvSpPr>
          <p:nvPr/>
        </p:nvSpPr>
        <p:spPr bwMode="auto">
          <a:xfrm>
            <a:off x="7351713" y="5545137"/>
            <a:ext cx="1622425" cy="646331"/>
          </a:xfrm>
          <a:prstGeom prst="rect">
            <a:avLst/>
          </a:prstGeom>
          <a:solidFill>
            <a:schemeClr val="accent1">
              <a:lumMod val="20000"/>
              <a:lumOff val="80000"/>
            </a:schemeClr>
          </a:solidFill>
          <a:ln>
            <a:noFill/>
          </a:ln>
        </p:spPr>
        <p:txBody>
          <a:bodyPr>
            <a:spAutoFit/>
          </a:bodyP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spcBef>
                <a:spcPct val="50000"/>
              </a:spcBef>
            </a:pPr>
            <a:r>
              <a:rPr lang="en-US" altLang="nl-NL" sz="1200" dirty="0" err="1" smtClean="0">
                <a:solidFill>
                  <a:schemeClr val="tx1"/>
                </a:solidFill>
                <a:latin typeface="Century Gothic" panose="020B0502020202020204" pitchFamily="34" charset="0"/>
              </a:rPr>
              <a:t>Децентрализованный</a:t>
            </a:r>
            <a:r>
              <a:rPr lang="en-US" altLang="nl-NL" sz="1200" smtClean="0">
                <a:solidFill>
                  <a:schemeClr val="tx1"/>
                </a:solidFill>
                <a:latin typeface="Century Gothic" panose="020B0502020202020204" pitchFamily="34" charset="0"/>
              </a:rPr>
              <a:t> </a:t>
            </a:r>
            <a:r>
              <a:rPr lang="en-US" altLang="nl-NL" sz="1200" smtClean="0">
                <a:solidFill>
                  <a:schemeClr val="tx1"/>
                </a:solidFill>
                <a:latin typeface="Century Gothic" panose="020B0502020202020204" pitchFamily="34" charset="0"/>
              </a:rPr>
              <a:t>ФС </a:t>
            </a:r>
            <a:r>
              <a:rPr lang="en-US" altLang="nl-NL" sz="1200" dirty="0" smtClean="0">
                <a:solidFill>
                  <a:schemeClr val="tx1"/>
                </a:solidFill>
                <a:latin typeface="Century Gothic" panose="020B0502020202020204" pitchFamily="34" charset="0"/>
              </a:rPr>
              <a:t>(</a:t>
            </a:r>
            <a:r>
              <a:rPr lang="en-US" altLang="nl-NL" sz="1200" dirty="0" err="1" smtClean="0">
                <a:solidFill>
                  <a:schemeClr val="tx1"/>
                </a:solidFill>
                <a:latin typeface="Century Gothic" panose="020B0502020202020204" pitchFamily="34" charset="0"/>
              </a:rPr>
              <a:t>контролер</a:t>
            </a:r>
            <a:r>
              <a:rPr lang="en-US" altLang="nl-NL" sz="1200" dirty="0" smtClean="0">
                <a:solidFill>
                  <a:schemeClr val="tx1"/>
                </a:solidFill>
                <a:latin typeface="Century Gothic" panose="020B0502020202020204" pitchFamily="34" charset="0"/>
              </a:rPr>
              <a:t>)</a:t>
            </a:r>
            <a:endParaRPr lang="en-US" altLang="nl-NL" sz="1200" dirty="0" smtClean="0">
              <a:solidFill>
                <a:schemeClr val="tx1"/>
              </a:solidFill>
              <a:latin typeface="Century Gothic" panose="020B0502020202020204" pitchFamily="34" charset="0"/>
            </a:endParaRPr>
          </a:p>
        </p:txBody>
      </p:sp>
      <p:sp>
        <p:nvSpPr>
          <p:cNvPr id="15389" name="Line 29"/>
          <p:cNvSpPr>
            <a:spLocks noChangeShapeType="1"/>
          </p:cNvSpPr>
          <p:nvPr/>
        </p:nvSpPr>
        <p:spPr bwMode="auto">
          <a:xfrm>
            <a:off x="7297738" y="3902075"/>
            <a:ext cx="504825" cy="652463"/>
          </a:xfrm>
          <a:prstGeom prst="line">
            <a:avLst/>
          </a:prstGeom>
          <a:noFill/>
          <a:ln w="19050">
            <a:solidFill>
              <a:schemeClr val="tx1"/>
            </a:solidFill>
            <a:prstDash val="sysDot"/>
            <a:round/>
            <a:headEnd/>
            <a:tailEnd/>
          </a:ln>
          <a:extLst>
            <a:ext uri="{909E8E84-426E-40DD-AFC4-6F175D3DCCD1}">
              <a14:hiddenFill xmlns="" xmlns:a14="http://schemas.microsoft.com/office/drawing/2010/main">
                <a:noFill/>
              </a14:hiddenFill>
            </a:ext>
          </a:extLst>
        </p:spPr>
        <p:txBody>
          <a:bodyPr anchor="ctr"/>
          <a:lstStyle/>
          <a:p>
            <a:endParaRPr lang="nl-NL"/>
          </a:p>
        </p:txBody>
      </p:sp>
      <p:sp>
        <p:nvSpPr>
          <p:cNvPr id="15390" name="Line 30"/>
          <p:cNvSpPr>
            <a:spLocks noChangeShapeType="1"/>
          </p:cNvSpPr>
          <p:nvPr/>
        </p:nvSpPr>
        <p:spPr bwMode="auto">
          <a:xfrm>
            <a:off x="7289800" y="3849688"/>
            <a:ext cx="1592263" cy="0"/>
          </a:xfrm>
          <a:prstGeom prst="line">
            <a:avLst/>
          </a:prstGeom>
          <a:noFill/>
          <a:ln w="19050">
            <a:solidFill>
              <a:schemeClr val="tx1"/>
            </a:solidFill>
            <a:prstDash val="sysDot"/>
            <a:round/>
            <a:headEnd/>
            <a:tailEnd/>
          </a:ln>
          <a:extLst>
            <a:ext uri="{909E8E84-426E-40DD-AFC4-6F175D3DCCD1}">
              <a14:hiddenFill xmlns="" xmlns:a14="http://schemas.microsoft.com/office/drawing/2010/main">
                <a:noFill/>
              </a14:hiddenFill>
            </a:ext>
          </a:extLst>
        </p:spPr>
        <p:txBody>
          <a:bodyPr anchor="ctr"/>
          <a:lstStyle/>
          <a:p>
            <a:endParaRPr lang="nl-NL"/>
          </a:p>
        </p:txBody>
      </p:sp>
      <p:sp>
        <p:nvSpPr>
          <p:cNvPr id="15391" name="Line 32"/>
          <p:cNvSpPr>
            <a:spLocks noChangeShapeType="1"/>
          </p:cNvSpPr>
          <p:nvPr/>
        </p:nvSpPr>
        <p:spPr bwMode="auto">
          <a:xfrm flipH="1" flipV="1">
            <a:off x="8909050" y="3841750"/>
            <a:ext cx="7938" cy="2124075"/>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anchor="ctr"/>
          <a:lstStyle/>
          <a:p>
            <a:endParaRPr lang="nl-NL"/>
          </a:p>
        </p:txBody>
      </p:sp>
      <p:sp>
        <p:nvSpPr>
          <p:cNvPr id="15392" name="Line 33"/>
          <p:cNvSpPr>
            <a:spLocks noChangeShapeType="1"/>
          </p:cNvSpPr>
          <p:nvPr/>
        </p:nvSpPr>
        <p:spPr bwMode="auto">
          <a:xfrm flipH="1">
            <a:off x="8769350" y="3857625"/>
            <a:ext cx="112713" cy="1776413"/>
          </a:xfrm>
          <a:prstGeom prst="line">
            <a:avLst/>
          </a:prstGeom>
          <a:noFill/>
          <a:ln w="19050">
            <a:solidFill>
              <a:schemeClr val="tx1"/>
            </a:solidFill>
            <a:prstDash val="sysDot"/>
            <a:round/>
            <a:headEnd/>
            <a:tailEnd/>
          </a:ln>
          <a:extLst>
            <a:ext uri="{909E8E84-426E-40DD-AFC4-6F175D3DCCD1}">
              <a14:hiddenFill xmlns="" xmlns:a14="http://schemas.microsoft.com/office/drawing/2010/main">
                <a:noFill/>
              </a14:hiddenFill>
            </a:ext>
          </a:extLst>
        </p:spPr>
        <p:txBody>
          <a:bodyPr anchor="ctr"/>
          <a:lstStyle/>
          <a:p>
            <a:endParaRPr lang="nl-NL"/>
          </a:p>
        </p:txBody>
      </p:sp>
      <p:sp>
        <p:nvSpPr>
          <p:cNvPr id="15393" name="Line 34"/>
          <p:cNvSpPr>
            <a:spLocks noChangeShapeType="1"/>
          </p:cNvSpPr>
          <p:nvPr/>
        </p:nvSpPr>
        <p:spPr bwMode="auto">
          <a:xfrm flipV="1">
            <a:off x="6705600" y="4833938"/>
            <a:ext cx="219075" cy="95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nchor="ctr"/>
          <a:lstStyle/>
          <a:p>
            <a:endParaRPr lang="nl-NL"/>
          </a:p>
        </p:txBody>
      </p:sp>
      <p:sp>
        <p:nvSpPr>
          <p:cNvPr id="15394" name="Line 35"/>
          <p:cNvSpPr>
            <a:spLocks noChangeShapeType="1"/>
          </p:cNvSpPr>
          <p:nvPr/>
        </p:nvSpPr>
        <p:spPr bwMode="auto">
          <a:xfrm>
            <a:off x="7002463" y="5895975"/>
            <a:ext cx="3048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nchor="ctr"/>
          <a:lstStyle/>
          <a:p>
            <a:endParaRPr lang="nl-NL"/>
          </a:p>
        </p:txBody>
      </p:sp>
      <p:sp>
        <p:nvSpPr>
          <p:cNvPr id="35" name="Rectangle 7"/>
          <p:cNvSpPr>
            <a:spLocks noChangeArrowheads="1"/>
          </p:cNvSpPr>
          <p:nvPr/>
        </p:nvSpPr>
        <p:spPr bwMode="auto">
          <a:xfrm>
            <a:off x="1288256" y="4440481"/>
            <a:ext cx="1196975" cy="8636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spcBef>
                <a:spcPct val="50000"/>
              </a:spcBef>
              <a:buFontTx/>
              <a:buNone/>
            </a:pPr>
            <a:endParaRPr lang="nl-NL" altLang="nl-NL" sz="1800" dirty="0">
              <a:solidFill>
                <a:schemeClr val="tx1"/>
              </a:solidFill>
            </a:endParaRPr>
          </a:p>
          <a:p>
            <a:pPr algn="ctr">
              <a:spcBef>
                <a:spcPct val="50000"/>
              </a:spcBef>
              <a:buFontTx/>
              <a:buNone/>
            </a:pPr>
            <a:r>
              <a:rPr lang="nl-NL" altLang="nl-NL" sz="1800" dirty="0" smtClean="0">
                <a:solidFill>
                  <a:schemeClr val="tx1"/>
                </a:solidFill>
              </a:rPr>
              <a:t>ГД А</a:t>
            </a:r>
            <a:endParaRPr lang="nl-NL" altLang="nl-NL" sz="1800" dirty="0">
              <a:solidFill>
                <a:schemeClr val="tx1"/>
              </a:solidFill>
            </a:endParaRPr>
          </a:p>
          <a:p>
            <a:pPr algn="ctr">
              <a:buFontTx/>
              <a:buNone/>
            </a:pPr>
            <a:endParaRPr lang="nl-NL" altLang="nl-NL" sz="1800" b="1" dirty="0">
              <a:solidFill>
                <a:schemeClr val="tx1"/>
              </a:solidFill>
            </a:endParaRPr>
          </a:p>
        </p:txBody>
      </p:sp>
      <p:sp>
        <p:nvSpPr>
          <p:cNvPr id="2" name="Tijdelijke aanduiding voor voettekst 1"/>
          <p:cNvSpPr>
            <a:spLocks noGrp="1"/>
          </p:cNvSpPr>
          <p:nvPr>
            <p:ph type="ftr" sz="quarter" idx="11"/>
          </p:nvPr>
        </p:nvSpPr>
        <p:spPr/>
        <p:txBody>
          <a:bodyPr/>
          <a:lstStyle/>
          <a:p>
            <a:pPr>
              <a:defRPr/>
            </a:pPr>
            <a:r>
              <a:rPr lang="nl-NL" dirty="0" smtClean="0"/>
              <a:t>Прага, март </a:t>
            </a:r>
            <a:r>
              <a:rPr lang="nl-NL" dirty="0" smtClean="0"/>
              <a:t>2016</a:t>
            </a:r>
            <a:endParaRPr lang="nl-NL" dirty="0"/>
          </a:p>
        </p:txBody>
      </p:sp>
    </p:spTree>
    <p:extLst>
      <p:ext uri="{BB962C8B-B14F-4D97-AF65-F5344CB8AC3E}">
        <p14:creationId xmlns="" xmlns:p14="http://schemas.microsoft.com/office/powerpoint/2010/main" val="27594457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bwMode="auto">
          <a:xfrm>
            <a:off x="468313" y="765175"/>
            <a:ext cx="8208962" cy="11430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en-US" altLang="nl-NL" sz="2500" dirty="0" err="1" smtClean="0">
                <a:solidFill>
                  <a:srgbClr val="C00000"/>
                </a:solidFill>
                <a:latin typeface="Verdana" panose="020B0604030504040204" pitchFamily="34" charset="0"/>
              </a:rPr>
              <a:t>Финансово-экономическая</a:t>
            </a:r>
            <a:r>
              <a:rPr lang="en-US" altLang="nl-NL" sz="2500" dirty="0" smtClean="0">
                <a:solidFill>
                  <a:srgbClr val="C00000"/>
                </a:solidFill>
                <a:latin typeface="Verdana" panose="020B0604030504040204" pitchFamily="34" charset="0"/>
              </a:rPr>
              <a:t> </a:t>
            </a:r>
            <a:r>
              <a:rPr lang="en-US" altLang="nl-NL" sz="2500" dirty="0" err="1" smtClean="0">
                <a:solidFill>
                  <a:srgbClr val="C00000"/>
                </a:solidFill>
                <a:latin typeface="Verdana" panose="020B0604030504040204" pitchFamily="34" charset="0"/>
              </a:rPr>
              <a:t>политика</a:t>
            </a:r>
            <a:endParaRPr lang="en-US" altLang="nl-NL" sz="2500" dirty="0" smtClean="0">
              <a:solidFill>
                <a:srgbClr val="C00000"/>
              </a:solidFill>
              <a:latin typeface="Verdana" panose="020B0604030504040204" pitchFamily="34" charset="0"/>
            </a:endParaRPr>
          </a:p>
        </p:txBody>
      </p:sp>
      <p:sp>
        <p:nvSpPr>
          <p:cNvPr id="19460" name="Rectangle 3"/>
          <p:cNvSpPr>
            <a:spLocks noGrp="1" noChangeArrowheads="1"/>
          </p:cNvSpPr>
          <p:nvPr>
            <p:ph type="body" idx="4294967295"/>
          </p:nvPr>
        </p:nvSpPr>
        <p:spPr>
          <a:xfrm>
            <a:off x="175847" y="2060575"/>
            <a:ext cx="8282354" cy="3425825"/>
          </a:xfrm>
        </p:spPr>
        <p:txBody>
          <a:bodyPr/>
          <a:lstStyle/>
          <a:p>
            <a:pPr marL="285750" indent="-285750">
              <a:spcBef>
                <a:spcPct val="20000"/>
              </a:spcBef>
              <a:buFont typeface="Arial" panose="020B0604020202020204" pitchFamily="34" charset="0"/>
              <a:buChar char="•"/>
            </a:pPr>
            <a:r>
              <a:rPr lang="en-GB" altLang="nl-NL" sz="1600" dirty="0" err="1" smtClean="0">
                <a:solidFill>
                  <a:srgbClr val="000000"/>
                </a:solidFill>
                <a:latin typeface="Verdana" panose="020B0604030504040204" pitchFamily="34" charset="0"/>
              </a:rPr>
              <a:t>Отдел</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кадров</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нелинейное</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подчинение</a:t>
            </a:r>
            <a:r>
              <a:rPr lang="en-GB" altLang="nl-NL" sz="1600" dirty="0" smtClean="0">
                <a:solidFill>
                  <a:srgbClr val="000000"/>
                </a:solidFill>
                <a:latin typeface="Verdana" panose="020B0604030504040204" pitchFamily="34" charset="0"/>
              </a:rPr>
              <a:t>!!</a:t>
            </a:r>
            <a:endParaRPr lang="en-GB" altLang="nl-NL" sz="1600" dirty="0" smtClean="0">
              <a:solidFill>
                <a:srgbClr val="000000"/>
              </a:solidFill>
              <a:latin typeface="Verdana" panose="020B0604030504040204" pitchFamily="34" charset="0"/>
            </a:endParaRPr>
          </a:p>
          <a:p>
            <a:pPr marL="285750" indent="-285750">
              <a:spcBef>
                <a:spcPct val="20000"/>
              </a:spcBef>
              <a:buFont typeface="Arial" panose="020B0604020202020204" pitchFamily="34" charset="0"/>
              <a:buChar char="•"/>
            </a:pPr>
            <a:r>
              <a:rPr lang="en-GB" altLang="nl-NL" sz="1600" dirty="0" err="1" smtClean="0">
                <a:solidFill>
                  <a:srgbClr val="000000"/>
                </a:solidFill>
                <a:latin typeface="Verdana" panose="020B0604030504040204" pitchFamily="34" charset="0"/>
              </a:rPr>
              <a:t>Координирование</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бюджетного</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процесса</a:t>
            </a:r>
            <a:r>
              <a:rPr lang="en-GB" altLang="nl-NL" sz="1600" dirty="0" smtClean="0">
                <a:solidFill>
                  <a:srgbClr val="000000"/>
                </a:solidFill>
                <a:latin typeface="Verdana" panose="020B0604030504040204" pitchFamily="34" charset="0"/>
              </a:rPr>
              <a:t> в </a:t>
            </a:r>
            <a:r>
              <a:rPr lang="en-GB" altLang="nl-NL" sz="1600" dirty="0" err="1" smtClean="0">
                <a:solidFill>
                  <a:srgbClr val="000000"/>
                </a:solidFill>
                <a:latin typeface="Verdana" panose="020B0604030504040204" pitchFamily="34" charset="0"/>
              </a:rPr>
              <a:t>рамках</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отраслевого</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министерства</a:t>
            </a:r>
            <a:r>
              <a:rPr lang="en-GB" altLang="nl-NL" sz="1600" dirty="0" smtClean="0">
                <a:solidFill>
                  <a:srgbClr val="000000"/>
                </a:solidFill>
                <a:latin typeface="Verdana" panose="020B0604030504040204" pitchFamily="34" charset="0"/>
              </a:rPr>
              <a:t> </a:t>
            </a:r>
            <a:endParaRPr lang="en-GB" altLang="nl-NL" sz="1600" dirty="0" smtClean="0">
              <a:solidFill>
                <a:srgbClr val="000000"/>
              </a:solidFill>
              <a:latin typeface="Verdana" panose="020B0604030504040204" pitchFamily="34" charset="0"/>
            </a:endParaRPr>
          </a:p>
          <a:p>
            <a:pPr marL="285750" indent="-285750">
              <a:spcBef>
                <a:spcPct val="20000"/>
              </a:spcBef>
              <a:buFont typeface="Arial" panose="020B0604020202020204" pitchFamily="34" charset="0"/>
              <a:buChar char="•"/>
            </a:pPr>
            <a:r>
              <a:rPr lang="en-GB" altLang="nl-NL" sz="1600" dirty="0" err="1" smtClean="0">
                <a:solidFill>
                  <a:srgbClr val="000000"/>
                </a:solidFill>
                <a:latin typeface="Verdana" panose="020B0604030504040204" pitchFamily="34" charset="0"/>
              </a:rPr>
              <a:t>Две</a:t>
            </a:r>
            <a:r>
              <a:rPr lang="en-GB" altLang="nl-NL" sz="1600" dirty="0" smtClean="0">
                <a:solidFill>
                  <a:srgbClr val="000000"/>
                </a:solidFill>
                <a:latin typeface="Verdana" panose="020B0604030504040204" pitchFamily="34" charset="0"/>
              </a:rPr>
              <a:t> </a:t>
            </a:r>
            <a:r>
              <a:rPr lang="en-GB" altLang="nl-NL" sz="1600" dirty="0" err="1" smtClean="0"/>
              <a:t>основных</a:t>
            </a:r>
            <a:r>
              <a:rPr lang="en-GB" altLang="nl-NL" sz="1600" dirty="0" smtClean="0"/>
              <a:t> </a:t>
            </a:r>
            <a:r>
              <a:rPr lang="en-GB" altLang="nl-NL" sz="1600" dirty="0" err="1" smtClean="0"/>
              <a:t>цели</a:t>
            </a:r>
            <a:r>
              <a:rPr lang="en-GB" altLang="nl-NL" sz="1600" dirty="0" smtClean="0">
                <a:solidFill>
                  <a:srgbClr val="000000"/>
                </a:solidFill>
                <a:latin typeface="Verdana" panose="020B0604030504040204" pitchFamily="34" charset="0"/>
              </a:rPr>
              <a:t>: </a:t>
            </a:r>
            <a:r>
              <a:rPr lang="en-GB" altLang="nl-NL" sz="1600" dirty="0" smtClean="0">
                <a:solidFill>
                  <a:srgbClr val="000000"/>
                </a:solidFill>
                <a:latin typeface="Verdana" panose="020B0604030504040204" pitchFamily="34" charset="0"/>
              </a:rPr>
              <a:t>					  </a:t>
            </a:r>
          </a:p>
          <a:p>
            <a:pPr marL="857250" lvl="1"/>
            <a:r>
              <a:rPr lang="en-GB" altLang="nl-NL" sz="1600" dirty="0" err="1" smtClean="0">
                <a:solidFill>
                  <a:srgbClr val="000000"/>
                </a:solidFill>
                <a:latin typeface="Verdana" panose="020B0604030504040204" pitchFamily="34" charset="0"/>
              </a:rPr>
              <a:t>внешняя</a:t>
            </a:r>
            <a:r>
              <a:rPr lang="en-GB" altLang="nl-NL" sz="1600" dirty="0" smtClean="0">
                <a:solidFill>
                  <a:srgbClr val="000000"/>
                </a:solidFill>
                <a:latin typeface="Verdana" panose="020B0604030504040204" pitchFamily="34" charset="0"/>
              </a:rPr>
              <a:t> = </a:t>
            </a:r>
            <a:r>
              <a:rPr lang="en-GB" altLang="nl-NL" sz="1600" dirty="0" err="1" smtClean="0">
                <a:solidFill>
                  <a:srgbClr val="000000"/>
                </a:solidFill>
                <a:latin typeface="Verdana" panose="020B0604030504040204" pitchFamily="34" charset="0"/>
              </a:rPr>
              <a:t>максимизация</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бюджета</a:t>
            </a:r>
            <a:r>
              <a:rPr lang="en-GB" altLang="nl-NL" sz="1600" dirty="0" smtClean="0">
                <a:solidFill>
                  <a:srgbClr val="000000"/>
                </a:solidFill>
                <a:latin typeface="Verdana" panose="020B0604030504040204" pitchFamily="34" charset="0"/>
              </a:rPr>
              <a:t>		   </a:t>
            </a:r>
          </a:p>
          <a:p>
            <a:pPr marL="857250" lvl="1"/>
            <a:r>
              <a:rPr lang="en-GB" altLang="nl-NL" sz="1600" dirty="0" err="1" smtClean="0">
                <a:solidFill>
                  <a:srgbClr val="000000"/>
                </a:solidFill>
                <a:latin typeface="Verdana" panose="020B0604030504040204" pitchFamily="34" charset="0"/>
              </a:rPr>
              <a:t>внутренняя</a:t>
            </a:r>
            <a:r>
              <a:rPr lang="en-GB" altLang="nl-NL" sz="1600" dirty="0" smtClean="0">
                <a:solidFill>
                  <a:srgbClr val="000000"/>
                </a:solidFill>
                <a:latin typeface="Verdana" panose="020B0604030504040204" pitchFamily="34" charset="0"/>
              </a:rPr>
              <a:t> </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оптимизация</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бюджета</a:t>
            </a:r>
            <a:endParaRPr lang="en-GB" altLang="nl-NL" sz="1600" dirty="0" smtClean="0">
              <a:solidFill>
                <a:srgbClr val="000000"/>
              </a:solidFill>
              <a:latin typeface="Verdana" panose="020B0604030504040204" pitchFamily="34" charset="0"/>
            </a:endParaRPr>
          </a:p>
          <a:p>
            <a:pPr marL="285750" indent="-285750">
              <a:spcBef>
                <a:spcPct val="20000"/>
              </a:spcBef>
              <a:buFont typeface="Arial" panose="020B0604020202020204" pitchFamily="34" charset="0"/>
              <a:buChar char="•"/>
            </a:pPr>
            <a:r>
              <a:rPr lang="en-GB" altLang="nl-NL" sz="1600" dirty="0" err="1" smtClean="0">
                <a:solidFill>
                  <a:srgbClr val="000000"/>
                </a:solidFill>
                <a:latin typeface="Verdana" panose="020B0604030504040204" pitchFamily="34" charset="0"/>
              </a:rPr>
              <a:t>Профессиональное</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суждение</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совет</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относительно</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каждого</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положения</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бюджетного</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предложения</a:t>
            </a:r>
            <a:r>
              <a:rPr lang="en-GB" altLang="nl-NL" sz="1600" dirty="0" smtClean="0">
                <a:solidFill>
                  <a:srgbClr val="000000"/>
                </a:solidFill>
                <a:latin typeface="Verdana" panose="020B0604030504040204" pitchFamily="34" charset="0"/>
              </a:rPr>
              <a:t> </a:t>
            </a:r>
            <a:endParaRPr lang="en-GB" altLang="nl-NL" sz="1600" dirty="0" smtClean="0">
              <a:solidFill>
                <a:srgbClr val="000000"/>
              </a:solidFill>
              <a:latin typeface="Verdana" panose="020B0604030504040204" pitchFamily="34" charset="0"/>
            </a:endParaRPr>
          </a:p>
          <a:p>
            <a:pPr marL="285750" indent="-285750">
              <a:spcBef>
                <a:spcPct val="20000"/>
              </a:spcBef>
              <a:buFont typeface="Arial" panose="020B0604020202020204" pitchFamily="34" charset="0"/>
              <a:buChar char="•"/>
            </a:pPr>
            <a:r>
              <a:rPr lang="en-GB" altLang="nl-NL" sz="1600" dirty="0" err="1" smtClean="0">
                <a:solidFill>
                  <a:srgbClr val="000000"/>
                </a:solidFill>
                <a:latin typeface="Verdana" panose="020B0604030504040204" pitchFamily="34" charset="0"/>
              </a:rPr>
              <a:t>Управление</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бюджетом</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контроль</a:t>
            </a:r>
            <a:r>
              <a:rPr lang="en-GB" altLang="nl-NL" sz="1600" dirty="0" smtClean="0">
                <a:solidFill>
                  <a:srgbClr val="000000"/>
                </a:solidFill>
                <a:latin typeface="Verdana" panose="020B0604030504040204" pitchFamily="34" charset="0"/>
              </a:rPr>
              <a:t> </a:t>
            </a:r>
            <a:endParaRPr lang="en-GB" altLang="nl-NL" sz="1600" dirty="0" smtClean="0">
              <a:solidFill>
                <a:srgbClr val="000000"/>
              </a:solidFill>
              <a:latin typeface="Verdana" panose="020B0604030504040204" pitchFamily="34" charset="0"/>
            </a:endParaRPr>
          </a:p>
          <a:p>
            <a:pPr marL="285750" indent="-285750">
              <a:spcBef>
                <a:spcPct val="20000"/>
              </a:spcBef>
              <a:buFont typeface="Arial" panose="020B0604020202020204" pitchFamily="34" charset="0"/>
              <a:buChar char="•"/>
            </a:pPr>
            <a:r>
              <a:rPr lang="en-GB" altLang="nl-NL" sz="1600" dirty="0" err="1" smtClean="0">
                <a:solidFill>
                  <a:srgbClr val="000000"/>
                </a:solidFill>
                <a:latin typeface="Verdana" panose="020B0604030504040204" pitchFamily="34" charset="0"/>
              </a:rPr>
              <a:t>Финансовое</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управление</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контроль</a:t>
            </a:r>
            <a:r>
              <a:rPr lang="en-GB" altLang="nl-NL" sz="1600" dirty="0" smtClean="0">
                <a:solidFill>
                  <a:srgbClr val="000000"/>
                </a:solidFill>
                <a:latin typeface="Verdana" panose="020B0604030504040204" pitchFamily="34" charset="0"/>
              </a:rPr>
              <a:t> </a:t>
            </a:r>
            <a:endParaRPr lang="en-GB" altLang="nl-NL" sz="1600" dirty="0" smtClean="0">
              <a:solidFill>
                <a:srgbClr val="000000"/>
              </a:solidFill>
              <a:latin typeface="Verdana" panose="020B0604030504040204" pitchFamily="34" charset="0"/>
            </a:endParaRPr>
          </a:p>
          <a:p>
            <a:pPr marL="285750" indent="-285750">
              <a:spcBef>
                <a:spcPct val="20000"/>
              </a:spcBef>
              <a:buFont typeface="Arial" panose="020B0604020202020204" pitchFamily="34" charset="0"/>
              <a:buChar char="•"/>
            </a:pPr>
            <a:r>
              <a:rPr lang="en-GB" altLang="nl-NL" sz="1600" dirty="0" err="1" smtClean="0">
                <a:solidFill>
                  <a:srgbClr val="000000"/>
                </a:solidFill>
                <a:latin typeface="Verdana" panose="020B0604030504040204" pitchFamily="34" charset="0"/>
              </a:rPr>
              <a:t>Партнер</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Бюджетной</a:t>
            </a:r>
            <a:r>
              <a:rPr lang="en-GB" altLang="nl-NL" sz="1600" dirty="0" smtClean="0">
                <a:solidFill>
                  <a:srgbClr val="000000"/>
                </a:solidFill>
                <a:latin typeface="Verdana" panose="020B0604030504040204" pitchFamily="34" charset="0"/>
              </a:rPr>
              <a:t> </a:t>
            </a:r>
            <a:r>
              <a:rPr lang="en-GB" altLang="nl-NL" sz="1600" dirty="0" err="1" smtClean="0"/>
              <a:t>и</a:t>
            </a:r>
            <a:r>
              <a:rPr lang="en-GB" altLang="nl-NL" sz="1600" dirty="0" err="1" smtClean="0">
                <a:solidFill>
                  <a:srgbClr val="000000"/>
                </a:solidFill>
                <a:latin typeface="Verdana" panose="020B0604030504040204" pitchFamily="34" charset="0"/>
              </a:rPr>
              <a:t>нспекции</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Министерства</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финансов</a:t>
            </a:r>
            <a:endParaRPr lang="en-GB" altLang="nl-NL" sz="1600" dirty="0" smtClean="0">
              <a:solidFill>
                <a:srgbClr val="000000"/>
              </a:solidFill>
              <a:latin typeface="Verdana" panose="020B0604030504040204" pitchFamily="34" charset="0"/>
            </a:endParaRPr>
          </a:p>
        </p:txBody>
      </p:sp>
      <p:sp>
        <p:nvSpPr>
          <p:cNvPr id="2" name="Tijdelijke aanduiding voor voettekst 1"/>
          <p:cNvSpPr>
            <a:spLocks noGrp="1"/>
          </p:cNvSpPr>
          <p:nvPr>
            <p:ph type="ftr" sz="quarter" idx="11"/>
          </p:nvPr>
        </p:nvSpPr>
        <p:spPr/>
        <p:txBody>
          <a:bodyPr/>
          <a:lstStyle/>
          <a:p>
            <a:pPr>
              <a:defRPr/>
            </a:pPr>
            <a:r>
              <a:rPr lang="nl-NL" dirty="0" smtClean="0"/>
              <a:t>Прага, март </a:t>
            </a:r>
            <a:r>
              <a:rPr lang="nl-NL" dirty="0" smtClean="0"/>
              <a:t>2016</a:t>
            </a:r>
            <a:endParaRPr lang="nl-NL" dirty="0"/>
          </a:p>
        </p:txBody>
      </p:sp>
    </p:spTree>
    <p:extLst>
      <p:ext uri="{BB962C8B-B14F-4D97-AF65-F5344CB8AC3E}">
        <p14:creationId xmlns="" xmlns:p14="http://schemas.microsoft.com/office/powerpoint/2010/main" val="194159460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idx="4294967295"/>
          </p:nvPr>
        </p:nvSpPr>
        <p:spPr bwMode="auto">
          <a:xfrm>
            <a:off x="376238" y="1233488"/>
            <a:ext cx="8442325" cy="5715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en-US" altLang="nl-NL" sz="2200" dirty="0" err="1" smtClean="0">
                <a:solidFill>
                  <a:srgbClr val="C00000"/>
                </a:solidFill>
                <a:latin typeface="Verdana" panose="020B0604030504040204" pitchFamily="34" charset="0"/>
              </a:rPr>
              <a:t>Задачи</a:t>
            </a:r>
            <a:r>
              <a:rPr lang="en-US" altLang="nl-NL" sz="2200" dirty="0" smtClean="0">
                <a:solidFill>
                  <a:srgbClr val="C00000"/>
                </a:solidFill>
                <a:latin typeface="Verdana" panose="020B0604030504040204" pitchFamily="34" charset="0"/>
              </a:rPr>
              <a:t> </a:t>
            </a:r>
            <a:r>
              <a:rPr lang="en-US" altLang="nl-NL" sz="2200" dirty="0" err="1" smtClean="0">
                <a:solidFill>
                  <a:srgbClr val="C00000"/>
                </a:solidFill>
                <a:latin typeface="Verdana" panose="020B0604030504040204" pitchFamily="34" charset="0"/>
              </a:rPr>
              <a:t>Директората</a:t>
            </a:r>
            <a:r>
              <a:rPr lang="en-US" altLang="nl-NL" sz="2200" dirty="0" smtClean="0">
                <a:solidFill>
                  <a:srgbClr val="C00000"/>
                </a:solidFill>
                <a:latin typeface="Verdana" panose="020B0604030504040204" pitchFamily="34" charset="0"/>
              </a:rPr>
              <a:t> </a:t>
            </a:r>
            <a:r>
              <a:rPr lang="en-US" altLang="nl-NL" sz="2200" dirty="0" err="1" smtClean="0">
                <a:solidFill>
                  <a:srgbClr val="C00000"/>
                </a:solidFill>
                <a:latin typeface="Verdana" panose="020B0604030504040204" pitchFamily="34" charset="0"/>
              </a:rPr>
              <a:t>по</a:t>
            </a:r>
            <a:r>
              <a:rPr lang="en-US" altLang="nl-NL" sz="2200" dirty="0" smtClean="0">
                <a:solidFill>
                  <a:srgbClr val="C00000"/>
                </a:solidFill>
                <a:latin typeface="Verdana" panose="020B0604030504040204" pitchFamily="34" charset="0"/>
              </a:rPr>
              <a:t> </a:t>
            </a:r>
            <a:r>
              <a:rPr lang="en-US" altLang="nl-NL" sz="2200" dirty="0" err="1" smtClean="0">
                <a:solidFill>
                  <a:srgbClr val="C00000"/>
                </a:solidFill>
                <a:latin typeface="Verdana" panose="020B0604030504040204" pitchFamily="34" charset="0"/>
              </a:rPr>
              <a:t>финансово-экономической</a:t>
            </a:r>
            <a:r>
              <a:rPr lang="en-US" altLang="nl-NL" sz="2200" dirty="0" smtClean="0">
                <a:solidFill>
                  <a:srgbClr val="C00000"/>
                </a:solidFill>
                <a:latin typeface="Verdana" panose="020B0604030504040204" pitchFamily="34" charset="0"/>
              </a:rPr>
              <a:t> </a:t>
            </a:r>
            <a:r>
              <a:rPr lang="en-US" altLang="nl-NL" sz="2200" dirty="0" err="1" smtClean="0">
                <a:solidFill>
                  <a:srgbClr val="C00000"/>
                </a:solidFill>
                <a:latin typeface="Verdana" panose="020B0604030504040204" pitchFamily="34" charset="0"/>
              </a:rPr>
              <a:t>политике</a:t>
            </a:r>
            <a:r>
              <a:rPr lang="en-US" altLang="nl-NL" sz="2200" dirty="0" smtClean="0">
                <a:solidFill>
                  <a:srgbClr val="C00000"/>
                </a:solidFill>
                <a:latin typeface="Verdana" panose="020B0604030504040204" pitchFamily="34" charset="0"/>
              </a:rPr>
              <a:t> </a:t>
            </a:r>
            <a:endParaRPr lang="en-US" altLang="nl-NL" sz="2200" dirty="0" smtClean="0">
              <a:solidFill>
                <a:srgbClr val="C00000"/>
              </a:solidFill>
              <a:latin typeface="Verdana" panose="020B0604030504040204" pitchFamily="34" charset="0"/>
            </a:endParaRPr>
          </a:p>
        </p:txBody>
      </p:sp>
      <p:sp>
        <p:nvSpPr>
          <p:cNvPr id="22532" name="Rectangle 3"/>
          <p:cNvSpPr>
            <a:spLocks noGrp="1" noChangeArrowheads="1"/>
          </p:cNvSpPr>
          <p:nvPr>
            <p:ph type="body" idx="4294967295"/>
          </p:nvPr>
        </p:nvSpPr>
        <p:spPr>
          <a:xfrm>
            <a:off x="52754" y="1989138"/>
            <a:ext cx="8260984" cy="4092575"/>
          </a:xfrm>
        </p:spPr>
        <p:txBody>
          <a:bodyPr/>
          <a:lstStyle/>
          <a:p>
            <a:pPr marL="993775" lvl="1" indent="-419100">
              <a:buFont typeface="Wingdings" panose="05000000000000000000" pitchFamily="2" charset="2"/>
              <a:buAutoNum type="arabicPeriod"/>
            </a:pPr>
            <a:r>
              <a:rPr lang="en-GB" altLang="nl-NL" sz="1600" dirty="0" err="1" smtClean="0">
                <a:solidFill>
                  <a:schemeClr val="accent1"/>
                </a:solidFill>
                <a:latin typeface="Verdana" panose="020B0604030504040204" pitchFamily="34" charset="0"/>
              </a:rPr>
              <a:t>Финансовая</a:t>
            </a:r>
            <a:r>
              <a:rPr lang="en-GB" altLang="nl-NL" sz="1600" dirty="0" smtClean="0">
                <a:solidFill>
                  <a:schemeClr val="accent1"/>
                </a:solidFill>
                <a:latin typeface="Verdana" panose="020B0604030504040204" pitchFamily="34" charset="0"/>
              </a:rPr>
              <a:t> </a:t>
            </a:r>
            <a:r>
              <a:rPr lang="en-GB" altLang="nl-NL" sz="1600" dirty="0" err="1" smtClean="0">
                <a:solidFill>
                  <a:schemeClr val="accent1"/>
                </a:solidFill>
                <a:latin typeface="Verdana" panose="020B0604030504040204" pitchFamily="34" charset="0"/>
              </a:rPr>
              <a:t>администрация</a:t>
            </a:r>
            <a:r>
              <a:rPr lang="en-GB" altLang="nl-NL" sz="1600" dirty="0" smtClean="0">
                <a:solidFill>
                  <a:schemeClr val="accent1"/>
                </a:solidFill>
                <a:latin typeface="Verdana" panose="020B0604030504040204" pitchFamily="34" charset="0"/>
              </a:rPr>
              <a:t>: </a:t>
            </a:r>
            <a:r>
              <a:rPr lang="en-GB" altLang="nl-NL" sz="1600" dirty="0" err="1" smtClean="0">
                <a:solidFill>
                  <a:schemeClr val="tx1"/>
                </a:solidFill>
                <a:latin typeface="Verdana" panose="020B0604030504040204" pitchFamily="34" charset="0"/>
              </a:rPr>
              <a:t>бухгалтерский</a:t>
            </a:r>
            <a:r>
              <a:rPr lang="en-GB" altLang="nl-NL" sz="1600" dirty="0" smtClean="0">
                <a:solidFill>
                  <a:schemeClr val="tx1"/>
                </a:solidFill>
                <a:latin typeface="Verdana" panose="020B0604030504040204" pitchFamily="34" charset="0"/>
              </a:rPr>
              <a:t> </a:t>
            </a:r>
            <a:r>
              <a:rPr lang="en-GB" altLang="nl-NL" sz="1600" dirty="0" err="1" smtClean="0">
                <a:solidFill>
                  <a:schemeClr val="tx1"/>
                </a:solidFill>
                <a:latin typeface="Verdana" panose="020B0604030504040204" pitchFamily="34" charset="0"/>
              </a:rPr>
              <a:t>учет</a:t>
            </a:r>
            <a:r>
              <a:rPr lang="en-GB" altLang="nl-NL" sz="1600" dirty="0" smtClean="0">
                <a:solidFill>
                  <a:schemeClr val="tx1"/>
                </a:solidFill>
                <a:latin typeface="Verdana" panose="020B0604030504040204" pitchFamily="34" charset="0"/>
              </a:rPr>
              <a:t>, </a:t>
            </a:r>
            <a:r>
              <a:rPr lang="en-GB" altLang="nl-NL" sz="1600" dirty="0" err="1" smtClean="0">
                <a:solidFill>
                  <a:schemeClr val="tx1"/>
                </a:solidFill>
                <a:latin typeface="Verdana" panose="020B0604030504040204" pitchFamily="34" charset="0"/>
              </a:rPr>
              <a:t>платежи</a:t>
            </a:r>
            <a:r>
              <a:rPr lang="en-GB" altLang="nl-NL" sz="1600" dirty="0" smtClean="0">
                <a:solidFill>
                  <a:schemeClr val="tx1"/>
                </a:solidFill>
                <a:latin typeface="Verdana" panose="020B0604030504040204" pitchFamily="34" charset="0"/>
              </a:rPr>
              <a:t>, </a:t>
            </a:r>
            <a:r>
              <a:rPr lang="en-GB" altLang="nl-NL" sz="1600" dirty="0" err="1" smtClean="0">
                <a:solidFill>
                  <a:schemeClr val="tx1"/>
                </a:solidFill>
                <a:latin typeface="Verdana" panose="020B0604030504040204" pitchFamily="34" charset="0"/>
              </a:rPr>
              <a:t>управление</a:t>
            </a:r>
            <a:r>
              <a:rPr lang="en-GB" altLang="nl-NL" sz="1600" dirty="0" smtClean="0">
                <a:solidFill>
                  <a:schemeClr val="tx1"/>
                </a:solidFill>
                <a:latin typeface="Verdana" panose="020B0604030504040204" pitchFamily="34" charset="0"/>
              </a:rPr>
              <a:t> </a:t>
            </a:r>
            <a:r>
              <a:rPr lang="en-GB" altLang="nl-NL" sz="1600" dirty="0" err="1" smtClean="0">
                <a:solidFill>
                  <a:schemeClr val="tx1"/>
                </a:solidFill>
                <a:latin typeface="Verdana" panose="020B0604030504040204" pitchFamily="34" charset="0"/>
              </a:rPr>
              <a:t>финансовыми</a:t>
            </a:r>
            <a:r>
              <a:rPr lang="en-GB" altLang="nl-NL" sz="1600" dirty="0" smtClean="0">
                <a:solidFill>
                  <a:schemeClr val="tx1"/>
                </a:solidFill>
                <a:latin typeface="Verdana" panose="020B0604030504040204" pitchFamily="34" charset="0"/>
              </a:rPr>
              <a:t> </a:t>
            </a:r>
            <a:r>
              <a:rPr lang="en-GB" altLang="nl-NL" sz="1600" dirty="0" err="1" smtClean="0">
                <a:solidFill>
                  <a:schemeClr val="tx1"/>
                </a:solidFill>
                <a:latin typeface="Verdana" panose="020B0604030504040204" pitchFamily="34" charset="0"/>
              </a:rPr>
              <a:t>административными</a:t>
            </a:r>
            <a:r>
              <a:rPr lang="en-GB" altLang="nl-NL" sz="1600" dirty="0" smtClean="0">
                <a:solidFill>
                  <a:schemeClr val="tx1"/>
                </a:solidFill>
                <a:latin typeface="Verdana" panose="020B0604030504040204" pitchFamily="34" charset="0"/>
              </a:rPr>
              <a:t> </a:t>
            </a:r>
            <a:r>
              <a:rPr lang="en-GB" altLang="nl-NL" sz="1600" dirty="0" err="1" smtClean="0">
                <a:solidFill>
                  <a:schemeClr val="tx1"/>
                </a:solidFill>
                <a:latin typeface="Verdana" panose="020B0604030504040204" pitchFamily="34" charset="0"/>
              </a:rPr>
              <a:t>системами</a:t>
            </a:r>
            <a:r>
              <a:rPr lang="en-GB" altLang="nl-NL" sz="1600" dirty="0" smtClean="0">
                <a:solidFill>
                  <a:schemeClr val="tx1"/>
                </a:solidFill>
                <a:latin typeface="Verdana" panose="020B0604030504040204" pitchFamily="34" charset="0"/>
              </a:rPr>
              <a:t> и </a:t>
            </a:r>
            <a:r>
              <a:rPr lang="en-GB" altLang="nl-NL" sz="1600" dirty="0" err="1" smtClean="0">
                <a:solidFill>
                  <a:schemeClr val="tx1"/>
                </a:solidFill>
                <a:latin typeface="Verdana" panose="020B0604030504040204" pitchFamily="34" charset="0"/>
              </a:rPr>
              <a:t>т.д</a:t>
            </a:r>
            <a:r>
              <a:rPr lang="en-GB" altLang="nl-NL" sz="1600" dirty="0" smtClean="0">
                <a:solidFill>
                  <a:schemeClr val="tx1"/>
                </a:solidFill>
                <a:latin typeface="Verdana" panose="020B0604030504040204" pitchFamily="34" charset="0"/>
              </a:rPr>
              <a:t>.</a:t>
            </a: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a:pP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a:pPr>
            <a:r>
              <a:rPr lang="en-GB" altLang="nl-NL" sz="1600" dirty="0" err="1" smtClean="0">
                <a:solidFill>
                  <a:schemeClr val="accent1"/>
                </a:solidFill>
                <a:latin typeface="Verdana" panose="020B0604030504040204" pitchFamily="34" charset="0"/>
              </a:rPr>
              <a:t>Административная</a:t>
            </a:r>
            <a:r>
              <a:rPr lang="en-GB" altLang="nl-NL" sz="1600" dirty="0" smtClean="0">
                <a:solidFill>
                  <a:schemeClr val="accent1"/>
                </a:solidFill>
                <a:latin typeface="Verdana" panose="020B0604030504040204" pitchFamily="34" charset="0"/>
              </a:rPr>
              <a:t> </a:t>
            </a:r>
            <a:r>
              <a:rPr lang="en-GB" altLang="nl-NL" sz="1600" dirty="0" err="1" smtClean="0">
                <a:solidFill>
                  <a:schemeClr val="accent1"/>
                </a:solidFill>
                <a:latin typeface="Verdana" panose="020B0604030504040204" pitchFamily="34" charset="0"/>
              </a:rPr>
              <a:t>организация</a:t>
            </a:r>
            <a:r>
              <a:rPr lang="en-GB" altLang="nl-NL" sz="1600" dirty="0" smtClean="0">
                <a:solidFill>
                  <a:schemeClr val="accent1"/>
                </a:solidFill>
                <a:latin typeface="Verdana" panose="020B0604030504040204" pitchFamily="34" charset="0"/>
              </a:rPr>
              <a:t>/</a:t>
            </a:r>
            <a:r>
              <a:rPr lang="en-GB" altLang="nl-NL" sz="1600" dirty="0" err="1" smtClean="0">
                <a:solidFill>
                  <a:schemeClr val="accent1"/>
                </a:solidFill>
                <a:latin typeface="Verdana" panose="020B0604030504040204" pitchFamily="34" charset="0"/>
              </a:rPr>
              <a:t>внутренний</a:t>
            </a:r>
            <a:r>
              <a:rPr lang="en-GB" altLang="nl-NL" sz="1600" dirty="0" smtClean="0">
                <a:solidFill>
                  <a:schemeClr val="accent1"/>
                </a:solidFill>
                <a:latin typeface="Verdana" panose="020B0604030504040204" pitchFamily="34" charset="0"/>
              </a:rPr>
              <a:t> </a:t>
            </a:r>
            <a:r>
              <a:rPr lang="en-GB" altLang="nl-NL" sz="1600" dirty="0" err="1" smtClean="0">
                <a:solidFill>
                  <a:schemeClr val="accent1"/>
                </a:solidFill>
                <a:latin typeface="Verdana" panose="020B0604030504040204" pitchFamily="34" charset="0"/>
              </a:rPr>
              <a:t>контроль</a:t>
            </a:r>
            <a:r>
              <a:rPr lang="en-GB" altLang="nl-NL" sz="1600" dirty="0" smtClean="0">
                <a:solidFill>
                  <a:schemeClr val="accent1"/>
                </a:solidFill>
                <a:latin typeface="Verdana" panose="020B0604030504040204" pitchFamily="34" charset="0"/>
              </a:rPr>
              <a:t> и </a:t>
            </a:r>
            <a:r>
              <a:rPr lang="en-GB" altLang="nl-NL" sz="1600" dirty="0" err="1" smtClean="0">
                <a:solidFill>
                  <a:schemeClr val="accent1"/>
                </a:solidFill>
                <a:latin typeface="Verdana" panose="020B0604030504040204" pitchFamily="34" charset="0"/>
              </a:rPr>
              <a:t>ведомственное</a:t>
            </a:r>
            <a:r>
              <a:rPr lang="en-GB" altLang="nl-NL" sz="1600" dirty="0" smtClean="0">
                <a:solidFill>
                  <a:schemeClr val="accent1"/>
                </a:solidFill>
                <a:latin typeface="Verdana" panose="020B0604030504040204" pitchFamily="34" charset="0"/>
              </a:rPr>
              <a:t> </a:t>
            </a:r>
            <a:r>
              <a:rPr lang="en-GB" altLang="nl-NL" sz="1600" dirty="0" err="1" smtClean="0">
                <a:solidFill>
                  <a:schemeClr val="accent1"/>
                </a:solidFill>
                <a:latin typeface="Verdana" panose="020B0604030504040204" pitchFamily="34" charset="0"/>
              </a:rPr>
              <a:t>законодательство</a:t>
            </a:r>
            <a:r>
              <a:rPr lang="en-GB" altLang="nl-NL" sz="1600" dirty="0" smtClean="0">
                <a:solidFill>
                  <a:schemeClr val="accent1"/>
                </a:solidFill>
                <a:latin typeface="Verdana" panose="020B0604030504040204" pitchFamily="34" charset="0"/>
              </a:rPr>
              <a:t>: </a:t>
            </a:r>
            <a:r>
              <a:rPr lang="en-GB" altLang="nl-NL" sz="1600" dirty="0" err="1" smtClean="0">
                <a:solidFill>
                  <a:srgbClr val="000000"/>
                </a:solidFill>
                <a:latin typeface="Verdana" panose="020B0604030504040204" pitchFamily="34" charset="0"/>
              </a:rPr>
              <a:t>инспекция</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создание</a:t>
            </a:r>
            <a:r>
              <a:rPr lang="en-GB" altLang="nl-NL" sz="1600" dirty="0" smtClean="0">
                <a:solidFill>
                  <a:srgbClr val="000000"/>
                </a:solidFill>
                <a:latin typeface="Verdana" panose="020B0604030504040204" pitchFamily="34" charset="0"/>
              </a:rPr>
              <a:t> AO, </a:t>
            </a:r>
            <a:r>
              <a:rPr lang="en-GB" altLang="nl-NL" sz="1600" dirty="0" err="1" smtClean="0">
                <a:solidFill>
                  <a:srgbClr val="000000"/>
                </a:solidFill>
                <a:latin typeface="Verdana" panose="020B0604030504040204" pitchFamily="34" charset="0"/>
              </a:rPr>
              <a:t>финансовый</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контроль</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контракты</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со</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Счетной</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палатой</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т.д</a:t>
            </a:r>
            <a:r>
              <a:rPr lang="en-GB" altLang="nl-NL" sz="1600" dirty="0" smtClean="0">
                <a:solidFill>
                  <a:srgbClr val="000000"/>
                </a:solidFill>
                <a:latin typeface="Verdana" panose="020B0604030504040204" pitchFamily="34" charset="0"/>
              </a:rPr>
              <a:t>.</a:t>
            </a: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a:pP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a:pPr>
            <a:r>
              <a:rPr lang="en-GB" altLang="nl-NL" sz="1600" dirty="0" err="1" smtClean="0">
                <a:solidFill>
                  <a:schemeClr val="accent1"/>
                </a:solidFill>
                <a:latin typeface="Verdana" panose="020B0604030504040204" pitchFamily="34" charset="0"/>
              </a:rPr>
              <a:t>Бюджетный</a:t>
            </a:r>
            <a:r>
              <a:rPr lang="en-GB" altLang="nl-NL" sz="1600" dirty="0" smtClean="0">
                <a:solidFill>
                  <a:schemeClr val="accent1"/>
                </a:solidFill>
                <a:latin typeface="Verdana" panose="020B0604030504040204" pitchFamily="34" charset="0"/>
              </a:rPr>
              <a:t> </a:t>
            </a:r>
            <a:r>
              <a:rPr lang="en-GB" altLang="nl-NL" sz="1600" dirty="0" err="1" smtClean="0">
                <a:solidFill>
                  <a:schemeClr val="accent1"/>
                </a:solidFill>
                <a:latin typeface="Verdana" panose="020B0604030504040204" pitchFamily="34" charset="0"/>
              </a:rPr>
              <a:t>цикл</a:t>
            </a:r>
            <a:r>
              <a:rPr lang="en-GB" altLang="nl-NL" sz="1600" dirty="0" smtClean="0">
                <a:solidFill>
                  <a:schemeClr val="accent1"/>
                </a:solidFill>
                <a:latin typeface="Verdana" panose="020B0604030504040204" pitchFamily="34" charset="0"/>
              </a:rPr>
              <a:t>: </a:t>
            </a:r>
            <a:r>
              <a:rPr lang="en-GB" altLang="nl-NL" sz="1600" dirty="0" err="1" smtClean="0">
                <a:solidFill>
                  <a:srgbClr val="000000"/>
                </a:solidFill>
                <a:latin typeface="Verdana" panose="020B0604030504040204" pitchFamily="34" charset="0"/>
              </a:rPr>
              <a:t>координирование</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составление</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бюджетного</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документа</a:t>
            </a:r>
            <a:r>
              <a:rPr lang="en-GB" altLang="nl-NL" sz="1600" dirty="0" smtClean="0">
                <a:solidFill>
                  <a:srgbClr val="000000"/>
                </a:solidFill>
                <a:latin typeface="Verdana" panose="020B0604030504040204" pitchFamily="34" charset="0"/>
              </a:rPr>
              <a:t> </a:t>
            </a:r>
            <a:r>
              <a:rPr lang="en-GB" altLang="nl-NL" sz="1600" dirty="0" smtClean="0"/>
              <a:t>и </a:t>
            </a:r>
            <a:r>
              <a:rPr lang="en-GB" altLang="nl-NL" sz="1600" dirty="0" err="1" smtClean="0"/>
              <a:t>годового</a:t>
            </a:r>
            <a:r>
              <a:rPr lang="en-GB" altLang="nl-NL" sz="1600" dirty="0" smtClean="0"/>
              <a:t> </a:t>
            </a:r>
            <a:r>
              <a:rPr lang="en-GB" altLang="nl-NL" sz="1600" dirty="0" err="1" smtClean="0"/>
              <a:t>отчета</a:t>
            </a:r>
            <a:r>
              <a:rPr lang="en-GB" altLang="nl-NL" sz="1600" dirty="0" smtClean="0"/>
              <a:t>, </a:t>
            </a:r>
            <a:r>
              <a:rPr lang="en-GB" altLang="nl-NL" sz="1600" dirty="0" err="1" smtClean="0"/>
              <a:t>составление</a:t>
            </a:r>
            <a:r>
              <a:rPr lang="en-GB" altLang="nl-NL" sz="1600" dirty="0" smtClean="0"/>
              <a:t> </a:t>
            </a:r>
            <a:r>
              <a:rPr lang="en-GB" altLang="nl-NL" sz="1600" dirty="0" err="1" smtClean="0"/>
              <a:t>программного</a:t>
            </a:r>
            <a:r>
              <a:rPr lang="en-GB" altLang="nl-NL" sz="1600" dirty="0" smtClean="0"/>
              <a:t> </a:t>
            </a:r>
            <a:r>
              <a:rPr lang="en-GB" altLang="nl-NL" sz="1600" dirty="0" err="1" smtClean="0"/>
              <a:t>бюджета</a:t>
            </a:r>
            <a:r>
              <a:rPr lang="en-GB" altLang="nl-NL" sz="1600" dirty="0" smtClean="0"/>
              <a:t>, </a:t>
            </a:r>
            <a:r>
              <a:rPr lang="en-GB" altLang="nl-NL" sz="1600" dirty="0" err="1" smtClean="0">
                <a:solidFill>
                  <a:srgbClr val="000000"/>
                </a:solidFill>
                <a:latin typeface="Verdana" panose="020B0604030504040204" pitchFamily="34" charset="0"/>
              </a:rPr>
              <a:t>составление</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финансовых</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смет</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т.д</a:t>
            </a:r>
            <a:r>
              <a:rPr lang="en-GB" altLang="nl-NL" sz="1600" dirty="0" smtClean="0">
                <a:solidFill>
                  <a:srgbClr val="000000"/>
                </a:solidFill>
                <a:latin typeface="Verdana" panose="020B0604030504040204" pitchFamily="34" charset="0"/>
              </a:rPr>
              <a:t>.</a:t>
            </a: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a:pP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a:pPr>
            <a:r>
              <a:rPr lang="en-GB" altLang="nl-NL" sz="1600" dirty="0" err="1" smtClean="0">
                <a:solidFill>
                  <a:schemeClr val="accent1"/>
                </a:solidFill>
                <a:latin typeface="Verdana" panose="020B0604030504040204" pitchFamily="34" charset="0"/>
              </a:rPr>
              <a:t>Цикл</a:t>
            </a:r>
            <a:r>
              <a:rPr lang="en-GB" altLang="nl-NL" sz="1600" dirty="0" smtClean="0">
                <a:solidFill>
                  <a:schemeClr val="accent1"/>
                </a:solidFill>
                <a:latin typeface="Verdana" panose="020B0604030504040204" pitchFamily="34" charset="0"/>
              </a:rPr>
              <a:t> </a:t>
            </a:r>
            <a:r>
              <a:rPr lang="en-GB" altLang="nl-NL" sz="1600" dirty="0" err="1" smtClean="0">
                <a:solidFill>
                  <a:schemeClr val="accent1"/>
                </a:solidFill>
                <a:latin typeface="Verdana" panose="020B0604030504040204" pitchFamily="34" charset="0"/>
              </a:rPr>
              <a:t>планирования</a:t>
            </a:r>
            <a:r>
              <a:rPr lang="en-GB" altLang="nl-NL" sz="1600" dirty="0" smtClean="0">
                <a:solidFill>
                  <a:schemeClr val="accent1"/>
                </a:solidFill>
                <a:latin typeface="Verdana" panose="020B0604030504040204" pitchFamily="34" charset="0"/>
              </a:rPr>
              <a:t> и </a:t>
            </a:r>
            <a:r>
              <a:rPr lang="en-GB" altLang="nl-NL" sz="1600" dirty="0" err="1" smtClean="0">
                <a:solidFill>
                  <a:schemeClr val="accent1"/>
                </a:solidFill>
                <a:latin typeface="Verdana" panose="020B0604030504040204" pitchFamily="34" charset="0"/>
              </a:rPr>
              <a:t>контроля</a:t>
            </a:r>
            <a:r>
              <a:rPr lang="en-GB" altLang="nl-NL" sz="1600" dirty="0" smtClean="0">
                <a:solidFill>
                  <a:schemeClr val="accent1"/>
                </a:solidFill>
                <a:latin typeface="Verdana" panose="020B0604030504040204" pitchFamily="34" charset="0"/>
              </a:rPr>
              <a:t>: </a:t>
            </a:r>
            <a:r>
              <a:rPr lang="en-GB" altLang="nl-NL" sz="1600" dirty="0" err="1" smtClean="0">
                <a:solidFill>
                  <a:srgbClr val="000000"/>
                </a:solidFill>
                <a:latin typeface="Verdana" panose="020B0604030504040204" pitchFamily="34" charset="0"/>
              </a:rPr>
              <a:t>системы</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контроля</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управления</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управление</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операциями</a:t>
            </a:r>
            <a:r>
              <a:rPr lang="en-GB" altLang="nl-NL" sz="1600" dirty="0" smtClean="0">
                <a:solidFill>
                  <a:srgbClr val="000000"/>
                </a:solidFill>
                <a:latin typeface="Verdana" panose="020B0604030504040204" pitchFamily="34" charset="0"/>
              </a:rPr>
              <a:t>, </a:t>
            </a:r>
            <a:r>
              <a:rPr lang="en-GB" altLang="nl-NL" sz="1600" u="sng" dirty="0" err="1" smtClean="0">
                <a:solidFill>
                  <a:schemeClr val="tx1"/>
                </a:solidFill>
                <a:latin typeface="Verdana" panose="020B0604030504040204" pitchFamily="34" charset="0"/>
              </a:rPr>
              <a:t>управление</a:t>
            </a:r>
            <a:r>
              <a:rPr lang="en-GB" altLang="nl-NL" sz="1600" u="sng" dirty="0" smtClean="0">
                <a:solidFill>
                  <a:schemeClr val="tx1"/>
                </a:solidFill>
                <a:latin typeface="Verdana" panose="020B0604030504040204" pitchFamily="34" charset="0"/>
              </a:rPr>
              <a:t> </a:t>
            </a:r>
            <a:r>
              <a:rPr lang="en-GB" altLang="nl-NL" sz="1600" u="sng" dirty="0" err="1" smtClean="0">
                <a:solidFill>
                  <a:schemeClr val="tx1"/>
                </a:solidFill>
                <a:latin typeface="Verdana" panose="020B0604030504040204" pitchFamily="34" charset="0"/>
              </a:rPr>
              <a:t>рисками</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внутренние</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документы</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планирования</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контроля</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т.д</a:t>
            </a:r>
            <a:r>
              <a:rPr lang="en-GB" altLang="nl-NL" sz="1600" dirty="0" smtClean="0">
                <a:solidFill>
                  <a:srgbClr val="000000"/>
                </a:solidFill>
                <a:latin typeface="Verdana" panose="020B0604030504040204" pitchFamily="34" charset="0"/>
              </a:rPr>
              <a:t>.</a:t>
            </a:r>
            <a:endParaRPr lang="en-GB" altLang="nl-NL" sz="1600" dirty="0" smtClean="0">
              <a:solidFill>
                <a:srgbClr val="000000"/>
              </a:solidFill>
              <a:latin typeface="Verdana" panose="020B0604030504040204" pitchFamily="34" charset="0"/>
            </a:endParaRPr>
          </a:p>
          <a:p>
            <a:pPr marL="993775" lvl="1" indent="-419100">
              <a:buFont typeface="Arial" panose="020B0604020202020204" pitchFamily="34" charset="0"/>
              <a:buNone/>
            </a:pPr>
            <a:endParaRPr lang="en-GB" altLang="nl-NL" sz="1600" dirty="0" smtClean="0">
              <a:solidFill>
                <a:schemeClr val="accent1"/>
              </a:solidFill>
              <a:latin typeface="Verdana" panose="020B0604030504040204" pitchFamily="34" charset="0"/>
            </a:endParaRPr>
          </a:p>
          <a:p>
            <a:pPr marL="495300" indent="-495300">
              <a:spcBef>
                <a:spcPct val="20000"/>
              </a:spcBef>
              <a:buFont typeface="Arial" panose="020B0604020202020204" pitchFamily="34" charset="0"/>
              <a:buNone/>
            </a:pPr>
            <a:endParaRPr lang="en-GB" altLang="nl-NL" sz="1500" dirty="0" smtClean="0">
              <a:solidFill>
                <a:srgbClr val="000000"/>
              </a:solidFill>
              <a:latin typeface="Verdana" panose="020B0604030504040204" pitchFamily="34" charset="0"/>
            </a:endParaRPr>
          </a:p>
        </p:txBody>
      </p:sp>
      <p:sp>
        <p:nvSpPr>
          <p:cNvPr id="2" name="Tijdelijke aanduiding voor voettekst 1"/>
          <p:cNvSpPr>
            <a:spLocks noGrp="1"/>
          </p:cNvSpPr>
          <p:nvPr>
            <p:ph type="ftr" sz="quarter" idx="11"/>
          </p:nvPr>
        </p:nvSpPr>
        <p:spPr/>
        <p:txBody>
          <a:bodyPr/>
          <a:lstStyle/>
          <a:p>
            <a:pPr>
              <a:defRPr/>
            </a:pPr>
            <a:r>
              <a:rPr lang="nl-NL" dirty="0" smtClean="0"/>
              <a:t>Прага, март </a:t>
            </a:r>
            <a:r>
              <a:rPr lang="nl-NL" dirty="0" smtClean="0"/>
              <a:t>2016</a:t>
            </a:r>
            <a:endParaRPr lang="nl-NL" dirty="0"/>
          </a:p>
        </p:txBody>
      </p:sp>
    </p:spTree>
    <p:extLst>
      <p:ext uri="{BB962C8B-B14F-4D97-AF65-F5344CB8AC3E}">
        <p14:creationId xmlns="" xmlns:p14="http://schemas.microsoft.com/office/powerpoint/2010/main" val="419015892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sz="half" idx="4294967295"/>
          </p:nvPr>
        </p:nvSpPr>
        <p:spPr>
          <a:xfrm>
            <a:off x="1" y="2060575"/>
            <a:ext cx="9079522" cy="4027488"/>
          </a:xfrm>
        </p:spPr>
        <p:txBody>
          <a:bodyPr/>
          <a:lstStyle/>
          <a:p>
            <a:pPr marL="993775" lvl="1" indent="-419100">
              <a:buFont typeface="Wingdings" panose="05000000000000000000" pitchFamily="2" charset="2"/>
              <a:buAutoNum type="arabicPeriod" startAt="5"/>
            </a:pPr>
            <a:r>
              <a:rPr lang="en-GB" altLang="nl-NL" sz="1600" dirty="0" err="1" smtClean="0">
                <a:solidFill>
                  <a:schemeClr val="accent1"/>
                </a:solidFill>
                <a:latin typeface="Verdana" panose="020B0604030504040204" pitchFamily="34" charset="0"/>
              </a:rPr>
              <a:t>Контроль</a:t>
            </a:r>
            <a:r>
              <a:rPr lang="en-GB" altLang="nl-NL" sz="1600" dirty="0" smtClean="0">
                <a:solidFill>
                  <a:schemeClr val="accent1"/>
                </a:solidFill>
                <a:latin typeface="Verdana" panose="020B0604030504040204" pitchFamily="34" charset="0"/>
              </a:rPr>
              <a:t> </a:t>
            </a:r>
            <a:r>
              <a:rPr lang="en-GB" altLang="nl-NL" sz="1600" dirty="0" err="1" smtClean="0">
                <a:solidFill>
                  <a:schemeClr val="accent1"/>
                </a:solidFill>
                <a:latin typeface="Verdana" panose="020B0604030504040204" pitchFamily="34" charset="0"/>
              </a:rPr>
              <a:t>политики</a:t>
            </a:r>
            <a:r>
              <a:rPr lang="en-GB" altLang="nl-NL" sz="1600" dirty="0" smtClean="0">
                <a:solidFill>
                  <a:schemeClr val="accent1"/>
                </a:solidFill>
                <a:latin typeface="Verdana" panose="020B0604030504040204" pitchFamily="34" charset="0"/>
              </a:rPr>
              <a:t>: </a:t>
            </a:r>
            <a:r>
              <a:rPr lang="en-GB" altLang="nl-NL" sz="1600" dirty="0" err="1" smtClean="0">
                <a:solidFill>
                  <a:srgbClr val="000000"/>
                </a:solidFill>
                <a:latin typeface="Verdana" panose="020B0604030504040204" pitchFamily="34" charset="0"/>
              </a:rPr>
              <a:t>финансовая</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проверка</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политических</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предложений</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анализ</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расходов</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прибылей</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продумывание</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альтернатив</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т.д</a:t>
            </a:r>
            <a:r>
              <a:rPr lang="en-GB" altLang="nl-NL" sz="1600" dirty="0" smtClean="0">
                <a:solidFill>
                  <a:srgbClr val="000000"/>
                </a:solidFill>
                <a:latin typeface="Verdana" panose="020B0604030504040204" pitchFamily="34" charset="0"/>
              </a:rPr>
              <a:t>.</a:t>
            </a: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startAt="5"/>
            </a:pPr>
            <a:r>
              <a:rPr lang="en-GB" altLang="nl-NL" sz="1600" dirty="0" err="1" smtClean="0">
                <a:solidFill>
                  <a:schemeClr val="accent1"/>
                </a:solidFill>
                <a:latin typeface="Verdana" panose="020B0604030504040204" pitchFamily="34" charset="0"/>
              </a:rPr>
              <a:t>Инспекция</a:t>
            </a:r>
            <a:r>
              <a:rPr lang="en-GB" altLang="nl-NL" sz="1600" dirty="0" smtClean="0">
                <a:solidFill>
                  <a:schemeClr val="accent1"/>
                </a:solidFill>
                <a:latin typeface="Verdana" panose="020B0604030504040204" pitchFamily="34" charset="0"/>
              </a:rPr>
              <a:t> </a:t>
            </a:r>
            <a:r>
              <a:rPr lang="en-GB" altLang="nl-NL" sz="1600" dirty="0" err="1" smtClean="0">
                <a:solidFill>
                  <a:schemeClr val="accent1"/>
                </a:solidFill>
              </a:rPr>
              <a:t>ведомств</a:t>
            </a:r>
            <a:r>
              <a:rPr lang="en-GB" altLang="nl-NL" sz="1600" dirty="0" smtClean="0">
                <a:solidFill>
                  <a:schemeClr val="accent1"/>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проверка</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инвестиционных</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предложений</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проверка</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бюджетных</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документов</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годовых</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отчетов</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т.д</a:t>
            </a:r>
            <a:r>
              <a:rPr lang="en-GB" altLang="nl-NL" sz="1600" dirty="0" smtClean="0">
                <a:solidFill>
                  <a:srgbClr val="000000"/>
                </a:solidFill>
                <a:latin typeface="Verdana" panose="020B0604030504040204" pitchFamily="34" charset="0"/>
              </a:rPr>
              <a:t>.</a:t>
            </a: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startAt="5"/>
            </a:pPr>
            <a:r>
              <a:rPr lang="en-GB" altLang="nl-NL" sz="1600" dirty="0" err="1" smtClean="0">
                <a:solidFill>
                  <a:schemeClr val="accent1"/>
                </a:solidFill>
                <a:latin typeface="Verdana" panose="020B0604030504040204" pitchFamily="34" charset="0"/>
              </a:rPr>
              <a:t>Оценки</a:t>
            </a:r>
            <a:r>
              <a:rPr lang="en-GB" altLang="nl-NL" sz="1600" dirty="0" smtClean="0">
                <a:solidFill>
                  <a:schemeClr val="accent1"/>
                </a:solidFill>
                <a:latin typeface="Verdana" panose="020B0604030504040204" pitchFamily="34" charset="0"/>
              </a:rPr>
              <a:t>:</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оценка</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постфактум</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обзор</a:t>
            </a:r>
            <a:r>
              <a:rPr lang="en-GB" altLang="nl-NL" sz="1600" dirty="0" smtClean="0">
                <a:solidFill>
                  <a:srgbClr val="000000"/>
                </a:solidFill>
                <a:latin typeface="Verdana" panose="020B0604030504040204" pitchFamily="34" charset="0"/>
              </a:rPr>
              <a:t> </a:t>
            </a:r>
            <a:r>
              <a:rPr lang="en-GB" altLang="nl-NL" sz="1600" dirty="0" err="1" smtClean="0">
                <a:solidFill>
                  <a:srgbClr val="000000"/>
                </a:solidFill>
                <a:latin typeface="Verdana" panose="020B0604030504040204" pitchFamily="34" charset="0"/>
              </a:rPr>
              <a:t>политики</a:t>
            </a:r>
            <a:r>
              <a:rPr lang="en-GB" altLang="nl-NL" sz="1600" dirty="0" smtClean="0">
                <a:solidFill>
                  <a:srgbClr val="000000"/>
                </a:solidFill>
                <a:latin typeface="Verdana" panose="020B0604030504040204" pitchFamily="34" charset="0"/>
              </a:rPr>
              <a:t> и </a:t>
            </a:r>
            <a:r>
              <a:rPr lang="en-GB" altLang="nl-NL" sz="1600" dirty="0" err="1" smtClean="0">
                <a:solidFill>
                  <a:srgbClr val="000000"/>
                </a:solidFill>
                <a:latin typeface="Verdana" panose="020B0604030504040204" pitchFamily="34" charset="0"/>
              </a:rPr>
              <a:t>т.д</a:t>
            </a:r>
            <a:r>
              <a:rPr lang="en-GB" altLang="nl-NL" sz="1600" dirty="0" smtClean="0">
                <a:solidFill>
                  <a:srgbClr val="000000"/>
                </a:solidFill>
                <a:latin typeface="Verdana" panose="020B0604030504040204" pitchFamily="34" charset="0"/>
              </a:rPr>
              <a:t>. </a:t>
            </a:r>
            <a:endParaRPr lang="en-GB" altLang="nl-NL" sz="1600" dirty="0" smtClean="0">
              <a:solidFill>
                <a:srgbClr val="000000"/>
              </a:solidFill>
              <a:latin typeface="Verdana" panose="020B0604030504040204" pitchFamily="34" charset="0"/>
            </a:endParaRPr>
          </a:p>
          <a:p>
            <a:pPr marL="993775" lvl="1" indent="-419100"/>
            <a:endParaRPr lang="en-GB" altLang="nl-NL" sz="1600" dirty="0" smtClean="0">
              <a:solidFill>
                <a:srgbClr val="000000"/>
              </a:solidFill>
              <a:latin typeface="Verdana" panose="020B0604030504040204" pitchFamily="34" charset="0"/>
            </a:endParaRPr>
          </a:p>
          <a:p>
            <a:pPr marL="495300" indent="-495300">
              <a:spcBef>
                <a:spcPct val="20000"/>
              </a:spcBef>
              <a:buFont typeface="Arial" panose="020B0604020202020204" pitchFamily="34" charset="0"/>
              <a:buNone/>
            </a:pPr>
            <a:endParaRPr lang="en-GB" altLang="nl-NL" sz="1300" dirty="0" smtClean="0">
              <a:solidFill>
                <a:srgbClr val="000000"/>
              </a:solidFill>
              <a:latin typeface="Verdana" panose="020B0604030504040204" pitchFamily="34" charset="0"/>
            </a:endParaRPr>
          </a:p>
        </p:txBody>
      </p:sp>
      <p:sp>
        <p:nvSpPr>
          <p:cNvPr id="5" name="Rectangle 2"/>
          <p:cNvSpPr>
            <a:spLocks noGrp="1" noChangeArrowheads="1"/>
          </p:cNvSpPr>
          <p:nvPr>
            <p:ph type="title" idx="4294967295"/>
          </p:nvPr>
        </p:nvSpPr>
        <p:spPr bwMode="auto">
          <a:xfrm>
            <a:off x="376238" y="1233488"/>
            <a:ext cx="8442325" cy="5715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en-US" altLang="nl-NL" sz="2400" dirty="0" err="1" smtClean="0">
                <a:solidFill>
                  <a:srgbClr val="C00000"/>
                </a:solidFill>
              </a:rPr>
              <a:t>Задачи</a:t>
            </a:r>
            <a:r>
              <a:rPr lang="en-US" altLang="nl-NL" sz="2400" dirty="0" smtClean="0">
                <a:solidFill>
                  <a:srgbClr val="C00000"/>
                </a:solidFill>
              </a:rPr>
              <a:t> </a:t>
            </a:r>
            <a:r>
              <a:rPr lang="en-US" altLang="nl-NL" sz="2400" dirty="0" err="1" smtClean="0">
                <a:solidFill>
                  <a:srgbClr val="C00000"/>
                </a:solidFill>
              </a:rPr>
              <a:t>Директората</a:t>
            </a:r>
            <a:r>
              <a:rPr lang="en-US" altLang="nl-NL" sz="2400" dirty="0" smtClean="0">
                <a:solidFill>
                  <a:srgbClr val="C00000"/>
                </a:solidFill>
              </a:rPr>
              <a:t> </a:t>
            </a:r>
            <a:r>
              <a:rPr lang="en-US" altLang="nl-NL" sz="2400" dirty="0" err="1" smtClean="0">
                <a:solidFill>
                  <a:srgbClr val="C00000"/>
                </a:solidFill>
              </a:rPr>
              <a:t>по</a:t>
            </a:r>
            <a:r>
              <a:rPr lang="en-US" altLang="nl-NL" sz="2400" dirty="0" smtClean="0">
                <a:solidFill>
                  <a:srgbClr val="C00000"/>
                </a:solidFill>
              </a:rPr>
              <a:t> </a:t>
            </a:r>
            <a:r>
              <a:rPr lang="en-US" altLang="nl-NL" sz="2400" dirty="0" err="1" smtClean="0">
                <a:solidFill>
                  <a:srgbClr val="C00000"/>
                </a:solidFill>
              </a:rPr>
              <a:t>финансово-экономической</a:t>
            </a:r>
            <a:r>
              <a:rPr lang="en-US" altLang="nl-NL" sz="2400" dirty="0" smtClean="0">
                <a:solidFill>
                  <a:srgbClr val="C00000"/>
                </a:solidFill>
              </a:rPr>
              <a:t> </a:t>
            </a:r>
            <a:r>
              <a:rPr lang="en-US" altLang="nl-NL" sz="2400" dirty="0" err="1" smtClean="0">
                <a:solidFill>
                  <a:srgbClr val="C00000"/>
                </a:solidFill>
              </a:rPr>
              <a:t>политике</a:t>
            </a:r>
            <a:r>
              <a:rPr lang="en-US" altLang="nl-NL" sz="2400" dirty="0" smtClean="0">
                <a:solidFill>
                  <a:srgbClr val="C00000"/>
                </a:solidFill>
              </a:rPr>
              <a:t> </a:t>
            </a:r>
            <a:endParaRPr lang="en-US" altLang="nl-NL" sz="2400" dirty="0" smtClean="0">
              <a:solidFill>
                <a:srgbClr val="C00000"/>
              </a:solidFill>
              <a:latin typeface="Verdana" panose="020B0604030504040204" pitchFamily="34" charset="0"/>
            </a:endParaRPr>
          </a:p>
        </p:txBody>
      </p:sp>
      <p:sp>
        <p:nvSpPr>
          <p:cNvPr id="2" name="Tijdelijke aanduiding voor voettekst 1"/>
          <p:cNvSpPr>
            <a:spLocks noGrp="1"/>
          </p:cNvSpPr>
          <p:nvPr>
            <p:ph type="ftr" sz="quarter" idx="11"/>
          </p:nvPr>
        </p:nvSpPr>
        <p:spPr/>
        <p:txBody>
          <a:bodyPr/>
          <a:lstStyle/>
          <a:p>
            <a:pPr>
              <a:defRPr/>
            </a:pPr>
            <a:r>
              <a:rPr lang="nl-NL" dirty="0" smtClean="0"/>
              <a:t>Прага</a:t>
            </a:r>
            <a:r>
              <a:rPr lang="nl-NL" dirty="0" smtClean="0"/>
              <a:t>, март </a:t>
            </a:r>
            <a:r>
              <a:rPr lang="nl-NL" dirty="0" smtClean="0"/>
              <a:t>2016</a:t>
            </a:r>
            <a:endParaRPr lang="nl-NL" dirty="0"/>
          </a:p>
        </p:txBody>
      </p:sp>
    </p:spTree>
    <p:extLst>
      <p:ext uri="{BB962C8B-B14F-4D97-AF65-F5344CB8AC3E}">
        <p14:creationId xmlns="" xmlns:p14="http://schemas.microsoft.com/office/powerpoint/2010/main" val="379958344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3"/>
          <p:cNvSpPr>
            <a:spLocks noGrp="1" noChangeArrowheads="1"/>
          </p:cNvSpPr>
          <p:nvPr>
            <p:ph type="body" idx="4294967295"/>
          </p:nvPr>
        </p:nvSpPr>
        <p:spPr>
          <a:xfrm>
            <a:off x="4943475" y="2797175"/>
            <a:ext cx="3695700" cy="2513013"/>
          </a:xfrm>
        </p:spPr>
        <p:txBody>
          <a:bodyPr/>
          <a:lstStyle/>
          <a:p>
            <a:pPr marL="0" indent="0">
              <a:buFontTx/>
              <a:buNone/>
            </a:pPr>
            <a:r>
              <a:rPr lang="en-US" dirty="0" err="1" smtClean="0"/>
              <a:t>Благодарю</a:t>
            </a:r>
            <a:r>
              <a:rPr lang="en-US" dirty="0" smtClean="0"/>
              <a:t> </a:t>
            </a:r>
            <a:r>
              <a:rPr lang="en-US" dirty="0" err="1" smtClean="0"/>
              <a:t>за</a:t>
            </a:r>
            <a:r>
              <a:rPr lang="en-US" dirty="0" smtClean="0"/>
              <a:t> </a:t>
            </a:r>
            <a:r>
              <a:rPr lang="en-US" dirty="0" err="1" smtClean="0"/>
              <a:t>внимание</a:t>
            </a:r>
            <a:r>
              <a:rPr lang="en-US" dirty="0" smtClean="0"/>
              <a:t>!!!!!</a:t>
            </a:r>
            <a:endParaRPr lang="en-US" dirty="0" smtClean="0"/>
          </a:p>
          <a:p>
            <a:pPr marL="0" indent="0">
              <a:buFontTx/>
              <a:buNone/>
            </a:pPr>
            <a:endParaRPr lang="en-US" dirty="0" smtClean="0"/>
          </a:p>
          <a:p>
            <a:pPr marL="0" indent="0">
              <a:buFontTx/>
              <a:buNone/>
            </a:pPr>
            <a:endParaRPr lang="en-US" dirty="0" smtClean="0"/>
          </a:p>
          <a:p>
            <a:pPr marL="0" indent="0">
              <a:buFontTx/>
              <a:buNone/>
            </a:pPr>
            <a:endParaRPr lang="en-US" dirty="0" smtClean="0"/>
          </a:p>
          <a:p>
            <a:pPr marL="0" indent="0">
              <a:buFontTx/>
              <a:buNone/>
            </a:pPr>
            <a:endParaRPr lang="en-US" dirty="0" smtClean="0"/>
          </a:p>
          <a:p>
            <a:pPr marL="0" indent="0">
              <a:buFontTx/>
              <a:buNone/>
            </a:pPr>
            <a:r>
              <a:rPr lang="en-US" dirty="0" smtClean="0">
                <a:hlinkClick r:id="rId2"/>
              </a:rPr>
              <a:t>M.kesteren@minfin.nl</a:t>
            </a:r>
            <a:endParaRPr lang="en-US" dirty="0" smtClean="0"/>
          </a:p>
          <a:p>
            <a:pPr marL="0" indent="0">
              <a:buFontTx/>
              <a:buNone/>
            </a:pPr>
            <a:endParaRPr lang="en-US" dirty="0" smtClean="0">
              <a:hlinkClick r:id="rId3"/>
            </a:endParaRPr>
          </a:p>
          <a:p>
            <a:pPr marL="0" indent="0">
              <a:buFontTx/>
              <a:buNone/>
            </a:pPr>
            <a:endParaRPr lang="en-US" dirty="0" smtClean="0"/>
          </a:p>
          <a:p>
            <a:pPr marL="0" indent="0">
              <a:buFontTx/>
              <a:buNone/>
            </a:pPr>
            <a:endParaRPr lang="en-US" dirty="0" smtClean="0"/>
          </a:p>
          <a:p>
            <a:pPr marL="0" indent="0">
              <a:buFontTx/>
              <a:buNone/>
            </a:pPr>
            <a:endParaRPr lang="en-US" dirty="0" smtClean="0"/>
          </a:p>
        </p:txBody>
      </p:sp>
      <p:pic>
        <p:nvPicPr>
          <p:cNvPr id="66562" name="Picture 6" descr="RO_F_Logo_Powerpoint_diap_en 1 "/>
          <p:cNvPicPr>
            <a:picLocks noChangeAspect="1" noChangeArrowheads="1"/>
          </p:cNvPicPr>
          <p:nvPr/>
        </p:nvPicPr>
        <p:blipFill>
          <a:blip r:embed="rId4" cstate="print"/>
          <a:srcRect/>
          <a:stretch>
            <a:fillRect/>
          </a:stretch>
        </p:blipFill>
        <p:spPr bwMode="auto">
          <a:xfrm>
            <a:off x="0" y="0"/>
            <a:ext cx="9144000" cy="2001838"/>
          </a:xfrm>
          <a:prstGeom prst="rect">
            <a:avLst/>
          </a:prstGeom>
          <a:noFill/>
          <a:ln w="9525">
            <a:noFill/>
            <a:miter lim="800000"/>
            <a:headEnd/>
            <a:tailEnd/>
          </a:ln>
        </p:spPr>
      </p:pic>
      <p:pic>
        <p:nvPicPr>
          <p:cNvPr id="66563" name="Picture 2" descr="Thank you"/>
          <p:cNvPicPr>
            <a:picLocks noChangeAspect="1" noChangeArrowheads="1"/>
          </p:cNvPicPr>
          <p:nvPr/>
        </p:nvPicPr>
        <p:blipFill>
          <a:blip r:embed="rId5" cstate="print"/>
          <a:srcRect/>
          <a:stretch>
            <a:fillRect/>
          </a:stretch>
        </p:blipFill>
        <p:spPr bwMode="auto">
          <a:xfrm>
            <a:off x="0" y="2273300"/>
            <a:ext cx="4572000" cy="357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defRPr/>
            </a:pPr>
            <a:r>
              <a:rPr lang="en-GB" dirty="0" err="1" smtClean="0">
                <a:latin typeface="Corbel" pitchFamily="34" charset="0"/>
                <a:ea typeface="ＭＳ Ｐゴシック" pitchFamily="34" charset="-128"/>
              </a:rPr>
              <a:t>Темы</a:t>
            </a:r>
            <a:r>
              <a:rPr lang="en-GB" dirty="0" smtClean="0">
                <a:latin typeface="Corbel" pitchFamily="34" charset="0"/>
                <a:ea typeface="ＭＳ Ｐゴシック" pitchFamily="34" charset="-128"/>
              </a:rPr>
              <a:t>:</a:t>
            </a:r>
          </a:p>
        </p:txBody>
      </p:sp>
      <p:sp>
        <p:nvSpPr>
          <p:cNvPr id="15362" name="Rectangle 3"/>
          <p:cNvSpPr>
            <a:spLocks noGrp="1" noChangeArrowheads="1"/>
          </p:cNvSpPr>
          <p:nvPr>
            <p:ph idx="1"/>
          </p:nvPr>
        </p:nvSpPr>
        <p:spPr/>
        <p:txBody>
          <a:bodyPr/>
          <a:lstStyle/>
          <a:p>
            <a:pPr>
              <a:buAutoNum type="arabicPeriod"/>
            </a:pPr>
            <a:r>
              <a:rPr lang="en-GB" dirty="0" err="1" smtClean="0"/>
              <a:t>Введение</a:t>
            </a:r>
            <a:r>
              <a:rPr lang="en-GB" dirty="0" smtClean="0"/>
              <a:t>: </a:t>
            </a:r>
            <a:r>
              <a:rPr lang="en-GB" dirty="0" err="1" smtClean="0"/>
              <a:t>Административная</a:t>
            </a:r>
            <a:r>
              <a:rPr lang="en-GB" dirty="0" smtClean="0"/>
              <a:t> </a:t>
            </a:r>
            <a:r>
              <a:rPr lang="en-GB" dirty="0" err="1" smtClean="0"/>
              <a:t>структура</a:t>
            </a:r>
            <a:r>
              <a:rPr lang="en-GB" dirty="0" smtClean="0"/>
              <a:t> </a:t>
            </a:r>
            <a:r>
              <a:rPr lang="en-GB" dirty="0" err="1" smtClean="0"/>
              <a:t>Голландии</a:t>
            </a:r>
            <a:r>
              <a:rPr lang="en-GB" dirty="0" smtClean="0"/>
              <a:t> </a:t>
            </a:r>
          </a:p>
          <a:p>
            <a:pPr>
              <a:buAutoNum type="arabicPeriod"/>
            </a:pPr>
            <a:endParaRPr lang="en-GB" dirty="0" smtClean="0"/>
          </a:p>
          <a:p>
            <a:pPr>
              <a:buAutoNum type="arabicPeriod"/>
            </a:pPr>
            <a:r>
              <a:rPr lang="en-GB" dirty="0" err="1" smtClean="0"/>
              <a:t>Характерные</a:t>
            </a:r>
            <a:r>
              <a:rPr lang="en-GB" dirty="0" smtClean="0"/>
              <a:t> </a:t>
            </a:r>
            <a:r>
              <a:rPr lang="en-GB" dirty="0" err="1" smtClean="0"/>
              <a:t>черты</a:t>
            </a:r>
            <a:r>
              <a:rPr lang="en-GB" dirty="0" smtClean="0"/>
              <a:t> </a:t>
            </a:r>
            <a:r>
              <a:rPr lang="en-GB" dirty="0" err="1" smtClean="0"/>
              <a:t>голландской</a:t>
            </a:r>
            <a:r>
              <a:rPr lang="en-GB" dirty="0" smtClean="0"/>
              <a:t> </a:t>
            </a:r>
            <a:r>
              <a:rPr lang="en-GB" dirty="0" err="1" smtClean="0"/>
              <a:t>системы</a:t>
            </a:r>
            <a:r>
              <a:rPr lang="en-GB" dirty="0" smtClean="0"/>
              <a:t> </a:t>
            </a:r>
            <a:r>
              <a:rPr lang="en-GB" dirty="0" err="1" smtClean="0"/>
              <a:t>управления</a:t>
            </a:r>
            <a:r>
              <a:rPr lang="en-GB" dirty="0" smtClean="0"/>
              <a:t>: </a:t>
            </a:r>
            <a:r>
              <a:rPr lang="en-GB" dirty="0" err="1" smtClean="0"/>
              <a:t>основное</a:t>
            </a:r>
            <a:r>
              <a:rPr lang="en-GB" dirty="0" smtClean="0"/>
              <a:t> </a:t>
            </a:r>
            <a:r>
              <a:rPr lang="en-GB" dirty="0" err="1" smtClean="0"/>
              <a:t>внимание</a:t>
            </a:r>
            <a:r>
              <a:rPr lang="en-GB" dirty="0" smtClean="0"/>
              <a:t> </a:t>
            </a:r>
            <a:r>
              <a:rPr lang="en-GB" dirty="0" err="1" smtClean="0"/>
              <a:t>уделяется</a:t>
            </a:r>
            <a:r>
              <a:rPr lang="en-GB" dirty="0" smtClean="0"/>
              <a:t> </a:t>
            </a:r>
            <a:r>
              <a:rPr lang="en-GB" dirty="0" err="1" smtClean="0"/>
              <a:t>внутреннему</a:t>
            </a:r>
            <a:r>
              <a:rPr lang="en-GB" dirty="0" smtClean="0"/>
              <a:t> </a:t>
            </a:r>
            <a:r>
              <a:rPr lang="en-GB" dirty="0" err="1" smtClean="0"/>
              <a:t>контролю</a:t>
            </a:r>
            <a:r>
              <a:rPr lang="en-GB" dirty="0" smtClean="0"/>
              <a:t> </a:t>
            </a:r>
            <a:endParaRPr lang="en-GB" dirty="0"/>
          </a:p>
          <a:p>
            <a:pPr>
              <a:buAutoNum type="arabicPeriod"/>
            </a:pPr>
            <a:endParaRPr lang="en-GB" dirty="0" smtClean="0"/>
          </a:p>
          <a:p>
            <a:pPr>
              <a:buAutoNum type="arabicPeriod"/>
            </a:pPr>
            <a:r>
              <a:rPr lang="en-GB" dirty="0" err="1" smtClean="0"/>
              <a:t>Внедрение</a:t>
            </a:r>
            <a:r>
              <a:rPr lang="en-GB" dirty="0" smtClean="0"/>
              <a:t> </a:t>
            </a:r>
            <a:r>
              <a:rPr lang="en-GB" dirty="0" err="1" smtClean="0"/>
              <a:t>функции</a:t>
            </a:r>
            <a:r>
              <a:rPr lang="en-GB" dirty="0" smtClean="0"/>
              <a:t> </a:t>
            </a:r>
            <a:r>
              <a:rPr lang="en-GB" dirty="0" err="1" smtClean="0"/>
              <a:t>внутреннего</a:t>
            </a:r>
            <a:r>
              <a:rPr lang="en-GB" dirty="0" smtClean="0"/>
              <a:t> </a:t>
            </a:r>
            <a:r>
              <a:rPr lang="en-GB" dirty="0" err="1" smtClean="0"/>
              <a:t>контроля</a:t>
            </a:r>
            <a:r>
              <a:rPr lang="en-GB" dirty="0" smtClean="0"/>
              <a:t> в </a:t>
            </a:r>
            <a:r>
              <a:rPr lang="en-GB" dirty="0" err="1" smtClean="0"/>
              <a:t>государственных</a:t>
            </a:r>
            <a:r>
              <a:rPr lang="en-GB" dirty="0" smtClean="0"/>
              <a:t> </a:t>
            </a:r>
            <a:r>
              <a:rPr lang="en-GB" dirty="0" err="1" smtClean="0"/>
              <a:t>учреждениях</a:t>
            </a:r>
            <a:endParaRPr lang="en-GB" dirty="0" smtClean="0"/>
          </a:p>
          <a:p>
            <a:pPr>
              <a:buAutoNum type="arabicPeriod"/>
            </a:pPr>
            <a:endParaRPr lang="en-GB" dirty="0" smtClean="0"/>
          </a:p>
        </p:txBody>
      </p:sp>
      <p:sp>
        <p:nvSpPr>
          <p:cNvPr id="3" name="Tijdelijke aanduiding voor voettekst 2"/>
          <p:cNvSpPr>
            <a:spLocks noGrp="1"/>
          </p:cNvSpPr>
          <p:nvPr>
            <p:ph type="ftr" sz="quarter" idx="11"/>
          </p:nvPr>
        </p:nvSpPr>
        <p:spPr/>
        <p:txBody>
          <a:bodyPr/>
          <a:lstStyle/>
          <a:p>
            <a:pPr>
              <a:defRPr/>
            </a:pPr>
            <a:r>
              <a:rPr lang="en-US" dirty="0" err="1" smtClean="0"/>
              <a:t>Прага</a:t>
            </a:r>
            <a:r>
              <a:rPr lang="en-US" dirty="0" smtClean="0"/>
              <a:t>, </a:t>
            </a:r>
            <a:r>
              <a:rPr lang="en-US" dirty="0" err="1" smtClean="0"/>
              <a:t>март</a:t>
            </a:r>
            <a:r>
              <a:rPr lang="en-US" dirty="0" smtClean="0"/>
              <a:t> 2016</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itel 41"/>
          <p:cNvSpPr>
            <a:spLocks noGrp="1"/>
          </p:cNvSpPr>
          <p:nvPr>
            <p:ph type="title"/>
          </p:nvPr>
        </p:nvSpPr>
        <p:spPr/>
        <p:txBody>
          <a:bodyPr/>
          <a:lstStyle/>
          <a:p>
            <a:pPr>
              <a:defRPr/>
            </a:pPr>
            <a:r>
              <a:rPr lang="en-GB" dirty="0" err="1" smtClean="0"/>
              <a:t>Административная</a:t>
            </a:r>
            <a:r>
              <a:rPr lang="en-GB" dirty="0" smtClean="0"/>
              <a:t> </a:t>
            </a:r>
            <a:r>
              <a:rPr lang="en-GB" dirty="0" err="1" smtClean="0"/>
              <a:t>структура</a:t>
            </a:r>
            <a:r>
              <a:rPr lang="en-GB" dirty="0" smtClean="0"/>
              <a:t> </a:t>
            </a:r>
            <a:r>
              <a:rPr lang="en-GB" dirty="0" err="1" smtClean="0"/>
              <a:t>Нидерландов</a:t>
            </a:r>
            <a:endParaRPr lang="en-GB" dirty="0"/>
          </a:p>
        </p:txBody>
      </p:sp>
      <p:sp>
        <p:nvSpPr>
          <p:cNvPr id="7171" name="Tijdelijke aanduiding voor tekst 42"/>
          <p:cNvSpPr>
            <a:spLocks noGrp="1"/>
          </p:cNvSpPr>
          <p:nvPr>
            <p:ph type="body" idx="1"/>
          </p:nvPr>
        </p:nvSpPr>
        <p:spPr>
          <a:xfrm>
            <a:off x="343546" y="1882066"/>
            <a:ext cx="8409837" cy="4537184"/>
          </a:xfrm>
        </p:spPr>
        <p:txBody>
          <a:bodyPr/>
          <a:lstStyle/>
          <a:p>
            <a:pPr marL="0" indent="0">
              <a:buFont typeface="Wingdings" pitchFamily="2" charset="2"/>
              <a:buChar char="Ø"/>
            </a:pPr>
            <a:r>
              <a:rPr lang="en-GB" sz="1600" dirty="0" smtClean="0">
                <a:latin typeface="+mn-lt"/>
              </a:rPr>
              <a:t> </a:t>
            </a:r>
            <a:r>
              <a:rPr lang="en-GB" sz="1400" dirty="0" err="1" smtClean="0">
                <a:latin typeface="+mn-lt"/>
              </a:rPr>
              <a:t>Конституция</a:t>
            </a:r>
            <a:r>
              <a:rPr lang="en-GB" sz="1400" dirty="0" smtClean="0">
                <a:latin typeface="+mn-lt"/>
              </a:rPr>
              <a:t> </a:t>
            </a:r>
            <a:r>
              <a:rPr lang="en-GB" sz="1400" dirty="0" err="1" smtClean="0">
                <a:latin typeface="+mn-lt"/>
              </a:rPr>
              <a:t>Нидерландов</a:t>
            </a:r>
            <a:r>
              <a:rPr lang="en-GB" sz="1400" dirty="0" smtClean="0">
                <a:latin typeface="+mn-lt"/>
              </a:rPr>
              <a:t>: </a:t>
            </a:r>
            <a:r>
              <a:rPr lang="en-GB" sz="1400" dirty="0" err="1" smtClean="0">
                <a:latin typeface="+mn-lt"/>
              </a:rPr>
              <a:t>децентрализованное</a:t>
            </a:r>
            <a:r>
              <a:rPr lang="en-GB" sz="1400" dirty="0" smtClean="0">
                <a:latin typeface="+mn-lt"/>
              </a:rPr>
              <a:t> </a:t>
            </a:r>
            <a:r>
              <a:rPr lang="en-GB" sz="1400" dirty="0" err="1" smtClean="0">
                <a:latin typeface="+mn-lt"/>
              </a:rPr>
              <a:t>унитарное</a:t>
            </a:r>
            <a:r>
              <a:rPr lang="en-GB" sz="1400" dirty="0" smtClean="0">
                <a:latin typeface="+mn-lt"/>
              </a:rPr>
              <a:t> </a:t>
            </a:r>
            <a:r>
              <a:rPr lang="en-GB" sz="1400" dirty="0" err="1" smtClean="0">
                <a:latin typeface="+mn-lt"/>
              </a:rPr>
              <a:t>государство</a:t>
            </a:r>
            <a:endParaRPr lang="en-GB" sz="1400" dirty="0" smtClean="0">
              <a:latin typeface="+mn-lt"/>
            </a:endParaRPr>
          </a:p>
          <a:p>
            <a:pPr marL="0" indent="0"/>
            <a:endParaRPr lang="en-GB" sz="1600" dirty="0" smtClean="0">
              <a:latin typeface="+mn-lt"/>
            </a:endParaRPr>
          </a:p>
          <a:p>
            <a:pPr marL="0" indent="0">
              <a:buFont typeface="Wingdings" pitchFamily="2" charset="2"/>
              <a:buChar char="Ø"/>
            </a:pPr>
            <a:r>
              <a:rPr lang="en-GB" sz="1600" dirty="0" smtClean="0">
                <a:latin typeface="+mn-lt"/>
              </a:rPr>
              <a:t> </a:t>
            </a:r>
            <a:r>
              <a:rPr lang="en-GB" sz="1600" dirty="0" err="1" smtClean="0">
                <a:latin typeface="+mn-lt"/>
              </a:rPr>
              <a:t>Три</a:t>
            </a:r>
            <a:r>
              <a:rPr lang="en-GB" sz="1600" dirty="0" smtClean="0">
                <a:latin typeface="+mn-lt"/>
              </a:rPr>
              <a:t> </a:t>
            </a:r>
            <a:r>
              <a:rPr lang="en-GB" sz="1600" dirty="0" err="1" smtClean="0">
                <a:latin typeface="+mn-lt"/>
              </a:rPr>
              <a:t>правительственных</a:t>
            </a:r>
            <a:r>
              <a:rPr lang="en-GB" sz="1600" dirty="0" smtClean="0">
                <a:latin typeface="+mn-lt"/>
              </a:rPr>
              <a:t> </a:t>
            </a:r>
            <a:r>
              <a:rPr lang="en-GB" sz="1600" dirty="0" err="1" smtClean="0">
                <a:latin typeface="+mn-lt"/>
              </a:rPr>
              <a:t>уровня</a:t>
            </a:r>
            <a:r>
              <a:rPr lang="en-GB" sz="1600" dirty="0" smtClean="0">
                <a:latin typeface="+mn-lt"/>
              </a:rPr>
              <a:t>:</a:t>
            </a:r>
          </a:p>
          <a:p>
            <a:pPr marL="0" indent="0"/>
            <a:r>
              <a:rPr lang="en-GB" sz="1600" dirty="0" smtClean="0"/>
              <a:t>    → </a:t>
            </a:r>
            <a:r>
              <a:rPr lang="en-GB" sz="1600" dirty="0" err="1" smtClean="0"/>
              <a:t>центральное</a:t>
            </a:r>
            <a:r>
              <a:rPr lang="en-GB" sz="1600" dirty="0" smtClean="0"/>
              <a:t> </a:t>
            </a:r>
            <a:r>
              <a:rPr lang="en-GB" sz="1600" dirty="0" err="1" smtClean="0"/>
              <a:t>правительство</a:t>
            </a:r>
            <a:r>
              <a:rPr lang="en-GB" sz="1600" dirty="0" smtClean="0">
                <a:latin typeface="+mn-lt"/>
              </a:rPr>
              <a:t> (</a:t>
            </a:r>
            <a:r>
              <a:rPr lang="en-GB" sz="1600" dirty="0" err="1" smtClean="0">
                <a:latin typeface="+mn-lt"/>
              </a:rPr>
              <a:t>Государство</a:t>
            </a:r>
            <a:r>
              <a:rPr lang="en-GB" sz="1600" dirty="0" smtClean="0">
                <a:latin typeface="+mn-lt"/>
              </a:rPr>
              <a:t>): 11 </a:t>
            </a:r>
            <a:r>
              <a:rPr lang="en-GB" sz="1600" dirty="0" err="1" smtClean="0">
                <a:latin typeface="+mn-lt"/>
              </a:rPr>
              <a:t>министерств</a:t>
            </a:r>
            <a:r>
              <a:rPr lang="en-GB" sz="1600" dirty="0" smtClean="0">
                <a:latin typeface="+mn-lt"/>
              </a:rPr>
              <a:t>, 30 </a:t>
            </a:r>
            <a:r>
              <a:rPr lang="en-GB" sz="1600" dirty="0" err="1" smtClean="0">
                <a:latin typeface="+mn-lt"/>
              </a:rPr>
              <a:t>ведомств</a:t>
            </a:r>
            <a:r>
              <a:rPr lang="en-GB" sz="1600" dirty="0" smtClean="0">
                <a:latin typeface="+mn-lt"/>
              </a:rPr>
              <a:t>, 200 </a:t>
            </a:r>
            <a:r>
              <a:rPr lang="en-GB" sz="1600" dirty="0" err="1" smtClean="0">
                <a:latin typeface="+mn-lt"/>
              </a:rPr>
              <a:t>подведомственных</a:t>
            </a:r>
            <a:r>
              <a:rPr lang="en-GB" sz="1600" dirty="0" smtClean="0">
                <a:latin typeface="+mn-lt"/>
              </a:rPr>
              <a:t> </a:t>
            </a:r>
            <a:r>
              <a:rPr lang="en-GB" sz="1600" dirty="0" err="1" smtClean="0">
                <a:latin typeface="+mn-lt"/>
              </a:rPr>
              <a:t>исполнительных</a:t>
            </a:r>
            <a:r>
              <a:rPr lang="en-GB" sz="1600" dirty="0" smtClean="0">
                <a:latin typeface="+mn-lt"/>
              </a:rPr>
              <a:t> </a:t>
            </a:r>
            <a:r>
              <a:rPr lang="en-GB" sz="1600" dirty="0" err="1" smtClean="0">
                <a:latin typeface="+mn-lt"/>
              </a:rPr>
              <a:t>организаций</a:t>
            </a:r>
            <a:r>
              <a:rPr lang="en-GB" sz="1600" dirty="0" smtClean="0">
                <a:latin typeface="+mn-lt"/>
              </a:rPr>
              <a:t>;</a:t>
            </a:r>
          </a:p>
          <a:p>
            <a:pPr marL="0" indent="0"/>
            <a:r>
              <a:rPr lang="en-GB" sz="1600" dirty="0" smtClean="0">
                <a:latin typeface="+mn-lt"/>
              </a:rPr>
              <a:t>    → </a:t>
            </a:r>
            <a:r>
              <a:rPr lang="en-GB" sz="1600" dirty="0" err="1" smtClean="0">
                <a:latin typeface="+mn-lt"/>
              </a:rPr>
              <a:t>региональное</a:t>
            </a:r>
            <a:r>
              <a:rPr lang="en-GB" sz="1600" dirty="0" smtClean="0">
                <a:latin typeface="+mn-lt"/>
              </a:rPr>
              <a:t> </a:t>
            </a:r>
            <a:r>
              <a:rPr lang="en-GB" sz="1600" dirty="0" err="1" smtClean="0">
                <a:latin typeface="+mn-lt"/>
              </a:rPr>
              <a:t>правительство</a:t>
            </a:r>
            <a:r>
              <a:rPr lang="en-GB" sz="1600" dirty="0" smtClean="0">
                <a:latin typeface="+mn-lt"/>
              </a:rPr>
              <a:t>: 12 </a:t>
            </a:r>
            <a:r>
              <a:rPr lang="en-GB" sz="1600" dirty="0" err="1" smtClean="0">
                <a:latin typeface="+mn-lt"/>
              </a:rPr>
              <a:t>областей</a:t>
            </a:r>
            <a:endParaRPr lang="en-GB" sz="1600" dirty="0" smtClean="0">
              <a:latin typeface="+mn-lt"/>
            </a:endParaRPr>
          </a:p>
          <a:p>
            <a:pPr marL="0" indent="0"/>
            <a:r>
              <a:rPr lang="en-GB" sz="1600" dirty="0" smtClean="0">
                <a:latin typeface="+mn-lt"/>
              </a:rPr>
              <a:t>    → </a:t>
            </a:r>
            <a:r>
              <a:rPr lang="en-GB" sz="1600" dirty="0" err="1" smtClean="0">
                <a:latin typeface="+mn-lt"/>
              </a:rPr>
              <a:t>местное</a:t>
            </a:r>
            <a:r>
              <a:rPr lang="en-GB" sz="1600" dirty="0" smtClean="0">
                <a:latin typeface="+mn-lt"/>
              </a:rPr>
              <a:t> </a:t>
            </a:r>
            <a:r>
              <a:rPr lang="en-GB" sz="1600" dirty="0" err="1" smtClean="0">
                <a:latin typeface="+mn-lt"/>
              </a:rPr>
              <a:t>правительство</a:t>
            </a:r>
            <a:r>
              <a:rPr lang="en-GB" sz="1600" dirty="0" smtClean="0">
                <a:latin typeface="+mn-lt"/>
              </a:rPr>
              <a:t>: 403 </a:t>
            </a:r>
            <a:r>
              <a:rPr lang="en-GB" sz="1600" dirty="0" err="1" smtClean="0">
                <a:latin typeface="+mn-lt"/>
              </a:rPr>
              <a:t>муниципалитета</a:t>
            </a:r>
            <a:endParaRPr lang="en-GB" sz="1600" dirty="0" smtClean="0">
              <a:latin typeface="+mn-lt"/>
            </a:endParaRPr>
          </a:p>
          <a:p>
            <a:pPr marL="0" indent="0"/>
            <a:endParaRPr lang="en-GB" sz="1600" dirty="0" smtClean="0">
              <a:latin typeface="+mn-lt"/>
            </a:endParaRPr>
          </a:p>
          <a:p>
            <a:pPr marL="0" indent="0">
              <a:buFont typeface="Wingdings" pitchFamily="2" charset="2"/>
              <a:buChar char="Ø"/>
            </a:pPr>
            <a:r>
              <a:rPr lang="en-GB" sz="1600" dirty="0" smtClean="0">
                <a:latin typeface="+mn-lt"/>
              </a:rPr>
              <a:t> </a:t>
            </a:r>
            <a:r>
              <a:rPr lang="en-GB" sz="1600" dirty="0" err="1" smtClean="0">
                <a:latin typeface="+mn-lt"/>
              </a:rPr>
              <a:t>Каждый</a:t>
            </a:r>
            <a:r>
              <a:rPr lang="en-GB" sz="1600" dirty="0" smtClean="0">
                <a:latin typeface="+mn-lt"/>
              </a:rPr>
              <a:t> </a:t>
            </a:r>
            <a:r>
              <a:rPr lang="en-GB" sz="1600" dirty="0" err="1" smtClean="0">
                <a:latin typeface="+mn-lt"/>
              </a:rPr>
              <a:t>правительственный</a:t>
            </a:r>
            <a:r>
              <a:rPr lang="en-GB" sz="1600" dirty="0" smtClean="0">
                <a:latin typeface="+mn-lt"/>
              </a:rPr>
              <a:t> </a:t>
            </a:r>
            <a:r>
              <a:rPr lang="en-GB" sz="1600" dirty="0" err="1" smtClean="0">
                <a:latin typeface="+mn-lt"/>
              </a:rPr>
              <a:t>слой</a:t>
            </a:r>
            <a:r>
              <a:rPr lang="en-GB" sz="1600" dirty="0" smtClean="0">
                <a:latin typeface="+mn-lt"/>
              </a:rPr>
              <a:t> </a:t>
            </a:r>
            <a:r>
              <a:rPr lang="en-GB" sz="1600" dirty="0" err="1" smtClean="0">
                <a:latin typeface="+mn-lt"/>
              </a:rPr>
              <a:t>имеет</a:t>
            </a:r>
            <a:r>
              <a:rPr lang="en-GB" sz="1600" dirty="0" smtClean="0">
                <a:latin typeface="+mn-lt"/>
              </a:rPr>
              <a:t> </a:t>
            </a:r>
            <a:r>
              <a:rPr lang="en-GB" sz="1600" dirty="0" err="1" smtClean="0">
                <a:latin typeface="+mn-lt"/>
              </a:rPr>
              <a:t>свою</a:t>
            </a:r>
            <a:r>
              <a:rPr lang="en-GB" sz="1600" dirty="0" smtClean="0">
                <a:latin typeface="+mn-lt"/>
              </a:rPr>
              <a:t> </a:t>
            </a:r>
            <a:r>
              <a:rPr lang="en-GB" sz="1600" dirty="0" err="1" smtClean="0">
                <a:latin typeface="+mn-lt"/>
              </a:rPr>
              <a:t>демократическую</a:t>
            </a:r>
            <a:r>
              <a:rPr lang="en-GB" sz="1600" dirty="0" smtClean="0">
                <a:latin typeface="+mn-lt"/>
              </a:rPr>
              <a:t> </a:t>
            </a:r>
            <a:r>
              <a:rPr lang="en-GB" sz="1600" dirty="0" err="1" smtClean="0">
                <a:latin typeface="+mn-lt"/>
              </a:rPr>
              <a:t>структуру</a:t>
            </a:r>
            <a:r>
              <a:rPr lang="en-GB" sz="1600" dirty="0" smtClean="0">
                <a:latin typeface="+mn-lt"/>
              </a:rPr>
              <a:t> (</a:t>
            </a:r>
            <a:r>
              <a:rPr lang="en-GB" sz="1600" dirty="0" err="1" smtClean="0">
                <a:latin typeface="+mn-lt"/>
              </a:rPr>
              <a:t>избранные</a:t>
            </a:r>
            <a:r>
              <a:rPr lang="en-GB" sz="1600" dirty="0" smtClean="0">
                <a:latin typeface="+mn-lt"/>
              </a:rPr>
              <a:t> </a:t>
            </a:r>
            <a:r>
              <a:rPr lang="en-GB" sz="1600" dirty="0" err="1" smtClean="0">
                <a:latin typeface="+mn-lt"/>
              </a:rPr>
              <a:t>органы</a:t>
            </a:r>
            <a:r>
              <a:rPr lang="en-GB" sz="1600" dirty="0" smtClean="0">
                <a:latin typeface="+mn-lt"/>
              </a:rPr>
              <a:t>)</a:t>
            </a:r>
          </a:p>
          <a:p>
            <a:pPr marL="0" indent="0"/>
            <a:endParaRPr lang="en-GB" sz="1600" dirty="0" smtClean="0">
              <a:latin typeface="+mn-lt"/>
            </a:endParaRPr>
          </a:p>
          <a:p>
            <a:pPr marL="0" indent="0">
              <a:buFont typeface="Wingdings" pitchFamily="2" charset="2"/>
              <a:buChar char="Ø"/>
            </a:pPr>
            <a:r>
              <a:rPr lang="en-GB" sz="1600" dirty="0" smtClean="0">
                <a:latin typeface="+mn-lt"/>
              </a:rPr>
              <a:t> </a:t>
            </a:r>
            <a:r>
              <a:rPr lang="en-GB" sz="1600" dirty="0" err="1" smtClean="0">
                <a:latin typeface="+mn-lt"/>
              </a:rPr>
              <a:t>Области</a:t>
            </a:r>
            <a:r>
              <a:rPr lang="en-GB" sz="1600" dirty="0" smtClean="0">
                <a:latin typeface="+mn-lt"/>
              </a:rPr>
              <a:t> и </a:t>
            </a:r>
            <a:r>
              <a:rPr lang="en-GB" sz="1600" dirty="0" err="1" smtClean="0">
                <a:latin typeface="+mn-lt"/>
              </a:rPr>
              <a:t>муниципалитеты</a:t>
            </a:r>
            <a:r>
              <a:rPr lang="en-GB" sz="1600" dirty="0" smtClean="0">
                <a:latin typeface="+mn-lt"/>
              </a:rPr>
              <a:t>: </a:t>
            </a:r>
            <a:r>
              <a:rPr lang="en-GB" sz="1600" dirty="0" err="1" smtClean="0">
                <a:latin typeface="+mn-lt"/>
              </a:rPr>
              <a:t>децентрализованная</a:t>
            </a:r>
            <a:r>
              <a:rPr lang="en-GB" sz="1600" dirty="0" smtClean="0">
                <a:latin typeface="+mn-lt"/>
              </a:rPr>
              <a:t> </a:t>
            </a:r>
            <a:r>
              <a:rPr lang="en-GB" sz="1600" dirty="0" err="1" smtClean="0">
                <a:latin typeface="+mn-lt"/>
              </a:rPr>
              <a:t>ответственность</a:t>
            </a:r>
            <a:r>
              <a:rPr lang="en-GB" sz="1600" dirty="0" smtClean="0">
                <a:latin typeface="+mn-lt"/>
              </a:rPr>
              <a:t> </a:t>
            </a:r>
            <a:r>
              <a:rPr lang="en-GB" sz="1600" dirty="0" err="1" smtClean="0">
                <a:latin typeface="+mn-lt"/>
              </a:rPr>
              <a:t>за</a:t>
            </a:r>
            <a:r>
              <a:rPr lang="en-GB" sz="1600" dirty="0" smtClean="0">
                <a:latin typeface="+mn-lt"/>
              </a:rPr>
              <a:t> </a:t>
            </a:r>
            <a:r>
              <a:rPr lang="en-GB" sz="1600" dirty="0" err="1" smtClean="0">
                <a:latin typeface="+mn-lt"/>
              </a:rPr>
              <a:t>бюджет</a:t>
            </a:r>
            <a:r>
              <a:rPr lang="en-GB" sz="1600" dirty="0" smtClean="0">
                <a:latin typeface="+mn-lt"/>
              </a:rPr>
              <a:t> и </a:t>
            </a:r>
            <a:r>
              <a:rPr lang="en-GB" sz="1600" dirty="0" err="1" smtClean="0">
                <a:latin typeface="+mn-lt"/>
              </a:rPr>
              <a:t>подотчетность</a:t>
            </a:r>
            <a:r>
              <a:rPr lang="en-GB" sz="1600" dirty="0" smtClean="0">
                <a:latin typeface="+mn-lt"/>
              </a:rPr>
              <a:t> </a:t>
            </a:r>
            <a:r>
              <a:rPr lang="en-GB" sz="1600" dirty="0" smtClean="0">
                <a:latin typeface="+mn-lt"/>
              </a:rPr>
              <a:t>и </a:t>
            </a:r>
            <a:r>
              <a:rPr lang="en-GB" sz="1600" dirty="0" err="1" smtClean="0">
                <a:latin typeface="+mn-lt"/>
              </a:rPr>
              <a:t>структура</a:t>
            </a:r>
            <a:r>
              <a:rPr lang="en-GB" sz="1600" dirty="0" smtClean="0">
                <a:latin typeface="+mn-lt"/>
              </a:rPr>
              <a:t> </a:t>
            </a:r>
            <a:r>
              <a:rPr lang="en-GB" sz="1600" dirty="0" err="1" smtClean="0">
                <a:latin typeface="+mn-lt"/>
              </a:rPr>
              <a:t>управления</a:t>
            </a:r>
            <a:r>
              <a:rPr lang="en-GB" sz="1600" dirty="0" smtClean="0">
                <a:latin typeface="+mn-lt"/>
              </a:rPr>
              <a:t> </a:t>
            </a:r>
            <a:endParaRPr lang="en-US" sz="1600" dirty="0" smtClean="0"/>
          </a:p>
          <a:p>
            <a:pPr marL="0" indent="0"/>
            <a:endParaRPr lang="en-US" sz="1600" dirty="0" smtClean="0">
              <a:latin typeface="+mn-lt"/>
            </a:endParaRPr>
          </a:p>
          <a:p>
            <a:pPr marL="0" indent="0">
              <a:buFont typeface="Wingdings" pitchFamily="2" charset="2"/>
              <a:buChar char="Ø"/>
            </a:pPr>
            <a:endParaRPr lang="en-GB" sz="1600" dirty="0" smtClean="0">
              <a:latin typeface="+mn-lt"/>
            </a:endParaRPr>
          </a:p>
          <a:p>
            <a:pPr marL="0" indent="0"/>
            <a:r>
              <a:rPr lang="en-GB" sz="1600" dirty="0" smtClean="0">
                <a:latin typeface="+mn-lt"/>
              </a:rPr>
              <a:t>                 </a:t>
            </a:r>
          </a:p>
          <a:p>
            <a:pPr marL="0" indent="0"/>
            <a:r>
              <a:rPr lang="en-GB" sz="2000" dirty="0" smtClean="0"/>
              <a:t>              </a:t>
            </a:r>
          </a:p>
          <a:p>
            <a:pPr marL="0" indent="0"/>
            <a:endParaRPr lang="en-GB" sz="2000" dirty="0" smtClean="0"/>
          </a:p>
          <a:p>
            <a:pPr marL="0" indent="0"/>
            <a:endParaRPr lang="en-GB" sz="2000" dirty="0" smtClean="0"/>
          </a:p>
        </p:txBody>
      </p:sp>
      <p:pic>
        <p:nvPicPr>
          <p:cNvPr id="1027" name="Picture 3" descr="\\FINP52.prod.minfin.nl\user$\WIELEN\DATA\Mijn Documenten\Mijn afbeeldingen\31302-nederland-een-parlementaire-democratie.jpg"/>
          <p:cNvPicPr>
            <a:picLocks noChangeAspect="1" noChangeArrowheads="1"/>
          </p:cNvPicPr>
          <p:nvPr/>
        </p:nvPicPr>
        <p:blipFill>
          <a:blip r:embed="rId3" cstate="print"/>
          <a:srcRect/>
          <a:stretch>
            <a:fillRect/>
          </a:stretch>
        </p:blipFill>
        <p:spPr bwMode="auto">
          <a:xfrm>
            <a:off x="7732493" y="1168400"/>
            <a:ext cx="1333500" cy="1333500"/>
          </a:xfrm>
          <a:prstGeom prst="rect">
            <a:avLst/>
          </a:prstGeom>
          <a:noFill/>
        </p:spPr>
      </p:pic>
      <p:sp>
        <p:nvSpPr>
          <p:cNvPr id="5" name="Tijdelijke aanduiding voor voettekst 2"/>
          <p:cNvSpPr>
            <a:spLocks noGrp="1"/>
          </p:cNvSpPr>
          <p:nvPr>
            <p:ph type="ftr" sz="quarter" idx="11"/>
          </p:nvPr>
        </p:nvSpPr>
        <p:spPr>
          <a:xfrm>
            <a:off x="4478338" y="6386513"/>
            <a:ext cx="4165600" cy="315912"/>
          </a:xfrm>
        </p:spPr>
        <p:txBody>
          <a:bodyPr/>
          <a:lstStyle/>
          <a:p>
            <a:pPr>
              <a:defRPr/>
            </a:pPr>
            <a:r>
              <a:rPr lang="en-US" dirty="0" err="1" smtClean="0"/>
              <a:t>Прага</a:t>
            </a:r>
            <a:r>
              <a:rPr lang="en-US" dirty="0" smtClean="0"/>
              <a:t>, </a:t>
            </a:r>
            <a:r>
              <a:rPr lang="en-US" dirty="0" err="1" smtClean="0"/>
              <a:t>март</a:t>
            </a:r>
            <a:r>
              <a:rPr lang="en-US" dirty="0" smtClean="0"/>
              <a:t> 2016</a:t>
            </a: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idx="4294967295"/>
          </p:nvPr>
        </p:nvSpPr>
        <p:spPr bwMode="auto">
          <a:xfrm>
            <a:off x="366713" y="1243013"/>
            <a:ext cx="8442325" cy="5715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nl-NL" altLang="nl-NL" sz="2200" dirty="0" smtClean="0">
                <a:solidFill>
                  <a:srgbClr val="C00000"/>
                </a:solidFill>
                <a:latin typeface="Verdana" panose="020B0604030504040204" pitchFamily="34" charset="0"/>
              </a:rPr>
              <a:t>Бюджетный Кодекс (Закон о государственных счетах)</a:t>
            </a:r>
          </a:p>
        </p:txBody>
      </p:sp>
      <p:sp>
        <p:nvSpPr>
          <p:cNvPr id="14340" name="Rectangle 3"/>
          <p:cNvSpPr>
            <a:spLocks noGrp="1" noChangeArrowheads="1"/>
          </p:cNvSpPr>
          <p:nvPr>
            <p:ph type="body" idx="4294967295"/>
          </p:nvPr>
        </p:nvSpPr>
        <p:spPr>
          <a:xfrm>
            <a:off x="316523" y="2008188"/>
            <a:ext cx="8248040" cy="3522662"/>
          </a:xfrm>
        </p:spPr>
        <p:txBody>
          <a:bodyPr/>
          <a:lstStyle/>
          <a:p>
            <a:pPr marL="285750" indent="-285750">
              <a:spcBef>
                <a:spcPct val="20000"/>
              </a:spcBef>
              <a:buFont typeface="Arial" panose="020B0604020202020204" pitchFamily="34" charset="0"/>
              <a:buChar char="•"/>
            </a:pPr>
            <a:r>
              <a:rPr lang="en-US" altLang="nl-NL" sz="2000" dirty="0" err="1" smtClean="0">
                <a:solidFill>
                  <a:srgbClr val="000000"/>
                </a:solidFill>
                <a:latin typeface="Verdana" panose="020B0604030504040204" pitchFamily="34" charset="0"/>
              </a:rPr>
              <a:t>Ответственность</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министров</a:t>
            </a:r>
            <a:r>
              <a:rPr lang="en-US" altLang="nl-NL" sz="2000" dirty="0" smtClean="0">
                <a:solidFill>
                  <a:srgbClr val="000000"/>
                </a:solidFill>
                <a:latin typeface="Verdana" panose="020B0604030504040204" pitchFamily="34" charset="0"/>
              </a:rPr>
              <a:t>:</a:t>
            </a:r>
          </a:p>
          <a:p>
            <a:pPr marL="857250" lvl="1"/>
            <a:r>
              <a:rPr lang="en-US" altLang="nl-NL" sz="2000" dirty="0" err="1" smtClean="0">
                <a:solidFill>
                  <a:srgbClr val="000000"/>
                </a:solidFill>
                <a:latin typeface="Verdana" panose="020B0604030504040204" pitchFamily="34" charset="0"/>
              </a:rPr>
              <a:t>Надежное</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финансовое</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управление</a:t>
            </a:r>
            <a:endParaRPr lang="en-US" altLang="nl-NL" sz="2000" dirty="0" smtClean="0">
              <a:solidFill>
                <a:srgbClr val="000000"/>
              </a:solidFill>
              <a:latin typeface="Verdana" panose="020B0604030504040204" pitchFamily="34" charset="0"/>
            </a:endParaRPr>
          </a:p>
          <a:p>
            <a:pPr marL="857250" lvl="1"/>
            <a:r>
              <a:rPr lang="en-US" altLang="nl-NL" sz="2000" dirty="0" err="1" smtClean="0">
                <a:solidFill>
                  <a:srgbClr val="000000"/>
                </a:solidFill>
                <a:latin typeface="Verdana" panose="020B0604030504040204" pitchFamily="34" charset="0"/>
              </a:rPr>
              <a:t>Соблюдение</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правовых</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норм</a:t>
            </a:r>
            <a:endParaRPr lang="en-US" altLang="nl-NL" sz="2000" dirty="0" smtClean="0">
              <a:solidFill>
                <a:srgbClr val="000000"/>
              </a:solidFill>
              <a:latin typeface="Verdana" panose="020B0604030504040204" pitchFamily="34" charset="0"/>
            </a:endParaRPr>
          </a:p>
          <a:p>
            <a:pPr marL="285750" indent="-285750">
              <a:spcBef>
                <a:spcPct val="20000"/>
              </a:spcBef>
              <a:buFont typeface="Arial" panose="020B0604020202020204" pitchFamily="34" charset="0"/>
              <a:buChar char="•"/>
            </a:pPr>
            <a:r>
              <a:rPr lang="en-US" altLang="nl-NL" sz="2000" dirty="0" err="1" smtClean="0">
                <a:solidFill>
                  <a:srgbClr val="000000"/>
                </a:solidFill>
                <a:latin typeface="Verdana" panose="020B0604030504040204" pitchFamily="34" charset="0"/>
              </a:rPr>
              <a:t>Обязанности</a:t>
            </a:r>
            <a:r>
              <a:rPr lang="en-US" altLang="nl-NL" sz="2000" dirty="0" smtClean="0">
                <a:solidFill>
                  <a:srgbClr val="000000"/>
                </a:solidFill>
                <a:latin typeface="Verdana" panose="020B0604030504040204" pitchFamily="34" charset="0"/>
              </a:rPr>
              <a:t> и </a:t>
            </a:r>
            <a:r>
              <a:rPr lang="en-US" altLang="nl-NL" sz="2000" dirty="0" err="1" smtClean="0">
                <a:solidFill>
                  <a:srgbClr val="000000"/>
                </a:solidFill>
                <a:latin typeface="Verdana" panose="020B0604030504040204" pitchFamily="34" charset="0"/>
              </a:rPr>
              <a:t>полномочия</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министра</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финансов</a:t>
            </a:r>
            <a:r>
              <a:rPr lang="en-US" altLang="nl-NL" sz="2000" dirty="0" smtClean="0">
                <a:solidFill>
                  <a:srgbClr val="000000"/>
                </a:solidFill>
                <a:latin typeface="Verdana" panose="020B0604030504040204" pitchFamily="34" charset="0"/>
              </a:rPr>
              <a:t> </a:t>
            </a:r>
          </a:p>
          <a:p>
            <a:pPr marL="285750" indent="-285750">
              <a:spcBef>
                <a:spcPct val="20000"/>
              </a:spcBef>
              <a:buFont typeface="Arial" panose="020B0604020202020204" pitchFamily="34" charset="0"/>
              <a:buChar char="•"/>
            </a:pPr>
            <a:r>
              <a:rPr lang="en-US" altLang="nl-NL" sz="2000" dirty="0" err="1" smtClean="0">
                <a:solidFill>
                  <a:srgbClr val="000000"/>
                </a:solidFill>
                <a:latin typeface="Verdana" panose="020B0604030504040204" pitchFamily="34" charset="0"/>
              </a:rPr>
              <a:t>Цикл</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бюджета</a:t>
            </a:r>
            <a:r>
              <a:rPr lang="en-US" altLang="nl-NL" sz="2000" dirty="0" smtClean="0">
                <a:solidFill>
                  <a:srgbClr val="000000"/>
                </a:solidFill>
                <a:latin typeface="Verdana" panose="020B0604030504040204" pitchFamily="34" charset="0"/>
              </a:rPr>
              <a:t> и </a:t>
            </a:r>
            <a:r>
              <a:rPr lang="en-US" altLang="nl-NL" sz="2000" dirty="0" err="1" smtClean="0">
                <a:solidFill>
                  <a:srgbClr val="000000"/>
                </a:solidFill>
                <a:latin typeface="Verdana" panose="020B0604030504040204" pitchFamily="34" charset="0"/>
              </a:rPr>
              <a:t>подотчетности</a:t>
            </a:r>
            <a:r>
              <a:rPr lang="en-US" altLang="nl-NL" sz="2000" dirty="0" smtClean="0">
                <a:solidFill>
                  <a:srgbClr val="000000"/>
                </a:solidFill>
                <a:latin typeface="Verdana" panose="020B0604030504040204" pitchFamily="34" charset="0"/>
              </a:rPr>
              <a:t> </a:t>
            </a:r>
          </a:p>
          <a:p>
            <a:pPr marL="285750" indent="-285750">
              <a:spcBef>
                <a:spcPct val="20000"/>
              </a:spcBef>
              <a:buFont typeface="Arial" panose="020B0604020202020204" pitchFamily="34" charset="0"/>
              <a:buChar char="•"/>
            </a:pPr>
            <a:r>
              <a:rPr lang="en-US" altLang="nl-NL" sz="2000" dirty="0" err="1" smtClean="0">
                <a:solidFill>
                  <a:srgbClr val="000000"/>
                </a:solidFill>
                <a:latin typeface="Verdana" panose="020B0604030504040204" pitchFamily="34" charset="0"/>
              </a:rPr>
              <a:t>Организация</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внутреннего</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контроля</a:t>
            </a:r>
            <a:r>
              <a:rPr lang="en-US" altLang="nl-NL" sz="2000" dirty="0" smtClean="0">
                <a:solidFill>
                  <a:srgbClr val="000000"/>
                </a:solidFill>
                <a:latin typeface="Verdana" panose="020B0604030504040204" pitchFamily="34" charset="0"/>
              </a:rPr>
              <a:t> и </a:t>
            </a:r>
            <a:r>
              <a:rPr lang="en-US" altLang="nl-NL" sz="2000" dirty="0" err="1" smtClean="0">
                <a:solidFill>
                  <a:srgbClr val="000000"/>
                </a:solidFill>
                <a:latin typeface="Verdana" panose="020B0604030504040204" pitchFamily="34" charset="0"/>
              </a:rPr>
              <a:t>внутреннего</a:t>
            </a:r>
            <a:r>
              <a:rPr lang="en-US" altLang="nl-NL" sz="2000" dirty="0" smtClean="0">
                <a:solidFill>
                  <a:srgbClr val="000000"/>
                </a:solidFill>
                <a:latin typeface="Verdana" panose="020B0604030504040204" pitchFamily="34" charset="0"/>
              </a:rPr>
              <a:t> </a:t>
            </a:r>
            <a:r>
              <a:rPr lang="en-US" altLang="nl-NL" sz="2000" dirty="0" err="1" smtClean="0">
                <a:solidFill>
                  <a:srgbClr val="000000"/>
                </a:solidFill>
                <a:latin typeface="Verdana" panose="020B0604030504040204" pitchFamily="34" charset="0"/>
              </a:rPr>
              <a:t>аудита</a:t>
            </a:r>
            <a:endParaRPr lang="en-US" altLang="nl-NL" sz="2000" dirty="0" smtClean="0">
              <a:solidFill>
                <a:srgbClr val="000000"/>
              </a:solidFill>
              <a:latin typeface="Verdana" panose="020B0604030504040204" pitchFamily="34" charset="0"/>
            </a:endParaRPr>
          </a:p>
          <a:p>
            <a:pPr marL="285750" indent="-285750">
              <a:buFont typeface="Arial" panose="020B0604020202020204" pitchFamily="34" charset="0"/>
              <a:buChar char="•"/>
            </a:pPr>
            <a:r>
              <a:rPr lang="en-US" altLang="nl-NL" sz="2000" dirty="0" err="1" smtClean="0"/>
              <a:t>Обязанности</a:t>
            </a:r>
            <a:r>
              <a:rPr lang="en-US" altLang="nl-NL" sz="2000" dirty="0" smtClean="0"/>
              <a:t> и </a:t>
            </a:r>
            <a:r>
              <a:rPr lang="en-US" altLang="nl-NL" sz="2000" dirty="0" err="1" smtClean="0"/>
              <a:t>полномочия</a:t>
            </a:r>
            <a:r>
              <a:rPr lang="en-US" altLang="nl-NL" sz="2000" dirty="0" smtClean="0"/>
              <a:t> </a:t>
            </a:r>
            <a:r>
              <a:rPr lang="en-US" altLang="nl-NL" sz="2000" dirty="0" err="1" smtClean="0"/>
              <a:t>Аудиторского</a:t>
            </a:r>
            <a:r>
              <a:rPr lang="en-US" altLang="nl-NL" sz="2000" dirty="0" smtClean="0"/>
              <a:t> </a:t>
            </a:r>
            <a:r>
              <a:rPr lang="en-US" altLang="nl-NL" sz="2000" dirty="0" err="1" smtClean="0"/>
              <a:t>суда</a:t>
            </a:r>
            <a:endParaRPr lang="en-US" altLang="nl-NL" sz="2000" dirty="0" smtClean="0">
              <a:solidFill>
                <a:srgbClr val="000000"/>
              </a:solidFill>
              <a:latin typeface="Verdana" panose="020B0604030504040204" pitchFamily="34" charset="0"/>
            </a:endParaRPr>
          </a:p>
        </p:txBody>
      </p:sp>
      <p:sp>
        <p:nvSpPr>
          <p:cNvPr id="2" name="Tijdelijke aanduiding voor voettekst 1"/>
          <p:cNvSpPr>
            <a:spLocks noGrp="1"/>
          </p:cNvSpPr>
          <p:nvPr>
            <p:ph type="ftr" sz="quarter" idx="11"/>
          </p:nvPr>
        </p:nvSpPr>
        <p:spPr/>
        <p:txBody>
          <a:bodyPr/>
          <a:lstStyle/>
          <a:p>
            <a:pPr>
              <a:defRPr/>
            </a:pPr>
            <a:r>
              <a:rPr lang="nl-NL" dirty="0" smtClean="0"/>
              <a:t>Прага, март 2016</a:t>
            </a:r>
            <a:endParaRPr lang="nl-NL" dirty="0"/>
          </a:p>
        </p:txBody>
      </p:sp>
    </p:spTree>
    <p:extLst>
      <p:ext uri="{BB962C8B-B14F-4D97-AF65-F5344CB8AC3E}">
        <p14:creationId xmlns="" xmlns:p14="http://schemas.microsoft.com/office/powerpoint/2010/main" val="237568610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352425" y="1263650"/>
            <a:ext cx="8229600" cy="1027858"/>
          </a:xfrm>
        </p:spPr>
        <p:txBody>
          <a:bodyPr/>
          <a:lstStyle/>
          <a:p>
            <a:r>
              <a:rPr lang="en-US" sz="2400" dirty="0" smtClean="0"/>
              <a:t>1986 - 1992: </a:t>
            </a:r>
            <a:r>
              <a:rPr lang="en-US" sz="2400" dirty="0" err="1" smtClean="0"/>
              <a:t>Важнейшие</a:t>
            </a:r>
            <a:r>
              <a:rPr lang="en-US" sz="2400" dirty="0" smtClean="0"/>
              <a:t> </a:t>
            </a:r>
            <a:r>
              <a:rPr lang="en-US" sz="2400" dirty="0" err="1" smtClean="0"/>
              <a:t>события</a:t>
            </a:r>
            <a:r>
              <a:rPr lang="en-US" sz="2400" dirty="0" smtClean="0"/>
              <a:t> в </a:t>
            </a:r>
            <a:r>
              <a:rPr lang="en-US" sz="2400" dirty="0" err="1" smtClean="0"/>
              <a:t>области</a:t>
            </a:r>
            <a:r>
              <a:rPr lang="en-US" sz="2400" dirty="0" smtClean="0"/>
              <a:t> </a:t>
            </a:r>
            <a:r>
              <a:rPr lang="en-US" sz="2400" dirty="0" err="1" smtClean="0"/>
              <a:t>внутреннего</a:t>
            </a:r>
            <a:r>
              <a:rPr lang="en-US" sz="2400" dirty="0" smtClean="0"/>
              <a:t> </a:t>
            </a:r>
            <a:r>
              <a:rPr lang="en-US" sz="2400" dirty="0" err="1" smtClean="0"/>
              <a:t>контроля</a:t>
            </a:r>
            <a:r>
              <a:rPr lang="en-US" sz="2400" dirty="0" smtClean="0"/>
              <a:t> и </a:t>
            </a:r>
            <a:r>
              <a:rPr lang="en-US" sz="2400" dirty="0" err="1" smtClean="0"/>
              <a:t>внутреннего</a:t>
            </a:r>
            <a:r>
              <a:rPr lang="en-US" sz="2400" dirty="0" smtClean="0"/>
              <a:t> </a:t>
            </a:r>
            <a:r>
              <a:rPr lang="en-US" sz="2400" dirty="0" err="1" smtClean="0"/>
              <a:t>аудита</a:t>
            </a:r>
            <a:r>
              <a:rPr lang="en-US" sz="2400" dirty="0" smtClean="0"/>
              <a:t> </a:t>
            </a:r>
            <a:endParaRPr lang="en-US" sz="2400" dirty="0"/>
          </a:p>
        </p:txBody>
      </p:sp>
      <p:sp>
        <p:nvSpPr>
          <p:cNvPr id="142339" name="Rectangle 3"/>
          <p:cNvSpPr>
            <a:spLocks noGrp="1" noChangeArrowheads="1"/>
          </p:cNvSpPr>
          <p:nvPr>
            <p:ph type="body" idx="1"/>
          </p:nvPr>
        </p:nvSpPr>
        <p:spPr>
          <a:xfrm>
            <a:off x="352425" y="2280491"/>
            <a:ext cx="8229600" cy="3934571"/>
          </a:xfrm>
        </p:spPr>
        <p:txBody>
          <a:bodyPr/>
          <a:lstStyle/>
          <a:p>
            <a:pPr lvl="1">
              <a:lnSpc>
                <a:spcPct val="80000"/>
              </a:lnSpc>
              <a:buFont typeface="Wingdings" pitchFamily="2" charset="2"/>
              <a:buNone/>
            </a:pPr>
            <a:endParaRPr lang="nl-NL" dirty="0"/>
          </a:p>
          <a:p>
            <a:pPr>
              <a:lnSpc>
                <a:spcPct val="80000"/>
              </a:lnSpc>
            </a:pPr>
            <a:r>
              <a:rPr lang="en-US" sz="1600" dirty="0" err="1" smtClean="0"/>
              <a:t>Недостатки</a:t>
            </a:r>
            <a:r>
              <a:rPr lang="en-US" sz="1600" dirty="0" smtClean="0"/>
              <a:t> в </a:t>
            </a:r>
            <a:r>
              <a:rPr lang="en-US" sz="1600" dirty="0" err="1" smtClean="0"/>
              <a:t>системе</a:t>
            </a:r>
            <a:r>
              <a:rPr lang="en-US" sz="1600" dirty="0" smtClean="0"/>
              <a:t> </a:t>
            </a:r>
            <a:r>
              <a:rPr lang="en-US" sz="1600" dirty="0" err="1" smtClean="0"/>
              <a:t>внутреннего</a:t>
            </a:r>
            <a:r>
              <a:rPr lang="en-US" sz="1600" dirty="0" smtClean="0"/>
              <a:t> </a:t>
            </a:r>
            <a:r>
              <a:rPr lang="en-US" sz="1600" dirty="0" err="1" smtClean="0"/>
              <a:t>контроля</a:t>
            </a:r>
            <a:r>
              <a:rPr lang="en-US" sz="1600" dirty="0" smtClean="0"/>
              <a:t> в 1980-х </a:t>
            </a:r>
            <a:r>
              <a:rPr lang="en-US" sz="1600" dirty="0" err="1" smtClean="0"/>
              <a:t>годах</a:t>
            </a:r>
            <a:r>
              <a:rPr lang="en-US" sz="1600" dirty="0" smtClean="0"/>
              <a:t>, </a:t>
            </a:r>
            <a:r>
              <a:rPr lang="en-US" sz="1600" dirty="0" err="1" smtClean="0"/>
              <a:t>указанные</a:t>
            </a:r>
            <a:r>
              <a:rPr lang="en-US" sz="1600" dirty="0" smtClean="0"/>
              <a:t> SAI:</a:t>
            </a:r>
            <a:endParaRPr lang="en-US" sz="1600" dirty="0"/>
          </a:p>
          <a:p>
            <a:pPr>
              <a:lnSpc>
                <a:spcPct val="80000"/>
              </a:lnSpc>
              <a:buFont typeface="Wingdings" pitchFamily="2" charset="2"/>
              <a:buNone/>
            </a:pPr>
            <a:endParaRPr lang="en-US" sz="1600" dirty="0"/>
          </a:p>
          <a:p>
            <a:pPr>
              <a:lnSpc>
                <a:spcPct val="80000"/>
              </a:lnSpc>
              <a:buFont typeface="Arial" pitchFamily="34" charset="0"/>
              <a:buChar char="•"/>
            </a:pPr>
            <a:r>
              <a:rPr lang="en-US" sz="1600" dirty="0" err="1" smtClean="0"/>
              <a:t>Проблемы</a:t>
            </a:r>
            <a:r>
              <a:rPr lang="en-US" sz="1600" dirty="0" smtClean="0"/>
              <a:t>, </a:t>
            </a:r>
            <a:r>
              <a:rPr lang="en-US" sz="1600" dirty="0" err="1" smtClean="0"/>
              <a:t>связанные</a:t>
            </a:r>
            <a:r>
              <a:rPr lang="en-US" sz="1600" dirty="0" smtClean="0"/>
              <a:t> с </a:t>
            </a:r>
            <a:r>
              <a:rPr lang="en-US" sz="1600" dirty="0" err="1" smtClean="0"/>
              <a:t>составлением</a:t>
            </a:r>
            <a:r>
              <a:rPr lang="en-US" sz="1600" dirty="0" smtClean="0"/>
              <a:t> </a:t>
            </a:r>
            <a:r>
              <a:rPr lang="en-US" sz="1600" dirty="0" err="1" smtClean="0"/>
              <a:t>годовой</a:t>
            </a:r>
            <a:r>
              <a:rPr lang="en-US" sz="1600" dirty="0" smtClean="0"/>
              <a:t> </a:t>
            </a:r>
            <a:r>
              <a:rPr lang="en-US" sz="1600" dirty="0" err="1" smtClean="0"/>
              <a:t>отчетности</a:t>
            </a:r>
            <a:r>
              <a:rPr lang="en-US" sz="1600" dirty="0" smtClean="0"/>
              <a:t> (</a:t>
            </a:r>
            <a:r>
              <a:rPr lang="en-US" sz="1600" dirty="0" err="1" smtClean="0"/>
              <a:t>слишком</a:t>
            </a:r>
            <a:r>
              <a:rPr lang="en-US" sz="1600" dirty="0" smtClean="0"/>
              <a:t> </a:t>
            </a:r>
            <a:r>
              <a:rPr lang="en-US" sz="1600" dirty="0" err="1" smtClean="0"/>
              <a:t>поздно</a:t>
            </a:r>
            <a:r>
              <a:rPr lang="en-US" sz="1600" dirty="0" smtClean="0"/>
              <a:t>)</a:t>
            </a:r>
            <a:endParaRPr lang="en-US" sz="1600" dirty="0"/>
          </a:p>
          <a:p>
            <a:pPr>
              <a:lnSpc>
                <a:spcPct val="80000"/>
              </a:lnSpc>
              <a:buFont typeface="Arial" pitchFamily="34" charset="0"/>
              <a:buChar char="•"/>
            </a:pPr>
            <a:endParaRPr lang="en-US" sz="1600" dirty="0"/>
          </a:p>
          <a:p>
            <a:pPr>
              <a:lnSpc>
                <a:spcPct val="80000"/>
              </a:lnSpc>
              <a:buFont typeface="Arial" pitchFamily="34" charset="0"/>
              <a:buChar char="•"/>
            </a:pPr>
            <a:r>
              <a:rPr lang="en-US" sz="1600" dirty="0" err="1" smtClean="0"/>
              <a:t>Отсутствие</a:t>
            </a:r>
            <a:r>
              <a:rPr lang="en-US" sz="1600" dirty="0" smtClean="0"/>
              <a:t> </a:t>
            </a:r>
            <a:r>
              <a:rPr lang="en-US" sz="1600" dirty="0" err="1" smtClean="0"/>
              <a:t>отдельных</a:t>
            </a:r>
            <a:r>
              <a:rPr lang="en-US" sz="1600" dirty="0" smtClean="0"/>
              <a:t> </a:t>
            </a:r>
            <a:r>
              <a:rPr lang="en-US" sz="1600" dirty="0" err="1" smtClean="0"/>
              <a:t>подразделений</a:t>
            </a:r>
            <a:r>
              <a:rPr lang="en-US" sz="1600" dirty="0" smtClean="0"/>
              <a:t> </a:t>
            </a:r>
            <a:r>
              <a:rPr lang="en-US" sz="1600" dirty="0" err="1" smtClean="0"/>
              <a:t>внутреннего</a:t>
            </a:r>
            <a:r>
              <a:rPr lang="en-US" sz="1600" dirty="0" smtClean="0"/>
              <a:t> </a:t>
            </a:r>
            <a:r>
              <a:rPr lang="en-US" sz="1600" dirty="0" err="1" smtClean="0"/>
              <a:t>аудита</a:t>
            </a:r>
            <a:r>
              <a:rPr lang="en-US" sz="1600" dirty="0" smtClean="0"/>
              <a:t> </a:t>
            </a:r>
            <a:endParaRPr lang="en-US" sz="1600" dirty="0"/>
          </a:p>
          <a:p>
            <a:pPr>
              <a:lnSpc>
                <a:spcPct val="80000"/>
              </a:lnSpc>
              <a:buFont typeface="Arial" pitchFamily="34" charset="0"/>
              <a:buChar char="•"/>
            </a:pPr>
            <a:endParaRPr lang="en-US" sz="1600" dirty="0"/>
          </a:p>
          <a:p>
            <a:pPr>
              <a:lnSpc>
                <a:spcPct val="80000"/>
              </a:lnSpc>
              <a:buFont typeface="Arial" pitchFamily="34" charset="0"/>
              <a:buChar char="•"/>
            </a:pPr>
            <a:r>
              <a:rPr lang="en-US" sz="1600" dirty="0"/>
              <a:t>SAI </a:t>
            </a:r>
            <a:r>
              <a:rPr lang="en-US" sz="1600" dirty="0" err="1" smtClean="0"/>
              <a:t>внес</a:t>
            </a:r>
            <a:r>
              <a:rPr lang="en-US" sz="1600" dirty="0" smtClean="0"/>
              <a:t> </a:t>
            </a:r>
            <a:r>
              <a:rPr lang="en-US" sz="1600" dirty="0" err="1" smtClean="0"/>
              <a:t>эти</a:t>
            </a:r>
            <a:r>
              <a:rPr lang="en-US" sz="1600" dirty="0" smtClean="0"/>
              <a:t> </a:t>
            </a:r>
            <a:r>
              <a:rPr lang="en-US" sz="1600" dirty="0" err="1" smtClean="0"/>
              <a:t>задачи</a:t>
            </a:r>
            <a:r>
              <a:rPr lang="en-US" sz="1600" dirty="0" smtClean="0"/>
              <a:t> в </a:t>
            </a:r>
            <a:r>
              <a:rPr lang="en-US" sz="1600" dirty="0" err="1" smtClean="0"/>
              <a:t>повестку</a:t>
            </a:r>
            <a:r>
              <a:rPr lang="en-US" sz="1600" dirty="0" smtClean="0"/>
              <a:t> </a:t>
            </a:r>
            <a:r>
              <a:rPr lang="en-US" sz="1600" dirty="0" err="1" smtClean="0"/>
              <a:t>дня</a:t>
            </a:r>
            <a:r>
              <a:rPr lang="en-US" sz="1600" dirty="0" smtClean="0"/>
              <a:t> </a:t>
            </a:r>
            <a:r>
              <a:rPr lang="en-US" sz="1600" dirty="0" err="1" smtClean="0"/>
              <a:t>Парламента</a:t>
            </a:r>
            <a:endParaRPr lang="en-US" sz="1600" dirty="0"/>
          </a:p>
          <a:p>
            <a:endParaRPr lang="nl-NL" sz="2200" dirty="0"/>
          </a:p>
        </p:txBody>
      </p:sp>
      <p:sp>
        <p:nvSpPr>
          <p:cNvPr id="2" name="Tijdelijke aanduiding voor voettekst 1"/>
          <p:cNvSpPr>
            <a:spLocks noGrp="1"/>
          </p:cNvSpPr>
          <p:nvPr>
            <p:ph type="ftr" sz="quarter" idx="11"/>
          </p:nvPr>
        </p:nvSpPr>
        <p:spPr/>
        <p:txBody>
          <a:bodyPr/>
          <a:lstStyle/>
          <a:p>
            <a:pPr>
              <a:defRPr/>
            </a:pPr>
            <a:r>
              <a:rPr lang="en-US" dirty="0" err="1" smtClean="0"/>
              <a:t>Прага</a:t>
            </a:r>
            <a:r>
              <a:rPr lang="en-US" dirty="0" smtClean="0"/>
              <a:t>, </a:t>
            </a:r>
            <a:r>
              <a:rPr lang="en-US" dirty="0" err="1" smtClean="0"/>
              <a:t>март</a:t>
            </a:r>
            <a:r>
              <a:rPr lang="en-US" dirty="0" smtClean="0"/>
              <a:t> </a:t>
            </a:r>
            <a:r>
              <a:rPr lang="en-US" dirty="0" smtClean="0"/>
              <a:t>2016</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dirty="0" err="1" smtClean="0"/>
              <a:t>Координационный</a:t>
            </a:r>
            <a:r>
              <a:rPr lang="en-US" dirty="0" smtClean="0"/>
              <a:t> </a:t>
            </a:r>
            <a:r>
              <a:rPr lang="en-US" dirty="0" err="1" smtClean="0"/>
              <a:t>план</a:t>
            </a:r>
            <a:r>
              <a:rPr lang="en-US" dirty="0" smtClean="0"/>
              <a:t> в </a:t>
            </a:r>
            <a:r>
              <a:rPr lang="en-US" dirty="0" smtClean="0"/>
              <a:t>1980-е </a:t>
            </a:r>
            <a:r>
              <a:rPr lang="en-US" dirty="0" err="1" smtClean="0"/>
              <a:t>годы</a:t>
            </a:r>
            <a:endParaRPr lang="en-US" dirty="0"/>
          </a:p>
        </p:txBody>
      </p:sp>
      <p:sp>
        <p:nvSpPr>
          <p:cNvPr id="165891" name="Rectangle 3"/>
          <p:cNvSpPr>
            <a:spLocks noGrp="1" noChangeArrowheads="1"/>
          </p:cNvSpPr>
          <p:nvPr>
            <p:ph type="body" idx="1"/>
          </p:nvPr>
        </p:nvSpPr>
        <p:spPr/>
        <p:txBody>
          <a:bodyPr/>
          <a:lstStyle/>
          <a:p>
            <a:pPr>
              <a:lnSpc>
                <a:spcPct val="105000"/>
              </a:lnSpc>
            </a:pPr>
            <a:r>
              <a:rPr lang="az-Cyrl-AZ" dirty="0" smtClean="0"/>
              <a:t>Д</a:t>
            </a:r>
            <a:r>
              <a:rPr lang="en-US" dirty="0" err="1" smtClean="0"/>
              <a:t>ействие</a:t>
            </a:r>
            <a:r>
              <a:rPr lang="en-US" dirty="0" smtClean="0"/>
              <a:t> </a:t>
            </a:r>
            <a:r>
              <a:rPr lang="en-US" dirty="0" err="1" smtClean="0"/>
              <a:t>правительственной</a:t>
            </a:r>
            <a:r>
              <a:rPr lang="en-US" dirty="0" smtClean="0"/>
              <a:t> </a:t>
            </a:r>
            <a:r>
              <a:rPr lang="en-US" dirty="0" err="1" smtClean="0"/>
              <a:t>реформы</a:t>
            </a:r>
            <a:r>
              <a:rPr lang="en-US" dirty="0" smtClean="0"/>
              <a:t> в </a:t>
            </a:r>
            <a:r>
              <a:rPr lang="en-US" dirty="0" err="1" smtClean="0"/>
              <a:t>области</a:t>
            </a:r>
            <a:r>
              <a:rPr lang="en-US" dirty="0" smtClean="0"/>
              <a:t> </a:t>
            </a:r>
            <a:r>
              <a:rPr lang="en-US" dirty="0" err="1" smtClean="0"/>
              <a:t>бухгалтерского</a:t>
            </a:r>
            <a:r>
              <a:rPr lang="en-US" dirty="0" smtClean="0"/>
              <a:t> </a:t>
            </a:r>
            <a:r>
              <a:rPr lang="en-US" dirty="0" err="1" smtClean="0"/>
              <a:t>учета</a:t>
            </a:r>
            <a:r>
              <a:rPr lang="en-US" dirty="0" smtClean="0"/>
              <a:t> </a:t>
            </a:r>
          </a:p>
          <a:p>
            <a:pPr>
              <a:lnSpc>
                <a:spcPct val="105000"/>
              </a:lnSpc>
            </a:pPr>
            <a:r>
              <a:rPr lang="en-US" dirty="0" err="1" smtClean="0"/>
              <a:t>Задачи</a:t>
            </a:r>
            <a:r>
              <a:rPr lang="en-US" dirty="0" smtClean="0"/>
              <a:t>:</a:t>
            </a:r>
          </a:p>
          <a:p>
            <a:pPr lvl="2">
              <a:lnSpc>
                <a:spcPct val="105000"/>
              </a:lnSpc>
              <a:buNone/>
            </a:pPr>
            <a:endParaRPr lang="en-US" dirty="0" smtClean="0"/>
          </a:p>
          <a:p>
            <a:pPr lvl="2" indent="-377825">
              <a:lnSpc>
                <a:spcPct val="105000"/>
              </a:lnSpc>
              <a:buFont typeface="Wingdings" pitchFamily="2" charset="2"/>
              <a:buChar char="§"/>
            </a:pPr>
            <a:r>
              <a:rPr lang="en-US" dirty="0" err="1" smtClean="0"/>
              <a:t>Улучшение</a:t>
            </a:r>
            <a:r>
              <a:rPr lang="en-US" dirty="0" smtClean="0"/>
              <a:t> </a:t>
            </a:r>
            <a:r>
              <a:rPr lang="en-US" dirty="0" err="1" smtClean="0"/>
              <a:t>информационных</a:t>
            </a:r>
            <a:r>
              <a:rPr lang="en-US" dirty="0" smtClean="0"/>
              <a:t> </a:t>
            </a:r>
            <a:r>
              <a:rPr lang="en-US" dirty="0" err="1" smtClean="0"/>
              <a:t>систем</a:t>
            </a:r>
            <a:r>
              <a:rPr lang="en-US" dirty="0" smtClean="0"/>
              <a:t> </a:t>
            </a:r>
            <a:r>
              <a:rPr lang="en-US" dirty="0" err="1" smtClean="0"/>
              <a:t>бухгалтерского</a:t>
            </a:r>
            <a:r>
              <a:rPr lang="en-US" dirty="0" smtClean="0"/>
              <a:t> </a:t>
            </a:r>
            <a:r>
              <a:rPr lang="en-US" dirty="0" err="1" smtClean="0"/>
              <a:t>учета</a:t>
            </a:r>
            <a:endParaRPr lang="en-US" dirty="0"/>
          </a:p>
          <a:p>
            <a:pPr marL="363538" lvl="1" indent="-363538">
              <a:lnSpc>
                <a:spcPct val="105000"/>
              </a:lnSpc>
              <a:buFont typeface="Wingdings" pitchFamily="2" charset="2"/>
              <a:buChar char="§"/>
            </a:pPr>
            <a:r>
              <a:rPr lang="en-US" dirty="0" err="1" smtClean="0"/>
              <a:t>Улучшение</a:t>
            </a:r>
            <a:r>
              <a:rPr lang="en-US" dirty="0" smtClean="0"/>
              <a:t> </a:t>
            </a:r>
            <a:r>
              <a:rPr lang="en-US" dirty="0" err="1" smtClean="0"/>
              <a:t>внутреннего</a:t>
            </a:r>
            <a:r>
              <a:rPr lang="en-US" dirty="0" smtClean="0"/>
              <a:t> </a:t>
            </a:r>
            <a:r>
              <a:rPr lang="en-US" dirty="0" err="1" smtClean="0"/>
              <a:t>контроля</a:t>
            </a:r>
            <a:r>
              <a:rPr lang="en-US" dirty="0" smtClean="0"/>
              <a:t> </a:t>
            </a:r>
            <a:endParaRPr lang="en-US" dirty="0"/>
          </a:p>
          <a:p>
            <a:pPr marL="363538" lvl="1" indent="-363538">
              <a:lnSpc>
                <a:spcPct val="105000"/>
              </a:lnSpc>
              <a:buFont typeface="Wingdings" pitchFamily="2" charset="2"/>
              <a:buChar char="§"/>
            </a:pPr>
            <a:r>
              <a:rPr lang="en-US" dirty="0" err="1" smtClean="0"/>
              <a:t>Внедрение</a:t>
            </a:r>
            <a:r>
              <a:rPr lang="en-US" dirty="0" smtClean="0"/>
              <a:t> </a:t>
            </a:r>
            <a:r>
              <a:rPr lang="en-US" dirty="0" err="1" smtClean="0"/>
              <a:t>внутреннего</a:t>
            </a:r>
            <a:r>
              <a:rPr lang="en-US" dirty="0" smtClean="0"/>
              <a:t> </a:t>
            </a:r>
            <a:r>
              <a:rPr lang="en-US" dirty="0" err="1" smtClean="0"/>
              <a:t>аудита</a:t>
            </a:r>
            <a:endParaRPr lang="en-US" dirty="0"/>
          </a:p>
          <a:p>
            <a:pPr>
              <a:lnSpc>
                <a:spcPct val="105000"/>
              </a:lnSpc>
              <a:buFont typeface="Wingdings" pitchFamily="2" charset="2"/>
              <a:buChar char="§"/>
            </a:pPr>
            <a:r>
              <a:rPr lang="en-US" dirty="0" err="1" smtClean="0"/>
              <a:t>Министерство</a:t>
            </a:r>
            <a:r>
              <a:rPr lang="en-US" dirty="0" smtClean="0"/>
              <a:t> </a:t>
            </a:r>
            <a:r>
              <a:rPr lang="en-US" dirty="0" err="1" smtClean="0"/>
              <a:t>финансов</a:t>
            </a:r>
            <a:r>
              <a:rPr lang="en-US" dirty="0" smtClean="0"/>
              <a:t> </a:t>
            </a:r>
            <a:r>
              <a:rPr lang="en-US" dirty="0" smtClean="0"/>
              <a:t>- в </a:t>
            </a:r>
            <a:r>
              <a:rPr lang="en-US" dirty="0" err="1" smtClean="0"/>
              <a:t>качестве</a:t>
            </a:r>
            <a:r>
              <a:rPr lang="en-US" dirty="0" smtClean="0"/>
              <a:t> </a:t>
            </a:r>
            <a:r>
              <a:rPr lang="en-US" dirty="0" err="1" smtClean="0"/>
              <a:t>центрального</a:t>
            </a:r>
            <a:r>
              <a:rPr lang="en-US" dirty="0" smtClean="0"/>
              <a:t> </a:t>
            </a:r>
            <a:r>
              <a:rPr lang="en-US" dirty="0" err="1" smtClean="0"/>
              <a:t>департамента</a:t>
            </a:r>
            <a:r>
              <a:rPr lang="en-US" dirty="0" smtClean="0"/>
              <a:t>  </a:t>
            </a:r>
            <a:r>
              <a:rPr lang="en-US" dirty="0" err="1" smtClean="0"/>
              <a:t>по</a:t>
            </a:r>
            <a:r>
              <a:rPr lang="en-US" dirty="0" smtClean="0"/>
              <a:t> </a:t>
            </a:r>
            <a:r>
              <a:rPr lang="en-US" dirty="0" err="1" smtClean="0"/>
              <a:t>осуществлению</a:t>
            </a:r>
            <a:r>
              <a:rPr lang="en-US" dirty="0" smtClean="0"/>
              <a:t> </a:t>
            </a:r>
            <a:r>
              <a:rPr lang="en-US" dirty="0" err="1" smtClean="0"/>
              <a:t>координации</a:t>
            </a:r>
            <a:r>
              <a:rPr lang="en-US" dirty="0" smtClean="0"/>
              <a:t> (</a:t>
            </a:r>
            <a:r>
              <a:rPr lang="en-US" dirty="0" err="1" smtClean="0"/>
              <a:t>роль</a:t>
            </a:r>
            <a:r>
              <a:rPr lang="en-US" dirty="0" smtClean="0"/>
              <a:t> </a:t>
            </a:r>
            <a:r>
              <a:rPr lang="en-US" dirty="0" err="1" smtClean="0"/>
              <a:t>Центрального</a:t>
            </a:r>
            <a:r>
              <a:rPr lang="en-US" dirty="0" smtClean="0"/>
              <a:t> </a:t>
            </a:r>
            <a:r>
              <a:rPr lang="en-US" dirty="0" err="1" smtClean="0"/>
              <a:t>отдела</a:t>
            </a:r>
            <a:r>
              <a:rPr lang="en-US" dirty="0" smtClean="0"/>
              <a:t> </a:t>
            </a:r>
            <a:r>
              <a:rPr lang="en-US" dirty="0" err="1" smtClean="0"/>
              <a:t>гармонизации</a:t>
            </a:r>
            <a:r>
              <a:rPr lang="en-US" dirty="0" smtClean="0"/>
              <a:t>/ЦОГ)</a:t>
            </a:r>
            <a:endParaRPr lang="en-US" dirty="0"/>
          </a:p>
          <a:p>
            <a:pPr>
              <a:lnSpc>
                <a:spcPct val="105000"/>
              </a:lnSpc>
              <a:buFont typeface="Wingdings" pitchFamily="2" charset="2"/>
              <a:buChar char="§"/>
            </a:pPr>
            <a:r>
              <a:rPr lang="en-US" dirty="0" err="1" smtClean="0"/>
              <a:t>Отчет</a:t>
            </a:r>
            <a:r>
              <a:rPr lang="en-US" dirty="0" smtClean="0"/>
              <a:t> SAI о </a:t>
            </a:r>
            <a:r>
              <a:rPr lang="en-US" dirty="0" err="1" smtClean="0"/>
              <a:t>ходе</a:t>
            </a:r>
            <a:r>
              <a:rPr lang="en-US" dirty="0" smtClean="0"/>
              <a:t> </a:t>
            </a:r>
            <a:r>
              <a:rPr lang="en-US" dirty="0" err="1" smtClean="0"/>
              <a:t>работ</a:t>
            </a:r>
            <a:r>
              <a:rPr lang="en-US" dirty="0" smtClean="0"/>
              <a:t> </a:t>
            </a:r>
            <a:endParaRPr lang="en-US" dirty="0"/>
          </a:p>
        </p:txBody>
      </p:sp>
      <p:sp>
        <p:nvSpPr>
          <p:cNvPr id="2" name="Tijdelijke aanduiding voor voettekst 1"/>
          <p:cNvSpPr>
            <a:spLocks noGrp="1"/>
          </p:cNvSpPr>
          <p:nvPr>
            <p:ph type="ftr" sz="quarter" idx="11"/>
          </p:nvPr>
        </p:nvSpPr>
        <p:spPr/>
        <p:txBody>
          <a:bodyPr/>
          <a:lstStyle/>
          <a:p>
            <a:pPr>
              <a:defRPr/>
            </a:pPr>
            <a:r>
              <a:rPr lang="en-US" dirty="0" err="1" smtClean="0"/>
              <a:t>Прага</a:t>
            </a:r>
            <a:r>
              <a:rPr lang="en-US" dirty="0" smtClean="0"/>
              <a:t>, </a:t>
            </a:r>
            <a:r>
              <a:rPr lang="en-US" dirty="0" err="1" smtClean="0"/>
              <a:t>март</a:t>
            </a:r>
            <a:r>
              <a:rPr lang="en-US" dirty="0" smtClean="0"/>
              <a:t> 2016</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nl-NL" dirty="0" smtClean="0"/>
              <a:t>Операция </a:t>
            </a:r>
            <a:r>
              <a:rPr lang="nl-NL" dirty="0"/>
              <a:t>VBTB</a:t>
            </a:r>
          </a:p>
        </p:txBody>
      </p:sp>
      <p:sp>
        <p:nvSpPr>
          <p:cNvPr id="143363" name="Rectangle 3"/>
          <p:cNvSpPr>
            <a:spLocks noGrp="1" noChangeArrowheads="1"/>
          </p:cNvSpPr>
          <p:nvPr>
            <p:ph type="body" idx="1"/>
          </p:nvPr>
        </p:nvSpPr>
        <p:spPr/>
        <p:txBody>
          <a:bodyPr/>
          <a:lstStyle/>
          <a:p>
            <a:pPr>
              <a:lnSpc>
                <a:spcPct val="80000"/>
              </a:lnSpc>
            </a:pPr>
            <a:endParaRPr lang="en-US" sz="2800" dirty="0" smtClean="0"/>
          </a:p>
          <a:p>
            <a:pPr>
              <a:lnSpc>
                <a:spcPct val="80000"/>
              </a:lnSpc>
            </a:pPr>
            <a:r>
              <a:rPr lang="en-US" dirty="0" smtClean="0"/>
              <a:t>1999</a:t>
            </a:r>
            <a:r>
              <a:rPr lang="en-US" dirty="0"/>
              <a:t>: </a:t>
            </a:r>
            <a:r>
              <a:rPr lang="en-US" dirty="0" err="1" smtClean="0"/>
              <a:t>Процесс</a:t>
            </a:r>
            <a:r>
              <a:rPr lang="en-US" dirty="0" smtClean="0"/>
              <a:t>: “</a:t>
            </a:r>
            <a:r>
              <a:rPr lang="en-US" dirty="0" err="1" smtClean="0"/>
              <a:t>От</a:t>
            </a:r>
            <a:r>
              <a:rPr lang="en-US" dirty="0" smtClean="0"/>
              <a:t> </a:t>
            </a:r>
            <a:r>
              <a:rPr lang="en-US" dirty="0" err="1" smtClean="0"/>
              <a:t>политики</a:t>
            </a:r>
            <a:r>
              <a:rPr lang="en-US" dirty="0" smtClean="0"/>
              <a:t> </a:t>
            </a:r>
            <a:r>
              <a:rPr lang="en-US" dirty="0" err="1" smtClean="0"/>
              <a:t>бюджета</a:t>
            </a:r>
            <a:r>
              <a:rPr lang="en-US" dirty="0" smtClean="0"/>
              <a:t> к </a:t>
            </a:r>
            <a:r>
              <a:rPr lang="en-US" dirty="0" err="1" smtClean="0"/>
              <a:t>политике</a:t>
            </a:r>
            <a:r>
              <a:rPr lang="en-US" dirty="0" smtClean="0"/>
              <a:t> </a:t>
            </a:r>
            <a:r>
              <a:rPr lang="en-US" dirty="0" err="1" smtClean="0"/>
              <a:t>подотчетности</a:t>
            </a:r>
            <a:r>
              <a:rPr lang="en-US" dirty="0" smtClean="0"/>
              <a:t>”:</a:t>
            </a:r>
          </a:p>
          <a:p>
            <a:pPr>
              <a:lnSpc>
                <a:spcPct val="80000"/>
              </a:lnSpc>
            </a:pPr>
            <a:endParaRPr lang="en-US" dirty="0"/>
          </a:p>
          <a:p>
            <a:pPr lvl="1">
              <a:lnSpc>
                <a:spcPct val="80000"/>
              </a:lnSpc>
            </a:pPr>
            <a:r>
              <a:rPr lang="az-Cyrl-AZ" dirty="0" smtClean="0"/>
              <a:t>П</a:t>
            </a:r>
            <a:r>
              <a:rPr lang="en-US" dirty="0" err="1" smtClean="0"/>
              <a:t>овышение</a:t>
            </a:r>
            <a:r>
              <a:rPr lang="en-US" dirty="0" smtClean="0"/>
              <a:t> </a:t>
            </a:r>
            <a:r>
              <a:rPr lang="en-US" dirty="0" err="1" smtClean="0"/>
              <a:t>информационной</a:t>
            </a:r>
            <a:r>
              <a:rPr lang="en-US" dirty="0" smtClean="0"/>
              <a:t> </a:t>
            </a:r>
            <a:r>
              <a:rPr lang="en-US" dirty="0" err="1" smtClean="0"/>
              <a:t>ценности</a:t>
            </a:r>
            <a:r>
              <a:rPr lang="en-US" dirty="0" smtClean="0"/>
              <a:t> </a:t>
            </a:r>
            <a:r>
              <a:rPr lang="en-US" dirty="0" err="1" smtClean="0"/>
              <a:t>для</a:t>
            </a:r>
            <a:r>
              <a:rPr lang="en-US" dirty="0" smtClean="0"/>
              <a:t> </a:t>
            </a:r>
            <a:r>
              <a:rPr lang="en-US" dirty="0" err="1" smtClean="0"/>
              <a:t>Парламента</a:t>
            </a:r>
            <a:r>
              <a:rPr lang="en-US" dirty="0" smtClean="0"/>
              <a:t> и </a:t>
            </a:r>
            <a:r>
              <a:rPr lang="en-US" dirty="0" err="1" smtClean="0"/>
              <a:t>граждан</a:t>
            </a:r>
            <a:r>
              <a:rPr lang="en-US" dirty="0" smtClean="0"/>
              <a:t> </a:t>
            </a:r>
            <a:r>
              <a:rPr lang="en-US" dirty="0" err="1" smtClean="0"/>
              <a:t>Нидерландов</a:t>
            </a:r>
            <a:endParaRPr lang="en-US" dirty="0"/>
          </a:p>
          <a:p>
            <a:pPr lvl="1">
              <a:lnSpc>
                <a:spcPct val="80000"/>
              </a:lnSpc>
            </a:pPr>
            <a:r>
              <a:rPr lang="en-US" dirty="0" err="1" smtClean="0"/>
              <a:t>Связь</a:t>
            </a:r>
            <a:r>
              <a:rPr lang="en-US" dirty="0" smtClean="0"/>
              <a:t> </a:t>
            </a:r>
            <a:r>
              <a:rPr lang="en-US" dirty="0" err="1" smtClean="0"/>
              <a:t>между</a:t>
            </a:r>
            <a:r>
              <a:rPr lang="en-US" dirty="0" smtClean="0"/>
              <a:t> </a:t>
            </a:r>
            <a:r>
              <a:rPr lang="en-US" dirty="0" err="1" smtClean="0"/>
              <a:t>эффективностью</a:t>
            </a:r>
            <a:r>
              <a:rPr lang="en-US" dirty="0" smtClean="0"/>
              <a:t> </a:t>
            </a:r>
            <a:r>
              <a:rPr lang="en-US" dirty="0" err="1" smtClean="0"/>
              <a:t>исполнения</a:t>
            </a:r>
            <a:r>
              <a:rPr lang="en-US" dirty="0" smtClean="0"/>
              <a:t>, </a:t>
            </a:r>
            <a:r>
              <a:rPr lang="en-US" dirty="0" err="1" smtClean="0"/>
              <a:t>операциями</a:t>
            </a:r>
            <a:r>
              <a:rPr lang="en-US" dirty="0" smtClean="0"/>
              <a:t> и </a:t>
            </a:r>
            <a:r>
              <a:rPr lang="en-US" dirty="0" err="1" smtClean="0"/>
              <a:t>бюджетом</a:t>
            </a:r>
            <a:r>
              <a:rPr lang="en-US" dirty="0" smtClean="0"/>
              <a:t>  </a:t>
            </a:r>
            <a:endParaRPr lang="en-US" dirty="0"/>
          </a:p>
          <a:p>
            <a:pPr lvl="1">
              <a:lnSpc>
                <a:spcPct val="80000"/>
              </a:lnSpc>
            </a:pPr>
            <a:r>
              <a:rPr lang="en-US" dirty="0" err="1" smtClean="0"/>
              <a:t>Показатели</a:t>
            </a:r>
            <a:r>
              <a:rPr lang="en-US" dirty="0" smtClean="0"/>
              <a:t> </a:t>
            </a:r>
            <a:r>
              <a:rPr lang="en-US" dirty="0" err="1" smtClean="0"/>
              <a:t>эффективности</a:t>
            </a:r>
            <a:r>
              <a:rPr lang="en-US" dirty="0" smtClean="0"/>
              <a:t> </a:t>
            </a:r>
            <a:r>
              <a:rPr lang="en-US" dirty="0" err="1" smtClean="0"/>
              <a:t>исполнения</a:t>
            </a:r>
            <a:r>
              <a:rPr lang="en-US" dirty="0" smtClean="0"/>
              <a:t> и </a:t>
            </a:r>
            <a:r>
              <a:rPr lang="en-US" dirty="0" err="1" smtClean="0"/>
              <a:t>оценки</a:t>
            </a:r>
            <a:r>
              <a:rPr lang="en-US" dirty="0" smtClean="0"/>
              <a:t> </a:t>
            </a:r>
            <a:r>
              <a:rPr lang="en-US" dirty="0" err="1" smtClean="0"/>
              <a:t>политики</a:t>
            </a:r>
            <a:endParaRPr lang="en-US" dirty="0"/>
          </a:p>
          <a:p>
            <a:pPr lvl="1">
              <a:lnSpc>
                <a:spcPct val="80000"/>
              </a:lnSpc>
            </a:pPr>
            <a:r>
              <a:rPr lang="az-Cyrl-AZ" dirty="0" smtClean="0"/>
              <a:t>О</a:t>
            </a:r>
            <a:r>
              <a:rPr lang="en-US" dirty="0" smtClean="0"/>
              <a:t>т </a:t>
            </a:r>
            <a:r>
              <a:rPr lang="en-US" dirty="0" err="1" smtClean="0"/>
              <a:t>входа</a:t>
            </a:r>
            <a:r>
              <a:rPr lang="en-US" dirty="0" smtClean="0"/>
              <a:t> </a:t>
            </a:r>
            <a:r>
              <a:rPr lang="en-US" dirty="0" err="1" smtClean="0"/>
              <a:t>до</a:t>
            </a:r>
            <a:r>
              <a:rPr lang="en-US" dirty="0" smtClean="0"/>
              <a:t> </a:t>
            </a:r>
            <a:r>
              <a:rPr lang="en-US" dirty="0" err="1" smtClean="0"/>
              <a:t>выхода</a:t>
            </a:r>
            <a:r>
              <a:rPr lang="en-US" dirty="0" smtClean="0"/>
              <a:t>/</a:t>
            </a:r>
            <a:r>
              <a:rPr lang="en-US" dirty="0" err="1" smtClean="0"/>
              <a:t>результатов</a:t>
            </a:r>
            <a:r>
              <a:rPr lang="en-US" dirty="0" smtClean="0"/>
              <a:t> </a:t>
            </a:r>
            <a:endParaRPr lang="en-US" dirty="0"/>
          </a:p>
          <a:p>
            <a:endParaRPr lang="nl-NL" sz="2200" dirty="0"/>
          </a:p>
        </p:txBody>
      </p:sp>
      <p:sp>
        <p:nvSpPr>
          <p:cNvPr id="2" name="Tijdelijke aanduiding voor voettekst 1"/>
          <p:cNvSpPr>
            <a:spLocks noGrp="1"/>
          </p:cNvSpPr>
          <p:nvPr>
            <p:ph type="ftr" sz="quarter" idx="11"/>
          </p:nvPr>
        </p:nvSpPr>
        <p:spPr/>
        <p:txBody>
          <a:bodyPr/>
          <a:lstStyle/>
          <a:p>
            <a:pPr>
              <a:defRPr/>
            </a:pPr>
            <a:r>
              <a:rPr lang="en-US" dirty="0" err="1" smtClean="0"/>
              <a:t>Прага</a:t>
            </a:r>
            <a:r>
              <a:rPr lang="en-US" dirty="0" smtClean="0"/>
              <a:t>, </a:t>
            </a:r>
            <a:r>
              <a:rPr lang="en-US" dirty="0" err="1" smtClean="0"/>
              <a:t>март</a:t>
            </a:r>
            <a:r>
              <a:rPr lang="en-US" dirty="0" smtClean="0"/>
              <a:t> 2016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dirty="0" err="1" smtClean="0"/>
              <a:t>Операция</a:t>
            </a:r>
            <a:r>
              <a:rPr lang="en-US" dirty="0" smtClean="0"/>
              <a:t> VBTB</a:t>
            </a:r>
            <a:endParaRPr lang="en-US" dirty="0"/>
          </a:p>
        </p:txBody>
      </p:sp>
      <p:sp>
        <p:nvSpPr>
          <p:cNvPr id="147459" name="Rectangle 3"/>
          <p:cNvSpPr>
            <a:spLocks noGrp="1" noChangeArrowheads="1"/>
          </p:cNvSpPr>
          <p:nvPr>
            <p:ph type="body" sz="half" idx="1"/>
          </p:nvPr>
        </p:nvSpPr>
        <p:spPr>
          <a:xfrm>
            <a:off x="989013" y="2662238"/>
            <a:ext cx="3708400" cy="3496191"/>
          </a:xfrm>
        </p:spPr>
        <p:txBody>
          <a:bodyPr/>
          <a:lstStyle/>
          <a:p>
            <a:pPr>
              <a:lnSpc>
                <a:spcPct val="105000"/>
              </a:lnSpc>
              <a:buFont typeface="Wingdings" pitchFamily="2" charset="2"/>
              <a:buNone/>
            </a:pPr>
            <a:r>
              <a:rPr lang="nl-NL" sz="1800" b="1" u="sng" dirty="0" smtClean="0"/>
              <a:t>Бюджетный процесс</a:t>
            </a:r>
            <a:endParaRPr lang="nl-NL" sz="1800" b="1" u="sng" dirty="0"/>
          </a:p>
          <a:p>
            <a:pPr marL="0" indent="0">
              <a:lnSpc>
                <a:spcPct val="105000"/>
              </a:lnSpc>
              <a:buFont typeface="Wingdings" pitchFamily="2" charset="2"/>
              <a:buNone/>
            </a:pPr>
            <a:endParaRPr lang="nl-NL" sz="1800" dirty="0"/>
          </a:p>
          <a:p>
            <a:pPr>
              <a:lnSpc>
                <a:spcPct val="105000"/>
              </a:lnSpc>
              <a:buFont typeface="+mj-lt"/>
              <a:buAutoNum type="arabicPeriod"/>
            </a:pPr>
            <a:r>
              <a:rPr lang="en-GB" sz="1800" dirty="0" err="1" smtClean="0"/>
              <a:t>Чего</a:t>
            </a:r>
            <a:r>
              <a:rPr lang="en-GB" sz="1800" dirty="0" smtClean="0"/>
              <a:t> </a:t>
            </a:r>
            <a:r>
              <a:rPr lang="en-GB" sz="1800" dirty="0" err="1" smtClean="0"/>
              <a:t>мы</a:t>
            </a:r>
            <a:r>
              <a:rPr lang="en-GB" sz="1800" dirty="0" smtClean="0"/>
              <a:t> </a:t>
            </a:r>
            <a:r>
              <a:rPr lang="en-GB" sz="1800" dirty="0" err="1" smtClean="0"/>
              <a:t>хотим</a:t>
            </a:r>
            <a:r>
              <a:rPr lang="en-GB" sz="1800" dirty="0" smtClean="0"/>
              <a:t> </a:t>
            </a:r>
            <a:r>
              <a:rPr lang="en-GB" sz="1800" dirty="0" err="1" smtClean="0"/>
              <a:t>достичь</a:t>
            </a:r>
            <a:r>
              <a:rPr lang="en-GB" sz="1800" dirty="0" smtClean="0"/>
              <a:t>?</a:t>
            </a:r>
            <a:endParaRPr lang="en-GB" sz="1800" dirty="0"/>
          </a:p>
          <a:p>
            <a:pPr>
              <a:lnSpc>
                <a:spcPct val="105000"/>
              </a:lnSpc>
              <a:buFont typeface="+mj-lt"/>
              <a:buAutoNum type="arabicPeriod"/>
            </a:pPr>
            <a:r>
              <a:rPr lang="en-GB" sz="1800" dirty="0" err="1" smtClean="0"/>
              <a:t>Какие</a:t>
            </a:r>
            <a:r>
              <a:rPr lang="en-GB" sz="1800" dirty="0" smtClean="0"/>
              <a:t> </a:t>
            </a:r>
            <a:r>
              <a:rPr lang="en-GB" sz="1800" dirty="0" err="1" smtClean="0"/>
              <a:t>шаги</a:t>
            </a:r>
            <a:r>
              <a:rPr lang="en-GB" sz="1800" dirty="0" smtClean="0"/>
              <a:t> </a:t>
            </a:r>
            <a:r>
              <a:rPr lang="en-GB" sz="1800" dirty="0" err="1" smtClean="0"/>
              <a:t>мы</a:t>
            </a:r>
            <a:r>
              <a:rPr lang="en-GB" sz="1800" dirty="0" smtClean="0"/>
              <a:t> </a:t>
            </a:r>
            <a:r>
              <a:rPr lang="en-GB" sz="1800" dirty="0" err="1" smtClean="0"/>
              <a:t>предпримем</a:t>
            </a:r>
            <a:r>
              <a:rPr lang="en-GB" sz="1800" dirty="0" smtClean="0"/>
              <a:t> </a:t>
            </a:r>
            <a:r>
              <a:rPr lang="en-GB" sz="1800" dirty="0" err="1" smtClean="0"/>
              <a:t>для</a:t>
            </a:r>
            <a:r>
              <a:rPr lang="en-GB" sz="1800" dirty="0" smtClean="0"/>
              <a:t> </a:t>
            </a:r>
            <a:r>
              <a:rPr lang="en-GB" sz="1800" dirty="0" err="1" smtClean="0"/>
              <a:t>достижения</a:t>
            </a:r>
            <a:r>
              <a:rPr lang="en-GB" sz="1800" dirty="0" smtClean="0"/>
              <a:t> </a:t>
            </a:r>
            <a:r>
              <a:rPr lang="en-GB" sz="1800" dirty="0" err="1" smtClean="0"/>
              <a:t>этой</a:t>
            </a:r>
            <a:r>
              <a:rPr lang="en-GB" sz="1800" dirty="0" smtClean="0"/>
              <a:t> </a:t>
            </a:r>
            <a:r>
              <a:rPr lang="en-GB" sz="1800" dirty="0" err="1" smtClean="0"/>
              <a:t>цели</a:t>
            </a:r>
            <a:r>
              <a:rPr lang="en-GB" sz="1800" dirty="0" smtClean="0"/>
              <a:t>?</a:t>
            </a:r>
            <a:endParaRPr lang="nl-NL" sz="1800" dirty="0"/>
          </a:p>
          <a:p>
            <a:pPr>
              <a:lnSpc>
                <a:spcPct val="105000"/>
              </a:lnSpc>
              <a:buFont typeface="+mj-lt"/>
              <a:buAutoNum type="arabicPeriod"/>
            </a:pPr>
            <a:r>
              <a:rPr lang="en-US" sz="1800" dirty="0" err="1" smtClean="0"/>
              <a:t>Сколько</a:t>
            </a:r>
            <a:r>
              <a:rPr lang="en-US" sz="1800" dirty="0" smtClean="0"/>
              <a:t> </a:t>
            </a:r>
            <a:r>
              <a:rPr lang="en-US" sz="1800" dirty="0" err="1" smtClean="0"/>
              <a:t>это</a:t>
            </a:r>
            <a:r>
              <a:rPr lang="en-US" sz="1800" dirty="0" smtClean="0"/>
              <a:t> </a:t>
            </a:r>
            <a:r>
              <a:rPr lang="en-US" sz="1800" dirty="0" err="1" smtClean="0"/>
              <a:t>будет</a:t>
            </a:r>
            <a:r>
              <a:rPr lang="en-US" sz="1800" dirty="0" smtClean="0"/>
              <a:t> </a:t>
            </a:r>
            <a:r>
              <a:rPr lang="en-US" sz="1800" dirty="0" err="1" smtClean="0"/>
              <a:t>стоить</a:t>
            </a:r>
            <a:r>
              <a:rPr lang="en-US" sz="1800" dirty="0" smtClean="0"/>
              <a:t>?</a:t>
            </a:r>
            <a:endParaRPr lang="en-US" sz="1800" dirty="0"/>
          </a:p>
        </p:txBody>
      </p:sp>
      <p:sp>
        <p:nvSpPr>
          <p:cNvPr id="147460" name="Rectangle 4"/>
          <p:cNvSpPr>
            <a:spLocks noGrp="1" noChangeArrowheads="1"/>
          </p:cNvSpPr>
          <p:nvPr>
            <p:ph type="body" sz="half" idx="2"/>
          </p:nvPr>
        </p:nvSpPr>
        <p:spPr>
          <a:xfrm>
            <a:off x="4838700" y="2662238"/>
            <a:ext cx="3708400" cy="3281362"/>
          </a:xfrm>
        </p:spPr>
        <p:txBody>
          <a:bodyPr/>
          <a:lstStyle/>
          <a:p>
            <a:pPr>
              <a:buFont typeface="Wingdings" pitchFamily="2" charset="2"/>
              <a:buNone/>
            </a:pPr>
            <a:r>
              <a:rPr sz="1800" b="1" u="sng" smtClean="0"/>
              <a:t>Годовые отчеты или доклад</a:t>
            </a:r>
            <a:endParaRPr lang="nl-NL" sz="1800" b="1" u="sng" dirty="0"/>
          </a:p>
          <a:p>
            <a:pPr>
              <a:buFont typeface="Wingdings" pitchFamily="2" charset="2"/>
              <a:buNone/>
            </a:pPr>
            <a:endParaRPr lang="en-GB" sz="1800" dirty="0"/>
          </a:p>
          <a:p>
            <a:pPr>
              <a:buFont typeface="+mj-lt"/>
              <a:buAutoNum type="arabicPeriod"/>
            </a:pPr>
            <a:r>
              <a:rPr lang="az-Cyrl-AZ" sz="1600" dirty="0" smtClean="0"/>
              <a:t>Д</a:t>
            </a:r>
            <a:r>
              <a:rPr lang="en-GB" sz="1600" dirty="0" err="1" smtClean="0"/>
              <a:t>обились</a:t>
            </a:r>
            <a:r>
              <a:rPr lang="en-GB" sz="1600" dirty="0" smtClean="0"/>
              <a:t> </a:t>
            </a:r>
            <a:r>
              <a:rPr lang="en-GB" sz="1600" dirty="0" err="1" smtClean="0"/>
              <a:t>ли</a:t>
            </a:r>
            <a:r>
              <a:rPr lang="en-GB" sz="1600" dirty="0" smtClean="0"/>
              <a:t> </a:t>
            </a:r>
            <a:r>
              <a:rPr lang="en-GB" sz="1600" dirty="0" err="1" smtClean="0"/>
              <a:t>мы</a:t>
            </a:r>
            <a:r>
              <a:rPr lang="en-GB" sz="1600" dirty="0" smtClean="0"/>
              <a:t> </a:t>
            </a:r>
            <a:r>
              <a:rPr lang="en-GB" sz="1600" dirty="0" err="1" smtClean="0"/>
              <a:t>того</a:t>
            </a:r>
            <a:r>
              <a:rPr lang="en-GB" sz="1600" dirty="0" smtClean="0"/>
              <a:t>, </a:t>
            </a:r>
            <a:r>
              <a:rPr lang="en-GB" sz="1600" dirty="0" err="1" smtClean="0"/>
              <a:t>чего</a:t>
            </a:r>
            <a:r>
              <a:rPr lang="en-GB" sz="1600" dirty="0" smtClean="0"/>
              <a:t> </a:t>
            </a:r>
            <a:r>
              <a:rPr lang="en-GB" sz="1600" dirty="0" err="1" smtClean="0"/>
              <a:t>намеревались</a:t>
            </a:r>
            <a:r>
              <a:rPr lang="en-GB" sz="1600" dirty="0" smtClean="0"/>
              <a:t> </a:t>
            </a:r>
            <a:r>
              <a:rPr lang="en-GB" sz="1600" dirty="0" err="1" smtClean="0"/>
              <a:t>достичь</a:t>
            </a:r>
            <a:r>
              <a:rPr lang="en-GB" sz="1600" dirty="0" smtClean="0"/>
              <a:t>?</a:t>
            </a:r>
            <a:endParaRPr lang="en-GB" sz="1600" dirty="0"/>
          </a:p>
          <a:p>
            <a:pPr>
              <a:buFont typeface="+mj-lt"/>
              <a:buAutoNum type="arabicPeriod"/>
            </a:pPr>
            <a:r>
              <a:rPr lang="en-GB" sz="1600" dirty="0" err="1" smtClean="0"/>
              <a:t>Сделали</a:t>
            </a:r>
            <a:r>
              <a:rPr lang="en-GB" sz="1600" dirty="0" smtClean="0"/>
              <a:t> </a:t>
            </a:r>
            <a:r>
              <a:rPr lang="en-GB" sz="1600" dirty="0" err="1" smtClean="0"/>
              <a:t>ли</a:t>
            </a:r>
            <a:r>
              <a:rPr lang="en-GB" sz="1600" dirty="0" smtClean="0"/>
              <a:t> </a:t>
            </a:r>
            <a:r>
              <a:rPr lang="en-GB" sz="1600" dirty="0" err="1" smtClean="0"/>
              <a:t>мы</a:t>
            </a:r>
            <a:r>
              <a:rPr lang="en-GB" sz="1600" dirty="0" smtClean="0"/>
              <a:t> </a:t>
            </a:r>
            <a:r>
              <a:rPr lang="en-GB" sz="1600" dirty="0" err="1" smtClean="0"/>
              <a:t>то</a:t>
            </a:r>
            <a:r>
              <a:rPr lang="en-GB" sz="1600" dirty="0" smtClean="0"/>
              <a:t>, </a:t>
            </a:r>
            <a:r>
              <a:rPr lang="en-GB" sz="1600" dirty="0" err="1" smtClean="0"/>
              <a:t>что</a:t>
            </a:r>
            <a:r>
              <a:rPr lang="en-GB" sz="1600" dirty="0" smtClean="0"/>
              <a:t> </a:t>
            </a:r>
            <a:r>
              <a:rPr lang="en-GB" sz="1600" dirty="0" err="1" smtClean="0"/>
              <a:t>должны</a:t>
            </a:r>
            <a:r>
              <a:rPr lang="en-GB" sz="1600" dirty="0" smtClean="0"/>
              <a:t> </a:t>
            </a:r>
            <a:r>
              <a:rPr lang="en-GB" sz="1600" dirty="0" err="1" smtClean="0"/>
              <a:t>были</a:t>
            </a:r>
            <a:r>
              <a:rPr lang="en-GB" sz="1600" dirty="0" smtClean="0"/>
              <a:t> </a:t>
            </a:r>
            <a:r>
              <a:rPr lang="en-GB" sz="1600" dirty="0" err="1" smtClean="0"/>
              <a:t>сделать</a:t>
            </a:r>
            <a:r>
              <a:rPr lang="en-GB" sz="1600" dirty="0" smtClean="0"/>
              <a:t> </a:t>
            </a:r>
            <a:r>
              <a:rPr lang="en-GB" sz="1600" dirty="0" err="1" smtClean="0"/>
              <a:t>для</a:t>
            </a:r>
            <a:r>
              <a:rPr lang="en-GB" sz="1600" dirty="0" smtClean="0"/>
              <a:t> </a:t>
            </a:r>
            <a:r>
              <a:rPr lang="en-GB" sz="1600" dirty="0" err="1" smtClean="0"/>
              <a:t>достижения</a:t>
            </a:r>
            <a:r>
              <a:rPr lang="en-GB" sz="1600" dirty="0" smtClean="0"/>
              <a:t> </a:t>
            </a:r>
            <a:r>
              <a:rPr lang="en-GB" sz="1600" dirty="0" err="1" smtClean="0"/>
              <a:t>поставленной</a:t>
            </a:r>
            <a:r>
              <a:rPr lang="en-GB" sz="1600" dirty="0" smtClean="0"/>
              <a:t> </a:t>
            </a:r>
            <a:r>
              <a:rPr lang="en-GB" sz="1600" dirty="0" err="1" smtClean="0"/>
              <a:t>цели</a:t>
            </a:r>
            <a:r>
              <a:rPr lang="en-GB" sz="1600" dirty="0" smtClean="0"/>
              <a:t>? </a:t>
            </a:r>
            <a:endParaRPr lang="en-GB" sz="1600" dirty="0"/>
          </a:p>
          <a:p>
            <a:pPr>
              <a:buFont typeface="+mj-lt"/>
              <a:buAutoNum type="arabicPeriod"/>
            </a:pPr>
            <a:r>
              <a:rPr lang="en-GB" sz="1600" dirty="0" err="1" smtClean="0"/>
              <a:t>Сколько</a:t>
            </a:r>
            <a:r>
              <a:rPr lang="en-GB" sz="1600" dirty="0" smtClean="0"/>
              <a:t> </a:t>
            </a:r>
            <a:r>
              <a:rPr lang="en-GB" sz="1600" dirty="0" err="1" smtClean="0"/>
              <a:t>мы</a:t>
            </a:r>
            <a:r>
              <a:rPr lang="en-GB" sz="1600" dirty="0" smtClean="0"/>
              <a:t> </a:t>
            </a:r>
            <a:r>
              <a:rPr lang="en-GB" sz="1600" dirty="0" err="1" smtClean="0"/>
              <a:t>заплатили</a:t>
            </a:r>
            <a:r>
              <a:rPr lang="en-GB" sz="1600" dirty="0" smtClean="0"/>
              <a:t>? </a:t>
            </a:r>
            <a:r>
              <a:rPr lang="en-GB" sz="1600" dirty="0" err="1" smtClean="0"/>
              <a:t>Соответствует</a:t>
            </a:r>
            <a:r>
              <a:rPr lang="en-GB" sz="1600" dirty="0" smtClean="0"/>
              <a:t> </a:t>
            </a:r>
            <a:r>
              <a:rPr lang="en-GB" sz="1600" dirty="0" err="1" smtClean="0"/>
              <a:t>ли</a:t>
            </a:r>
            <a:r>
              <a:rPr lang="en-GB" sz="1600" dirty="0" smtClean="0"/>
              <a:t> </a:t>
            </a:r>
            <a:r>
              <a:rPr lang="en-GB" sz="1600" dirty="0" err="1" smtClean="0"/>
              <a:t>это</a:t>
            </a:r>
            <a:r>
              <a:rPr lang="en-GB" sz="1600" dirty="0" smtClean="0"/>
              <a:t> </a:t>
            </a:r>
            <a:r>
              <a:rPr lang="en-GB" sz="1600" dirty="0" err="1" smtClean="0"/>
              <a:t>ожидаемой</a:t>
            </a:r>
            <a:r>
              <a:rPr lang="en-GB" sz="1600" dirty="0" smtClean="0"/>
              <a:t> </a:t>
            </a:r>
            <a:r>
              <a:rPr lang="en-GB" sz="1600" dirty="0" err="1" smtClean="0"/>
              <a:t>сумме</a:t>
            </a:r>
            <a:r>
              <a:rPr lang="en-GB" sz="1600" dirty="0" smtClean="0"/>
              <a:t>? </a:t>
            </a:r>
            <a:endParaRPr lang="nl-NL" sz="1600" dirty="0"/>
          </a:p>
        </p:txBody>
      </p:sp>
      <p:sp>
        <p:nvSpPr>
          <p:cNvPr id="147461" name="Rectangle 5"/>
          <p:cNvSpPr>
            <a:spLocks noChangeArrowheads="1"/>
          </p:cNvSpPr>
          <p:nvPr/>
        </p:nvSpPr>
        <p:spPr bwMode="auto">
          <a:xfrm>
            <a:off x="513471" y="1866709"/>
            <a:ext cx="5940425" cy="646331"/>
          </a:xfrm>
          <a:prstGeom prst="rect">
            <a:avLst/>
          </a:prstGeom>
          <a:noFill/>
          <a:ln w="9525">
            <a:noFill/>
            <a:miter lim="800000"/>
            <a:headEnd/>
            <a:tailEnd/>
          </a:ln>
          <a:effectLst/>
        </p:spPr>
        <p:txBody>
          <a:bodyPr>
            <a:spAutoFit/>
          </a:bodyPr>
          <a:lstStyle/>
          <a:p>
            <a:pPr>
              <a:lnSpc>
                <a:spcPct val="100000"/>
              </a:lnSpc>
              <a:buClrTx/>
              <a:buFontTx/>
              <a:buNone/>
            </a:pPr>
            <a:r>
              <a:rPr lang="en-GB" sz="1800" dirty="0"/>
              <a:t>VBTB: </a:t>
            </a:r>
            <a:r>
              <a:rPr lang="en-GB" sz="1800" dirty="0" err="1" smtClean="0"/>
              <a:t>больше</a:t>
            </a:r>
            <a:r>
              <a:rPr lang="en-GB" sz="1800" dirty="0" smtClean="0"/>
              <a:t> </a:t>
            </a:r>
            <a:r>
              <a:rPr lang="en-GB" sz="1800" dirty="0" err="1" smtClean="0"/>
              <a:t>информации</a:t>
            </a:r>
            <a:r>
              <a:rPr lang="en-GB" sz="1800" dirty="0" smtClean="0"/>
              <a:t> </a:t>
            </a:r>
            <a:r>
              <a:rPr lang="en-GB" sz="1800" dirty="0" err="1" smtClean="0"/>
              <a:t>об</a:t>
            </a:r>
            <a:r>
              <a:rPr lang="en-GB" sz="1800" dirty="0" smtClean="0"/>
              <a:t> </a:t>
            </a:r>
            <a:r>
              <a:rPr lang="en-GB" sz="1800" i="1" dirty="0" err="1" smtClean="0"/>
              <a:t>эффективности</a:t>
            </a:r>
            <a:r>
              <a:rPr lang="en-GB" sz="1800" dirty="0" smtClean="0"/>
              <a:t> и </a:t>
            </a:r>
            <a:r>
              <a:rPr lang="en-GB" sz="1800" i="1" dirty="0" err="1" smtClean="0"/>
              <a:t>результативности</a:t>
            </a:r>
            <a:endParaRPr lang="nl-NL" sz="1800" i="1" dirty="0"/>
          </a:p>
        </p:txBody>
      </p:sp>
      <p:sp>
        <p:nvSpPr>
          <p:cNvPr id="8" name="Tijdelijke aanduiding voor voettekst 2"/>
          <p:cNvSpPr txBox="1">
            <a:spLocks/>
          </p:cNvSpPr>
          <p:nvPr/>
        </p:nvSpPr>
        <p:spPr>
          <a:xfrm>
            <a:off x="4838700" y="6454776"/>
            <a:ext cx="4165600" cy="315912"/>
          </a:xfrm>
          <a:prstGeom prst="rect">
            <a:avLst/>
          </a:prstGeom>
        </p:spPr>
        <p:txBody>
          <a:bodyPr/>
          <a:lstStyle>
            <a:defPPr>
              <a:defRPr lang="nl-NL"/>
            </a:defPPr>
            <a:lvl1pPr algn="l" rtl="0" fontAlgn="base">
              <a:spcBef>
                <a:spcPct val="0"/>
              </a:spcBef>
              <a:spcAft>
                <a:spcPct val="0"/>
              </a:spcAft>
              <a:defRPr sz="2600" kern="1200">
                <a:solidFill>
                  <a:srgbClr val="000000"/>
                </a:solidFill>
                <a:latin typeface="Verdana" pitchFamily="34" charset="0"/>
                <a:ea typeface="+mn-ea"/>
                <a:cs typeface="Arial" charset="0"/>
              </a:defRPr>
            </a:lvl1pPr>
            <a:lvl2pPr marL="457200" algn="l" rtl="0" fontAlgn="base">
              <a:spcBef>
                <a:spcPct val="0"/>
              </a:spcBef>
              <a:spcAft>
                <a:spcPct val="0"/>
              </a:spcAft>
              <a:defRPr sz="2600" kern="1200">
                <a:solidFill>
                  <a:srgbClr val="000000"/>
                </a:solidFill>
                <a:latin typeface="Verdana" pitchFamily="34" charset="0"/>
                <a:ea typeface="+mn-ea"/>
                <a:cs typeface="Arial" charset="0"/>
              </a:defRPr>
            </a:lvl2pPr>
            <a:lvl3pPr marL="914400" algn="l" rtl="0" fontAlgn="base">
              <a:spcBef>
                <a:spcPct val="0"/>
              </a:spcBef>
              <a:spcAft>
                <a:spcPct val="0"/>
              </a:spcAft>
              <a:defRPr sz="2600" kern="1200">
                <a:solidFill>
                  <a:srgbClr val="000000"/>
                </a:solidFill>
                <a:latin typeface="Verdana" pitchFamily="34" charset="0"/>
                <a:ea typeface="+mn-ea"/>
                <a:cs typeface="Arial" charset="0"/>
              </a:defRPr>
            </a:lvl3pPr>
            <a:lvl4pPr marL="1371600" algn="l" rtl="0" fontAlgn="base">
              <a:spcBef>
                <a:spcPct val="0"/>
              </a:spcBef>
              <a:spcAft>
                <a:spcPct val="0"/>
              </a:spcAft>
              <a:defRPr sz="2600" kern="1200">
                <a:solidFill>
                  <a:srgbClr val="000000"/>
                </a:solidFill>
                <a:latin typeface="Verdana" pitchFamily="34" charset="0"/>
                <a:ea typeface="+mn-ea"/>
                <a:cs typeface="Arial" charset="0"/>
              </a:defRPr>
            </a:lvl4pPr>
            <a:lvl5pPr marL="1828800" algn="l" rtl="0" fontAlgn="base">
              <a:spcBef>
                <a:spcPct val="0"/>
              </a:spcBef>
              <a:spcAft>
                <a:spcPct val="0"/>
              </a:spcAft>
              <a:defRPr sz="2600" kern="1200">
                <a:solidFill>
                  <a:srgbClr val="000000"/>
                </a:solidFill>
                <a:latin typeface="Verdana" pitchFamily="34" charset="0"/>
                <a:ea typeface="+mn-ea"/>
                <a:cs typeface="Arial" charset="0"/>
              </a:defRPr>
            </a:lvl5pPr>
            <a:lvl6pPr marL="2286000" algn="l" defTabSz="914400" rtl="0" eaLnBrk="1" latinLnBrk="0" hangingPunct="1">
              <a:defRPr sz="2600" kern="1200">
                <a:solidFill>
                  <a:srgbClr val="000000"/>
                </a:solidFill>
                <a:latin typeface="Verdana" pitchFamily="34" charset="0"/>
                <a:ea typeface="+mn-ea"/>
                <a:cs typeface="Arial" charset="0"/>
              </a:defRPr>
            </a:lvl6pPr>
            <a:lvl7pPr marL="2743200" algn="l" defTabSz="914400" rtl="0" eaLnBrk="1" latinLnBrk="0" hangingPunct="1">
              <a:defRPr sz="2600" kern="1200">
                <a:solidFill>
                  <a:srgbClr val="000000"/>
                </a:solidFill>
                <a:latin typeface="Verdana" pitchFamily="34" charset="0"/>
                <a:ea typeface="+mn-ea"/>
                <a:cs typeface="Arial" charset="0"/>
              </a:defRPr>
            </a:lvl7pPr>
            <a:lvl8pPr marL="3200400" algn="l" defTabSz="914400" rtl="0" eaLnBrk="1" latinLnBrk="0" hangingPunct="1">
              <a:defRPr sz="2600" kern="1200">
                <a:solidFill>
                  <a:srgbClr val="000000"/>
                </a:solidFill>
                <a:latin typeface="Verdana" pitchFamily="34" charset="0"/>
                <a:ea typeface="+mn-ea"/>
                <a:cs typeface="Arial" charset="0"/>
              </a:defRPr>
            </a:lvl8pPr>
            <a:lvl9pPr marL="3657600" algn="l" defTabSz="914400" rtl="0" eaLnBrk="1" latinLnBrk="0" hangingPunct="1">
              <a:defRPr sz="2600" kern="1200">
                <a:solidFill>
                  <a:srgbClr val="000000"/>
                </a:solidFill>
                <a:latin typeface="Verdana" pitchFamily="34" charset="0"/>
                <a:ea typeface="+mn-ea"/>
                <a:cs typeface="Arial" charset="0"/>
              </a:defRPr>
            </a:lvl9pPr>
          </a:lstStyle>
          <a:p>
            <a:pPr>
              <a:defRPr/>
            </a:pPr>
            <a:r>
              <a:rPr lang="en-US" sz="1000" dirty="0" err="1" smtClean="0">
                <a:solidFill>
                  <a:schemeClr val="bg1"/>
                </a:solidFill>
              </a:rPr>
              <a:t>Прага</a:t>
            </a:r>
            <a:r>
              <a:rPr lang="en-US" sz="1000" dirty="0" smtClean="0">
                <a:solidFill>
                  <a:schemeClr val="bg1"/>
                </a:solidFill>
              </a:rPr>
              <a:t>, </a:t>
            </a:r>
            <a:r>
              <a:rPr lang="en-US" sz="1000" dirty="0" err="1" smtClean="0">
                <a:solidFill>
                  <a:schemeClr val="bg1"/>
                </a:solidFill>
              </a:rPr>
              <a:t>март</a:t>
            </a:r>
            <a:r>
              <a:rPr lang="en-US" sz="1000" dirty="0" smtClean="0">
                <a:solidFill>
                  <a:schemeClr val="bg1"/>
                </a:solidFill>
              </a:rPr>
              <a:t> 2016</a:t>
            </a:r>
            <a:endParaRPr lang="en-US" sz="1000" dirty="0">
              <a:solidFill>
                <a:schemeClr val="bg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GB" dirty="0" err="1" smtClean="0"/>
              <a:t>Характерные</a:t>
            </a:r>
            <a:r>
              <a:rPr lang="en-GB" dirty="0" smtClean="0"/>
              <a:t> </a:t>
            </a:r>
            <a:r>
              <a:rPr lang="en-GB" dirty="0" err="1" smtClean="0"/>
              <a:t>черты</a:t>
            </a:r>
            <a:r>
              <a:rPr lang="en-GB" dirty="0" smtClean="0"/>
              <a:t> VBTB</a:t>
            </a:r>
            <a:endParaRPr lang="en-GB" dirty="0"/>
          </a:p>
        </p:txBody>
      </p:sp>
      <p:sp>
        <p:nvSpPr>
          <p:cNvPr id="151555" name="Rectangle 3"/>
          <p:cNvSpPr>
            <a:spLocks noGrp="1" noChangeArrowheads="1"/>
          </p:cNvSpPr>
          <p:nvPr>
            <p:ph type="body" idx="1"/>
          </p:nvPr>
        </p:nvSpPr>
        <p:spPr>
          <a:xfrm>
            <a:off x="350034" y="1940633"/>
            <a:ext cx="7558087" cy="3883025"/>
          </a:xfrm>
        </p:spPr>
        <p:txBody>
          <a:bodyPr/>
          <a:lstStyle/>
          <a:p>
            <a:pPr marL="0" indent="0">
              <a:buFont typeface="Wingdings" pitchFamily="2" charset="2"/>
              <a:buChar char="Ø"/>
            </a:pPr>
            <a:r>
              <a:rPr lang="en-GB" dirty="0" smtClean="0"/>
              <a:t> 	</a:t>
            </a:r>
            <a:r>
              <a:rPr lang="en-GB" dirty="0" err="1" smtClean="0"/>
              <a:t>Центральная</a:t>
            </a:r>
            <a:r>
              <a:rPr lang="en-GB" dirty="0" smtClean="0"/>
              <a:t> </a:t>
            </a:r>
            <a:r>
              <a:rPr lang="en-GB" dirty="0" err="1" smtClean="0"/>
              <a:t>роль</a:t>
            </a:r>
            <a:r>
              <a:rPr lang="en-GB" dirty="0" smtClean="0"/>
              <a:t> </a:t>
            </a:r>
            <a:r>
              <a:rPr lang="en-GB" dirty="0" err="1" smtClean="0"/>
              <a:t>политических</a:t>
            </a:r>
            <a:r>
              <a:rPr lang="en-GB" dirty="0" smtClean="0"/>
              <a:t> </a:t>
            </a:r>
            <a:r>
              <a:rPr lang="en-GB" dirty="0" err="1" smtClean="0"/>
              <a:t>задач</a:t>
            </a:r>
            <a:r>
              <a:rPr lang="en-GB" dirty="0" smtClean="0"/>
              <a:t>, </a:t>
            </a:r>
            <a:r>
              <a:rPr lang="en-GB" dirty="0" err="1" smtClean="0"/>
              <a:t>конкретные</a:t>
            </a:r>
            <a:r>
              <a:rPr lang="en-GB" dirty="0" smtClean="0"/>
              <a:t> </a:t>
            </a:r>
            <a:r>
              <a:rPr lang="en-GB" dirty="0" err="1" smtClean="0"/>
              <a:t>оперативные</a:t>
            </a:r>
            <a:r>
              <a:rPr lang="en-GB" dirty="0" smtClean="0"/>
              <a:t> </a:t>
            </a:r>
            <a:r>
              <a:rPr lang="en-GB" dirty="0" err="1" smtClean="0"/>
              <a:t>приоритеты</a:t>
            </a:r>
            <a:r>
              <a:rPr lang="en-GB" dirty="0" smtClean="0"/>
              <a:t> и </a:t>
            </a:r>
            <a:r>
              <a:rPr lang="en-GB" dirty="0" err="1" smtClean="0"/>
              <a:t>показатели</a:t>
            </a:r>
            <a:r>
              <a:rPr lang="en-GB" dirty="0" smtClean="0"/>
              <a:t> </a:t>
            </a:r>
            <a:r>
              <a:rPr lang="en-GB" dirty="0" err="1" smtClean="0"/>
              <a:t>эффективности</a:t>
            </a:r>
            <a:r>
              <a:rPr lang="en-GB" dirty="0" smtClean="0"/>
              <a:t>;</a:t>
            </a:r>
          </a:p>
          <a:p>
            <a:pPr marL="0" indent="0">
              <a:buFont typeface="Wingdings" pitchFamily="2" charset="2"/>
              <a:buChar char="Ø"/>
            </a:pPr>
            <a:endParaRPr lang="en-GB" dirty="0"/>
          </a:p>
          <a:p>
            <a:pPr marL="0" indent="0">
              <a:buFont typeface="Wingdings" pitchFamily="2" charset="2"/>
              <a:buChar char="Ø"/>
            </a:pPr>
            <a:r>
              <a:rPr lang="en-GB" dirty="0" smtClean="0"/>
              <a:t> 	</a:t>
            </a:r>
            <a:r>
              <a:rPr lang="en-GB" dirty="0" err="1" smtClean="0"/>
              <a:t>согласованность</a:t>
            </a:r>
            <a:r>
              <a:rPr lang="en-GB" dirty="0" smtClean="0"/>
              <a:t> </a:t>
            </a:r>
            <a:r>
              <a:rPr lang="en-GB" dirty="0" err="1" smtClean="0"/>
              <a:t>между</a:t>
            </a:r>
            <a:r>
              <a:rPr lang="en-GB" dirty="0" smtClean="0"/>
              <a:t> </a:t>
            </a:r>
            <a:r>
              <a:rPr lang="en-GB" dirty="0" err="1" smtClean="0"/>
              <a:t>бюджетными</a:t>
            </a:r>
            <a:r>
              <a:rPr lang="en-GB" dirty="0" smtClean="0"/>
              <a:t> и </a:t>
            </a:r>
            <a:r>
              <a:rPr lang="en-GB" dirty="0" err="1" smtClean="0"/>
              <a:t>бухгалтерскими</a:t>
            </a:r>
            <a:r>
              <a:rPr lang="en-GB" dirty="0" smtClean="0"/>
              <a:t> </a:t>
            </a:r>
            <a:r>
              <a:rPr lang="en-GB" dirty="0" err="1" smtClean="0"/>
              <a:t>документами</a:t>
            </a:r>
            <a:r>
              <a:rPr lang="en-GB" dirty="0" smtClean="0"/>
              <a:t>;</a:t>
            </a:r>
          </a:p>
          <a:p>
            <a:pPr marL="0" indent="0">
              <a:buFont typeface="Wingdings" pitchFamily="2" charset="2"/>
              <a:buChar char="Ø"/>
            </a:pPr>
            <a:endParaRPr lang="en-GB" dirty="0"/>
          </a:p>
          <a:p>
            <a:pPr marL="0" indent="0">
              <a:buFont typeface="Wingdings" pitchFamily="2" charset="2"/>
              <a:buChar char="Ø"/>
            </a:pPr>
            <a:r>
              <a:rPr lang="en-GB" dirty="0" smtClean="0"/>
              <a:t> 	</a:t>
            </a:r>
            <a:r>
              <a:rPr lang="en-GB" dirty="0" err="1" smtClean="0"/>
              <a:t>руководство</a:t>
            </a:r>
            <a:r>
              <a:rPr lang="en-GB" dirty="0" smtClean="0"/>
              <a:t> </a:t>
            </a:r>
            <a:r>
              <a:rPr lang="en-GB" dirty="0" err="1" smtClean="0"/>
              <a:t>делает</a:t>
            </a:r>
            <a:r>
              <a:rPr lang="en-GB" dirty="0" smtClean="0"/>
              <a:t> “</a:t>
            </a:r>
            <a:r>
              <a:rPr lang="en-GB" dirty="0" err="1" smtClean="0"/>
              <a:t>контролируемое</a:t>
            </a:r>
            <a:r>
              <a:rPr lang="en-GB" dirty="0" smtClean="0"/>
              <a:t> </a:t>
            </a:r>
            <a:r>
              <a:rPr lang="en-GB" dirty="0" err="1" smtClean="0"/>
              <a:t>заявление</a:t>
            </a:r>
            <a:r>
              <a:rPr lang="en-GB" dirty="0" smtClean="0"/>
              <a:t>” </a:t>
            </a:r>
            <a:r>
              <a:rPr lang="en-GB" dirty="0" err="1" smtClean="0"/>
              <a:t>об</a:t>
            </a:r>
            <a:r>
              <a:rPr lang="en-GB" dirty="0" smtClean="0"/>
              <a:t> </a:t>
            </a:r>
            <a:r>
              <a:rPr lang="en-GB" dirty="0" err="1" smtClean="0"/>
              <a:t>операционной</a:t>
            </a:r>
            <a:r>
              <a:rPr lang="en-GB" dirty="0" smtClean="0"/>
              <a:t> </a:t>
            </a:r>
            <a:r>
              <a:rPr lang="en-GB" dirty="0" err="1" smtClean="0"/>
              <a:t>эффективности</a:t>
            </a:r>
            <a:r>
              <a:rPr lang="en-GB" dirty="0" smtClean="0"/>
              <a:t> и </a:t>
            </a:r>
            <a:r>
              <a:rPr lang="en-GB" dirty="0" err="1" smtClean="0"/>
              <a:t>результативности</a:t>
            </a:r>
            <a:r>
              <a:rPr lang="en-GB" dirty="0" smtClean="0"/>
              <a:t> </a:t>
            </a:r>
            <a:r>
              <a:rPr lang="en-GB" dirty="0" err="1" smtClean="0"/>
              <a:t>процессов</a:t>
            </a:r>
            <a:r>
              <a:rPr lang="en-GB" dirty="0" smtClean="0"/>
              <a:t> в  </a:t>
            </a:r>
            <a:r>
              <a:rPr lang="en-GB" dirty="0" err="1" smtClean="0"/>
              <a:t>соответствующем</a:t>
            </a:r>
            <a:r>
              <a:rPr lang="en-GB" dirty="0" smtClean="0"/>
              <a:t> </a:t>
            </a:r>
            <a:r>
              <a:rPr lang="en-GB" dirty="0" err="1" smtClean="0"/>
              <a:t>министерстве</a:t>
            </a:r>
            <a:endParaRPr lang="en-GB" dirty="0"/>
          </a:p>
        </p:txBody>
      </p:sp>
      <p:sp>
        <p:nvSpPr>
          <p:cNvPr id="6" name="Tijdelijke aanduiding voor voettekst 2"/>
          <p:cNvSpPr>
            <a:spLocks noGrp="1"/>
          </p:cNvSpPr>
          <p:nvPr>
            <p:ph type="ftr" sz="quarter" idx="11"/>
          </p:nvPr>
        </p:nvSpPr>
        <p:spPr>
          <a:xfrm>
            <a:off x="4478338" y="6386513"/>
            <a:ext cx="4165600" cy="315912"/>
          </a:xfrm>
        </p:spPr>
        <p:txBody>
          <a:bodyPr/>
          <a:lstStyle/>
          <a:p>
            <a:pPr>
              <a:defRPr/>
            </a:pPr>
            <a:r>
              <a:rPr lang="en-US" dirty="0" err="1" smtClean="0"/>
              <a:t>Прага</a:t>
            </a:r>
            <a:r>
              <a:rPr lang="en-US" dirty="0" smtClean="0"/>
              <a:t>, </a:t>
            </a:r>
            <a:r>
              <a:rPr lang="en-US" dirty="0" err="1" smtClean="0"/>
              <a:t>март</a:t>
            </a:r>
            <a:r>
              <a:rPr lang="en-US" dirty="0" smtClean="0"/>
              <a:t> 2016</a:t>
            </a:r>
            <a:endParaRPr lang="en-US" dirty="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KSTDIA" val="ja"/>
</p:tagLst>
</file>

<file path=ppt/theme/theme1.xml><?xml version="1.0" encoding="utf-8"?>
<a:theme xmlns:a="http://schemas.openxmlformats.org/drawingml/2006/main" name="Inhoud bullet">
  <a:themeElements>
    <a:clrScheme name="">
      <a:dk1>
        <a:srgbClr val="000000"/>
      </a:dk1>
      <a:lt1>
        <a:srgbClr val="FFFFFF"/>
      </a:lt1>
      <a:dk2>
        <a:srgbClr val="046F96"/>
      </a:dk2>
      <a:lt2>
        <a:srgbClr val="EEECE1"/>
      </a:lt2>
      <a:accent1>
        <a:srgbClr val="046F96"/>
      </a:accent1>
      <a:accent2>
        <a:srgbClr val="9ACCD4"/>
      </a:accent2>
      <a:accent3>
        <a:srgbClr val="FFFFFF"/>
      </a:accent3>
      <a:accent4>
        <a:srgbClr val="000000"/>
      </a:accent4>
      <a:accent5>
        <a:srgbClr val="AABBC9"/>
      </a:accent5>
      <a:accent6>
        <a:srgbClr val="8BB9C0"/>
      </a:accent6>
      <a:hlink>
        <a:srgbClr val="ED8FBB"/>
      </a:hlink>
      <a:folHlink>
        <a:srgbClr val="900079"/>
      </a:folHlink>
    </a:clrScheme>
    <a:fontScheme name="Inhoud bullet">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houd bullet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Inhoud bullet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Inhoud bullet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2519</TotalTime>
  <Words>1354</Words>
  <Application>Microsoft Office PowerPoint</Application>
  <PresentationFormat>On-screen Show (4:3)</PresentationFormat>
  <Paragraphs>225</Paragraphs>
  <Slides>16</Slides>
  <Notes>11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Inhoud bullet</vt:lpstr>
      <vt:lpstr>Standaardontwerp</vt:lpstr>
      <vt:lpstr>Финансовое управление и контроль в государственном секторе Нидерландов  </vt:lpstr>
      <vt:lpstr>Темы:</vt:lpstr>
      <vt:lpstr>Административная структура Нидерландов</vt:lpstr>
      <vt:lpstr>Бюджетный Кодекс (Закон о государственных счетах)</vt:lpstr>
      <vt:lpstr>1986 - 1992: Важнейшие события в области внутреннего контроля и внутреннего аудита </vt:lpstr>
      <vt:lpstr>Координационный план в 1980-е годы</vt:lpstr>
      <vt:lpstr>Операция VBTB</vt:lpstr>
      <vt:lpstr>Операция VBTB</vt:lpstr>
      <vt:lpstr>Характерные черты VBTB</vt:lpstr>
      <vt:lpstr>Изменения, вызванные внедрением VBTB</vt:lpstr>
      <vt:lpstr>Основные игроки в КФУ (Нидерланды) Netherlands)</vt:lpstr>
      <vt:lpstr>Организация функции Директората по финансовой и экономической политике в отраслевом министерстве</vt:lpstr>
      <vt:lpstr>Финансово-экономическая политика</vt:lpstr>
      <vt:lpstr>Задачи Директората по финансово-экономической политике </vt:lpstr>
      <vt:lpstr>Задачи Директората по финансово-экономической политике </vt:lpstr>
      <vt:lpstr>Slide 16</vt:lpstr>
    </vt:vector>
  </TitlesOfParts>
  <Company>Ministerie van Financiën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Kesteren, M (Manfred) van (ADR/FIN3)</dc:creator>
  <cp:lastModifiedBy>user</cp:lastModifiedBy>
  <cp:revision>263</cp:revision>
  <dcterms:created xsi:type="dcterms:W3CDTF">2009-01-23T09:04:29Z</dcterms:created>
  <dcterms:modified xsi:type="dcterms:W3CDTF">2016-03-09T18:44:27Z</dcterms:modified>
</cp:coreProperties>
</file>