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7" r:id="rId4"/>
    <p:sldId id="266" r:id="rId5"/>
    <p:sldId id="268" r:id="rId6"/>
    <p:sldId id="269" r:id="rId7"/>
    <p:sldId id="267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7411" autoAdjust="0"/>
  </p:normalViewPr>
  <p:slideViewPr>
    <p:cSldViewPr>
      <p:cViewPr>
        <p:scale>
          <a:sx n="100" d="100"/>
          <a:sy n="100" d="100"/>
        </p:scale>
        <p:origin x="-1020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54EE74-7C38-4DB2-85A8-0839709CE6E4}" type="datetimeFigureOut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8784C8-F16A-4A08-997E-11276C8BC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C01900-1E3E-41E1-BD51-AE7AA57A5EB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84C8-F16A-4A08-997E-11276C8BCD1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FA77-4FE7-4313-8D19-F4AC8B6121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F5752-6393-470D-91A6-AA2DEFC9AA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4AD5E-EF1B-419C-AFA6-24A15DF41C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71B1C-4FA2-4993-9501-A46DC531EE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857C7-8B48-4736-B848-D200F95941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EA6C8-C9A9-45C0-9D8C-8AF7FAC0E1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11FA2-8927-4C37-8BF6-15ACE98A40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FB4-D170-4137-91F1-E9315B668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DE473-ED20-4A68-A3B7-3866EBE375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C2F81-9A8A-43D0-A54D-C7C718AA52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BB3E2-5CFD-4523-8A3A-913E8B39C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7ED848-E32F-4732-9184-B34E6AD05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f.gov.me/en/organization/sector-for-pifc?alphabet=la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2205038"/>
            <a:ext cx="7643813" cy="32893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sr-Latn-CS" sz="2400" b="1" smtClean="0">
                <a:latin typeface="Times New Roman" pitchFamily="18" charset="0"/>
              </a:rPr>
              <a:t>TRAINING AND CERTIFICATION OF INTERNAL AUDITORS IN PUBLIC SECTOR OF MONTENEGRO</a:t>
            </a:r>
            <a:r>
              <a:rPr lang="en-US" sz="2400" b="1" smtClean="0"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sr-Latn-CS" sz="2400" b="1" smtClean="0">
                <a:latin typeface="Times New Roman" pitchFamily="18" charset="0"/>
              </a:rPr>
              <a:t> </a:t>
            </a:r>
            <a:endParaRPr lang="sr-Latn-CS" sz="1800" b="1" smtClean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latin typeface="Times New Roman" pitchFamily="18" charset="0"/>
              </a:rPr>
              <a:t>Stoja Roćenović </a:t>
            </a:r>
            <a:endParaRPr lang="sr-Latn-CS" sz="1800" b="1" smtClean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sr-Latn-CS" sz="1800" b="1" smtClean="0">
                <a:latin typeface="Times New Roman" pitchFamily="18" charset="0"/>
              </a:rPr>
              <a:t>Central Harmonization Unit</a:t>
            </a:r>
            <a:endParaRPr lang="en-US" sz="1800" b="1" smtClean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sr-Latn-CS" sz="1800" b="1" smtClean="0">
                <a:latin typeface="Times New Roman" pitchFamily="18" charset="0"/>
              </a:rPr>
              <a:t>Ministry of Finance of Montenegro</a:t>
            </a:r>
            <a:endParaRPr lang="en-US" sz="1800" b="1" smtClean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800" b="1" smtClean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sr-Latn-CS" sz="1800" b="1" smtClean="0">
                <a:latin typeface="Times New Roman" pitchFamily="18" charset="0"/>
              </a:rPr>
              <a:t>Prague,  March 21-23. 2016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800" b="1" smtClean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800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14375" y="1773238"/>
            <a:ext cx="7889875" cy="417671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sr-Latn-CS" sz="2400" b="1" dirty="0" smtClean="0">
                <a:latin typeface="Times New Roman" pitchFamily="18" charset="0"/>
              </a:rPr>
              <a:t>Legal framework</a:t>
            </a:r>
            <a:endParaRPr lang="x-none" sz="2400" b="1" dirty="0" smtClean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x-none" sz="2000" b="1" dirty="0" smtClean="0">
              <a:latin typeface="Times New Roman" pitchFamily="18" charset="0"/>
            </a:endParaRPr>
          </a:p>
          <a:p>
            <a:pPr marL="457200" indent="-45720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sr-Latn-CS" sz="2000" dirty="0" smtClean="0">
                <a:latin typeface="Times New Roman" pitchFamily="18" charset="0"/>
              </a:rPr>
              <a:t>Law on public internal financial control in public sector</a:t>
            </a:r>
            <a:r>
              <a:rPr lang="x-none" sz="2000" smtClean="0">
                <a:latin typeface="Times New Roman" pitchFamily="18" charset="0"/>
              </a:rPr>
              <a:t> </a:t>
            </a:r>
            <a:endParaRPr lang="x-none" sz="2000" dirty="0" smtClean="0">
              <a:latin typeface="Times New Roman" pitchFamily="18" charset="0"/>
            </a:endParaRPr>
          </a:p>
          <a:p>
            <a:pPr marL="457200" indent="-45720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sr-Latn-CS" sz="2000" dirty="0" smtClean="0">
                <a:latin typeface="Times New Roman" pitchFamily="18" charset="0"/>
              </a:rPr>
              <a:t>Rulebook on the Curriculum and Manner of conducting the examination for authorized internal auditor in the public sector</a:t>
            </a:r>
            <a:endParaRPr lang="x-none" sz="2000" dirty="0" smtClean="0">
              <a:latin typeface="Times New Roman" pitchFamily="18" charset="0"/>
            </a:endParaRPr>
          </a:p>
          <a:p>
            <a:pPr marL="457200" indent="-45720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sr-Latn-CS" sz="2000" dirty="0" smtClean="0">
                <a:latin typeface="Times New Roman" pitchFamily="18" charset="0"/>
              </a:rPr>
              <a:t>Internal instruction  of conducting mentorship</a:t>
            </a:r>
            <a:r>
              <a:rPr lang="x-none" sz="2000" smtClean="0">
                <a:latin typeface="Times New Roman" pitchFamily="18" charset="0"/>
              </a:rPr>
              <a:t> </a:t>
            </a:r>
            <a:endParaRPr lang="x-none" sz="2000" dirty="0" smtClean="0">
              <a:latin typeface="Times New Roman" pitchFamily="18" charset="0"/>
            </a:endParaRPr>
          </a:p>
          <a:p>
            <a:pPr marL="457200" indent="-45720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sr-Latn-CS" sz="2000" dirty="0" smtClean="0">
                <a:latin typeface="Times New Roman" pitchFamily="18" charset="0"/>
              </a:rPr>
              <a:t>Instruction on continuos professional specialization of certifed internal auditors in public sector</a:t>
            </a:r>
            <a:endParaRPr lang="x-none" sz="2000" dirty="0" smtClean="0">
              <a:latin typeface="Times New Roman" pitchFamily="18" charset="0"/>
            </a:endParaRPr>
          </a:p>
          <a:p>
            <a:pPr marL="457200" indent="-45720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000" dirty="0" smtClean="0">
                <a:latin typeface="Times New Roman" pitchFamily="18" charset="0"/>
              </a:rPr>
              <a:t>P</a:t>
            </a:r>
            <a:r>
              <a:rPr lang="x-none" sz="2000" smtClean="0">
                <a:latin typeface="Times New Roman" pitchFamily="18" charset="0"/>
              </a:rPr>
              <a:t>rogram </a:t>
            </a:r>
            <a:r>
              <a:rPr lang="sr-Latn-CS" sz="2000" dirty="0" smtClean="0">
                <a:latin typeface="Times New Roman" pitchFamily="18" charset="0"/>
              </a:rPr>
              <a:t>of continous professional specialization of internal auditors in public sector</a:t>
            </a:r>
          </a:p>
          <a:p>
            <a:pPr marL="457200" indent="-4572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sr-Latn-CS" sz="2000" dirty="0" smtClean="0">
                <a:latin typeface="Times New Roman" pitchFamily="18" charset="0"/>
              </a:rPr>
              <a:t>        </a:t>
            </a:r>
            <a:endParaRPr lang="x-none" sz="2000" dirty="0" smtClean="0">
              <a:latin typeface="Times New Roman" pitchFamily="18" charset="0"/>
            </a:endParaRPr>
          </a:p>
          <a:p>
            <a:pPr marL="457200" indent="-4572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x-none" sz="2000" u="sng" dirty="0" smtClean="0">
                <a:latin typeface="Times New Roman" pitchFamily="18" charset="0"/>
                <a:hlinkClick r:id="rId2"/>
              </a:rPr>
              <a:t> </a:t>
            </a:r>
            <a:r>
              <a:rPr lang="en-US" sz="2000" u="sng" dirty="0" smtClean="0">
                <a:latin typeface="Times New Roman" pitchFamily="18" charset="0"/>
                <a:hlinkClick r:id="rId2"/>
              </a:rPr>
              <a:t>http://www.mf.gov.me/en/organization/sector-for-pifc?alphabet=lat</a:t>
            </a:r>
            <a:endParaRPr lang="x-none" sz="2000" u="sng" dirty="0" smtClean="0">
              <a:latin typeface="Times New Roman" pitchFamily="18" charset="0"/>
            </a:endParaRPr>
          </a:p>
          <a:p>
            <a:pPr marL="457200" indent="-4572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x-none" sz="2000" u="sng" dirty="0" smtClean="0">
                <a:latin typeface="Times New Roman" pitchFamily="18" charset="0"/>
                <a:hlinkClick r:id="rId2"/>
              </a:rPr>
              <a:t>     </a:t>
            </a:r>
            <a:r>
              <a:rPr lang="x-none" sz="2000" u="sng" dirty="0" smtClean="0">
                <a:latin typeface="Times New Roman" pitchFamily="18" charset="0"/>
              </a:rPr>
              <a:t> </a:t>
            </a:r>
          </a:p>
          <a:p>
            <a:pPr marL="457200" indent="-457200" algn="just" eaLnBrk="1" hangingPunct="1">
              <a:lnSpc>
                <a:spcPct val="80000"/>
              </a:lnSpc>
              <a:buFontTx/>
              <a:buAutoNum type="arabicPeriod"/>
              <a:defRPr/>
            </a:pPr>
            <a:endParaRPr lang="x-none" sz="2000" u="sng" dirty="0" smtClean="0">
              <a:latin typeface="Times New Roman" pitchFamily="18" charset="0"/>
            </a:endParaRPr>
          </a:p>
          <a:p>
            <a:pPr>
              <a:defRPr/>
            </a:pPr>
            <a:endParaRPr lang="en-US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ctrTitle"/>
          </p:nvPr>
        </p:nvSpPr>
        <p:spPr>
          <a:xfrm>
            <a:off x="900113" y="1844675"/>
            <a:ext cx="7272337" cy="288925"/>
          </a:xfrm>
        </p:spPr>
        <p:txBody>
          <a:bodyPr/>
          <a:lstStyle/>
          <a:p>
            <a:r>
              <a:rPr lang="sr-Latn-CS" sz="1600" b="1" smtClean="0">
                <a:latin typeface="Times New Roman" pitchFamily="18" charset="0"/>
                <a:cs typeface="Times New Roman" pitchFamily="18" charset="0"/>
              </a:rPr>
              <a:t>DEVELOPMENT OF PROGRAM OF TRAINING AND CERTIFICATION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9" name="Subtitle 3"/>
          <p:cNvSpPr>
            <a:spLocks noGrp="1"/>
          </p:cNvSpPr>
          <p:nvPr>
            <p:ph type="subTitle" idx="1"/>
          </p:nvPr>
        </p:nvSpPr>
        <p:spPr>
          <a:xfrm>
            <a:off x="1371600" y="5516563"/>
            <a:ext cx="6400800" cy="122237"/>
          </a:xfrm>
        </p:spPr>
        <p:txBody>
          <a:bodyPr/>
          <a:lstStyle/>
          <a:p>
            <a:pPr algn="just"/>
            <a:r>
              <a:rPr lang="en-US" sz="2000" dirty="0" smtClean="0"/>
              <a:t>* </a:t>
            </a:r>
            <a:r>
              <a:rPr lang="en-US" sz="1100" dirty="0" smtClean="0"/>
              <a:t>Participants in the process of acquiring certificates are not included 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</p:nvPr>
        </p:nvGraphicFramePr>
        <p:xfrm>
          <a:off x="900113" y="2205038"/>
          <a:ext cx="7200801" cy="3240361"/>
        </p:xfrm>
        <a:graphic>
          <a:graphicData uri="http://schemas.openxmlformats.org/drawingml/2006/table">
            <a:tbl>
              <a:tblPr firstRow="1" bandRow="1"/>
              <a:tblGrid>
                <a:gridCol w="2424759"/>
                <a:gridCol w="1240825"/>
                <a:gridCol w="1162847"/>
                <a:gridCol w="1186185"/>
                <a:gridCol w="1186185"/>
              </a:tblGrid>
              <a:tr h="68805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8278" marR="98278"/>
                </a:tc>
                <a:tc>
                  <a:txBody>
                    <a:bodyPr/>
                    <a:lstStyle/>
                    <a:p>
                      <a:r>
                        <a:rPr lang="x-none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  <a:tc>
                  <a:txBody>
                    <a:bodyPr/>
                    <a:lstStyle/>
                    <a:p>
                      <a:r>
                        <a:rPr lang="x-none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  <a:tc>
                  <a:txBody>
                    <a:bodyPr/>
                    <a:lstStyle/>
                    <a:p>
                      <a:r>
                        <a:rPr lang="x-none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2015-2016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  <a:tc>
                  <a:txBody>
                    <a:bodyPr/>
                    <a:lstStyle/>
                    <a:p>
                      <a:r>
                        <a:rPr lang="sr-Latn-C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</a:tr>
              <a:tr h="322706">
                <a:tc>
                  <a:txBody>
                    <a:bodyPr/>
                    <a:lstStyle/>
                    <a:p>
                      <a:r>
                        <a:rPr lang="sr-Latn-C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CIPFA</a:t>
                      </a:r>
                      <a:r>
                        <a:rPr lang="sr-Latn-C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participants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  <a:tc>
                  <a:txBody>
                    <a:bodyPr/>
                    <a:lstStyle/>
                    <a:p>
                      <a:r>
                        <a:rPr lang="x-none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  <a:tc>
                  <a:txBody>
                    <a:bodyPr/>
                    <a:lstStyle/>
                    <a:p>
                      <a:r>
                        <a:rPr lang="x-none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  <a:tc>
                  <a:txBody>
                    <a:bodyPr/>
                    <a:lstStyle/>
                    <a:p>
                      <a:r>
                        <a:rPr lang="x-none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  <a:tc>
                  <a:txBody>
                    <a:bodyPr/>
                    <a:lstStyle/>
                    <a:p>
                      <a:r>
                        <a:rPr lang="x-none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</a:tr>
              <a:tr h="322706">
                <a:tc>
                  <a:txBody>
                    <a:bodyPr/>
                    <a:lstStyle/>
                    <a:p>
                      <a:r>
                        <a:rPr lang="x-none" sz="1400" b="1" smtClean="0">
                          <a:latin typeface="Times New Roman" pitchFamily="18" charset="0"/>
                          <a:cs typeface="Times New Roman" pitchFamily="18" charset="0"/>
                        </a:rPr>
                        <a:t>CIPFA </a:t>
                      </a:r>
                      <a:r>
                        <a:rPr lang="sr-Latn-C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certificates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  <a:tc>
                  <a:txBody>
                    <a:bodyPr/>
                    <a:lstStyle/>
                    <a:p>
                      <a:r>
                        <a:rPr lang="x-none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  <a:tc>
                  <a:txBody>
                    <a:bodyPr/>
                    <a:lstStyle/>
                    <a:p>
                      <a:r>
                        <a:rPr lang="x-none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x-none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ngoing</a:t>
                      </a:r>
                      <a:r>
                        <a:rPr lang="x-none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  <a:tc>
                  <a:txBody>
                    <a:bodyPr/>
                    <a:lstStyle/>
                    <a:p>
                      <a:r>
                        <a:rPr lang="x-none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 *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</a:tr>
              <a:tr h="322706">
                <a:tc>
                  <a:txBody>
                    <a:bodyPr/>
                    <a:lstStyle/>
                    <a:p>
                      <a:r>
                        <a:rPr lang="sr-Latn-C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National</a:t>
                      </a:r>
                      <a:r>
                        <a:rPr lang="sr-Latn-C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certificates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  <a:tc>
                  <a:txBody>
                    <a:bodyPr/>
                    <a:lstStyle/>
                    <a:p>
                      <a:r>
                        <a:rPr lang="x-none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  <a:tc>
                  <a:txBody>
                    <a:bodyPr/>
                    <a:lstStyle/>
                    <a:p>
                      <a:r>
                        <a:rPr lang="x-none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  <a:tc>
                  <a:txBody>
                    <a:bodyPr/>
                    <a:lstStyle/>
                    <a:p>
                      <a:r>
                        <a:rPr lang="x-none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  <a:tc>
                  <a:txBody>
                    <a:bodyPr/>
                    <a:lstStyle/>
                    <a:p>
                      <a:r>
                        <a:rPr lang="x-none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31*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</a:tr>
              <a:tr h="792095">
                <a:tc>
                  <a:txBody>
                    <a:bodyPr/>
                    <a:lstStyle/>
                    <a:p>
                      <a:r>
                        <a:rPr lang="sr-Latn-C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Participants</a:t>
                      </a:r>
                      <a:r>
                        <a:rPr lang="sr-Latn-C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practical training for CIPFA certificate</a:t>
                      </a:r>
                      <a:r>
                        <a:rPr lang="x-none" sz="14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x-none" sz="140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x-none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x-none" sz="140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  <a:tc>
                  <a:txBody>
                    <a:bodyPr/>
                    <a:lstStyle/>
                    <a:p>
                      <a:endParaRPr lang="x-none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x-none" sz="140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  <a:tc>
                  <a:txBody>
                    <a:bodyPr/>
                    <a:lstStyle/>
                    <a:p>
                      <a:endParaRPr lang="x-none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x-none" sz="140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r>
                        <a:rPr lang="x-none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</a:tr>
              <a:tr h="792095">
                <a:tc>
                  <a:txBody>
                    <a:bodyPr/>
                    <a:lstStyle/>
                    <a:p>
                      <a:r>
                        <a:rPr lang="sr-Latn-C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Participants of practical training</a:t>
                      </a:r>
                      <a:r>
                        <a:rPr lang="sr-Latn-C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national certificate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  <a:tc>
                  <a:txBody>
                    <a:bodyPr/>
                    <a:lstStyle/>
                    <a:p>
                      <a:endParaRPr lang="x-none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x-none" sz="140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  <a:tc>
                  <a:txBody>
                    <a:bodyPr/>
                    <a:lstStyle/>
                    <a:p>
                      <a:endParaRPr lang="x-none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x-none" sz="140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  <a:tc>
                  <a:txBody>
                    <a:bodyPr/>
                    <a:lstStyle/>
                    <a:p>
                      <a:endParaRPr lang="x-none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x-none" sz="140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  <a:tc>
                  <a:txBody>
                    <a:bodyPr/>
                    <a:lstStyle/>
                    <a:p>
                      <a:endParaRPr lang="x-none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x-none" sz="1400" smtClean="0">
                          <a:latin typeface="Times New Roman" pitchFamily="18" charset="0"/>
                          <a:cs typeface="Times New Roman" pitchFamily="18" charset="0"/>
                        </a:rPr>
                        <a:t>31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278" marR="9827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4"/>
          <p:cNvSpPr>
            <a:spLocks noGrp="1"/>
          </p:cNvSpPr>
          <p:nvPr>
            <p:ph idx="4294967295"/>
          </p:nvPr>
        </p:nvSpPr>
        <p:spPr>
          <a:xfrm>
            <a:off x="250825" y="1844675"/>
            <a:ext cx="8353425" cy="3727465"/>
          </a:xfrm>
        </p:spPr>
        <p:txBody>
          <a:bodyPr/>
          <a:lstStyle/>
          <a:p>
            <a:pPr algn="ctr">
              <a:buFontTx/>
              <a:buNone/>
            </a:pPr>
            <a:r>
              <a:rPr lang="sr-Latn-CS" sz="1800" b="1" dirty="0" smtClean="0">
                <a:latin typeface="Times New Roman" pitchFamily="18" charset="0"/>
                <a:cs typeface="Times New Roman" pitchFamily="18" charset="0"/>
              </a:rPr>
              <a:t>INTERNAL AUDITORS IN PUBLIC SECTOR OF MONTENEGRO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0034" y="2214555"/>
          <a:ext cx="7572428" cy="45268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89846"/>
                <a:gridCol w="1127970"/>
                <a:gridCol w="1181021"/>
                <a:gridCol w="1042077"/>
                <a:gridCol w="1181021"/>
                <a:gridCol w="1250493"/>
              </a:tblGrid>
              <a:tr h="44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Latn-CS" dirty="0" smtClean="0"/>
                        <a:t>Central level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Latn-CS" dirty="0" smtClean="0"/>
                        <a:t>Local level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411455">
                <a:tc>
                  <a:txBody>
                    <a:bodyPr/>
                    <a:lstStyle/>
                    <a:p>
                      <a:pPr algn="l"/>
                      <a:r>
                        <a:rPr lang="sr-Latn-CS" sz="1200" dirty="0" smtClean="0"/>
                        <a:t>Number of appointed internal auditors in public sector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Latn-C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Latn-C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dirty="0" smtClean="0"/>
                        <a:t>71</a:t>
                      </a:r>
                      <a:endParaRPr lang="en-US" dirty="0"/>
                    </a:p>
                  </a:txBody>
                  <a:tcPr/>
                </a:tc>
              </a:tr>
              <a:tr h="252393">
                <a:tc>
                  <a:txBody>
                    <a:bodyPr/>
                    <a:lstStyle/>
                    <a:p>
                      <a:pPr algn="l"/>
                      <a:r>
                        <a:rPr lang="sr-Latn-CS" sz="1200" dirty="0" smtClean="0"/>
                        <a:t>Number</a:t>
                      </a:r>
                      <a:r>
                        <a:rPr lang="sr-Latn-CS" sz="1200" baseline="0" dirty="0" smtClean="0"/>
                        <a:t> of certified internal auditors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Latn-CS" dirty="0" smtClean="0"/>
                        <a:t>31</a:t>
                      </a:r>
                      <a:r>
                        <a:rPr lang="sr-Latn-CS" baseline="0" dirty="0" smtClean="0"/>
                        <a:t> </a:t>
                      </a:r>
                    </a:p>
                    <a:p>
                      <a:pPr algn="ctr"/>
                      <a:r>
                        <a:rPr lang="sr-Latn-CS" sz="1000" baseline="0" dirty="0" smtClean="0"/>
                        <a:t>( 5 internal auditors have both national and CIPFA certificate)</a:t>
                      </a:r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Latn-C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dirty="0" smtClean="0"/>
                        <a:t>42</a:t>
                      </a:r>
                      <a:endParaRPr lang="en-US" dirty="0"/>
                    </a:p>
                  </a:txBody>
                  <a:tcPr/>
                </a:tc>
              </a:tr>
              <a:tr h="296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CIPFA</a:t>
                      </a:r>
                    </a:p>
                    <a:p>
                      <a:r>
                        <a:rPr lang="sr-Latn-CS" sz="1400" dirty="0" smtClean="0"/>
                        <a:t>Certificate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National Certificate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CIPFA</a:t>
                      </a:r>
                    </a:p>
                    <a:p>
                      <a:r>
                        <a:rPr lang="sr-Latn-CS" sz="1400" dirty="0" smtClean="0"/>
                        <a:t>Certificate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400" dirty="0" smtClean="0"/>
                        <a:t>National Certificate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6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200" dirty="0" smtClean="0"/>
                        <a:t>Number of internal auditors in process of acquiring certificates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Latn-CS" dirty="0" smtClean="0"/>
                        <a:t>6 </a:t>
                      </a:r>
                    </a:p>
                    <a:p>
                      <a:pPr algn="ctr"/>
                      <a:r>
                        <a:rPr lang="sr-Latn-C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sr-Latn-CS" sz="1000" baseline="0" dirty="0" smtClean="0"/>
                        <a:t>2 internal auditors are in process of acquiring both national and CIPFA certificate)</a:t>
                      </a:r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Latn-CS" dirty="0" smtClean="0"/>
                        <a:t>19</a:t>
                      </a:r>
                    </a:p>
                    <a:p>
                      <a:pPr algn="ctr"/>
                      <a:r>
                        <a:rPr lang="sr-Latn-CS" sz="1000" dirty="0" smtClean="0"/>
                        <a:t>(</a:t>
                      </a:r>
                      <a:r>
                        <a:rPr lang="sr-Latn-CS" sz="1000" baseline="0" dirty="0" smtClean="0"/>
                        <a:t> 9 interal auditors are in process of acquiring both national and CIPFA certificate)</a:t>
                      </a:r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653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4"/>
          <p:cNvSpPr>
            <a:spLocks noGrp="1"/>
          </p:cNvSpPr>
          <p:nvPr>
            <p:ph idx="4294967295"/>
          </p:nvPr>
        </p:nvSpPr>
        <p:spPr>
          <a:xfrm>
            <a:off x="250825" y="1844675"/>
            <a:ext cx="8353425" cy="4105275"/>
          </a:xfrm>
        </p:spPr>
        <p:txBody>
          <a:bodyPr/>
          <a:lstStyle/>
          <a:p>
            <a:pPr algn="ctr">
              <a:buFontTx/>
              <a:buNone/>
            </a:pP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HOW TO ACQUIRE CERTIFICATE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National certificate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 day theoretical training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written exam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one audit with mentor assistance and exam in oral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CIPFA Certificate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 modules ( National legislation and tax system, Internal audit fundamentals, Accounting and financial reporting and Governance and control 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written exam after each module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4"/>
          <p:cNvSpPr>
            <a:spLocks noGrp="1"/>
          </p:cNvSpPr>
          <p:nvPr>
            <p:ph idx="4294967295"/>
          </p:nvPr>
        </p:nvSpPr>
        <p:spPr>
          <a:xfrm>
            <a:off x="250825" y="1844675"/>
            <a:ext cx="8353425" cy="4105275"/>
          </a:xfrm>
        </p:spPr>
        <p:txBody>
          <a:bodyPr/>
          <a:lstStyle/>
          <a:p>
            <a:pPr algn="ctr">
              <a:buFontTx/>
              <a:buNone/>
            </a:pPr>
            <a:r>
              <a:rPr lang="sr-Latn-CS" sz="2400" b="1" smtClean="0">
                <a:latin typeface="Times New Roman" pitchFamily="18" charset="0"/>
                <a:cs typeface="Times New Roman" pitchFamily="18" charset="0"/>
              </a:rPr>
              <a:t>SUPPORT  IN IMPLEMENTATION OF PROGRAM OF TRAINING AND CERTIFICATION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</a:rPr>
            </a:b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CIPFA  (Chartered Institute for Public Finance and Accounting)  </a:t>
            </a:r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CEF  (Center of Ex</a:t>
            </a:r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elence in Finance) 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Donat</a:t>
            </a:r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ors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Government of Germany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Goverment of Slovenia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Worldbank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CEI (Central European Inititative)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Human Resource Management Agency of Montenegro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Minist</a:t>
            </a:r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ry of Finance of Montenegro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utors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en-US" sz="2400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4"/>
          <p:cNvSpPr>
            <a:spLocks noGrp="1"/>
          </p:cNvSpPr>
          <p:nvPr>
            <p:ph idx="4294967295"/>
          </p:nvPr>
        </p:nvSpPr>
        <p:spPr>
          <a:xfrm>
            <a:off x="395288" y="2205038"/>
            <a:ext cx="7921625" cy="3384550"/>
          </a:xfrm>
        </p:spPr>
        <p:txBody>
          <a:bodyPr/>
          <a:lstStyle/>
          <a:p>
            <a:pPr algn="ctr">
              <a:buFontTx/>
              <a:buNone/>
            </a:pPr>
            <a:r>
              <a:rPr lang="sr-Latn-CS" sz="2400" b="1" smtClean="0">
                <a:latin typeface="Times New Roman" pitchFamily="18" charset="0"/>
                <a:cs typeface="Times New Roman" pitchFamily="18" charset="0"/>
              </a:rPr>
              <a:t>PROBLEMS IN IMPLEMENTATION</a:t>
            </a:r>
          </a:p>
          <a:p>
            <a:pPr algn="ctr">
              <a:buFontTx/>
              <a:buNone/>
            </a:pPr>
            <a:endParaRPr lang="sr-Latn-C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Engagement of tutors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Preparation of materials 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Acceptance of CIPFA program from participants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en-US" sz="2400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4"/>
          <p:cNvSpPr>
            <a:spLocks noGrp="1"/>
          </p:cNvSpPr>
          <p:nvPr>
            <p:ph idx="4294967295"/>
          </p:nvPr>
        </p:nvSpPr>
        <p:spPr>
          <a:xfrm>
            <a:off x="179388" y="2276475"/>
            <a:ext cx="8280400" cy="33131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sr-Latn-CS" sz="2400" b="1" smtClean="0">
                <a:latin typeface="Times New Roman" pitchFamily="18" charset="0"/>
                <a:cs typeface="Times New Roman" pitchFamily="18" charset="0"/>
              </a:rPr>
              <a:t>FURTHER PLANS</a:t>
            </a:r>
            <a:endParaRPr lang="en-US" sz="24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Established sustainable system of training and certification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Usefull way of acquiring knowledge and skills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Exchange of knowledge and experience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46250"/>
            <a:ext cx="8445500" cy="5040313"/>
          </a:xfrm>
        </p:spPr>
        <p:txBody>
          <a:bodyPr/>
          <a:lstStyle/>
          <a:p>
            <a:pPr marL="457200" indent="-457200" algn="ctr" eaLnBrk="1" hangingPunct="1">
              <a:lnSpc>
                <a:spcPct val="90000"/>
              </a:lnSpc>
              <a:buFontTx/>
              <a:buNone/>
            </a:pPr>
            <a:r>
              <a:rPr lang="sr-Latn-CS" sz="1200" b="1" dirty="0" smtClean="0">
                <a:latin typeface="Times New Roman" pitchFamily="18" charset="0"/>
              </a:rPr>
              <a:t>  </a:t>
            </a:r>
          </a:p>
          <a:p>
            <a:pPr marL="457200" indent="-457200" algn="ctr" eaLnBrk="1" hangingPunct="1">
              <a:lnSpc>
                <a:spcPct val="90000"/>
              </a:lnSpc>
              <a:buFontTx/>
              <a:buAutoNum type="arabicPeriod"/>
            </a:pPr>
            <a:endParaRPr lang="sr-Latn-CS" sz="1200" b="1" dirty="0" smtClean="0">
              <a:latin typeface="Times New Roman" pitchFamily="18" charset="0"/>
            </a:endParaRPr>
          </a:p>
          <a:p>
            <a:pPr marL="457200" indent="-457200" algn="ctr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latin typeface="Times New Roman" pitchFamily="18" charset="0"/>
            </a:endParaRPr>
          </a:p>
          <a:p>
            <a:pPr marL="457200" indent="-457200" algn="ctr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latin typeface="Times New Roman" pitchFamily="18" charset="0"/>
            </a:endParaRPr>
          </a:p>
          <a:p>
            <a:pPr marL="457200" indent="-457200" algn="ctr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latin typeface="Times New Roman" pitchFamily="18" charset="0"/>
            </a:endParaRPr>
          </a:p>
          <a:p>
            <a:pPr marL="457200" indent="-457200" algn="ctr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latin typeface="Times New Roman" pitchFamily="18" charset="0"/>
            </a:endParaRPr>
          </a:p>
          <a:p>
            <a:pPr marL="457200" indent="-457200" algn="ctr"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latin typeface="Times New Roman" pitchFamily="18" charset="0"/>
            </a:endParaRPr>
          </a:p>
          <a:p>
            <a:pPr marL="457200" indent="-457200" algn="ctr" eaLnBrk="1" hangingPunct="1">
              <a:lnSpc>
                <a:spcPct val="90000"/>
              </a:lnSpc>
              <a:buFontTx/>
              <a:buNone/>
            </a:pPr>
            <a:r>
              <a:rPr lang="sr-Latn-CS" sz="2400" b="1" dirty="0" smtClean="0">
                <a:latin typeface="Times New Roman" pitchFamily="18" charset="0"/>
              </a:rPr>
              <a:t>Thank you for attention!</a:t>
            </a:r>
            <a:endParaRPr lang="en-US" sz="2400" b="1" dirty="0" smtClean="0">
              <a:latin typeface="Times New Roman" pitchFamily="18" charset="0"/>
            </a:endParaRPr>
          </a:p>
          <a:p>
            <a:pPr marL="457200" indent="-457200"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</a:rPr>
              <a:t>Questions?</a:t>
            </a:r>
          </a:p>
          <a:p>
            <a:pPr marL="457200" indent="-457200"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stoja.roćenovic@mif.gov.me</a:t>
            </a:r>
            <a:endParaRPr lang="sr-Latn-CS" sz="2400" b="1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1714</TotalTime>
  <Words>365</Words>
  <Application>Microsoft Office PowerPoint</Application>
  <PresentationFormat>On-screen Show (4:3)</PresentationFormat>
  <Paragraphs>131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Slide 1</vt:lpstr>
      <vt:lpstr>Slide 2</vt:lpstr>
      <vt:lpstr>DEVELOPMENT OF PROGRAM OF TRAINING AND CERTIFICATION </vt:lpstr>
      <vt:lpstr>Slide 4</vt:lpstr>
      <vt:lpstr>Slide 5</vt:lpstr>
      <vt:lpstr>Slide 6</vt:lpstr>
      <vt:lpstr>Slide 7</vt:lpstr>
      <vt:lpstr>Slide 8</vt:lpstr>
      <vt:lpstr>Slide 9</vt:lpstr>
    </vt:vector>
  </TitlesOfParts>
  <Company>Mont&amp;Taf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Alo1</dc:creator>
  <cp:lastModifiedBy>stoja.rocenovic</cp:lastModifiedBy>
  <cp:revision>378</cp:revision>
  <dcterms:created xsi:type="dcterms:W3CDTF">2010-04-30T08:38:40Z</dcterms:created>
  <dcterms:modified xsi:type="dcterms:W3CDTF">2016-02-25T10:07:56Z</dcterms:modified>
</cp:coreProperties>
</file>