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0" r:id="rId2"/>
    <p:sldId id="342" r:id="rId3"/>
    <p:sldId id="339" r:id="rId4"/>
    <p:sldId id="348" r:id="rId5"/>
    <p:sldId id="350" r:id="rId6"/>
    <p:sldId id="352" r:id="rId7"/>
    <p:sldId id="349" r:id="rId8"/>
    <p:sldId id="351" r:id="rId9"/>
    <p:sldId id="353" r:id="rId10"/>
    <p:sldId id="355" r:id="rId11"/>
    <p:sldId id="354" r:id="rId12"/>
    <p:sldId id="356" r:id="rId13"/>
    <p:sldId id="358" r:id="rId14"/>
    <p:sldId id="357" r:id="rId15"/>
    <p:sldId id="359" r:id="rId16"/>
    <p:sldId id="296" r:id="rId17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919B2D-D9B2-439E-B91B-3B08BA313B50}" v="1494" dt="2019-05-10T12:43:53.4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8" autoAdjust="0"/>
    <p:restoredTop sz="94660" autoAdjust="0"/>
  </p:normalViewPr>
  <p:slideViewPr>
    <p:cSldViewPr>
      <p:cViewPr varScale="1">
        <p:scale>
          <a:sx n="97" d="100"/>
          <a:sy n="97" d="100"/>
        </p:scale>
        <p:origin x="974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350"/>
    </p:cViewPr>
  </p:sorterViewPr>
  <p:notesViewPr>
    <p:cSldViewPr>
      <p:cViewPr varScale="1">
        <p:scale>
          <a:sx n="77" d="100"/>
          <a:sy n="77" d="100"/>
        </p:scale>
        <p:origin x="-2418" y="-84"/>
      </p:cViewPr>
      <p:guideLst>
        <p:guide orient="horz" pos="2208"/>
        <p:guide pos="29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elena Slizhevskaya" userId="c31c118f-cc09-4814-95e2-f268a72c0a23" providerId="ADAL" clId="{18919B2D-D9B2-439E-B91B-3B08BA313B50}"/>
    <pc:docChg chg="undo custSel modSld">
      <pc:chgData name="Yelena Slizhevskaya" userId="c31c118f-cc09-4814-95e2-f268a72c0a23" providerId="ADAL" clId="{18919B2D-D9B2-439E-B91B-3B08BA313B50}" dt="2019-05-10T12:43:53.468" v="1493" actId="20577"/>
      <pc:docMkLst>
        <pc:docMk/>
      </pc:docMkLst>
      <pc:sldChg chg="modSp">
        <pc:chgData name="Yelena Slizhevskaya" userId="c31c118f-cc09-4814-95e2-f268a72c0a23" providerId="ADAL" clId="{18919B2D-D9B2-439E-B91B-3B08BA313B50}" dt="2019-05-10T11:59:36.093" v="76" actId="6549"/>
        <pc:sldMkLst>
          <pc:docMk/>
          <pc:sldMk cId="0" sldId="280"/>
        </pc:sldMkLst>
        <pc:spChg chg="mod">
          <ac:chgData name="Yelena Slizhevskaya" userId="c31c118f-cc09-4814-95e2-f268a72c0a23" providerId="ADAL" clId="{18919B2D-D9B2-439E-B91B-3B08BA313B50}" dt="2019-05-10T11:59:36.093" v="76" actId="6549"/>
          <ac:spMkLst>
            <pc:docMk/>
            <pc:sldMk cId="0" sldId="280"/>
            <ac:spMk id="15361" creationId="{00000000-0000-0000-0000-000000000000}"/>
          </ac:spMkLst>
        </pc:spChg>
      </pc:sldChg>
      <pc:sldChg chg="modSp">
        <pc:chgData name="Yelena Slizhevskaya" userId="c31c118f-cc09-4814-95e2-f268a72c0a23" providerId="ADAL" clId="{18919B2D-D9B2-439E-B91B-3B08BA313B50}" dt="2019-05-10T12:43:53.468" v="1493" actId="20577"/>
        <pc:sldMkLst>
          <pc:docMk/>
          <pc:sldMk cId="0" sldId="296"/>
        </pc:sldMkLst>
        <pc:spChg chg="mod">
          <ac:chgData name="Yelena Slizhevskaya" userId="c31c118f-cc09-4814-95e2-f268a72c0a23" providerId="ADAL" clId="{18919B2D-D9B2-439E-B91B-3B08BA313B50}" dt="2019-05-10T12:43:53.468" v="1493" actId="20577"/>
          <ac:spMkLst>
            <pc:docMk/>
            <pc:sldMk cId="0" sldId="296"/>
            <ac:spMk id="5" creationId="{00000000-0000-0000-0000-000000000000}"/>
          </ac:spMkLst>
        </pc:spChg>
      </pc:sldChg>
      <pc:sldChg chg="modSp">
        <pc:chgData name="Yelena Slizhevskaya" userId="c31c118f-cc09-4814-95e2-f268a72c0a23" providerId="ADAL" clId="{18919B2D-D9B2-439E-B91B-3B08BA313B50}" dt="2019-05-10T12:03:17.740" v="223" actId="6549"/>
        <pc:sldMkLst>
          <pc:docMk/>
          <pc:sldMk cId="3097973836" sldId="339"/>
        </pc:sldMkLst>
        <pc:spChg chg="mod">
          <ac:chgData name="Yelena Slizhevskaya" userId="c31c118f-cc09-4814-95e2-f268a72c0a23" providerId="ADAL" clId="{18919B2D-D9B2-439E-B91B-3B08BA313B50}" dt="2019-05-10T12:03:17.740" v="223" actId="6549"/>
          <ac:spMkLst>
            <pc:docMk/>
            <pc:sldMk cId="3097973836" sldId="339"/>
            <ac:spMk id="7" creationId="{00000000-0000-0000-0000-000000000000}"/>
          </ac:spMkLst>
        </pc:spChg>
      </pc:sldChg>
      <pc:sldChg chg="modSp">
        <pc:chgData name="Yelena Slizhevskaya" userId="c31c118f-cc09-4814-95e2-f268a72c0a23" providerId="ADAL" clId="{18919B2D-D9B2-439E-B91B-3B08BA313B50}" dt="2019-05-10T12:02:26.184" v="175" actId="6549"/>
        <pc:sldMkLst>
          <pc:docMk/>
          <pc:sldMk cId="3082714844" sldId="342"/>
        </pc:sldMkLst>
        <pc:spChg chg="mod">
          <ac:chgData name="Yelena Slizhevskaya" userId="c31c118f-cc09-4814-95e2-f268a72c0a23" providerId="ADAL" clId="{18919B2D-D9B2-439E-B91B-3B08BA313B50}" dt="2019-05-10T12:02:26.184" v="175" actId="6549"/>
          <ac:spMkLst>
            <pc:docMk/>
            <pc:sldMk cId="3082714844" sldId="342"/>
            <ac:spMk id="5" creationId="{00000000-0000-0000-0000-000000000000}"/>
          </ac:spMkLst>
        </pc:spChg>
      </pc:sldChg>
      <pc:sldChg chg="modSp">
        <pc:chgData name="Yelena Slizhevskaya" userId="c31c118f-cc09-4814-95e2-f268a72c0a23" providerId="ADAL" clId="{18919B2D-D9B2-439E-B91B-3B08BA313B50}" dt="2019-05-10T12:09:48.856" v="416" actId="6549"/>
        <pc:sldMkLst>
          <pc:docMk/>
          <pc:sldMk cId="2707845048" sldId="348"/>
        </pc:sldMkLst>
        <pc:spChg chg="mod">
          <ac:chgData name="Yelena Slizhevskaya" userId="c31c118f-cc09-4814-95e2-f268a72c0a23" providerId="ADAL" clId="{18919B2D-D9B2-439E-B91B-3B08BA313B50}" dt="2019-05-10T12:09:48.856" v="416" actId="6549"/>
          <ac:spMkLst>
            <pc:docMk/>
            <pc:sldMk cId="2707845048" sldId="348"/>
            <ac:spMk id="3" creationId="{00000000-0000-0000-0000-000000000000}"/>
          </ac:spMkLst>
        </pc:spChg>
      </pc:sldChg>
      <pc:sldChg chg="modSp">
        <pc:chgData name="Yelena Slizhevskaya" userId="c31c118f-cc09-4814-95e2-f268a72c0a23" providerId="ADAL" clId="{18919B2D-D9B2-439E-B91B-3B08BA313B50}" dt="2019-05-10T12:17:08.152" v="598" actId="20577"/>
        <pc:sldMkLst>
          <pc:docMk/>
          <pc:sldMk cId="4142937141" sldId="349"/>
        </pc:sldMkLst>
        <pc:spChg chg="mod">
          <ac:chgData name="Yelena Slizhevskaya" userId="c31c118f-cc09-4814-95e2-f268a72c0a23" providerId="ADAL" clId="{18919B2D-D9B2-439E-B91B-3B08BA313B50}" dt="2019-05-10T12:15:12.167" v="595" actId="20577"/>
          <ac:spMkLst>
            <pc:docMk/>
            <pc:sldMk cId="4142937141" sldId="349"/>
            <ac:spMk id="2" creationId="{00000000-0000-0000-0000-000000000000}"/>
          </ac:spMkLst>
        </pc:spChg>
        <pc:spChg chg="mod">
          <ac:chgData name="Yelena Slizhevskaya" userId="c31c118f-cc09-4814-95e2-f268a72c0a23" providerId="ADAL" clId="{18919B2D-D9B2-439E-B91B-3B08BA313B50}" dt="2019-05-10T12:17:08.152" v="598" actId="20577"/>
          <ac:spMkLst>
            <pc:docMk/>
            <pc:sldMk cId="4142937141" sldId="349"/>
            <ac:spMk id="3" creationId="{00000000-0000-0000-0000-000000000000}"/>
          </ac:spMkLst>
        </pc:spChg>
      </pc:sldChg>
      <pc:sldChg chg="modSp">
        <pc:chgData name="Yelena Slizhevskaya" userId="c31c118f-cc09-4814-95e2-f268a72c0a23" providerId="ADAL" clId="{18919B2D-D9B2-439E-B91B-3B08BA313B50}" dt="2019-05-10T12:12:10.262" v="523" actId="6549"/>
        <pc:sldMkLst>
          <pc:docMk/>
          <pc:sldMk cId="733305670" sldId="350"/>
        </pc:sldMkLst>
        <pc:spChg chg="mod">
          <ac:chgData name="Yelena Slizhevskaya" userId="c31c118f-cc09-4814-95e2-f268a72c0a23" providerId="ADAL" clId="{18919B2D-D9B2-439E-B91B-3B08BA313B50}" dt="2019-05-10T12:12:10.262" v="523" actId="6549"/>
          <ac:spMkLst>
            <pc:docMk/>
            <pc:sldMk cId="733305670" sldId="350"/>
            <ac:spMk id="3" creationId="{00000000-0000-0000-0000-000000000000}"/>
          </ac:spMkLst>
        </pc:spChg>
      </pc:sldChg>
      <pc:sldChg chg="modSp">
        <pc:chgData name="Yelena Slizhevskaya" userId="c31c118f-cc09-4814-95e2-f268a72c0a23" providerId="ADAL" clId="{18919B2D-D9B2-439E-B91B-3B08BA313B50}" dt="2019-05-10T12:19:04.095" v="670" actId="20577"/>
        <pc:sldMkLst>
          <pc:docMk/>
          <pc:sldMk cId="2259564246" sldId="351"/>
        </pc:sldMkLst>
        <pc:spChg chg="mod">
          <ac:chgData name="Yelena Slizhevskaya" userId="c31c118f-cc09-4814-95e2-f268a72c0a23" providerId="ADAL" clId="{18919B2D-D9B2-439E-B91B-3B08BA313B50}" dt="2019-05-10T12:19:04.095" v="670" actId="20577"/>
          <ac:spMkLst>
            <pc:docMk/>
            <pc:sldMk cId="2259564246" sldId="351"/>
            <ac:spMk id="2" creationId="{00000000-0000-0000-0000-000000000000}"/>
          </ac:spMkLst>
        </pc:spChg>
      </pc:sldChg>
      <pc:sldChg chg="modSp">
        <pc:chgData name="Yelena Slizhevskaya" userId="c31c118f-cc09-4814-95e2-f268a72c0a23" providerId="ADAL" clId="{18919B2D-D9B2-439E-B91B-3B08BA313B50}" dt="2019-05-10T12:13:37.449" v="576" actId="20577"/>
        <pc:sldMkLst>
          <pc:docMk/>
          <pc:sldMk cId="3377635023" sldId="352"/>
        </pc:sldMkLst>
        <pc:spChg chg="mod">
          <ac:chgData name="Yelena Slizhevskaya" userId="c31c118f-cc09-4814-95e2-f268a72c0a23" providerId="ADAL" clId="{18919B2D-D9B2-439E-B91B-3B08BA313B50}" dt="2019-05-10T12:12:42.815" v="544" actId="6549"/>
          <ac:spMkLst>
            <pc:docMk/>
            <pc:sldMk cId="3377635023" sldId="352"/>
            <ac:spMk id="2" creationId="{00000000-0000-0000-0000-000000000000}"/>
          </ac:spMkLst>
        </pc:spChg>
        <pc:spChg chg="mod">
          <ac:chgData name="Yelena Slizhevskaya" userId="c31c118f-cc09-4814-95e2-f268a72c0a23" providerId="ADAL" clId="{18919B2D-D9B2-439E-B91B-3B08BA313B50}" dt="2019-05-10T12:13:37.449" v="576" actId="20577"/>
          <ac:spMkLst>
            <pc:docMk/>
            <pc:sldMk cId="3377635023" sldId="352"/>
            <ac:spMk id="3" creationId="{00000000-0000-0000-0000-000000000000}"/>
          </ac:spMkLst>
        </pc:spChg>
      </pc:sldChg>
      <pc:sldChg chg="modSp">
        <pc:chgData name="Yelena Slizhevskaya" userId="c31c118f-cc09-4814-95e2-f268a72c0a23" providerId="ADAL" clId="{18919B2D-D9B2-439E-B91B-3B08BA313B50}" dt="2019-05-10T12:21:00.244" v="726" actId="6549"/>
        <pc:sldMkLst>
          <pc:docMk/>
          <pc:sldMk cId="469707351" sldId="353"/>
        </pc:sldMkLst>
        <pc:spChg chg="mod">
          <ac:chgData name="Yelena Slizhevskaya" userId="c31c118f-cc09-4814-95e2-f268a72c0a23" providerId="ADAL" clId="{18919B2D-D9B2-439E-B91B-3B08BA313B50}" dt="2019-05-10T12:18:47.617" v="656" actId="20577"/>
          <ac:spMkLst>
            <pc:docMk/>
            <pc:sldMk cId="469707351" sldId="353"/>
            <ac:spMk id="2" creationId="{00000000-0000-0000-0000-000000000000}"/>
          </ac:spMkLst>
        </pc:spChg>
        <pc:spChg chg="mod">
          <ac:chgData name="Yelena Slizhevskaya" userId="c31c118f-cc09-4814-95e2-f268a72c0a23" providerId="ADAL" clId="{18919B2D-D9B2-439E-B91B-3B08BA313B50}" dt="2019-05-10T12:21:00.244" v="726" actId="6549"/>
          <ac:spMkLst>
            <pc:docMk/>
            <pc:sldMk cId="469707351" sldId="353"/>
            <ac:spMk id="3" creationId="{00000000-0000-0000-0000-000000000000}"/>
          </ac:spMkLst>
        </pc:spChg>
      </pc:sldChg>
      <pc:sldChg chg="modSp">
        <pc:chgData name="Yelena Slizhevskaya" userId="c31c118f-cc09-4814-95e2-f268a72c0a23" providerId="ADAL" clId="{18919B2D-D9B2-439E-B91B-3B08BA313B50}" dt="2019-05-10T12:29:25.028" v="1014" actId="6549"/>
        <pc:sldMkLst>
          <pc:docMk/>
          <pc:sldMk cId="1739043740" sldId="354"/>
        </pc:sldMkLst>
        <pc:spChg chg="mod">
          <ac:chgData name="Yelena Slizhevskaya" userId="c31c118f-cc09-4814-95e2-f268a72c0a23" providerId="ADAL" clId="{18919B2D-D9B2-439E-B91B-3B08BA313B50}" dt="2019-05-10T12:24:36.989" v="840"/>
          <ac:spMkLst>
            <pc:docMk/>
            <pc:sldMk cId="1739043740" sldId="354"/>
            <ac:spMk id="2" creationId="{00000000-0000-0000-0000-000000000000}"/>
          </ac:spMkLst>
        </pc:spChg>
        <pc:spChg chg="mod">
          <ac:chgData name="Yelena Slizhevskaya" userId="c31c118f-cc09-4814-95e2-f268a72c0a23" providerId="ADAL" clId="{18919B2D-D9B2-439E-B91B-3B08BA313B50}" dt="2019-05-10T12:29:25.028" v="1014" actId="6549"/>
          <ac:spMkLst>
            <pc:docMk/>
            <pc:sldMk cId="1739043740" sldId="354"/>
            <ac:spMk id="3" creationId="{00000000-0000-0000-0000-000000000000}"/>
          </ac:spMkLst>
        </pc:spChg>
      </pc:sldChg>
      <pc:sldChg chg="modSp">
        <pc:chgData name="Yelena Slizhevskaya" userId="c31c118f-cc09-4814-95e2-f268a72c0a23" providerId="ADAL" clId="{18919B2D-D9B2-439E-B91B-3B08BA313B50}" dt="2019-05-10T12:23:43.291" v="839" actId="20577"/>
        <pc:sldMkLst>
          <pc:docMk/>
          <pc:sldMk cId="3298821261" sldId="355"/>
        </pc:sldMkLst>
        <pc:spChg chg="mod">
          <ac:chgData name="Yelena Slizhevskaya" userId="c31c118f-cc09-4814-95e2-f268a72c0a23" providerId="ADAL" clId="{18919B2D-D9B2-439E-B91B-3B08BA313B50}" dt="2019-05-10T12:21:45.612" v="775" actId="6549"/>
          <ac:spMkLst>
            <pc:docMk/>
            <pc:sldMk cId="3298821261" sldId="355"/>
            <ac:spMk id="2" creationId="{00000000-0000-0000-0000-000000000000}"/>
          </ac:spMkLst>
        </pc:spChg>
        <pc:spChg chg="mod">
          <ac:chgData name="Yelena Slizhevskaya" userId="c31c118f-cc09-4814-95e2-f268a72c0a23" providerId="ADAL" clId="{18919B2D-D9B2-439E-B91B-3B08BA313B50}" dt="2019-05-10T12:23:43.291" v="839" actId="20577"/>
          <ac:spMkLst>
            <pc:docMk/>
            <pc:sldMk cId="3298821261" sldId="355"/>
            <ac:spMk id="3" creationId="{00000000-0000-0000-0000-000000000000}"/>
          </ac:spMkLst>
        </pc:spChg>
      </pc:sldChg>
      <pc:sldChg chg="modSp">
        <pc:chgData name="Yelena Slizhevskaya" userId="c31c118f-cc09-4814-95e2-f268a72c0a23" providerId="ADAL" clId="{18919B2D-D9B2-439E-B91B-3B08BA313B50}" dt="2019-05-10T12:32:06.757" v="1163" actId="6549"/>
        <pc:sldMkLst>
          <pc:docMk/>
          <pc:sldMk cId="3456212805" sldId="356"/>
        </pc:sldMkLst>
        <pc:spChg chg="mod">
          <ac:chgData name="Yelena Slizhevskaya" userId="c31c118f-cc09-4814-95e2-f268a72c0a23" providerId="ADAL" clId="{18919B2D-D9B2-439E-B91B-3B08BA313B50}" dt="2019-05-10T12:24:46.022" v="841"/>
          <ac:spMkLst>
            <pc:docMk/>
            <pc:sldMk cId="3456212805" sldId="356"/>
            <ac:spMk id="2" creationId="{00000000-0000-0000-0000-000000000000}"/>
          </ac:spMkLst>
        </pc:spChg>
        <pc:spChg chg="mod">
          <ac:chgData name="Yelena Slizhevskaya" userId="c31c118f-cc09-4814-95e2-f268a72c0a23" providerId="ADAL" clId="{18919B2D-D9B2-439E-B91B-3B08BA313B50}" dt="2019-05-10T12:32:06.757" v="1163" actId="6549"/>
          <ac:spMkLst>
            <pc:docMk/>
            <pc:sldMk cId="3456212805" sldId="356"/>
            <ac:spMk id="3" creationId="{00000000-0000-0000-0000-000000000000}"/>
          </ac:spMkLst>
        </pc:spChg>
      </pc:sldChg>
      <pc:sldChg chg="modSp">
        <pc:chgData name="Yelena Slizhevskaya" userId="c31c118f-cc09-4814-95e2-f268a72c0a23" providerId="ADAL" clId="{18919B2D-D9B2-439E-B91B-3B08BA313B50}" dt="2019-05-10T12:38:44.499" v="1467" actId="6549"/>
        <pc:sldMkLst>
          <pc:docMk/>
          <pc:sldMk cId="2367837692" sldId="357"/>
        </pc:sldMkLst>
        <pc:spChg chg="mod">
          <ac:chgData name="Yelena Slizhevskaya" userId="c31c118f-cc09-4814-95e2-f268a72c0a23" providerId="ADAL" clId="{18919B2D-D9B2-439E-B91B-3B08BA313B50}" dt="2019-05-10T12:35:22.394" v="1282" actId="20577"/>
          <ac:spMkLst>
            <pc:docMk/>
            <pc:sldMk cId="2367837692" sldId="357"/>
            <ac:spMk id="2" creationId="{00000000-0000-0000-0000-000000000000}"/>
          </ac:spMkLst>
        </pc:spChg>
        <pc:spChg chg="mod">
          <ac:chgData name="Yelena Slizhevskaya" userId="c31c118f-cc09-4814-95e2-f268a72c0a23" providerId="ADAL" clId="{18919B2D-D9B2-439E-B91B-3B08BA313B50}" dt="2019-05-10T12:38:44.499" v="1467" actId="6549"/>
          <ac:spMkLst>
            <pc:docMk/>
            <pc:sldMk cId="2367837692" sldId="357"/>
            <ac:spMk id="3" creationId="{00000000-0000-0000-0000-000000000000}"/>
          </ac:spMkLst>
        </pc:spChg>
      </pc:sldChg>
      <pc:sldChg chg="modSp">
        <pc:chgData name="Yelena Slizhevskaya" userId="c31c118f-cc09-4814-95e2-f268a72c0a23" providerId="ADAL" clId="{18919B2D-D9B2-439E-B91B-3B08BA313B50}" dt="2019-05-10T12:34:21.491" v="1268" actId="6549"/>
        <pc:sldMkLst>
          <pc:docMk/>
          <pc:sldMk cId="1245033981" sldId="358"/>
        </pc:sldMkLst>
        <pc:spChg chg="mod">
          <ac:chgData name="Yelena Slizhevskaya" userId="c31c118f-cc09-4814-95e2-f268a72c0a23" providerId="ADAL" clId="{18919B2D-D9B2-439E-B91B-3B08BA313B50}" dt="2019-05-10T12:24:53.446" v="842"/>
          <ac:spMkLst>
            <pc:docMk/>
            <pc:sldMk cId="1245033981" sldId="358"/>
            <ac:spMk id="2" creationId="{00000000-0000-0000-0000-000000000000}"/>
          </ac:spMkLst>
        </pc:spChg>
        <pc:spChg chg="mod">
          <ac:chgData name="Yelena Slizhevskaya" userId="c31c118f-cc09-4814-95e2-f268a72c0a23" providerId="ADAL" clId="{18919B2D-D9B2-439E-B91B-3B08BA313B50}" dt="2019-05-10T12:34:21.491" v="1268" actId="6549"/>
          <ac:spMkLst>
            <pc:docMk/>
            <pc:sldMk cId="1245033981" sldId="358"/>
            <ac:spMk id="3" creationId="{00000000-0000-0000-0000-000000000000}"/>
          </ac:spMkLst>
        </pc:spChg>
      </pc:sldChg>
      <pc:sldChg chg="modSp">
        <pc:chgData name="Yelena Slizhevskaya" userId="c31c118f-cc09-4814-95e2-f268a72c0a23" providerId="ADAL" clId="{18919B2D-D9B2-439E-B91B-3B08BA313B50}" dt="2019-05-10T12:42:32.787" v="1479" actId="6549"/>
        <pc:sldMkLst>
          <pc:docMk/>
          <pc:sldMk cId="3252961392" sldId="359"/>
        </pc:sldMkLst>
        <pc:spChg chg="mod">
          <ac:chgData name="Yelena Slizhevskaya" userId="c31c118f-cc09-4814-95e2-f268a72c0a23" providerId="ADAL" clId="{18919B2D-D9B2-439E-B91B-3B08BA313B50}" dt="2019-05-10T12:42:32.787" v="1479" actId="6549"/>
          <ac:spMkLst>
            <pc:docMk/>
            <pc:sldMk cId="3252961392" sldId="359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/>
          <a:lstStyle>
            <a:lvl1pPr algn="l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141" y="0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/>
          <a:lstStyle>
            <a:lvl1pPr algn="r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fld id="{6F8578BE-AC3B-4249-9DF5-B7C72FF02842}" type="datetimeFigureOut">
              <a:rPr lang="en-US"/>
              <a:pPr>
                <a:defRPr/>
              </a:pPr>
              <a:t>5/10/2019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7691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 anchor="b"/>
          <a:lstStyle>
            <a:lvl1pPr algn="l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141" y="6657691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 anchor="b"/>
          <a:lstStyle>
            <a:lvl1pPr algn="r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fld id="{F04EB588-39CE-47CF-A09F-35A7AEE218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81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90" cy="350277"/>
          </a:xfrm>
          <a:prstGeom prst="rect">
            <a:avLst/>
          </a:prstGeom>
        </p:spPr>
        <p:txBody>
          <a:bodyPr vert="horz" lIns="88680" tIns="44339" rIns="88680" bIns="44339" rtlCol="0"/>
          <a:lstStyle>
            <a:lvl1pPr algn="l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141" y="0"/>
            <a:ext cx="4029090" cy="350277"/>
          </a:xfrm>
          <a:prstGeom prst="rect">
            <a:avLst/>
          </a:prstGeom>
        </p:spPr>
        <p:txBody>
          <a:bodyPr vert="horz" lIns="88680" tIns="44339" rIns="88680" bIns="44339" rtlCol="0"/>
          <a:lstStyle>
            <a:lvl1pPr algn="r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fld id="{DE5E26E5-E4E4-4A1F-AAF5-B64A12234A6D}" type="datetimeFigureOut">
              <a:rPr lang="ru-RU"/>
              <a:pPr>
                <a:defRPr/>
              </a:pPr>
              <a:t>10.05.2019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718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680" tIns="44339" rIns="88680" bIns="44339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92" y="3330063"/>
            <a:ext cx="7435818" cy="3154922"/>
          </a:xfrm>
          <a:prstGeom prst="rect">
            <a:avLst/>
          </a:prstGeom>
        </p:spPr>
        <p:txBody>
          <a:bodyPr vert="horz" lIns="88680" tIns="44339" rIns="88680" bIns="4433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7693"/>
            <a:ext cx="4029090" cy="352708"/>
          </a:xfrm>
          <a:prstGeom prst="rect">
            <a:avLst/>
          </a:prstGeom>
        </p:spPr>
        <p:txBody>
          <a:bodyPr vert="horz" lIns="88680" tIns="44339" rIns="88680" bIns="44339" rtlCol="0" anchor="b"/>
          <a:lstStyle>
            <a:lvl1pPr algn="l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141" y="6657693"/>
            <a:ext cx="4029090" cy="352708"/>
          </a:xfrm>
          <a:prstGeom prst="rect">
            <a:avLst/>
          </a:prstGeom>
        </p:spPr>
        <p:txBody>
          <a:bodyPr vert="horz" lIns="88680" tIns="44339" rIns="88680" bIns="44339" rtlCol="0" anchor="b"/>
          <a:lstStyle>
            <a:lvl1pPr algn="r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fld id="{211358AA-55BA-466D-89A8-AAAA536C34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74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D5084D-4E43-43B5-ACD4-8C101665D352}" type="slidenum">
              <a:rPr lang="ru-RU" smtClean="0">
                <a:latin typeface="LitNusx" pitchFamily="2" charset="0"/>
              </a:rPr>
              <a:pPr/>
              <a:t>1</a:t>
            </a:fld>
            <a:endParaRPr lang="ru-RU">
              <a:latin typeface="LitNusx" pitchFamily="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3244859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785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2643174" y="5500702"/>
            <a:ext cx="3643312" cy="50006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775F4F4-E81D-466B-99AA-011D3D4B5D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04800"/>
            <a:ext cx="52673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838200"/>
            <a:ext cx="5087937" cy="1508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BD00A-97A7-4E14-9C1E-110B650BC8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1A063-B741-4FCA-9343-F7A6EE86FA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1000124"/>
          </a:xfrm>
        </p:spPr>
        <p:txBody>
          <a:bodyPr/>
          <a:lstStyle>
            <a:lvl1pPr>
              <a:defRPr sz="3200">
                <a:solidFill>
                  <a:schemeClr val="accent1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153150" y="6429375"/>
            <a:ext cx="1633538" cy="292100"/>
          </a:xfrm>
        </p:spPr>
        <p:txBody>
          <a:bodyPr/>
          <a:lstStyle>
            <a:lvl1pPr algn="r"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858125" y="6429375"/>
            <a:ext cx="828675" cy="292100"/>
          </a:xfrm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FB37BDE2-F7DD-4EE2-B88F-71F03CA7AA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 userDrawn="1">
            <p:ph type="ftr" sz="quarter" idx="12"/>
          </p:nvPr>
        </p:nvSpPr>
        <p:spPr>
          <a:xfrm>
            <a:off x="461963" y="6423025"/>
            <a:ext cx="5610225" cy="292100"/>
          </a:xfrm>
        </p:spPr>
        <p:txBody>
          <a:bodyPr/>
          <a:lstStyle>
            <a:lvl1pPr algn="l">
              <a:defRPr sz="1100"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FCB66-A2DF-4226-9AB0-32F04189EF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EA5B6-504B-4EC2-AE44-F04717D639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6789D-84EB-4EA4-969B-3C860DB6E7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88394-A3F2-4853-BE12-B530C82E1C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4CF8F-111D-4134-91A9-AB075F967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E494A-24EC-4542-9952-987EF12848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E24DE-63C0-49A8-BB57-DE504662C2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FA1668F-C1C3-4803-AAF3-C34E6B1069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easury.gov.ge/" TargetMode="External"/><Relationship Id="rId2" Type="http://schemas.openxmlformats.org/officeDocument/2006/relationships/hyperlink" Target="http://www.mof.g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533400" y="3244850"/>
            <a:ext cx="8001000" cy="2851150"/>
          </a:xfrm>
        </p:spPr>
        <p:txBody>
          <a:bodyPr/>
          <a:lstStyle/>
          <a:p>
            <a:pPr eaLnBrk="1" hangingPunct="1"/>
            <a:r>
              <a:rPr lang="en-US" sz="3800" dirty="0"/>
              <a:t>Links Between Public Procurement and Public Finance Management Information Systems </a:t>
            </a:r>
            <a:br>
              <a:rPr lang="en-US" sz="3800" dirty="0"/>
            </a:br>
            <a:r>
              <a:rPr lang="en-US" sz="3800" dirty="0"/>
              <a:t>in Georgia</a:t>
            </a:r>
            <a:endParaRPr lang="ru-RU" sz="3800" b="0" dirty="0"/>
          </a:p>
        </p:txBody>
      </p:sp>
      <p:sp>
        <p:nvSpPr>
          <p:cNvPr id="15362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667001" y="6096000"/>
            <a:ext cx="3733800" cy="685800"/>
          </a:xfrm>
        </p:spPr>
        <p:txBody>
          <a:bodyPr/>
          <a:lstStyle/>
          <a:p>
            <a:r>
              <a:rPr lang="ru-RU" altLang="en-US" sz="1600" dirty="0">
                <a:solidFill>
                  <a:srgbClr val="FFFFFF"/>
                </a:solidFill>
                <a:latin typeface="BPG Glaho"/>
              </a:rPr>
              <a:t>P</a:t>
            </a:r>
            <a:r>
              <a:rPr lang="en-US" altLang="en-US" sz="1600" dirty="0">
                <a:solidFill>
                  <a:srgbClr val="FFFFFF"/>
                </a:solidFill>
                <a:latin typeface="BPG Glaho"/>
              </a:rPr>
              <a:t>EMPAL</a:t>
            </a:r>
            <a:r>
              <a:rPr lang="ru-RU" altLang="en-US" sz="1600" dirty="0">
                <a:solidFill>
                  <a:srgbClr val="FFFFFF"/>
                </a:solidFill>
                <a:latin typeface="BPG Glaho"/>
              </a:rPr>
              <a:t> </a:t>
            </a:r>
            <a:endParaRPr lang="en-US" altLang="en-US" sz="1600" dirty="0">
              <a:solidFill>
                <a:srgbClr val="FFFFFF"/>
              </a:solidFill>
              <a:latin typeface="BPG Glaho"/>
            </a:endParaRPr>
          </a:p>
          <a:p>
            <a:r>
              <a:rPr lang="ru-RU" altLang="en-US" sz="1600" dirty="0">
                <a:solidFill>
                  <a:srgbClr val="FFFFFF"/>
                </a:solidFill>
                <a:latin typeface="BPG Glaho"/>
              </a:rPr>
              <a:t>201</a:t>
            </a:r>
            <a:r>
              <a:rPr lang="ka-GE" altLang="en-US" sz="1600" dirty="0">
                <a:solidFill>
                  <a:srgbClr val="FFFFFF"/>
                </a:solidFill>
                <a:latin typeface="BPG Glaho"/>
              </a:rPr>
              <a:t>9</a:t>
            </a:r>
            <a:r>
              <a:rPr lang="ru-RU" altLang="en-US" sz="1600" dirty="0">
                <a:solidFill>
                  <a:srgbClr val="FFFFFF"/>
                </a:solidFill>
                <a:latin typeface="BPG Glaho"/>
              </a:rPr>
              <a:t> г.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38545"/>
            <a:ext cx="6858000" cy="908036"/>
          </a:xfrm>
        </p:spPr>
        <p:txBody>
          <a:bodyPr/>
          <a:lstStyle/>
          <a:p>
            <a:r>
              <a:rPr lang="en-US" sz="3000" b="1" dirty="0">
                <a:solidFill>
                  <a:srgbClr val="002060"/>
                </a:solidFill>
              </a:rPr>
              <a:t>Registration of Contracts in the State Treasury’s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7298"/>
            <a:ext cx="8305799" cy="5043502"/>
          </a:xfrm>
        </p:spPr>
        <p:txBody>
          <a:bodyPr/>
          <a:lstStyle/>
          <a:p>
            <a:pPr lvl="0"/>
            <a:r>
              <a:rPr lang="en-US" sz="2200" dirty="0"/>
              <a:t>Starting from </a:t>
            </a:r>
            <a:r>
              <a:rPr lang="ru-RU" sz="2200" dirty="0"/>
              <a:t>2009</a:t>
            </a:r>
            <a:r>
              <a:rPr lang="en-US" sz="2200" dirty="0"/>
              <a:t>, budget organizations provide to the State Treasury information on processed contracts</a:t>
            </a:r>
            <a:r>
              <a:rPr lang="ru-RU" sz="2200" dirty="0"/>
              <a:t> </a:t>
            </a:r>
            <a:r>
              <a:rPr lang="en-US" sz="2200" dirty="0"/>
              <a:t>(including administrative contracts).</a:t>
            </a:r>
            <a:r>
              <a:rPr lang="ka-GE" sz="2200" dirty="0"/>
              <a:t> </a:t>
            </a:r>
            <a:r>
              <a:rPr lang="en-US" sz="2200" dirty="0"/>
              <a:t>The information also contained monthly payments schedules.</a:t>
            </a:r>
            <a:r>
              <a:rPr lang="ru-RU" sz="2200" dirty="0"/>
              <a:t> </a:t>
            </a:r>
            <a:r>
              <a:rPr lang="en-US" sz="2200" dirty="0"/>
              <a:t>The information was used for cash management purposes</a:t>
            </a:r>
            <a:r>
              <a:rPr lang="ka-GE" sz="2200" dirty="0"/>
              <a:t>;</a:t>
            </a:r>
            <a:r>
              <a:rPr lang="ru-RU" sz="2200" dirty="0"/>
              <a:t> </a:t>
            </a:r>
            <a:endParaRPr lang="en-US" sz="2200" dirty="0"/>
          </a:p>
          <a:p>
            <a:pPr lvl="0"/>
            <a:r>
              <a:rPr lang="en-US" sz="2200" dirty="0"/>
              <a:t>Systems have been integrated since</a:t>
            </a:r>
            <a:r>
              <a:rPr lang="ka-GE" sz="2200" dirty="0"/>
              <a:t> 2012</a:t>
            </a:r>
            <a:r>
              <a:rPr lang="en-US" sz="2200" dirty="0"/>
              <a:t>,</a:t>
            </a:r>
            <a:r>
              <a:rPr lang="ka-GE" sz="2200" dirty="0"/>
              <a:t> </a:t>
            </a:r>
            <a:r>
              <a:rPr lang="en-US" sz="2200" dirty="0"/>
              <a:t>after redesign of the Treasury system and</a:t>
            </a:r>
            <a:r>
              <a:rPr lang="ka-GE" sz="2200" dirty="0"/>
              <a:t> </a:t>
            </a:r>
            <a:r>
              <a:rPr lang="en-US" sz="2200" dirty="0"/>
              <a:t>migration from </a:t>
            </a:r>
            <a:r>
              <a:rPr lang="ka-GE" sz="2200" dirty="0"/>
              <a:t>Access </a:t>
            </a:r>
            <a:r>
              <a:rPr lang="en-US" sz="2200" dirty="0"/>
              <a:t>to</a:t>
            </a:r>
            <a:r>
              <a:rPr lang="ru-RU" sz="2200" dirty="0"/>
              <a:t> </a:t>
            </a:r>
            <a:r>
              <a:rPr lang="en-US" sz="2200" dirty="0"/>
              <a:t>Web</a:t>
            </a:r>
            <a:r>
              <a:rPr lang="ru-RU" sz="2200" dirty="0"/>
              <a:t>-</a:t>
            </a:r>
            <a:r>
              <a:rPr lang="en-US" sz="2200" dirty="0"/>
              <a:t>Based system</a:t>
            </a:r>
          </a:p>
          <a:p>
            <a:pPr lvl="0"/>
            <a:r>
              <a:rPr lang="en-US" sz="2200" dirty="0"/>
              <a:t>The systems of the State Treasury and of the Public Procurement Agency are integrated and support two-way communication</a:t>
            </a:r>
          </a:p>
          <a:p>
            <a:pPr lvl="0"/>
            <a:r>
              <a:rPr lang="en-US" sz="2200" dirty="0"/>
              <a:t>Only contracts with the “</a:t>
            </a:r>
            <a:r>
              <a:rPr lang="en-US" sz="2200" b="1" dirty="0"/>
              <a:t>Ongoing</a:t>
            </a:r>
            <a:r>
              <a:rPr lang="en-US" sz="2200" dirty="0"/>
              <a:t>” status are uploaded to the State Treasury’s system</a:t>
            </a:r>
            <a:r>
              <a:rPr lang="ka-GE" sz="2200" dirty="0"/>
              <a:t>;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821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42852"/>
            <a:ext cx="6934200" cy="1000124"/>
          </a:xfrm>
        </p:spPr>
        <p:txBody>
          <a:bodyPr/>
          <a:lstStyle/>
          <a:p>
            <a:r>
              <a:rPr lang="en-US" sz="3000" b="1" dirty="0">
                <a:solidFill>
                  <a:srgbClr val="002060"/>
                </a:solidFill>
              </a:rPr>
              <a:t>Registration of Contracts in the State Treasury’s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2200" dirty="0"/>
              <a:t>When registering commitments in the e-Treasury system budget organization selects a unique contract number</a:t>
            </a:r>
            <a:r>
              <a:rPr lang="ru-RU" sz="2200" dirty="0"/>
              <a:t> (</a:t>
            </a:r>
            <a:r>
              <a:rPr lang="en-US" sz="2200" dirty="0"/>
              <a:t>within a budget holder), and the following information is automatically uploaded into the system: </a:t>
            </a:r>
            <a:r>
              <a:rPr lang="ka-GE" sz="2200" dirty="0"/>
              <a:t> </a:t>
            </a:r>
            <a:endParaRPr lang="en-US" sz="2200" dirty="0"/>
          </a:p>
          <a:p>
            <a:pPr lvl="0"/>
            <a:r>
              <a:rPr lang="en-US" sz="2200" dirty="0"/>
              <a:t>Contract number and date</a:t>
            </a:r>
            <a:r>
              <a:rPr lang="ka-GE" sz="2200" dirty="0"/>
              <a:t>;</a:t>
            </a:r>
            <a:r>
              <a:rPr lang="ru-RU" sz="2200" dirty="0"/>
              <a:t> </a:t>
            </a:r>
            <a:endParaRPr lang="en-US" sz="2200" dirty="0"/>
          </a:p>
          <a:p>
            <a:pPr lvl="0"/>
            <a:r>
              <a:rPr lang="en-US" sz="2200" dirty="0"/>
              <a:t>Contractor’s ID and name</a:t>
            </a:r>
            <a:r>
              <a:rPr lang="ka-GE" sz="2200" dirty="0"/>
              <a:t>;</a:t>
            </a:r>
            <a:endParaRPr lang="en-US" sz="2200" dirty="0"/>
          </a:p>
          <a:p>
            <a:pPr lvl="0"/>
            <a:r>
              <a:rPr lang="en-US" sz="2200" dirty="0"/>
              <a:t>Contract amount and currency</a:t>
            </a:r>
            <a:r>
              <a:rPr lang="ka-GE" sz="2200" dirty="0"/>
              <a:t>;</a:t>
            </a:r>
            <a:r>
              <a:rPr lang="ru-RU" sz="2200" dirty="0"/>
              <a:t> </a:t>
            </a:r>
            <a:endParaRPr lang="en-US" sz="2200" dirty="0"/>
          </a:p>
          <a:p>
            <a:pPr lvl="0"/>
            <a:r>
              <a:rPr lang="en-US" sz="2200" dirty="0"/>
              <a:t>Procurement item code and title</a:t>
            </a:r>
            <a:r>
              <a:rPr lang="ka-GE" sz="2200" dirty="0"/>
              <a:t> (CPV</a:t>
            </a:r>
            <a:r>
              <a:rPr lang="ru-RU" sz="2200" dirty="0"/>
              <a:t> </a:t>
            </a:r>
            <a:r>
              <a:rPr lang="en-US" sz="2200" dirty="0"/>
              <a:t>code</a:t>
            </a:r>
            <a:r>
              <a:rPr lang="ka-GE" sz="2200" dirty="0"/>
              <a:t>);</a:t>
            </a:r>
          </a:p>
          <a:p>
            <a:pPr marL="0" lvl="0" indent="0">
              <a:buNone/>
            </a:pPr>
            <a:endParaRPr lang="ka-GE" sz="2200" dirty="0"/>
          </a:p>
          <a:p>
            <a:pPr marL="0" lvl="0" indent="0">
              <a:buNone/>
            </a:pPr>
            <a:r>
              <a:rPr lang="en-US" sz="2200" dirty="0"/>
              <a:t>Organizations do not have system access to contracts registered by other spending units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043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42852"/>
            <a:ext cx="6934200" cy="1000124"/>
          </a:xfrm>
        </p:spPr>
        <p:txBody>
          <a:bodyPr/>
          <a:lstStyle/>
          <a:p>
            <a:r>
              <a:rPr lang="en-US" sz="3000" b="1" dirty="0">
                <a:solidFill>
                  <a:srgbClr val="002060"/>
                </a:solidFill>
              </a:rPr>
              <a:t>Registration of Contracts in the State Treasury’s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9"/>
            <a:ext cx="8305800" cy="5043502"/>
          </a:xfrm>
        </p:spPr>
        <p:txBody>
          <a:bodyPr/>
          <a:lstStyle/>
          <a:p>
            <a:pPr marL="0" lvl="0" indent="0">
              <a:buNone/>
            </a:pPr>
            <a:r>
              <a:rPr lang="en-US" sz="2000" dirty="0"/>
              <a:t>Budget organization shall also provide the following information in the commitment module:</a:t>
            </a:r>
            <a:endParaRPr lang="ru-RU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Payment type:</a:t>
            </a:r>
            <a:r>
              <a:rPr lang="ka-GE" sz="1800" dirty="0"/>
              <a:t> </a:t>
            </a:r>
            <a:r>
              <a:rPr lang="en-US" sz="1800" dirty="0"/>
              <a:t>current</a:t>
            </a:r>
            <a:r>
              <a:rPr lang="ka-GE" sz="1800" dirty="0"/>
              <a:t> /</a:t>
            </a:r>
            <a:r>
              <a:rPr lang="en-US" sz="1800" dirty="0"/>
              <a:t>overdue;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Program code;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Payment source;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Budget classification code and title;</a:t>
            </a:r>
            <a:r>
              <a:rPr lang="ru-RU" sz="1800" dirty="0"/>
              <a:t> </a:t>
            </a:r>
            <a:endParaRPr lang="en-US" sz="1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Payment purpose;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Payment dates by quarters (linked to budget system)</a:t>
            </a:r>
            <a:endParaRPr lang="ru-RU" sz="1800" dirty="0"/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2000" dirty="0"/>
              <a:t>As per the current legislation, the budget organization shall upload the information to the Procurement Agency system within 10 days upon the contract processing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212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42852"/>
            <a:ext cx="6934200" cy="1000124"/>
          </a:xfrm>
        </p:spPr>
        <p:txBody>
          <a:bodyPr/>
          <a:lstStyle/>
          <a:p>
            <a:r>
              <a:rPr lang="en-US" sz="3000" b="1" dirty="0">
                <a:solidFill>
                  <a:srgbClr val="002060"/>
                </a:solidFill>
              </a:rPr>
              <a:t>Registration of Contracts in the State Treasury’s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200" dirty="0"/>
              <a:t>Once the contract is placed to the Public Procurement Agency system, the organization shall upload the information to the e-Treasury system, otherwise payments will be impossible</a:t>
            </a:r>
            <a:endParaRPr lang="ru-RU" sz="2200" dirty="0"/>
          </a:p>
          <a:p>
            <a:pPr lvl="0"/>
            <a:endParaRPr lang="en-US" sz="2200" dirty="0"/>
          </a:p>
          <a:p>
            <a:pPr marL="0" indent="0">
              <a:buNone/>
            </a:pPr>
            <a:r>
              <a:rPr lang="en-US" sz="2200" b="1" dirty="0"/>
              <a:t>Integration of the systems allows to upload the following information to the Public Procurement Agency system:</a:t>
            </a:r>
            <a:endParaRPr lang="ru-RU" sz="2200" b="1" dirty="0"/>
          </a:p>
          <a:p>
            <a:pPr marL="0" indent="0">
              <a:buNone/>
            </a:pPr>
            <a:endParaRPr lang="ru-RU" sz="2200" b="1" dirty="0"/>
          </a:p>
          <a:p>
            <a:pPr lvl="0"/>
            <a:r>
              <a:rPr lang="en-US" sz="2200" dirty="0"/>
              <a:t>Payments under specific contracts</a:t>
            </a:r>
            <a:r>
              <a:rPr lang="ru-RU" sz="2200" dirty="0"/>
              <a:t> </a:t>
            </a:r>
            <a:endParaRPr lang="en-US" sz="2200" dirty="0"/>
          </a:p>
          <a:p>
            <a:pPr lvl="0"/>
            <a:r>
              <a:rPr lang="en-US" sz="2200" dirty="0"/>
              <a:t>Payments as per payment source</a:t>
            </a:r>
            <a:r>
              <a:rPr lang="ru-RU" sz="2200" dirty="0"/>
              <a:t> </a:t>
            </a:r>
            <a:endParaRPr lang="en-US" sz="2200" dirty="0"/>
          </a:p>
          <a:p>
            <a:r>
              <a:rPr lang="en-US" sz="2200" dirty="0"/>
              <a:t>Information on budget organizations’ appropriations is provided </a:t>
            </a:r>
          </a:p>
        </p:txBody>
      </p:sp>
    </p:spTree>
    <p:extLst>
      <p:ext uri="{BB962C8B-B14F-4D97-AF65-F5344CB8AC3E}">
        <p14:creationId xmlns:p14="http://schemas.microsoft.com/office/powerpoint/2010/main" val="1245033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Integration Goals and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43502"/>
          </a:xfrm>
        </p:spPr>
        <p:txBody>
          <a:bodyPr/>
          <a:lstStyle/>
          <a:p>
            <a:pPr lvl="0"/>
            <a:r>
              <a:rPr lang="en-US" sz="2200" dirty="0"/>
              <a:t>Controls between appropriations and contract amounts was added to the e-Treasury from 2019</a:t>
            </a:r>
            <a:r>
              <a:rPr lang="ru-RU" sz="2200" dirty="0"/>
              <a:t>; </a:t>
            </a:r>
            <a:endParaRPr lang="en-US" sz="2200" dirty="0"/>
          </a:p>
          <a:p>
            <a:pPr lvl="0"/>
            <a:r>
              <a:rPr lang="en-US" sz="2200" dirty="0"/>
              <a:t>The State Treasury has timely and as complete as possible information on </a:t>
            </a:r>
            <a:r>
              <a:rPr lang="en-US" sz="2200" b="1" dirty="0"/>
              <a:t>annual commitments</a:t>
            </a:r>
            <a:r>
              <a:rPr lang="en-US" sz="2200" dirty="0"/>
              <a:t> related to concluded contracts with indication of probable payment period/quarter</a:t>
            </a:r>
            <a:r>
              <a:rPr lang="ru-RU" sz="2200" dirty="0"/>
              <a:t>; </a:t>
            </a:r>
            <a:endParaRPr lang="en-US" sz="2200" dirty="0"/>
          </a:p>
          <a:p>
            <a:pPr lvl="0"/>
            <a:r>
              <a:rPr lang="en-US" sz="2200" dirty="0"/>
              <a:t>Organizations receive real-time information about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Payments made under processed contracts</a:t>
            </a:r>
            <a:r>
              <a:rPr lang="ru-RU" sz="1800" dirty="0"/>
              <a:t>;</a:t>
            </a:r>
            <a:r>
              <a:rPr lang="ka-GE" sz="1800" dirty="0"/>
              <a:t> </a:t>
            </a:r>
            <a:endParaRPr lang="en-US" sz="1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Savings of appropriations under the contracts</a:t>
            </a:r>
            <a:r>
              <a:rPr lang="ru-RU" sz="1800" dirty="0"/>
              <a:t>;</a:t>
            </a:r>
            <a:endParaRPr lang="en-US" sz="1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The need to adjust appropriations in case budget resources for new contracts are insufficient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8376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b="1" dirty="0">
                <a:solidFill>
                  <a:srgbClr val="002060"/>
                </a:solidFill>
              </a:rPr>
              <a:t>Future Plans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7298"/>
            <a:ext cx="8305800" cy="4967302"/>
          </a:xfrm>
        </p:spPr>
        <p:txBody>
          <a:bodyPr/>
          <a:lstStyle/>
          <a:p>
            <a:pPr lvl="0"/>
            <a:r>
              <a:rPr lang="en-US" sz="2000" dirty="0"/>
              <a:t>The Procurement Agency system has the </a:t>
            </a:r>
            <a:r>
              <a:rPr lang="en-US" sz="2000" dirty="0" err="1"/>
              <a:t>ePLAN</a:t>
            </a:r>
            <a:r>
              <a:rPr lang="en-US" sz="2000" dirty="0"/>
              <a:t> module where budget organizations provide information on annual appropriations by payment source. To monitor appropriations, </a:t>
            </a:r>
            <a:r>
              <a:rPr lang="en-US" sz="2000" dirty="0" err="1"/>
              <a:t>ePLAN</a:t>
            </a:r>
            <a:r>
              <a:rPr lang="en-US" sz="2000" dirty="0"/>
              <a:t> and</a:t>
            </a:r>
            <a:r>
              <a:rPr lang="ru-RU" sz="2000" dirty="0"/>
              <a:t> </a:t>
            </a:r>
            <a:r>
              <a:rPr lang="en-US" sz="2000" dirty="0" err="1"/>
              <a:t>eBudget</a:t>
            </a:r>
            <a:r>
              <a:rPr lang="en-US" sz="2000" dirty="0"/>
              <a:t> could be integrated</a:t>
            </a:r>
            <a:r>
              <a:rPr lang="ka-GE" sz="2000" dirty="0"/>
              <a:t>;  </a:t>
            </a:r>
            <a:endParaRPr lang="en-US" sz="2000" dirty="0"/>
          </a:p>
          <a:p>
            <a:pPr lvl="0"/>
            <a:r>
              <a:rPr lang="en-US" sz="2000" dirty="0"/>
              <a:t>Source documents in e-format can be downloaded from the State Treasure system to the Public Procurement Agency system</a:t>
            </a:r>
            <a:r>
              <a:rPr lang="ka-GE" sz="2000" dirty="0"/>
              <a:t>; </a:t>
            </a:r>
            <a:r>
              <a:rPr lang="ru-RU" sz="2000" dirty="0"/>
              <a:t> </a:t>
            </a:r>
            <a:endParaRPr lang="en-US" sz="2000" dirty="0"/>
          </a:p>
          <a:p>
            <a:pPr lvl="0"/>
            <a:r>
              <a:rPr lang="en-US" sz="2000" dirty="0"/>
              <a:t>Going forward, the link between the systems will allow for a detailed and timely analysis of budget planning, procurement items, contracts execution, payments made under contracts, budget execution</a:t>
            </a:r>
            <a:r>
              <a:rPr lang="ka-GE" sz="2000" dirty="0"/>
              <a:t>;</a:t>
            </a:r>
            <a:endParaRPr lang="en-US" sz="2000" dirty="0"/>
          </a:p>
          <a:p>
            <a:pPr lvl="0"/>
            <a:r>
              <a:rPr lang="en-US" sz="2000" dirty="0"/>
              <a:t>Systems integration will result in savings in terms of time and human resources.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9613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sz="1600" dirty="0">
              <a:solidFill>
                <a:srgbClr val="1E4649"/>
              </a:solidFill>
            </a:endParaRPr>
          </a:p>
          <a:p>
            <a:pPr algn="ctr" eaLnBrk="1" hangingPunct="1">
              <a:buFontTx/>
              <a:buNone/>
            </a:pPr>
            <a:endParaRPr lang="en-US" sz="1600" dirty="0">
              <a:solidFill>
                <a:srgbClr val="1E4649"/>
              </a:solidFill>
            </a:endParaRPr>
          </a:p>
          <a:p>
            <a:pPr algn="ctr" eaLnBrk="1" hangingPunct="1">
              <a:buFontTx/>
              <a:buNone/>
            </a:pPr>
            <a:endParaRPr lang="ka-GE" sz="1600" dirty="0">
              <a:solidFill>
                <a:srgbClr val="1E4649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4400" b="1" dirty="0">
                <a:solidFill>
                  <a:srgbClr val="C00000"/>
                </a:solidFill>
              </a:rPr>
              <a:t>Thank you</a:t>
            </a:r>
            <a:r>
              <a:rPr lang="ka-GE" sz="4400" b="1" dirty="0">
                <a:solidFill>
                  <a:srgbClr val="C00000"/>
                </a:solidFill>
              </a:rPr>
              <a:t>!</a:t>
            </a:r>
          </a:p>
          <a:p>
            <a:pPr algn="ctr" eaLnBrk="1" hangingPunct="1">
              <a:buFontTx/>
              <a:buNone/>
            </a:pPr>
            <a:endParaRPr lang="en-US" sz="2400" dirty="0">
              <a:solidFill>
                <a:srgbClr val="19194D"/>
              </a:solidFill>
              <a:hlinkClick r:id="rId2"/>
            </a:endParaRPr>
          </a:p>
          <a:p>
            <a:pPr algn="ctr" eaLnBrk="1" hangingPunct="1">
              <a:buFontTx/>
              <a:buNone/>
            </a:pPr>
            <a:r>
              <a:rPr lang="en-US" sz="2400" dirty="0">
                <a:solidFill>
                  <a:srgbClr val="19194D"/>
                </a:solidFill>
                <a:hlinkClick r:id="rId2"/>
              </a:rPr>
              <a:t>www.mof.ge</a:t>
            </a:r>
            <a:endParaRPr lang="ka-GE" sz="2400" dirty="0">
              <a:solidFill>
                <a:srgbClr val="19194D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400" dirty="0">
                <a:solidFill>
                  <a:srgbClr val="19194D"/>
                </a:solidFill>
                <a:hlinkClick r:id="rId3"/>
              </a:rPr>
              <a:t>www.treasury.gov.ge</a:t>
            </a:r>
            <a:endParaRPr lang="en-US" sz="2400" dirty="0">
              <a:solidFill>
                <a:srgbClr val="19194D"/>
              </a:solidFill>
            </a:endParaRPr>
          </a:p>
          <a:p>
            <a:pPr algn="ctr" eaLnBrk="1" hangingPunct="1">
              <a:buFontTx/>
              <a:buNone/>
            </a:pPr>
            <a:endParaRPr lang="en-US" sz="2400" dirty="0">
              <a:solidFill>
                <a:srgbClr val="19194D"/>
              </a:solidFill>
            </a:endParaRPr>
          </a:p>
          <a:p>
            <a:pPr algn="ctr" eaLnBrk="1" hangingPunct="1">
              <a:buFontTx/>
              <a:buNone/>
            </a:pPr>
            <a:endParaRPr lang="en-US" sz="2400" dirty="0"/>
          </a:p>
          <a:p>
            <a:pPr algn="ctr" eaLnBrk="1" hangingPunct="1">
              <a:buNone/>
            </a:pPr>
            <a:endParaRPr lang="en-US" sz="2400" dirty="0"/>
          </a:p>
          <a:p>
            <a:pPr algn="ctr" eaLnBrk="1" hangingPunct="1">
              <a:buFontTx/>
              <a:buNone/>
            </a:pPr>
            <a:r>
              <a:rPr lang="en-US" sz="2400" dirty="0"/>
              <a:t>201</a:t>
            </a:r>
            <a:r>
              <a:rPr lang="ka-GE" sz="2400" dirty="0"/>
              <a:t>9</a:t>
            </a:r>
            <a:endParaRPr lang="en-US" sz="10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85875" y="76200"/>
            <a:ext cx="6643688" cy="1000125"/>
          </a:xfrm>
        </p:spPr>
        <p:txBody>
          <a:bodyPr/>
          <a:lstStyle/>
          <a:p>
            <a:pPr eaLnBrk="1" hangingPunct="1"/>
            <a:r>
              <a:rPr lang="en-US" sz="2800" b="1" dirty="0">
                <a:solidFill>
                  <a:srgbClr val="002060"/>
                </a:solidFill>
              </a:rPr>
              <a:t>State Treasury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-304800"/>
            <a:ext cx="6858000" cy="1371600"/>
          </a:xfrm>
        </p:spPr>
        <p:txBody>
          <a:bodyPr/>
          <a:lstStyle/>
          <a:p>
            <a:br>
              <a:rPr lang="ru-RU" b="1" dirty="0">
                <a:solidFill>
                  <a:srgbClr val="002060"/>
                </a:solidFill>
              </a:rPr>
            </a:br>
            <a:br>
              <a:rPr lang="ru-RU" b="1" dirty="0">
                <a:solidFill>
                  <a:srgbClr val="002060"/>
                </a:solidFill>
              </a:rPr>
            </a:br>
            <a:r>
              <a:rPr lang="en-US" sz="2800" b="1" dirty="0">
                <a:solidFill>
                  <a:srgbClr val="002060"/>
                </a:solidFill>
              </a:rPr>
              <a:t>The State Treasury – </a:t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en-US" sz="2800" b="1" dirty="0">
                <a:solidFill>
                  <a:srgbClr val="002060"/>
                </a:solidFill>
              </a:rPr>
              <a:t>E-Treasury Development Stages</a:t>
            </a:r>
            <a:br>
              <a:rPr lang="en-US" sz="2800" b="1" dirty="0">
                <a:solidFill>
                  <a:srgbClr val="002060"/>
                </a:solidFill>
              </a:rPr>
            </a:b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/>
          <a:lstStyle/>
          <a:p>
            <a:pPr lvl="0"/>
            <a:r>
              <a:rPr lang="en-US" sz="2000" dirty="0"/>
              <a:t>e-Treasury – a convenient and easy way to effect budget payments</a:t>
            </a:r>
            <a:r>
              <a:rPr lang="ka-GE" sz="2000" dirty="0"/>
              <a:t>; </a:t>
            </a:r>
            <a:endParaRPr lang="en-US" sz="2000" dirty="0"/>
          </a:p>
          <a:p>
            <a:pPr lvl="0"/>
            <a:r>
              <a:rPr lang="en-US" sz="2000" dirty="0"/>
              <a:t>e-Treasury became fully operational starting from January 1, 2011; this helped to speed up transactions, and all treasury payments are now made in real time</a:t>
            </a:r>
            <a:r>
              <a:rPr lang="ka-GE" sz="2000" dirty="0"/>
              <a:t>; </a:t>
            </a:r>
            <a:endParaRPr lang="en-US" sz="2000" dirty="0"/>
          </a:p>
          <a:p>
            <a:pPr lvl="0"/>
            <a:r>
              <a:rPr lang="en-US" sz="2000" dirty="0"/>
              <a:t>The system provides support software for all financial transactions – all transactions are made electronically based on e-documents</a:t>
            </a:r>
            <a:r>
              <a:rPr lang="ka-GE" sz="2000" dirty="0"/>
              <a:t>;</a:t>
            </a:r>
            <a:endParaRPr lang="en-US" sz="2000" dirty="0"/>
          </a:p>
          <a:p>
            <a:pPr lvl="0"/>
            <a:r>
              <a:rPr lang="en-US" sz="2000" dirty="0"/>
              <a:t>The system generates accurate, timely and robust information on financial events</a:t>
            </a:r>
            <a:r>
              <a:rPr lang="ka-GE" sz="2000" dirty="0"/>
              <a:t>;</a:t>
            </a:r>
            <a:endParaRPr lang="en-US" sz="2000" dirty="0"/>
          </a:p>
          <a:p>
            <a:pPr lvl="0"/>
            <a:r>
              <a:rPr lang="en-US" sz="2000" dirty="0"/>
              <a:t>Introduction of the of e-Treasury resulted in savings of material and human resources</a:t>
            </a:r>
            <a:r>
              <a:rPr lang="ka-GE" sz="2000" dirty="0"/>
              <a:t>;</a:t>
            </a:r>
            <a:endParaRPr lang="en-US" sz="2000" dirty="0"/>
          </a:p>
          <a:p>
            <a:pPr lvl="0"/>
            <a:r>
              <a:rPr lang="en-US" sz="2000" dirty="0"/>
              <a:t>The security of the system is ensured by the Financial and Analytical Department</a:t>
            </a:r>
            <a:r>
              <a:rPr lang="ru-RU" sz="2000" dirty="0"/>
              <a:t>;</a:t>
            </a:r>
            <a:endParaRPr lang="en-US" sz="2000" dirty="0"/>
          </a:p>
          <a:p>
            <a:pPr marL="342900" lvl="1" indent="-342900">
              <a:buSzPct val="80000"/>
              <a:buFont typeface="Wingdings" panose="05000000000000000000" pitchFamily="2" charset="2"/>
              <a:buChar char="Ø"/>
            </a:pPr>
            <a:endParaRPr lang="en-GB" sz="20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82714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b="1" dirty="0">
                <a:solidFill>
                  <a:srgbClr val="002060"/>
                </a:solidFill>
              </a:rPr>
              <a:t>Links to External Systems</a:t>
            </a:r>
            <a:r>
              <a:rPr lang="ru-RU" sz="3000" b="1" dirty="0">
                <a:solidFill>
                  <a:srgbClr val="002060"/>
                </a:solidFill>
              </a:rPr>
              <a:t> 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92919" y="1371600"/>
            <a:ext cx="8229600" cy="476886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The financial management information system uses web services of the following reference sources and data bases</a:t>
            </a:r>
            <a:r>
              <a:rPr lang="ka-GE" sz="2000" b="1" dirty="0"/>
              <a:t>:</a:t>
            </a:r>
            <a:endParaRPr lang="ru-RU" sz="2000" b="1" dirty="0"/>
          </a:p>
          <a:p>
            <a:pPr marL="0" indent="0">
              <a:buNone/>
            </a:pPr>
            <a:endParaRPr lang="en-US" sz="2000" dirty="0"/>
          </a:p>
          <a:p>
            <a:pPr lvl="0"/>
            <a:r>
              <a:rPr lang="en-US" sz="2000" dirty="0"/>
              <a:t>Public Procurement Agency;</a:t>
            </a:r>
          </a:p>
          <a:p>
            <a:pPr lvl="0"/>
            <a:r>
              <a:rPr lang="en-US" sz="2000" dirty="0"/>
              <a:t>Budget Planning and Appropriations Management System </a:t>
            </a:r>
          </a:p>
          <a:p>
            <a:pPr lvl="0"/>
            <a:r>
              <a:rPr lang="en-US" sz="2000" dirty="0"/>
              <a:t>Tax Service</a:t>
            </a:r>
            <a:r>
              <a:rPr lang="ka-GE" sz="2000" dirty="0"/>
              <a:t>; </a:t>
            </a:r>
            <a:endParaRPr lang="en-US" sz="2000" dirty="0"/>
          </a:p>
          <a:p>
            <a:pPr lvl="0"/>
            <a:r>
              <a:rPr lang="en-US" sz="2000" dirty="0"/>
              <a:t>Public Registry</a:t>
            </a:r>
            <a:r>
              <a:rPr lang="ka-GE" sz="2000" dirty="0"/>
              <a:t>; </a:t>
            </a:r>
            <a:endParaRPr lang="ru-RU" sz="2000" dirty="0"/>
          </a:p>
          <a:p>
            <a:pPr lvl="0"/>
            <a:r>
              <a:rPr lang="en-US" sz="2000" dirty="0"/>
              <a:t>Civil Registry</a:t>
            </a:r>
            <a:r>
              <a:rPr lang="ka-GE" sz="2000" dirty="0"/>
              <a:t>; </a:t>
            </a:r>
          </a:p>
          <a:p>
            <a:pPr marL="0" indent="0">
              <a:lnSpc>
                <a:spcPct val="110000"/>
              </a:lnSpc>
              <a:buSzPct val="80000"/>
              <a:buNone/>
            </a:pPr>
            <a:endParaRPr lang="en-GB" sz="22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973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b="1" dirty="0">
                <a:solidFill>
                  <a:srgbClr val="002060"/>
                </a:solidFill>
              </a:rPr>
              <a:t>E-Procurement</a:t>
            </a:r>
            <a:r>
              <a:rPr lang="ru-RU" sz="3000" b="1" dirty="0">
                <a:solidFill>
                  <a:srgbClr val="002060"/>
                </a:solidFill>
              </a:rPr>
              <a:t> 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200" dirty="0"/>
              <a:t>The unified e-Procurement system is the official </a:t>
            </a:r>
            <a:r>
              <a:rPr lang="en-US" sz="2200" dirty="0" err="1"/>
              <a:t>webportal</a:t>
            </a:r>
            <a:r>
              <a:rPr lang="en-US" sz="2200" dirty="0"/>
              <a:t> for activities related to public procurement in Georgia</a:t>
            </a:r>
            <a:r>
              <a:rPr lang="ka-GE" sz="2200" dirty="0"/>
              <a:t>. </a:t>
            </a:r>
            <a:r>
              <a:rPr lang="en-US" sz="2200" dirty="0"/>
              <a:t>It provides an open, transparent and competitive environment for all the participants of the public procurement process</a:t>
            </a:r>
            <a:r>
              <a:rPr lang="ka-GE" sz="2200" dirty="0"/>
              <a:t>. </a:t>
            </a:r>
            <a:endParaRPr lang="en-US" sz="2200" dirty="0"/>
          </a:p>
          <a:p>
            <a:pPr lvl="0"/>
            <a:r>
              <a:rPr lang="en-US" sz="2200" dirty="0"/>
              <a:t>As per the current legislation, public procurement is mandatory for: </a:t>
            </a:r>
            <a:r>
              <a:rPr lang="ru-RU" sz="2200" dirty="0"/>
              <a:t> </a:t>
            </a:r>
            <a:endParaRPr lang="en-US" sz="2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All entities with the status of a budget organization </a:t>
            </a:r>
            <a:r>
              <a:rPr lang="ka-GE" sz="2000" dirty="0"/>
              <a:t> 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State-owned enterprises</a:t>
            </a:r>
            <a:r>
              <a:rPr lang="ka-GE" sz="2000" dirty="0"/>
              <a:t> (</a:t>
            </a:r>
            <a:r>
              <a:rPr lang="en-US" sz="2000" dirty="0"/>
              <a:t>if the central or local government owns its shares or has a stake exceeding 50 percent)</a:t>
            </a:r>
            <a:r>
              <a:rPr lang="ka-GE" sz="2000" dirty="0"/>
              <a:t> 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07845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E-Procurement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200" dirty="0"/>
              <a:t>The unified e-Procurement system covers any procurements (except classified procurements)</a:t>
            </a:r>
            <a:r>
              <a:rPr lang="ka-GE" sz="2200" dirty="0"/>
              <a:t> </a:t>
            </a:r>
            <a:r>
              <a:rPr lang="en-US" sz="2200" dirty="0"/>
              <a:t>conducted by all law-abiding organizations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Irrespective of the contract amount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Irrespective of the source of payment</a:t>
            </a:r>
            <a:r>
              <a:rPr lang="ru-RU" sz="2000" dirty="0"/>
              <a:t> </a:t>
            </a:r>
            <a:endParaRPr lang="en-US" sz="2000" dirty="0"/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800" dirty="0"/>
              <a:t>Budget funds</a:t>
            </a:r>
            <a:r>
              <a:rPr lang="ru-RU" sz="1800" dirty="0"/>
              <a:t> </a:t>
            </a:r>
            <a:endParaRPr lang="en-US" sz="1800" dirty="0"/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800" dirty="0"/>
              <a:t>Own revenues</a:t>
            </a:r>
            <a:r>
              <a:rPr lang="ru-RU" sz="1800" dirty="0"/>
              <a:t> </a:t>
            </a:r>
            <a:endParaRPr lang="en-US" sz="1800" dirty="0"/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800" dirty="0"/>
              <a:t>Grants and loans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800" dirty="0"/>
              <a:t>Reserve funds</a:t>
            </a:r>
          </a:p>
          <a:p>
            <a:r>
              <a:rPr lang="en-US" sz="2200" dirty="0"/>
              <a:t>Operation of the system is ensured by the Public Procurement Agency</a:t>
            </a:r>
            <a:r>
              <a:rPr lang="ka-GE" sz="2200" dirty="0"/>
              <a:t>.</a:t>
            </a:r>
            <a:endParaRPr lang="en-US" sz="22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33305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Registration in the E-Procurement System 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000" dirty="0"/>
              <a:t>Registration in the e-Procurement system is mandatory for procuring entities and contractors</a:t>
            </a:r>
            <a:r>
              <a:rPr lang="ka-GE" sz="3000" dirty="0"/>
              <a:t>.</a:t>
            </a:r>
            <a:endParaRPr lang="en-US" sz="3000" dirty="0"/>
          </a:p>
          <a:p>
            <a:pPr lvl="0"/>
            <a:r>
              <a:rPr lang="ka-GE" sz="3000" dirty="0"/>
              <a:t> </a:t>
            </a:r>
            <a:r>
              <a:rPr lang="en-US" sz="3000" dirty="0"/>
              <a:t>The system users are: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Procuring entity</a:t>
            </a:r>
            <a:r>
              <a:rPr lang="ru-RU" dirty="0"/>
              <a:t> 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Contractor</a:t>
            </a:r>
            <a:r>
              <a:rPr lang="ru-RU" dirty="0"/>
              <a:t> </a:t>
            </a:r>
            <a:endParaRPr lang="en-US" dirty="0"/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Resident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Non-resident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635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6643734" cy="1000124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Registration in the E-Procurement System 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2800" b="1" dirty="0"/>
              <a:t>Data required for the registration</a:t>
            </a:r>
            <a:r>
              <a:rPr lang="ka-GE" sz="2800" b="1" dirty="0"/>
              <a:t> </a:t>
            </a:r>
            <a:endParaRPr lang="en-US" sz="2800" b="1" dirty="0"/>
          </a:p>
          <a:p>
            <a:pPr lvl="0"/>
            <a:r>
              <a:rPr lang="en-US" sz="2500" dirty="0"/>
              <a:t>User type and legal form</a:t>
            </a:r>
            <a:r>
              <a:rPr lang="ka-GE" sz="2500" dirty="0"/>
              <a:t>;</a:t>
            </a:r>
            <a:endParaRPr lang="en-US" sz="2500" dirty="0"/>
          </a:p>
          <a:p>
            <a:pPr lvl="0"/>
            <a:r>
              <a:rPr lang="en-US" sz="2500" dirty="0"/>
              <a:t>ID code and name/title</a:t>
            </a:r>
            <a:r>
              <a:rPr lang="ru-RU" sz="2500" dirty="0"/>
              <a:t> </a:t>
            </a:r>
            <a:r>
              <a:rPr lang="ka-GE" sz="2500" dirty="0"/>
              <a:t>(Eng);</a:t>
            </a:r>
            <a:endParaRPr lang="en-US" sz="2500" dirty="0"/>
          </a:p>
          <a:p>
            <a:pPr lvl="0"/>
            <a:r>
              <a:rPr lang="en-US" sz="2500" dirty="0"/>
              <a:t>Country, city/village, address</a:t>
            </a:r>
            <a:r>
              <a:rPr lang="ka-GE" sz="2500" dirty="0"/>
              <a:t>;</a:t>
            </a:r>
            <a:endParaRPr lang="en-US" sz="2500" dirty="0"/>
          </a:p>
          <a:p>
            <a:pPr lvl="0"/>
            <a:r>
              <a:rPr lang="en-US" sz="2500" dirty="0"/>
              <a:t>Telephone, fax, e-mail, webpage</a:t>
            </a:r>
            <a:r>
              <a:rPr lang="ru-RU" sz="2500" dirty="0"/>
              <a:t> </a:t>
            </a:r>
            <a:r>
              <a:rPr lang="en-US" sz="2500" dirty="0"/>
              <a:t>http</a:t>
            </a:r>
            <a:r>
              <a:rPr lang="ru-RU" sz="2500" dirty="0"/>
              <a:t>:// </a:t>
            </a:r>
            <a:r>
              <a:rPr lang="ka-GE" sz="2500" dirty="0"/>
              <a:t>;</a:t>
            </a:r>
            <a:endParaRPr lang="en-US" sz="2500" dirty="0"/>
          </a:p>
          <a:p>
            <a:pPr lvl="0"/>
            <a:r>
              <a:rPr lang="en-US" sz="2500" dirty="0"/>
              <a:t>Senior official’s name</a:t>
            </a:r>
            <a:r>
              <a:rPr lang="ka-GE" sz="2500" dirty="0"/>
              <a:t>;</a:t>
            </a:r>
            <a:endParaRPr lang="en-US" sz="2500" dirty="0"/>
          </a:p>
          <a:p>
            <a:pPr lvl="0"/>
            <a:r>
              <a:rPr lang="en-US" sz="2500" dirty="0"/>
              <a:t>Senior official’s position</a:t>
            </a:r>
            <a:r>
              <a:rPr lang="ka-GE" sz="2500" dirty="0"/>
              <a:t>;</a:t>
            </a:r>
            <a:endParaRPr lang="en-US" sz="2500" dirty="0"/>
          </a:p>
          <a:p>
            <a:pPr lvl="0"/>
            <a:r>
              <a:rPr lang="en-US" sz="2500" dirty="0"/>
              <a:t>Servicing bank</a:t>
            </a:r>
            <a:r>
              <a:rPr lang="ka-GE" sz="2500" dirty="0"/>
              <a:t>;</a:t>
            </a:r>
            <a:endParaRPr lang="en-US" sz="2500" dirty="0"/>
          </a:p>
          <a:p>
            <a:pPr lvl="0"/>
            <a:r>
              <a:rPr lang="en-US" sz="2500" dirty="0"/>
              <a:t>Servicing bank’s code</a:t>
            </a:r>
            <a:r>
              <a:rPr lang="ka-GE" sz="2500" dirty="0"/>
              <a:t>;</a:t>
            </a:r>
            <a:endParaRPr lang="en-US" sz="2500" dirty="0"/>
          </a:p>
          <a:p>
            <a:pPr lvl="0"/>
            <a:r>
              <a:rPr lang="en-US" sz="2500" dirty="0"/>
              <a:t>Account number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42937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Contract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305800" cy="5065727"/>
          </a:xfrm>
        </p:spPr>
        <p:txBody>
          <a:bodyPr/>
          <a:lstStyle/>
          <a:p>
            <a:pPr lvl="0"/>
            <a:r>
              <a:rPr lang="en-US" sz="2600" dirty="0"/>
              <a:t>E-tender</a:t>
            </a:r>
            <a:r>
              <a:rPr lang="ka-GE" sz="2600" dirty="0"/>
              <a:t> (SPA)</a:t>
            </a:r>
            <a:endParaRPr lang="en-US" sz="2600" dirty="0"/>
          </a:p>
          <a:p>
            <a:pPr lvl="0"/>
            <a:r>
              <a:rPr lang="en-US" sz="2600" dirty="0"/>
              <a:t>Consolidated tender</a:t>
            </a:r>
            <a:r>
              <a:rPr lang="ka-GE" sz="2600" dirty="0"/>
              <a:t> (CON) </a:t>
            </a:r>
            <a:endParaRPr lang="en-US" sz="2600" dirty="0"/>
          </a:p>
          <a:p>
            <a:pPr lvl="0"/>
            <a:r>
              <a:rPr lang="en-US" sz="2600" dirty="0"/>
              <a:t>E-procurement</a:t>
            </a:r>
            <a:r>
              <a:rPr lang="ru-RU" sz="2600" dirty="0"/>
              <a:t> </a:t>
            </a:r>
            <a:r>
              <a:rPr lang="ka-GE" sz="2600" dirty="0"/>
              <a:t>(GEO)</a:t>
            </a:r>
            <a:endParaRPr lang="en-US" sz="2600" dirty="0"/>
          </a:p>
          <a:p>
            <a:pPr lvl="0"/>
            <a:r>
              <a:rPr lang="en-US" sz="2600" dirty="0"/>
              <a:t>E-procurement financed by donors</a:t>
            </a:r>
            <a:r>
              <a:rPr lang="ru-RU" sz="2600" dirty="0"/>
              <a:t> </a:t>
            </a:r>
            <a:r>
              <a:rPr lang="ka-GE" sz="2600" dirty="0"/>
              <a:t>(DEP)</a:t>
            </a:r>
            <a:endParaRPr lang="en-US" sz="2600" dirty="0"/>
          </a:p>
          <a:p>
            <a:pPr lvl="0"/>
            <a:r>
              <a:rPr lang="en-US" sz="2600" dirty="0"/>
              <a:t>Competition</a:t>
            </a:r>
            <a:r>
              <a:rPr lang="ka-GE" sz="2600" dirty="0"/>
              <a:t> (CNT)</a:t>
            </a:r>
            <a:endParaRPr lang="en-US" sz="2600" dirty="0"/>
          </a:p>
          <a:p>
            <a:pPr lvl="0"/>
            <a:r>
              <a:rPr lang="en-US" sz="2600" dirty="0"/>
              <a:t>Grant competition</a:t>
            </a:r>
            <a:r>
              <a:rPr lang="ka-GE" sz="2600" dirty="0"/>
              <a:t> (GRA)</a:t>
            </a:r>
            <a:endParaRPr lang="en-US" sz="2600" dirty="0"/>
          </a:p>
          <a:p>
            <a:pPr lvl="0"/>
            <a:r>
              <a:rPr lang="en-US" sz="2600" dirty="0"/>
              <a:t>Simplified public procurement</a:t>
            </a:r>
            <a:r>
              <a:rPr lang="ru-RU" sz="2600" dirty="0"/>
              <a:t> </a:t>
            </a:r>
            <a:r>
              <a:rPr lang="en-US" sz="2600" dirty="0"/>
              <a:t>(CMR)</a:t>
            </a:r>
          </a:p>
          <a:p>
            <a:pPr marL="0" indent="0">
              <a:buNone/>
            </a:pPr>
            <a:r>
              <a:rPr lang="en-US" sz="2600" b="1" dirty="0"/>
              <a:t>All contracts registered with the Public Procurement Agency system receive unique ID number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564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Contract Statuses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43502"/>
          </a:xfrm>
        </p:spPr>
        <p:txBody>
          <a:bodyPr/>
          <a:lstStyle/>
          <a:p>
            <a:pPr lvl="0"/>
            <a:r>
              <a:rPr lang="en-US" sz="2600" dirty="0"/>
              <a:t>Announced;</a:t>
            </a:r>
          </a:p>
          <a:p>
            <a:pPr lvl="0"/>
            <a:r>
              <a:rPr lang="en-US" sz="2600" dirty="0"/>
              <a:t>Bids submission started;</a:t>
            </a:r>
          </a:p>
          <a:p>
            <a:pPr lvl="0"/>
            <a:r>
              <a:rPr lang="en-US" sz="2600" dirty="0"/>
              <a:t>Bids  submission completed;</a:t>
            </a:r>
          </a:p>
          <a:p>
            <a:pPr lvl="0"/>
            <a:r>
              <a:rPr lang="en-US" sz="2600" dirty="0"/>
              <a:t>Winner identified;</a:t>
            </a:r>
          </a:p>
          <a:p>
            <a:pPr lvl="0"/>
            <a:r>
              <a:rPr lang="en-US" sz="2600" dirty="0"/>
              <a:t>Contract under preparation;</a:t>
            </a:r>
            <a:r>
              <a:rPr lang="ru-RU" sz="2600" dirty="0"/>
              <a:t> </a:t>
            </a:r>
            <a:endParaRPr lang="ka-GE" sz="2600" dirty="0"/>
          </a:p>
          <a:p>
            <a:pPr lvl="0"/>
            <a:r>
              <a:rPr lang="en-US" sz="2600" dirty="0"/>
              <a:t>Contract concluded;</a:t>
            </a:r>
          </a:p>
          <a:p>
            <a:pPr lvl="0"/>
            <a:r>
              <a:rPr lang="en-US" sz="2600" dirty="0"/>
              <a:t>Ongoing contract;</a:t>
            </a:r>
            <a:r>
              <a:rPr lang="ru-RU" sz="2600" dirty="0"/>
              <a:t> </a:t>
            </a:r>
            <a:endParaRPr lang="en-US" sz="2600" dirty="0"/>
          </a:p>
          <a:p>
            <a:pPr lvl="0"/>
            <a:r>
              <a:rPr lang="en-US" sz="2600" dirty="0"/>
              <a:t>Executed (completed) contract</a:t>
            </a:r>
            <a:r>
              <a:rPr lang="ru-RU" sz="2600" dirty="0"/>
              <a:t> </a:t>
            </a:r>
            <a:r>
              <a:rPr lang="en-US" sz="2600" dirty="0"/>
              <a:t>;</a:t>
            </a:r>
          </a:p>
          <a:p>
            <a:pPr lvl="0"/>
            <a:r>
              <a:rPr lang="en-US" sz="2600" dirty="0"/>
              <a:t>Outstanding (uncompleted) contract;</a:t>
            </a:r>
            <a:r>
              <a:rPr lang="ru-RU" sz="2600" dirty="0"/>
              <a:t> </a:t>
            </a:r>
            <a:endParaRPr lang="en-US" sz="2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707351"/>
      </p:ext>
    </p:extLst>
  </p:cSld>
  <p:clrMapOvr>
    <a:masterClrMapping/>
  </p:clrMapOvr>
</p:sld>
</file>

<file path=ppt/theme/theme1.xml><?xml version="1.0" encoding="utf-8"?>
<a:theme xmlns:a="http://schemas.openxmlformats.org/drawingml/2006/main" name="Tresury-Presentatio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Tresury-Presentation</Template>
  <TotalTime>25568</TotalTime>
  <Words>983</Words>
  <Application>Microsoft Office PowerPoint</Application>
  <PresentationFormat>On-screen Show (4:3)</PresentationFormat>
  <Paragraphs>125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BPG Algeti Compact</vt:lpstr>
      <vt:lpstr>BPG Glaho</vt:lpstr>
      <vt:lpstr>Calibri</vt:lpstr>
      <vt:lpstr>LitNusx</vt:lpstr>
      <vt:lpstr>Sylfaen</vt:lpstr>
      <vt:lpstr>Wingdings</vt:lpstr>
      <vt:lpstr>Tresury-Presentation</vt:lpstr>
      <vt:lpstr>Links Between Public Procurement and Public Finance Management Information Systems  in Georgia</vt:lpstr>
      <vt:lpstr>  The State Treasury –  E-Treasury Development Stages </vt:lpstr>
      <vt:lpstr>Links to External Systems </vt:lpstr>
      <vt:lpstr>E-Procurement </vt:lpstr>
      <vt:lpstr>E-Procurement </vt:lpstr>
      <vt:lpstr>Registration in the E-Procurement System  </vt:lpstr>
      <vt:lpstr>Registration in the E-Procurement System  </vt:lpstr>
      <vt:lpstr>Contract Types</vt:lpstr>
      <vt:lpstr>Contract Statuses</vt:lpstr>
      <vt:lpstr>Registration of Contracts in the State Treasury’s System</vt:lpstr>
      <vt:lpstr>Registration of Contracts in the State Treasury’s System</vt:lpstr>
      <vt:lpstr>Registration of Contracts in the State Treasury’s System</vt:lpstr>
      <vt:lpstr>Registration of Contracts in the State Treasury’s System</vt:lpstr>
      <vt:lpstr>Integration Goals and Objectives</vt:lpstr>
      <vt:lpstr>Future Plans</vt:lpstr>
      <vt:lpstr>State Treasury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სახაზინო სამსახურის 2011 …………………</dc:title>
  <dc:creator>ekatamadze</dc:creator>
  <cp:lastModifiedBy>Yelena Slizhevskaya</cp:lastModifiedBy>
  <cp:revision>317</cp:revision>
  <cp:lastPrinted>2018-05-15T14:14:58Z</cp:lastPrinted>
  <dcterms:created xsi:type="dcterms:W3CDTF">2011-06-01T15:53:17Z</dcterms:created>
  <dcterms:modified xsi:type="dcterms:W3CDTF">2019-05-10T12:43:58Z</dcterms:modified>
</cp:coreProperties>
</file>