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0" r:id="rId2"/>
    <p:sldId id="342" r:id="rId3"/>
    <p:sldId id="339" r:id="rId4"/>
    <p:sldId id="348" r:id="rId5"/>
    <p:sldId id="350" r:id="rId6"/>
    <p:sldId id="352" r:id="rId7"/>
    <p:sldId id="349" r:id="rId8"/>
    <p:sldId id="351" r:id="rId9"/>
    <p:sldId id="353" r:id="rId10"/>
    <p:sldId id="355" r:id="rId11"/>
    <p:sldId id="354" r:id="rId12"/>
    <p:sldId id="356" r:id="rId13"/>
    <p:sldId id="358" r:id="rId14"/>
    <p:sldId id="357" r:id="rId15"/>
    <p:sldId id="359" r:id="rId16"/>
    <p:sldId id="296" r:id="rId17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88" autoAdjust="0"/>
    <p:restoredTop sz="94660" autoAdjust="0"/>
  </p:normalViewPr>
  <p:slideViewPr>
    <p:cSldViewPr>
      <p:cViewPr varScale="1">
        <p:scale>
          <a:sx n="63" d="100"/>
          <a:sy n="63" d="100"/>
        </p:scale>
        <p:origin x="54" y="13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350"/>
    </p:cViewPr>
  </p:sorterViewPr>
  <p:notesViewPr>
    <p:cSldViewPr>
      <p:cViewPr varScale="1">
        <p:scale>
          <a:sx n="77" d="100"/>
          <a:sy n="77" d="100"/>
        </p:scale>
        <p:origin x="-2418" y="-84"/>
      </p:cViewPr>
      <p:guideLst>
        <p:guide orient="horz" pos="2208"/>
        <p:guide pos="29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elena Slizhevskaya" userId="S::yslizhevskaya@worldbank.org::c31c118f-cc09-4814-95e2-f268a72c0a23" providerId="AD" clId="Web-{46B35476-8830-0969-862B-CAD125E6A740}"/>
    <pc:docChg chg="modSld">
      <pc:chgData name="Yelena Slizhevskaya" userId="S::yslizhevskaya@worldbank.org::c31c118f-cc09-4814-95e2-f268a72c0a23" providerId="AD" clId="Web-{46B35476-8830-0969-862B-CAD125E6A740}" dt="2019-05-10T12:38:06.202" v="10" actId="20577"/>
      <pc:docMkLst>
        <pc:docMk/>
      </pc:docMkLst>
      <pc:sldChg chg="modSp">
        <pc:chgData name="Yelena Slizhevskaya" userId="S::yslizhevskaya@worldbank.org::c31c118f-cc09-4814-95e2-f268a72c0a23" providerId="AD" clId="Web-{46B35476-8830-0969-862B-CAD125E6A740}" dt="2019-05-10T12:26:21.837" v="0" actId="20577"/>
        <pc:sldMkLst>
          <pc:docMk/>
          <pc:sldMk cId="1739043740" sldId="354"/>
        </pc:sldMkLst>
        <pc:spChg chg="mod">
          <ac:chgData name="Yelena Slizhevskaya" userId="S::yslizhevskaya@worldbank.org::c31c118f-cc09-4814-95e2-f268a72c0a23" providerId="AD" clId="Web-{46B35476-8830-0969-862B-CAD125E6A740}" dt="2019-05-10T12:26:21.837" v="0" actId="20577"/>
          <ac:spMkLst>
            <pc:docMk/>
            <pc:sldMk cId="1739043740" sldId="354"/>
            <ac:spMk id="3" creationId="{00000000-0000-0000-0000-000000000000}"/>
          </ac:spMkLst>
        </pc:spChg>
      </pc:sldChg>
      <pc:sldChg chg="modSp">
        <pc:chgData name="Yelena Slizhevskaya" userId="S::yslizhevskaya@worldbank.org::c31c118f-cc09-4814-95e2-f268a72c0a23" providerId="AD" clId="Web-{46B35476-8830-0969-862B-CAD125E6A740}" dt="2019-05-10T12:38:06.202" v="10" actId="20577"/>
        <pc:sldMkLst>
          <pc:docMk/>
          <pc:sldMk cId="2367837692" sldId="357"/>
        </pc:sldMkLst>
        <pc:spChg chg="mod">
          <ac:chgData name="Yelena Slizhevskaya" userId="S::yslizhevskaya@worldbank.org::c31c118f-cc09-4814-95e2-f268a72c0a23" providerId="AD" clId="Web-{46B35476-8830-0969-862B-CAD125E6A740}" dt="2019-05-10T12:38:06.202" v="10" actId="20577"/>
          <ac:spMkLst>
            <pc:docMk/>
            <pc:sldMk cId="2367837692" sldId="357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/>
          <a:lstStyle>
            <a:lvl1pPr algn="l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141" y="0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/>
          <a:lstStyle>
            <a:lvl1pPr algn="r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fld id="{6F8578BE-AC3B-4249-9DF5-B7C72FF02842}" type="datetimeFigureOut">
              <a:rPr lang="en-US"/>
              <a:pPr>
                <a:defRPr/>
              </a:pPr>
              <a:t>5/10/2019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7691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 anchor="b"/>
          <a:lstStyle>
            <a:lvl1pPr algn="l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141" y="6657691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 anchor="b"/>
          <a:lstStyle>
            <a:lvl1pPr algn="r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fld id="{F04EB588-39CE-47CF-A09F-35A7AEE218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81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90" cy="350277"/>
          </a:xfrm>
          <a:prstGeom prst="rect">
            <a:avLst/>
          </a:prstGeom>
        </p:spPr>
        <p:txBody>
          <a:bodyPr vert="horz" lIns="88680" tIns="44339" rIns="88680" bIns="44339" rtlCol="0"/>
          <a:lstStyle>
            <a:lvl1pPr algn="l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141" y="0"/>
            <a:ext cx="4029090" cy="350277"/>
          </a:xfrm>
          <a:prstGeom prst="rect">
            <a:avLst/>
          </a:prstGeom>
        </p:spPr>
        <p:txBody>
          <a:bodyPr vert="horz" lIns="88680" tIns="44339" rIns="88680" bIns="44339" rtlCol="0"/>
          <a:lstStyle>
            <a:lvl1pPr algn="r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fld id="{DE5E26E5-E4E4-4A1F-AAF5-B64A12234A6D}" type="datetimeFigureOut">
              <a:rPr lang="ru-RU"/>
              <a:pPr>
                <a:defRPr/>
              </a:pPr>
              <a:t>10.05.2019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718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680" tIns="44339" rIns="88680" bIns="44339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92" y="3330063"/>
            <a:ext cx="7435818" cy="3154922"/>
          </a:xfrm>
          <a:prstGeom prst="rect">
            <a:avLst/>
          </a:prstGeom>
        </p:spPr>
        <p:txBody>
          <a:bodyPr vert="horz" lIns="88680" tIns="44339" rIns="88680" bIns="4433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7693"/>
            <a:ext cx="4029090" cy="352708"/>
          </a:xfrm>
          <a:prstGeom prst="rect">
            <a:avLst/>
          </a:prstGeom>
        </p:spPr>
        <p:txBody>
          <a:bodyPr vert="horz" lIns="88680" tIns="44339" rIns="88680" bIns="44339" rtlCol="0" anchor="b"/>
          <a:lstStyle>
            <a:lvl1pPr algn="l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141" y="6657693"/>
            <a:ext cx="4029090" cy="352708"/>
          </a:xfrm>
          <a:prstGeom prst="rect">
            <a:avLst/>
          </a:prstGeom>
        </p:spPr>
        <p:txBody>
          <a:bodyPr vert="horz" lIns="88680" tIns="44339" rIns="88680" bIns="44339" rtlCol="0" anchor="b"/>
          <a:lstStyle>
            <a:lvl1pPr algn="r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fld id="{211358AA-55BA-466D-89A8-AAAA536C34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74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D5084D-4E43-43B5-ACD4-8C101665D352}" type="slidenum">
              <a:rPr lang="ru-RU" smtClean="0">
                <a:latin typeface="LitNusx" pitchFamily="2" charset="0"/>
              </a:rPr>
              <a:pPr/>
              <a:t>1</a:t>
            </a:fld>
            <a:endParaRPr lang="ru-RU">
              <a:latin typeface="LitNusx" pitchFamily="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3244859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785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2643174" y="5500702"/>
            <a:ext cx="3643312" cy="50006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775F4F4-E81D-466B-99AA-011D3D4B5D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04800"/>
            <a:ext cx="52673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838200"/>
            <a:ext cx="5087937" cy="1508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BD00A-97A7-4E14-9C1E-110B650BC8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1A063-B741-4FCA-9343-F7A6EE86FA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1000124"/>
          </a:xfrm>
        </p:spPr>
        <p:txBody>
          <a:bodyPr/>
          <a:lstStyle>
            <a:lvl1pPr>
              <a:defRPr sz="3200">
                <a:solidFill>
                  <a:schemeClr val="accent1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153150" y="6429375"/>
            <a:ext cx="1633538" cy="292100"/>
          </a:xfrm>
        </p:spPr>
        <p:txBody>
          <a:bodyPr/>
          <a:lstStyle>
            <a:lvl1pPr algn="r"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858125" y="6429375"/>
            <a:ext cx="828675" cy="292100"/>
          </a:xfrm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FB37BDE2-F7DD-4EE2-B88F-71F03CA7AA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 userDrawn="1">
            <p:ph type="ftr" sz="quarter" idx="12"/>
          </p:nvPr>
        </p:nvSpPr>
        <p:spPr>
          <a:xfrm>
            <a:off x="461963" y="6423025"/>
            <a:ext cx="5610225" cy="292100"/>
          </a:xfrm>
        </p:spPr>
        <p:txBody>
          <a:bodyPr/>
          <a:lstStyle>
            <a:lvl1pPr algn="l">
              <a:defRPr sz="1100"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FCB66-A2DF-4226-9AB0-32F04189EF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EA5B6-504B-4EC2-AE44-F04717D639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6789D-84EB-4EA4-969B-3C860DB6E7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88394-A3F2-4853-BE12-B530C82E1C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4CF8F-111D-4134-91A9-AB075F967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E494A-24EC-4542-9952-987EF12848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E24DE-63C0-49A8-BB57-DE504662C2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FA1668F-C1C3-4803-AAF3-C34E6B1069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easury.gov.ge/" TargetMode="External"/><Relationship Id="rId2" Type="http://schemas.openxmlformats.org/officeDocument/2006/relationships/hyperlink" Target="http://www.mof.g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533400" y="3244850"/>
            <a:ext cx="8001000" cy="2851150"/>
          </a:xfrm>
        </p:spPr>
        <p:txBody>
          <a:bodyPr/>
          <a:lstStyle/>
          <a:p>
            <a:pPr eaLnBrk="1" hangingPunct="1"/>
            <a:r>
              <a:rPr lang="ru-RU" sz="3800" dirty="0"/>
              <a:t>Взаимосвязи между информационными системами государственных закупок и управления государственными финансами в Грузии</a:t>
            </a:r>
            <a:endParaRPr lang="ru-RU" sz="3800" b="0" dirty="0"/>
          </a:p>
        </p:txBody>
      </p:sp>
      <p:sp>
        <p:nvSpPr>
          <p:cNvPr id="15362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667001" y="6096000"/>
            <a:ext cx="3733800" cy="685800"/>
          </a:xfrm>
        </p:spPr>
        <p:txBody>
          <a:bodyPr/>
          <a:lstStyle/>
          <a:p>
            <a:r>
              <a:rPr lang="ru-RU" altLang="en-US" sz="1600" dirty="0">
                <a:solidFill>
                  <a:srgbClr val="FFFFFF"/>
                </a:solidFill>
                <a:latin typeface="BPG Glaho"/>
              </a:rPr>
              <a:t>P</a:t>
            </a:r>
            <a:r>
              <a:rPr lang="en-US" altLang="en-US" sz="1600" dirty="0">
                <a:solidFill>
                  <a:srgbClr val="FFFFFF"/>
                </a:solidFill>
                <a:latin typeface="BPG Glaho"/>
              </a:rPr>
              <a:t>EMPAL</a:t>
            </a:r>
            <a:r>
              <a:rPr lang="ru-RU" altLang="en-US" sz="1600" dirty="0">
                <a:solidFill>
                  <a:srgbClr val="FFFFFF"/>
                </a:solidFill>
                <a:latin typeface="BPG Glaho"/>
              </a:rPr>
              <a:t> </a:t>
            </a:r>
            <a:endParaRPr lang="en-US" altLang="en-US" sz="1600" dirty="0">
              <a:solidFill>
                <a:srgbClr val="FFFFFF"/>
              </a:solidFill>
              <a:latin typeface="BPG Glaho"/>
            </a:endParaRPr>
          </a:p>
          <a:p>
            <a:r>
              <a:rPr lang="ru-RU" altLang="en-US" sz="1600" dirty="0">
                <a:solidFill>
                  <a:srgbClr val="FFFFFF"/>
                </a:solidFill>
                <a:latin typeface="BPG Glaho"/>
              </a:rPr>
              <a:t>201</a:t>
            </a:r>
            <a:r>
              <a:rPr lang="ka-GE" altLang="en-US" sz="1600" dirty="0">
                <a:solidFill>
                  <a:srgbClr val="FFFFFF"/>
                </a:solidFill>
                <a:latin typeface="BPG Glaho"/>
              </a:rPr>
              <a:t>9</a:t>
            </a:r>
            <a:r>
              <a:rPr lang="ru-RU" altLang="en-US" sz="1600" dirty="0">
                <a:solidFill>
                  <a:srgbClr val="FFFFFF"/>
                </a:solidFill>
                <a:latin typeface="BPG Glaho"/>
              </a:rPr>
              <a:t> г.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38545"/>
            <a:ext cx="6858000" cy="908036"/>
          </a:xfrm>
        </p:spPr>
        <p:txBody>
          <a:bodyPr/>
          <a:lstStyle/>
          <a:p>
            <a:r>
              <a:rPr lang="ru-RU" sz="3000" b="1" dirty="0">
                <a:solidFill>
                  <a:srgbClr val="002060"/>
                </a:solidFill>
              </a:rPr>
              <a:t>Регистрация договоров в системе</a:t>
            </a:r>
            <a:br>
              <a:rPr lang="en-US" sz="3000" b="1" dirty="0">
                <a:solidFill>
                  <a:srgbClr val="002060"/>
                </a:solidFill>
              </a:rPr>
            </a:br>
            <a:r>
              <a:rPr lang="ru-RU" sz="3000" b="1" dirty="0">
                <a:solidFill>
                  <a:srgbClr val="002060"/>
                </a:solidFill>
              </a:rPr>
              <a:t>Государственного Казначейства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962" y="1357298"/>
            <a:ext cx="8224837" cy="5043502"/>
          </a:xfrm>
        </p:spPr>
        <p:txBody>
          <a:bodyPr/>
          <a:lstStyle/>
          <a:p>
            <a:pPr lvl="0"/>
            <a:r>
              <a:rPr lang="ru-RU" sz="2200" dirty="0"/>
              <a:t>С 2009 года бюджетные организации предоставляют в государственную казну информацию  </a:t>
            </a:r>
            <a:r>
              <a:rPr lang="ka-GE" sz="2200" dirty="0"/>
              <a:t>об оформленных договорах (в том числе административных). Информация </a:t>
            </a:r>
            <a:r>
              <a:rPr lang="ru-RU" sz="2200" dirty="0"/>
              <a:t>содержала</a:t>
            </a:r>
            <a:r>
              <a:rPr lang="ka-GE" sz="2200" dirty="0"/>
              <a:t> также </a:t>
            </a:r>
            <a:r>
              <a:rPr lang="ru-RU" sz="2200" dirty="0"/>
              <a:t>предварительный ежемесячный график оплаты</a:t>
            </a:r>
            <a:r>
              <a:rPr lang="ka-GE" sz="2200" dirty="0"/>
              <a:t>.</a:t>
            </a:r>
            <a:r>
              <a:rPr lang="ru-RU" sz="2200" dirty="0"/>
              <a:t> Информация</a:t>
            </a:r>
            <a:r>
              <a:rPr lang="ka-GE" sz="2200" dirty="0"/>
              <a:t> </a:t>
            </a:r>
            <a:r>
              <a:rPr lang="ru-RU" sz="2200" dirty="0"/>
              <a:t>использовалась дляуправления денежными средствами</a:t>
            </a:r>
            <a:r>
              <a:rPr lang="ka-GE" sz="2200" dirty="0"/>
              <a:t>;</a:t>
            </a:r>
            <a:r>
              <a:rPr lang="ru-RU" sz="2200" dirty="0"/>
              <a:t> </a:t>
            </a:r>
            <a:endParaRPr lang="en-US" sz="2200" dirty="0"/>
          </a:p>
          <a:p>
            <a:pPr lvl="0"/>
            <a:r>
              <a:rPr lang="ka-GE" sz="2200" dirty="0"/>
              <a:t>Системы интегрированы с 2012 года, после технической переписки системы </a:t>
            </a:r>
            <a:r>
              <a:rPr lang="ru-RU" sz="2200" dirty="0"/>
              <a:t>Казначейства</a:t>
            </a:r>
            <a:r>
              <a:rPr lang="ka-GE" sz="2200" dirty="0"/>
              <a:t>, перехода с системы Access </a:t>
            </a:r>
            <a:r>
              <a:rPr lang="ru-RU" sz="2200" dirty="0"/>
              <a:t>на систему </a:t>
            </a:r>
            <a:r>
              <a:rPr lang="en-US" sz="2200" dirty="0"/>
              <a:t>Web</a:t>
            </a:r>
            <a:r>
              <a:rPr lang="ru-RU" sz="2200" dirty="0"/>
              <a:t>-</a:t>
            </a:r>
            <a:r>
              <a:rPr lang="en-US" sz="2200" dirty="0"/>
              <a:t>Based</a:t>
            </a:r>
            <a:r>
              <a:rPr lang="ka-GE" sz="2200" dirty="0"/>
              <a:t>.</a:t>
            </a:r>
            <a:endParaRPr lang="en-US" sz="2200" dirty="0"/>
          </a:p>
          <a:p>
            <a:pPr lvl="0"/>
            <a:r>
              <a:rPr lang="ka-GE" sz="2200" dirty="0"/>
              <a:t>Системы </a:t>
            </a:r>
            <a:r>
              <a:rPr lang="ru-RU" sz="2200" dirty="0"/>
              <a:t>Государственного Казначейства </a:t>
            </a:r>
            <a:r>
              <a:rPr lang="ka-GE" sz="2200" dirty="0"/>
              <a:t>и </a:t>
            </a:r>
            <a:r>
              <a:rPr lang="ru-RU" sz="2400" dirty="0"/>
              <a:t>Государственного агентства по закупкам </a:t>
            </a:r>
            <a:r>
              <a:rPr lang="ru-RU" sz="2200" dirty="0"/>
              <a:t>интегрированы и предусматривают двусторонней обмен</a:t>
            </a:r>
            <a:r>
              <a:rPr lang="ka-GE" sz="2200" dirty="0"/>
              <a:t> </a:t>
            </a:r>
            <a:r>
              <a:rPr lang="ru-RU" sz="2200" dirty="0"/>
              <a:t>информациами </a:t>
            </a:r>
            <a:endParaRPr lang="en-US" sz="2200" dirty="0"/>
          </a:p>
          <a:p>
            <a:pPr lvl="0"/>
            <a:r>
              <a:rPr lang="ka-GE" sz="2200" dirty="0"/>
              <a:t>В систему электронн</a:t>
            </a:r>
            <a:r>
              <a:rPr lang="ru-RU" sz="2200" dirty="0"/>
              <a:t>ого</a:t>
            </a:r>
            <a:r>
              <a:rPr lang="ka-GE" sz="2200" dirty="0"/>
              <a:t> </a:t>
            </a:r>
            <a:r>
              <a:rPr lang="ru-RU" sz="2200" dirty="0"/>
              <a:t>Казначейства</a:t>
            </a:r>
            <a:r>
              <a:rPr lang="ka-GE" sz="2200" dirty="0"/>
              <a:t> загружается только договор, имеющий </a:t>
            </a:r>
            <a:r>
              <a:rPr lang="ru-RU" sz="2200" dirty="0"/>
              <a:t>статус - </a:t>
            </a:r>
            <a:r>
              <a:rPr lang="ru-RU" sz="2200" b="1" dirty="0"/>
              <a:t>текущий</a:t>
            </a:r>
            <a:r>
              <a:rPr lang="ru-RU" sz="2200" dirty="0"/>
              <a:t> </a:t>
            </a:r>
            <a:r>
              <a:rPr lang="ka-GE" sz="2200" dirty="0"/>
              <a:t>;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821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42852"/>
            <a:ext cx="6934200" cy="1000124"/>
          </a:xfrm>
        </p:spPr>
        <p:txBody>
          <a:bodyPr/>
          <a:lstStyle/>
          <a:p>
            <a:r>
              <a:rPr lang="ru-RU" sz="3000" b="1" dirty="0">
                <a:solidFill>
                  <a:srgbClr val="002060"/>
                </a:solidFill>
              </a:rPr>
              <a:t>Регистрация договоров в Государственной Казначейской системе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ka-GE" sz="2200" dirty="0"/>
              <a:t>При регистрации обязательств в электронной системе </a:t>
            </a:r>
            <a:r>
              <a:rPr lang="ru-RU" sz="2200" dirty="0"/>
              <a:t>Казначейства,</a:t>
            </a:r>
            <a:r>
              <a:rPr lang="ka-GE" sz="2200" dirty="0"/>
              <a:t> организация в рамках распоря</a:t>
            </a:r>
            <a:r>
              <a:rPr lang="ru-RU" sz="2200" dirty="0"/>
              <a:t>дителя</a:t>
            </a:r>
            <a:r>
              <a:rPr lang="ka-GE" sz="2200" dirty="0"/>
              <a:t> </a:t>
            </a:r>
            <a:r>
              <a:rPr lang="ru-RU" sz="2200" dirty="0"/>
              <a:t>средствами </a:t>
            </a:r>
            <a:r>
              <a:rPr lang="ka-GE" sz="2200" dirty="0"/>
              <a:t>выбирает уникальный номер договора, и в систем</a:t>
            </a:r>
            <a:r>
              <a:rPr lang="ru-RU" sz="2200" dirty="0"/>
              <a:t>у Казначейства автоматически загружается следующая информация</a:t>
            </a:r>
            <a:r>
              <a:rPr lang="ka-GE" sz="2200" dirty="0"/>
              <a:t>: </a:t>
            </a:r>
            <a:endParaRPr lang="en-US" sz="2200" dirty="0">
              <a:cs typeface="Calibri"/>
            </a:endParaRPr>
          </a:p>
          <a:p>
            <a:pPr lvl="0"/>
            <a:r>
              <a:rPr lang="ru-RU" sz="2200" dirty="0"/>
              <a:t>Номер и дата договора</a:t>
            </a:r>
            <a:r>
              <a:rPr lang="ka-GE" sz="2200" dirty="0"/>
              <a:t>;</a:t>
            </a:r>
            <a:r>
              <a:rPr lang="ru-RU" sz="2200" dirty="0"/>
              <a:t> </a:t>
            </a:r>
            <a:endParaRPr lang="en-US" sz="2200" dirty="0"/>
          </a:p>
          <a:p>
            <a:pPr lvl="0"/>
            <a:r>
              <a:rPr lang="ka-GE" sz="2200" dirty="0"/>
              <a:t>Идентификационный код и название поставщика;</a:t>
            </a:r>
            <a:endParaRPr lang="en-US" sz="2200" dirty="0"/>
          </a:p>
          <a:p>
            <a:pPr lvl="0"/>
            <a:r>
              <a:rPr lang="ru-RU" sz="2200" dirty="0"/>
              <a:t>Сумма и валюта договора</a:t>
            </a:r>
            <a:r>
              <a:rPr lang="ka-GE" sz="2200" dirty="0"/>
              <a:t>;</a:t>
            </a:r>
            <a:r>
              <a:rPr lang="ru-RU" sz="2200" dirty="0"/>
              <a:t> </a:t>
            </a:r>
            <a:endParaRPr lang="en-US" sz="2200" dirty="0"/>
          </a:p>
          <a:p>
            <a:pPr lvl="0"/>
            <a:r>
              <a:rPr lang="ka-GE" sz="2200" dirty="0"/>
              <a:t>Код и название объекта закупки (CPV</a:t>
            </a:r>
            <a:r>
              <a:rPr lang="ru-RU" sz="2200" dirty="0"/>
              <a:t> код</a:t>
            </a:r>
            <a:r>
              <a:rPr lang="ka-GE" sz="2200" dirty="0"/>
              <a:t>);</a:t>
            </a:r>
          </a:p>
          <a:p>
            <a:pPr marL="0" lvl="0" indent="0">
              <a:buNone/>
            </a:pPr>
            <a:endParaRPr lang="ka-GE" sz="2200" dirty="0"/>
          </a:p>
          <a:p>
            <a:pPr marL="0" lvl="0" indent="0">
              <a:buNone/>
            </a:pPr>
            <a:r>
              <a:rPr lang="ka-GE" sz="2200" dirty="0"/>
              <a:t>Организация не имеет системного доступа к договорам, зарегистрированным другим </a:t>
            </a:r>
            <a:r>
              <a:rPr lang="ru-RU" sz="2200" dirty="0"/>
              <a:t>распорядителем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043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42852"/>
            <a:ext cx="6934200" cy="1000124"/>
          </a:xfrm>
        </p:spPr>
        <p:txBody>
          <a:bodyPr/>
          <a:lstStyle/>
          <a:p>
            <a:r>
              <a:rPr lang="ru-RU" sz="3000" b="1" dirty="0">
                <a:solidFill>
                  <a:srgbClr val="002060"/>
                </a:solidFill>
              </a:rPr>
              <a:t>Регистрация договоров в Государственной Казначейской системе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9"/>
            <a:ext cx="8305800" cy="5043502"/>
          </a:xfrm>
        </p:spPr>
        <p:txBody>
          <a:bodyPr/>
          <a:lstStyle/>
          <a:p>
            <a:pPr marL="0" lvl="0" indent="0">
              <a:buNone/>
            </a:pPr>
            <a:r>
              <a:rPr lang="ru-RU" sz="2000" dirty="0"/>
              <a:t>Б</a:t>
            </a:r>
            <a:r>
              <a:rPr lang="ka-GE" sz="2000" dirty="0"/>
              <a:t>юджетная организация</a:t>
            </a:r>
            <a:r>
              <a:rPr lang="ru-RU" sz="2000" dirty="0"/>
              <a:t>,</a:t>
            </a:r>
            <a:r>
              <a:rPr lang="ka-GE" sz="2000" dirty="0"/>
              <a:t> в модуле обязательств</a:t>
            </a:r>
            <a:r>
              <a:rPr lang="ru-RU" sz="2000" dirty="0"/>
              <a:t>,</a:t>
            </a:r>
            <a:r>
              <a:rPr lang="ka-GE" sz="2000" dirty="0"/>
              <a:t> </a:t>
            </a:r>
            <a:r>
              <a:rPr lang="ru-RU" sz="2000" dirty="0"/>
              <a:t>т</a:t>
            </a:r>
            <a:r>
              <a:rPr lang="ka-GE" sz="2000" dirty="0"/>
              <a:t>акже дополнительно заполняет следующую информацию</a:t>
            </a:r>
            <a:endParaRPr lang="ru-RU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1800" dirty="0"/>
              <a:t>Тип платежа</a:t>
            </a:r>
            <a:r>
              <a:rPr lang="ka-GE" sz="1800" dirty="0"/>
              <a:t>: </a:t>
            </a:r>
            <a:r>
              <a:rPr lang="ru-RU" sz="1800" dirty="0"/>
              <a:t>текущий</a:t>
            </a:r>
            <a:r>
              <a:rPr lang="ka-GE" sz="1800" dirty="0"/>
              <a:t> /</a:t>
            </a:r>
            <a:r>
              <a:rPr lang="ru-RU" sz="1800" dirty="0"/>
              <a:t>задолженность</a:t>
            </a:r>
            <a:r>
              <a:rPr lang="en-US" sz="1800" dirty="0"/>
              <a:t> 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1800" dirty="0"/>
              <a:t>Программный код</a:t>
            </a:r>
            <a:r>
              <a:rPr lang="en-US" sz="1800" dirty="0"/>
              <a:t> 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1800" dirty="0"/>
              <a:t>Источник оплаты</a:t>
            </a:r>
            <a:r>
              <a:rPr lang="en-US" sz="1800" dirty="0"/>
              <a:t>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1800" dirty="0"/>
              <a:t>Статья бюджетной классификации</a:t>
            </a:r>
            <a:r>
              <a:rPr lang="en-US" sz="1800" dirty="0"/>
              <a:t>;</a:t>
            </a:r>
            <a:r>
              <a:rPr lang="ru-RU" sz="1800" dirty="0"/>
              <a:t> </a:t>
            </a:r>
            <a:endParaRPr lang="en-US" sz="1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1800" dirty="0"/>
              <a:t>Назначение платежа</a:t>
            </a:r>
            <a:r>
              <a:rPr lang="en-US" sz="1800" dirty="0"/>
              <a:t>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ka-GE" sz="1800" dirty="0"/>
              <a:t>Период платежа </a:t>
            </a:r>
            <a:r>
              <a:rPr lang="ru-RU" sz="1800" dirty="0"/>
              <a:t>по</a:t>
            </a:r>
            <a:r>
              <a:rPr lang="ka-GE" sz="1800" dirty="0"/>
              <a:t> кварталам</a:t>
            </a:r>
            <a:r>
              <a:rPr lang="ru-RU" sz="1800" dirty="0"/>
              <a:t> (</a:t>
            </a:r>
            <a:r>
              <a:rPr lang="ka-GE" sz="1800" dirty="0"/>
              <a:t>связанный с системой бюджет</a:t>
            </a:r>
            <a:r>
              <a:rPr lang="ru-RU" sz="1800" dirty="0"/>
              <a:t>ирования)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ka-GE" sz="2000" dirty="0"/>
              <a:t>Согласно действующему законодательству</a:t>
            </a:r>
            <a:r>
              <a:rPr lang="ru-RU" sz="2000" dirty="0"/>
              <a:t>,</a:t>
            </a:r>
            <a:r>
              <a:rPr lang="ka-GE" sz="2000" dirty="0"/>
              <a:t> бюджетная организация обязана в течение 10 дней после оформления договора загрузить информацию в </a:t>
            </a:r>
            <a:r>
              <a:rPr lang="ru-RU" sz="2000" dirty="0"/>
              <a:t>систему </a:t>
            </a:r>
            <a:r>
              <a:rPr lang="ka-GE" sz="2000" dirty="0"/>
              <a:t>агентств</a:t>
            </a:r>
            <a:r>
              <a:rPr lang="ru-RU" sz="2000" dirty="0"/>
              <a:t>а</a:t>
            </a:r>
            <a:r>
              <a:rPr lang="ka-GE" sz="2000" dirty="0"/>
              <a:t> по закупкам.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212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42852"/>
            <a:ext cx="6934200" cy="1000124"/>
          </a:xfrm>
        </p:spPr>
        <p:txBody>
          <a:bodyPr/>
          <a:lstStyle/>
          <a:p>
            <a:r>
              <a:rPr lang="ru-RU" sz="3000" b="1" dirty="0">
                <a:solidFill>
                  <a:srgbClr val="002060"/>
                </a:solidFill>
              </a:rPr>
              <a:t>Регистрация договоров в Государственной казначейской системе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200" dirty="0"/>
              <a:t>П</a:t>
            </a:r>
            <a:r>
              <a:rPr lang="ka-GE" sz="2200" dirty="0"/>
              <a:t>осле</a:t>
            </a:r>
            <a:r>
              <a:rPr lang="ru-RU" sz="2200" dirty="0"/>
              <a:t> размещения </a:t>
            </a:r>
            <a:r>
              <a:rPr lang="ka-GE" sz="2200" dirty="0"/>
              <a:t>договора в </a:t>
            </a:r>
            <a:r>
              <a:rPr lang="ru-RU" sz="2200" dirty="0"/>
              <a:t>систему</a:t>
            </a:r>
            <a:r>
              <a:rPr lang="ka-GE" sz="2200" dirty="0"/>
              <a:t> </a:t>
            </a:r>
            <a:r>
              <a:rPr lang="ru-RU" sz="2200" dirty="0"/>
              <a:t>А</a:t>
            </a:r>
            <a:r>
              <a:rPr lang="ka-GE" sz="2200" dirty="0"/>
              <a:t>гентство по закупкам</a:t>
            </a:r>
            <a:r>
              <a:rPr lang="ru-RU" sz="2200" dirty="0"/>
              <a:t>,</a:t>
            </a:r>
            <a:r>
              <a:rPr lang="ka-GE" sz="2200" dirty="0"/>
              <a:t> организация обязана загрузить </a:t>
            </a:r>
            <a:r>
              <a:rPr lang="ru-RU" sz="2200" dirty="0"/>
              <a:t>информацию в систему </a:t>
            </a:r>
            <a:r>
              <a:rPr lang="ka-GE" sz="2200" dirty="0"/>
              <a:t>Электронно</a:t>
            </a:r>
            <a:r>
              <a:rPr lang="ru-RU" sz="2200" dirty="0"/>
              <a:t>го</a:t>
            </a:r>
            <a:r>
              <a:rPr lang="ka-GE" sz="2200" dirty="0"/>
              <a:t> </a:t>
            </a:r>
            <a:r>
              <a:rPr lang="ru-RU" sz="2200" dirty="0"/>
              <a:t>К</a:t>
            </a:r>
            <a:r>
              <a:rPr lang="ka-GE" sz="2200" dirty="0"/>
              <a:t>азначейство</a:t>
            </a:r>
            <a:r>
              <a:rPr lang="ru-RU" sz="2200" dirty="0"/>
              <a:t>, в противном случае она не сможет осуществлять платежи</a:t>
            </a:r>
          </a:p>
          <a:p>
            <a:pPr lvl="0"/>
            <a:endParaRPr lang="en-US" sz="2200" dirty="0"/>
          </a:p>
          <a:p>
            <a:pPr marL="0" indent="0">
              <a:buNone/>
            </a:pPr>
            <a:r>
              <a:rPr lang="ka-GE" sz="2200" b="1" dirty="0"/>
              <a:t>В рамках интеграции систем из системы электронно</a:t>
            </a:r>
            <a:r>
              <a:rPr lang="ru-RU" sz="2200" b="1" dirty="0"/>
              <a:t>го К</a:t>
            </a:r>
            <a:r>
              <a:rPr lang="ka-GE" sz="2200" b="1" dirty="0"/>
              <a:t>азначейство в систему </a:t>
            </a:r>
            <a:r>
              <a:rPr lang="ru-RU" sz="2200" b="1" dirty="0"/>
              <a:t>Агентства по закупкам загружаются </a:t>
            </a:r>
          </a:p>
          <a:p>
            <a:pPr marL="0" indent="0">
              <a:buNone/>
            </a:pPr>
            <a:endParaRPr lang="ru-RU" sz="2200" b="1" dirty="0"/>
          </a:p>
          <a:p>
            <a:pPr lvl="0"/>
            <a:r>
              <a:rPr lang="ru-RU" sz="2200" dirty="0"/>
              <a:t>Платежи по конкретным договорам </a:t>
            </a:r>
            <a:endParaRPr lang="en-US" sz="2200" dirty="0"/>
          </a:p>
          <a:p>
            <a:pPr lvl="0"/>
            <a:r>
              <a:rPr lang="ru-RU" sz="2200" dirty="0"/>
              <a:t>Платежи в соответствии источниками </a:t>
            </a:r>
            <a:r>
              <a:rPr lang="ru-RU" sz="2400" dirty="0"/>
              <a:t>оплаты</a:t>
            </a:r>
            <a:r>
              <a:rPr lang="ru-RU" sz="2200" dirty="0"/>
              <a:t> </a:t>
            </a:r>
            <a:endParaRPr lang="en-US" sz="2200" dirty="0"/>
          </a:p>
          <a:p>
            <a:r>
              <a:rPr lang="ru-RU" sz="2200" dirty="0"/>
              <a:t>Предоставлается</a:t>
            </a:r>
            <a:r>
              <a:rPr lang="ka-GE" sz="2200" dirty="0"/>
              <a:t>  информация о</a:t>
            </a:r>
            <a:r>
              <a:rPr lang="ru-RU" sz="2200" dirty="0"/>
              <a:t>б</a:t>
            </a:r>
            <a:r>
              <a:rPr lang="ka-GE" sz="2200" dirty="0"/>
              <a:t> ассигнованиях бюджетных</a:t>
            </a:r>
            <a:r>
              <a:rPr lang="ru-RU" sz="2200" dirty="0"/>
              <a:t> </a:t>
            </a:r>
            <a:r>
              <a:rPr lang="ka-GE" sz="2200" dirty="0"/>
              <a:t>организаци</a:t>
            </a:r>
            <a:r>
              <a:rPr lang="ru-RU" sz="2200" dirty="0"/>
              <a:t>й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245033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Цели и задачи интеграции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43502"/>
          </a:xfrm>
        </p:spPr>
        <p:txBody>
          <a:bodyPr/>
          <a:lstStyle/>
          <a:p>
            <a:pPr lvl="0"/>
            <a:r>
              <a:rPr lang="ru-RU" sz="2200" dirty="0"/>
              <a:t>Контроль между ассигнованиями и стоимостью контрактов в систему электронного Казначейства был добавлен с </a:t>
            </a:r>
            <a:r>
              <a:rPr lang="ka-GE" sz="2200" dirty="0"/>
              <a:t>2019 </a:t>
            </a:r>
            <a:r>
              <a:rPr lang="ru-RU" sz="2200" dirty="0"/>
              <a:t>года; </a:t>
            </a:r>
            <a:endParaRPr lang="en-US" sz="2200" dirty="0"/>
          </a:p>
          <a:p>
            <a:r>
              <a:rPr lang="ka-GE" sz="2200"/>
              <a:t>Государственное </a:t>
            </a:r>
            <a:r>
              <a:rPr lang="ru-RU" sz="2200"/>
              <a:t>Казначейство</a:t>
            </a:r>
            <a:r>
              <a:rPr lang="ka-GE" sz="2200" dirty="0"/>
              <a:t> располагает своевременной и максимально полной информацией об </a:t>
            </a:r>
            <a:r>
              <a:rPr lang="ka-GE" sz="2200" b="1" dirty="0"/>
              <a:t>ежегодных обязательствах </a:t>
            </a:r>
            <a:r>
              <a:rPr lang="ru-RU" sz="2200" dirty="0"/>
              <a:t>в рамках оформленных договоров, с указанием вероятного периода/квартала платежа; </a:t>
            </a:r>
            <a:endParaRPr lang="en-US" sz="2200" dirty="0"/>
          </a:p>
          <a:p>
            <a:r>
              <a:rPr lang="ru-RU" sz="2200"/>
              <a:t>В реальном режиме времени организации имеют информацию </a:t>
            </a:r>
            <a:endParaRPr lang="en-US" sz="2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a-GE" sz="1800" dirty="0"/>
              <a:t>О платежах, осуществленных в рамках оформленных договоров</a:t>
            </a:r>
            <a:r>
              <a:rPr lang="ru-RU" sz="1800" dirty="0"/>
              <a:t>;</a:t>
            </a:r>
            <a:r>
              <a:rPr lang="ka-GE" sz="1800" dirty="0"/>
              <a:t> </a:t>
            </a:r>
            <a:endParaRPr lang="en-US" sz="1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a-GE" sz="1800" dirty="0"/>
              <a:t>Об экономии</a:t>
            </a:r>
            <a:r>
              <a:rPr lang="ru-RU" sz="1800" dirty="0"/>
              <a:t> ассигнований</a:t>
            </a:r>
            <a:r>
              <a:rPr lang="ka-GE" sz="1800" dirty="0"/>
              <a:t>, возникшей в рамках договоров</a:t>
            </a:r>
            <a:r>
              <a:rPr lang="ru-RU" sz="1800" dirty="0"/>
              <a:t>;</a:t>
            </a:r>
            <a:endParaRPr lang="en-US" sz="1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a-GE" sz="1800" dirty="0"/>
              <a:t>О необходимости </a:t>
            </a:r>
            <a:r>
              <a:rPr lang="ru-RU" sz="1800" dirty="0"/>
              <a:t>уточнения</a:t>
            </a:r>
            <a:r>
              <a:rPr lang="ka-GE" sz="1800" dirty="0"/>
              <a:t> </a:t>
            </a:r>
            <a:r>
              <a:rPr lang="ru-RU" sz="1800" dirty="0"/>
              <a:t>ассигнований,</a:t>
            </a:r>
            <a:r>
              <a:rPr lang="ka-GE" sz="1800" dirty="0"/>
              <a:t> в случае недостаточности бюджетных </a:t>
            </a:r>
            <a:r>
              <a:rPr lang="ru-RU" sz="1800" dirty="0"/>
              <a:t>ресурсов</a:t>
            </a:r>
            <a:r>
              <a:rPr lang="ka-GE" sz="1800" dirty="0"/>
              <a:t> для </a:t>
            </a:r>
            <a:r>
              <a:rPr lang="ru-RU" sz="1800" dirty="0"/>
              <a:t>новых </a:t>
            </a:r>
            <a:r>
              <a:rPr lang="ka-GE" sz="1800" dirty="0"/>
              <a:t>договоров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8376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400" b="1" dirty="0">
                <a:solidFill>
                  <a:srgbClr val="002060"/>
                </a:solidFill>
              </a:rPr>
              <a:t>Планы на будущее</a:t>
            </a:r>
            <a:endParaRPr lang="en-US" sz="34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7298"/>
            <a:ext cx="8305800" cy="4967302"/>
          </a:xfrm>
        </p:spPr>
        <p:txBody>
          <a:bodyPr/>
          <a:lstStyle/>
          <a:p>
            <a:pPr lvl="0"/>
            <a:r>
              <a:rPr lang="ru-RU" sz="2000" dirty="0"/>
              <a:t>В системе Агентства по закупкам есть модуль</a:t>
            </a:r>
            <a:r>
              <a:rPr lang="ka-GE" sz="2000" dirty="0"/>
              <a:t>-</a:t>
            </a:r>
            <a:r>
              <a:rPr lang="ru-RU" sz="2000" dirty="0"/>
              <a:t> </a:t>
            </a:r>
            <a:r>
              <a:rPr lang="en-US" sz="2000" dirty="0" err="1"/>
              <a:t>ePLAN</a:t>
            </a:r>
            <a:r>
              <a:rPr lang="en-US" sz="2000" dirty="0"/>
              <a:t> </a:t>
            </a:r>
            <a:r>
              <a:rPr lang="ru-RU" sz="2000" dirty="0"/>
              <a:t>(электронный план) где бюджетные организации</a:t>
            </a:r>
            <a:r>
              <a:rPr lang="ka-GE" sz="2000" dirty="0"/>
              <a:t> </a:t>
            </a:r>
            <a:r>
              <a:rPr lang="ru-RU" sz="2000" dirty="0"/>
              <a:t>заполняют информацию о годовых ассигнованиях по источникам оплаты. С целью контроля ассигнований возможна интеграция систем </a:t>
            </a:r>
            <a:r>
              <a:rPr lang="en-US" sz="2000" dirty="0" err="1"/>
              <a:t>ePLAN</a:t>
            </a:r>
            <a:r>
              <a:rPr lang="en-US" sz="2000" dirty="0"/>
              <a:t> </a:t>
            </a:r>
            <a:r>
              <a:rPr lang="ru-RU" sz="2000" dirty="0"/>
              <a:t>и </a:t>
            </a:r>
            <a:r>
              <a:rPr lang="en-US" sz="2000" dirty="0" err="1"/>
              <a:t>eBudget</a:t>
            </a:r>
            <a:r>
              <a:rPr lang="ka-GE" sz="2000" dirty="0"/>
              <a:t>;  </a:t>
            </a:r>
            <a:endParaRPr lang="en-US" sz="2000" dirty="0"/>
          </a:p>
          <a:p>
            <a:pPr lvl="0"/>
            <a:r>
              <a:rPr lang="ka-GE" sz="2000" dirty="0"/>
              <a:t>Из системы государственн</a:t>
            </a:r>
            <a:r>
              <a:rPr lang="ru-RU" sz="2000" dirty="0"/>
              <a:t>ого</a:t>
            </a:r>
            <a:r>
              <a:rPr lang="ka-GE" sz="2000" dirty="0"/>
              <a:t> </a:t>
            </a:r>
            <a:r>
              <a:rPr lang="ru-RU" sz="2000" dirty="0"/>
              <a:t>Казначейства</a:t>
            </a:r>
            <a:r>
              <a:rPr lang="ka-GE" sz="2000" dirty="0"/>
              <a:t> возможно электронно загрузить первичные документы </a:t>
            </a:r>
            <a:r>
              <a:rPr lang="ru-RU" sz="2000" dirty="0"/>
              <a:t>в систему Агентства по государственным закупкам</a:t>
            </a:r>
            <a:r>
              <a:rPr lang="ka-GE" sz="2000" dirty="0"/>
              <a:t>; </a:t>
            </a:r>
            <a:r>
              <a:rPr lang="ru-RU" sz="2000" dirty="0"/>
              <a:t> </a:t>
            </a:r>
            <a:endParaRPr lang="en-US" sz="2000" dirty="0"/>
          </a:p>
          <a:p>
            <a:pPr lvl="0"/>
            <a:r>
              <a:rPr lang="ka-GE" sz="2000" dirty="0"/>
              <a:t>В долгосрочный период связь систем поспособствует детальному и своевременному анализу планирования бюджетов, объектов закупки, </a:t>
            </a:r>
            <a:r>
              <a:rPr lang="ru-RU" sz="2000" dirty="0"/>
              <a:t>выполнению</a:t>
            </a:r>
            <a:r>
              <a:rPr lang="ka-GE" sz="2000" dirty="0"/>
              <a:t> контрактов, платежей осуществленных в рамках контрактов, </a:t>
            </a:r>
            <a:r>
              <a:rPr lang="ru-RU" sz="2000" dirty="0"/>
              <a:t>Исполнение бюджета</a:t>
            </a:r>
            <a:r>
              <a:rPr lang="ka-GE" sz="2000" dirty="0"/>
              <a:t>;</a:t>
            </a:r>
            <a:endParaRPr lang="en-US" sz="2000" dirty="0"/>
          </a:p>
          <a:p>
            <a:pPr lvl="0"/>
            <a:r>
              <a:rPr lang="ka-GE" sz="2000" dirty="0"/>
              <a:t>А также интеграция систем приведет нас к экономии </a:t>
            </a:r>
            <a:r>
              <a:rPr lang="ru-RU" sz="2000" dirty="0"/>
              <a:t>человеческих и временных ресурсов</a:t>
            </a:r>
            <a:r>
              <a:rPr lang="ka-GE" sz="2000" dirty="0"/>
              <a:t>.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9613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sz="1600" dirty="0">
              <a:solidFill>
                <a:srgbClr val="1E4649"/>
              </a:solidFill>
            </a:endParaRPr>
          </a:p>
          <a:p>
            <a:pPr algn="ctr" eaLnBrk="1" hangingPunct="1">
              <a:buFontTx/>
              <a:buNone/>
            </a:pPr>
            <a:endParaRPr lang="en-US" sz="1600" dirty="0">
              <a:solidFill>
                <a:srgbClr val="1E4649"/>
              </a:solidFill>
            </a:endParaRPr>
          </a:p>
          <a:p>
            <a:pPr algn="ctr" eaLnBrk="1" hangingPunct="1">
              <a:buFontTx/>
              <a:buNone/>
            </a:pPr>
            <a:endParaRPr lang="ka-GE" sz="1600" dirty="0">
              <a:solidFill>
                <a:srgbClr val="1E4649"/>
              </a:solidFill>
            </a:endParaRPr>
          </a:p>
          <a:p>
            <a:pPr algn="ctr" eaLnBrk="1" hangingPunct="1">
              <a:buFontTx/>
              <a:buNone/>
            </a:pPr>
            <a:r>
              <a:rPr lang="ru-RU" sz="4400" b="1" dirty="0">
                <a:solidFill>
                  <a:srgbClr val="C00000"/>
                </a:solidFill>
              </a:rPr>
              <a:t>Спасибо за внимание</a:t>
            </a:r>
            <a:r>
              <a:rPr lang="ka-GE" sz="4400" b="1" dirty="0">
                <a:solidFill>
                  <a:srgbClr val="C00000"/>
                </a:solidFill>
              </a:rPr>
              <a:t>!</a:t>
            </a:r>
          </a:p>
          <a:p>
            <a:pPr algn="ctr" eaLnBrk="1" hangingPunct="1">
              <a:buFontTx/>
              <a:buNone/>
            </a:pPr>
            <a:endParaRPr lang="en-US" sz="2400" dirty="0">
              <a:solidFill>
                <a:srgbClr val="19194D"/>
              </a:solidFill>
              <a:hlinkClick r:id="rId2"/>
            </a:endParaRPr>
          </a:p>
          <a:p>
            <a:pPr algn="ctr" eaLnBrk="1" hangingPunct="1">
              <a:buFontTx/>
              <a:buNone/>
            </a:pPr>
            <a:r>
              <a:rPr lang="en-US" sz="2400" dirty="0">
                <a:solidFill>
                  <a:srgbClr val="19194D"/>
                </a:solidFill>
                <a:hlinkClick r:id="rId2"/>
              </a:rPr>
              <a:t>www.mof.ge</a:t>
            </a:r>
            <a:endParaRPr lang="ka-GE" sz="2400" dirty="0">
              <a:solidFill>
                <a:srgbClr val="19194D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400" dirty="0">
                <a:solidFill>
                  <a:srgbClr val="19194D"/>
                </a:solidFill>
                <a:hlinkClick r:id="rId3"/>
              </a:rPr>
              <a:t>www.treasury.gov.ge</a:t>
            </a:r>
            <a:endParaRPr lang="en-US" sz="2400" dirty="0">
              <a:solidFill>
                <a:srgbClr val="19194D"/>
              </a:solidFill>
            </a:endParaRPr>
          </a:p>
          <a:p>
            <a:pPr algn="ctr" eaLnBrk="1" hangingPunct="1">
              <a:buFontTx/>
              <a:buNone/>
            </a:pPr>
            <a:endParaRPr lang="en-US" sz="2400" dirty="0">
              <a:solidFill>
                <a:srgbClr val="19194D"/>
              </a:solidFill>
            </a:endParaRPr>
          </a:p>
          <a:p>
            <a:pPr algn="ctr" eaLnBrk="1" hangingPunct="1">
              <a:buFontTx/>
              <a:buNone/>
            </a:pPr>
            <a:endParaRPr lang="en-US" sz="2400" dirty="0"/>
          </a:p>
          <a:p>
            <a:pPr algn="ctr" eaLnBrk="1" hangingPunct="1">
              <a:buNone/>
            </a:pPr>
            <a:endParaRPr lang="en-US" sz="2400" dirty="0"/>
          </a:p>
          <a:p>
            <a:pPr algn="ctr" eaLnBrk="1" hangingPunct="1">
              <a:buFontTx/>
              <a:buNone/>
            </a:pPr>
            <a:r>
              <a:rPr lang="en-US" sz="2400" dirty="0"/>
              <a:t>201</a:t>
            </a:r>
            <a:r>
              <a:rPr lang="ka-GE" sz="2400" dirty="0"/>
              <a:t>9</a:t>
            </a:r>
            <a:endParaRPr lang="en-US" sz="10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85875" y="76200"/>
            <a:ext cx="6643688" cy="1000125"/>
          </a:xfrm>
        </p:spPr>
        <p:txBody>
          <a:bodyPr/>
          <a:lstStyle/>
          <a:p>
            <a:pPr eaLnBrk="1" hangingPunct="1"/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"/>
            <a:ext cx="6934200" cy="990600"/>
          </a:xfrm>
        </p:spPr>
        <p:txBody>
          <a:bodyPr/>
          <a:lstStyle/>
          <a:p>
            <a:br>
              <a:rPr lang="ru-RU" b="1" dirty="0">
                <a:solidFill>
                  <a:srgbClr val="002060"/>
                </a:solidFill>
              </a:rPr>
            </a:br>
            <a:br>
              <a:rPr lang="ru-RU" b="1" dirty="0">
                <a:solidFill>
                  <a:srgbClr val="002060"/>
                </a:solidFill>
              </a:rPr>
            </a:br>
            <a:r>
              <a:rPr lang="ru-RU" sz="2700" b="1" dirty="0">
                <a:solidFill>
                  <a:srgbClr val="002060"/>
                </a:solidFill>
              </a:rPr>
              <a:t>Государственное Казначейство- этапы развития </a:t>
            </a:r>
            <a:r>
              <a:rPr lang="ka-GE" sz="2700" b="1" dirty="0">
                <a:solidFill>
                  <a:srgbClr val="002060"/>
                </a:solidFill>
              </a:rPr>
              <a:t>Электронно</a:t>
            </a:r>
            <a:r>
              <a:rPr lang="ru-RU" sz="2700" b="1" dirty="0">
                <a:solidFill>
                  <a:srgbClr val="002060"/>
                </a:solidFill>
              </a:rPr>
              <a:t>го</a:t>
            </a:r>
            <a:r>
              <a:rPr lang="ka-GE" sz="2700" b="1" dirty="0">
                <a:solidFill>
                  <a:srgbClr val="002060"/>
                </a:solidFill>
              </a:rPr>
              <a:t> </a:t>
            </a:r>
            <a:r>
              <a:rPr lang="ru-RU" sz="2700" b="1" dirty="0">
                <a:solidFill>
                  <a:srgbClr val="002060"/>
                </a:solidFill>
              </a:rPr>
              <a:t>К</a:t>
            </a:r>
            <a:r>
              <a:rPr lang="ka-GE" sz="2700" b="1" dirty="0">
                <a:solidFill>
                  <a:srgbClr val="002060"/>
                </a:solidFill>
              </a:rPr>
              <a:t>азначейство</a:t>
            </a:r>
            <a:br>
              <a:rPr lang="en-US" sz="2700" dirty="0"/>
            </a:br>
            <a:br>
              <a:rPr lang="en-US" b="1" dirty="0">
                <a:solidFill>
                  <a:srgbClr val="002060"/>
                </a:solidFill>
              </a:rPr>
            </a:b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/>
          <a:lstStyle/>
          <a:p>
            <a:pPr lvl="0"/>
            <a:r>
              <a:rPr lang="ka-GE" sz="2000" dirty="0"/>
              <a:t>Система электронного казначейства – простая и удобная форма осуществления платежей из бюджет</a:t>
            </a:r>
            <a:r>
              <a:rPr lang="ru-RU" sz="2000" dirty="0"/>
              <a:t>ов</a:t>
            </a:r>
            <a:r>
              <a:rPr lang="ka-GE" sz="2000" dirty="0"/>
              <a:t>; </a:t>
            </a:r>
            <a:endParaRPr lang="en-US" sz="2000" dirty="0"/>
          </a:p>
          <a:p>
            <a:pPr lvl="0"/>
            <a:r>
              <a:rPr lang="ka-GE" sz="2000" dirty="0"/>
              <a:t>Система электронного казначейства была полностью задействована </a:t>
            </a:r>
            <a:r>
              <a:rPr lang="en-US" sz="2000" dirty="0"/>
              <a:t>c</a:t>
            </a:r>
            <a:r>
              <a:rPr lang="ka-GE" sz="2000" dirty="0"/>
              <a:t> 1 января 2011 года, в результате чего ускорилось время операций</a:t>
            </a:r>
            <a:r>
              <a:rPr lang="ru-RU" sz="2000" dirty="0"/>
              <a:t>,</a:t>
            </a:r>
            <a:r>
              <a:rPr lang="ka-GE" sz="2000" dirty="0"/>
              <a:t> и все платежи посредством казначейства осуществляются в в реальном режиме времени; </a:t>
            </a:r>
            <a:endParaRPr lang="en-US" sz="2000" dirty="0"/>
          </a:p>
          <a:p>
            <a:pPr lvl="0"/>
            <a:r>
              <a:rPr lang="ka-GE" sz="2000" dirty="0"/>
              <a:t>Система обеспечивает программную поддержку всех финансовых транзакций</a:t>
            </a:r>
            <a:r>
              <a:rPr lang="ru-RU" sz="2000" dirty="0"/>
              <a:t> </a:t>
            </a:r>
            <a:r>
              <a:rPr lang="ka-GE" sz="2000" dirty="0"/>
              <a:t>– все операции осуществляются электронно, </a:t>
            </a:r>
            <a:r>
              <a:rPr lang="ru-RU" sz="2000" dirty="0"/>
              <a:t>н</a:t>
            </a:r>
            <a:r>
              <a:rPr lang="ka-GE" sz="2000" dirty="0"/>
              <a:t>а основе электронных документов;</a:t>
            </a:r>
            <a:endParaRPr lang="en-US" sz="2000" dirty="0"/>
          </a:p>
          <a:p>
            <a:pPr lvl="0"/>
            <a:r>
              <a:rPr lang="ka-GE" sz="2000" dirty="0"/>
              <a:t>Система выдает точную, своевременную, полноценную информацию о финансовых </a:t>
            </a:r>
            <a:r>
              <a:rPr lang="ru-RU" sz="2000" dirty="0"/>
              <a:t>явлениях</a:t>
            </a:r>
            <a:r>
              <a:rPr lang="ka-GE" sz="2000" dirty="0"/>
              <a:t>;</a:t>
            </a:r>
            <a:endParaRPr lang="en-US" sz="2000" dirty="0"/>
          </a:p>
          <a:p>
            <a:pPr lvl="0"/>
            <a:r>
              <a:rPr lang="ka-GE" sz="2000" dirty="0"/>
              <a:t>Введение электронного казначейства привело к экономии </a:t>
            </a:r>
            <a:r>
              <a:rPr lang="ru-RU" sz="2000" dirty="0"/>
              <a:t>материальных и человеческих ресурсов</a:t>
            </a:r>
            <a:r>
              <a:rPr lang="ka-GE" sz="2000" dirty="0"/>
              <a:t>;</a:t>
            </a:r>
            <a:endParaRPr lang="en-US" sz="2000" dirty="0"/>
          </a:p>
          <a:p>
            <a:pPr lvl="0"/>
            <a:r>
              <a:rPr lang="ru-RU" sz="2000" dirty="0"/>
              <a:t>Безопасность системы обеспечивает финансово-аналитическая служба;</a:t>
            </a:r>
            <a:endParaRPr lang="en-US" sz="2000" dirty="0"/>
          </a:p>
          <a:p>
            <a:pPr marL="342900" lvl="1" indent="-342900">
              <a:buSzPct val="80000"/>
              <a:buFont typeface="Wingdings" panose="05000000000000000000" pitchFamily="2" charset="2"/>
              <a:buChar char="Ø"/>
            </a:pPr>
            <a:endParaRPr lang="en-GB" sz="20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82714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000" b="1" dirty="0">
                <a:solidFill>
                  <a:srgbClr val="002060"/>
                </a:solidFill>
              </a:rPr>
              <a:t>Связь с внешними системами 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92919" y="1371600"/>
            <a:ext cx="8229600" cy="4768865"/>
          </a:xfrm>
        </p:spPr>
        <p:txBody>
          <a:bodyPr/>
          <a:lstStyle/>
          <a:p>
            <a:pPr marL="0" indent="0">
              <a:buNone/>
            </a:pPr>
            <a:r>
              <a:rPr lang="ka-GE" sz="2000" b="1" dirty="0"/>
              <a:t>Информационная система управления государ</a:t>
            </a:r>
            <a:r>
              <a:rPr lang="ru-RU" sz="2000" b="1" dirty="0"/>
              <a:t>с</a:t>
            </a:r>
            <a:r>
              <a:rPr lang="ka-GE" sz="2000" b="1" dirty="0"/>
              <a:t>твенными финансами пользует</a:t>
            </a:r>
            <a:r>
              <a:rPr lang="ru-RU" sz="2000" b="1" dirty="0"/>
              <a:t>ся</a:t>
            </a:r>
            <a:r>
              <a:rPr lang="ka-GE" sz="2000" b="1" dirty="0"/>
              <a:t> веб-сервис</a:t>
            </a:r>
            <a:r>
              <a:rPr lang="ru-RU" sz="2000" b="1" dirty="0"/>
              <a:t>ам</a:t>
            </a:r>
            <a:r>
              <a:rPr lang="ka-GE" sz="2000" b="1" dirty="0"/>
              <a:t>и </a:t>
            </a:r>
            <a:r>
              <a:rPr lang="ru-RU" sz="2000" b="1" dirty="0"/>
              <a:t>следующих справочников и баз данных</a:t>
            </a:r>
            <a:r>
              <a:rPr lang="ka-GE" sz="2000" b="1" dirty="0"/>
              <a:t>:</a:t>
            </a:r>
            <a:endParaRPr lang="ru-RU" sz="2000" b="1" dirty="0"/>
          </a:p>
          <a:p>
            <a:pPr marL="0" indent="0">
              <a:buNone/>
            </a:pPr>
            <a:endParaRPr lang="en-US" sz="2000" dirty="0"/>
          </a:p>
          <a:p>
            <a:pPr lvl="0"/>
            <a:r>
              <a:rPr lang="ru-RU" sz="2000" dirty="0"/>
              <a:t>Государственное агентства по закупкам</a:t>
            </a:r>
            <a:r>
              <a:rPr lang="en-US" sz="2000" dirty="0"/>
              <a:t>;</a:t>
            </a:r>
          </a:p>
          <a:p>
            <a:pPr lvl="0"/>
            <a:r>
              <a:rPr lang="ka-GE" sz="2000" dirty="0"/>
              <a:t>Система </a:t>
            </a:r>
            <a:r>
              <a:rPr lang="ru-RU" sz="2000" dirty="0"/>
              <a:t>бюджетного планирования и управления ассигнованиями</a:t>
            </a:r>
            <a:endParaRPr lang="en-US" sz="2000" dirty="0"/>
          </a:p>
          <a:p>
            <a:pPr lvl="0"/>
            <a:r>
              <a:rPr lang="ru-RU" sz="2000" dirty="0"/>
              <a:t>Налоговая Служба</a:t>
            </a:r>
            <a:r>
              <a:rPr lang="ka-GE" sz="2000" dirty="0"/>
              <a:t>; </a:t>
            </a:r>
            <a:endParaRPr lang="en-US" sz="2000" dirty="0"/>
          </a:p>
          <a:p>
            <a:pPr lvl="0"/>
            <a:r>
              <a:rPr lang="ru-RU" sz="2000" dirty="0"/>
              <a:t>Публичный реестр</a:t>
            </a:r>
            <a:r>
              <a:rPr lang="ka-GE" sz="2000" dirty="0"/>
              <a:t>; </a:t>
            </a:r>
            <a:endParaRPr lang="ru-RU" sz="2000" dirty="0"/>
          </a:p>
          <a:p>
            <a:pPr lvl="0"/>
            <a:r>
              <a:rPr lang="ru-RU" sz="2000" dirty="0"/>
              <a:t>Гражданский реестр</a:t>
            </a:r>
            <a:r>
              <a:rPr lang="ka-GE" sz="2000" dirty="0"/>
              <a:t>; </a:t>
            </a:r>
          </a:p>
          <a:p>
            <a:pPr marL="0" indent="0">
              <a:lnSpc>
                <a:spcPct val="110000"/>
              </a:lnSpc>
              <a:buSzPct val="80000"/>
              <a:buNone/>
            </a:pPr>
            <a:endParaRPr lang="en-GB" sz="22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973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000" b="1" dirty="0">
                <a:solidFill>
                  <a:srgbClr val="002060"/>
                </a:solidFill>
              </a:rPr>
              <a:t>Электронная система Государственных закупок 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a-GE" sz="2200" dirty="0"/>
              <a:t>Единая электронная система государственных закупок является официальным порталом деятельности, связанной с государственными закупками в Грузии. </a:t>
            </a:r>
            <a:r>
              <a:rPr lang="ru-RU" sz="2200" dirty="0"/>
              <a:t>Она обеспечивает открытую, прозрачную и конкурентоспособную среду для всех лиц, участвующих в процедурах государственных закупок</a:t>
            </a:r>
            <a:r>
              <a:rPr lang="ka-GE" sz="2200" dirty="0"/>
              <a:t>. </a:t>
            </a:r>
            <a:endParaRPr lang="en-US" sz="2200" dirty="0"/>
          </a:p>
          <a:p>
            <a:pPr lvl="0"/>
            <a:r>
              <a:rPr lang="ru-RU" sz="2200" dirty="0"/>
              <a:t>Согласно действующему законодательству, государственные закупки распространяются на </a:t>
            </a:r>
            <a:endParaRPr lang="en-US" sz="2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a-GE" sz="2000" dirty="0"/>
              <a:t>Все учреждения, имеющие статус бюджетной организации 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2000" dirty="0"/>
              <a:t>Государственные предприятия</a:t>
            </a:r>
            <a:r>
              <a:rPr lang="ka-GE" sz="2000" dirty="0"/>
              <a:t> (если государство или единица местного самоуправления владеет его акциями или более 50 % доли) 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07845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Электронная система Государственных закупок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a-GE" sz="2200" dirty="0"/>
              <a:t>Единая электронная система государственных закупок включает любые закупки</a:t>
            </a:r>
            <a:r>
              <a:rPr lang="ru-RU" sz="2200" dirty="0"/>
              <a:t> (кроме секретных закупок)</a:t>
            </a:r>
            <a:r>
              <a:rPr lang="ka-GE" sz="2200" dirty="0"/>
              <a:t>, осуществленные всеми организациями, подчиняющимися закону </a:t>
            </a:r>
            <a:endParaRPr lang="en-US" sz="2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2000" dirty="0"/>
              <a:t>Вне зависимости от стоимости</a:t>
            </a:r>
            <a:r>
              <a:rPr lang="ka-GE" sz="2000" dirty="0"/>
              <a:t> </a:t>
            </a:r>
            <a:r>
              <a:rPr lang="ru-RU" sz="2000" dirty="0"/>
              <a:t>контракта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2000" dirty="0"/>
              <a:t>Вне зависимости от источника платежа </a:t>
            </a:r>
            <a:endParaRPr lang="en-US" sz="2000" dirty="0"/>
          </a:p>
          <a:p>
            <a:pPr lvl="2">
              <a:buFont typeface="Wingdings" panose="05000000000000000000" pitchFamily="2" charset="2"/>
              <a:buChar char="v"/>
            </a:pPr>
            <a:r>
              <a:rPr lang="ru-RU" sz="1800" dirty="0"/>
              <a:t>Бюджетные средства </a:t>
            </a:r>
            <a:endParaRPr lang="en-US" sz="1800" dirty="0"/>
          </a:p>
          <a:p>
            <a:pPr lvl="2">
              <a:buFont typeface="Wingdings" panose="05000000000000000000" pitchFamily="2" charset="2"/>
              <a:buChar char="v"/>
            </a:pPr>
            <a:r>
              <a:rPr lang="ru-RU" sz="1800" dirty="0"/>
              <a:t>Собственные доходы </a:t>
            </a:r>
            <a:endParaRPr lang="en-US" sz="1800" dirty="0"/>
          </a:p>
          <a:p>
            <a:pPr lvl="2">
              <a:buFont typeface="Wingdings" panose="05000000000000000000" pitchFamily="2" charset="2"/>
              <a:buChar char="v"/>
            </a:pPr>
            <a:r>
              <a:rPr lang="ru-RU" sz="1800" dirty="0"/>
              <a:t>Гранты и кредиты </a:t>
            </a:r>
            <a:endParaRPr lang="en-US" sz="1800" dirty="0"/>
          </a:p>
          <a:p>
            <a:pPr lvl="2">
              <a:buFont typeface="Wingdings" panose="05000000000000000000" pitchFamily="2" charset="2"/>
              <a:buChar char="v"/>
            </a:pPr>
            <a:r>
              <a:rPr lang="ru-RU" sz="1800" dirty="0"/>
              <a:t>Резервные фонды </a:t>
            </a:r>
            <a:endParaRPr lang="en-US" sz="1800" dirty="0"/>
          </a:p>
          <a:p>
            <a:r>
              <a:rPr lang="ru-RU" sz="2200" dirty="0"/>
              <a:t>Функционирование системы обеспечивает Агентство по государственным закупкам</a:t>
            </a:r>
            <a:r>
              <a:rPr lang="ka-GE" sz="2200" dirty="0"/>
              <a:t>.</a:t>
            </a:r>
            <a:endParaRPr lang="en-US" sz="22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33305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Регистрация в электронной системе государственных закупок 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a-GE" sz="3000" dirty="0"/>
              <a:t>Регистрация в электронной системе государственных закупок обязательна для закупщика и поставщика. П</a:t>
            </a:r>
            <a:r>
              <a:rPr lang="ru-RU" sz="3000" dirty="0"/>
              <a:t>ользователями системы являются</a:t>
            </a:r>
            <a:endParaRPr lang="en-US" sz="3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Организация-закупщик 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/>
              <a:t>Организация-поставщик </a:t>
            </a:r>
            <a:endParaRPr lang="en-US" dirty="0"/>
          </a:p>
          <a:p>
            <a:pPr lvl="2">
              <a:buFont typeface="Wingdings" panose="05000000000000000000" pitchFamily="2" charset="2"/>
              <a:buChar char="v"/>
            </a:pPr>
            <a:r>
              <a:rPr lang="ru-RU" dirty="0"/>
              <a:t>Резидент</a:t>
            </a:r>
            <a:endParaRPr lang="en-US" dirty="0"/>
          </a:p>
          <a:p>
            <a:pPr lvl="2">
              <a:buFont typeface="Wingdings" panose="05000000000000000000" pitchFamily="2" charset="2"/>
              <a:buChar char="v"/>
            </a:pPr>
            <a:r>
              <a:rPr lang="ru-RU" dirty="0"/>
              <a:t>Нерезидент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635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6643734" cy="1000124"/>
          </a:xfrm>
        </p:spPr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Регистрация в электронной системе государственных закупок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ka-GE" sz="2800" b="1" dirty="0"/>
              <a:t>Данные, необходимые для регистрации в системе </a:t>
            </a:r>
            <a:endParaRPr lang="en-US" sz="2800" b="1" dirty="0"/>
          </a:p>
          <a:p>
            <a:pPr lvl="0"/>
            <a:r>
              <a:rPr lang="ka-GE" sz="2500" dirty="0"/>
              <a:t>Тип и правовая форма пользователя;</a:t>
            </a:r>
            <a:endParaRPr lang="en-US" sz="2500" dirty="0"/>
          </a:p>
          <a:p>
            <a:pPr lvl="0"/>
            <a:r>
              <a:rPr lang="ka-GE" sz="2500" dirty="0"/>
              <a:t>Идентификационный код и имя/</a:t>
            </a:r>
            <a:r>
              <a:rPr lang="ru-RU" sz="2500" dirty="0"/>
              <a:t>название </a:t>
            </a:r>
            <a:r>
              <a:rPr lang="ka-GE" sz="2500" dirty="0"/>
              <a:t>(Eng);</a:t>
            </a:r>
            <a:endParaRPr lang="en-US" sz="2500" dirty="0"/>
          </a:p>
          <a:p>
            <a:pPr lvl="0"/>
            <a:r>
              <a:rPr lang="ru-RU" sz="2500" dirty="0"/>
              <a:t>Страна, город</a:t>
            </a:r>
            <a:r>
              <a:rPr lang="ka-GE" sz="2500" dirty="0"/>
              <a:t>/</a:t>
            </a:r>
            <a:r>
              <a:rPr lang="ru-RU" sz="2500" dirty="0"/>
              <a:t>поселок городского типа</a:t>
            </a:r>
            <a:r>
              <a:rPr lang="ka-GE" sz="2500" dirty="0"/>
              <a:t>/</a:t>
            </a:r>
            <a:r>
              <a:rPr lang="ru-RU" sz="2500" dirty="0"/>
              <a:t>село</a:t>
            </a:r>
            <a:r>
              <a:rPr lang="ka-GE" sz="2500" dirty="0"/>
              <a:t>,</a:t>
            </a:r>
            <a:r>
              <a:rPr lang="ru-RU" sz="2500" dirty="0"/>
              <a:t> адрес</a:t>
            </a:r>
            <a:r>
              <a:rPr lang="ka-GE" sz="2500" dirty="0"/>
              <a:t>;</a:t>
            </a:r>
            <a:endParaRPr lang="en-US" sz="2500" dirty="0"/>
          </a:p>
          <a:p>
            <a:pPr lvl="0"/>
            <a:r>
              <a:rPr lang="ru-RU" sz="2500" dirty="0"/>
              <a:t>Телефон</a:t>
            </a:r>
            <a:r>
              <a:rPr lang="ka-GE" sz="2500" dirty="0"/>
              <a:t>, </a:t>
            </a:r>
            <a:r>
              <a:rPr lang="ru-RU" sz="2500" dirty="0"/>
              <a:t>факс</a:t>
            </a:r>
            <a:r>
              <a:rPr lang="ka-GE" sz="2500" dirty="0"/>
              <a:t>, </a:t>
            </a:r>
            <a:r>
              <a:rPr lang="ru-RU" sz="2500" dirty="0"/>
              <a:t>эл</a:t>
            </a:r>
            <a:r>
              <a:rPr lang="ka-GE" sz="2500" dirty="0"/>
              <a:t>-</a:t>
            </a:r>
            <a:r>
              <a:rPr lang="ru-RU" sz="2500" dirty="0"/>
              <a:t>почта</a:t>
            </a:r>
            <a:r>
              <a:rPr lang="ka-GE" sz="2500" dirty="0"/>
              <a:t>, </a:t>
            </a:r>
            <a:r>
              <a:rPr lang="ru-RU" sz="2500" dirty="0"/>
              <a:t>веб</a:t>
            </a:r>
            <a:r>
              <a:rPr lang="ka-GE" sz="2500" dirty="0"/>
              <a:t>-</a:t>
            </a:r>
            <a:r>
              <a:rPr lang="ru-RU" sz="2500" dirty="0"/>
              <a:t>страница </a:t>
            </a:r>
            <a:r>
              <a:rPr lang="en-US" sz="2500" dirty="0"/>
              <a:t>http</a:t>
            </a:r>
            <a:r>
              <a:rPr lang="ru-RU" sz="2500" dirty="0"/>
              <a:t>:// </a:t>
            </a:r>
            <a:r>
              <a:rPr lang="ka-GE" sz="2500" dirty="0"/>
              <a:t>;</a:t>
            </a:r>
            <a:endParaRPr lang="en-US" sz="2500" dirty="0"/>
          </a:p>
          <a:p>
            <a:pPr lvl="0"/>
            <a:r>
              <a:rPr lang="ru-RU" sz="2500" dirty="0"/>
              <a:t>Имя, фамилия руководителя</a:t>
            </a:r>
            <a:r>
              <a:rPr lang="ka-GE" sz="2500" dirty="0"/>
              <a:t>;</a:t>
            </a:r>
            <a:endParaRPr lang="en-US" sz="2500" dirty="0"/>
          </a:p>
          <a:p>
            <a:pPr lvl="0"/>
            <a:r>
              <a:rPr lang="ru-RU" sz="2500" dirty="0"/>
              <a:t>Должность руководителя</a:t>
            </a:r>
            <a:r>
              <a:rPr lang="ka-GE" sz="2500" dirty="0"/>
              <a:t>;</a:t>
            </a:r>
            <a:endParaRPr lang="en-US" sz="2500" dirty="0"/>
          </a:p>
          <a:p>
            <a:pPr lvl="0"/>
            <a:r>
              <a:rPr lang="ru-RU" sz="2500" dirty="0"/>
              <a:t>Обслуживающий банк</a:t>
            </a:r>
            <a:r>
              <a:rPr lang="ka-GE" sz="2500" dirty="0"/>
              <a:t>;</a:t>
            </a:r>
            <a:endParaRPr lang="en-US" sz="2500" dirty="0"/>
          </a:p>
          <a:p>
            <a:pPr lvl="0"/>
            <a:r>
              <a:rPr lang="ru-RU" sz="2500" dirty="0"/>
              <a:t>Код облуживающего банка</a:t>
            </a:r>
            <a:r>
              <a:rPr lang="ka-GE" sz="2500" dirty="0"/>
              <a:t>;</a:t>
            </a:r>
            <a:endParaRPr lang="en-US" sz="2500" dirty="0"/>
          </a:p>
          <a:p>
            <a:pPr lvl="0"/>
            <a:r>
              <a:rPr lang="ru-RU" sz="2500" dirty="0"/>
              <a:t>Номер счета</a:t>
            </a:r>
            <a:endParaRPr lang="en-US" sz="25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42937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Типы договоров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305800" cy="5065727"/>
          </a:xfrm>
        </p:spPr>
        <p:txBody>
          <a:bodyPr/>
          <a:lstStyle/>
          <a:p>
            <a:pPr lvl="0"/>
            <a:r>
              <a:rPr lang="ru-RU" sz="2600" dirty="0"/>
              <a:t>Электронный тендер</a:t>
            </a:r>
            <a:r>
              <a:rPr lang="ka-GE" sz="2600" dirty="0"/>
              <a:t> (SPA)</a:t>
            </a:r>
            <a:endParaRPr lang="en-US" sz="2600" dirty="0"/>
          </a:p>
          <a:p>
            <a:pPr lvl="0"/>
            <a:r>
              <a:rPr lang="ru-RU" sz="2600" dirty="0"/>
              <a:t>Консолидированный тендер</a:t>
            </a:r>
            <a:r>
              <a:rPr lang="ka-GE" sz="2600" dirty="0"/>
              <a:t> (CON) </a:t>
            </a:r>
            <a:endParaRPr lang="en-US" sz="2600" dirty="0"/>
          </a:p>
          <a:p>
            <a:pPr lvl="0"/>
            <a:r>
              <a:rPr lang="ru-RU" sz="2600" dirty="0"/>
              <a:t>Электронная процедура закупки </a:t>
            </a:r>
            <a:r>
              <a:rPr lang="ka-GE" sz="2600" dirty="0"/>
              <a:t>(GEO)</a:t>
            </a:r>
            <a:endParaRPr lang="en-US" sz="2600" dirty="0"/>
          </a:p>
          <a:p>
            <a:pPr lvl="0"/>
            <a:r>
              <a:rPr lang="ru-RU" sz="2600" dirty="0"/>
              <a:t>Электронная процедура закупки на средства донора </a:t>
            </a:r>
            <a:r>
              <a:rPr lang="ka-GE" sz="2600" dirty="0"/>
              <a:t>(DEP)</a:t>
            </a:r>
            <a:endParaRPr lang="en-US" sz="2600" dirty="0"/>
          </a:p>
          <a:p>
            <a:pPr lvl="0"/>
            <a:r>
              <a:rPr lang="ru-RU" sz="2600" dirty="0"/>
              <a:t>Конкурс</a:t>
            </a:r>
            <a:r>
              <a:rPr lang="ka-GE" sz="2600" dirty="0"/>
              <a:t> (CNT)</a:t>
            </a:r>
            <a:endParaRPr lang="en-US" sz="2600" dirty="0"/>
          </a:p>
          <a:p>
            <a:pPr lvl="0"/>
            <a:r>
              <a:rPr lang="ru-RU" sz="2600" dirty="0"/>
              <a:t>Грантовый конкурс</a:t>
            </a:r>
            <a:r>
              <a:rPr lang="ka-GE" sz="2600" dirty="0"/>
              <a:t> (GRA)</a:t>
            </a:r>
            <a:endParaRPr lang="en-US" sz="2600" dirty="0"/>
          </a:p>
          <a:p>
            <a:pPr lvl="0"/>
            <a:r>
              <a:rPr lang="ru-RU" sz="2600" dirty="0"/>
              <a:t>Упрощенная закупка </a:t>
            </a:r>
            <a:r>
              <a:rPr lang="en-US" sz="2600" dirty="0"/>
              <a:t>(CMR)</a:t>
            </a:r>
          </a:p>
          <a:p>
            <a:pPr marL="0" indent="0">
              <a:buNone/>
            </a:pPr>
            <a:r>
              <a:rPr lang="ka-GE" sz="2600" b="1" dirty="0"/>
              <a:t>Всем договорам, зарегистрированным в системе агентства по закупкам, присваивается </a:t>
            </a:r>
            <a:r>
              <a:rPr lang="ru-RU" sz="2600" b="1" dirty="0"/>
              <a:t>уникальный</a:t>
            </a:r>
            <a:r>
              <a:rPr lang="ka-GE" sz="2600" b="1" dirty="0"/>
              <a:t>/</a:t>
            </a:r>
            <a:r>
              <a:rPr lang="ru-RU" sz="2600" b="1" dirty="0"/>
              <a:t>идентификационный номер</a:t>
            </a:r>
            <a:endParaRPr lang="en-US" sz="26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564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Статусы договоров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43502"/>
          </a:xfrm>
        </p:spPr>
        <p:txBody>
          <a:bodyPr/>
          <a:lstStyle/>
          <a:p>
            <a:pPr lvl="0"/>
            <a:r>
              <a:rPr lang="ru-RU" sz="2600" dirty="0"/>
              <a:t>Объявлен</a:t>
            </a:r>
            <a:r>
              <a:rPr lang="en-US" sz="2600" dirty="0"/>
              <a:t>;</a:t>
            </a:r>
          </a:p>
          <a:p>
            <a:pPr lvl="0"/>
            <a:r>
              <a:rPr lang="ru-RU" sz="2600" dirty="0"/>
              <a:t>Прием предложений начат</a:t>
            </a:r>
            <a:r>
              <a:rPr lang="en-US" sz="2600" dirty="0"/>
              <a:t>;</a:t>
            </a:r>
          </a:p>
          <a:p>
            <a:pPr lvl="0"/>
            <a:r>
              <a:rPr lang="ru-RU" sz="2600" dirty="0"/>
              <a:t>Прием предложений завершен</a:t>
            </a:r>
            <a:r>
              <a:rPr lang="en-US" sz="2600" dirty="0"/>
              <a:t>;</a:t>
            </a:r>
          </a:p>
          <a:p>
            <a:pPr lvl="0"/>
            <a:r>
              <a:rPr lang="ru-RU" sz="2600" dirty="0"/>
              <a:t>Победитель определен</a:t>
            </a:r>
            <a:r>
              <a:rPr lang="en-US" sz="2600" dirty="0"/>
              <a:t>;</a:t>
            </a:r>
          </a:p>
          <a:p>
            <a:pPr lvl="0"/>
            <a:r>
              <a:rPr lang="ru-RU" sz="2600" dirty="0"/>
              <a:t>Готовится договор</a:t>
            </a:r>
            <a:r>
              <a:rPr lang="en-US" sz="2600" dirty="0"/>
              <a:t>;</a:t>
            </a:r>
            <a:r>
              <a:rPr lang="ru-RU" sz="2600" dirty="0"/>
              <a:t> </a:t>
            </a:r>
            <a:endParaRPr lang="ka-GE" sz="2600" dirty="0"/>
          </a:p>
          <a:p>
            <a:pPr lvl="0"/>
            <a:r>
              <a:rPr lang="ru-RU" sz="2600" dirty="0"/>
              <a:t>Договор заключен</a:t>
            </a:r>
            <a:r>
              <a:rPr lang="en-US" sz="2600" dirty="0"/>
              <a:t>;</a:t>
            </a:r>
          </a:p>
          <a:p>
            <a:pPr lvl="0"/>
            <a:r>
              <a:rPr lang="ru-RU" sz="2600" dirty="0"/>
              <a:t>Текущий договор</a:t>
            </a:r>
            <a:r>
              <a:rPr lang="en-US" sz="2600" dirty="0"/>
              <a:t>;</a:t>
            </a:r>
            <a:r>
              <a:rPr lang="ru-RU" sz="2600" dirty="0"/>
              <a:t> </a:t>
            </a:r>
            <a:endParaRPr lang="en-US" sz="2600" dirty="0"/>
          </a:p>
          <a:p>
            <a:pPr lvl="0"/>
            <a:r>
              <a:rPr lang="ru-RU" sz="2600" dirty="0"/>
              <a:t>Выполненный (завершенный) договор </a:t>
            </a:r>
            <a:r>
              <a:rPr lang="en-US" sz="2600" dirty="0"/>
              <a:t>;</a:t>
            </a:r>
          </a:p>
          <a:p>
            <a:pPr lvl="0"/>
            <a:r>
              <a:rPr lang="ru-RU" sz="2600" dirty="0"/>
              <a:t>Невыполненный (незавершенный) договор</a:t>
            </a:r>
            <a:r>
              <a:rPr lang="en-US" sz="2600" dirty="0"/>
              <a:t>;</a:t>
            </a:r>
            <a:r>
              <a:rPr lang="ru-RU" sz="2600" dirty="0"/>
              <a:t> </a:t>
            </a:r>
            <a:endParaRPr lang="en-US" sz="2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707351"/>
      </p:ext>
    </p:extLst>
  </p:cSld>
  <p:clrMapOvr>
    <a:masterClrMapping/>
  </p:clrMapOvr>
</p:sld>
</file>

<file path=ppt/theme/theme1.xml><?xml version="1.0" encoding="utf-8"?>
<a:theme xmlns:a="http://schemas.openxmlformats.org/drawingml/2006/main" name="Tresury-Presentatio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Tresury-Presentation</Template>
  <TotalTime>25285</TotalTime>
  <Words>964</Words>
  <Application>Microsoft Office PowerPoint</Application>
  <PresentationFormat>On-screen Show (4:3)</PresentationFormat>
  <Paragraphs>123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Tresury-Presentation</vt:lpstr>
      <vt:lpstr>Взаимосвязи между информационными системами государственных закупок и управления государственными финансами в Грузии</vt:lpstr>
      <vt:lpstr>  Государственное Казначейство- этапы развития Электронного Казначейство  </vt:lpstr>
      <vt:lpstr>Связь с внешними системами </vt:lpstr>
      <vt:lpstr>Электронная система Государственных закупок </vt:lpstr>
      <vt:lpstr>Электронная система Государственных закупок </vt:lpstr>
      <vt:lpstr>Регистрация в электронной системе государственных закупок </vt:lpstr>
      <vt:lpstr>Регистрация в электронной системе государственных закупок </vt:lpstr>
      <vt:lpstr>Типы договоров</vt:lpstr>
      <vt:lpstr>Статусы договоров</vt:lpstr>
      <vt:lpstr>Регистрация договоров в системе Государственного Казначейства</vt:lpstr>
      <vt:lpstr>Регистрация договоров в Государственной Казначейской системе</vt:lpstr>
      <vt:lpstr>Регистрация договоров в Государственной Казначейской системе</vt:lpstr>
      <vt:lpstr>Регистрация договоров в Государственной казначейской системе</vt:lpstr>
      <vt:lpstr>Цели и задачи интеграции</vt:lpstr>
      <vt:lpstr>Планы на будущее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სახაზინო სამსახურის 2011 …………………</dc:title>
  <dc:creator>ekatamadze</dc:creator>
  <cp:lastModifiedBy>Yelena Slizhevskaya</cp:lastModifiedBy>
  <cp:revision>282</cp:revision>
  <cp:lastPrinted>2018-05-15T14:14:58Z</cp:lastPrinted>
  <dcterms:created xsi:type="dcterms:W3CDTF">2011-06-01T15:53:17Z</dcterms:created>
  <dcterms:modified xsi:type="dcterms:W3CDTF">2019-05-10T12:38:09Z</dcterms:modified>
</cp:coreProperties>
</file>