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handoutMasterIdLst>
    <p:handoutMasterId r:id="rId38"/>
  </p:handoutMasterIdLst>
  <p:sldIdLst>
    <p:sldId id="423" r:id="rId2"/>
    <p:sldId id="359" r:id="rId3"/>
    <p:sldId id="330" r:id="rId4"/>
    <p:sldId id="431" r:id="rId5"/>
    <p:sldId id="436" r:id="rId6"/>
    <p:sldId id="435" r:id="rId7"/>
    <p:sldId id="437" r:id="rId8"/>
    <p:sldId id="309" r:id="rId9"/>
    <p:sldId id="310" r:id="rId10"/>
    <p:sldId id="311" r:id="rId11"/>
    <p:sldId id="312" r:id="rId12"/>
    <p:sldId id="445" r:id="rId13"/>
    <p:sldId id="313" r:id="rId14"/>
    <p:sldId id="444" r:id="rId15"/>
    <p:sldId id="368" r:id="rId16"/>
    <p:sldId id="446" r:id="rId17"/>
    <p:sldId id="447" r:id="rId18"/>
    <p:sldId id="448" r:id="rId19"/>
    <p:sldId id="449" r:id="rId20"/>
    <p:sldId id="450" r:id="rId21"/>
    <p:sldId id="451" r:id="rId22"/>
    <p:sldId id="454" r:id="rId23"/>
    <p:sldId id="453" r:id="rId24"/>
    <p:sldId id="459" r:id="rId25"/>
    <p:sldId id="460" r:id="rId26"/>
    <p:sldId id="461" r:id="rId27"/>
    <p:sldId id="464" r:id="rId28"/>
    <p:sldId id="469" r:id="rId29"/>
    <p:sldId id="392" r:id="rId30"/>
    <p:sldId id="393" r:id="rId31"/>
    <p:sldId id="315" r:id="rId32"/>
    <p:sldId id="323" r:id="rId33"/>
    <p:sldId id="455" r:id="rId34"/>
    <p:sldId id="456" r:id="rId35"/>
    <p:sldId id="470" r:id="rId36"/>
  </p:sldIdLst>
  <p:sldSz cx="9144000" cy="6858000" type="screen4x3"/>
  <p:notesSz cx="6805613" cy="99441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CCCC00"/>
    <a:srgbClr val="00CC66"/>
    <a:srgbClr val="FF0066"/>
    <a:srgbClr val="0066CC"/>
    <a:srgbClr val="FFCC00"/>
    <a:srgbClr val="000080"/>
    <a:srgbClr val="EF0F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2982" autoAdjust="0"/>
  </p:normalViewPr>
  <p:slideViewPr>
    <p:cSldViewPr>
      <p:cViewPr>
        <p:scale>
          <a:sx n="100" d="100"/>
          <a:sy n="100" d="100"/>
        </p:scale>
        <p:origin x="-1224" y="-222"/>
      </p:cViewPr>
      <p:guideLst>
        <p:guide orient="horz" pos="2160"/>
        <p:guide pos="2880"/>
      </p:guideLst>
    </p:cSldViewPr>
  </p:slideViewPr>
  <p:outlineViewPr>
    <p:cViewPr>
      <p:scale>
        <a:sx n="33" d="100"/>
        <a:sy n="33" d="100"/>
      </p:scale>
      <p:origin x="0" y="38970"/>
    </p:cViewPr>
    <p:sldLst>
      <p:sld r:id="rId1" collapse="1"/>
    </p:sldLst>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49630" cy="496568"/>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eaLnBrk="0" hangingPunct="0">
              <a:defRPr sz="1200">
                <a:latin typeface="Times New Roman" pitchFamily="18" charset="0"/>
              </a:defRPr>
            </a:lvl1pPr>
          </a:lstStyle>
          <a:p>
            <a:pPr>
              <a:defRPr/>
            </a:pPr>
            <a:endParaRPr lang="de-DE"/>
          </a:p>
        </p:txBody>
      </p:sp>
      <p:sp>
        <p:nvSpPr>
          <p:cNvPr id="14339" name="Rectangle 3"/>
          <p:cNvSpPr>
            <a:spLocks noGrp="1" noChangeArrowheads="1"/>
          </p:cNvSpPr>
          <p:nvPr>
            <p:ph type="dt" sz="quarter" idx="1"/>
          </p:nvPr>
        </p:nvSpPr>
        <p:spPr bwMode="auto">
          <a:xfrm>
            <a:off x="3855985" y="1"/>
            <a:ext cx="2949629" cy="496568"/>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eaLnBrk="0" hangingPunct="0">
              <a:defRPr sz="1200">
                <a:latin typeface="Times New Roman" pitchFamily="18" charset="0"/>
              </a:defRPr>
            </a:lvl1pPr>
          </a:lstStyle>
          <a:p>
            <a:pPr>
              <a:defRPr/>
            </a:pPr>
            <a:endParaRPr lang="de-DE"/>
          </a:p>
        </p:txBody>
      </p:sp>
      <p:sp>
        <p:nvSpPr>
          <p:cNvPr id="14340" name="Rectangle 4"/>
          <p:cNvSpPr>
            <a:spLocks noGrp="1" noChangeArrowheads="1"/>
          </p:cNvSpPr>
          <p:nvPr>
            <p:ph type="ftr" sz="quarter" idx="2"/>
          </p:nvPr>
        </p:nvSpPr>
        <p:spPr bwMode="auto">
          <a:xfrm>
            <a:off x="1" y="9447532"/>
            <a:ext cx="2949630" cy="496568"/>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eaLnBrk="0" hangingPunct="0">
              <a:defRPr sz="1200">
                <a:latin typeface="Times New Roman" pitchFamily="18" charset="0"/>
              </a:defRPr>
            </a:lvl1pPr>
          </a:lstStyle>
          <a:p>
            <a:pPr>
              <a:defRPr/>
            </a:pPr>
            <a:endParaRPr lang="de-DE"/>
          </a:p>
        </p:txBody>
      </p:sp>
      <p:sp>
        <p:nvSpPr>
          <p:cNvPr id="14341" name="Rectangle 5"/>
          <p:cNvSpPr>
            <a:spLocks noGrp="1" noChangeArrowheads="1"/>
          </p:cNvSpPr>
          <p:nvPr>
            <p:ph type="sldNum" sz="quarter" idx="3"/>
          </p:nvPr>
        </p:nvSpPr>
        <p:spPr bwMode="auto">
          <a:xfrm>
            <a:off x="3855985" y="9447532"/>
            <a:ext cx="2949629" cy="496568"/>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eaLnBrk="0" hangingPunct="0">
              <a:defRPr sz="1200">
                <a:latin typeface="Times New Roman" pitchFamily="18" charset="0"/>
              </a:defRPr>
            </a:lvl1pPr>
          </a:lstStyle>
          <a:p>
            <a:pPr>
              <a:defRPr/>
            </a:pPr>
            <a:fld id="{7E53E3DC-4A00-4D24-A3A0-74CF34F7973A}" type="slidenum">
              <a:rPr lang="de-DE"/>
              <a:pPr>
                <a:defRPr/>
              </a:pPr>
              <a:t>‹Nr.›</a:t>
            </a:fld>
            <a:endParaRPr lang="de-DE"/>
          </a:p>
        </p:txBody>
      </p:sp>
    </p:spTree>
    <p:extLst>
      <p:ext uri="{BB962C8B-B14F-4D97-AF65-F5344CB8AC3E}">
        <p14:creationId xmlns:p14="http://schemas.microsoft.com/office/powerpoint/2010/main" val="605249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49630" cy="496568"/>
          </a:xfrm>
          <a:prstGeom prst="rect">
            <a:avLst/>
          </a:prstGeom>
          <a:noFill/>
          <a:ln w="9525">
            <a:noFill/>
            <a:miter lim="800000"/>
            <a:headEnd/>
            <a:tailEnd/>
          </a:ln>
          <a:effectLst/>
        </p:spPr>
        <p:txBody>
          <a:bodyPr vert="horz" wrap="square" lIns="19092" tIns="0" rIns="19092" bIns="0" numCol="1" anchor="t" anchorCtr="0" compatLnSpc="1">
            <a:prstTxWarp prst="textNoShape">
              <a:avLst/>
            </a:prstTxWarp>
          </a:bodyPr>
          <a:lstStyle>
            <a:lvl1pPr eaLnBrk="0" hangingPunct="0">
              <a:defRPr sz="1200">
                <a:latin typeface="Arial" pitchFamily="34" charset="0"/>
              </a:defRPr>
            </a:lvl1pPr>
          </a:lstStyle>
          <a:p>
            <a:pPr>
              <a:defRPr/>
            </a:pPr>
            <a:endParaRPr lang="de-DE"/>
          </a:p>
        </p:txBody>
      </p:sp>
      <p:sp>
        <p:nvSpPr>
          <p:cNvPr id="2051" name="Rectangle 3"/>
          <p:cNvSpPr>
            <a:spLocks noGrp="1" noChangeArrowheads="1"/>
          </p:cNvSpPr>
          <p:nvPr>
            <p:ph type="dt" idx="1"/>
          </p:nvPr>
        </p:nvSpPr>
        <p:spPr bwMode="auto">
          <a:xfrm>
            <a:off x="3855985" y="1"/>
            <a:ext cx="2949629" cy="496568"/>
          </a:xfrm>
          <a:prstGeom prst="rect">
            <a:avLst/>
          </a:prstGeom>
          <a:noFill/>
          <a:ln w="9525">
            <a:noFill/>
            <a:miter lim="800000"/>
            <a:headEnd/>
            <a:tailEnd/>
          </a:ln>
          <a:effectLst/>
        </p:spPr>
        <p:txBody>
          <a:bodyPr vert="horz" wrap="square" lIns="19092" tIns="0" rIns="19092" bIns="0" numCol="1" anchor="t" anchorCtr="0" compatLnSpc="1">
            <a:prstTxWarp prst="textNoShape">
              <a:avLst/>
            </a:prstTxWarp>
          </a:bodyPr>
          <a:lstStyle>
            <a:lvl1pPr algn="r" eaLnBrk="0" hangingPunct="0">
              <a:defRPr sz="1200">
                <a:latin typeface="Arial" pitchFamily="34" charset="0"/>
              </a:defRPr>
            </a:lvl1pPr>
          </a:lstStyle>
          <a:p>
            <a:pPr>
              <a:defRPr/>
            </a:pPr>
            <a:endParaRPr lang="de-DE"/>
          </a:p>
        </p:txBody>
      </p:sp>
      <p:sp>
        <p:nvSpPr>
          <p:cNvPr id="20484" name="Rectangle 4"/>
          <p:cNvSpPr>
            <a:spLocks noGrp="1" noRot="1" noChangeAspect="1" noChangeArrowheads="1"/>
          </p:cNvSpPr>
          <p:nvPr>
            <p:ph type="sldImg" idx="2"/>
          </p:nvPr>
        </p:nvSpPr>
        <p:spPr bwMode="auto">
          <a:xfrm>
            <a:off x="919163" y="747713"/>
            <a:ext cx="4967287" cy="3727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7945" y="4723767"/>
            <a:ext cx="4989723" cy="4473891"/>
          </a:xfrm>
          <a:prstGeom prst="rect">
            <a:avLst/>
          </a:prstGeom>
          <a:noFill/>
          <a:ln w="9525">
            <a:noFill/>
            <a:miter lim="800000"/>
            <a:headEnd/>
            <a:tailEnd/>
          </a:ln>
          <a:effectLst/>
        </p:spPr>
        <p:txBody>
          <a:bodyPr vert="horz" wrap="square" lIns="92278" tIns="46139" rIns="92278" bIns="46139" numCol="1" anchor="t" anchorCtr="0" compatLnSpc="1">
            <a:prstTxWarp prst="textNoShape">
              <a:avLst/>
            </a:prstTxWarp>
          </a:bodyPr>
          <a:lstStyle/>
          <a:p>
            <a:pPr lvl="0"/>
            <a:r>
              <a:rPr lang="de-DE" noProof="0" smtClean="0"/>
              <a:t>Hier klicken, um Master-Textformat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054" name="Rectangle 6"/>
          <p:cNvSpPr>
            <a:spLocks noGrp="1" noChangeArrowheads="1"/>
          </p:cNvSpPr>
          <p:nvPr>
            <p:ph type="ftr" sz="quarter" idx="4"/>
          </p:nvPr>
        </p:nvSpPr>
        <p:spPr bwMode="auto">
          <a:xfrm>
            <a:off x="1" y="9447532"/>
            <a:ext cx="2949630" cy="496568"/>
          </a:xfrm>
          <a:prstGeom prst="rect">
            <a:avLst/>
          </a:prstGeom>
          <a:noFill/>
          <a:ln w="9525">
            <a:noFill/>
            <a:miter lim="800000"/>
            <a:headEnd/>
            <a:tailEnd/>
          </a:ln>
          <a:effectLst/>
        </p:spPr>
        <p:txBody>
          <a:bodyPr vert="horz" wrap="square" lIns="19092" tIns="0" rIns="19092" bIns="0" numCol="1" anchor="b" anchorCtr="0" compatLnSpc="1">
            <a:prstTxWarp prst="textNoShape">
              <a:avLst/>
            </a:prstTxWarp>
          </a:bodyPr>
          <a:lstStyle>
            <a:lvl1pPr eaLnBrk="0" hangingPunct="0">
              <a:defRPr sz="1200">
                <a:latin typeface="Arial" pitchFamily="34" charset="0"/>
              </a:defRPr>
            </a:lvl1pPr>
          </a:lstStyle>
          <a:p>
            <a:pPr>
              <a:defRPr/>
            </a:pPr>
            <a:endParaRPr lang="de-DE"/>
          </a:p>
        </p:txBody>
      </p:sp>
      <p:sp>
        <p:nvSpPr>
          <p:cNvPr id="2055" name="Rectangle 7"/>
          <p:cNvSpPr>
            <a:spLocks noGrp="1" noChangeArrowheads="1"/>
          </p:cNvSpPr>
          <p:nvPr>
            <p:ph type="sldNum" sz="quarter" idx="5"/>
          </p:nvPr>
        </p:nvSpPr>
        <p:spPr bwMode="auto">
          <a:xfrm>
            <a:off x="3855985" y="9447532"/>
            <a:ext cx="2949629" cy="496568"/>
          </a:xfrm>
          <a:prstGeom prst="rect">
            <a:avLst/>
          </a:prstGeom>
          <a:noFill/>
          <a:ln w="9525">
            <a:noFill/>
            <a:miter lim="800000"/>
            <a:headEnd/>
            <a:tailEnd/>
          </a:ln>
          <a:effectLst/>
        </p:spPr>
        <p:txBody>
          <a:bodyPr vert="horz" wrap="square" lIns="19092" tIns="0" rIns="19092" bIns="0" numCol="1" anchor="b" anchorCtr="0" compatLnSpc="1">
            <a:prstTxWarp prst="textNoShape">
              <a:avLst/>
            </a:prstTxWarp>
          </a:bodyPr>
          <a:lstStyle>
            <a:lvl1pPr algn="r" eaLnBrk="0" hangingPunct="0">
              <a:defRPr sz="1200">
                <a:latin typeface="Arial" pitchFamily="34" charset="0"/>
              </a:defRPr>
            </a:lvl1pPr>
          </a:lstStyle>
          <a:p>
            <a:pPr>
              <a:defRPr/>
            </a:pPr>
            <a:fld id="{F007FE8B-C539-49A2-86C6-CFC0E89A6F72}" type="slidenum">
              <a:rPr lang="de-DE"/>
              <a:pPr>
                <a:defRPr/>
              </a:pPr>
              <a:t>‹Nr.›</a:t>
            </a:fld>
            <a:endParaRPr lang="de-DE"/>
          </a:p>
        </p:txBody>
      </p:sp>
    </p:spTree>
    <p:extLst>
      <p:ext uri="{BB962C8B-B14F-4D97-AF65-F5344CB8AC3E}">
        <p14:creationId xmlns:p14="http://schemas.microsoft.com/office/powerpoint/2010/main" val="1027015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663567A-F624-46A0-B8B8-3BAA89FE9C01}" type="slidenum">
              <a:rPr lang="de-DE" sz="1200" smtClean="0"/>
              <a:pPr/>
              <a:t>1</a:t>
            </a:fld>
            <a:endParaRPr lang="de-DE" sz="1200"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10</a:t>
            </a:fld>
            <a:endParaRPr lang="de-DE"/>
          </a:p>
        </p:txBody>
      </p:sp>
    </p:spTree>
    <p:extLst>
      <p:ext uri="{BB962C8B-B14F-4D97-AF65-F5344CB8AC3E}">
        <p14:creationId xmlns:p14="http://schemas.microsoft.com/office/powerpoint/2010/main" val="270880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4584" indent="-286379" eaLnBrk="0" hangingPunct="0">
              <a:defRPr sz="2400">
                <a:solidFill>
                  <a:schemeClr val="tx1"/>
                </a:solidFill>
                <a:latin typeface="Arial" charset="0"/>
              </a:defRPr>
            </a:lvl2pPr>
            <a:lvl3pPr marL="1145515" indent="-229103" eaLnBrk="0" hangingPunct="0">
              <a:defRPr sz="2400">
                <a:solidFill>
                  <a:schemeClr val="tx1"/>
                </a:solidFill>
                <a:latin typeface="Arial" charset="0"/>
              </a:defRPr>
            </a:lvl3pPr>
            <a:lvl4pPr marL="1603720" indent="-229103" eaLnBrk="0" hangingPunct="0">
              <a:defRPr sz="2400">
                <a:solidFill>
                  <a:schemeClr val="tx1"/>
                </a:solidFill>
                <a:latin typeface="Arial" charset="0"/>
              </a:defRPr>
            </a:lvl4pPr>
            <a:lvl5pPr marL="2061926" indent="-229103" eaLnBrk="0" hangingPunct="0">
              <a:defRPr sz="2400">
                <a:solidFill>
                  <a:schemeClr val="tx1"/>
                </a:solidFill>
                <a:latin typeface="Arial" charset="0"/>
              </a:defRPr>
            </a:lvl5pPr>
            <a:lvl6pPr marL="2520132" indent="-229103" eaLnBrk="0" fontAlgn="base" hangingPunct="0">
              <a:spcBef>
                <a:spcPct val="0"/>
              </a:spcBef>
              <a:spcAft>
                <a:spcPct val="0"/>
              </a:spcAft>
              <a:defRPr sz="2400">
                <a:solidFill>
                  <a:schemeClr val="tx1"/>
                </a:solidFill>
                <a:latin typeface="Arial" charset="0"/>
              </a:defRPr>
            </a:lvl6pPr>
            <a:lvl7pPr marL="2978338" indent="-229103" eaLnBrk="0" fontAlgn="base" hangingPunct="0">
              <a:spcBef>
                <a:spcPct val="0"/>
              </a:spcBef>
              <a:spcAft>
                <a:spcPct val="0"/>
              </a:spcAft>
              <a:defRPr sz="2400">
                <a:solidFill>
                  <a:schemeClr val="tx1"/>
                </a:solidFill>
                <a:latin typeface="Arial" charset="0"/>
              </a:defRPr>
            </a:lvl7pPr>
            <a:lvl8pPr marL="3436544" indent="-229103" eaLnBrk="0" fontAlgn="base" hangingPunct="0">
              <a:spcBef>
                <a:spcPct val="0"/>
              </a:spcBef>
              <a:spcAft>
                <a:spcPct val="0"/>
              </a:spcAft>
              <a:defRPr sz="2400">
                <a:solidFill>
                  <a:schemeClr val="tx1"/>
                </a:solidFill>
                <a:latin typeface="Arial" charset="0"/>
              </a:defRPr>
            </a:lvl8pPr>
            <a:lvl9pPr marL="3894750" indent="-229103"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11</a:t>
            </a:fld>
            <a:endParaRPr lang="de-DE"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12</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14</a:t>
            </a:fld>
            <a:endParaRPr lang="de-DE"/>
          </a:p>
        </p:txBody>
      </p:sp>
    </p:spTree>
    <p:extLst>
      <p:ext uri="{BB962C8B-B14F-4D97-AF65-F5344CB8AC3E}">
        <p14:creationId xmlns:p14="http://schemas.microsoft.com/office/powerpoint/2010/main" val="1182116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15</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17</a:t>
            </a:fld>
            <a:endParaRPr lang="de-DE" dirty="0"/>
          </a:p>
        </p:txBody>
      </p:sp>
    </p:spTree>
    <p:extLst>
      <p:ext uri="{BB962C8B-B14F-4D97-AF65-F5344CB8AC3E}">
        <p14:creationId xmlns:p14="http://schemas.microsoft.com/office/powerpoint/2010/main" val="788521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18</a:t>
            </a:fld>
            <a:endParaRPr lang="de-DE" dirty="0"/>
          </a:p>
        </p:txBody>
      </p:sp>
    </p:spTree>
    <p:extLst>
      <p:ext uri="{BB962C8B-B14F-4D97-AF65-F5344CB8AC3E}">
        <p14:creationId xmlns:p14="http://schemas.microsoft.com/office/powerpoint/2010/main" val="7885216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19</a:t>
            </a:fld>
            <a:endParaRPr lang="de-DE" dirty="0"/>
          </a:p>
        </p:txBody>
      </p:sp>
    </p:spTree>
    <p:extLst>
      <p:ext uri="{BB962C8B-B14F-4D97-AF65-F5344CB8AC3E}">
        <p14:creationId xmlns:p14="http://schemas.microsoft.com/office/powerpoint/2010/main" val="7885216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20</a:t>
            </a:fld>
            <a:endParaRPr lang="de-DE" dirty="0"/>
          </a:p>
        </p:txBody>
      </p:sp>
    </p:spTree>
    <p:extLst>
      <p:ext uri="{BB962C8B-B14F-4D97-AF65-F5344CB8AC3E}">
        <p14:creationId xmlns:p14="http://schemas.microsoft.com/office/powerpoint/2010/main" val="7885216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21</a:t>
            </a:fld>
            <a:endParaRPr lang="de-DE" dirty="0"/>
          </a:p>
        </p:txBody>
      </p:sp>
    </p:spTree>
    <p:extLst>
      <p:ext uri="{BB962C8B-B14F-4D97-AF65-F5344CB8AC3E}">
        <p14:creationId xmlns:p14="http://schemas.microsoft.com/office/powerpoint/2010/main" val="788521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2</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solidFill>
                  <a:prstClr val="black"/>
                </a:solidFill>
              </a:rPr>
              <a:pPr>
                <a:defRPr/>
              </a:pPr>
              <a:t>22</a:t>
            </a:fld>
            <a:endParaRPr lang="de-DE" dirty="0">
              <a:solidFill>
                <a:prstClr val="black"/>
              </a:solidFill>
            </a:endParaRPr>
          </a:p>
        </p:txBody>
      </p:sp>
    </p:spTree>
    <p:extLst>
      <p:ext uri="{BB962C8B-B14F-4D97-AF65-F5344CB8AC3E}">
        <p14:creationId xmlns:p14="http://schemas.microsoft.com/office/powerpoint/2010/main" val="38501871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23</a:t>
            </a:fld>
            <a:endParaRPr lang="de-DE" dirty="0"/>
          </a:p>
        </p:txBody>
      </p:sp>
    </p:spTree>
    <p:extLst>
      <p:ext uri="{BB962C8B-B14F-4D97-AF65-F5344CB8AC3E}">
        <p14:creationId xmlns:p14="http://schemas.microsoft.com/office/powerpoint/2010/main" val="7885216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24</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25</a:t>
            </a:fld>
            <a:endParaRPr lang="de-DE"/>
          </a:p>
        </p:txBody>
      </p:sp>
    </p:spTree>
    <p:extLst>
      <p:ext uri="{BB962C8B-B14F-4D97-AF65-F5344CB8AC3E}">
        <p14:creationId xmlns:p14="http://schemas.microsoft.com/office/powerpoint/2010/main" val="719649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26</a:t>
            </a:fld>
            <a:endParaRPr lang="de-DE"/>
          </a:p>
        </p:txBody>
      </p:sp>
    </p:spTree>
    <p:extLst>
      <p:ext uri="{BB962C8B-B14F-4D97-AF65-F5344CB8AC3E}">
        <p14:creationId xmlns:p14="http://schemas.microsoft.com/office/powerpoint/2010/main" val="7196498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723" indent="-285663" eaLnBrk="0" hangingPunct="0">
              <a:defRPr sz="2400">
                <a:solidFill>
                  <a:schemeClr val="tx1"/>
                </a:solidFill>
                <a:latin typeface="Arial" charset="0"/>
              </a:defRPr>
            </a:lvl2pPr>
            <a:lvl3pPr marL="1142652" indent="-228530" eaLnBrk="0" hangingPunct="0">
              <a:defRPr sz="2400">
                <a:solidFill>
                  <a:schemeClr val="tx1"/>
                </a:solidFill>
                <a:latin typeface="Arial" charset="0"/>
              </a:defRPr>
            </a:lvl3pPr>
            <a:lvl4pPr marL="1599712" indent="-228530" eaLnBrk="0" hangingPunct="0">
              <a:defRPr sz="2400">
                <a:solidFill>
                  <a:schemeClr val="tx1"/>
                </a:solidFill>
                <a:latin typeface="Arial" charset="0"/>
              </a:defRPr>
            </a:lvl4pPr>
            <a:lvl5pPr marL="2056772" indent="-228530" eaLnBrk="0" hangingPunct="0">
              <a:defRPr sz="2400">
                <a:solidFill>
                  <a:schemeClr val="tx1"/>
                </a:solidFill>
                <a:latin typeface="Arial" charset="0"/>
              </a:defRPr>
            </a:lvl5pPr>
            <a:lvl6pPr marL="2513833" indent="-228530" eaLnBrk="0" fontAlgn="base" hangingPunct="0">
              <a:spcBef>
                <a:spcPct val="0"/>
              </a:spcBef>
              <a:spcAft>
                <a:spcPct val="0"/>
              </a:spcAft>
              <a:defRPr sz="2400">
                <a:solidFill>
                  <a:schemeClr val="tx1"/>
                </a:solidFill>
                <a:latin typeface="Arial" charset="0"/>
              </a:defRPr>
            </a:lvl6pPr>
            <a:lvl7pPr marL="2970894" indent="-228530" eaLnBrk="0" fontAlgn="base" hangingPunct="0">
              <a:spcBef>
                <a:spcPct val="0"/>
              </a:spcBef>
              <a:spcAft>
                <a:spcPct val="0"/>
              </a:spcAft>
              <a:defRPr sz="2400">
                <a:solidFill>
                  <a:schemeClr val="tx1"/>
                </a:solidFill>
                <a:latin typeface="Arial" charset="0"/>
              </a:defRPr>
            </a:lvl7pPr>
            <a:lvl8pPr marL="3427954" indent="-228530" eaLnBrk="0" fontAlgn="base" hangingPunct="0">
              <a:spcBef>
                <a:spcPct val="0"/>
              </a:spcBef>
              <a:spcAft>
                <a:spcPct val="0"/>
              </a:spcAft>
              <a:defRPr sz="2400">
                <a:solidFill>
                  <a:schemeClr val="tx1"/>
                </a:solidFill>
                <a:latin typeface="Arial" charset="0"/>
              </a:defRPr>
            </a:lvl8pPr>
            <a:lvl9pPr marL="3885014" indent="-22853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a:solidFill>
                  <a:prstClr val="black"/>
                </a:solidFill>
              </a:rPr>
              <a:pPr/>
              <a:t>28</a:t>
            </a:fld>
            <a:endParaRPr lang="de-DE" sz="1200"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29</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30</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31</a:t>
            </a:fld>
            <a:endParaRPr lang="de-DE"/>
          </a:p>
        </p:txBody>
      </p:sp>
    </p:spTree>
    <p:extLst>
      <p:ext uri="{BB962C8B-B14F-4D97-AF65-F5344CB8AC3E}">
        <p14:creationId xmlns:p14="http://schemas.microsoft.com/office/powerpoint/2010/main" val="32999512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33</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3</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4659" indent="-286407" eaLnBrk="0" hangingPunct="0">
              <a:defRPr sz="2400">
                <a:solidFill>
                  <a:schemeClr val="tx1"/>
                </a:solidFill>
                <a:latin typeface="Arial" charset="0"/>
              </a:defRPr>
            </a:lvl2pPr>
            <a:lvl3pPr marL="1145629" indent="-229126" eaLnBrk="0" hangingPunct="0">
              <a:defRPr sz="2400">
                <a:solidFill>
                  <a:schemeClr val="tx1"/>
                </a:solidFill>
                <a:latin typeface="Arial" charset="0"/>
              </a:defRPr>
            </a:lvl3pPr>
            <a:lvl4pPr marL="1603880" indent="-229126" eaLnBrk="0" hangingPunct="0">
              <a:defRPr sz="2400">
                <a:solidFill>
                  <a:schemeClr val="tx1"/>
                </a:solidFill>
                <a:latin typeface="Arial" charset="0"/>
              </a:defRPr>
            </a:lvl4pPr>
            <a:lvl5pPr marL="2062132" indent="-229126" eaLnBrk="0" hangingPunct="0">
              <a:defRPr sz="2400">
                <a:solidFill>
                  <a:schemeClr val="tx1"/>
                </a:solidFill>
                <a:latin typeface="Arial" charset="0"/>
              </a:defRPr>
            </a:lvl5pPr>
            <a:lvl6pPr marL="2520384" indent="-229126" eaLnBrk="0" fontAlgn="base" hangingPunct="0">
              <a:spcBef>
                <a:spcPct val="0"/>
              </a:spcBef>
              <a:spcAft>
                <a:spcPct val="0"/>
              </a:spcAft>
              <a:defRPr sz="2400">
                <a:solidFill>
                  <a:schemeClr val="tx1"/>
                </a:solidFill>
                <a:latin typeface="Arial" charset="0"/>
              </a:defRPr>
            </a:lvl6pPr>
            <a:lvl7pPr marL="2978635" indent="-229126" eaLnBrk="0" fontAlgn="base" hangingPunct="0">
              <a:spcBef>
                <a:spcPct val="0"/>
              </a:spcBef>
              <a:spcAft>
                <a:spcPct val="0"/>
              </a:spcAft>
              <a:defRPr sz="2400">
                <a:solidFill>
                  <a:schemeClr val="tx1"/>
                </a:solidFill>
                <a:latin typeface="Arial" charset="0"/>
              </a:defRPr>
            </a:lvl7pPr>
            <a:lvl8pPr marL="3436887" indent="-229126" eaLnBrk="0" fontAlgn="base" hangingPunct="0">
              <a:spcBef>
                <a:spcPct val="0"/>
              </a:spcBef>
              <a:spcAft>
                <a:spcPct val="0"/>
              </a:spcAft>
              <a:defRPr sz="2400">
                <a:solidFill>
                  <a:schemeClr val="tx1"/>
                </a:solidFill>
                <a:latin typeface="Arial" charset="0"/>
              </a:defRPr>
            </a:lvl8pPr>
            <a:lvl9pPr marL="3895138" indent="-229126"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34</a:t>
            </a:fld>
            <a:endParaRPr lang="de-DE"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35</a:t>
            </a:fld>
            <a:endParaRPr lang="de-DE"/>
          </a:p>
        </p:txBody>
      </p:sp>
    </p:spTree>
    <p:extLst>
      <p:ext uri="{BB962C8B-B14F-4D97-AF65-F5344CB8AC3E}">
        <p14:creationId xmlns:p14="http://schemas.microsoft.com/office/powerpoint/2010/main" val="609340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4</a:t>
            </a:fld>
            <a:endParaRPr lang="en-US"/>
          </a:p>
        </p:txBody>
      </p:sp>
      <p:sp>
        <p:nvSpPr>
          <p:cNvPr id="5" name="Datumsplatzhalter 4"/>
          <p:cNvSpPr>
            <a:spLocks noGrp="1"/>
          </p:cNvSpPr>
          <p:nvPr>
            <p:ph type="dt" idx="1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9F075BF-B68F-49A6-BBD9-1F9203778404}" type="slidenum">
              <a:rPr lang="en-US" smtClean="0"/>
              <a:pPr/>
              <a:t>5</a:t>
            </a:fld>
            <a:endParaRPr lang="en-US"/>
          </a:p>
        </p:txBody>
      </p:sp>
      <p:sp>
        <p:nvSpPr>
          <p:cNvPr id="5" name="Datumsplatzhalter 4"/>
          <p:cNvSpPr>
            <a:spLocks noGrp="1"/>
          </p:cNvSpPr>
          <p:nvPr>
            <p:ph type="dt" idx="1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824" indent="-285702" eaLnBrk="0" hangingPunct="0">
              <a:defRPr sz="2400">
                <a:solidFill>
                  <a:schemeClr val="tx1"/>
                </a:solidFill>
                <a:latin typeface="Arial" charset="0"/>
              </a:defRPr>
            </a:lvl2pPr>
            <a:lvl3pPr marL="1142806" indent="-228561" eaLnBrk="0" hangingPunct="0">
              <a:defRPr sz="2400">
                <a:solidFill>
                  <a:schemeClr val="tx1"/>
                </a:solidFill>
                <a:latin typeface="Arial" charset="0"/>
              </a:defRPr>
            </a:lvl3pPr>
            <a:lvl4pPr marL="1599929" indent="-228561" eaLnBrk="0" hangingPunct="0">
              <a:defRPr sz="2400">
                <a:solidFill>
                  <a:schemeClr val="tx1"/>
                </a:solidFill>
                <a:latin typeface="Arial" charset="0"/>
              </a:defRPr>
            </a:lvl4pPr>
            <a:lvl5pPr marL="2057052" indent="-228561" eaLnBrk="0" hangingPunct="0">
              <a:defRPr sz="2400">
                <a:solidFill>
                  <a:schemeClr val="tx1"/>
                </a:solidFill>
                <a:latin typeface="Arial" charset="0"/>
              </a:defRPr>
            </a:lvl5pPr>
            <a:lvl6pPr marL="2514174" indent="-228561" eaLnBrk="0" fontAlgn="base" hangingPunct="0">
              <a:spcBef>
                <a:spcPct val="0"/>
              </a:spcBef>
              <a:spcAft>
                <a:spcPct val="0"/>
              </a:spcAft>
              <a:defRPr sz="2400">
                <a:solidFill>
                  <a:schemeClr val="tx1"/>
                </a:solidFill>
                <a:latin typeface="Arial" charset="0"/>
              </a:defRPr>
            </a:lvl6pPr>
            <a:lvl7pPr marL="2971296" indent="-228561" eaLnBrk="0" fontAlgn="base" hangingPunct="0">
              <a:spcBef>
                <a:spcPct val="0"/>
              </a:spcBef>
              <a:spcAft>
                <a:spcPct val="0"/>
              </a:spcAft>
              <a:defRPr sz="2400">
                <a:solidFill>
                  <a:schemeClr val="tx1"/>
                </a:solidFill>
                <a:latin typeface="Arial" charset="0"/>
              </a:defRPr>
            </a:lvl7pPr>
            <a:lvl8pPr marL="3428419" indent="-228561" eaLnBrk="0" fontAlgn="base" hangingPunct="0">
              <a:spcBef>
                <a:spcPct val="0"/>
              </a:spcBef>
              <a:spcAft>
                <a:spcPct val="0"/>
              </a:spcAft>
              <a:defRPr sz="2400">
                <a:solidFill>
                  <a:schemeClr val="tx1"/>
                </a:solidFill>
                <a:latin typeface="Arial" charset="0"/>
              </a:defRPr>
            </a:lvl8pPr>
            <a:lvl9pPr marL="3885542" indent="-228561"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6</a:t>
            </a:fld>
            <a:endParaRPr lang="de-DE"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7</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4584" indent="-286379" eaLnBrk="0" hangingPunct="0">
              <a:defRPr sz="2400">
                <a:solidFill>
                  <a:schemeClr val="tx1"/>
                </a:solidFill>
                <a:latin typeface="Arial" charset="0"/>
              </a:defRPr>
            </a:lvl2pPr>
            <a:lvl3pPr marL="1145515" indent="-229103" eaLnBrk="0" hangingPunct="0">
              <a:defRPr sz="2400">
                <a:solidFill>
                  <a:schemeClr val="tx1"/>
                </a:solidFill>
                <a:latin typeface="Arial" charset="0"/>
              </a:defRPr>
            </a:lvl3pPr>
            <a:lvl4pPr marL="1603720" indent="-229103" eaLnBrk="0" hangingPunct="0">
              <a:defRPr sz="2400">
                <a:solidFill>
                  <a:schemeClr val="tx1"/>
                </a:solidFill>
                <a:latin typeface="Arial" charset="0"/>
              </a:defRPr>
            </a:lvl4pPr>
            <a:lvl5pPr marL="2061926" indent="-229103" eaLnBrk="0" hangingPunct="0">
              <a:defRPr sz="2400">
                <a:solidFill>
                  <a:schemeClr val="tx1"/>
                </a:solidFill>
                <a:latin typeface="Arial" charset="0"/>
              </a:defRPr>
            </a:lvl5pPr>
            <a:lvl6pPr marL="2520132" indent="-229103" eaLnBrk="0" fontAlgn="base" hangingPunct="0">
              <a:spcBef>
                <a:spcPct val="0"/>
              </a:spcBef>
              <a:spcAft>
                <a:spcPct val="0"/>
              </a:spcAft>
              <a:defRPr sz="2400">
                <a:solidFill>
                  <a:schemeClr val="tx1"/>
                </a:solidFill>
                <a:latin typeface="Arial" charset="0"/>
              </a:defRPr>
            </a:lvl6pPr>
            <a:lvl7pPr marL="2978338" indent="-229103" eaLnBrk="0" fontAlgn="base" hangingPunct="0">
              <a:spcBef>
                <a:spcPct val="0"/>
              </a:spcBef>
              <a:spcAft>
                <a:spcPct val="0"/>
              </a:spcAft>
              <a:defRPr sz="2400">
                <a:solidFill>
                  <a:schemeClr val="tx1"/>
                </a:solidFill>
                <a:latin typeface="Arial" charset="0"/>
              </a:defRPr>
            </a:lvl7pPr>
            <a:lvl8pPr marL="3436544" indent="-229103" eaLnBrk="0" fontAlgn="base" hangingPunct="0">
              <a:spcBef>
                <a:spcPct val="0"/>
              </a:spcBef>
              <a:spcAft>
                <a:spcPct val="0"/>
              </a:spcAft>
              <a:defRPr sz="2400">
                <a:solidFill>
                  <a:schemeClr val="tx1"/>
                </a:solidFill>
                <a:latin typeface="Arial" charset="0"/>
              </a:defRPr>
            </a:lvl8pPr>
            <a:lvl9pPr marL="3894750" indent="-229103"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8</a:t>
            </a:fld>
            <a:endParaRPr lang="de-DE"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4584" indent="-286379" eaLnBrk="0" hangingPunct="0">
              <a:defRPr sz="2400">
                <a:solidFill>
                  <a:schemeClr val="tx1"/>
                </a:solidFill>
                <a:latin typeface="Arial" charset="0"/>
              </a:defRPr>
            </a:lvl2pPr>
            <a:lvl3pPr marL="1145515" indent="-229103" eaLnBrk="0" hangingPunct="0">
              <a:defRPr sz="2400">
                <a:solidFill>
                  <a:schemeClr val="tx1"/>
                </a:solidFill>
                <a:latin typeface="Arial" charset="0"/>
              </a:defRPr>
            </a:lvl3pPr>
            <a:lvl4pPr marL="1603720" indent="-229103" eaLnBrk="0" hangingPunct="0">
              <a:defRPr sz="2400">
                <a:solidFill>
                  <a:schemeClr val="tx1"/>
                </a:solidFill>
                <a:latin typeface="Arial" charset="0"/>
              </a:defRPr>
            </a:lvl4pPr>
            <a:lvl5pPr marL="2061926" indent="-229103" eaLnBrk="0" hangingPunct="0">
              <a:defRPr sz="2400">
                <a:solidFill>
                  <a:schemeClr val="tx1"/>
                </a:solidFill>
                <a:latin typeface="Arial" charset="0"/>
              </a:defRPr>
            </a:lvl5pPr>
            <a:lvl6pPr marL="2520132" indent="-229103" eaLnBrk="0" fontAlgn="base" hangingPunct="0">
              <a:spcBef>
                <a:spcPct val="0"/>
              </a:spcBef>
              <a:spcAft>
                <a:spcPct val="0"/>
              </a:spcAft>
              <a:defRPr sz="2400">
                <a:solidFill>
                  <a:schemeClr val="tx1"/>
                </a:solidFill>
                <a:latin typeface="Arial" charset="0"/>
              </a:defRPr>
            </a:lvl6pPr>
            <a:lvl7pPr marL="2978338" indent="-229103" eaLnBrk="0" fontAlgn="base" hangingPunct="0">
              <a:spcBef>
                <a:spcPct val="0"/>
              </a:spcBef>
              <a:spcAft>
                <a:spcPct val="0"/>
              </a:spcAft>
              <a:defRPr sz="2400">
                <a:solidFill>
                  <a:schemeClr val="tx1"/>
                </a:solidFill>
                <a:latin typeface="Arial" charset="0"/>
              </a:defRPr>
            </a:lvl7pPr>
            <a:lvl8pPr marL="3436544" indent="-229103" eaLnBrk="0" fontAlgn="base" hangingPunct="0">
              <a:spcBef>
                <a:spcPct val="0"/>
              </a:spcBef>
              <a:spcAft>
                <a:spcPct val="0"/>
              </a:spcAft>
              <a:defRPr sz="2400">
                <a:solidFill>
                  <a:schemeClr val="tx1"/>
                </a:solidFill>
                <a:latin typeface="Arial" charset="0"/>
              </a:defRPr>
            </a:lvl8pPr>
            <a:lvl9pPr marL="3894750" indent="-229103"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a:pPr/>
              <a:t>9</a:t>
            </a:fld>
            <a:endParaRPr lang="de-DE"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7" descr="OeP_Parlament_D_2C_R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89663" y="457200"/>
            <a:ext cx="2601912" cy="141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Rectangle 17"/>
          <p:cNvSpPr>
            <a:spLocks noGrp="1" noChangeAspect="1" noChangeArrowheads="1"/>
          </p:cNvSpPr>
          <p:nvPr>
            <p:ph type="ctrTitle" sz="quarter"/>
          </p:nvPr>
        </p:nvSpPr>
        <p:spPr>
          <a:xfrm>
            <a:off x="382588" y="4549775"/>
            <a:ext cx="7161212" cy="625475"/>
          </a:xfrm>
        </p:spPr>
        <p:txBody>
          <a:bodyPr>
            <a:spAutoFit/>
          </a:bodyPr>
          <a:lstStyle>
            <a:lvl1pPr>
              <a:lnSpc>
                <a:spcPct val="100000"/>
              </a:lnSpc>
              <a:defRPr sz="3500"/>
            </a:lvl1pPr>
          </a:lstStyle>
          <a:p>
            <a:r>
              <a:rPr lang="de-DE" smtClean="0"/>
              <a:t>Titelmasterformat durch Klicken bearbeiten</a:t>
            </a:r>
            <a:endParaRPr lang="de-DE"/>
          </a:p>
        </p:txBody>
      </p:sp>
      <p:sp>
        <p:nvSpPr>
          <p:cNvPr id="3090" name="Rectangle 18"/>
          <p:cNvSpPr>
            <a:spLocks noGrp="1" noChangeAspect="1" noChangeArrowheads="1"/>
          </p:cNvSpPr>
          <p:nvPr>
            <p:ph type="subTitle" sz="quarter" idx="1"/>
          </p:nvPr>
        </p:nvSpPr>
        <p:spPr>
          <a:xfrm>
            <a:off x="406400" y="5105400"/>
            <a:ext cx="7137400" cy="274638"/>
          </a:xfrm>
          <a:ln w="12700"/>
        </p:spPr>
        <p:txBody>
          <a:bodyPr lIns="91440" tIns="0" rIns="91440" bIns="0">
            <a:spAutoFit/>
          </a:bodyPr>
          <a:lstStyle>
            <a:lvl1pPr>
              <a:spcBef>
                <a:spcPct val="0"/>
              </a:spcBef>
              <a:buClrTx/>
              <a:buSzTx/>
              <a:buFontTx/>
              <a:buChar char="•"/>
              <a:defRPr/>
            </a:lvl1pPr>
          </a:lstStyle>
          <a:p>
            <a:r>
              <a:rPr lang="de-DE" smtClean="0"/>
              <a:t>Formatvorlage des Untertitelmasters durch Klicken bearbeiten</a:t>
            </a:r>
            <a:endParaRPr lang="de-DE"/>
          </a:p>
        </p:txBody>
      </p:sp>
    </p:spTree>
    <p:extLst>
      <p:ext uri="{BB962C8B-B14F-4D97-AF65-F5344CB8AC3E}">
        <p14:creationId xmlns:p14="http://schemas.microsoft.com/office/powerpoint/2010/main" val="3872493047"/>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F51C38CC-9494-4975-BC38-50923AED8E25}"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87879618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533400"/>
            <a:ext cx="2057400" cy="5334000"/>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381000" y="533400"/>
            <a:ext cx="6019800" cy="5334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16030631-EA3A-4E7D-A887-9FDF9504E87F}"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408335455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1276350"/>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423863" y="1981200"/>
            <a:ext cx="4016375" cy="3886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592638" y="1981200"/>
            <a:ext cx="4017962" cy="3886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21"/>
          <p:cNvSpPr>
            <a:spLocks noGrp="1" noChangeArrowheads="1"/>
          </p:cNvSpPr>
          <p:nvPr>
            <p:ph type="sldNum" sz="quarter" idx="10"/>
          </p:nvPr>
        </p:nvSpPr>
        <p:spPr>
          <a:ln/>
        </p:spPr>
        <p:txBody>
          <a:bodyPr/>
          <a:lstStyle>
            <a:lvl1pPr>
              <a:defRPr/>
            </a:lvl1pPr>
          </a:lstStyle>
          <a:p>
            <a:pPr>
              <a:defRPr/>
            </a:pPr>
            <a:fld id="{FF8F14B6-2EE4-4E54-943B-4C1ED28598B8}"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301090926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71FD30D2-9CA5-43BE-8D4E-1FD5D4F44DF1}"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395098195"/>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21"/>
          <p:cNvSpPr>
            <a:spLocks noGrp="1" noChangeArrowheads="1"/>
          </p:cNvSpPr>
          <p:nvPr>
            <p:ph type="sldNum" sz="quarter" idx="10"/>
          </p:nvPr>
        </p:nvSpPr>
        <p:spPr>
          <a:ln/>
        </p:spPr>
        <p:txBody>
          <a:bodyPr/>
          <a:lstStyle>
            <a:lvl1pPr>
              <a:defRPr/>
            </a:lvl1pPr>
          </a:lstStyle>
          <a:p>
            <a:pPr>
              <a:defRPr/>
            </a:pPr>
            <a:fld id="{C034975C-34EA-4767-81F6-BC8D48016F82}"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38028039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23863" y="1981200"/>
            <a:ext cx="4016375"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592638" y="1981200"/>
            <a:ext cx="401796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21"/>
          <p:cNvSpPr>
            <a:spLocks noGrp="1" noChangeArrowheads="1"/>
          </p:cNvSpPr>
          <p:nvPr>
            <p:ph type="sldNum" sz="quarter" idx="10"/>
          </p:nvPr>
        </p:nvSpPr>
        <p:spPr>
          <a:ln/>
        </p:spPr>
        <p:txBody>
          <a:bodyPr/>
          <a:lstStyle>
            <a:lvl1pPr>
              <a:defRPr/>
            </a:lvl1pPr>
          </a:lstStyle>
          <a:p>
            <a:pPr>
              <a:defRPr/>
            </a:pPr>
            <a:fld id="{2DD113C0-3314-462B-91ED-6B9505AB5FF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56026545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Rectangle 21"/>
          <p:cNvSpPr>
            <a:spLocks noGrp="1" noChangeArrowheads="1"/>
          </p:cNvSpPr>
          <p:nvPr>
            <p:ph type="sldNum" sz="quarter" idx="10"/>
          </p:nvPr>
        </p:nvSpPr>
        <p:spPr>
          <a:ln/>
        </p:spPr>
        <p:txBody>
          <a:bodyPr/>
          <a:lstStyle>
            <a:lvl1pPr>
              <a:defRPr/>
            </a:lvl1pPr>
          </a:lstStyle>
          <a:p>
            <a:pPr>
              <a:defRPr/>
            </a:pPr>
            <a:fld id="{EFE7D595-455B-4974-95E6-47EFCC3F8CAE}" type="slidenum">
              <a:rPr lang="de-DE"/>
              <a:pPr>
                <a:defRPr/>
              </a:pPr>
              <a:t>‹Nr.›</a:t>
            </a:fld>
            <a:endParaRPr lang="de-DE"/>
          </a:p>
        </p:txBody>
      </p:sp>
      <p:sp>
        <p:nvSpPr>
          <p:cNvPr id="8"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32969111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Rectangle 21"/>
          <p:cNvSpPr>
            <a:spLocks noGrp="1" noChangeArrowheads="1"/>
          </p:cNvSpPr>
          <p:nvPr>
            <p:ph type="sldNum" sz="quarter" idx="10"/>
          </p:nvPr>
        </p:nvSpPr>
        <p:spPr>
          <a:ln/>
        </p:spPr>
        <p:txBody>
          <a:bodyPr/>
          <a:lstStyle>
            <a:lvl1pPr>
              <a:defRPr/>
            </a:lvl1pPr>
          </a:lstStyle>
          <a:p>
            <a:pPr>
              <a:defRPr/>
            </a:pPr>
            <a:fld id="{5A9B3A48-D934-4182-A07F-05612E35E0E0}" type="slidenum">
              <a:rPr lang="de-DE"/>
              <a:pPr>
                <a:defRPr/>
              </a:pPr>
              <a:t>‹Nr.›</a:t>
            </a:fld>
            <a:endParaRPr lang="de-DE"/>
          </a:p>
        </p:txBody>
      </p:sp>
      <p:sp>
        <p:nvSpPr>
          <p:cNvPr id="4"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1221703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2D68EDBF-8092-478A-88A2-409F9C533C3E}" type="slidenum">
              <a:rPr lang="de-DE"/>
              <a:pPr>
                <a:defRPr/>
              </a:pPr>
              <a:t>‹Nr.›</a:t>
            </a:fld>
            <a:endParaRPr lang="de-DE"/>
          </a:p>
        </p:txBody>
      </p:sp>
      <p:sp>
        <p:nvSpPr>
          <p:cNvPr id="3"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1101261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21"/>
          <p:cNvSpPr>
            <a:spLocks noGrp="1" noChangeArrowheads="1"/>
          </p:cNvSpPr>
          <p:nvPr>
            <p:ph type="sldNum" sz="quarter" idx="10"/>
          </p:nvPr>
        </p:nvSpPr>
        <p:spPr>
          <a:ln/>
        </p:spPr>
        <p:txBody>
          <a:bodyPr/>
          <a:lstStyle>
            <a:lvl1pPr>
              <a:defRPr/>
            </a:lvl1pPr>
          </a:lstStyle>
          <a:p>
            <a:pPr>
              <a:defRPr/>
            </a:pPr>
            <a:fld id="{739ECBE8-8779-4213-A2D0-7562ABE5392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08615498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21"/>
          <p:cNvSpPr>
            <a:spLocks noGrp="1" noChangeArrowheads="1"/>
          </p:cNvSpPr>
          <p:nvPr>
            <p:ph type="sldNum" sz="quarter" idx="10"/>
          </p:nvPr>
        </p:nvSpPr>
        <p:spPr>
          <a:ln/>
        </p:spPr>
        <p:txBody>
          <a:bodyPr/>
          <a:lstStyle>
            <a:lvl1pPr>
              <a:defRPr/>
            </a:lvl1pPr>
          </a:lstStyle>
          <a:p>
            <a:pPr>
              <a:defRPr/>
            </a:pPr>
            <a:fld id="{91ED14E3-68B9-48DB-BAD2-8328EAE8F1C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9213748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81000" y="533400"/>
            <a:ext cx="822960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de-DE" smtClean="0"/>
              <a:t>Mastertitelformat bearbeiten</a:t>
            </a:r>
          </a:p>
        </p:txBody>
      </p:sp>
      <p:sp>
        <p:nvSpPr>
          <p:cNvPr id="1027" name="Rectangle 4"/>
          <p:cNvSpPr>
            <a:spLocks noGrp="1" noChangeArrowheads="1"/>
          </p:cNvSpPr>
          <p:nvPr>
            <p:ph type="body" idx="1"/>
          </p:nvPr>
        </p:nvSpPr>
        <p:spPr bwMode="auto">
          <a:xfrm>
            <a:off x="423863" y="1981200"/>
            <a:ext cx="818673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45" name="Rectangle 21"/>
          <p:cNvSpPr>
            <a:spLocks noGrp="1" noChangeArrowheads="1"/>
          </p:cNvSpPr>
          <p:nvPr>
            <p:ph type="sldNum" sz="quarter" idx="4"/>
          </p:nvPr>
        </p:nvSpPr>
        <p:spPr bwMode="auto">
          <a:xfrm>
            <a:off x="539750" y="6524625"/>
            <a:ext cx="374650" cy="3365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eaLnBrk="0" hangingPunct="0">
              <a:defRPr sz="900" smtClean="0">
                <a:solidFill>
                  <a:schemeClr val="bg1"/>
                </a:solidFill>
                <a:ea typeface="ヒラギノ角ゴ Pro W3" pitchFamily="1" charset="-128"/>
              </a:defRPr>
            </a:lvl1pPr>
          </a:lstStyle>
          <a:p>
            <a:pPr>
              <a:defRPr/>
            </a:pPr>
            <a:fld id="{51294AC9-1878-41BD-9824-F5F3E12EAC3E}" type="slidenum">
              <a:rPr lang="de-DE"/>
              <a:pPr>
                <a:defRPr/>
              </a:pPr>
              <a:t>‹Nr.›</a:t>
            </a:fld>
            <a:endParaRPr lang="de-DE"/>
          </a:p>
        </p:txBody>
      </p:sp>
      <p:sp>
        <p:nvSpPr>
          <p:cNvPr id="1046" name="Rectangle 22"/>
          <p:cNvSpPr>
            <a:spLocks noGrp="1" noChangeArrowheads="1"/>
          </p:cNvSpPr>
          <p:nvPr>
            <p:ph type="ftr" sz="quarter" idx="3"/>
          </p:nvPr>
        </p:nvSpPr>
        <p:spPr bwMode="auto">
          <a:xfrm>
            <a:off x="1258888" y="6524625"/>
            <a:ext cx="2362200" cy="30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eaLnBrk="0" hangingPunct="0">
              <a:defRPr sz="900" smtClean="0">
                <a:solidFill>
                  <a:schemeClr val="bg1"/>
                </a:solidFill>
                <a:latin typeface="Palatino" pitchFamily="18" charset="0"/>
                <a:ea typeface="ヒラギノ角ゴ Pro W3" pitchFamily="1" charset="-128"/>
              </a:defRPr>
            </a:lvl1pPr>
          </a:lstStyle>
          <a:p>
            <a:pPr>
              <a:defRPr/>
            </a:pPr>
            <a:r>
              <a:rPr lang="de-DE"/>
              <a:t>REPUBLIK ÖSTERREICH  Parlament</a:t>
            </a:r>
          </a:p>
        </p:txBody>
      </p:sp>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timing>
    <p:tnLst>
      <p:par>
        <p:cTn id="1" dur="indefinite" restart="never" nodeType="tmRoot"/>
      </p:par>
    </p:tnLst>
  </p:timing>
  <p:hf hdr="0" dt="0"/>
  <p:txStyles>
    <p:titleStyle>
      <a:lvl1pPr algn="l" rtl="0" eaLnBrk="1" fontAlgn="base" hangingPunct="1">
        <a:lnSpc>
          <a:spcPct val="90000"/>
        </a:lnSpc>
        <a:spcBef>
          <a:spcPct val="0"/>
        </a:spcBef>
        <a:spcAft>
          <a:spcPct val="0"/>
        </a:spcAft>
        <a:defRPr sz="3000">
          <a:solidFill>
            <a:srgbClr val="EF0F2C"/>
          </a:solidFill>
          <a:latin typeface="+mj-lt"/>
          <a:ea typeface="+mj-ea"/>
          <a:cs typeface="+mj-cs"/>
        </a:defRPr>
      </a:lvl1pPr>
      <a:lvl2pPr algn="l" rtl="0" eaLnBrk="1" fontAlgn="base" hangingPunct="1">
        <a:lnSpc>
          <a:spcPct val="90000"/>
        </a:lnSpc>
        <a:spcBef>
          <a:spcPct val="0"/>
        </a:spcBef>
        <a:spcAft>
          <a:spcPct val="0"/>
        </a:spcAft>
        <a:defRPr sz="3000">
          <a:solidFill>
            <a:srgbClr val="EF0F2C"/>
          </a:solidFill>
          <a:latin typeface="Palatino" pitchFamily="18" charset="0"/>
        </a:defRPr>
      </a:lvl2pPr>
      <a:lvl3pPr algn="l" rtl="0" eaLnBrk="1" fontAlgn="base" hangingPunct="1">
        <a:lnSpc>
          <a:spcPct val="90000"/>
        </a:lnSpc>
        <a:spcBef>
          <a:spcPct val="0"/>
        </a:spcBef>
        <a:spcAft>
          <a:spcPct val="0"/>
        </a:spcAft>
        <a:defRPr sz="3000">
          <a:solidFill>
            <a:srgbClr val="EF0F2C"/>
          </a:solidFill>
          <a:latin typeface="Palatino" pitchFamily="18" charset="0"/>
        </a:defRPr>
      </a:lvl3pPr>
      <a:lvl4pPr algn="l" rtl="0" eaLnBrk="1" fontAlgn="base" hangingPunct="1">
        <a:lnSpc>
          <a:spcPct val="90000"/>
        </a:lnSpc>
        <a:spcBef>
          <a:spcPct val="0"/>
        </a:spcBef>
        <a:spcAft>
          <a:spcPct val="0"/>
        </a:spcAft>
        <a:defRPr sz="3000">
          <a:solidFill>
            <a:srgbClr val="EF0F2C"/>
          </a:solidFill>
          <a:latin typeface="Palatino" pitchFamily="18" charset="0"/>
        </a:defRPr>
      </a:lvl4pPr>
      <a:lvl5pPr algn="l" rtl="0" eaLnBrk="1" fontAlgn="base" hangingPunct="1">
        <a:lnSpc>
          <a:spcPct val="90000"/>
        </a:lnSpc>
        <a:spcBef>
          <a:spcPct val="0"/>
        </a:spcBef>
        <a:spcAft>
          <a:spcPct val="0"/>
        </a:spcAft>
        <a:defRPr sz="3000">
          <a:solidFill>
            <a:srgbClr val="EF0F2C"/>
          </a:solidFill>
          <a:latin typeface="Palatino" pitchFamily="18" charset="0"/>
        </a:defRPr>
      </a:lvl5pPr>
      <a:lvl6pPr marL="457200" algn="l" rtl="0" eaLnBrk="1" fontAlgn="base" hangingPunct="1">
        <a:lnSpc>
          <a:spcPct val="90000"/>
        </a:lnSpc>
        <a:spcBef>
          <a:spcPct val="0"/>
        </a:spcBef>
        <a:spcAft>
          <a:spcPct val="0"/>
        </a:spcAft>
        <a:defRPr sz="3000">
          <a:solidFill>
            <a:srgbClr val="EF0F2C"/>
          </a:solidFill>
          <a:latin typeface="Palatino" pitchFamily="18" charset="0"/>
        </a:defRPr>
      </a:lvl6pPr>
      <a:lvl7pPr marL="914400" algn="l" rtl="0" eaLnBrk="1" fontAlgn="base" hangingPunct="1">
        <a:lnSpc>
          <a:spcPct val="90000"/>
        </a:lnSpc>
        <a:spcBef>
          <a:spcPct val="0"/>
        </a:spcBef>
        <a:spcAft>
          <a:spcPct val="0"/>
        </a:spcAft>
        <a:defRPr sz="3000">
          <a:solidFill>
            <a:srgbClr val="EF0F2C"/>
          </a:solidFill>
          <a:latin typeface="Palatino" pitchFamily="18" charset="0"/>
        </a:defRPr>
      </a:lvl7pPr>
      <a:lvl8pPr marL="1371600" algn="l" rtl="0" eaLnBrk="1" fontAlgn="base" hangingPunct="1">
        <a:lnSpc>
          <a:spcPct val="90000"/>
        </a:lnSpc>
        <a:spcBef>
          <a:spcPct val="0"/>
        </a:spcBef>
        <a:spcAft>
          <a:spcPct val="0"/>
        </a:spcAft>
        <a:defRPr sz="3000">
          <a:solidFill>
            <a:srgbClr val="EF0F2C"/>
          </a:solidFill>
          <a:latin typeface="Palatino" pitchFamily="18" charset="0"/>
        </a:defRPr>
      </a:lvl8pPr>
      <a:lvl9pPr marL="1828800" algn="l" rtl="0" eaLnBrk="1" fontAlgn="base" hangingPunct="1">
        <a:lnSpc>
          <a:spcPct val="90000"/>
        </a:lnSpc>
        <a:spcBef>
          <a:spcPct val="0"/>
        </a:spcBef>
        <a:spcAft>
          <a:spcPct val="0"/>
        </a:spcAft>
        <a:defRPr sz="3000">
          <a:solidFill>
            <a:srgbClr val="EF0F2C"/>
          </a:solidFill>
          <a:latin typeface="Palatino" pitchFamily="18" charset="0"/>
        </a:defRPr>
      </a:lvl9pPr>
    </p:titleStyle>
    <p:bodyStyle>
      <a:lvl1pPr marL="342900" indent="-342900" algn="l" rtl="0" eaLnBrk="1" fontAlgn="base" hangingPunct="1">
        <a:spcBef>
          <a:spcPct val="20000"/>
        </a:spcBef>
        <a:spcAft>
          <a:spcPct val="0"/>
        </a:spcAft>
        <a:buClr>
          <a:schemeClr val="tx2"/>
        </a:buClr>
        <a:buSzPct val="70000"/>
        <a:buFont typeface="Times" pitchFamily="18" charset="0"/>
        <a:buChar char="•"/>
        <a:defRPr>
          <a:solidFill>
            <a:schemeClr val="tx1"/>
          </a:solidFill>
          <a:latin typeface="+mn-lt"/>
          <a:ea typeface="+mn-ea"/>
          <a:cs typeface="+mn-cs"/>
        </a:defRPr>
      </a:lvl1pPr>
      <a:lvl2pPr marL="533400" indent="-342900" algn="l" rtl="0" eaLnBrk="1" fontAlgn="base" hangingPunct="1">
        <a:spcBef>
          <a:spcPct val="20000"/>
        </a:spcBef>
        <a:spcAft>
          <a:spcPct val="0"/>
        </a:spcAft>
        <a:buClr>
          <a:schemeClr val="bg2"/>
        </a:buClr>
        <a:buSzPct val="65000"/>
        <a:buFont typeface="Times" pitchFamily="18" charset="0"/>
        <a:buChar char="•"/>
        <a:defRPr>
          <a:solidFill>
            <a:schemeClr val="tx1"/>
          </a:solidFill>
          <a:latin typeface="+mn-lt"/>
        </a:defRPr>
      </a:lvl2pPr>
      <a:lvl3pPr marL="723900" indent="-342900" algn="l" rtl="0" eaLnBrk="1" fontAlgn="base" hangingPunct="1">
        <a:spcBef>
          <a:spcPct val="20000"/>
        </a:spcBef>
        <a:spcAft>
          <a:spcPct val="0"/>
        </a:spcAft>
        <a:buClr>
          <a:schemeClr val="tx2"/>
        </a:buClr>
        <a:buSzPct val="60000"/>
        <a:buFont typeface="Times" pitchFamily="18" charset="0"/>
        <a:buChar char="•"/>
        <a:defRPr>
          <a:solidFill>
            <a:schemeClr val="tx1"/>
          </a:solidFill>
          <a:latin typeface="+mn-lt"/>
        </a:defRPr>
      </a:lvl3pPr>
      <a:lvl4pPr marL="914400" indent="-342900" algn="l" rtl="0" eaLnBrk="1" fontAlgn="base" hangingPunct="1">
        <a:spcBef>
          <a:spcPct val="20000"/>
        </a:spcBef>
        <a:spcAft>
          <a:spcPct val="0"/>
        </a:spcAft>
        <a:buClr>
          <a:schemeClr val="bg2"/>
        </a:buClr>
        <a:buSzPct val="70000"/>
        <a:buFont typeface="Times" pitchFamily="18" charset="0"/>
        <a:buChar char="•"/>
        <a:defRPr>
          <a:solidFill>
            <a:schemeClr val="tx1"/>
          </a:solidFill>
          <a:latin typeface="+mn-lt"/>
        </a:defRPr>
      </a:lvl4pPr>
      <a:lvl5pPr marL="11049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5pPr>
      <a:lvl6pPr marL="15621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6pPr>
      <a:lvl7pPr marL="20193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7pPr>
      <a:lvl8pPr marL="24765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8pPr>
      <a:lvl9pPr marL="29337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parlament.gv.at/PAKT/BUD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9"/>
          <p:cNvSpPr>
            <a:spLocks noGrp="1" noChangeAspect="1" noChangeArrowheads="1"/>
          </p:cNvSpPr>
          <p:nvPr>
            <p:ph type="ctrTitle"/>
          </p:nvPr>
        </p:nvSpPr>
        <p:spPr>
          <a:xfrm>
            <a:off x="467544" y="1556792"/>
            <a:ext cx="7954343" cy="3600400"/>
          </a:xfrm>
          <a:noFill/>
        </p:spPr>
        <p:txBody>
          <a:bodyPr/>
          <a:lstStyle/>
          <a:p>
            <a:pPr algn="ctr"/>
            <a:r>
              <a:rPr lang="en-US" b="1" dirty="0" smtClean="0">
                <a:ea typeface="Tahoma" pitchFamily="34" charset="0"/>
                <a:cs typeface="Tahoma" pitchFamily="34" charset="0"/>
              </a:rPr>
              <a:t/>
            </a:r>
            <a:br>
              <a:rPr lang="en-US" b="1" dirty="0" smtClean="0">
                <a:ea typeface="Tahoma" pitchFamily="34" charset="0"/>
                <a:cs typeface="Tahoma" pitchFamily="34" charset="0"/>
              </a:rPr>
            </a:br>
            <a:r>
              <a:rPr lang="en-US" sz="2000" b="1" dirty="0">
                <a:solidFill>
                  <a:schemeClr val="tx1"/>
                </a:solidFill>
                <a:ea typeface="Tahoma" pitchFamily="34" charset="0"/>
                <a:cs typeface="Tahoma" pitchFamily="34" charset="0"/>
              </a:rPr>
              <a:t>PEM PAL Budget Community of Practice (</a:t>
            </a:r>
            <a:r>
              <a:rPr lang="en-US" sz="2000" b="1" dirty="0" err="1">
                <a:solidFill>
                  <a:schemeClr val="tx1"/>
                </a:solidFill>
                <a:ea typeface="Tahoma" pitchFamily="34" charset="0"/>
                <a:cs typeface="Tahoma" pitchFamily="34" charset="0"/>
              </a:rPr>
              <a:t>BCoP</a:t>
            </a:r>
            <a:r>
              <a:rPr lang="en-US" sz="2000" b="1" dirty="0">
                <a:solidFill>
                  <a:schemeClr val="tx1"/>
                </a:solidFill>
                <a:ea typeface="Tahoma" pitchFamily="34" charset="0"/>
                <a:cs typeface="Tahoma" pitchFamily="34" charset="0"/>
              </a:rPr>
              <a:t>)</a:t>
            </a:r>
            <a:r>
              <a:rPr lang="en-GB" sz="2000" b="1" dirty="0">
                <a:solidFill>
                  <a:schemeClr val="tx1"/>
                </a:solidFill>
                <a:ea typeface="Tahoma" pitchFamily="34" charset="0"/>
                <a:cs typeface="Tahoma" pitchFamily="34" charset="0"/>
              </a:rPr>
              <a:t/>
            </a:r>
            <a:br>
              <a:rPr lang="en-GB" sz="2000" b="1" dirty="0">
                <a:solidFill>
                  <a:schemeClr val="tx1"/>
                </a:solidFill>
                <a:ea typeface="Tahoma" pitchFamily="34" charset="0"/>
                <a:cs typeface="Tahoma" pitchFamily="34" charset="0"/>
              </a:rPr>
            </a:br>
            <a:r>
              <a:rPr lang="en-US" sz="2000" b="1" dirty="0" smtClean="0">
                <a:solidFill>
                  <a:schemeClr val="tx1"/>
                </a:solidFill>
                <a:ea typeface="Tahoma" pitchFamily="34" charset="0"/>
                <a:cs typeface="Tahoma" pitchFamily="34" charset="0"/>
              </a:rPr>
              <a:t>“The </a:t>
            </a:r>
            <a:r>
              <a:rPr lang="en-US" sz="2000" b="1" dirty="0">
                <a:solidFill>
                  <a:schemeClr val="tx1"/>
                </a:solidFill>
                <a:ea typeface="Tahoma" pitchFamily="34" charset="0"/>
                <a:cs typeface="Tahoma" pitchFamily="34" charset="0"/>
              </a:rPr>
              <a:t>Role of Austria's Parliament in Budgeting”</a:t>
            </a:r>
            <a:r>
              <a:rPr lang="en-GB" dirty="0"/>
              <a:t/>
            </a:r>
            <a:br>
              <a:rPr lang="en-GB" dirty="0"/>
            </a:br>
            <a:r>
              <a:rPr lang="en-GB" dirty="0" smtClean="0"/>
              <a:t/>
            </a:r>
            <a:br>
              <a:rPr lang="en-GB" dirty="0" smtClean="0"/>
            </a:br>
            <a:r>
              <a:rPr lang="en-GB" b="1" dirty="0">
                <a:ea typeface="Tahoma" pitchFamily="34" charset="0"/>
                <a:cs typeface="Tahoma" pitchFamily="34" charset="0"/>
              </a:rPr>
              <a:t>The Austrian </a:t>
            </a:r>
            <a:r>
              <a:rPr lang="en-GB" b="1" dirty="0" smtClean="0">
                <a:ea typeface="Tahoma" pitchFamily="34" charset="0"/>
                <a:cs typeface="Tahoma" pitchFamily="34" charset="0"/>
              </a:rPr>
              <a:t/>
            </a:r>
            <a:br>
              <a:rPr lang="en-GB" b="1" dirty="0" smtClean="0">
                <a:ea typeface="Tahoma" pitchFamily="34" charset="0"/>
                <a:cs typeface="Tahoma" pitchFamily="34" charset="0"/>
              </a:rPr>
            </a:br>
            <a:r>
              <a:rPr lang="en-GB" b="1" dirty="0" smtClean="0">
                <a:ea typeface="Tahoma" pitchFamily="34" charset="0"/>
                <a:cs typeface="Tahoma" pitchFamily="34" charset="0"/>
              </a:rPr>
              <a:t>Parliamentary </a:t>
            </a:r>
            <a:r>
              <a:rPr lang="en-GB" b="1" dirty="0">
                <a:ea typeface="Tahoma" pitchFamily="34" charset="0"/>
                <a:cs typeface="Tahoma" pitchFamily="34" charset="0"/>
              </a:rPr>
              <a:t>Budget </a:t>
            </a:r>
            <a:r>
              <a:rPr lang="en-GB" b="1" dirty="0" smtClean="0">
                <a:ea typeface="Tahoma" pitchFamily="34" charset="0"/>
                <a:cs typeface="Tahoma" pitchFamily="34" charset="0"/>
              </a:rPr>
              <a:t>Office</a:t>
            </a:r>
            <a:r>
              <a:rPr lang="en-US" dirty="0" smtClean="0"/>
              <a:t/>
            </a:r>
            <a:br>
              <a:rPr lang="en-US" dirty="0" smtClean="0"/>
            </a:br>
            <a:r>
              <a:rPr lang="en-US" sz="2500" smtClean="0"/>
              <a:t/>
            </a:r>
            <a:br>
              <a:rPr lang="en-US" sz="2500" smtClean="0"/>
            </a:br>
            <a:r>
              <a:rPr lang="en-US" sz="2000" b="1" smtClean="0">
                <a:solidFill>
                  <a:schemeClr val="tx1"/>
                </a:solidFill>
                <a:ea typeface="Tahoma" pitchFamily="34" charset="0"/>
                <a:cs typeface="Tahoma" pitchFamily="34" charset="0"/>
              </a:rPr>
              <a:t>Vienna,</a:t>
            </a:r>
            <a:r>
              <a:rPr lang="en-US" sz="2500" smtClean="0"/>
              <a:t> </a:t>
            </a:r>
            <a:r>
              <a:rPr lang="en-US" sz="2000" b="1" dirty="0" smtClean="0">
                <a:solidFill>
                  <a:schemeClr val="tx1"/>
                </a:solidFill>
                <a:ea typeface="Tahoma" pitchFamily="34" charset="0"/>
                <a:cs typeface="Tahoma" pitchFamily="34" charset="0"/>
              </a:rPr>
              <a:t>30</a:t>
            </a:r>
            <a:r>
              <a:rPr lang="en-US" sz="2000" b="1" baseline="30000" dirty="0" smtClean="0">
                <a:solidFill>
                  <a:schemeClr val="tx1"/>
                </a:solidFill>
                <a:ea typeface="Tahoma" pitchFamily="34" charset="0"/>
                <a:cs typeface="Tahoma" pitchFamily="34" charset="0"/>
              </a:rPr>
              <a:t>th</a:t>
            </a:r>
            <a:r>
              <a:rPr lang="en-US" sz="2000" b="1" dirty="0" smtClean="0">
                <a:solidFill>
                  <a:schemeClr val="tx1"/>
                </a:solidFill>
                <a:ea typeface="Tahoma" pitchFamily="34" charset="0"/>
                <a:cs typeface="Tahoma" pitchFamily="34" charset="0"/>
              </a:rPr>
              <a:t> January 2014</a:t>
            </a:r>
            <a:endParaRPr lang="en-US" sz="1800" dirty="0"/>
          </a:p>
        </p:txBody>
      </p:sp>
      <p:sp>
        <p:nvSpPr>
          <p:cNvPr id="3075" name="Rectangle 30"/>
          <p:cNvSpPr>
            <a:spLocks noGrp="1" noChangeAspect="1" noChangeArrowheads="1"/>
          </p:cNvSpPr>
          <p:nvPr>
            <p:ph type="subTitle" idx="1"/>
          </p:nvPr>
        </p:nvSpPr>
        <p:spPr>
          <a:xfrm>
            <a:off x="539552" y="5733256"/>
            <a:ext cx="8126413" cy="630942"/>
          </a:xfrm>
          <a:ln w="9525"/>
          <a:extLst>
            <a:ext uri="{91240B29-F687-4F45-9708-019B960494DF}">
              <a14:hiddenLine xmlns:a14="http://schemas.microsoft.com/office/drawing/2010/main" w="12700">
                <a:solidFill>
                  <a:srgbClr val="000000"/>
                </a:solidFill>
                <a:miter lim="800000"/>
                <a:headEnd/>
                <a:tailEnd/>
              </a14:hiddenLine>
            </a:ext>
          </a:extLst>
        </p:spPr>
        <p:txBody>
          <a:bodyPr/>
          <a:lstStyle/>
          <a:p>
            <a:pPr marL="0" indent="0">
              <a:spcAft>
                <a:spcPts val="600"/>
              </a:spcAft>
              <a:buNone/>
            </a:pPr>
            <a:r>
              <a:rPr lang="en-US" b="1" dirty="0">
                <a:latin typeface="+mj-lt"/>
              </a:rPr>
              <a:t>Helmut Berger</a:t>
            </a:r>
          </a:p>
          <a:p>
            <a:pPr marL="0" indent="0">
              <a:spcAft>
                <a:spcPts val="600"/>
              </a:spcAft>
              <a:buNone/>
            </a:pPr>
            <a:r>
              <a:rPr lang="en-US" b="1" dirty="0">
                <a:latin typeface="+mj-lt"/>
              </a:rPr>
              <a:t>Parliamentary Budget Office</a:t>
            </a:r>
          </a:p>
        </p:txBody>
      </p:sp>
    </p:spTree>
    <p:extLst>
      <p:ext uri="{BB962C8B-B14F-4D97-AF65-F5344CB8AC3E}">
        <p14:creationId xmlns:p14="http://schemas.microsoft.com/office/powerpoint/2010/main" val="1882957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476673"/>
            <a:ext cx="8439150" cy="720080"/>
          </a:xfrm>
        </p:spPr>
        <p:txBody>
          <a:bodyPr/>
          <a:lstStyle/>
          <a:p>
            <a:r>
              <a:rPr lang="de-DE" dirty="0" smtClean="0"/>
              <a:t/>
            </a:r>
            <a:br>
              <a:rPr lang="de-DE" dirty="0" smtClean="0"/>
            </a:br>
            <a:r>
              <a:rPr lang="en-GB" b="1" cap="small" dirty="0"/>
              <a:t>Resources </a:t>
            </a:r>
            <a:r>
              <a:rPr lang="en-GB" b="1" cap="small" dirty="0" smtClean="0"/>
              <a:t>and Organization </a:t>
            </a:r>
            <a:endParaRPr lang="en-GB" b="1" cap="small" dirty="0"/>
          </a:p>
        </p:txBody>
      </p:sp>
      <p:sp>
        <p:nvSpPr>
          <p:cNvPr id="3" name="Inhaltsplatzhalter 2"/>
          <p:cNvSpPr>
            <a:spLocks noGrp="1"/>
          </p:cNvSpPr>
          <p:nvPr>
            <p:ph idx="1"/>
          </p:nvPr>
        </p:nvSpPr>
        <p:spPr>
          <a:xfrm>
            <a:off x="417710" y="1700808"/>
            <a:ext cx="8186738" cy="4104456"/>
          </a:xfrm>
        </p:spPr>
        <p:txBody>
          <a:bodyPr/>
          <a:lstStyle/>
          <a:p>
            <a:pPr eaLnBrk="0" hangingPunct="0">
              <a:spcBef>
                <a:spcPts val="600"/>
              </a:spcBef>
              <a:spcAft>
                <a:spcPts val="600"/>
              </a:spcAft>
              <a:buSzPct val="100000"/>
              <a:defRPr/>
            </a:pPr>
            <a:r>
              <a:rPr lang="en-GB" dirty="0"/>
              <a:t>Planned staffing: in total 8 employees (6 academic experts, 2 assistants)</a:t>
            </a:r>
          </a:p>
          <a:p>
            <a:pPr marL="342900" lvl="1" eaLnBrk="0" hangingPunct="0">
              <a:spcBef>
                <a:spcPts val="600"/>
              </a:spcBef>
              <a:spcAft>
                <a:spcPts val="600"/>
              </a:spcAft>
              <a:buClr>
                <a:schemeClr val="tx2"/>
              </a:buClr>
              <a:buSzPct val="100000"/>
              <a:defRPr/>
            </a:pPr>
            <a:r>
              <a:rPr lang="en-US" dirty="0">
                <a:ea typeface="+mn-ea"/>
                <a:cs typeface="+mn-cs"/>
              </a:rPr>
              <a:t>Recruitment procedures require public competition</a:t>
            </a:r>
            <a:endParaRPr lang="en-GB" dirty="0">
              <a:ea typeface="+mn-ea"/>
              <a:cs typeface="+mn-cs"/>
            </a:endParaRPr>
          </a:p>
          <a:p>
            <a:pPr eaLnBrk="0" hangingPunct="0">
              <a:spcBef>
                <a:spcPts val="600"/>
              </a:spcBef>
              <a:spcAft>
                <a:spcPts val="600"/>
              </a:spcAft>
              <a:buSzPct val="100000"/>
              <a:defRPr/>
            </a:pPr>
            <a:r>
              <a:rPr lang="en-GB" dirty="0"/>
              <a:t>Recruitment status end of January 2014:</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Head of PBO (appointed in July 2012)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4 academic experts (primarily economists)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2 assistants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1 position open</a:t>
            </a:r>
          </a:p>
          <a:p>
            <a:pPr eaLnBrk="0" hangingPunct="0">
              <a:spcBef>
                <a:spcPts val="600"/>
              </a:spcBef>
              <a:spcAft>
                <a:spcPts val="600"/>
              </a:spcAft>
              <a:buSzPct val="100000"/>
              <a:defRPr/>
            </a:pPr>
            <a:r>
              <a:rPr lang="en-GB" dirty="0"/>
              <a:t>PBO is a unit of the Parliamentary Administration, within the Department of Legal, Legislative and Research Services, however the PBO has a specific mandate to support and consult Parliamentarians and especially the Budget Committee directly</a:t>
            </a:r>
          </a:p>
          <a:p>
            <a:pPr marL="809625" lvl="1" indent="-438150">
              <a:spcBef>
                <a:spcPts val="600"/>
              </a:spcBef>
              <a:buClr>
                <a:schemeClr val="tx2"/>
              </a:buClr>
              <a:buSzPct val="90000"/>
              <a:buFont typeface="Symbol" pitchFamily="18" charset="2"/>
              <a:buChar char="-"/>
              <a:defRPr/>
            </a:pPr>
            <a:endParaRPr lang="en-US" dirty="0" smtClean="0"/>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10</a:t>
            </a:fld>
            <a:endParaRPr lang="de-DE" sz="90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1789153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11</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374848" y="332656"/>
            <a:ext cx="8229600" cy="864096"/>
          </a:xfrm>
        </p:spPr>
        <p:txBody>
          <a:bodyPr/>
          <a:lstStyle/>
          <a:p>
            <a:r>
              <a:rPr lang="de-DE" b="1" cap="small" dirty="0" smtClean="0"/>
              <a:t>Mandate </a:t>
            </a:r>
            <a:endParaRPr lang="de-DE" cap="small" dirty="0" smtClean="0"/>
          </a:p>
        </p:txBody>
      </p:sp>
      <p:sp>
        <p:nvSpPr>
          <p:cNvPr id="6149" name="Rectangle 17"/>
          <p:cNvSpPr>
            <a:spLocks noGrp="1" noChangeArrowheads="1"/>
          </p:cNvSpPr>
          <p:nvPr>
            <p:ph type="body" idx="1"/>
          </p:nvPr>
        </p:nvSpPr>
        <p:spPr>
          <a:xfrm>
            <a:off x="423863" y="1412776"/>
            <a:ext cx="8396609" cy="4752528"/>
          </a:xfrm>
        </p:spPr>
        <p:txBody>
          <a:bodyPr/>
          <a:lstStyle/>
          <a:p>
            <a:pPr marL="0" indent="0">
              <a:buNone/>
              <a:defRPr/>
            </a:pPr>
            <a:r>
              <a:rPr lang="en-GB" sz="2000" b="1" dirty="0" smtClean="0"/>
              <a:t>To support Parliament in the budgetary process, in consulting and enacting budget laws and exercising its oversight role. </a:t>
            </a:r>
            <a:endParaRPr lang="en-GB" dirty="0" smtClean="0"/>
          </a:p>
          <a:p>
            <a:pPr marL="0" indent="0">
              <a:spcBef>
                <a:spcPts val="2400"/>
              </a:spcBef>
              <a:buNone/>
              <a:defRPr/>
            </a:pPr>
            <a:r>
              <a:rPr lang="en-GB" dirty="0" smtClean="0"/>
              <a:t>Key tasks: </a:t>
            </a:r>
          </a:p>
          <a:p>
            <a:pPr marL="446088" indent="-428625">
              <a:spcBef>
                <a:spcPts val="1200"/>
              </a:spcBef>
              <a:buNone/>
              <a:tabLst>
                <a:tab pos="446088" algn="l"/>
              </a:tabLst>
              <a:defRPr/>
            </a:pPr>
            <a:r>
              <a:rPr lang="en-GB" dirty="0" smtClean="0"/>
              <a:t>(1)	To </a:t>
            </a:r>
            <a:r>
              <a:rPr lang="en-GB" dirty="0"/>
              <a:t>support the Budget Committee in form of written expertise, analysis and short studies on budgetary matters presented by the government according to Federal Organic Budget Act (e.g. draft fiscal framework and budget, reports) </a:t>
            </a:r>
          </a:p>
          <a:p>
            <a:pPr marL="446088" indent="-428625">
              <a:spcBef>
                <a:spcPts val="600"/>
              </a:spcBef>
              <a:spcAft>
                <a:spcPts val="600"/>
              </a:spcAft>
              <a:buSzPct val="120000"/>
              <a:buNone/>
              <a:tabLst>
                <a:tab pos="446088" algn="l"/>
              </a:tabLst>
              <a:defRPr/>
            </a:pPr>
            <a:r>
              <a:rPr lang="en-GB" dirty="0" smtClean="0"/>
              <a:t>(2)	To </a:t>
            </a:r>
            <a:r>
              <a:rPr lang="en-GB" dirty="0"/>
              <a:t>prepare brief information upon request of members of the Budget Committee</a:t>
            </a:r>
          </a:p>
          <a:p>
            <a:pPr marL="446088" indent="-428625">
              <a:spcBef>
                <a:spcPts val="600"/>
              </a:spcBef>
              <a:spcAft>
                <a:spcPts val="600"/>
              </a:spcAft>
              <a:buSzPct val="120000"/>
              <a:buNone/>
              <a:tabLst>
                <a:tab pos="446088" algn="l"/>
              </a:tabLst>
              <a:defRPr/>
            </a:pPr>
            <a:r>
              <a:rPr lang="en-GB" dirty="0" smtClean="0"/>
              <a:t>(3)	To </a:t>
            </a:r>
            <a:r>
              <a:rPr lang="en-GB" dirty="0"/>
              <a:t>support other parliamentary committees regarding impact assessment of new legislation</a:t>
            </a:r>
          </a:p>
          <a:p>
            <a:pPr marL="446088" indent="-428625">
              <a:spcBef>
                <a:spcPts val="600"/>
              </a:spcBef>
              <a:spcAft>
                <a:spcPts val="600"/>
              </a:spcAft>
              <a:buSzPct val="120000"/>
              <a:buNone/>
              <a:tabLst>
                <a:tab pos="446088" algn="l"/>
              </a:tabLst>
              <a:defRPr/>
            </a:pPr>
            <a:r>
              <a:rPr lang="en-GB" dirty="0" smtClean="0"/>
              <a:t>(4)	To </a:t>
            </a:r>
            <a:r>
              <a:rPr lang="en-GB" dirty="0"/>
              <a:t>consult the Parliament on performance budgeting and the effective equality of women and men (gender budgeting)</a:t>
            </a:r>
            <a:endParaRPr lang="de-AT" dirty="0"/>
          </a:p>
        </p:txBody>
      </p:sp>
    </p:spTree>
    <p:extLst>
      <p:ext uri="{BB962C8B-B14F-4D97-AF65-F5344CB8AC3E}">
        <p14:creationId xmlns:p14="http://schemas.microsoft.com/office/powerpoint/2010/main" val="29621518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12</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354066"/>
            <a:ext cx="8229600" cy="1091158"/>
          </a:xfrm>
        </p:spPr>
        <p:txBody>
          <a:bodyPr/>
          <a:lstStyle/>
          <a:p>
            <a:r>
              <a:rPr lang="en-GB" b="1" cap="small" dirty="0" smtClean="0"/>
              <a:t>Leading Principles and Strategic Approach</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42319967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620688"/>
            <a:ext cx="8439150" cy="648071"/>
          </a:xfrm>
        </p:spPr>
        <p:txBody>
          <a:bodyPr/>
          <a:lstStyle/>
          <a:p>
            <a:r>
              <a:rPr lang="en-US" b="1" cap="small" dirty="0" smtClean="0"/>
              <a:t>Leading Principles of the PBO</a:t>
            </a:r>
            <a:endParaRPr lang="en-US" b="1" cap="small" dirty="0"/>
          </a:p>
        </p:txBody>
      </p:sp>
      <p:sp>
        <p:nvSpPr>
          <p:cNvPr id="3" name="Inhaltsplatzhalter 2"/>
          <p:cNvSpPr>
            <a:spLocks noGrp="1"/>
          </p:cNvSpPr>
          <p:nvPr>
            <p:ph idx="1"/>
          </p:nvPr>
        </p:nvSpPr>
        <p:spPr>
          <a:xfrm>
            <a:off x="417710" y="1700808"/>
            <a:ext cx="8186738" cy="4104456"/>
          </a:xfrm>
        </p:spPr>
        <p:txBody>
          <a:bodyPr/>
          <a:lstStyle/>
          <a:p>
            <a:pPr eaLnBrk="0" hangingPunct="0">
              <a:spcBef>
                <a:spcPts val="600"/>
              </a:spcBef>
              <a:spcAft>
                <a:spcPts val="600"/>
              </a:spcAft>
              <a:buSzPct val="100000"/>
              <a:defRPr/>
            </a:pPr>
            <a:r>
              <a:rPr lang="en-GB" dirty="0"/>
              <a:t>Independence and objectivity</a:t>
            </a:r>
          </a:p>
          <a:p>
            <a:pPr eaLnBrk="0" hangingPunct="0">
              <a:spcBef>
                <a:spcPts val="600"/>
              </a:spcBef>
              <a:spcAft>
                <a:spcPts val="600"/>
              </a:spcAft>
              <a:buSzPct val="100000"/>
              <a:defRPr/>
            </a:pPr>
            <a:r>
              <a:rPr lang="en-GB" dirty="0"/>
              <a:t>Support in substantive matters of budget approval and budget control</a:t>
            </a:r>
          </a:p>
          <a:p>
            <a:pPr eaLnBrk="0" hangingPunct="0">
              <a:spcBef>
                <a:spcPts val="600"/>
              </a:spcBef>
              <a:spcAft>
                <a:spcPts val="600"/>
              </a:spcAft>
              <a:buSzPct val="100000"/>
              <a:defRPr/>
            </a:pPr>
            <a:r>
              <a:rPr lang="en-GB" dirty="0"/>
              <a:t>Direct access to Members of Parliament</a:t>
            </a:r>
          </a:p>
          <a:p>
            <a:pPr eaLnBrk="0" hangingPunct="0">
              <a:spcBef>
                <a:spcPts val="600"/>
              </a:spcBef>
              <a:spcAft>
                <a:spcPts val="600"/>
              </a:spcAft>
              <a:buSzPct val="100000"/>
              <a:defRPr/>
            </a:pPr>
            <a:r>
              <a:rPr lang="en-GB" dirty="0"/>
              <a:t>Customer focus</a:t>
            </a:r>
          </a:p>
          <a:p>
            <a:pPr eaLnBrk="0" hangingPunct="0">
              <a:spcBef>
                <a:spcPts val="600"/>
              </a:spcBef>
              <a:spcAft>
                <a:spcPts val="600"/>
              </a:spcAft>
              <a:buSzPct val="100000"/>
              <a:defRPr/>
            </a:pPr>
            <a:r>
              <a:rPr lang="en-GB" dirty="0"/>
              <a:t>Equal treatment and equal distance to all political parties</a:t>
            </a:r>
          </a:p>
          <a:p>
            <a:pPr eaLnBrk="0" hangingPunct="0">
              <a:spcBef>
                <a:spcPts val="600"/>
              </a:spcBef>
              <a:spcAft>
                <a:spcPts val="600"/>
              </a:spcAft>
              <a:buSzPct val="100000"/>
              <a:defRPr/>
            </a:pPr>
            <a:r>
              <a:rPr lang="en-GB" dirty="0"/>
              <a:t>High quality performance through competent staff</a:t>
            </a:r>
          </a:p>
          <a:p>
            <a:pPr eaLnBrk="0" hangingPunct="0">
              <a:spcBef>
                <a:spcPts val="600"/>
              </a:spcBef>
              <a:spcAft>
                <a:spcPts val="600"/>
              </a:spcAft>
              <a:buSzPct val="100000"/>
              <a:defRPr/>
            </a:pPr>
            <a:r>
              <a:rPr lang="en-GB" dirty="0"/>
              <a:t>Enhancement of transparency</a:t>
            </a:r>
          </a:p>
          <a:p>
            <a:pPr eaLnBrk="0" hangingPunct="0">
              <a:spcBef>
                <a:spcPts val="600"/>
              </a:spcBef>
              <a:spcAft>
                <a:spcPts val="600"/>
              </a:spcAft>
              <a:buSzPct val="100000"/>
              <a:defRPr/>
            </a:pPr>
            <a:r>
              <a:rPr lang="en-GB" dirty="0"/>
              <a:t>Publication of results on the website of Parliament</a:t>
            </a:r>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13</a:t>
            </a:fld>
            <a:endParaRPr lang="de-DE" sz="90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9671133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476673"/>
            <a:ext cx="8439150" cy="576064"/>
          </a:xfrm>
        </p:spPr>
        <p:txBody>
          <a:bodyPr/>
          <a:lstStyle/>
          <a:p>
            <a:r>
              <a:rPr lang="en-GB" b="1" cap="small" dirty="0" smtClean="0"/>
              <a:t>Strategic </a:t>
            </a:r>
            <a:r>
              <a:rPr lang="en-GB" b="1" cap="small" dirty="0"/>
              <a:t>Approach</a:t>
            </a:r>
            <a:endParaRPr lang="de-DE" b="1" cap="small" dirty="0"/>
          </a:p>
        </p:txBody>
      </p:sp>
      <p:sp>
        <p:nvSpPr>
          <p:cNvPr id="3" name="Inhaltsplatzhalter 2"/>
          <p:cNvSpPr>
            <a:spLocks noGrp="1"/>
          </p:cNvSpPr>
          <p:nvPr>
            <p:ph idx="1"/>
          </p:nvPr>
        </p:nvSpPr>
        <p:spPr>
          <a:xfrm>
            <a:off x="417710" y="1196752"/>
            <a:ext cx="8186738" cy="4968552"/>
          </a:xfrm>
        </p:spPr>
        <p:txBody>
          <a:bodyPr/>
          <a:lstStyle/>
          <a:p>
            <a:pPr eaLnBrk="0" hangingPunct="0">
              <a:spcBef>
                <a:spcPts val="600"/>
              </a:spcBef>
              <a:spcAft>
                <a:spcPts val="600"/>
              </a:spcAft>
              <a:buSzPct val="100000"/>
              <a:defRPr/>
            </a:pPr>
            <a:r>
              <a:rPr lang="en-GB" dirty="0"/>
              <a:t>Main objective is to support parliamentary work in budget matters an so further strengthen </a:t>
            </a:r>
            <a:r>
              <a:rPr lang="en-GB" dirty="0" err="1"/>
              <a:t>Parliamentarism</a:t>
            </a:r>
            <a:r>
              <a:rPr lang="en-GB" dirty="0"/>
              <a:t> </a:t>
            </a:r>
          </a:p>
          <a:p>
            <a:pPr eaLnBrk="0" hangingPunct="0">
              <a:spcBef>
                <a:spcPts val="600"/>
              </a:spcBef>
              <a:spcAft>
                <a:spcPts val="600"/>
              </a:spcAft>
              <a:buSzPct val="100000"/>
              <a:defRPr/>
            </a:pPr>
            <a:r>
              <a:rPr lang="en-GB" dirty="0"/>
              <a:t>Contribution to increase the accountability of Government towards Parliament and the Public</a:t>
            </a:r>
          </a:p>
          <a:p>
            <a:pPr eaLnBrk="0" hangingPunct="0">
              <a:spcBef>
                <a:spcPts val="600"/>
              </a:spcBef>
              <a:spcAft>
                <a:spcPts val="600"/>
              </a:spcAft>
              <a:buSzPct val="100000"/>
              <a:defRPr/>
            </a:pPr>
            <a:r>
              <a:rPr lang="en-GB" dirty="0"/>
              <a:t>PBO as service provider especially to the Budget Committee and in some cases to other Parliamentary Committees</a:t>
            </a:r>
          </a:p>
          <a:p>
            <a:pPr eaLnBrk="0" hangingPunct="0">
              <a:spcBef>
                <a:spcPts val="600"/>
              </a:spcBef>
              <a:spcAft>
                <a:spcPts val="600"/>
              </a:spcAft>
              <a:buSzPct val="100000"/>
              <a:defRPr/>
            </a:pPr>
            <a:r>
              <a:rPr lang="en-GB" dirty="0"/>
              <a:t>Products and services are orientated on the tasks and needs of the Budget Committee</a:t>
            </a:r>
          </a:p>
          <a:p>
            <a:pPr eaLnBrk="0" hangingPunct="0">
              <a:spcBef>
                <a:spcPts val="600"/>
              </a:spcBef>
              <a:spcAft>
                <a:spcPts val="600"/>
              </a:spcAft>
              <a:buSzPct val="100000"/>
              <a:defRPr/>
            </a:pPr>
            <a:r>
              <a:rPr lang="en-GB" dirty="0"/>
              <a:t>Recipients of products and services are primarily members of Parliament, their parliamentary groups and their staff involved in budgetary issues</a:t>
            </a:r>
          </a:p>
          <a:p>
            <a:pPr eaLnBrk="0" hangingPunct="0">
              <a:spcBef>
                <a:spcPts val="600"/>
              </a:spcBef>
              <a:spcAft>
                <a:spcPts val="600"/>
              </a:spcAft>
              <a:buSzPct val="100000"/>
              <a:defRPr/>
            </a:pPr>
            <a:r>
              <a:rPr lang="en-GB" dirty="0"/>
              <a:t>All products and services are also available to the public and published on the website of the Parliament</a:t>
            </a:r>
          </a:p>
          <a:p>
            <a:pPr eaLnBrk="0" hangingPunct="0">
              <a:spcBef>
                <a:spcPts val="600"/>
              </a:spcBef>
              <a:spcAft>
                <a:spcPts val="600"/>
              </a:spcAft>
              <a:buSzPct val="100000"/>
              <a:defRPr/>
            </a:pPr>
            <a:r>
              <a:rPr lang="en-GB" dirty="0"/>
              <a:t>PBO takes part in meetings of the Budget Committee and the head of the PBO may be heard from members of the Committee in his expert role</a:t>
            </a:r>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14</a:t>
            </a:fld>
            <a:endParaRPr lang="de-DE" sz="900" dirty="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1088776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15</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149080"/>
            <a:ext cx="8229600" cy="936104"/>
          </a:xfrm>
        </p:spPr>
        <p:txBody>
          <a:bodyPr/>
          <a:lstStyle/>
          <a:p>
            <a:pPr eaLnBrk="1" hangingPunct="1"/>
            <a:r>
              <a:rPr lang="en-GB" b="1" cap="small" dirty="0" smtClean="0"/>
              <a:t>Products and Services</a:t>
            </a:r>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24452984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476673"/>
            <a:ext cx="8439150" cy="576064"/>
          </a:xfrm>
        </p:spPr>
        <p:txBody>
          <a:bodyPr/>
          <a:lstStyle/>
          <a:p>
            <a:r>
              <a:rPr lang="de-DE" dirty="0" smtClean="0"/>
              <a:t/>
            </a:r>
            <a:br>
              <a:rPr lang="de-DE" dirty="0" smtClean="0"/>
            </a:br>
            <a:r>
              <a:rPr lang="de-DE" b="1" cap="small" dirty="0" smtClean="0"/>
              <a:t>Catalogue </a:t>
            </a:r>
            <a:r>
              <a:rPr lang="de-DE" b="1" cap="small" dirty="0" err="1" smtClean="0"/>
              <a:t>of</a:t>
            </a:r>
            <a:r>
              <a:rPr lang="de-DE" b="1" cap="small" dirty="0" smtClean="0"/>
              <a:t> </a:t>
            </a:r>
            <a:r>
              <a:rPr lang="en-GB" b="1" cap="small" dirty="0"/>
              <a:t>Products </a:t>
            </a:r>
            <a:r>
              <a:rPr lang="en-GB" b="1" cap="small" dirty="0" smtClean="0"/>
              <a:t>&amp; Services</a:t>
            </a:r>
            <a:r>
              <a:rPr lang="de-DE" b="1" cap="small" dirty="0" smtClean="0"/>
              <a:t> </a:t>
            </a:r>
            <a:endParaRPr lang="de-DE" b="1" cap="small" dirty="0"/>
          </a:p>
        </p:txBody>
      </p:sp>
      <p:sp>
        <p:nvSpPr>
          <p:cNvPr id="3" name="Inhaltsplatzhalter 2"/>
          <p:cNvSpPr>
            <a:spLocks noGrp="1"/>
          </p:cNvSpPr>
          <p:nvPr>
            <p:ph idx="1"/>
          </p:nvPr>
        </p:nvSpPr>
        <p:spPr>
          <a:xfrm>
            <a:off x="417710" y="1412776"/>
            <a:ext cx="8186738" cy="4464496"/>
          </a:xfrm>
        </p:spPr>
        <p:txBody>
          <a:bodyPr/>
          <a:lstStyle/>
          <a:p>
            <a:pPr marL="0" indent="0" eaLnBrk="0" hangingPunct="0">
              <a:spcBef>
                <a:spcPts val="1200"/>
              </a:spcBef>
              <a:spcAft>
                <a:spcPts val="600"/>
              </a:spcAft>
              <a:buSzPct val="100000"/>
              <a:buNone/>
              <a:defRPr/>
            </a:pPr>
            <a:r>
              <a:rPr lang="en-GB" b="1" dirty="0" smtClean="0"/>
              <a:t>Developing products and services</a:t>
            </a:r>
          </a:p>
          <a:p>
            <a:pPr eaLnBrk="0" hangingPunct="0">
              <a:spcBef>
                <a:spcPts val="600"/>
              </a:spcBef>
              <a:spcAft>
                <a:spcPts val="600"/>
              </a:spcAft>
              <a:buSzPct val="100000"/>
              <a:defRPr/>
            </a:pPr>
            <a:r>
              <a:rPr lang="en-GB" dirty="0"/>
              <a:t>Basic statement of the Budget Committee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Asks </a:t>
            </a:r>
            <a:r>
              <a:rPr lang="en-GB" dirty="0"/>
              <a:t>Head </a:t>
            </a:r>
            <a:r>
              <a:rPr lang="en-GB"/>
              <a:t>of </a:t>
            </a:r>
            <a:r>
              <a:rPr lang="en-GB" smtClean="0"/>
              <a:t>PBO </a:t>
            </a:r>
            <a:r>
              <a:rPr lang="en-GB" dirty="0"/>
              <a:t>to elaborate a catalogue of deliverables and related services to be agreed upon with the budget speakers of the parliamentary groups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Specifies </a:t>
            </a:r>
            <a:r>
              <a:rPr lang="en-GB" dirty="0"/>
              <a:t>examples for expected products and services</a:t>
            </a:r>
          </a:p>
          <a:p>
            <a:pPr eaLnBrk="0" hangingPunct="0">
              <a:spcBef>
                <a:spcPts val="1200"/>
              </a:spcBef>
              <a:spcAft>
                <a:spcPts val="600"/>
              </a:spcAft>
              <a:buSzPct val="100000"/>
              <a:defRPr/>
            </a:pPr>
            <a:r>
              <a:rPr lang="en-GB" dirty="0"/>
              <a:t>PBO submitted a draft to the budget speakers of the parliamentary groups in the last legislative period</a:t>
            </a:r>
          </a:p>
          <a:p>
            <a:pPr eaLnBrk="0" hangingPunct="0">
              <a:spcBef>
                <a:spcPts val="600"/>
              </a:spcBef>
              <a:spcAft>
                <a:spcPts val="600"/>
              </a:spcAft>
              <a:buSzPct val="100000"/>
              <a:defRPr/>
            </a:pPr>
            <a:r>
              <a:rPr lang="en-GB" dirty="0"/>
              <a:t>As the current legislative period only started recently, agreement with the new budget speakers is envisaged in the coming months</a:t>
            </a:r>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16</a:t>
            </a:fld>
            <a:endParaRPr lang="de-DE" sz="900" dirty="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9524114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620688"/>
            <a:ext cx="8583488" cy="576064"/>
          </a:xfrm>
        </p:spPr>
        <p:txBody>
          <a:bodyPr/>
          <a:lstStyle/>
          <a:p>
            <a:r>
              <a:rPr lang="de-DE" dirty="0" smtClean="0"/>
              <a:t/>
            </a:r>
            <a:br>
              <a:rPr lang="de-DE" dirty="0" smtClean="0"/>
            </a:br>
            <a:r>
              <a:rPr lang="de-DE" b="1" cap="small" dirty="0"/>
              <a:t>Catalogue </a:t>
            </a:r>
            <a:r>
              <a:rPr lang="de-DE" b="1" cap="small" dirty="0" err="1"/>
              <a:t>of</a:t>
            </a:r>
            <a:r>
              <a:rPr lang="de-DE" b="1" cap="small" dirty="0"/>
              <a:t> </a:t>
            </a:r>
            <a:r>
              <a:rPr lang="en-GB" b="1" cap="small" dirty="0"/>
              <a:t>Products </a:t>
            </a:r>
            <a:r>
              <a:rPr lang="en-GB" b="1" cap="small" dirty="0" smtClean="0"/>
              <a:t>&amp; Services </a:t>
            </a:r>
            <a:r>
              <a:rPr lang="de-DE" b="1" cap="small" dirty="0" smtClean="0"/>
              <a:t>(</a:t>
            </a:r>
            <a:r>
              <a:rPr lang="de-DE" b="1" cap="small" dirty="0" err="1" smtClean="0"/>
              <a:t>Draft</a:t>
            </a:r>
            <a:r>
              <a:rPr lang="de-DE" b="1" cap="small" dirty="0" smtClean="0"/>
              <a:t>)</a:t>
            </a:r>
            <a:endParaRPr lang="de-DE" b="1" cap="small" dirty="0"/>
          </a:p>
        </p:txBody>
      </p:sp>
      <p:sp>
        <p:nvSpPr>
          <p:cNvPr id="3" name="Inhaltsplatzhalter 2"/>
          <p:cNvSpPr>
            <a:spLocks noGrp="1"/>
          </p:cNvSpPr>
          <p:nvPr>
            <p:ph idx="1"/>
          </p:nvPr>
        </p:nvSpPr>
        <p:spPr>
          <a:xfrm>
            <a:off x="417710" y="1412776"/>
            <a:ext cx="8186738" cy="4536504"/>
          </a:xfrm>
        </p:spPr>
        <p:txBody>
          <a:bodyPr/>
          <a:lstStyle/>
          <a:p>
            <a:pPr marL="0" indent="0">
              <a:spcBef>
                <a:spcPts val="1200"/>
              </a:spcBef>
              <a:buClrTx/>
              <a:buSzPct val="110000"/>
              <a:buNone/>
              <a:defRPr/>
            </a:pPr>
            <a:r>
              <a:rPr lang="de-DE" b="1" dirty="0" smtClean="0"/>
              <a:t>Ongoing analysis:</a:t>
            </a:r>
            <a:endParaRPr lang="de-DE" b="1" dirty="0"/>
          </a:p>
          <a:p>
            <a:pPr marL="0" indent="0">
              <a:spcBef>
                <a:spcPts val="1200"/>
              </a:spcBef>
              <a:spcAft>
                <a:spcPts val="600"/>
              </a:spcAft>
              <a:buClrTx/>
              <a:buSzPct val="110000"/>
              <a:buNone/>
              <a:defRPr/>
            </a:pPr>
            <a:r>
              <a:rPr lang="de-DE" dirty="0" smtClean="0"/>
              <a:t>Written expertise, analysis and short studies on </a:t>
            </a:r>
            <a:r>
              <a:rPr lang="de-DE" dirty="0" smtClean="0">
                <a:ea typeface="+mn-ea"/>
                <a:cs typeface="+mn-cs"/>
              </a:rPr>
              <a:t>all budget-relevant draft documents presented by Government, in particular</a:t>
            </a:r>
            <a:endParaRPr lang="de-DE" dirty="0">
              <a:ea typeface="+mn-ea"/>
              <a:cs typeface="+mn-cs"/>
            </a:endParaRPr>
          </a:p>
          <a:p>
            <a:pPr marL="342900" lvl="1" eaLnBrk="0" hangingPunct="0">
              <a:spcBef>
                <a:spcPts val="600"/>
              </a:spcBef>
              <a:spcAft>
                <a:spcPts val="600"/>
              </a:spcAft>
              <a:buClr>
                <a:schemeClr val="tx2"/>
              </a:buClr>
              <a:buSzPct val="100000"/>
            </a:pPr>
            <a:r>
              <a:rPr lang="de-DE" dirty="0">
                <a:ea typeface="+mn-ea"/>
                <a:cs typeface="+mn-cs"/>
              </a:rPr>
              <a:t>Medium Term </a:t>
            </a:r>
            <a:r>
              <a:rPr lang="de-DE" dirty="0" err="1">
                <a:ea typeface="+mn-ea"/>
                <a:cs typeface="+mn-cs"/>
              </a:rPr>
              <a:t>Expenditure</a:t>
            </a:r>
            <a:r>
              <a:rPr lang="de-DE" dirty="0">
                <a:ea typeface="+mn-ea"/>
                <a:cs typeface="+mn-cs"/>
              </a:rPr>
              <a:t> Framework (MTEF)</a:t>
            </a:r>
          </a:p>
          <a:p>
            <a:pPr marL="342900" lvl="1" eaLnBrk="0" hangingPunct="0">
              <a:spcBef>
                <a:spcPts val="600"/>
              </a:spcBef>
              <a:spcAft>
                <a:spcPts val="600"/>
              </a:spcAft>
              <a:buClr>
                <a:schemeClr val="tx2"/>
              </a:buClr>
              <a:buSzPct val="100000"/>
            </a:pPr>
            <a:r>
              <a:rPr lang="de-DE" dirty="0">
                <a:ea typeface="+mn-ea"/>
                <a:cs typeface="+mn-cs"/>
              </a:rPr>
              <a:t>Annual Federal </a:t>
            </a:r>
            <a:r>
              <a:rPr lang="de-DE" dirty="0" err="1">
                <a:ea typeface="+mn-ea"/>
                <a:cs typeface="+mn-cs"/>
              </a:rPr>
              <a:t>Finance</a:t>
            </a:r>
            <a:r>
              <a:rPr lang="de-DE" dirty="0">
                <a:ea typeface="+mn-ea"/>
                <a:cs typeface="+mn-cs"/>
              </a:rPr>
              <a:t> Act</a:t>
            </a:r>
          </a:p>
          <a:p>
            <a:pPr marL="342900" lvl="1" eaLnBrk="0" hangingPunct="0">
              <a:spcBef>
                <a:spcPts val="600"/>
              </a:spcBef>
              <a:spcAft>
                <a:spcPts val="600"/>
              </a:spcAft>
              <a:buClr>
                <a:schemeClr val="tx2"/>
              </a:buClr>
              <a:buSzPct val="100000"/>
            </a:pPr>
            <a:r>
              <a:rPr lang="de-DE" dirty="0" err="1">
                <a:ea typeface="+mn-ea"/>
                <a:cs typeface="+mn-cs"/>
              </a:rPr>
              <a:t>Draft</a:t>
            </a:r>
            <a:r>
              <a:rPr lang="de-DE" dirty="0">
                <a:ea typeface="+mn-ea"/>
                <a:cs typeface="+mn-cs"/>
              </a:rPr>
              <a:t> </a:t>
            </a:r>
            <a:r>
              <a:rPr lang="de-DE" dirty="0" err="1">
                <a:ea typeface="+mn-ea"/>
                <a:cs typeface="+mn-cs"/>
              </a:rPr>
              <a:t>documents</a:t>
            </a:r>
            <a:r>
              <a:rPr lang="de-DE" dirty="0">
                <a:ea typeface="+mn-ea"/>
                <a:cs typeface="+mn-cs"/>
              </a:rPr>
              <a:t> in </a:t>
            </a:r>
            <a:r>
              <a:rPr lang="de-DE" dirty="0" err="1">
                <a:ea typeface="+mn-ea"/>
                <a:cs typeface="+mn-cs"/>
              </a:rPr>
              <a:t>connection</a:t>
            </a:r>
            <a:r>
              <a:rPr lang="de-DE" dirty="0">
                <a:ea typeface="+mn-ea"/>
                <a:cs typeface="+mn-cs"/>
              </a:rPr>
              <a:t> </a:t>
            </a:r>
            <a:r>
              <a:rPr lang="de-DE" dirty="0" err="1">
                <a:ea typeface="+mn-ea"/>
                <a:cs typeface="+mn-cs"/>
              </a:rPr>
              <a:t>with</a:t>
            </a:r>
            <a:r>
              <a:rPr lang="de-DE" dirty="0">
                <a:ea typeface="+mn-ea"/>
                <a:cs typeface="+mn-cs"/>
              </a:rPr>
              <a:t> </a:t>
            </a:r>
            <a:r>
              <a:rPr lang="de-DE" dirty="0" err="1">
                <a:ea typeface="+mn-ea"/>
                <a:cs typeface="+mn-cs"/>
              </a:rPr>
              <a:t>the</a:t>
            </a:r>
            <a:r>
              <a:rPr lang="de-DE" dirty="0">
                <a:ea typeface="+mn-ea"/>
                <a:cs typeface="+mn-cs"/>
              </a:rPr>
              <a:t> European Semester (e.g. Annual Growth Survey, Austrian </a:t>
            </a:r>
            <a:r>
              <a:rPr lang="de-DE" dirty="0" err="1">
                <a:ea typeface="+mn-ea"/>
                <a:cs typeface="+mn-cs"/>
              </a:rPr>
              <a:t>Stability</a:t>
            </a:r>
            <a:r>
              <a:rPr lang="de-DE" dirty="0">
                <a:ea typeface="+mn-ea"/>
                <a:cs typeface="+mn-cs"/>
              </a:rPr>
              <a:t> Programme, National Reform Programme)</a:t>
            </a:r>
          </a:p>
          <a:p>
            <a:pPr marL="342900" lvl="1" eaLnBrk="0" hangingPunct="0">
              <a:spcBef>
                <a:spcPts val="600"/>
              </a:spcBef>
              <a:spcAft>
                <a:spcPts val="600"/>
              </a:spcAft>
              <a:buClr>
                <a:schemeClr val="tx2"/>
              </a:buClr>
              <a:buSzPct val="100000"/>
            </a:pPr>
            <a:r>
              <a:rPr lang="de-DE" dirty="0">
                <a:ea typeface="+mn-ea"/>
                <a:cs typeface="+mn-cs"/>
              </a:rPr>
              <a:t>Austrian </a:t>
            </a:r>
            <a:r>
              <a:rPr lang="de-DE" dirty="0" err="1">
                <a:ea typeface="+mn-ea"/>
                <a:cs typeface="+mn-cs"/>
              </a:rPr>
              <a:t>Stability</a:t>
            </a:r>
            <a:r>
              <a:rPr lang="de-DE" dirty="0">
                <a:ea typeface="+mn-ea"/>
                <a:cs typeface="+mn-cs"/>
              </a:rPr>
              <a:t> </a:t>
            </a:r>
            <a:r>
              <a:rPr lang="de-DE" dirty="0" err="1">
                <a:ea typeface="+mn-ea"/>
                <a:cs typeface="+mn-cs"/>
              </a:rPr>
              <a:t>Pact</a:t>
            </a:r>
            <a:endParaRPr lang="de-DE" dirty="0">
              <a:ea typeface="+mn-ea"/>
              <a:cs typeface="+mn-cs"/>
            </a:endParaRPr>
          </a:p>
          <a:p>
            <a:pPr marL="342900" lvl="1" eaLnBrk="0" hangingPunct="0">
              <a:spcBef>
                <a:spcPts val="600"/>
              </a:spcBef>
              <a:spcAft>
                <a:spcPts val="600"/>
              </a:spcAft>
              <a:buClr>
                <a:schemeClr val="tx2"/>
              </a:buClr>
              <a:buSzPct val="100000"/>
            </a:pPr>
            <a:r>
              <a:rPr lang="de-DE" dirty="0" err="1">
                <a:ea typeface="+mn-ea"/>
                <a:cs typeface="+mn-cs"/>
              </a:rPr>
              <a:t>Fiscal</a:t>
            </a:r>
            <a:r>
              <a:rPr lang="de-DE" dirty="0">
                <a:ea typeface="+mn-ea"/>
                <a:cs typeface="+mn-cs"/>
              </a:rPr>
              <a:t> </a:t>
            </a:r>
            <a:r>
              <a:rPr lang="de-DE" dirty="0" err="1">
                <a:ea typeface="+mn-ea"/>
                <a:cs typeface="+mn-cs"/>
              </a:rPr>
              <a:t>Equalization</a:t>
            </a:r>
            <a:r>
              <a:rPr lang="de-DE" dirty="0">
                <a:ea typeface="+mn-ea"/>
                <a:cs typeface="+mn-cs"/>
              </a:rPr>
              <a:t> Law</a:t>
            </a:r>
          </a:p>
          <a:p>
            <a:pPr marL="803275" lvl="1" indent="-444500" eaLnBrk="0" hangingPunct="0">
              <a:spcBef>
                <a:spcPts val="400"/>
              </a:spcBef>
              <a:spcAft>
                <a:spcPts val="400"/>
              </a:spcAft>
              <a:buClr>
                <a:schemeClr val="tx2"/>
              </a:buClr>
              <a:buSzPct val="85000"/>
              <a:buFont typeface="Symbol" panose="05050102010706020507" pitchFamily="18" charset="2"/>
              <a:buChar char="-"/>
            </a:pPr>
            <a:endParaRPr lang="de-AT" dirty="0"/>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17</a:t>
            </a:fld>
            <a:endParaRPr lang="de-DE" sz="900" dirty="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16764781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476672"/>
            <a:ext cx="8439150" cy="648071"/>
          </a:xfrm>
        </p:spPr>
        <p:txBody>
          <a:bodyPr/>
          <a:lstStyle/>
          <a:p>
            <a:r>
              <a:rPr lang="de-DE" dirty="0" smtClean="0"/>
              <a:t/>
            </a:r>
            <a:br>
              <a:rPr lang="de-DE" dirty="0" smtClean="0"/>
            </a:br>
            <a:r>
              <a:rPr lang="de-DE" b="1" cap="small" dirty="0"/>
              <a:t>Catalogue </a:t>
            </a:r>
            <a:r>
              <a:rPr lang="de-DE" b="1" cap="small" dirty="0" err="1"/>
              <a:t>of</a:t>
            </a:r>
            <a:r>
              <a:rPr lang="de-DE" b="1" cap="small" dirty="0"/>
              <a:t> </a:t>
            </a:r>
            <a:r>
              <a:rPr lang="en-GB" b="1" cap="small" dirty="0"/>
              <a:t>Products &amp; Services </a:t>
            </a:r>
            <a:r>
              <a:rPr lang="de-DE" b="1" cap="small" dirty="0"/>
              <a:t>(</a:t>
            </a:r>
            <a:r>
              <a:rPr lang="de-DE" b="1" cap="small" dirty="0" err="1"/>
              <a:t>Draft</a:t>
            </a:r>
            <a:r>
              <a:rPr lang="de-DE" b="1" cap="small" dirty="0"/>
              <a:t>)</a:t>
            </a:r>
          </a:p>
        </p:txBody>
      </p:sp>
      <p:sp>
        <p:nvSpPr>
          <p:cNvPr id="3" name="Inhaltsplatzhalter 2"/>
          <p:cNvSpPr>
            <a:spLocks noGrp="1"/>
          </p:cNvSpPr>
          <p:nvPr>
            <p:ph idx="1"/>
          </p:nvPr>
        </p:nvSpPr>
        <p:spPr>
          <a:xfrm>
            <a:off x="417710" y="1484784"/>
            <a:ext cx="8186738" cy="4320480"/>
          </a:xfrm>
        </p:spPr>
        <p:txBody>
          <a:bodyPr/>
          <a:lstStyle/>
          <a:p>
            <a:pPr marL="0" indent="0">
              <a:spcBef>
                <a:spcPts val="1200"/>
              </a:spcBef>
              <a:buClrTx/>
              <a:buSzPct val="110000"/>
              <a:buNone/>
              <a:defRPr/>
            </a:pPr>
            <a:r>
              <a:rPr lang="de-DE" b="1" dirty="0" smtClean="0"/>
              <a:t>Ongoing  analysis:</a:t>
            </a:r>
            <a:endParaRPr lang="de-DE" b="1" dirty="0"/>
          </a:p>
          <a:p>
            <a:pPr marL="0" indent="0">
              <a:spcBef>
                <a:spcPts val="1200"/>
              </a:spcBef>
              <a:spcAft>
                <a:spcPts val="600"/>
              </a:spcAft>
              <a:buClrTx/>
              <a:buSzPct val="110000"/>
              <a:buNone/>
              <a:defRPr/>
            </a:pPr>
            <a:r>
              <a:rPr lang="de-DE" dirty="0" smtClean="0"/>
              <a:t>Support the Budget Committee  to control budget execution. This </a:t>
            </a:r>
            <a:r>
              <a:rPr lang="de-DE" dirty="0" err="1" smtClean="0"/>
              <a:t>includes</a:t>
            </a:r>
            <a:r>
              <a:rPr lang="de-DE" dirty="0" smtClean="0"/>
              <a:t> </a:t>
            </a:r>
            <a:r>
              <a:rPr lang="de-DE" dirty="0" err="1" smtClean="0"/>
              <a:t>analysis</a:t>
            </a:r>
            <a:r>
              <a:rPr lang="de-DE" dirty="0" smtClean="0"/>
              <a:t> </a:t>
            </a:r>
            <a:r>
              <a:rPr lang="de-DE" dirty="0" err="1" smtClean="0"/>
              <a:t>of</a:t>
            </a:r>
            <a:r>
              <a:rPr lang="de-DE" dirty="0" smtClean="0"/>
              <a:t> </a:t>
            </a:r>
            <a:endParaRPr lang="de-DE" dirty="0"/>
          </a:p>
          <a:p>
            <a:pPr marL="342900" lvl="1" eaLnBrk="0" hangingPunct="0">
              <a:spcBef>
                <a:spcPts val="600"/>
              </a:spcBef>
              <a:spcAft>
                <a:spcPts val="600"/>
              </a:spcAft>
              <a:buClr>
                <a:schemeClr val="tx2"/>
              </a:buClr>
              <a:buSzPct val="100000"/>
              <a:defRPr/>
            </a:pPr>
            <a:r>
              <a:rPr lang="de-DE" dirty="0">
                <a:ea typeface="+mn-ea"/>
                <a:cs typeface="+mn-cs"/>
              </a:rPr>
              <a:t>Reports on budget controlling and of monthly reports on budget execution</a:t>
            </a:r>
          </a:p>
          <a:p>
            <a:pPr marL="342900" lvl="1" eaLnBrk="0" hangingPunct="0">
              <a:spcBef>
                <a:spcPts val="600"/>
              </a:spcBef>
              <a:spcAft>
                <a:spcPts val="600"/>
              </a:spcAft>
              <a:buClr>
                <a:schemeClr val="tx2"/>
              </a:buClr>
              <a:buSzPct val="100000"/>
              <a:defRPr/>
            </a:pPr>
            <a:r>
              <a:rPr lang="de-AT" dirty="0">
                <a:ea typeface="+mn-ea"/>
                <a:cs typeface="+mn-cs"/>
              </a:rPr>
              <a:t>Reports on investment and financial controlling</a:t>
            </a:r>
          </a:p>
          <a:p>
            <a:pPr marL="342900" lvl="1" eaLnBrk="0" hangingPunct="0">
              <a:spcBef>
                <a:spcPts val="600"/>
              </a:spcBef>
              <a:spcAft>
                <a:spcPts val="600"/>
              </a:spcAft>
              <a:buClr>
                <a:schemeClr val="tx2"/>
              </a:buClr>
              <a:buSzPct val="100000"/>
              <a:defRPr/>
            </a:pPr>
            <a:r>
              <a:rPr lang="de-AT" dirty="0">
                <a:ea typeface="+mn-ea"/>
                <a:cs typeface="+mn-cs"/>
              </a:rPr>
              <a:t>Reports on </a:t>
            </a:r>
            <a:r>
              <a:rPr lang="de-AT" dirty="0" err="1">
                <a:ea typeface="+mn-ea"/>
                <a:cs typeface="+mn-cs"/>
              </a:rPr>
              <a:t>outcome</a:t>
            </a:r>
            <a:r>
              <a:rPr lang="de-AT" dirty="0">
                <a:ea typeface="+mn-ea"/>
                <a:cs typeface="+mn-cs"/>
              </a:rPr>
              <a:t> </a:t>
            </a:r>
            <a:r>
              <a:rPr lang="de-AT" dirty="0" err="1">
                <a:ea typeface="+mn-ea"/>
                <a:cs typeface="+mn-cs"/>
              </a:rPr>
              <a:t>controlling</a:t>
            </a:r>
            <a:endParaRPr lang="de-AT" dirty="0">
              <a:ea typeface="+mn-ea"/>
              <a:cs typeface="+mn-cs"/>
            </a:endParaRPr>
          </a:p>
          <a:p>
            <a:pPr marL="342900" lvl="1" eaLnBrk="0" hangingPunct="0">
              <a:spcBef>
                <a:spcPts val="600"/>
              </a:spcBef>
              <a:spcAft>
                <a:spcPts val="600"/>
              </a:spcAft>
              <a:buClr>
                <a:schemeClr val="tx2"/>
              </a:buClr>
              <a:buSzPct val="100000"/>
              <a:defRPr/>
            </a:pPr>
            <a:r>
              <a:rPr lang="de-AT" dirty="0">
                <a:ea typeface="+mn-ea"/>
                <a:cs typeface="+mn-cs"/>
              </a:rPr>
              <a:t>Subsidy reports</a:t>
            </a:r>
          </a:p>
          <a:p>
            <a:pPr marL="342900" lvl="1" eaLnBrk="0" hangingPunct="0">
              <a:spcBef>
                <a:spcPts val="600"/>
              </a:spcBef>
              <a:spcAft>
                <a:spcPts val="600"/>
              </a:spcAft>
              <a:buClr>
                <a:schemeClr val="tx2"/>
              </a:buClr>
              <a:buSzPct val="100000"/>
              <a:defRPr/>
            </a:pPr>
            <a:r>
              <a:rPr lang="de-DE" dirty="0">
                <a:ea typeface="+mn-ea"/>
                <a:cs typeface="+mn-cs"/>
              </a:rPr>
              <a:t>Reports on borrowing, assumption of liabilities, financial debt and currency swap agreements</a:t>
            </a:r>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18</a:t>
            </a:fld>
            <a:endParaRPr lang="de-DE" sz="900" dirty="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3125459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476673"/>
            <a:ext cx="8439150" cy="576064"/>
          </a:xfrm>
        </p:spPr>
        <p:txBody>
          <a:bodyPr/>
          <a:lstStyle/>
          <a:p>
            <a:r>
              <a:rPr lang="de-DE" dirty="0" smtClean="0"/>
              <a:t/>
            </a:r>
            <a:br>
              <a:rPr lang="de-DE" dirty="0" smtClean="0"/>
            </a:br>
            <a:r>
              <a:rPr lang="de-DE" b="1" cap="small" dirty="0"/>
              <a:t>Catalogue </a:t>
            </a:r>
            <a:r>
              <a:rPr lang="de-DE" b="1" cap="small" dirty="0" err="1"/>
              <a:t>of</a:t>
            </a:r>
            <a:r>
              <a:rPr lang="de-DE" b="1" cap="small" dirty="0"/>
              <a:t> </a:t>
            </a:r>
            <a:r>
              <a:rPr lang="en-GB" b="1" cap="small" dirty="0"/>
              <a:t>Products &amp; Services </a:t>
            </a:r>
            <a:r>
              <a:rPr lang="de-DE" b="1" cap="small" dirty="0"/>
              <a:t>(</a:t>
            </a:r>
            <a:r>
              <a:rPr lang="de-DE" b="1" cap="small" dirty="0" err="1"/>
              <a:t>Draft</a:t>
            </a:r>
            <a:r>
              <a:rPr lang="de-DE" b="1" cap="small" dirty="0"/>
              <a:t>)</a:t>
            </a:r>
          </a:p>
        </p:txBody>
      </p:sp>
      <p:sp>
        <p:nvSpPr>
          <p:cNvPr id="3" name="Inhaltsplatzhalter 2"/>
          <p:cNvSpPr>
            <a:spLocks noGrp="1"/>
          </p:cNvSpPr>
          <p:nvPr>
            <p:ph idx="1"/>
          </p:nvPr>
        </p:nvSpPr>
        <p:spPr>
          <a:xfrm>
            <a:off x="417710" y="1340768"/>
            <a:ext cx="8186738" cy="4464496"/>
          </a:xfrm>
        </p:spPr>
        <p:txBody>
          <a:bodyPr/>
          <a:lstStyle/>
          <a:p>
            <a:pPr marL="0" indent="0">
              <a:spcBef>
                <a:spcPts val="1200"/>
              </a:spcBef>
              <a:buClrTx/>
              <a:buSzPct val="110000"/>
              <a:buNone/>
              <a:defRPr/>
            </a:pPr>
            <a:r>
              <a:rPr lang="de-DE" b="1" dirty="0" smtClean="0"/>
              <a:t>Analysis upon request:</a:t>
            </a:r>
            <a:endParaRPr lang="de-DE" b="1" dirty="0"/>
          </a:p>
          <a:p>
            <a:pPr marL="342900" lvl="1" eaLnBrk="0" hangingPunct="0">
              <a:spcBef>
                <a:spcPts val="600"/>
              </a:spcBef>
              <a:spcAft>
                <a:spcPts val="600"/>
              </a:spcAft>
              <a:buClr>
                <a:schemeClr val="tx2"/>
              </a:buClr>
              <a:buSzPct val="100000"/>
              <a:defRPr/>
            </a:pPr>
            <a:r>
              <a:rPr lang="en-GB" dirty="0">
                <a:ea typeface="+mn-ea"/>
                <a:cs typeface="+mn-cs"/>
              </a:rPr>
              <a:t>Responses to budget related questions of the Budget Committee or its members</a:t>
            </a:r>
          </a:p>
          <a:p>
            <a:pPr marL="803275" lvl="1" indent="-444500" eaLnBrk="0" hangingPunct="0">
              <a:spcBef>
                <a:spcPts val="400"/>
              </a:spcBef>
              <a:spcAft>
                <a:spcPts val="400"/>
              </a:spcAft>
              <a:buClr>
                <a:schemeClr val="tx2"/>
              </a:buClr>
              <a:buSzPct val="85000"/>
              <a:buFont typeface="Symbol" panose="05050102010706020507" pitchFamily="18" charset="2"/>
              <a:buChar char="-"/>
            </a:pPr>
            <a:r>
              <a:rPr lang="de-DE" dirty="0" smtClean="0"/>
              <a:t>Statements </a:t>
            </a:r>
            <a:r>
              <a:rPr lang="de-DE" dirty="0"/>
              <a:t>or short studies</a:t>
            </a:r>
          </a:p>
          <a:p>
            <a:pPr marL="803275" lvl="1" indent="-444500" eaLnBrk="0" hangingPunct="0">
              <a:spcBef>
                <a:spcPts val="400"/>
              </a:spcBef>
              <a:spcAft>
                <a:spcPts val="400"/>
              </a:spcAft>
              <a:buClr>
                <a:schemeClr val="tx2"/>
              </a:buClr>
              <a:buSzPct val="85000"/>
              <a:buFont typeface="Symbol" panose="05050102010706020507" pitchFamily="18" charset="2"/>
              <a:buChar char="-"/>
            </a:pPr>
            <a:r>
              <a:rPr lang="de-DE" dirty="0" smtClean="0"/>
              <a:t>Response </a:t>
            </a:r>
            <a:r>
              <a:rPr lang="de-DE" dirty="0"/>
              <a:t>in order of arrival of the request and depending on personnel capacity</a:t>
            </a:r>
          </a:p>
          <a:p>
            <a:pPr marL="0" indent="0">
              <a:spcBef>
                <a:spcPts val="1800"/>
              </a:spcBef>
              <a:buNone/>
            </a:pPr>
            <a:r>
              <a:rPr lang="de-DE" b="1" dirty="0" smtClean="0"/>
              <a:t>Analysis out of own initiative:</a:t>
            </a:r>
          </a:p>
          <a:p>
            <a:pPr marL="342900" lvl="1" eaLnBrk="0" hangingPunct="0">
              <a:spcBef>
                <a:spcPts val="600"/>
              </a:spcBef>
              <a:spcAft>
                <a:spcPts val="600"/>
              </a:spcAft>
              <a:buClr>
                <a:schemeClr val="tx2"/>
              </a:buClr>
              <a:buSzPct val="100000"/>
              <a:defRPr/>
            </a:pPr>
            <a:r>
              <a:rPr lang="de-DE" dirty="0">
                <a:ea typeface="+mn-ea"/>
                <a:cs typeface="+mn-cs"/>
              </a:rPr>
              <a:t>Analysis on certain budget relevant topics</a:t>
            </a:r>
          </a:p>
          <a:p>
            <a:pPr marL="342900" lvl="1" eaLnBrk="0" hangingPunct="0">
              <a:spcBef>
                <a:spcPts val="600"/>
              </a:spcBef>
              <a:spcAft>
                <a:spcPts val="600"/>
              </a:spcAft>
              <a:buClr>
                <a:schemeClr val="tx2"/>
              </a:buClr>
              <a:buSzPct val="100000"/>
              <a:defRPr/>
            </a:pPr>
            <a:r>
              <a:rPr lang="de-DE" dirty="0">
                <a:ea typeface="+mn-ea"/>
                <a:cs typeface="+mn-cs"/>
              </a:rPr>
              <a:t>Comments on impact assessements, in particular of financial consequences of new legislation </a:t>
            </a:r>
            <a:endParaRPr lang="en-GB" dirty="0">
              <a:ea typeface="+mn-ea"/>
              <a:cs typeface="+mn-cs"/>
            </a:endParaRPr>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19</a:t>
            </a:fld>
            <a:endParaRPr lang="de-DE" sz="900" dirty="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757563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2</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533400"/>
            <a:ext cx="8143056" cy="807368"/>
          </a:xfrm>
        </p:spPr>
        <p:txBody>
          <a:bodyPr/>
          <a:lstStyle/>
          <a:p>
            <a:r>
              <a:rPr lang="en-GB" b="1" cap="small" dirty="0"/>
              <a:t>Content</a:t>
            </a:r>
          </a:p>
        </p:txBody>
      </p:sp>
      <p:sp>
        <p:nvSpPr>
          <p:cNvPr id="6149" name="Rectangle 17"/>
          <p:cNvSpPr>
            <a:spLocks noGrp="1" noChangeArrowheads="1"/>
          </p:cNvSpPr>
          <p:nvPr>
            <p:ph type="body" idx="1"/>
          </p:nvPr>
        </p:nvSpPr>
        <p:spPr>
          <a:xfrm>
            <a:off x="539552" y="1844824"/>
            <a:ext cx="8252593" cy="3816424"/>
          </a:xfrm>
        </p:spPr>
        <p:txBody>
          <a:bodyPr/>
          <a:lstStyle/>
          <a:p>
            <a:pPr lvl="0" eaLnBrk="0" hangingPunct="0">
              <a:spcBef>
                <a:spcPts val="600"/>
              </a:spcBef>
              <a:spcAft>
                <a:spcPts val="600"/>
              </a:spcAft>
              <a:buSzPct val="100000"/>
              <a:defRPr/>
            </a:pPr>
            <a:r>
              <a:rPr lang="en-GB" dirty="0"/>
              <a:t>Parliamentary Budget Offices as Part of Fiscal Governance</a:t>
            </a:r>
          </a:p>
          <a:p>
            <a:pPr eaLnBrk="0" hangingPunct="0">
              <a:spcBef>
                <a:spcPts val="600"/>
              </a:spcBef>
              <a:spcAft>
                <a:spcPts val="600"/>
              </a:spcAft>
              <a:buSzPct val="100000"/>
              <a:defRPr/>
            </a:pPr>
            <a:r>
              <a:rPr lang="en-GB" dirty="0"/>
              <a:t>Establishment of the Austrian Parliamentary Budget Office</a:t>
            </a:r>
          </a:p>
          <a:p>
            <a:pPr eaLnBrk="0" hangingPunct="0">
              <a:spcBef>
                <a:spcPts val="600"/>
              </a:spcBef>
              <a:spcAft>
                <a:spcPts val="600"/>
              </a:spcAft>
              <a:buSzPct val="100000"/>
              <a:defRPr/>
            </a:pPr>
            <a:r>
              <a:rPr lang="en-GB" dirty="0"/>
              <a:t>Products and Services </a:t>
            </a:r>
          </a:p>
          <a:p>
            <a:pPr eaLnBrk="0" hangingPunct="0">
              <a:spcBef>
                <a:spcPts val="600"/>
              </a:spcBef>
              <a:spcAft>
                <a:spcPts val="600"/>
              </a:spcAft>
              <a:buSzPct val="100000"/>
              <a:defRPr/>
            </a:pPr>
            <a:r>
              <a:rPr lang="en-GB" dirty="0"/>
              <a:t>Leading Principles and Strategic Approach</a:t>
            </a:r>
          </a:p>
          <a:p>
            <a:pPr lvl="0" eaLnBrk="0" hangingPunct="0">
              <a:spcBef>
                <a:spcPts val="600"/>
              </a:spcBef>
              <a:spcAft>
                <a:spcPts val="600"/>
              </a:spcAft>
              <a:buSzPct val="100000"/>
              <a:defRPr/>
            </a:pPr>
            <a:r>
              <a:rPr lang="en-GB" dirty="0"/>
              <a:t>Input in the Parliamentary Discussions</a:t>
            </a:r>
          </a:p>
          <a:p>
            <a:pPr lvl="0" eaLnBrk="0" hangingPunct="0">
              <a:spcBef>
                <a:spcPts val="600"/>
              </a:spcBef>
              <a:spcAft>
                <a:spcPts val="600"/>
              </a:spcAft>
              <a:buSzPct val="100000"/>
              <a:defRPr/>
            </a:pPr>
            <a:r>
              <a:rPr lang="en-GB" dirty="0"/>
              <a:t>Relations with other Institutions</a:t>
            </a:r>
          </a:p>
          <a:p>
            <a:pPr eaLnBrk="0" hangingPunct="0">
              <a:spcBef>
                <a:spcPts val="600"/>
              </a:spcBef>
              <a:spcAft>
                <a:spcPts val="600"/>
              </a:spcAft>
              <a:buSzPct val="100000"/>
              <a:defRPr/>
            </a:pPr>
            <a:r>
              <a:rPr lang="en-GB" dirty="0"/>
              <a:t>Challenges </a:t>
            </a:r>
            <a:endParaRPr lang="de-DE" dirty="0"/>
          </a:p>
        </p:txBody>
      </p:sp>
    </p:spTree>
    <p:extLst>
      <p:ext uri="{BB962C8B-B14F-4D97-AF65-F5344CB8AC3E}">
        <p14:creationId xmlns:p14="http://schemas.microsoft.com/office/powerpoint/2010/main" val="17535540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476673"/>
            <a:ext cx="8439150" cy="576064"/>
          </a:xfrm>
        </p:spPr>
        <p:txBody>
          <a:bodyPr/>
          <a:lstStyle/>
          <a:p>
            <a:r>
              <a:rPr lang="de-DE" dirty="0" smtClean="0"/>
              <a:t/>
            </a:r>
            <a:br>
              <a:rPr lang="de-DE" dirty="0" smtClean="0"/>
            </a:br>
            <a:r>
              <a:rPr lang="de-DE" b="1" cap="small" dirty="0"/>
              <a:t>Catalogue </a:t>
            </a:r>
            <a:r>
              <a:rPr lang="de-DE" b="1" cap="small" dirty="0" err="1"/>
              <a:t>of</a:t>
            </a:r>
            <a:r>
              <a:rPr lang="de-DE" b="1" cap="small" dirty="0"/>
              <a:t> </a:t>
            </a:r>
            <a:r>
              <a:rPr lang="en-GB" b="1" cap="small" dirty="0"/>
              <a:t>Products &amp; Services </a:t>
            </a:r>
            <a:r>
              <a:rPr lang="de-DE" b="1" cap="small" dirty="0"/>
              <a:t>(</a:t>
            </a:r>
            <a:r>
              <a:rPr lang="de-DE" b="1" cap="small" dirty="0" err="1"/>
              <a:t>Draft</a:t>
            </a:r>
            <a:r>
              <a:rPr lang="de-DE" b="1" cap="small" dirty="0"/>
              <a:t>)</a:t>
            </a:r>
          </a:p>
        </p:txBody>
      </p:sp>
      <p:sp>
        <p:nvSpPr>
          <p:cNvPr id="3" name="Inhaltsplatzhalter 2"/>
          <p:cNvSpPr>
            <a:spLocks noGrp="1"/>
          </p:cNvSpPr>
          <p:nvPr>
            <p:ph idx="1"/>
          </p:nvPr>
        </p:nvSpPr>
        <p:spPr>
          <a:xfrm>
            <a:off x="417710" y="1412776"/>
            <a:ext cx="8186738" cy="4536504"/>
          </a:xfrm>
        </p:spPr>
        <p:txBody>
          <a:bodyPr/>
          <a:lstStyle/>
          <a:p>
            <a:pPr marL="0" indent="0">
              <a:spcBef>
                <a:spcPts val="1200"/>
              </a:spcBef>
              <a:spcAft>
                <a:spcPts val="1200"/>
              </a:spcAft>
              <a:buClrTx/>
              <a:buSzPct val="110000"/>
              <a:buNone/>
              <a:defRPr/>
            </a:pPr>
            <a:r>
              <a:rPr lang="de-DE" b="1" dirty="0" smtClean="0"/>
              <a:t>Recommendations on the improvement of</a:t>
            </a:r>
            <a:r>
              <a:rPr lang="de-DE" b="1" dirty="0"/>
              <a:t> budget </a:t>
            </a:r>
            <a:r>
              <a:rPr lang="de-DE" b="1" dirty="0" smtClean="0"/>
              <a:t>reports and documents and on development of </a:t>
            </a:r>
            <a:r>
              <a:rPr lang="de-DE" b="1" dirty="0" err="1" smtClean="0"/>
              <a:t>budget</a:t>
            </a:r>
            <a:r>
              <a:rPr lang="de-DE" b="1" dirty="0" smtClean="0"/>
              <a:t> </a:t>
            </a:r>
            <a:r>
              <a:rPr lang="de-DE" b="1" dirty="0" err="1" smtClean="0"/>
              <a:t>laws</a:t>
            </a:r>
            <a:endParaRPr lang="de-DE" b="1" dirty="0"/>
          </a:p>
          <a:p>
            <a:pPr marL="342900" lvl="1" eaLnBrk="0" hangingPunct="0">
              <a:spcBef>
                <a:spcPts val="600"/>
              </a:spcBef>
              <a:spcAft>
                <a:spcPts val="600"/>
              </a:spcAft>
              <a:buClr>
                <a:schemeClr val="tx2"/>
              </a:buClr>
              <a:buSzPct val="100000"/>
              <a:defRPr/>
            </a:pPr>
            <a:r>
              <a:rPr lang="de-DE" dirty="0">
                <a:ea typeface="+mn-ea"/>
                <a:cs typeface="+mn-cs"/>
              </a:rPr>
              <a:t>Participate in the evaluation and further development of the Federal Organic Budget Act</a:t>
            </a:r>
          </a:p>
          <a:p>
            <a:pPr marL="342900" lvl="1" eaLnBrk="0" hangingPunct="0">
              <a:spcBef>
                <a:spcPts val="600"/>
              </a:spcBef>
              <a:spcAft>
                <a:spcPts val="600"/>
              </a:spcAft>
              <a:buClr>
                <a:schemeClr val="tx2"/>
              </a:buClr>
              <a:buSzPct val="100000"/>
              <a:defRPr/>
            </a:pPr>
            <a:r>
              <a:rPr lang="de-DE" dirty="0" err="1">
                <a:ea typeface="+mn-ea"/>
                <a:cs typeface="+mn-cs"/>
              </a:rPr>
              <a:t>Provide</a:t>
            </a:r>
            <a:r>
              <a:rPr lang="de-DE" dirty="0">
                <a:ea typeface="+mn-ea"/>
                <a:cs typeface="+mn-cs"/>
              </a:rPr>
              <a:t> suggestions to the Budget Committee on how to further improve budget documents and reports </a:t>
            </a:r>
          </a:p>
          <a:p>
            <a:pPr eaLnBrk="0" hangingPunct="0">
              <a:spcBef>
                <a:spcPts val="600"/>
              </a:spcBef>
              <a:spcAft>
                <a:spcPts val="600"/>
              </a:spcAft>
              <a:buSzPct val="100000"/>
              <a:defRPr/>
            </a:pPr>
            <a:r>
              <a:rPr lang="en-GB" dirty="0"/>
              <a:t>Consultation services on performance and gender budgeting</a:t>
            </a:r>
          </a:p>
          <a:p>
            <a:pPr eaLnBrk="0" hangingPunct="0">
              <a:spcBef>
                <a:spcPts val="600"/>
              </a:spcBef>
              <a:spcAft>
                <a:spcPts val="600"/>
              </a:spcAft>
              <a:buSzPct val="100000"/>
              <a:defRPr/>
            </a:pPr>
            <a:r>
              <a:rPr lang="en-GB" dirty="0"/>
              <a:t>Consultation regarding impact assessment of new legislation as requested by </a:t>
            </a:r>
            <a:r>
              <a:rPr lang="en-GB" dirty="0" smtClean="0"/>
              <a:t>committees</a:t>
            </a:r>
            <a:endParaRPr lang="en-GB" dirty="0"/>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20</a:t>
            </a:fld>
            <a:endParaRPr lang="de-DE" sz="900" dirty="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29976359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476673"/>
            <a:ext cx="8439150" cy="432047"/>
          </a:xfrm>
        </p:spPr>
        <p:txBody>
          <a:bodyPr/>
          <a:lstStyle/>
          <a:p>
            <a:r>
              <a:rPr lang="de-DE" dirty="0" smtClean="0"/>
              <a:t/>
            </a:r>
            <a:br>
              <a:rPr lang="de-DE" dirty="0" smtClean="0"/>
            </a:br>
            <a:r>
              <a:rPr lang="de-DE" b="1" cap="small" dirty="0"/>
              <a:t>Catalogue </a:t>
            </a:r>
            <a:r>
              <a:rPr lang="de-DE" b="1" cap="small" dirty="0" err="1"/>
              <a:t>of</a:t>
            </a:r>
            <a:r>
              <a:rPr lang="de-DE" b="1" cap="small" dirty="0"/>
              <a:t> </a:t>
            </a:r>
            <a:r>
              <a:rPr lang="en-GB" b="1" cap="small" dirty="0"/>
              <a:t>Products &amp; Services </a:t>
            </a:r>
            <a:r>
              <a:rPr lang="de-DE" b="1" cap="small" dirty="0"/>
              <a:t>(</a:t>
            </a:r>
            <a:r>
              <a:rPr lang="de-DE" b="1" cap="small" dirty="0" err="1"/>
              <a:t>Draft</a:t>
            </a:r>
            <a:r>
              <a:rPr lang="de-DE" b="1" cap="small" dirty="0"/>
              <a:t>)</a:t>
            </a:r>
          </a:p>
        </p:txBody>
      </p:sp>
      <p:sp>
        <p:nvSpPr>
          <p:cNvPr id="3" name="Inhaltsplatzhalter 2"/>
          <p:cNvSpPr>
            <a:spLocks noGrp="1"/>
          </p:cNvSpPr>
          <p:nvPr>
            <p:ph idx="1"/>
          </p:nvPr>
        </p:nvSpPr>
        <p:spPr>
          <a:xfrm>
            <a:off x="417710" y="1052736"/>
            <a:ext cx="8186738" cy="5323074"/>
          </a:xfrm>
        </p:spPr>
        <p:txBody>
          <a:bodyPr/>
          <a:lstStyle/>
          <a:p>
            <a:pPr marL="0" indent="0">
              <a:spcBef>
                <a:spcPts val="1200"/>
              </a:spcBef>
              <a:buClrTx/>
              <a:buSzPct val="110000"/>
              <a:buNone/>
              <a:defRPr/>
            </a:pPr>
            <a:r>
              <a:rPr lang="de-DE" b="1" dirty="0" smtClean="0"/>
              <a:t>Information and knowledge transfer:</a:t>
            </a:r>
          </a:p>
          <a:p>
            <a:pPr marL="342900" lvl="1" eaLnBrk="0" hangingPunct="0">
              <a:spcBef>
                <a:spcPts val="400"/>
              </a:spcBef>
              <a:spcAft>
                <a:spcPts val="400"/>
              </a:spcAft>
              <a:buClr>
                <a:schemeClr val="tx2"/>
              </a:buClr>
              <a:buSzPct val="100000"/>
              <a:defRPr/>
            </a:pPr>
            <a:r>
              <a:rPr lang="en-GB" dirty="0">
                <a:ea typeface="+mn-ea"/>
                <a:cs typeface="+mn-cs"/>
              </a:rPr>
              <a:t>Information services for the Budget Committee on economic and fiscal data</a:t>
            </a:r>
            <a:endParaRPr lang="de-DE" dirty="0">
              <a:ea typeface="+mn-ea"/>
              <a:cs typeface="+mn-cs"/>
            </a:endParaRPr>
          </a:p>
          <a:p>
            <a:pPr marL="342900" lvl="1" eaLnBrk="0" hangingPunct="0">
              <a:spcBef>
                <a:spcPts val="400"/>
              </a:spcBef>
              <a:spcAft>
                <a:spcPts val="400"/>
              </a:spcAft>
              <a:buClr>
                <a:schemeClr val="tx2"/>
              </a:buClr>
              <a:buSzPct val="100000"/>
              <a:defRPr/>
            </a:pPr>
            <a:r>
              <a:rPr lang="en-GB" dirty="0">
                <a:ea typeface="+mn-ea"/>
                <a:cs typeface="+mn-cs"/>
              </a:rPr>
              <a:t>Presentations on new technical budgetary instruments or formats</a:t>
            </a:r>
            <a:endParaRPr lang="de-AT" dirty="0">
              <a:ea typeface="+mn-ea"/>
              <a:cs typeface="+mn-cs"/>
            </a:endParaRPr>
          </a:p>
          <a:p>
            <a:pPr marL="342900" lvl="1" eaLnBrk="0" hangingPunct="0">
              <a:spcBef>
                <a:spcPts val="400"/>
              </a:spcBef>
              <a:spcAft>
                <a:spcPts val="400"/>
              </a:spcAft>
              <a:buClr>
                <a:schemeClr val="tx2"/>
              </a:buClr>
              <a:buSzPct val="100000"/>
              <a:defRPr/>
            </a:pPr>
            <a:r>
              <a:rPr lang="de-DE" dirty="0">
                <a:ea typeface="+mn-ea"/>
                <a:cs typeface="+mn-cs"/>
              </a:rPr>
              <a:t>Information exchange with relevant stakeholders</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de-DE" dirty="0" err="1"/>
              <a:t>Ministries</a:t>
            </a:r>
            <a:endParaRPr lang="de-DE" dirty="0"/>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de-DE" dirty="0"/>
              <a:t>Austrian Court </a:t>
            </a:r>
            <a:r>
              <a:rPr lang="de-DE" dirty="0" err="1"/>
              <a:t>of</a:t>
            </a:r>
            <a:r>
              <a:rPr lang="de-DE" dirty="0"/>
              <a:t> Audit</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de-DE" dirty="0"/>
              <a:t>Austrian </a:t>
            </a:r>
            <a:r>
              <a:rPr lang="de-DE" dirty="0" err="1"/>
              <a:t>Fiscal</a:t>
            </a:r>
            <a:r>
              <a:rPr lang="de-DE" dirty="0"/>
              <a:t> Council</a:t>
            </a:r>
          </a:p>
          <a:p>
            <a:pPr marL="803275" lvl="1" indent="-444500" eaLnBrk="0" hangingPunct="0">
              <a:spcBef>
                <a:spcPts val="300"/>
              </a:spcBef>
              <a:spcAft>
                <a:spcPts val="300"/>
              </a:spcAft>
              <a:buClr>
                <a:schemeClr val="tx2"/>
              </a:buClr>
              <a:buSzPct val="85000"/>
              <a:buFont typeface="Symbol" panose="05050102010706020507" pitchFamily="18" charset="2"/>
              <a:buChar char="-"/>
              <a:defRPr/>
            </a:pPr>
            <a:r>
              <a:rPr lang="de-DE" dirty="0" err="1"/>
              <a:t>Statistics</a:t>
            </a:r>
            <a:r>
              <a:rPr lang="de-DE" dirty="0"/>
              <a:t> Austria </a:t>
            </a:r>
          </a:p>
          <a:p>
            <a:pPr marL="342900" lvl="1" eaLnBrk="0" hangingPunct="0">
              <a:spcBef>
                <a:spcPts val="600"/>
              </a:spcBef>
              <a:spcAft>
                <a:spcPts val="400"/>
              </a:spcAft>
              <a:buClr>
                <a:schemeClr val="tx2"/>
              </a:buClr>
              <a:buSzPct val="100000"/>
              <a:defRPr/>
            </a:pPr>
            <a:r>
              <a:rPr lang="de-DE" dirty="0">
                <a:ea typeface="+mn-ea"/>
                <a:cs typeface="+mn-cs"/>
              </a:rPr>
              <a:t>Establishment of networks with scientific institutions </a:t>
            </a:r>
            <a:r>
              <a:rPr lang="de-AT" dirty="0">
                <a:ea typeface="+mn-ea"/>
                <a:cs typeface="+mn-cs"/>
              </a:rPr>
              <a:t>(e.g.Austrian Institute for Economic Research, Institute of Advanced Studies)</a:t>
            </a:r>
          </a:p>
          <a:p>
            <a:pPr marL="342900" lvl="1" eaLnBrk="0" hangingPunct="0">
              <a:spcBef>
                <a:spcPts val="400"/>
              </a:spcBef>
              <a:spcAft>
                <a:spcPts val="400"/>
              </a:spcAft>
              <a:buClr>
                <a:schemeClr val="tx2"/>
              </a:buClr>
              <a:buSzPct val="100000"/>
              <a:defRPr/>
            </a:pPr>
            <a:r>
              <a:rPr lang="en-GB" dirty="0">
                <a:ea typeface="+mn-ea"/>
                <a:cs typeface="+mn-cs"/>
              </a:rPr>
              <a:t>Exchange of expertise in different forums</a:t>
            </a:r>
            <a:endParaRPr lang="de-AT" dirty="0">
              <a:ea typeface="+mn-ea"/>
              <a:cs typeface="+mn-cs"/>
            </a:endParaRPr>
          </a:p>
          <a:p>
            <a:pPr marL="342900" lvl="1" eaLnBrk="0" hangingPunct="0">
              <a:spcBef>
                <a:spcPts val="400"/>
              </a:spcBef>
              <a:spcAft>
                <a:spcPts val="400"/>
              </a:spcAft>
              <a:buClr>
                <a:schemeClr val="tx2"/>
              </a:buClr>
              <a:buSzPct val="100000"/>
              <a:defRPr/>
            </a:pPr>
            <a:r>
              <a:rPr lang="de-DE" dirty="0">
                <a:ea typeface="+mn-ea"/>
                <a:cs typeface="+mn-cs"/>
              </a:rPr>
              <a:t>Publications </a:t>
            </a:r>
          </a:p>
          <a:p>
            <a:pPr marL="342900" lvl="1" eaLnBrk="0" hangingPunct="0">
              <a:spcBef>
                <a:spcPts val="400"/>
              </a:spcBef>
              <a:spcAft>
                <a:spcPts val="400"/>
              </a:spcAft>
              <a:buClr>
                <a:schemeClr val="tx2"/>
              </a:buClr>
              <a:buSzPct val="100000"/>
              <a:defRPr/>
            </a:pPr>
            <a:r>
              <a:rPr lang="en-US" dirty="0">
                <a:ea typeface="+mn-ea"/>
                <a:cs typeface="+mn-cs"/>
              </a:rPr>
              <a:t>Provision of budgetary and economic information on the website</a:t>
            </a:r>
            <a:endParaRPr lang="de-DE" dirty="0">
              <a:ea typeface="+mn-ea"/>
              <a:cs typeface="+mn-cs"/>
            </a:endParaRPr>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21</a:t>
            </a:fld>
            <a:endParaRPr lang="de-DE" sz="900" dirty="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
        <p:nvSpPr>
          <p:cNvPr id="6" name="Textfeld 5"/>
          <p:cNvSpPr txBox="1"/>
          <p:nvPr/>
        </p:nvSpPr>
        <p:spPr>
          <a:xfrm>
            <a:off x="755576" y="5873445"/>
            <a:ext cx="1458052" cy="276999"/>
          </a:xfrm>
          <a:prstGeom prst="rect">
            <a:avLst/>
          </a:prstGeom>
          <a:noFill/>
        </p:spPr>
        <p:txBody>
          <a:bodyPr wrap="square" rtlCol="0">
            <a:spAutoFit/>
          </a:bodyPr>
          <a:lstStyle/>
          <a:p>
            <a:r>
              <a:rPr lang="de-AT" sz="1200" dirty="0" smtClean="0">
                <a:hlinkClick r:id="rId3"/>
              </a:rPr>
              <a:t>Link Budgetdienst</a:t>
            </a:r>
            <a:endParaRPr lang="de-AT" sz="1200" dirty="0" smtClean="0"/>
          </a:p>
        </p:txBody>
      </p:sp>
    </p:spTree>
    <p:extLst>
      <p:ext uri="{BB962C8B-B14F-4D97-AF65-F5344CB8AC3E}">
        <p14:creationId xmlns:p14="http://schemas.microsoft.com/office/powerpoint/2010/main" val="28316306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476672"/>
            <a:ext cx="8229600" cy="504056"/>
          </a:xfrm>
        </p:spPr>
        <p:txBody>
          <a:bodyPr/>
          <a:lstStyle/>
          <a:p>
            <a:r>
              <a:rPr lang="de-AT" b="1" cap="small" dirty="0" smtClean="0"/>
              <a:t>Budget-Analysen </a:t>
            </a:r>
            <a:r>
              <a:rPr lang="de-AT" b="1" cap="small" dirty="0"/>
              <a:t>- Budgetdienst</a:t>
            </a:r>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solidFill>
                  <a:srgbClr val="000000"/>
                </a:solidFill>
              </a:rPr>
              <a:pPr>
                <a:defRPr/>
              </a:pPr>
              <a:t>22</a:t>
            </a:fld>
            <a:endParaRPr lang="de-DE" dirty="0">
              <a:solidFill>
                <a:srgbClr val="000000"/>
              </a:solidFill>
            </a:endParaRPr>
          </a:p>
        </p:txBody>
      </p:sp>
      <p:sp>
        <p:nvSpPr>
          <p:cNvPr id="5" name="Fußzeilenplatzhalter 4"/>
          <p:cNvSpPr>
            <a:spLocks noGrp="1"/>
          </p:cNvSpPr>
          <p:nvPr>
            <p:ph type="ftr" sz="quarter" idx="11"/>
          </p:nvPr>
        </p:nvSpPr>
        <p:spPr/>
        <p:txBody>
          <a:bodyPr/>
          <a:lstStyle/>
          <a:p>
            <a:pPr>
              <a:defRPr/>
            </a:pPr>
            <a:r>
              <a:rPr lang="de-DE" dirty="0" smtClean="0">
                <a:solidFill>
                  <a:srgbClr val="FFFFFF"/>
                </a:solidFill>
              </a:rPr>
              <a:t>REPUBLIK ÖSTERREICH  Parlament</a:t>
            </a:r>
            <a:endParaRPr lang="de-DE" dirty="0">
              <a:solidFill>
                <a:srgbClr val="FFFFFF"/>
              </a:solidFill>
            </a:endParaRPr>
          </a:p>
        </p:txBody>
      </p:sp>
      <p:sp>
        <p:nvSpPr>
          <p:cNvPr id="3" name="Inhaltsplatzhalter 2"/>
          <p:cNvSpPr>
            <a:spLocks noGrp="1"/>
          </p:cNvSpPr>
          <p:nvPr>
            <p:ph idx="1"/>
          </p:nvPr>
        </p:nvSpPr>
        <p:spPr/>
        <p:txBody>
          <a:bodyPr/>
          <a:lstStyle/>
          <a:p>
            <a:endParaRPr lang="de-AT"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679" y="1052736"/>
            <a:ext cx="8763504" cy="5805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26735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381000" y="476673"/>
            <a:ext cx="8439150" cy="576064"/>
          </a:xfrm>
        </p:spPr>
        <p:txBody>
          <a:bodyPr/>
          <a:lstStyle/>
          <a:p>
            <a:r>
              <a:rPr lang="de-DE" dirty="0" smtClean="0"/>
              <a:t/>
            </a:r>
            <a:br>
              <a:rPr lang="de-DE" dirty="0" smtClean="0"/>
            </a:br>
            <a:r>
              <a:rPr lang="de-DE" b="1" cap="small" dirty="0"/>
              <a:t>Catalogue </a:t>
            </a:r>
            <a:r>
              <a:rPr lang="de-DE" b="1" cap="small" dirty="0" err="1"/>
              <a:t>of</a:t>
            </a:r>
            <a:r>
              <a:rPr lang="de-DE" b="1" cap="small" dirty="0"/>
              <a:t> </a:t>
            </a:r>
            <a:r>
              <a:rPr lang="en-GB" b="1" cap="small" dirty="0"/>
              <a:t>Products &amp; Services </a:t>
            </a:r>
            <a:r>
              <a:rPr lang="de-DE" b="1" cap="small" dirty="0"/>
              <a:t>(</a:t>
            </a:r>
            <a:r>
              <a:rPr lang="de-DE" b="1" cap="small" dirty="0" err="1"/>
              <a:t>Draft</a:t>
            </a:r>
            <a:r>
              <a:rPr lang="de-DE" b="1" cap="small" dirty="0"/>
              <a:t>)</a:t>
            </a:r>
          </a:p>
        </p:txBody>
      </p:sp>
      <p:sp>
        <p:nvSpPr>
          <p:cNvPr id="3" name="Inhaltsplatzhalter 2"/>
          <p:cNvSpPr>
            <a:spLocks noGrp="1"/>
          </p:cNvSpPr>
          <p:nvPr>
            <p:ph idx="1"/>
          </p:nvPr>
        </p:nvSpPr>
        <p:spPr>
          <a:xfrm>
            <a:off x="417710" y="1484784"/>
            <a:ext cx="8186738" cy="4536504"/>
          </a:xfrm>
        </p:spPr>
        <p:txBody>
          <a:bodyPr/>
          <a:lstStyle/>
          <a:p>
            <a:pPr marL="0" indent="0">
              <a:spcBef>
                <a:spcPts val="1200"/>
              </a:spcBef>
              <a:spcAft>
                <a:spcPts val="1200"/>
              </a:spcAft>
              <a:buClrTx/>
              <a:buSzPct val="110000"/>
              <a:buNone/>
              <a:defRPr/>
            </a:pPr>
            <a:r>
              <a:rPr lang="de-DE" b="1" dirty="0" err="1" smtClean="0"/>
              <a:t>Establish</a:t>
            </a:r>
            <a:r>
              <a:rPr lang="de-DE" b="1" dirty="0" smtClean="0"/>
              <a:t> international </a:t>
            </a:r>
            <a:r>
              <a:rPr lang="de-DE" b="1" dirty="0" err="1" smtClean="0"/>
              <a:t>networks</a:t>
            </a:r>
            <a:r>
              <a:rPr lang="de-DE" b="1" dirty="0" smtClean="0"/>
              <a:t> </a:t>
            </a:r>
            <a:r>
              <a:rPr lang="de-DE" b="1" dirty="0" err="1" smtClean="0"/>
              <a:t>and</a:t>
            </a:r>
            <a:r>
              <a:rPr lang="de-DE" b="1" dirty="0" smtClean="0"/>
              <a:t> </a:t>
            </a:r>
            <a:r>
              <a:rPr lang="de-DE" b="1" dirty="0" err="1" smtClean="0"/>
              <a:t>represent</a:t>
            </a:r>
            <a:r>
              <a:rPr lang="de-DE" b="1" dirty="0" smtClean="0"/>
              <a:t> </a:t>
            </a:r>
            <a:r>
              <a:rPr lang="de-DE" b="1" dirty="0" err="1" smtClean="0"/>
              <a:t>the</a:t>
            </a:r>
            <a:r>
              <a:rPr lang="de-DE" b="1" dirty="0" smtClean="0"/>
              <a:t> </a:t>
            </a:r>
            <a:r>
              <a:rPr lang="de-DE" b="1" dirty="0" err="1" smtClean="0"/>
              <a:t>Parliamentary</a:t>
            </a:r>
            <a:r>
              <a:rPr lang="de-DE" b="1" dirty="0" smtClean="0"/>
              <a:t> </a:t>
            </a:r>
            <a:r>
              <a:rPr lang="de-DE" b="1" dirty="0" err="1" smtClean="0"/>
              <a:t>Administraion</a:t>
            </a:r>
            <a:r>
              <a:rPr lang="de-DE" b="1" dirty="0" smtClean="0"/>
              <a:t> in </a:t>
            </a:r>
            <a:r>
              <a:rPr lang="de-DE" b="1" dirty="0" err="1" smtClean="0"/>
              <a:t>budgetary</a:t>
            </a:r>
            <a:r>
              <a:rPr lang="de-DE" b="1" dirty="0" smtClean="0"/>
              <a:t> </a:t>
            </a:r>
            <a:r>
              <a:rPr lang="de-DE" b="1" dirty="0" err="1" smtClean="0"/>
              <a:t>matters</a:t>
            </a:r>
            <a:endParaRPr lang="de-DE" b="1" dirty="0" smtClean="0"/>
          </a:p>
          <a:p>
            <a:pPr marL="342900" lvl="1" eaLnBrk="0" hangingPunct="0">
              <a:spcBef>
                <a:spcPts val="600"/>
              </a:spcBef>
              <a:spcAft>
                <a:spcPts val="600"/>
              </a:spcAft>
              <a:buClr>
                <a:schemeClr val="tx2"/>
              </a:buClr>
              <a:buSzPct val="100000"/>
              <a:defRPr/>
            </a:pPr>
            <a:r>
              <a:rPr lang="de-AT" dirty="0" err="1">
                <a:ea typeface="+mn-ea"/>
                <a:cs typeface="+mn-cs"/>
              </a:rPr>
              <a:t>Collaborate</a:t>
            </a:r>
            <a:r>
              <a:rPr lang="de-AT" dirty="0">
                <a:ea typeface="+mn-ea"/>
                <a:cs typeface="+mn-cs"/>
              </a:rPr>
              <a:t> with international </a:t>
            </a:r>
            <a:r>
              <a:rPr lang="de-AT" dirty="0" err="1">
                <a:ea typeface="+mn-ea"/>
                <a:cs typeface="+mn-cs"/>
              </a:rPr>
              <a:t>partners</a:t>
            </a:r>
            <a:r>
              <a:rPr lang="de-AT" dirty="0">
                <a:ea typeface="+mn-ea"/>
                <a:cs typeface="+mn-cs"/>
              </a:rPr>
              <a:t> (</a:t>
            </a:r>
            <a:r>
              <a:rPr lang="de-AT" dirty="0" err="1">
                <a:ea typeface="+mn-ea"/>
                <a:cs typeface="+mn-cs"/>
              </a:rPr>
              <a:t>Worldbank</a:t>
            </a:r>
            <a:r>
              <a:rPr lang="de-AT" dirty="0">
                <a:ea typeface="+mn-ea"/>
                <a:cs typeface="+mn-cs"/>
              </a:rPr>
              <a:t>, </a:t>
            </a:r>
            <a:r>
              <a:rPr lang="en-GB" dirty="0">
                <a:ea typeface="+mn-ea"/>
                <a:cs typeface="+mn-cs"/>
              </a:rPr>
              <a:t>OECD Parliamentary Budget Officials Network, EU Institutions)</a:t>
            </a:r>
            <a:endParaRPr lang="de-AT" dirty="0">
              <a:ea typeface="+mn-ea"/>
              <a:cs typeface="+mn-cs"/>
            </a:endParaRPr>
          </a:p>
          <a:p>
            <a:pPr marL="342900" lvl="1" eaLnBrk="0" hangingPunct="0">
              <a:spcBef>
                <a:spcPts val="600"/>
              </a:spcBef>
              <a:spcAft>
                <a:spcPts val="600"/>
              </a:spcAft>
              <a:buClr>
                <a:schemeClr val="tx2"/>
              </a:buClr>
              <a:buSzPct val="100000"/>
              <a:defRPr/>
            </a:pPr>
            <a:r>
              <a:rPr lang="de-AT" dirty="0">
                <a:ea typeface="+mn-ea"/>
                <a:cs typeface="+mn-cs"/>
              </a:rPr>
              <a:t>Information </a:t>
            </a:r>
            <a:r>
              <a:rPr lang="de-AT" dirty="0" err="1">
                <a:ea typeface="+mn-ea"/>
                <a:cs typeface="+mn-cs"/>
              </a:rPr>
              <a:t>exchange</a:t>
            </a:r>
            <a:r>
              <a:rPr lang="de-AT" dirty="0">
                <a:ea typeface="+mn-ea"/>
                <a:cs typeface="+mn-cs"/>
              </a:rPr>
              <a:t> </a:t>
            </a:r>
            <a:r>
              <a:rPr lang="de-AT" dirty="0" err="1">
                <a:ea typeface="+mn-ea"/>
                <a:cs typeface="+mn-cs"/>
              </a:rPr>
              <a:t>with</a:t>
            </a:r>
            <a:r>
              <a:rPr lang="de-AT" dirty="0">
                <a:ea typeface="+mn-ea"/>
                <a:cs typeface="+mn-cs"/>
              </a:rPr>
              <a:t> </a:t>
            </a:r>
            <a:r>
              <a:rPr lang="de-AT" dirty="0" err="1">
                <a:ea typeface="+mn-ea"/>
                <a:cs typeface="+mn-cs"/>
              </a:rPr>
              <a:t>the</a:t>
            </a:r>
            <a:r>
              <a:rPr lang="de-AT" dirty="0">
                <a:ea typeface="+mn-ea"/>
                <a:cs typeface="+mn-cs"/>
              </a:rPr>
              <a:t> European </a:t>
            </a:r>
            <a:r>
              <a:rPr lang="de-AT" dirty="0" err="1">
                <a:ea typeface="+mn-ea"/>
                <a:cs typeface="+mn-cs"/>
              </a:rPr>
              <a:t>Centre</a:t>
            </a:r>
            <a:r>
              <a:rPr lang="de-AT" dirty="0">
                <a:ea typeface="+mn-ea"/>
                <a:cs typeface="+mn-cs"/>
              </a:rPr>
              <a:t> </a:t>
            </a:r>
            <a:r>
              <a:rPr lang="de-AT" dirty="0" err="1">
                <a:ea typeface="+mn-ea"/>
                <a:cs typeface="+mn-cs"/>
              </a:rPr>
              <a:t>for</a:t>
            </a:r>
            <a:r>
              <a:rPr lang="de-AT" dirty="0">
                <a:ea typeface="+mn-ea"/>
                <a:cs typeface="+mn-cs"/>
              </a:rPr>
              <a:t> </a:t>
            </a:r>
            <a:r>
              <a:rPr lang="de-AT" dirty="0" err="1">
                <a:ea typeface="+mn-ea"/>
                <a:cs typeface="+mn-cs"/>
              </a:rPr>
              <a:t>Parliamentary</a:t>
            </a:r>
            <a:r>
              <a:rPr lang="de-AT" dirty="0">
                <a:ea typeface="+mn-ea"/>
                <a:cs typeface="+mn-cs"/>
              </a:rPr>
              <a:t> Research </a:t>
            </a:r>
            <a:r>
              <a:rPr lang="de-AT" dirty="0" err="1">
                <a:ea typeface="+mn-ea"/>
                <a:cs typeface="+mn-cs"/>
              </a:rPr>
              <a:t>and</a:t>
            </a:r>
            <a:r>
              <a:rPr lang="de-AT" dirty="0">
                <a:ea typeface="+mn-ea"/>
                <a:cs typeface="+mn-cs"/>
              </a:rPr>
              <a:t> </a:t>
            </a:r>
            <a:r>
              <a:rPr lang="de-AT" dirty="0" err="1">
                <a:ea typeface="+mn-ea"/>
                <a:cs typeface="+mn-cs"/>
              </a:rPr>
              <a:t>Documentation</a:t>
            </a:r>
            <a:r>
              <a:rPr lang="de-AT" dirty="0">
                <a:ea typeface="+mn-ea"/>
                <a:cs typeface="+mn-cs"/>
              </a:rPr>
              <a:t> (ECPRD)</a:t>
            </a:r>
          </a:p>
          <a:p>
            <a:pPr marL="342900" lvl="1" eaLnBrk="0" hangingPunct="0">
              <a:spcBef>
                <a:spcPts val="600"/>
              </a:spcBef>
              <a:spcAft>
                <a:spcPts val="600"/>
              </a:spcAft>
              <a:buClr>
                <a:schemeClr val="tx2"/>
              </a:buClr>
              <a:buSzPct val="100000"/>
              <a:defRPr/>
            </a:pPr>
            <a:r>
              <a:rPr lang="de-AT" dirty="0">
                <a:ea typeface="+mn-ea"/>
                <a:cs typeface="+mn-cs"/>
              </a:rPr>
              <a:t>Assistance in </a:t>
            </a:r>
            <a:r>
              <a:rPr lang="de-AT" dirty="0" err="1">
                <a:ea typeface="+mn-ea"/>
                <a:cs typeface="+mn-cs"/>
              </a:rPr>
              <a:t>the</a:t>
            </a:r>
            <a:r>
              <a:rPr lang="de-AT" dirty="0">
                <a:ea typeface="+mn-ea"/>
                <a:cs typeface="+mn-cs"/>
              </a:rPr>
              <a:t> </a:t>
            </a:r>
            <a:r>
              <a:rPr lang="de-AT" dirty="0" err="1">
                <a:ea typeface="+mn-ea"/>
                <a:cs typeface="+mn-cs"/>
              </a:rPr>
              <a:t>organization</a:t>
            </a:r>
            <a:r>
              <a:rPr lang="de-AT" dirty="0">
                <a:ea typeface="+mn-ea"/>
                <a:cs typeface="+mn-cs"/>
              </a:rPr>
              <a:t> </a:t>
            </a:r>
            <a:r>
              <a:rPr lang="de-AT" dirty="0" err="1">
                <a:ea typeface="+mn-ea"/>
                <a:cs typeface="+mn-cs"/>
              </a:rPr>
              <a:t>of</a:t>
            </a:r>
            <a:r>
              <a:rPr lang="de-AT" dirty="0">
                <a:ea typeface="+mn-ea"/>
                <a:cs typeface="+mn-cs"/>
              </a:rPr>
              <a:t> international </a:t>
            </a:r>
            <a:r>
              <a:rPr lang="de-AT" dirty="0" err="1">
                <a:ea typeface="+mn-ea"/>
                <a:cs typeface="+mn-cs"/>
              </a:rPr>
              <a:t>events</a:t>
            </a:r>
            <a:r>
              <a:rPr lang="de-AT" dirty="0">
                <a:ea typeface="+mn-ea"/>
                <a:cs typeface="+mn-cs"/>
              </a:rPr>
              <a:t> on budget-relevant </a:t>
            </a:r>
            <a:r>
              <a:rPr lang="de-AT" dirty="0" err="1">
                <a:ea typeface="+mn-ea"/>
                <a:cs typeface="+mn-cs"/>
              </a:rPr>
              <a:t>issues</a:t>
            </a:r>
            <a:endParaRPr lang="de-DE" dirty="0">
              <a:ea typeface="+mn-ea"/>
              <a:cs typeface="+mn-cs"/>
            </a:endParaRPr>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23</a:t>
            </a:fld>
            <a:endParaRPr lang="de-DE" sz="900" dirty="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13489982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24</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pPr eaLnBrk="1" hangingPunct="1"/>
            <a:r>
              <a:rPr lang="en-GB" b="1" cap="small" dirty="0" smtClean="0"/>
              <a:t>Relations with other Institutions</a:t>
            </a:r>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5345463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7544" y="404664"/>
            <a:ext cx="8352606" cy="950913"/>
          </a:xfrm>
        </p:spPr>
        <p:txBody>
          <a:bodyPr/>
          <a:lstStyle/>
          <a:p>
            <a:r>
              <a:rPr lang="en-GB" b="1" cap="small" dirty="0" smtClean="0"/>
              <a:t>Relations with the Government</a:t>
            </a:r>
            <a:endParaRPr lang="en-GB" b="1" cap="small" dirty="0"/>
          </a:p>
        </p:txBody>
      </p:sp>
      <p:sp>
        <p:nvSpPr>
          <p:cNvPr id="3" name="Inhaltsplatzhalter 2"/>
          <p:cNvSpPr>
            <a:spLocks noGrp="1"/>
          </p:cNvSpPr>
          <p:nvPr>
            <p:ph idx="1"/>
          </p:nvPr>
        </p:nvSpPr>
        <p:spPr>
          <a:xfrm>
            <a:off x="467544" y="1628800"/>
            <a:ext cx="8330754" cy="4248472"/>
          </a:xfrm>
        </p:spPr>
        <p:txBody>
          <a:bodyPr/>
          <a:lstStyle/>
          <a:p>
            <a:pPr eaLnBrk="0" hangingPunct="0">
              <a:spcBef>
                <a:spcPts val="600"/>
              </a:spcBef>
              <a:spcAft>
                <a:spcPts val="600"/>
              </a:spcAft>
              <a:buSzPct val="100000"/>
              <a:defRPr/>
            </a:pPr>
            <a:r>
              <a:rPr lang="en-US" dirty="0"/>
              <a:t>Ministry of Finance</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Permanent contact on presented documents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Mutual presentations on budgetary issues or developments</a:t>
            </a:r>
          </a:p>
          <a:p>
            <a:pPr eaLnBrk="0" hangingPunct="0">
              <a:spcBef>
                <a:spcPts val="1200"/>
              </a:spcBef>
              <a:spcAft>
                <a:spcPts val="600"/>
              </a:spcAft>
              <a:buSzPct val="100000"/>
              <a:defRPr/>
            </a:pPr>
            <a:r>
              <a:rPr lang="en-US" dirty="0"/>
              <a:t>Federal Performance Management Office (Federal Chancellery)</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Participation in jour fixe meetings with the line ministries</a:t>
            </a:r>
          </a:p>
          <a:p>
            <a:pPr eaLnBrk="0" hangingPunct="0">
              <a:spcBef>
                <a:spcPts val="1200"/>
              </a:spcBef>
              <a:spcAft>
                <a:spcPts val="600"/>
              </a:spcAft>
              <a:buSzPct val="100000"/>
              <a:defRPr/>
            </a:pPr>
            <a:r>
              <a:rPr lang="en-US" dirty="0"/>
              <a:t>Line Ministries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Participation in networking meetings of senior budget officials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Consultation on budgetary issues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Mutual exchange of </a:t>
            </a:r>
            <a:r>
              <a:rPr lang="en-US" dirty="0" smtClean="0"/>
              <a:t>information</a:t>
            </a:r>
            <a:endParaRPr lang="de-DE" b="1" dirty="0"/>
          </a:p>
          <a:p>
            <a:pPr>
              <a:spcBef>
                <a:spcPts val="1032"/>
              </a:spcBef>
              <a:buClrTx/>
              <a:buSzPct val="110000"/>
              <a:defRPr/>
            </a:pPr>
            <a:endParaRPr lang="de-AT" dirty="0"/>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25</a:t>
            </a:fld>
            <a:endParaRPr lang="de-DE" sz="90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3277179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467544" y="404664"/>
            <a:ext cx="8496944" cy="950913"/>
          </a:xfrm>
        </p:spPr>
        <p:txBody>
          <a:bodyPr/>
          <a:lstStyle/>
          <a:p>
            <a:r>
              <a:rPr lang="en-GB" b="1" cap="small" dirty="0" smtClean="0"/>
              <a:t>Relations with Independent </a:t>
            </a:r>
            <a:r>
              <a:rPr lang="en-GB" b="1" cap="small" dirty="0"/>
              <a:t>Institutions </a:t>
            </a:r>
            <a:r>
              <a:rPr lang="en-GB" b="1" cap="small" dirty="0" smtClean="0"/>
              <a:t>and the </a:t>
            </a:r>
            <a:r>
              <a:rPr lang="en-GB" b="1" cap="small" dirty="0"/>
              <a:t>Scientific Community</a:t>
            </a:r>
          </a:p>
        </p:txBody>
      </p:sp>
      <p:sp>
        <p:nvSpPr>
          <p:cNvPr id="3" name="Inhaltsplatzhalter 2"/>
          <p:cNvSpPr>
            <a:spLocks noGrp="1"/>
          </p:cNvSpPr>
          <p:nvPr>
            <p:ph idx="1"/>
          </p:nvPr>
        </p:nvSpPr>
        <p:spPr>
          <a:xfrm>
            <a:off x="467544" y="1700808"/>
            <a:ext cx="8330754" cy="4104456"/>
          </a:xfrm>
        </p:spPr>
        <p:txBody>
          <a:bodyPr/>
          <a:lstStyle/>
          <a:p>
            <a:pPr eaLnBrk="0" hangingPunct="0">
              <a:spcBef>
                <a:spcPts val="600"/>
              </a:spcBef>
              <a:spcAft>
                <a:spcPts val="600"/>
              </a:spcAft>
              <a:buSzPct val="100000"/>
              <a:defRPr/>
            </a:pPr>
            <a:r>
              <a:rPr lang="en-US" dirty="0"/>
              <a:t>National Statistical Institution (Statistics Austria)</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Member of the Advisory Board for Economics</a:t>
            </a:r>
          </a:p>
          <a:p>
            <a:pPr eaLnBrk="0" hangingPunct="0">
              <a:spcBef>
                <a:spcPts val="1200"/>
              </a:spcBef>
              <a:spcAft>
                <a:spcPts val="600"/>
              </a:spcAft>
              <a:buSzPct val="100000"/>
              <a:defRPr/>
            </a:pPr>
            <a:r>
              <a:rPr lang="en-GB" dirty="0"/>
              <a:t>International Monetary Fund (</a:t>
            </a:r>
            <a:r>
              <a:rPr lang="en-US" dirty="0"/>
              <a:t>IMF)</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Information point for Article IV Consultations</a:t>
            </a:r>
            <a:endParaRPr lang="en-US" dirty="0"/>
          </a:p>
          <a:p>
            <a:pPr eaLnBrk="0" hangingPunct="0">
              <a:spcBef>
                <a:spcPts val="1200"/>
              </a:spcBef>
              <a:spcAft>
                <a:spcPts val="600"/>
              </a:spcAft>
              <a:buSzPct val="100000"/>
              <a:defRPr/>
            </a:pPr>
            <a:r>
              <a:rPr lang="en-US" dirty="0"/>
              <a:t>Court of Auditors</a:t>
            </a:r>
          </a:p>
          <a:p>
            <a:pPr eaLnBrk="0" hangingPunct="0">
              <a:spcBef>
                <a:spcPts val="600"/>
              </a:spcBef>
              <a:spcAft>
                <a:spcPts val="600"/>
              </a:spcAft>
              <a:buSzPct val="100000"/>
              <a:defRPr/>
            </a:pPr>
            <a:r>
              <a:rPr lang="en-US" dirty="0"/>
              <a:t>Austrian Institute for Economic Research (WIFO) and Institute for Advanced Studies (IHS)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Presentations on interesting developments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Regular but informal exchange of information </a:t>
            </a:r>
          </a:p>
        </p:txBody>
      </p:sp>
      <p:sp>
        <p:nvSpPr>
          <p:cNvPr id="6148"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4FAF5DC-90B6-4FD2-9888-E3BDA5A07CFA}" type="slidenum">
              <a:rPr lang="de-DE" sz="900">
                <a:solidFill>
                  <a:schemeClr val="bg1"/>
                </a:solidFill>
              </a:rPr>
              <a:pPr/>
              <a:t>26</a:t>
            </a:fld>
            <a:endParaRPr lang="de-DE" sz="900">
              <a:solidFill>
                <a:schemeClr val="bg1"/>
              </a:solidFill>
            </a:endParaRPr>
          </a:p>
        </p:txBody>
      </p:sp>
      <p:sp>
        <p:nvSpPr>
          <p:cNvPr id="6149"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dirty="0">
                <a:solidFill>
                  <a:schemeClr val="bg1"/>
                </a:solidFill>
                <a:latin typeface="Palatino" pitchFamily="18" charset="0"/>
              </a:rPr>
              <a:t>REPUBLIK ÖSTERREICH  Parlament</a:t>
            </a:r>
          </a:p>
        </p:txBody>
      </p:sp>
    </p:spTree>
    <p:extLst>
      <p:ext uri="{BB962C8B-B14F-4D97-AF65-F5344CB8AC3E}">
        <p14:creationId xmlns:p14="http://schemas.microsoft.com/office/powerpoint/2010/main" val="3186261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467544" y="533400"/>
            <a:ext cx="8143056" cy="807368"/>
          </a:xfrm>
        </p:spPr>
        <p:txBody>
          <a:bodyPr/>
          <a:lstStyle/>
          <a:p>
            <a:r>
              <a:rPr lang="en-GB" b="1" cap="small" dirty="0"/>
              <a:t>Relations with Independent Institutions and the Scientific Community</a:t>
            </a:r>
            <a:endParaRPr lang="en-GB" b="1" dirty="0" smtClean="0"/>
          </a:p>
        </p:txBody>
      </p:sp>
      <p:sp>
        <p:nvSpPr>
          <p:cNvPr id="16387" name="Inhaltsplatzhalter 2"/>
          <p:cNvSpPr>
            <a:spLocks noGrp="1"/>
          </p:cNvSpPr>
          <p:nvPr>
            <p:ph idx="1"/>
          </p:nvPr>
        </p:nvSpPr>
        <p:spPr>
          <a:xfrm>
            <a:off x="467544" y="1556792"/>
            <a:ext cx="7983736" cy="4680520"/>
          </a:xfrm>
        </p:spPr>
        <p:txBody>
          <a:bodyPr/>
          <a:lstStyle/>
          <a:p>
            <a:pPr eaLnBrk="0" hangingPunct="0">
              <a:spcBef>
                <a:spcPts val="600"/>
              </a:spcBef>
              <a:spcAft>
                <a:spcPts val="600"/>
              </a:spcAft>
              <a:buSzPct val="100000"/>
              <a:defRPr/>
            </a:pPr>
            <a:r>
              <a:rPr lang="en-GB" dirty="0"/>
              <a:t>Fiscal Council</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According to requirements of the European Union the </a:t>
            </a:r>
            <a:r>
              <a:rPr lang="en-US" dirty="0"/>
              <a:t>Compliance with country-specific numerical fiscal rules shall be monitored and supported by national independent institutions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The existing (</a:t>
            </a:r>
            <a:r>
              <a:rPr lang="en-GB" dirty="0"/>
              <a:t>established already in 1970) </a:t>
            </a:r>
            <a:r>
              <a:rPr lang="en-US" dirty="0"/>
              <a:t>Government Debt Committee</a:t>
            </a:r>
            <a:r>
              <a:rPr lang="en-GB" dirty="0"/>
              <a:t> </a:t>
            </a:r>
            <a:r>
              <a:rPr lang="en-US" dirty="0"/>
              <a:t>will act as independent fiscal institution and be renamed “</a:t>
            </a:r>
            <a:r>
              <a:rPr lang="en-US" dirty="0" err="1"/>
              <a:t>Fiskalrat</a:t>
            </a:r>
            <a:r>
              <a:rPr lang="en-US" dirty="0"/>
              <a:t>” (Fiscal Council)</a:t>
            </a:r>
            <a:endParaRPr lang="en-GB" dirty="0"/>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The Fiscal Council analyses public finances and presents recommendations on the fiscal policy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The Austrian National Bank and Parliamentary Budget Office will participate in an advisory function without a vote</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de-DE" dirty="0"/>
              <a:t>PBO will </a:t>
            </a:r>
            <a:r>
              <a:rPr lang="de-DE" dirty="0" err="1"/>
              <a:t>feed</a:t>
            </a:r>
            <a:r>
              <a:rPr lang="de-DE" dirty="0"/>
              <a:t> </a:t>
            </a:r>
            <a:r>
              <a:rPr lang="de-DE" dirty="0" err="1"/>
              <a:t>Fiscal</a:t>
            </a:r>
            <a:r>
              <a:rPr lang="de-DE" dirty="0"/>
              <a:t> Coucil recommendations into Parliamentary Debate </a:t>
            </a:r>
            <a:endParaRPr lang="en-GB" dirty="0"/>
          </a:p>
          <a:p>
            <a:pPr marL="304800" indent="-304800">
              <a:spcBef>
                <a:spcPts val="600"/>
              </a:spcBef>
              <a:spcAft>
                <a:spcPts val="600"/>
              </a:spcAft>
              <a:defRPr/>
            </a:pPr>
            <a:endParaRPr lang="en-US" dirty="0" smtClean="0"/>
          </a:p>
          <a:p>
            <a:pPr marL="304800" indent="-304800">
              <a:spcBef>
                <a:spcPts val="600"/>
              </a:spcBef>
              <a:spcAft>
                <a:spcPts val="600"/>
              </a:spcAft>
              <a:defRPr/>
            </a:pPr>
            <a:endParaRPr lang="en-US" dirty="0"/>
          </a:p>
        </p:txBody>
      </p:sp>
    </p:spTree>
    <p:extLst>
      <p:ext uri="{BB962C8B-B14F-4D97-AF65-F5344CB8AC3E}">
        <p14:creationId xmlns:p14="http://schemas.microsoft.com/office/powerpoint/2010/main" val="4044772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28</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pPr eaLnBrk="1" hangingPunct="1"/>
            <a:r>
              <a:rPr lang="en-GB" b="1" cap="small" dirty="0" smtClean="0"/>
              <a:t>Input in Parliamentary Debate</a:t>
            </a:r>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37334252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29</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374848" y="332656"/>
            <a:ext cx="8229600" cy="792088"/>
          </a:xfrm>
        </p:spPr>
        <p:txBody>
          <a:bodyPr/>
          <a:lstStyle/>
          <a:p>
            <a:r>
              <a:rPr lang="en-GB" b="1" cap="small" dirty="0" smtClean="0"/>
              <a:t>Input by the PBO (I)</a:t>
            </a:r>
            <a:endParaRPr lang="en-GB" cap="small" dirty="0" smtClean="0"/>
          </a:p>
        </p:txBody>
      </p:sp>
      <p:sp>
        <p:nvSpPr>
          <p:cNvPr id="6149" name="Rectangle 17"/>
          <p:cNvSpPr>
            <a:spLocks noGrp="1" noChangeArrowheads="1"/>
          </p:cNvSpPr>
          <p:nvPr>
            <p:ph type="body" idx="1"/>
          </p:nvPr>
        </p:nvSpPr>
        <p:spPr>
          <a:xfrm>
            <a:off x="395536" y="1340768"/>
            <a:ext cx="8496944" cy="4824536"/>
          </a:xfrm>
        </p:spPr>
        <p:txBody>
          <a:bodyPr/>
          <a:lstStyle/>
          <a:p>
            <a:pPr marL="0" indent="0">
              <a:spcBef>
                <a:spcPts val="600"/>
              </a:spcBef>
              <a:spcAft>
                <a:spcPts val="1200"/>
              </a:spcAft>
              <a:buNone/>
              <a:defRPr/>
            </a:pPr>
            <a:r>
              <a:rPr lang="en-GB" dirty="0"/>
              <a:t>Raising </a:t>
            </a:r>
            <a:r>
              <a:rPr lang="en-GB" dirty="0" smtClean="0"/>
              <a:t>awareness </a:t>
            </a:r>
            <a:r>
              <a:rPr lang="en-GB" dirty="0"/>
              <a:t>of all </a:t>
            </a:r>
            <a:r>
              <a:rPr lang="en-GB" dirty="0" smtClean="0"/>
              <a:t>stakeholders </a:t>
            </a:r>
            <a:r>
              <a:rPr lang="en-GB" dirty="0"/>
              <a:t>and consulting services for the Budget Committee especially regarding</a:t>
            </a:r>
          </a:p>
          <a:p>
            <a:pPr eaLnBrk="0" hangingPunct="0">
              <a:spcBef>
                <a:spcPts val="600"/>
              </a:spcBef>
              <a:spcAft>
                <a:spcPts val="600"/>
              </a:spcAft>
              <a:buSzPct val="100000"/>
              <a:defRPr/>
            </a:pPr>
            <a:r>
              <a:rPr lang="en-GB" dirty="0"/>
              <a:t>Analyses of macroeconomic developments and fiscal sustainability (e.g. implementation risks for the expenditure framework)</a:t>
            </a:r>
          </a:p>
          <a:p>
            <a:pPr eaLnBrk="0" hangingPunct="0">
              <a:spcBef>
                <a:spcPts val="600"/>
              </a:spcBef>
              <a:spcAft>
                <a:spcPts val="600"/>
              </a:spcAft>
              <a:buSzPct val="100000"/>
              <a:defRPr/>
            </a:pPr>
            <a:r>
              <a:rPr lang="en-GB" dirty="0"/>
              <a:t>Analyses of changes in the expenditure and income structure</a:t>
            </a:r>
          </a:p>
          <a:p>
            <a:pPr eaLnBrk="0" hangingPunct="0">
              <a:spcBef>
                <a:spcPts val="600"/>
              </a:spcBef>
              <a:spcAft>
                <a:spcPts val="600"/>
              </a:spcAft>
              <a:buSzPct val="100000"/>
              <a:defRPr/>
            </a:pPr>
            <a:r>
              <a:rPr lang="en-GB" dirty="0"/>
              <a:t>Analyses of changes in the taxation structure </a:t>
            </a:r>
          </a:p>
          <a:p>
            <a:pPr eaLnBrk="0" hangingPunct="0">
              <a:spcBef>
                <a:spcPts val="600"/>
              </a:spcBef>
              <a:spcAft>
                <a:spcPts val="600"/>
              </a:spcAft>
              <a:buSzPct val="100000"/>
              <a:defRPr/>
            </a:pPr>
            <a:r>
              <a:rPr lang="en-GB" dirty="0"/>
              <a:t>Analyses on outcome orientation (e.g. stronger harmonisation of targets between different line ministries)</a:t>
            </a:r>
          </a:p>
          <a:p>
            <a:pPr eaLnBrk="0" hangingPunct="0">
              <a:spcBef>
                <a:spcPts val="600"/>
              </a:spcBef>
              <a:spcAft>
                <a:spcPts val="600"/>
              </a:spcAft>
              <a:buSzPct val="100000"/>
              <a:defRPr/>
            </a:pPr>
            <a:r>
              <a:rPr lang="en-GB" dirty="0"/>
              <a:t>Analyses on gender budgeting and gender equality (e.g. missing gender-disaggregated data, ambitious targets)</a:t>
            </a:r>
          </a:p>
          <a:p>
            <a:pPr eaLnBrk="0" hangingPunct="0">
              <a:spcBef>
                <a:spcPts val="600"/>
              </a:spcBef>
              <a:spcAft>
                <a:spcPts val="600"/>
              </a:spcAft>
              <a:buSzPct val="100000"/>
              <a:defRPr/>
            </a:pPr>
            <a:r>
              <a:rPr lang="en-GB" dirty="0"/>
              <a:t>Input for further development – e.g. transparent budget with regard to diversity (considering people with migration background, generations, disabled people)</a:t>
            </a:r>
            <a:endParaRPr lang="de-DE" dirty="0"/>
          </a:p>
          <a:p>
            <a:pPr marL="0" indent="0">
              <a:buNone/>
              <a:defRPr/>
            </a:pPr>
            <a:endParaRPr lang="de-DE" dirty="0" smtClean="0"/>
          </a:p>
          <a:p>
            <a:pPr marL="0" indent="0">
              <a:buNone/>
              <a:defRPr/>
            </a:pPr>
            <a:endParaRPr lang="de-DE" dirty="0"/>
          </a:p>
          <a:p>
            <a:pPr marL="0" indent="0">
              <a:buNone/>
              <a:defRPr/>
            </a:pPr>
            <a:endParaRPr lang="de-DE" dirty="0" smtClean="0"/>
          </a:p>
          <a:p>
            <a:pPr marL="0" indent="0">
              <a:buNone/>
              <a:defRPr/>
            </a:pPr>
            <a:endParaRPr lang="de-DE" dirty="0"/>
          </a:p>
          <a:p>
            <a:pPr marL="0" indent="0">
              <a:buNone/>
              <a:defRPr/>
            </a:pPr>
            <a:endParaRPr lang="de-DE" dirty="0" smtClean="0"/>
          </a:p>
          <a:p>
            <a:pPr marL="0" indent="0">
              <a:buNone/>
              <a:defRPr/>
            </a:pPr>
            <a:endParaRPr lang="de-DE" dirty="0"/>
          </a:p>
          <a:p>
            <a:pPr marL="0" indent="0">
              <a:buNone/>
              <a:defRPr/>
            </a:pPr>
            <a:r>
              <a:rPr lang="de-DE" dirty="0"/>
              <a:t>	</a:t>
            </a:r>
            <a:endParaRPr lang="de-DE" dirty="0" smtClean="0"/>
          </a:p>
        </p:txBody>
      </p:sp>
    </p:spTree>
    <p:extLst>
      <p:ext uri="{BB962C8B-B14F-4D97-AF65-F5344CB8AC3E}">
        <p14:creationId xmlns:p14="http://schemas.microsoft.com/office/powerpoint/2010/main" val="5992183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3</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1307182"/>
          </a:xfrm>
        </p:spPr>
        <p:txBody>
          <a:bodyPr/>
          <a:lstStyle/>
          <a:p>
            <a:r>
              <a:rPr lang="en-GB" b="1" cap="small" dirty="0" smtClean="0"/>
              <a:t>Parliamentary Budget Offices as Part of Fiscal Governance</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194061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30</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374848" y="332656"/>
            <a:ext cx="8229600" cy="951384"/>
          </a:xfrm>
        </p:spPr>
        <p:txBody>
          <a:bodyPr/>
          <a:lstStyle/>
          <a:p>
            <a:r>
              <a:rPr lang="en-GB" b="1" cap="small" dirty="0" smtClean="0"/>
              <a:t>Input by the PBO (II)</a:t>
            </a:r>
            <a:endParaRPr lang="en-GB" dirty="0" smtClean="0"/>
          </a:p>
        </p:txBody>
      </p:sp>
      <p:sp>
        <p:nvSpPr>
          <p:cNvPr id="6149" name="Rectangle 17"/>
          <p:cNvSpPr>
            <a:spLocks noGrp="1" noChangeArrowheads="1"/>
          </p:cNvSpPr>
          <p:nvPr>
            <p:ph type="body" idx="1"/>
          </p:nvPr>
        </p:nvSpPr>
        <p:spPr>
          <a:xfrm>
            <a:off x="395536" y="1487016"/>
            <a:ext cx="8424936" cy="4678288"/>
          </a:xfrm>
        </p:spPr>
        <p:txBody>
          <a:bodyPr/>
          <a:lstStyle/>
          <a:p>
            <a:pPr marL="0" indent="0">
              <a:spcAft>
                <a:spcPts val="1200"/>
              </a:spcAft>
              <a:buNone/>
              <a:defRPr/>
            </a:pPr>
            <a:r>
              <a:rPr lang="en-GB" dirty="0"/>
              <a:t>Raising </a:t>
            </a:r>
            <a:r>
              <a:rPr lang="en-GB" dirty="0" smtClean="0"/>
              <a:t>awareness </a:t>
            </a:r>
            <a:r>
              <a:rPr lang="en-GB" dirty="0"/>
              <a:t>of all </a:t>
            </a:r>
            <a:r>
              <a:rPr lang="en-GB" dirty="0" smtClean="0"/>
              <a:t>stakeholders </a:t>
            </a:r>
            <a:r>
              <a:rPr lang="en-GB" dirty="0"/>
              <a:t>and consulting services for the Budget Committee especially regarding</a:t>
            </a:r>
          </a:p>
          <a:p>
            <a:pPr eaLnBrk="0" hangingPunct="0">
              <a:spcBef>
                <a:spcPts val="600"/>
              </a:spcBef>
              <a:spcAft>
                <a:spcPts val="600"/>
              </a:spcAft>
              <a:buSzPct val="100000"/>
              <a:defRPr/>
            </a:pPr>
            <a:r>
              <a:rPr lang="en-GB" dirty="0"/>
              <a:t>Propose improvements of the budgetary document´s setup</a:t>
            </a:r>
          </a:p>
          <a:p>
            <a:pPr eaLnBrk="0" hangingPunct="0">
              <a:spcBef>
                <a:spcPts val="600"/>
              </a:spcBef>
              <a:spcAft>
                <a:spcPts val="600"/>
              </a:spcAft>
              <a:buSzPct val="100000"/>
              <a:defRPr/>
            </a:pPr>
            <a:r>
              <a:rPr lang="en-GB" dirty="0"/>
              <a:t>Create of maps giving an overview on performance information ( objectives, measures and indicators) to improve transparency</a:t>
            </a:r>
          </a:p>
          <a:p>
            <a:pPr lvl="0" eaLnBrk="0" hangingPunct="0">
              <a:spcBef>
                <a:spcPts val="600"/>
              </a:spcBef>
              <a:spcAft>
                <a:spcPts val="600"/>
              </a:spcAft>
              <a:buSzPct val="100000"/>
              <a:defRPr/>
            </a:pPr>
            <a:r>
              <a:rPr lang="en-GB" dirty="0"/>
              <a:t>Recommend enhancement and improvement of reports presented by Government (e.g. subsidy report)</a:t>
            </a:r>
          </a:p>
          <a:p>
            <a:pPr eaLnBrk="0" hangingPunct="0">
              <a:spcBef>
                <a:spcPts val="600"/>
              </a:spcBef>
              <a:spcAft>
                <a:spcPts val="600"/>
              </a:spcAft>
              <a:buSzPct val="100000"/>
              <a:defRPr/>
            </a:pPr>
            <a:r>
              <a:rPr lang="en-GB" dirty="0"/>
              <a:t>Knowledge and information transfer (e.g. presentations, expert hearings) within and outside Parliament</a:t>
            </a:r>
          </a:p>
          <a:p>
            <a:pPr eaLnBrk="0" hangingPunct="0">
              <a:spcBef>
                <a:spcPts val="600"/>
              </a:spcBef>
              <a:spcAft>
                <a:spcPts val="600"/>
              </a:spcAft>
              <a:buSzPct val="100000"/>
              <a:defRPr/>
            </a:pPr>
            <a:r>
              <a:rPr lang="en-GB" dirty="0"/>
              <a:t>Publication of results on Parliament’s website</a:t>
            </a:r>
          </a:p>
          <a:p>
            <a:pPr marL="0" indent="0">
              <a:buNone/>
              <a:defRPr/>
            </a:pPr>
            <a:endParaRPr lang="en-GB" dirty="0" smtClean="0"/>
          </a:p>
          <a:p>
            <a:pPr marL="0" indent="0">
              <a:buNone/>
              <a:defRPr/>
            </a:pPr>
            <a:endParaRPr lang="de-DE" dirty="0" smtClean="0"/>
          </a:p>
          <a:p>
            <a:pPr marL="0" indent="0">
              <a:buNone/>
              <a:defRPr/>
            </a:pPr>
            <a:endParaRPr lang="de-DE" dirty="0"/>
          </a:p>
          <a:p>
            <a:pPr marL="0" indent="0">
              <a:buNone/>
              <a:defRPr/>
            </a:pPr>
            <a:endParaRPr lang="de-DE" dirty="0" smtClean="0"/>
          </a:p>
          <a:p>
            <a:pPr marL="0" indent="0">
              <a:buNone/>
              <a:defRPr/>
            </a:pPr>
            <a:endParaRPr lang="de-DE" dirty="0"/>
          </a:p>
          <a:p>
            <a:pPr marL="0" indent="0">
              <a:buNone/>
              <a:defRPr/>
            </a:pPr>
            <a:r>
              <a:rPr lang="de-DE" dirty="0"/>
              <a:t>	</a:t>
            </a:r>
            <a:endParaRPr lang="de-DE" dirty="0" smtClean="0"/>
          </a:p>
        </p:txBody>
      </p:sp>
    </p:spTree>
    <p:extLst>
      <p:ext uri="{BB962C8B-B14F-4D97-AF65-F5344CB8AC3E}">
        <p14:creationId xmlns:p14="http://schemas.microsoft.com/office/powerpoint/2010/main" val="22581846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663352"/>
          </a:xfrm>
        </p:spPr>
        <p:txBody>
          <a:bodyPr/>
          <a:lstStyle/>
          <a:p>
            <a:r>
              <a:rPr lang="en-GB" b="1" cap="small" dirty="0" smtClean="0"/>
              <a:t>Budget Analysis 2013</a:t>
            </a:r>
            <a:endParaRPr lang="en-GB" b="1" cap="small" dirty="0"/>
          </a:p>
        </p:txBody>
      </p:sp>
      <p:sp>
        <p:nvSpPr>
          <p:cNvPr id="3" name="Textplatzhalter 2"/>
          <p:cNvSpPr>
            <a:spLocks noGrp="1"/>
          </p:cNvSpPr>
          <p:nvPr>
            <p:ph type="body" sz="half" idx="1"/>
          </p:nvPr>
        </p:nvSpPr>
        <p:spPr>
          <a:xfrm>
            <a:off x="395536" y="1484784"/>
            <a:ext cx="4896544" cy="4464496"/>
          </a:xfrm>
        </p:spPr>
        <p:txBody>
          <a:bodyPr/>
          <a:lstStyle/>
          <a:p>
            <a:pPr eaLnBrk="0" hangingPunct="0">
              <a:spcBef>
                <a:spcPts val="400"/>
              </a:spcBef>
              <a:spcAft>
                <a:spcPts val="400"/>
              </a:spcAft>
              <a:buSzPct val="100000"/>
              <a:defRPr/>
            </a:pPr>
            <a:r>
              <a:rPr lang="en-GB" dirty="0"/>
              <a:t>Changes of the Medium-Term Expenditure Framework</a:t>
            </a:r>
          </a:p>
          <a:p>
            <a:pPr eaLnBrk="0" hangingPunct="0">
              <a:spcBef>
                <a:spcPts val="400"/>
              </a:spcBef>
              <a:spcAft>
                <a:spcPts val="400"/>
              </a:spcAft>
              <a:buSzPct val="100000"/>
              <a:defRPr/>
            </a:pPr>
            <a:r>
              <a:rPr lang="en-GB" dirty="0"/>
              <a:t>Implementation of the new budget law</a:t>
            </a:r>
          </a:p>
          <a:p>
            <a:pPr eaLnBrk="0" hangingPunct="0">
              <a:spcBef>
                <a:spcPts val="400"/>
              </a:spcBef>
              <a:spcAft>
                <a:spcPts val="400"/>
              </a:spcAft>
              <a:buSzPct val="100000"/>
              <a:defRPr/>
            </a:pPr>
            <a:r>
              <a:rPr lang="en-GB" dirty="0"/>
              <a:t>Budgetary focuses</a:t>
            </a:r>
          </a:p>
          <a:p>
            <a:pPr eaLnBrk="0" hangingPunct="0">
              <a:spcBef>
                <a:spcPts val="400"/>
              </a:spcBef>
              <a:spcAft>
                <a:spcPts val="400"/>
              </a:spcAft>
              <a:buSzPct val="100000"/>
              <a:defRPr/>
            </a:pPr>
            <a:r>
              <a:rPr lang="en-GB" dirty="0"/>
              <a:t>Macroeconomic framework</a:t>
            </a:r>
          </a:p>
          <a:p>
            <a:pPr eaLnBrk="0" hangingPunct="0">
              <a:spcBef>
                <a:spcPts val="400"/>
              </a:spcBef>
              <a:spcAft>
                <a:spcPts val="400"/>
              </a:spcAft>
              <a:buSzPct val="100000"/>
              <a:defRPr/>
            </a:pPr>
            <a:r>
              <a:rPr lang="en-GB" dirty="0"/>
              <a:t>Recommendations of ECO-Fin, IMF, OECD</a:t>
            </a:r>
          </a:p>
          <a:p>
            <a:pPr eaLnBrk="0" hangingPunct="0">
              <a:spcBef>
                <a:spcPts val="400"/>
              </a:spcBef>
              <a:spcAft>
                <a:spcPts val="400"/>
              </a:spcAft>
              <a:buSzPct val="100000"/>
              <a:defRPr/>
            </a:pPr>
            <a:r>
              <a:rPr lang="en-GB" dirty="0"/>
              <a:t>Trends in expenditures and revenues</a:t>
            </a:r>
          </a:p>
          <a:p>
            <a:pPr eaLnBrk="0" hangingPunct="0">
              <a:spcBef>
                <a:spcPts val="400"/>
              </a:spcBef>
              <a:spcAft>
                <a:spcPts val="400"/>
              </a:spcAft>
              <a:buSzPct val="100000"/>
              <a:defRPr/>
            </a:pPr>
            <a:r>
              <a:rPr lang="en-GB" dirty="0"/>
              <a:t>Taxes and duties</a:t>
            </a:r>
          </a:p>
          <a:p>
            <a:pPr eaLnBrk="0" hangingPunct="0">
              <a:spcBef>
                <a:spcPts val="400"/>
              </a:spcBef>
              <a:spcAft>
                <a:spcPts val="400"/>
              </a:spcAft>
              <a:buSzPct val="100000"/>
              <a:defRPr/>
            </a:pPr>
            <a:r>
              <a:rPr lang="en-GB" dirty="0"/>
              <a:t>Debt and interests</a:t>
            </a:r>
          </a:p>
          <a:p>
            <a:pPr eaLnBrk="0" hangingPunct="0">
              <a:spcBef>
                <a:spcPts val="400"/>
              </a:spcBef>
              <a:spcAft>
                <a:spcPts val="400"/>
              </a:spcAft>
              <a:buSzPct val="100000"/>
              <a:defRPr/>
            </a:pPr>
            <a:r>
              <a:rPr lang="en-GB" dirty="0"/>
              <a:t>Development of reserves</a:t>
            </a:r>
          </a:p>
          <a:p>
            <a:pPr eaLnBrk="0" hangingPunct="0">
              <a:spcBef>
                <a:spcPts val="400"/>
              </a:spcBef>
              <a:spcAft>
                <a:spcPts val="400"/>
              </a:spcAft>
              <a:buSzPct val="100000"/>
              <a:defRPr/>
            </a:pPr>
            <a:r>
              <a:rPr lang="en-GB" dirty="0"/>
              <a:t>Gender Budgeting</a:t>
            </a:r>
          </a:p>
        </p:txBody>
      </p:sp>
      <p:pic>
        <p:nvPicPr>
          <p:cNvPr id="6" name="Picture 2"/>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a:off x="5436096" y="1556792"/>
            <a:ext cx="2952328" cy="417646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4" name="Foliennummernplatzhalter 3"/>
          <p:cNvSpPr>
            <a:spLocks noGrp="1"/>
          </p:cNvSpPr>
          <p:nvPr>
            <p:ph type="sldNum" sz="quarter" idx="10"/>
          </p:nvPr>
        </p:nvSpPr>
        <p:spPr/>
        <p:txBody>
          <a:bodyPr/>
          <a:lstStyle/>
          <a:p>
            <a:pPr>
              <a:defRPr/>
            </a:pPr>
            <a:fld id="{71FD30D2-9CA5-43BE-8D4E-1FD5D4F44DF1}" type="slidenum">
              <a:rPr lang="de-DE" smtClean="0"/>
              <a:pPr>
                <a:defRPr/>
              </a:pPr>
              <a:t>31</a:t>
            </a:fld>
            <a:endParaRPr lang="de-DE"/>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Tree>
    <p:extLst>
      <p:ext uri="{BB962C8B-B14F-4D97-AF65-F5344CB8AC3E}">
        <p14:creationId xmlns:p14="http://schemas.microsoft.com/office/powerpoint/2010/main" val="3270860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332656"/>
            <a:ext cx="8071048" cy="864096"/>
          </a:xfrm>
        </p:spPr>
        <p:txBody>
          <a:bodyPr/>
          <a:lstStyle/>
          <a:p>
            <a:r>
              <a:rPr lang="en-GB" sz="2800" b="1" cap="small" dirty="0" smtClean="0"/>
              <a:t>Analysis of Medium-Term Expenditure Framework 2014 - 2017</a:t>
            </a:r>
            <a:endParaRPr lang="en-GB" sz="2800" b="1" cap="small" dirty="0"/>
          </a:p>
        </p:txBody>
      </p:sp>
      <p:sp>
        <p:nvSpPr>
          <p:cNvPr id="3" name="Textplatzhalter 2"/>
          <p:cNvSpPr>
            <a:spLocks noGrp="1"/>
          </p:cNvSpPr>
          <p:nvPr>
            <p:ph type="body" sz="half" idx="1"/>
          </p:nvPr>
        </p:nvSpPr>
        <p:spPr>
          <a:xfrm>
            <a:off x="539552" y="1412776"/>
            <a:ext cx="4392488" cy="4680520"/>
          </a:xfrm>
        </p:spPr>
        <p:txBody>
          <a:bodyPr/>
          <a:lstStyle/>
          <a:p>
            <a:pPr eaLnBrk="0" hangingPunct="0">
              <a:spcBef>
                <a:spcPts val="400"/>
              </a:spcBef>
              <a:spcAft>
                <a:spcPts val="400"/>
              </a:spcAft>
              <a:buSzPct val="100000"/>
              <a:defRPr/>
            </a:pPr>
            <a:r>
              <a:rPr lang="en-GB" dirty="0"/>
              <a:t>Focus of the MTEF</a:t>
            </a:r>
          </a:p>
          <a:p>
            <a:pPr eaLnBrk="0" hangingPunct="0">
              <a:spcBef>
                <a:spcPts val="400"/>
              </a:spcBef>
              <a:spcAft>
                <a:spcPts val="400"/>
              </a:spcAft>
              <a:buSzPct val="100000"/>
              <a:defRPr/>
            </a:pPr>
            <a:r>
              <a:rPr lang="en-GB" dirty="0"/>
              <a:t>Analyses of the expenditure and income development</a:t>
            </a:r>
          </a:p>
          <a:p>
            <a:pPr eaLnBrk="0" hangingPunct="0">
              <a:spcBef>
                <a:spcPts val="400"/>
              </a:spcBef>
              <a:spcAft>
                <a:spcPts val="400"/>
              </a:spcAft>
              <a:buSzPct val="100000"/>
              <a:defRPr/>
            </a:pPr>
            <a:r>
              <a:rPr lang="en-GB" dirty="0"/>
              <a:t>Expected macroeconomic environment</a:t>
            </a:r>
          </a:p>
          <a:p>
            <a:pPr eaLnBrk="0" hangingPunct="0">
              <a:spcBef>
                <a:spcPts val="400"/>
              </a:spcBef>
              <a:spcAft>
                <a:spcPts val="400"/>
              </a:spcAft>
              <a:buSzPct val="100000"/>
              <a:defRPr/>
            </a:pPr>
            <a:r>
              <a:rPr lang="en-GB" dirty="0"/>
              <a:t>Reaction in the MTEF to new challenges</a:t>
            </a:r>
          </a:p>
          <a:p>
            <a:pPr eaLnBrk="0" hangingPunct="0">
              <a:spcBef>
                <a:spcPts val="400"/>
              </a:spcBef>
              <a:spcAft>
                <a:spcPts val="400"/>
              </a:spcAft>
              <a:buSzPct val="100000"/>
              <a:defRPr/>
            </a:pPr>
            <a:r>
              <a:rPr lang="en-GB" dirty="0"/>
              <a:t>Risks for the implementation of the MTEF</a:t>
            </a:r>
          </a:p>
          <a:p>
            <a:pPr eaLnBrk="0" hangingPunct="0">
              <a:spcBef>
                <a:spcPts val="400"/>
              </a:spcBef>
              <a:spcAft>
                <a:spcPts val="400"/>
              </a:spcAft>
              <a:buSzPct val="100000"/>
              <a:defRPr/>
            </a:pPr>
            <a:r>
              <a:rPr lang="en-GB" dirty="0"/>
              <a:t>Reflection of other government strategies </a:t>
            </a:r>
          </a:p>
          <a:p>
            <a:pPr eaLnBrk="0" hangingPunct="0">
              <a:spcBef>
                <a:spcPts val="400"/>
              </a:spcBef>
              <a:spcAft>
                <a:spcPts val="400"/>
              </a:spcAft>
              <a:buSzPct val="100000"/>
              <a:defRPr/>
            </a:pPr>
            <a:r>
              <a:rPr lang="en-GB" dirty="0"/>
              <a:t>Improvement of the strategy report</a:t>
            </a:r>
          </a:p>
          <a:p>
            <a:pPr>
              <a:spcBef>
                <a:spcPts val="1032"/>
              </a:spcBef>
              <a:buClrTx/>
              <a:buSzPct val="110000"/>
              <a:defRPr/>
            </a:pPr>
            <a:endParaRPr lang="en-US" dirty="0"/>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pPr>
                <a:defRPr/>
              </a:pPr>
              <a:t>32</a:t>
            </a:fld>
            <a:endParaRPr lang="de-DE"/>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39263" y="1340768"/>
            <a:ext cx="3309895" cy="4608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44297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33</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pPr eaLnBrk="1" hangingPunct="1"/>
            <a:r>
              <a:rPr lang="en-GB" b="1" cap="small" dirty="0" smtClean="0"/>
              <a:t>Challenges</a:t>
            </a:r>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5023416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34</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374848" y="332656"/>
            <a:ext cx="8229600" cy="792088"/>
          </a:xfrm>
        </p:spPr>
        <p:txBody>
          <a:bodyPr/>
          <a:lstStyle/>
          <a:p>
            <a:r>
              <a:rPr lang="en-US" b="1" cap="small" dirty="0" smtClean="0"/>
              <a:t>Challenges 2014</a:t>
            </a:r>
            <a:endParaRPr lang="en-US" dirty="0" smtClean="0"/>
          </a:p>
        </p:txBody>
      </p:sp>
      <p:sp>
        <p:nvSpPr>
          <p:cNvPr id="6149" name="Rectangle 17"/>
          <p:cNvSpPr>
            <a:spLocks noGrp="1" noChangeArrowheads="1"/>
          </p:cNvSpPr>
          <p:nvPr>
            <p:ph type="body" idx="1"/>
          </p:nvPr>
        </p:nvSpPr>
        <p:spPr>
          <a:xfrm>
            <a:off x="395536" y="1340768"/>
            <a:ext cx="8324601" cy="4752528"/>
          </a:xfrm>
        </p:spPr>
        <p:txBody>
          <a:bodyPr/>
          <a:lstStyle/>
          <a:p>
            <a:pPr eaLnBrk="0" hangingPunct="0">
              <a:spcBef>
                <a:spcPts val="600"/>
              </a:spcBef>
              <a:spcAft>
                <a:spcPts val="600"/>
              </a:spcAft>
              <a:buSzPct val="100000"/>
              <a:defRPr/>
            </a:pPr>
            <a:r>
              <a:rPr lang="en-US" dirty="0"/>
              <a:t>Finalization of the </a:t>
            </a:r>
            <a:r>
              <a:rPr lang="en-GB" dirty="0"/>
              <a:t>catalogue of products and services in coordination with the Budget Committee</a:t>
            </a:r>
          </a:p>
          <a:p>
            <a:pPr eaLnBrk="0" hangingPunct="0">
              <a:spcBef>
                <a:spcPts val="600"/>
              </a:spcBef>
              <a:spcAft>
                <a:spcPts val="600"/>
              </a:spcAft>
              <a:buSzPct val="100000"/>
              <a:defRPr/>
            </a:pPr>
            <a:r>
              <a:rPr lang="en-US" dirty="0"/>
              <a:t>Development of working relations and procedures with the Budget Committee and other committees (regarding impact assessment on new legislation)</a:t>
            </a:r>
          </a:p>
          <a:p>
            <a:pPr eaLnBrk="0" hangingPunct="0">
              <a:spcBef>
                <a:spcPts val="600"/>
              </a:spcBef>
              <a:spcAft>
                <a:spcPts val="600"/>
              </a:spcAft>
              <a:buSzPct val="100000"/>
              <a:defRPr/>
            </a:pPr>
            <a:r>
              <a:rPr lang="en-US" dirty="0"/>
              <a:t>Development of working relations and working procedures with governmental units</a:t>
            </a:r>
          </a:p>
          <a:p>
            <a:pPr eaLnBrk="0" hangingPunct="0">
              <a:spcBef>
                <a:spcPts val="600"/>
              </a:spcBef>
              <a:spcAft>
                <a:spcPts val="600"/>
              </a:spcAft>
              <a:buSzPct val="100000"/>
              <a:defRPr/>
            </a:pPr>
            <a:r>
              <a:rPr lang="en-GB" dirty="0"/>
              <a:t>Further clarification of the access to budgetary information held by the government</a:t>
            </a:r>
            <a:endParaRPr lang="en-US" dirty="0"/>
          </a:p>
          <a:p>
            <a:pPr eaLnBrk="0" hangingPunct="0">
              <a:spcBef>
                <a:spcPts val="600"/>
              </a:spcBef>
              <a:spcAft>
                <a:spcPts val="600"/>
              </a:spcAft>
              <a:buSzPct val="100000"/>
              <a:defRPr/>
            </a:pPr>
            <a:r>
              <a:rPr lang="en-US" dirty="0"/>
              <a:t>Knowledge transfer in both directions</a:t>
            </a:r>
          </a:p>
          <a:p>
            <a:pPr eaLnBrk="0" hangingPunct="0">
              <a:spcBef>
                <a:spcPts val="600"/>
              </a:spcBef>
              <a:spcAft>
                <a:spcPts val="600"/>
              </a:spcAft>
              <a:buSzPct val="100000"/>
              <a:defRPr/>
            </a:pPr>
            <a:r>
              <a:rPr lang="en-US" dirty="0"/>
              <a:t>Creating a data base on fiscal and economic issues</a:t>
            </a:r>
          </a:p>
          <a:p>
            <a:pPr eaLnBrk="0" hangingPunct="0">
              <a:spcBef>
                <a:spcPts val="600"/>
              </a:spcBef>
              <a:spcAft>
                <a:spcPts val="600"/>
              </a:spcAft>
              <a:buSzPct val="100000"/>
              <a:defRPr/>
            </a:pPr>
            <a:r>
              <a:rPr lang="en-US" dirty="0"/>
              <a:t>Integrating new staff members</a:t>
            </a:r>
          </a:p>
          <a:p>
            <a:pPr>
              <a:spcBef>
                <a:spcPts val="1200"/>
              </a:spcBef>
              <a:buClrTx/>
              <a:buSzPct val="110000"/>
              <a:defRPr/>
            </a:pPr>
            <a:endParaRPr lang="en-US"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284750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a:xfrm>
            <a:off x="381000" y="784498"/>
            <a:ext cx="8229600" cy="1276350"/>
          </a:xfrm>
        </p:spPr>
        <p:txBody>
          <a:bodyPr/>
          <a:lstStyle/>
          <a:p>
            <a:pPr algn="ctr" eaLnBrk="0" hangingPunct="0"/>
            <a:r>
              <a:rPr lang="en-GB" b="1" cap="small" dirty="0"/>
              <a:t>Thank you for your Attention </a:t>
            </a:r>
          </a:p>
        </p:txBody>
      </p:sp>
      <p:sp>
        <p:nvSpPr>
          <p:cNvPr id="14339" name="Inhaltsplatzhalter 2"/>
          <p:cNvSpPr>
            <a:spLocks noGrp="1"/>
          </p:cNvSpPr>
          <p:nvPr>
            <p:ph idx="1"/>
          </p:nvPr>
        </p:nvSpPr>
        <p:spPr>
          <a:xfrm>
            <a:off x="423863" y="2924944"/>
            <a:ext cx="8186737" cy="3312368"/>
          </a:xfrm>
        </p:spPr>
        <p:txBody>
          <a:bodyPr/>
          <a:lstStyle/>
          <a:p>
            <a:pPr marL="0" indent="0">
              <a:buFont typeface="Times" pitchFamily="18" charset="0"/>
              <a:buNone/>
            </a:pPr>
            <a:endParaRPr lang="en-GB" dirty="0" smtClean="0"/>
          </a:p>
          <a:p>
            <a:pPr marL="0" indent="0">
              <a:buFont typeface="Times" pitchFamily="18" charset="0"/>
              <a:buNone/>
            </a:pPr>
            <a:r>
              <a:rPr lang="en-GB" b="1" dirty="0" smtClean="0">
                <a:ea typeface="Tahoma" pitchFamily="34" charset="0"/>
                <a:cs typeface="Tahoma" pitchFamily="34" charset="0"/>
              </a:rPr>
              <a:t>Contacts:</a:t>
            </a:r>
          </a:p>
          <a:p>
            <a:pPr marL="0" indent="0">
              <a:buFont typeface="Times" pitchFamily="18" charset="0"/>
              <a:buNone/>
            </a:pPr>
            <a:r>
              <a:rPr lang="en-GB" dirty="0" smtClean="0">
                <a:ea typeface="Tahoma" pitchFamily="34" charset="0"/>
                <a:cs typeface="Tahoma" pitchFamily="34" charset="0"/>
              </a:rPr>
              <a:t>Helmut Berger </a:t>
            </a:r>
          </a:p>
          <a:p>
            <a:pPr marL="0" indent="0">
              <a:buFont typeface="Times" pitchFamily="18" charset="0"/>
              <a:buNone/>
            </a:pPr>
            <a:r>
              <a:rPr lang="en-GB" dirty="0" smtClean="0">
                <a:ea typeface="Tahoma" pitchFamily="34" charset="0"/>
                <a:cs typeface="Tahoma" pitchFamily="34" charset="0"/>
              </a:rPr>
              <a:t>Head of Parliamentary Budget Office</a:t>
            </a:r>
          </a:p>
          <a:p>
            <a:pPr marL="0" indent="0">
              <a:buFont typeface="Times" pitchFamily="18" charset="0"/>
              <a:buNone/>
            </a:pPr>
            <a:endParaRPr lang="en-GB" dirty="0" smtClean="0">
              <a:ea typeface="Tahoma" pitchFamily="34" charset="0"/>
              <a:cs typeface="Tahoma" pitchFamily="34" charset="0"/>
            </a:endParaRPr>
          </a:p>
          <a:p>
            <a:pPr marL="0" indent="0">
              <a:buFont typeface="Times" pitchFamily="18" charset="0"/>
              <a:buNone/>
            </a:pPr>
            <a:r>
              <a:rPr lang="en-GB" dirty="0" smtClean="0">
                <a:ea typeface="Tahoma" pitchFamily="34" charset="0"/>
                <a:cs typeface="Tahoma" pitchFamily="34" charset="0"/>
              </a:rPr>
              <a:t>Parliament, A-1017 Wien, </a:t>
            </a:r>
            <a:r>
              <a:rPr lang="en-GB" dirty="0" err="1" smtClean="0">
                <a:ea typeface="Tahoma" pitchFamily="34" charset="0"/>
                <a:cs typeface="Tahoma" pitchFamily="34" charset="0"/>
              </a:rPr>
              <a:t>Dr.</a:t>
            </a:r>
            <a:r>
              <a:rPr lang="en-GB" dirty="0" smtClean="0">
                <a:ea typeface="Tahoma" pitchFamily="34" charset="0"/>
                <a:cs typeface="Tahoma" pitchFamily="34" charset="0"/>
              </a:rPr>
              <a:t> Karl Renner-Ring 3</a:t>
            </a:r>
          </a:p>
          <a:p>
            <a:pPr marL="0" indent="0">
              <a:buFont typeface="Times" pitchFamily="18" charset="0"/>
              <a:buNone/>
            </a:pPr>
            <a:r>
              <a:rPr lang="en-GB" dirty="0" smtClean="0">
                <a:ea typeface="Tahoma" pitchFamily="34" charset="0"/>
                <a:cs typeface="Tahoma" pitchFamily="34" charset="0"/>
              </a:rPr>
              <a:t>Tel. +0043 1 40 110-2889; +0043 676 8900-2889</a:t>
            </a:r>
          </a:p>
          <a:p>
            <a:pPr marL="0" indent="0">
              <a:buFont typeface="Times" pitchFamily="18" charset="0"/>
              <a:buNone/>
            </a:pPr>
            <a:r>
              <a:rPr lang="en-GB" dirty="0" smtClean="0">
                <a:ea typeface="Tahoma" pitchFamily="34" charset="0"/>
                <a:cs typeface="Tahoma" pitchFamily="34" charset="0"/>
              </a:rPr>
              <a:t>E-mail: helmut.berger@parlament.gv.at</a:t>
            </a:r>
          </a:p>
        </p:txBody>
      </p:sp>
      <p:sp>
        <p:nvSpPr>
          <p:cNvPr id="14340"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80F4150B-E0A4-49FD-8694-64124FE4BF58}" type="slidenum">
              <a:rPr lang="de-DE" sz="900">
                <a:solidFill>
                  <a:schemeClr val="bg1"/>
                </a:solidFill>
              </a:rPr>
              <a:pPr/>
              <a:t>35</a:t>
            </a:fld>
            <a:endParaRPr lang="de-DE" sz="900">
              <a:solidFill>
                <a:schemeClr val="bg1"/>
              </a:solidFill>
            </a:endParaRPr>
          </a:p>
        </p:txBody>
      </p:sp>
      <p:sp>
        <p:nvSpPr>
          <p:cNvPr id="14341"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30144835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8640"/>
            <a:ext cx="8229600" cy="1152128"/>
          </a:xfrm>
        </p:spPr>
        <p:txBody>
          <a:bodyPr/>
          <a:lstStyle/>
          <a:p>
            <a:pPr eaLnBrk="0" hangingPunct="0"/>
            <a:r>
              <a:rPr lang="en-GB" sz="2800" b="1" cap="small" dirty="0"/>
              <a:t>Rationale for Parliamentary Budget Offices and Independent Fiscal Institutions (I)</a:t>
            </a:r>
          </a:p>
        </p:txBody>
      </p:sp>
      <p:sp>
        <p:nvSpPr>
          <p:cNvPr id="3" name="Content Placeholder 2"/>
          <p:cNvSpPr>
            <a:spLocks noGrp="1"/>
          </p:cNvSpPr>
          <p:nvPr>
            <p:ph idx="1"/>
          </p:nvPr>
        </p:nvSpPr>
        <p:spPr>
          <a:xfrm>
            <a:off x="423863" y="1703040"/>
            <a:ext cx="8186737" cy="4390256"/>
          </a:xfrm>
        </p:spPr>
        <p:txBody>
          <a:bodyPr/>
          <a:lstStyle/>
          <a:p>
            <a:pPr marL="342900" lvl="1" eaLnBrk="0" hangingPunct="0">
              <a:spcBef>
                <a:spcPts val="600"/>
              </a:spcBef>
              <a:spcAft>
                <a:spcPts val="600"/>
              </a:spcAft>
              <a:buClr>
                <a:schemeClr val="tx2"/>
              </a:buClr>
              <a:buSzPct val="100000"/>
              <a:defRPr/>
            </a:pPr>
            <a:r>
              <a:rPr lang="en-GB" dirty="0">
                <a:ea typeface="+mn-ea"/>
                <a:cs typeface="+mn-cs"/>
              </a:rPr>
              <a:t>Improvement of the political decision process</a:t>
            </a:r>
          </a:p>
          <a:p>
            <a:pPr marL="342900" lvl="1" eaLnBrk="0" hangingPunct="0">
              <a:spcBef>
                <a:spcPts val="600"/>
              </a:spcBef>
              <a:spcAft>
                <a:spcPts val="600"/>
              </a:spcAft>
              <a:buClr>
                <a:schemeClr val="tx2"/>
              </a:buClr>
              <a:buSzPct val="100000"/>
              <a:defRPr/>
            </a:pPr>
            <a:r>
              <a:rPr lang="en-GB" dirty="0">
                <a:ea typeface="+mn-ea"/>
                <a:cs typeface="+mn-cs"/>
              </a:rPr>
              <a:t>Government independent analysis and assessment of budget drafts, broader fiscal and economic issues</a:t>
            </a:r>
            <a:r>
              <a:rPr lang="en-US" dirty="0">
                <a:ea typeface="+mn-ea"/>
                <a:cs typeface="+mn-cs"/>
              </a:rPr>
              <a:t>, </a:t>
            </a:r>
            <a:r>
              <a:rPr lang="en-GB" dirty="0">
                <a:ea typeface="+mn-ea"/>
                <a:cs typeface="+mn-cs"/>
              </a:rPr>
              <a:t>budget related documents and reports or more generally of the fiscal policy of the Government</a:t>
            </a:r>
          </a:p>
          <a:p>
            <a:pPr marL="342900" lvl="1" eaLnBrk="0" hangingPunct="0">
              <a:spcBef>
                <a:spcPts val="600"/>
              </a:spcBef>
              <a:spcAft>
                <a:spcPts val="600"/>
              </a:spcAft>
              <a:buClr>
                <a:schemeClr val="tx2"/>
              </a:buClr>
              <a:buSzPct val="100000"/>
              <a:defRPr/>
            </a:pPr>
            <a:r>
              <a:rPr lang="en-GB" dirty="0">
                <a:ea typeface="+mn-ea"/>
                <a:cs typeface="+mn-cs"/>
              </a:rPr>
              <a:t>Raise quality of debate and scrutiny: “challenge” function</a:t>
            </a:r>
          </a:p>
          <a:p>
            <a:pPr marL="342900" lvl="1" eaLnBrk="0" hangingPunct="0">
              <a:spcBef>
                <a:spcPts val="600"/>
              </a:spcBef>
              <a:spcAft>
                <a:spcPts val="600"/>
              </a:spcAft>
              <a:buClr>
                <a:schemeClr val="tx2"/>
              </a:buClr>
              <a:buSzPct val="100000"/>
              <a:defRPr/>
            </a:pPr>
            <a:r>
              <a:rPr lang="en-GB" dirty="0">
                <a:ea typeface="+mn-ea"/>
                <a:cs typeface="+mn-cs"/>
              </a:rPr>
              <a:t>Reduction of information asymmetries between Government und Parliament</a:t>
            </a:r>
          </a:p>
          <a:p>
            <a:pPr marL="342900" lvl="1" eaLnBrk="0" hangingPunct="0">
              <a:spcBef>
                <a:spcPts val="600"/>
              </a:spcBef>
              <a:spcAft>
                <a:spcPts val="600"/>
              </a:spcAft>
              <a:buClr>
                <a:schemeClr val="tx2"/>
              </a:buClr>
              <a:buSzPct val="100000"/>
              <a:defRPr/>
            </a:pPr>
            <a:r>
              <a:rPr lang="en-GB" dirty="0">
                <a:ea typeface="+mn-ea"/>
                <a:cs typeface="+mn-cs"/>
              </a:rPr>
              <a:t>Provision of a strong professional resource and government independent expertise for Parliaments (and public discourse more generally)</a:t>
            </a:r>
          </a:p>
          <a:p>
            <a:pPr marL="342900" lvl="1" eaLnBrk="0" hangingPunct="0">
              <a:spcBef>
                <a:spcPts val="600"/>
              </a:spcBef>
              <a:spcAft>
                <a:spcPts val="600"/>
              </a:spcAft>
              <a:buClr>
                <a:schemeClr val="tx2"/>
              </a:buClr>
              <a:buSzPct val="100000"/>
              <a:defRPr/>
            </a:pPr>
            <a:r>
              <a:rPr lang="en-GB" dirty="0">
                <a:ea typeface="+mn-ea"/>
                <a:cs typeface="+mn-cs"/>
              </a:rPr>
              <a:t>Promotion of fiscal transparency </a:t>
            </a:r>
          </a:p>
          <a:p>
            <a:pPr marL="342900" lvl="1" eaLnBrk="0" hangingPunct="0">
              <a:spcBef>
                <a:spcPts val="600"/>
              </a:spcBef>
              <a:spcAft>
                <a:spcPts val="600"/>
              </a:spcAft>
              <a:buClr>
                <a:schemeClr val="tx2"/>
              </a:buClr>
              <a:buSzPct val="100000"/>
              <a:defRPr/>
            </a:pPr>
            <a:r>
              <a:rPr lang="en-GB" dirty="0">
                <a:ea typeface="+mn-ea"/>
                <a:cs typeface="+mn-cs"/>
              </a:rPr>
              <a:t>Promotion of government accountability</a:t>
            </a:r>
          </a:p>
          <a:p>
            <a:pPr marL="190500" lvl="1" indent="0">
              <a:buClr>
                <a:schemeClr val="accent1">
                  <a:lumMod val="50000"/>
                </a:schemeClr>
              </a:buClr>
              <a:buNone/>
            </a:pPr>
            <a:endParaRPr lang="en-US" dirty="0" smtClean="0">
              <a:solidFill>
                <a:schemeClr val="accent1">
                  <a:lumMod val="50000"/>
                </a:schemeClr>
              </a:solidFill>
            </a:endParaRPr>
          </a:p>
          <a:p>
            <a:endParaRPr lang="en-GB" dirty="0"/>
          </a:p>
        </p:txBody>
      </p:sp>
    </p:spTree>
    <p:extLst>
      <p:ext uri="{BB962C8B-B14F-4D97-AF65-F5344CB8AC3E}">
        <p14:creationId xmlns:p14="http://schemas.microsoft.com/office/powerpoint/2010/main" val="36363199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51384"/>
          </a:xfrm>
        </p:spPr>
        <p:txBody>
          <a:bodyPr/>
          <a:lstStyle/>
          <a:p>
            <a:pPr eaLnBrk="0" hangingPunct="0"/>
            <a:r>
              <a:rPr lang="en-GB" sz="2800" b="1" cap="small" dirty="0"/>
              <a:t>Rationale for Parliamentary Budget Offices and Independent Fiscal Institutions (II)</a:t>
            </a:r>
          </a:p>
        </p:txBody>
      </p:sp>
      <p:sp>
        <p:nvSpPr>
          <p:cNvPr id="3" name="Content Placeholder 2"/>
          <p:cNvSpPr>
            <a:spLocks noGrp="1"/>
          </p:cNvSpPr>
          <p:nvPr>
            <p:ph idx="1"/>
          </p:nvPr>
        </p:nvSpPr>
        <p:spPr>
          <a:xfrm>
            <a:off x="423863" y="1916832"/>
            <a:ext cx="8186737" cy="3950568"/>
          </a:xfrm>
        </p:spPr>
        <p:txBody>
          <a:bodyPr/>
          <a:lstStyle/>
          <a:p>
            <a:pPr eaLnBrk="0" hangingPunct="0">
              <a:spcBef>
                <a:spcPts val="600"/>
              </a:spcBef>
              <a:spcAft>
                <a:spcPts val="600"/>
              </a:spcAft>
              <a:buSzPct val="100000"/>
              <a:defRPr/>
            </a:pPr>
            <a:r>
              <a:rPr lang="en-GB" dirty="0"/>
              <a:t>Support of a sustainable and anti-cyclical budget policy and more generally enhancement of fiscal discipline</a:t>
            </a:r>
          </a:p>
          <a:p>
            <a:pPr eaLnBrk="0" hangingPunct="0">
              <a:spcBef>
                <a:spcPts val="600"/>
              </a:spcBef>
              <a:spcAft>
                <a:spcPts val="600"/>
              </a:spcAft>
              <a:buSzPct val="100000"/>
              <a:defRPr/>
            </a:pPr>
            <a:r>
              <a:rPr lang="en-GB" dirty="0"/>
              <a:t>Preparation or endorsement of budget forecasts</a:t>
            </a:r>
          </a:p>
          <a:p>
            <a:pPr eaLnBrk="0" hangingPunct="0">
              <a:spcBef>
                <a:spcPts val="600"/>
              </a:spcBef>
              <a:spcAft>
                <a:spcPts val="600"/>
              </a:spcAft>
              <a:buSzPct val="100000"/>
              <a:defRPr/>
            </a:pPr>
            <a:r>
              <a:rPr lang="en-GB" dirty="0"/>
              <a:t>Preparation or endorsement of </a:t>
            </a:r>
            <a:r>
              <a:rPr lang="en-GB" dirty="0" err="1"/>
              <a:t>costings</a:t>
            </a:r>
            <a:r>
              <a:rPr lang="en-GB" dirty="0"/>
              <a:t> and impact assessment in the legislative </a:t>
            </a:r>
            <a:r>
              <a:rPr lang="en-GB" dirty="0" smtClean="0"/>
              <a:t>process</a:t>
            </a:r>
            <a:endParaRPr lang="en-GB" dirty="0"/>
          </a:p>
          <a:p>
            <a:pPr eaLnBrk="0" hangingPunct="0">
              <a:spcBef>
                <a:spcPts val="600"/>
              </a:spcBef>
              <a:spcAft>
                <a:spcPts val="600"/>
              </a:spcAft>
              <a:buSzPct val="100000"/>
              <a:defRPr/>
            </a:pPr>
            <a:r>
              <a:rPr lang="en-GB" dirty="0"/>
              <a:t>Illustration of alternative decisions and possible consequences and government independent advise: “consulting” function</a:t>
            </a:r>
          </a:p>
          <a:p>
            <a:pPr lvl="0" eaLnBrk="0" hangingPunct="0">
              <a:spcBef>
                <a:spcPts val="600"/>
              </a:spcBef>
              <a:spcAft>
                <a:spcPts val="600"/>
              </a:spcAft>
              <a:buSzPct val="100000"/>
              <a:defRPr/>
            </a:pPr>
            <a:r>
              <a:rPr lang="en-GB" dirty="0"/>
              <a:t>Integration of underrepresented political interests in the political debate (e.g. future generations, gender equality, social and political diversity)</a:t>
            </a:r>
          </a:p>
          <a:p>
            <a:pPr lvl="1">
              <a:buClr>
                <a:schemeClr val="accent1">
                  <a:lumMod val="50000"/>
                </a:schemeClr>
              </a:buClr>
              <a:buFont typeface="Arial" pitchFamily="34" charset="0"/>
              <a:buChar char="•"/>
            </a:pPr>
            <a:endParaRPr lang="en-US" dirty="0" smtClean="0">
              <a:solidFill>
                <a:schemeClr val="accent1">
                  <a:lumMod val="50000"/>
                </a:schemeClr>
              </a:solidFill>
            </a:endParaRPr>
          </a:p>
          <a:p>
            <a:endParaRPr lang="en-GB" dirty="0"/>
          </a:p>
        </p:txBody>
      </p:sp>
    </p:spTree>
    <p:extLst>
      <p:ext uri="{BB962C8B-B14F-4D97-AF65-F5344CB8AC3E}">
        <p14:creationId xmlns:p14="http://schemas.microsoft.com/office/powerpoint/2010/main" val="80997472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6</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381000" y="245368"/>
            <a:ext cx="8367464" cy="807368"/>
          </a:xfrm>
        </p:spPr>
        <p:txBody>
          <a:bodyPr/>
          <a:lstStyle/>
          <a:p>
            <a:r>
              <a:rPr lang="en-GB" b="1" cap="small" dirty="0" smtClean="0"/>
              <a:t>Issues to Consider</a:t>
            </a:r>
            <a:endParaRPr lang="en-GB" dirty="0" smtClean="0"/>
          </a:p>
        </p:txBody>
      </p:sp>
      <p:sp>
        <p:nvSpPr>
          <p:cNvPr id="6149" name="Rectangle 17"/>
          <p:cNvSpPr>
            <a:spLocks noGrp="1" noChangeArrowheads="1"/>
          </p:cNvSpPr>
          <p:nvPr>
            <p:ph type="body" idx="1"/>
          </p:nvPr>
        </p:nvSpPr>
        <p:spPr>
          <a:xfrm>
            <a:off x="423863" y="1340768"/>
            <a:ext cx="8468617" cy="4896544"/>
          </a:xfrm>
        </p:spPr>
        <p:txBody>
          <a:bodyPr/>
          <a:lstStyle/>
          <a:p>
            <a:pPr eaLnBrk="0" hangingPunct="0">
              <a:spcBef>
                <a:spcPts val="400"/>
              </a:spcBef>
              <a:spcAft>
                <a:spcPts val="400"/>
              </a:spcAft>
              <a:buSzPct val="100000"/>
              <a:defRPr/>
            </a:pPr>
            <a:r>
              <a:rPr lang="en-GB" dirty="0"/>
              <a:t>Definition and scope of the mandate</a:t>
            </a:r>
          </a:p>
          <a:p>
            <a:pPr eaLnBrk="0" hangingPunct="0">
              <a:spcBef>
                <a:spcPts val="400"/>
              </a:spcBef>
              <a:spcAft>
                <a:spcPts val="400"/>
              </a:spcAft>
              <a:buSzPct val="100000"/>
              <a:defRPr/>
            </a:pPr>
            <a:r>
              <a:rPr lang="en-GB" dirty="0"/>
              <a:t>Institutional framework to assure independence and competence</a:t>
            </a:r>
          </a:p>
          <a:p>
            <a:pPr eaLnBrk="0" hangingPunct="0">
              <a:spcBef>
                <a:spcPts val="400"/>
              </a:spcBef>
              <a:spcAft>
                <a:spcPts val="400"/>
              </a:spcAft>
              <a:buSzPct val="100000"/>
              <a:defRPr/>
            </a:pPr>
            <a:r>
              <a:rPr lang="en-GB" dirty="0"/>
              <a:t>Staffing and necessary resources in respect of the mandate</a:t>
            </a:r>
          </a:p>
          <a:p>
            <a:pPr eaLnBrk="0" hangingPunct="0">
              <a:spcBef>
                <a:spcPts val="400"/>
              </a:spcBef>
              <a:spcAft>
                <a:spcPts val="400"/>
              </a:spcAft>
              <a:buSzPct val="100000"/>
              <a:defRPr/>
            </a:pPr>
            <a:r>
              <a:rPr lang="en-GB" dirty="0"/>
              <a:t>Relationship to Parliament and to Government</a:t>
            </a:r>
          </a:p>
          <a:p>
            <a:pPr eaLnBrk="0" hangingPunct="0">
              <a:spcBef>
                <a:spcPts val="400"/>
              </a:spcBef>
              <a:spcAft>
                <a:spcPts val="400"/>
              </a:spcAft>
              <a:buSzPct val="100000"/>
              <a:defRPr/>
            </a:pPr>
            <a:r>
              <a:rPr lang="en-GB" dirty="0"/>
              <a:t>Communication to Parliament, parliamentary committees and individual members of Parliament</a:t>
            </a:r>
          </a:p>
          <a:p>
            <a:pPr eaLnBrk="0" hangingPunct="0">
              <a:spcBef>
                <a:spcPts val="400"/>
              </a:spcBef>
              <a:spcAft>
                <a:spcPts val="400"/>
              </a:spcAft>
              <a:buSzPct val="100000"/>
              <a:defRPr/>
            </a:pPr>
            <a:r>
              <a:rPr lang="en-GB" dirty="0"/>
              <a:t>Access to government information</a:t>
            </a:r>
          </a:p>
          <a:p>
            <a:pPr eaLnBrk="0" hangingPunct="0">
              <a:spcBef>
                <a:spcPts val="400"/>
              </a:spcBef>
              <a:spcAft>
                <a:spcPts val="400"/>
              </a:spcAft>
              <a:buSzPct val="100000"/>
              <a:defRPr/>
            </a:pPr>
            <a:r>
              <a:rPr lang="en-GB" dirty="0"/>
              <a:t>Assuring transparency in operations and published reports</a:t>
            </a:r>
          </a:p>
          <a:p>
            <a:pPr eaLnBrk="0" hangingPunct="0">
              <a:spcBef>
                <a:spcPts val="400"/>
              </a:spcBef>
              <a:spcAft>
                <a:spcPts val="400"/>
              </a:spcAft>
              <a:buSzPct val="100000"/>
              <a:defRPr/>
            </a:pPr>
            <a:r>
              <a:rPr lang="en-GB" dirty="0"/>
              <a:t>Attention and acceptance by stakeholders</a:t>
            </a:r>
          </a:p>
          <a:p>
            <a:pPr eaLnBrk="0" hangingPunct="0">
              <a:spcBef>
                <a:spcPts val="400"/>
              </a:spcBef>
              <a:spcAft>
                <a:spcPts val="400"/>
              </a:spcAft>
              <a:buSzPct val="100000"/>
              <a:defRPr/>
            </a:pPr>
            <a:r>
              <a:rPr lang="en-GB" dirty="0"/>
              <a:t>Access to the public, media and other stakeholders</a:t>
            </a:r>
          </a:p>
          <a:p>
            <a:pPr eaLnBrk="0" hangingPunct="0">
              <a:spcBef>
                <a:spcPts val="400"/>
              </a:spcBef>
              <a:spcAft>
                <a:spcPts val="400"/>
              </a:spcAft>
              <a:buSzPct val="100000"/>
              <a:defRPr/>
            </a:pPr>
            <a:r>
              <a:rPr lang="en-GB" dirty="0"/>
              <a:t>Split of functions and competences across different bodies</a:t>
            </a:r>
          </a:p>
          <a:p>
            <a:pPr eaLnBrk="0" hangingPunct="0">
              <a:spcBef>
                <a:spcPts val="400"/>
              </a:spcBef>
              <a:spcAft>
                <a:spcPts val="400"/>
              </a:spcAft>
              <a:buSzPct val="100000"/>
              <a:defRPr/>
            </a:pPr>
            <a:r>
              <a:rPr lang="en-GB" dirty="0"/>
              <a:t>Establishing relations to other relevant fiscal institutions and a professional network to assure quality</a:t>
            </a:r>
          </a:p>
        </p:txBody>
      </p:sp>
    </p:spTree>
    <p:extLst>
      <p:ext uri="{BB962C8B-B14F-4D97-AF65-F5344CB8AC3E}">
        <p14:creationId xmlns:p14="http://schemas.microsoft.com/office/powerpoint/2010/main" val="1177027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7</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1307182"/>
          </a:xfrm>
        </p:spPr>
        <p:txBody>
          <a:bodyPr/>
          <a:lstStyle/>
          <a:p>
            <a:r>
              <a:rPr lang="en-GB" b="1" cap="small" dirty="0" smtClean="0"/>
              <a:t>Establishment of the Austrian Parliamentary Budget Office</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79225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8</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381000" y="548680"/>
            <a:ext cx="8229600" cy="936104"/>
          </a:xfrm>
        </p:spPr>
        <p:txBody>
          <a:bodyPr/>
          <a:lstStyle/>
          <a:p>
            <a:r>
              <a:rPr lang="en-GB" b="1" cap="small" dirty="0" smtClean="0"/>
              <a:t>Establishment of the new Parliamentary Budget Office</a:t>
            </a:r>
          </a:p>
        </p:txBody>
      </p:sp>
      <p:sp>
        <p:nvSpPr>
          <p:cNvPr id="6149" name="Rectangle 17"/>
          <p:cNvSpPr>
            <a:spLocks noGrp="1" noChangeArrowheads="1"/>
          </p:cNvSpPr>
          <p:nvPr>
            <p:ph type="body" idx="1"/>
          </p:nvPr>
        </p:nvSpPr>
        <p:spPr>
          <a:xfrm>
            <a:off x="395536" y="1700808"/>
            <a:ext cx="8468617" cy="4536504"/>
          </a:xfrm>
        </p:spPr>
        <p:txBody>
          <a:bodyPr/>
          <a:lstStyle/>
          <a:p>
            <a:pPr eaLnBrk="0" hangingPunct="0">
              <a:spcBef>
                <a:spcPts val="600"/>
              </a:spcBef>
              <a:spcAft>
                <a:spcPts val="600"/>
              </a:spcAft>
              <a:buSzPct val="100000"/>
              <a:defRPr/>
            </a:pPr>
            <a:r>
              <a:rPr lang="en-GB" dirty="0"/>
              <a:t>Longstanding efforts to provide Parliament with immediate and government-independent budgetary expertise and to strengthen its position in relation to government</a:t>
            </a:r>
          </a:p>
          <a:p>
            <a:pPr lvl="0" eaLnBrk="0" hangingPunct="0">
              <a:spcBef>
                <a:spcPts val="600"/>
              </a:spcBef>
              <a:spcAft>
                <a:spcPts val="600"/>
              </a:spcAft>
              <a:buSzPct val="100000"/>
              <a:defRPr/>
            </a:pPr>
            <a:r>
              <a:rPr lang="en-GB" dirty="0"/>
              <a:t>New budget law confers former Parliament’s rights in budgetary matters to a higher level of aggregation (70 global budgets instead of more than 1100 individual budget lines) and requires additional technical knowledge </a:t>
            </a:r>
          </a:p>
          <a:p>
            <a:pPr lvl="0" eaLnBrk="0" hangingPunct="0">
              <a:spcBef>
                <a:spcPts val="600"/>
              </a:spcBef>
              <a:spcAft>
                <a:spcPts val="600"/>
              </a:spcAft>
              <a:buSzPct val="100000"/>
              <a:defRPr/>
            </a:pPr>
            <a:r>
              <a:rPr lang="en-GB" dirty="0"/>
              <a:t>Strengthening of the parliamentary budgetary control: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Additional reporting requirements for the Minister of Finance</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Establishment of the new independent Parliamentary Budget Office as a pilot project to</a:t>
            </a:r>
          </a:p>
          <a:p>
            <a:pPr marL="1339850" lvl="0" indent="-1339850">
              <a:spcBef>
                <a:spcPts val="1200"/>
              </a:spcBef>
              <a:buClrTx/>
              <a:buSzPct val="110000"/>
              <a:buNone/>
              <a:tabLst>
                <a:tab pos="803275" algn="l"/>
                <a:tab pos="1339850" algn="l"/>
              </a:tabLst>
              <a:defRPr/>
            </a:pPr>
            <a:r>
              <a:rPr lang="en-GB" dirty="0" smtClean="0"/>
              <a:t> 	=&gt;	provide government-independent and objective analysis </a:t>
            </a:r>
          </a:p>
          <a:p>
            <a:pPr marL="1339850" lvl="5" indent="-1339850">
              <a:spcBef>
                <a:spcPts val="1200"/>
              </a:spcBef>
              <a:buClrTx/>
              <a:buSzPct val="110000"/>
              <a:buNone/>
              <a:tabLst>
                <a:tab pos="803275" algn="l"/>
                <a:tab pos="1339850" algn="l"/>
              </a:tabLst>
              <a:defRPr/>
            </a:pPr>
            <a:r>
              <a:rPr lang="en-GB" dirty="0" smtClean="0">
                <a:ea typeface="+mn-ea"/>
                <a:cs typeface="+mn-cs"/>
              </a:rPr>
              <a:t>	</a:t>
            </a:r>
            <a:r>
              <a:rPr lang="en-GB" dirty="0" smtClean="0"/>
              <a:t>=&gt;	</a:t>
            </a:r>
            <a:r>
              <a:rPr lang="en-GB" dirty="0"/>
              <a:t>s</a:t>
            </a:r>
            <a:r>
              <a:rPr lang="en-GB" dirty="0" smtClean="0">
                <a:ea typeface="+mn-ea"/>
                <a:cs typeface="+mn-cs"/>
              </a:rPr>
              <a:t>upport Parliament, in particular the Budget </a:t>
            </a:r>
            <a:r>
              <a:rPr lang="en-GB" dirty="0">
                <a:ea typeface="+mn-ea"/>
                <a:cs typeface="+mn-cs"/>
              </a:rPr>
              <a:t>C</a:t>
            </a:r>
            <a:r>
              <a:rPr lang="en-GB" dirty="0" smtClean="0">
                <a:ea typeface="+mn-ea"/>
                <a:cs typeface="+mn-cs"/>
              </a:rPr>
              <a:t>ommittee in 		     budgetary matters   </a:t>
            </a:r>
          </a:p>
          <a:p>
            <a:pPr marL="0" lvl="5" indent="0">
              <a:lnSpc>
                <a:spcPct val="150000"/>
              </a:lnSpc>
              <a:spcBef>
                <a:spcPts val="1200"/>
              </a:spcBef>
              <a:buClrTx/>
              <a:buSzPct val="110000"/>
              <a:buNone/>
              <a:defRPr/>
            </a:pPr>
            <a:endParaRPr lang="de-DE" sz="1600" b="1" dirty="0"/>
          </a:p>
        </p:txBody>
      </p:sp>
    </p:spTree>
    <p:extLst>
      <p:ext uri="{BB962C8B-B14F-4D97-AF65-F5344CB8AC3E}">
        <p14:creationId xmlns:p14="http://schemas.microsoft.com/office/powerpoint/2010/main" val="351025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9</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381000" y="476672"/>
            <a:ext cx="8229600" cy="807368"/>
          </a:xfrm>
        </p:spPr>
        <p:txBody>
          <a:bodyPr/>
          <a:lstStyle/>
          <a:p>
            <a:r>
              <a:rPr lang="en-GB" b="1" cap="small" dirty="0" smtClean="0"/>
              <a:t>Basic Documents</a:t>
            </a:r>
          </a:p>
        </p:txBody>
      </p:sp>
      <p:sp>
        <p:nvSpPr>
          <p:cNvPr id="6149" name="Rectangle 17"/>
          <p:cNvSpPr>
            <a:spLocks noGrp="1" noChangeArrowheads="1"/>
          </p:cNvSpPr>
          <p:nvPr>
            <p:ph type="body" idx="1"/>
          </p:nvPr>
        </p:nvSpPr>
        <p:spPr>
          <a:xfrm>
            <a:off x="423863" y="1484784"/>
            <a:ext cx="8468617" cy="4536504"/>
          </a:xfrm>
        </p:spPr>
        <p:txBody>
          <a:bodyPr/>
          <a:lstStyle/>
          <a:p>
            <a:pPr eaLnBrk="0" hangingPunct="0">
              <a:spcBef>
                <a:spcPts val="600"/>
              </a:spcBef>
              <a:spcAft>
                <a:spcPts val="600"/>
              </a:spcAft>
              <a:buSzPct val="100000"/>
              <a:defRPr/>
            </a:pPr>
            <a:r>
              <a:rPr lang="en-GB" b="1" dirty="0"/>
              <a:t>Political agreement </a:t>
            </a:r>
            <a:r>
              <a:rPr lang="en-GB" dirty="0"/>
              <a:t>between the all political parties represented in the Austrian national assembly </a:t>
            </a:r>
          </a:p>
          <a:p>
            <a:pPr eaLnBrk="0" hangingPunct="0">
              <a:spcBef>
                <a:spcPts val="600"/>
              </a:spcBef>
              <a:spcAft>
                <a:spcPts val="600"/>
              </a:spcAft>
              <a:buSzPct val="100000"/>
              <a:defRPr/>
            </a:pPr>
            <a:r>
              <a:rPr lang="en-GB" b="1" dirty="0"/>
              <a:t>Statement of the Budget Committee </a:t>
            </a:r>
            <a:r>
              <a:rPr lang="en-GB" dirty="0"/>
              <a:t>of the Austrian Parliament, 10th November 2011 (1510 </a:t>
            </a:r>
            <a:r>
              <a:rPr lang="en-GB" dirty="0" err="1"/>
              <a:t>d.B</a:t>
            </a:r>
            <a:r>
              <a:rPr lang="en-GB" dirty="0"/>
              <a:t>. XXIV. </a:t>
            </a:r>
            <a:r>
              <a:rPr lang="en-GB" dirty="0" smtClean="0"/>
              <a:t>GP)</a:t>
            </a:r>
          </a:p>
          <a:p>
            <a:pPr marL="0" indent="0" eaLnBrk="0" hangingPunct="0">
              <a:spcBef>
                <a:spcPts val="1200"/>
              </a:spcBef>
              <a:spcAft>
                <a:spcPts val="600"/>
              </a:spcAft>
              <a:buSzPct val="100000"/>
              <a:buNone/>
              <a:defRPr/>
            </a:pPr>
            <a:r>
              <a:rPr lang="en-GB" dirty="0" smtClean="0"/>
              <a:t>Establishment without specific legal basis, based on the following principles:</a:t>
            </a:r>
          </a:p>
          <a:p>
            <a:pPr marL="361950" lvl="1" indent="0">
              <a:spcBef>
                <a:spcPts val="600"/>
              </a:spcBef>
              <a:buClrTx/>
              <a:buSzPct val="110000"/>
              <a:buNone/>
              <a:defRPr/>
            </a:pPr>
            <a:r>
              <a:rPr lang="en-GB" dirty="0" smtClean="0"/>
              <a:t>PBO shall</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Work independently and ensure high-quality expertise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Submit analysis to all political parties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a:t>Ensure transparency and publish results on parliament’s homepage</a:t>
            </a:r>
          </a:p>
        </p:txBody>
      </p:sp>
    </p:spTree>
    <p:extLst>
      <p:ext uri="{BB962C8B-B14F-4D97-AF65-F5344CB8AC3E}">
        <p14:creationId xmlns:p14="http://schemas.microsoft.com/office/powerpoint/2010/main" val="11773437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Folien ROM, Juni 2012">
  <a:themeElements>
    <a:clrScheme name="">
      <a:dk1>
        <a:srgbClr val="000000"/>
      </a:dk1>
      <a:lt1>
        <a:srgbClr val="FFFFFF"/>
      </a:lt1>
      <a:dk2>
        <a:srgbClr val="EF0F2C"/>
      </a:dk2>
      <a:lt2>
        <a:srgbClr val="C0C0C0"/>
      </a:lt2>
      <a:accent1>
        <a:srgbClr val="EF0F2C"/>
      </a:accent1>
      <a:accent2>
        <a:srgbClr val="BD0C24"/>
      </a:accent2>
      <a:accent3>
        <a:srgbClr val="FFFFFF"/>
      </a:accent3>
      <a:accent4>
        <a:srgbClr val="000000"/>
      </a:accent4>
      <a:accent5>
        <a:srgbClr val="F6AAAC"/>
      </a:accent5>
      <a:accent6>
        <a:srgbClr val="AB0A20"/>
      </a:accent6>
      <a:hlink>
        <a:srgbClr val="810819"/>
      </a:hlink>
      <a:folHlink>
        <a:srgbClr val="46040D"/>
      </a:folHlink>
    </a:clrScheme>
    <a:fontScheme name="Oep_Powerpoint">
      <a:majorFont>
        <a:latin typeface="Palatino"/>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ep_Powerpoint 1">
        <a:dk1>
          <a:srgbClr val="FFCC00"/>
        </a:dk1>
        <a:lt1>
          <a:srgbClr val="F8F8F8"/>
        </a:lt1>
        <a:dk2>
          <a:srgbClr val="000000"/>
        </a:dk2>
        <a:lt2>
          <a:srgbClr val="6666FF"/>
        </a:lt2>
        <a:accent1>
          <a:srgbClr val="669900"/>
        </a:accent1>
        <a:accent2>
          <a:srgbClr val="006600"/>
        </a:accent2>
        <a:accent3>
          <a:srgbClr val="AAAAAA"/>
        </a:accent3>
        <a:accent4>
          <a:srgbClr val="D4D4D4"/>
        </a:accent4>
        <a:accent5>
          <a:srgbClr val="B8CAAA"/>
        </a:accent5>
        <a:accent6>
          <a:srgbClr val="005C00"/>
        </a:accent6>
        <a:hlink>
          <a:srgbClr val="0099FF"/>
        </a:hlink>
        <a:folHlink>
          <a:srgbClr val="669900"/>
        </a:folHlink>
      </a:clrScheme>
      <a:clrMap bg1="dk2" tx1="lt1" bg2="dk1" tx2="lt2" accent1="accent1" accent2="accent2" accent3="accent3" accent4="accent4" accent5="accent5" accent6="accent6" hlink="hlink" folHlink="folHlink"/>
    </a:extraClrScheme>
    <a:extraClrScheme>
      <a:clrScheme name="Oep_Powerpoint 2">
        <a:dk1>
          <a:srgbClr val="868686"/>
        </a:dk1>
        <a:lt1>
          <a:srgbClr val="FFFFFF"/>
        </a:lt1>
        <a:dk2>
          <a:srgbClr val="009999"/>
        </a:dk2>
        <a:lt2>
          <a:srgbClr val="6600FF"/>
        </a:lt2>
        <a:accent1>
          <a:srgbClr val="9999FF"/>
        </a:accent1>
        <a:accent2>
          <a:srgbClr val="CBCBCB"/>
        </a:accent2>
        <a:accent3>
          <a:srgbClr val="FFFFFF"/>
        </a:accent3>
        <a:accent4>
          <a:srgbClr val="727272"/>
        </a:accent4>
        <a:accent5>
          <a:srgbClr val="CACAFF"/>
        </a:accent5>
        <a:accent6>
          <a:srgbClr val="B8B8B8"/>
        </a:accent6>
        <a:hlink>
          <a:srgbClr val="6600FF"/>
        </a:hlink>
        <a:folHlink>
          <a:srgbClr val="009999"/>
        </a:folHlink>
      </a:clrScheme>
      <a:clrMap bg1="lt1" tx1="dk1" bg2="lt2" tx2="dk2" accent1="accent1" accent2="accent2" accent3="accent3" accent4="accent4" accent5="accent5" accent6="accent6" hlink="hlink" folHlink="folHlink"/>
    </a:extraClrScheme>
    <a:extraClrScheme>
      <a:clrScheme name="Oep_Powerpoint 3">
        <a:dk1>
          <a:srgbClr val="1C1C1C"/>
        </a:dk1>
        <a:lt1>
          <a:srgbClr val="FFFFFF"/>
        </a:lt1>
        <a:dk2>
          <a:srgbClr val="000000"/>
        </a:dk2>
        <a:lt2>
          <a:srgbClr val="969696"/>
        </a:lt2>
        <a:accent1>
          <a:srgbClr val="DDDDDD"/>
        </a:accent1>
        <a:accent2>
          <a:srgbClr val="CBCBCB"/>
        </a:accent2>
        <a:accent3>
          <a:srgbClr val="FFFFFF"/>
        </a:accent3>
        <a:accent4>
          <a:srgbClr val="161616"/>
        </a:accent4>
        <a:accent5>
          <a:srgbClr val="EBEBEB"/>
        </a:accent5>
        <a:accent6>
          <a:srgbClr val="B8B8B8"/>
        </a:accent6>
        <a:hlink>
          <a:srgbClr val="4D4D4D"/>
        </a:hlink>
        <a:folHlink>
          <a:srgbClr val="B2B2B2"/>
        </a:folHlink>
      </a:clrScheme>
      <a:clrMap bg1="lt1" tx1="dk1" bg2="lt2" tx2="dk2" accent1="accent1" accent2="accent2" accent3="accent3" accent4="accent4" accent5="accent5" accent6="accent6" hlink="hlink" folHlink="folHlink"/>
    </a:extraClrScheme>
    <a:extraClrScheme>
      <a:clrScheme name="Oep_Powerpoint 4">
        <a:dk1>
          <a:srgbClr val="FFCC00"/>
        </a:dk1>
        <a:lt1>
          <a:srgbClr val="FFFFCC"/>
        </a:lt1>
        <a:dk2>
          <a:srgbClr val="000099"/>
        </a:dk2>
        <a:lt2>
          <a:srgbClr val="00CC00"/>
        </a:lt2>
        <a:accent1>
          <a:srgbClr val="3333FF"/>
        </a:accent1>
        <a:accent2>
          <a:srgbClr val="3333CC"/>
        </a:accent2>
        <a:accent3>
          <a:srgbClr val="AAAACA"/>
        </a:accent3>
        <a:accent4>
          <a:srgbClr val="DADAAE"/>
        </a:accent4>
        <a:accent5>
          <a:srgbClr val="ADADFF"/>
        </a:accent5>
        <a:accent6>
          <a:srgbClr val="2D2DB9"/>
        </a:accent6>
        <a:hlink>
          <a:srgbClr val="0099FF"/>
        </a:hlink>
        <a:folHlink>
          <a:srgbClr val="CC9900"/>
        </a:folHlink>
      </a:clrScheme>
      <a:clrMap bg1="dk2" tx1="lt1" bg2="dk1" tx2="lt2" accent1="accent1" accent2="accent2" accent3="accent3" accent4="accent4" accent5="accent5" accent6="accent6" hlink="hlink" folHlink="folHlink"/>
    </a:extraClrScheme>
    <a:extraClrScheme>
      <a:clrScheme name="Oep_Powerpoint 5">
        <a:dk1>
          <a:srgbClr val="FFFF00"/>
        </a:dk1>
        <a:lt1>
          <a:srgbClr val="FFFFFF"/>
        </a:lt1>
        <a:dk2>
          <a:srgbClr val="FF0033"/>
        </a:dk2>
        <a:lt2>
          <a:srgbClr val="000000"/>
        </a:lt2>
        <a:accent1>
          <a:srgbClr val="330099"/>
        </a:accent1>
        <a:accent2>
          <a:srgbClr val="CC0000"/>
        </a:accent2>
        <a:accent3>
          <a:srgbClr val="FFAAAD"/>
        </a:accent3>
        <a:accent4>
          <a:srgbClr val="DADADA"/>
        </a:accent4>
        <a:accent5>
          <a:srgbClr val="ADAACA"/>
        </a:accent5>
        <a:accent6>
          <a:srgbClr val="B90000"/>
        </a:accent6>
        <a:hlink>
          <a:srgbClr val="0099FF"/>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Folien ROM, Juni 2012</Template>
  <TotalTime>0</TotalTime>
  <Words>2002</Words>
  <Application>Microsoft Office PowerPoint</Application>
  <PresentationFormat>Bildschirmpräsentation (4:3)</PresentationFormat>
  <Paragraphs>333</Paragraphs>
  <Slides>35</Slides>
  <Notes>31</Notes>
  <HiddenSlides>0</HiddenSlides>
  <MMClips>0</MMClips>
  <ScaleCrop>false</ScaleCrop>
  <HeadingPairs>
    <vt:vector size="4" baseType="variant">
      <vt:variant>
        <vt:lpstr>Design</vt:lpstr>
      </vt:variant>
      <vt:variant>
        <vt:i4>1</vt:i4>
      </vt:variant>
      <vt:variant>
        <vt:lpstr>Folientitel</vt:lpstr>
      </vt:variant>
      <vt:variant>
        <vt:i4>35</vt:i4>
      </vt:variant>
    </vt:vector>
  </HeadingPairs>
  <TitlesOfParts>
    <vt:vector size="36" baseType="lpstr">
      <vt:lpstr>Folien ROM, Juni 2012</vt:lpstr>
      <vt:lpstr> PEM PAL Budget Community of Practice (BCoP) “The Role of Austria's Parliament in Budgeting”  The Austrian  Parliamentary Budget Office  Vienna, 30th January 2014</vt:lpstr>
      <vt:lpstr>Content</vt:lpstr>
      <vt:lpstr>Parliamentary Budget Offices as Part of Fiscal Governance</vt:lpstr>
      <vt:lpstr>Rationale for Parliamentary Budget Offices and Independent Fiscal Institutions (I)</vt:lpstr>
      <vt:lpstr>Rationale for Parliamentary Budget Offices and Independent Fiscal Institutions (II)</vt:lpstr>
      <vt:lpstr>Issues to Consider</vt:lpstr>
      <vt:lpstr>Establishment of the Austrian Parliamentary Budget Office</vt:lpstr>
      <vt:lpstr>Establishment of the new Parliamentary Budget Office</vt:lpstr>
      <vt:lpstr>Basic Documents</vt:lpstr>
      <vt:lpstr> Resources and Organization </vt:lpstr>
      <vt:lpstr>Mandate </vt:lpstr>
      <vt:lpstr>Leading Principles and Strategic Approach</vt:lpstr>
      <vt:lpstr>Leading Principles of the PBO</vt:lpstr>
      <vt:lpstr>Strategic Approach</vt:lpstr>
      <vt:lpstr>Products and Services</vt:lpstr>
      <vt:lpstr> Catalogue of Products &amp; Services </vt:lpstr>
      <vt:lpstr> Catalogue of Products &amp; Services (Draft)</vt:lpstr>
      <vt:lpstr> Catalogue of Products &amp; Services (Draft)</vt:lpstr>
      <vt:lpstr> Catalogue of Products &amp; Services (Draft)</vt:lpstr>
      <vt:lpstr> Catalogue of Products &amp; Services (Draft)</vt:lpstr>
      <vt:lpstr> Catalogue of Products &amp; Services (Draft)</vt:lpstr>
      <vt:lpstr>Budget-Analysen - Budgetdienst</vt:lpstr>
      <vt:lpstr> Catalogue of Products &amp; Services (Draft)</vt:lpstr>
      <vt:lpstr>Relations with other Institutions</vt:lpstr>
      <vt:lpstr>Relations with the Government</vt:lpstr>
      <vt:lpstr>Relations with Independent Institutions and the Scientific Community</vt:lpstr>
      <vt:lpstr>Relations with Independent Institutions and the Scientific Community</vt:lpstr>
      <vt:lpstr>Input in Parliamentary Debate</vt:lpstr>
      <vt:lpstr>Input by the PBO (I)</vt:lpstr>
      <vt:lpstr>Input by the PBO (II)</vt:lpstr>
      <vt:lpstr>Budget Analysis 2013</vt:lpstr>
      <vt:lpstr>Analysis of Medium-Term Expenditure Framework 2014 - 2017</vt:lpstr>
      <vt:lpstr>Challenges</vt:lpstr>
      <vt:lpstr>Challenges 2014</vt:lpstr>
      <vt:lpstr>Thank you for your Attention </vt:lpstr>
    </vt:vector>
  </TitlesOfParts>
  <Company>Parlamentsdirektion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ECPRD-Seminar  “The European Economic and Financial Crisis  and the Role of Parliaments”  6/7 June 2012, Roma  Round Table “Beyond the crisis:  New Fiscal Rules for Long-term Stability” Austria’s emerging new fiscal framework</dc:title>
  <dc:creator>%user2%</dc:creator>
  <cp:lastModifiedBy>Eckerstorfer Paul, Mag., PhD </cp:lastModifiedBy>
  <cp:revision>446</cp:revision>
  <cp:lastPrinted>2014-01-27T08:46:49Z</cp:lastPrinted>
  <dcterms:created xsi:type="dcterms:W3CDTF">2012-06-05T13:27:25Z</dcterms:created>
  <dcterms:modified xsi:type="dcterms:W3CDTF">2014-01-27T09:14:58Z</dcterms:modified>
</cp:coreProperties>
</file>