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423" r:id="rId2"/>
    <p:sldId id="359" r:id="rId3"/>
    <p:sldId id="330" r:id="rId4"/>
    <p:sldId id="431" r:id="rId5"/>
    <p:sldId id="436" r:id="rId6"/>
    <p:sldId id="435" r:id="rId7"/>
    <p:sldId id="437" r:id="rId8"/>
    <p:sldId id="309" r:id="rId9"/>
    <p:sldId id="310" r:id="rId10"/>
    <p:sldId id="311" r:id="rId11"/>
    <p:sldId id="312" r:id="rId12"/>
    <p:sldId id="445" r:id="rId13"/>
    <p:sldId id="313" r:id="rId14"/>
    <p:sldId id="444" r:id="rId15"/>
    <p:sldId id="368" r:id="rId16"/>
    <p:sldId id="446" r:id="rId17"/>
    <p:sldId id="447" r:id="rId18"/>
    <p:sldId id="448" r:id="rId19"/>
    <p:sldId id="449" r:id="rId20"/>
    <p:sldId id="450" r:id="rId21"/>
    <p:sldId id="451" r:id="rId22"/>
    <p:sldId id="454" r:id="rId23"/>
    <p:sldId id="453" r:id="rId24"/>
    <p:sldId id="459" r:id="rId25"/>
    <p:sldId id="460" r:id="rId26"/>
    <p:sldId id="461" r:id="rId27"/>
    <p:sldId id="464" r:id="rId28"/>
    <p:sldId id="469" r:id="rId29"/>
    <p:sldId id="392" r:id="rId30"/>
    <p:sldId id="393" r:id="rId31"/>
    <p:sldId id="315" r:id="rId32"/>
    <p:sldId id="323" r:id="rId33"/>
    <p:sldId id="455" r:id="rId34"/>
    <p:sldId id="456" r:id="rId35"/>
    <p:sldId id="470" r:id="rId36"/>
  </p:sldIdLst>
  <p:sldSz cx="9144000" cy="6858000" type="screen4x3"/>
  <p:notesSz cx="6805613" cy="9944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CCCC00"/>
    <a:srgbClr val="00CC66"/>
    <a:srgbClr val="FF0066"/>
    <a:srgbClr val="0066CC"/>
    <a:srgbClr val="FFCC00"/>
    <a:srgbClr val="000080"/>
    <a:srgbClr val="EF0F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46F890A9-2807-4EBB-B81D-B2AA78EC7F39}" styleName="Dunkle Formatvorlage 2 - Akzent 5/Akz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9C7853C-536D-4A76-A0AE-DD22124D55A5}" styleName="Designformatvorlage 1 - Akz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Designformatvorlage 1 - Akz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30" autoAdjust="0"/>
    <p:restoredTop sz="92982" autoAdjust="0"/>
  </p:normalViewPr>
  <p:slideViewPr>
    <p:cSldViewPr>
      <p:cViewPr varScale="1">
        <p:scale>
          <a:sx n="76" d="100"/>
          <a:sy n="76" d="100"/>
        </p:scale>
        <p:origin x="21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897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9630" cy="496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41" tIns="45821" rIns="91641" bIns="45821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5985" y="1"/>
            <a:ext cx="2949629" cy="496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41" tIns="45821" rIns="91641" bIns="45821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47532"/>
            <a:ext cx="2949630" cy="496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41" tIns="45821" rIns="91641" bIns="45821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5985" y="9447532"/>
            <a:ext cx="2949629" cy="496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41" tIns="45821" rIns="91641" bIns="45821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7E53E3DC-4A00-4D24-A3A0-74CF34F7973A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52495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9630" cy="496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92" tIns="0" rIns="19092" bIns="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5985" y="1"/>
            <a:ext cx="2949629" cy="496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92" tIns="0" rIns="19092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484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919163" y="747713"/>
            <a:ext cx="4967287" cy="3727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945" y="4723767"/>
            <a:ext cx="4989723" cy="44738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78" tIns="46139" rIns="92278" bIns="4613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Hier klicken, um Master-Textformat zu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7532"/>
            <a:ext cx="2949630" cy="496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92" tIns="0" rIns="19092" bIns="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5985" y="9447532"/>
            <a:ext cx="2949629" cy="496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92" tIns="0" rIns="19092" bIns="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F007FE8B-C539-49A2-86C6-CFC0E89A6F72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70151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2663567A-F624-46A0-B8B8-3BAA89FE9C01}" type="slidenum">
              <a:rPr lang="de-DE" sz="1200" smtClean="0"/>
              <a:pPr/>
              <a:t>1</a:t>
            </a:fld>
            <a:endParaRPr lang="de-DE" sz="1200" dirty="0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17970335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07FE8B-C539-49A2-86C6-CFC0E89A6F72}" type="slidenum">
              <a:rPr lang="de-DE" smtClean="0"/>
              <a:pPr>
                <a:defRPr/>
              </a:pPr>
              <a:t>10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08804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4584" indent="-286379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5515" indent="-229103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3720" indent="-229103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61926" indent="-229103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20132" indent="-22910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8338" indent="-22910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36544" indent="-22910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94750" indent="-22910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287FAA58-9E0C-40DC-B9D2-7AFF76963687}" type="slidenum">
              <a:rPr lang="de-DE" sz="1200"/>
              <a:pPr/>
              <a:t>11</a:t>
            </a:fld>
            <a:endParaRPr lang="de-DE" sz="1200" dirty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25010305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FC45C54D-51AA-49EA-AE7E-608FA3982016}" type="slidenum">
              <a:rPr lang="de-DE" sz="1200" smtClean="0">
                <a:solidFill>
                  <a:prstClr val="black"/>
                </a:solidFill>
              </a:rPr>
              <a:pPr/>
              <a:t>12</a:t>
            </a:fld>
            <a:endParaRPr lang="de-DE" sz="1200" dirty="0" smtClean="0">
              <a:solidFill>
                <a:prstClr val="black"/>
              </a:solidFill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179304632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07FE8B-C539-49A2-86C6-CFC0E89A6F72}" type="slidenum">
              <a:rPr lang="de-DE" smtClean="0"/>
              <a:pPr>
                <a:defRPr/>
              </a:pPr>
              <a:t>14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821161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FC45C54D-51AA-49EA-AE7E-608FA3982016}" type="slidenum">
              <a:rPr lang="de-DE" sz="1200" smtClean="0">
                <a:solidFill>
                  <a:prstClr val="black"/>
                </a:solidFill>
              </a:rPr>
              <a:pPr/>
              <a:t>15</a:t>
            </a:fld>
            <a:endParaRPr lang="de-DE" sz="1200" dirty="0" smtClean="0">
              <a:solidFill>
                <a:prstClr val="black"/>
              </a:solidFill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247313392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07FE8B-C539-49A2-86C6-CFC0E89A6F72}" type="slidenum">
              <a:rPr lang="de-DE" smtClean="0"/>
              <a:pPr>
                <a:defRPr/>
              </a:pPr>
              <a:t>17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8852169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07FE8B-C539-49A2-86C6-CFC0E89A6F72}" type="slidenum">
              <a:rPr lang="de-DE" smtClean="0"/>
              <a:pPr>
                <a:defRPr/>
              </a:pPr>
              <a:t>18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8852169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07FE8B-C539-49A2-86C6-CFC0E89A6F72}" type="slidenum">
              <a:rPr lang="de-DE" smtClean="0"/>
              <a:pPr>
                <a:defRPr/>
              </a:pPr>
              <a:t>19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8852169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07FE8B-C539-49A2-86C6-CFC0E89A6F72}" type="slidenum">
              <a:rPr lang="de-DE" smtClean="0"/>
              <a:pPr>
                <a:defRPr/>
              </a:pPr>
              <a:t>20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8852169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07FE8B-C539-49A2-86C6-CFC0E89A6F72}" type="slidenum">
              <a:rPr lang="de-DE" smtClean="0"/>
              <a:pPr>
                <a:defRPr/>
              </a:pPr>
              <a:t>21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88521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287FAA58-9E0C-40DC-B9D2-7AFF76963687}" type="slidenum">
              <a:rPr lang="de-DE" sz="1200" smtClean="0"/>
              <a:pPr/>
              <a:t>2</a:t>
            </a:fld>
            <a:endParaRPr lang="de-DE" sz="1200" dirty="0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107276536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07FE8B-C539-49A2-86C6-CFC0E89A6F72}" type="slidenum">
              <a:rPr lang="de-DE" smtClean="0">
                <a:solidFill>
                  <a:prstClr val="black"/>
                </a:solidFill>
              </a:rPr>
              <a:pPr>
                <a:defRPr/>
              </a:pPr>
              <a:t>22</a:t>
            </a:fld>
            <a:endParaRPr lang="de-DE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018713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07FE8B-C539-49A2-86C6-CFC0E89A6F72}" type="slidenum">
              <a:rPr lang="de-DE" smtClean="0"/>
              <a:pPr>
                <a:defRPr/>
              </a:pPr>
              <a:t>23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8852169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FC45C54D-51AA-49EA-AE7E-608FA3982016}" type="slidenum">
              <a:rPr lang="de-DE" sz="1200" smtClean="0">
                <a:solidFill>
                  <a:prstClr val="black"/>
                </a:solidFill>
              </a:rPr>
              <a:pPr/>
              <a:t>24</a:t>
            </a:fld>
            <a:endParaRPr lang="de-DE" sz="1200" dirty="0" smtClean="0">
              <a:solidFill>
                <a:prstClr val="black"/>
              </a:solidFill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111594302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07FE8B-C539-49A2-86C6-CFC0E89A6F72}" type="slidenum">
              <a:rPr lang="de-DE" smtClean="0"/>
              <a:pPr>
                <a:defRPr/>
              </a:pPr>
              <a:t>25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1964987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07FE8B-C539-49A2-86C6-CFC0E89A6F72}" type="slidenum">
              <a:rPr lang="de-DE" smtClean="0"/>
              <a:pPr>
                <a:defRPr/>
              </a:pPr>
              <a:t>26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1964987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723" indent="-285663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2652" indent="-22853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599712" indent="-22853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6772" indent="-22853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3833" indent="-2285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0894" indent="-2285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7954" indent="-2285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5014" indent="-22853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FC45C54D-51AA-49EA-AE7E-608FA3982016}" type="slidenum">
              <a:rPr lang="de-DE" sz="1200">
                <a:solidFill>
                  <a:prstClr val="black"/>
                </a:solidFill>
              </a:rPr>
              <a:pPr/>
              <a:t>28</a:t>
            </a:fld>
            <a:endParaRPr lang="de-DE" sz="1200" dirty="0">
              <a:solidFill>
                <a:prstClr val="black"/>
              </a:solidFill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137128124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287FAA58-9E0C-40DC-B9D2-7AFF76963687}" type="slidenum">
              <a:rPr lang="de-DE" sz="1200" smtClean="0"/>
              <a:pPr/>
              <a:t>29</a:t>
            </a:fld>
            <a:endParaRPr lang="de-DE" sz="1200" dirty="0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231568633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287FAA58-9E0C-40DC-B9D2-7AFF76963687}" type="slidenum">
              <a:rPr lang="de-DE" sz="1200" smtClean="0"/>
              <a:pPr/>
              <a:t>30</a:t>
            </a:fld>
            <a:endParaRPr lang="de-DE" sz="1200" dirty="0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426801507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07FE8B-C539-49A2-86C6-CFC0E89A6F72}" type="slidenum">
              <a:rPr lang="de-DE" smtClean="0"/>
              <a:pPr>
                <a:defRPr/>
              </a:pPr>
              <a:t>31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9995121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FC45C54D-51AA-49EA-AE7E-608FA3982016}" type="slidenum">
              <a:rPr lang="de-DE" sz="1200" smtClean="0">
                <a:solidFill>
                  <a:prstClr val="black"/>
                </a:solidFill>
              </a:rPr>
              <a:pPr/>
              <a:t>33</a:t>
            </a:fld>
            <a:endParaRPr lang="de-DE" sz="1200" dirty="0" smtClean="0">
              <a:solidFill>
                <a:prstClr val="black"/>
              </a:solidFill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25778304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FC45C54D-51AA-49EA-AE7E-608FA3982016}" type="slidenum">
              <a:rPr lang="de-DE" sz="1200" smtClean="0">
                <a:solidFill>
                  <a:prstClr val="black"/>
                </a:solidFill>
              </a:rPr>
              <a:pPr/>
              <a:t>3</a:t>
            </a:fld>
            <a:endParaRPr lang="de-DE" sz="1200" dirty="0" smtClean="0">
              <a:solidFill>
                <a:prstClr val="black"/>
              </a:solidFill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91081492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4659" indent="-286407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5629" indent="-229126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3880" indent="-229126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62132" indent="-229126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20384" indent="-22912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8635" indent="-22912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36887" indent="-22912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95138" indent="-22912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287FAA58-9E0C-40DC-B9D2-7AFF76963687}" type="slidenum">
              <a:rPr lang="de-DE" sz="1200"/>
              <a:pPr/>
              <a:t>34</a:t>
            </a:fld>
            <a:endParaRPr lang="de-DE" sz="1200" dirty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28105876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07FE8B-C539-49A2-86C6-CFC0E89A6F72}" type="slidenum">
              <a:rPr lang="de-DE" smtClean="0"/>
              <a:pPr>
                <a:defRPr/>
              </a:pPr>
              <a:t>35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93409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3235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3544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824" indent="-285702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2806" indent="-228561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599929" indent="-228561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052" indent="-228561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174" indent="-22856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296" indent="-22856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8419" indent="-22856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5542" indent="-22856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287FAA58-9E0C-40DC-B9D2-7AFF76963687}" type="slidenum">
              <a:rPr lang="de-DE" sz="1200"/>
              <a:pPr/>
              <a:t>6</a:t>
            </a:fld>
            <a:endParaRPr lang="de-DE" sz="1200" dirty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3931896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FC45C54D-51AA-49EA-AE7E-608FA3982016}" type="slidenum">
              <a:rPr lang="de-DE" sz="1200" smtClean="0">
                <a:solidFill>
                  <a:prstClr val="black"/>
                </a:solidFill>
              </a:rPr>
              <a:pPr/>
              <a:t>7</a:t>
            </a:fld>
            <a:endParaRPr lang="de-DE" sz="1200" dirty="0" smtClean="0">
              <a:solidFill>
                <a:prstClr val="black"/>
              </a:solidFill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5479602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4584" indent="-286379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5515" indent="-229103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3720" indent="-229103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61926" indent="-229103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20132" indent="-22910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8338" indent="-22910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36544" indent="-22910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94750" indent="-22910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287FAA58-9E0C-40DC-B9D2-7AFF76963687}" type="slidenum">
              <a:rPr lang="de-DE" sz="1200"/>
              <a:pPr/>
              <a:t>8</a:t>
            </a:fld>
            <a:endParaRPr lang="de-DE" sz="1200" dirty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3245414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4584" indent="-286379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5515" indent="-229103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3720" indent="-229103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61926" indent="-229103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20132" indent="-22910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8338" indent="-22910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36544" indent="-22910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94750" indent="-22910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287FAA58-9E0C-40DC-B9D2-7AFF76963687}" type="slidenum">
              <a:rPr lang="de-DE" sz="1200"/>
              <a:pPr/>
              <a:t>9</a:t>
            </a:fld>
            <a:endParaRPr lang="de-DE" sz="1200" dirty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21095081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7" descr="OeP_Parlament_D_2C_RZ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9663" y="457200"/>
            <a:ext cx="2601912" cy="1414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9" name="Rectangle 17"/>
          <p:cNvSpPr>
            <a:spLocks noGrp="1" noChangeAspect="1" noChangeArrowheads="1"/>
          </p:cNvSpPr>
          <p:nvPr>
            <p:ph type="ctrTitle" sz="quarter"/>
          </p:nvPr>
        </p:nvSpPr>
        <p:spPr>
          <a:xfrm>
            <a:off x="382588" y="4549775"/>
            <a:ext cx="7161212" cy="625475"/>
          </a:xfrm>
        </p:spPr>
        <p:txBody>
          <a:bodyPr>
            <a:spAutoFit/>
          </a:bodyPr>
          <a:lstStyle>
            <a:lvl1pPr>
              <a:lnSpc>
                <a:spcPct val="100000"/>
              </a:lnSpc>
              <a:defRPr sz="35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090" name="Rectangle 18"/>
          <p:cNvSpPr>
            <a:spLocks noGrp="1" noChangeAspect="1" noChangeArrowheads="1"/>
          </p:cNvSpPr>
          <p:nvPr>
            <p:ph type="subTitle" sz="quarter" idx="1"/>
          </p:nvPr>
        </p:nvSpPr>
        <p:spPr>
          <a:xfrm>
            <a:off x="406400" y="5105400"/>
            <a:ext cx="7137400" cy="274638"/>
          </a:xfrm>
          <a:ln w="12700"/>
        </p:spPr>
        <p:txBody>
          <a:bodyPr lIns="91440" tIns="0" rIns="91440" bIns="0">
            <a:spAutoFit/>
          </a:bodyPr>
          <a:lstStyle>
            <a:lvl1pPr>
              <a:spcBef>
                <a:spcPct val="0"/>
              </a:spcBef>
              <a:buClrTx/>
              <a:buSzTx/>
              <a:buFontTx/>
              <a:buChar char="•"/>
              <a:defRPr/>
            </a:lvl1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24930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1C38CC-9494-4975-BC38-50923AED8E25}" type="slidenum">
              <a:rPr lang="de-DE"/>
              <a:pPr>
                <a:defRPr/>
              </a:pPr>
              <a:t>‹#›</a:t>
            </a:fld>
            <a:endParaRPr lang="de-DE"/>
          </a:p>
        </p:txBody>
      </p:sp>
      <p:sp>
        <p:nvSpPr>
          <p:cNvPr id="5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REPUBLIK ÖSTERREICH  Parlament</a:t>
            </a:r>
          </a:p>
        </p:txBody>
      </p:sp>
    </p:spTree>
    <p:extLst>
      <p:ext uri="{BB962C8B-B14F-4D97-AF65-F5344CB8AC3E}">
        <p14:creationId xmlns:p14="http://schemas.microsoft.com/office/powerpoint/2010/main" val="2878796189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53200" y="533400"/>
            <a:ext cx="2057400" cy="53340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81000" y="533400"/>
            <a:ext cx="6019800" cy="533400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030631-EA3A-4E7D-A887-9FDF9504E87F}" type="slidenum">
              <a:rPr lang="de-DE"/>
              <a:pPr>
                <a:defRPr/>
              </a:pPr>
              <a:t>‹#›</a:t>
            </a:fld>
            <a:endParaRPr lang="de-DE"/>
          </a:p>
        </p:txBody>
      </p:sp>
      <p:sp>
        <p:nvSpPr>
          <p:cNvPr id="5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REPUBLIK ÖSTERREICH  Parlament</a:t>
            </a:r>
          </a:p>
        </p:txBody>
      </p:sp>
    </p:spTree>
    <p:extLst>
      <p:ext uri="{BB962C8B-B14F-4D97-AF65-F5344CB8AC3E}">
        <p14:creationId xmlns:p14="http://schemas.microsoft.com/office/powerpoint/2010/main" val="4083354552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127635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423863" y="1981200"/>
            <a:ext cx="4016375" cy="38862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92638" y="1981200"/>
            <a:ext cx="4017962" cy="38862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F14B6-2EE4-4E54-943B-4C1ED28598B8}" type="slidenum">
              <a:rPr lang="de-DE"/>
              <a:pPr>
                <a:defRPr/>
              </a:pPr>
              <a:t>‹#›</a:t>
            </a:fld>
            <a:endParaRPr lang="de-DE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REPUBLIK ÖSTERREICH  Parlament</a:t>
            </a:r>
          </a:p>
        </p:txBody>
      </p:sp>
    </p:spTree>
    <p:extLst>
      <p:ext uri="{BB962C8B-B14F-4D97-AF65-F5344CB8AC3E}">
        <p14:creationId xmlns:p14="http://schemas.microsoft.com/office/powerpoint/2010/main" val="3010909266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FD30D2-9CA5-43BE-8D4E-1FD5D4F44DF1}" type="slidenum">
              <a:rPr lang="de-DE"/>
              <a:pPr>
                <a:defRPr/>
              </a:pPr>
              <a:t>‹#›</a:t>
            </a:fld>
            <a:endParaRPr lang="de-DE"/>
          </a:p>
        </p:txBody>
      </p:sp>
      <p:sp>
        <p:nvSpPr>
          <p:cNvPr id="5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REPUBLIK ÖSTERREICH  Parlament</a:t>
            </a:r>
          </a:p>
        </p:txBody>
      </p:sp>
    </p:spTree>
    <p:extLst>
      <p:ext uri="{BB962C8B-B14F-4D97-AF65-F5344CB8AC3E}">
        <p14:creationId xmlns:p14="http://schemas.microsoft.com/office/powerpoint/2010/main" val="23950981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34975C-34EA-4767-81F6-BC8D48016F82}" type="slidenum">
              <a:rPr lang="de-DE"/>
              <a:pPr>
                <a:defRPr/>
              </a:pPr>
              <a:t>‹#›</a:t>
            </a:fld>
            <a:endParaRPr lang="de-DE"/>
          </a:p>
        </p:txBody>
      </p:sp>
      <p:sp>
        <p:nvSpPr>
          <p:cNvPr id="5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REPUBLIK ÖSTERREICH  Parlament</a:t>
            </a:r>
          </a:p>
        </p:txBody>
      </p:sp>
    </p:spTree>
    <p:extLst>
      <p:ext uri="{BB962C8B-B14F-4D97-AF65-F5344CB8AC3E}">
        <p14:creationId xmlns:p14="http://schemas.microsoft.com/office/powerpoint/2010/main" val="13802803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23863" y="1981200"/>
            <a:ext cx="4016375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92638" y="1981200"/>
            <a:ext cx="4017962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D113C0-3314-462B-91ED-6B9505AB5FF1}" type="slidenum">
              <a:rPr lang="de-DE"/>
              <a:pPr>
                <a:defRPr/>
              </a:pPr>
              <a:t>‹#›</a:t>
            </a:fld>
            <a:endParaRPr lang="de-DE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REPUBLIK ÖSTERREICH  Parlament</a:t>
            </a:r>
          </a:p>
        </p:txBody>
      </p:sp>
    </p:spTree>
    <p:extLst>
      <p:ext uri="{BB962C8B-B14F-4D97-AF65-F5344CB8AC3E}">
        <p14:creationId xmlns:p14="http://schemas.microsoft.com/office/powerpoint/2010/main" val="25602654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E7D595-455B-4974-95E6-47EFCC3F8CAE}" type="slidenum">
              <a:rPr lang="de-DE"/>
              <a:pPr>
                <a:defRPr/>
              </a:pPr>
              <a:t>‹#›</a:t>
            </a:fld>
            <a:endParaRPr lang="de-DE"/>
          </a:p>
        </p:txBody>
      </p:sp>
      <p:sp>
        <p:nvSpPr>
          <p:cNvPr id="8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REPUBLIK ÖSTERREICH  Parlament</a:t>
            </a:r>
          </a:p>
        </p:txBody>
      </p:sp>
    </p:spTree>
    <p:extLst>
      <p:ext uri="{BB962C8B-B14F-4D97-AF65-F5344CB8AC3E}">
        <p14:creationId xmlns:p14="http://schemas.microsoft.com/office/powerpoint/2010/main" val="329691117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9B3A48-D934-4182-A07F-05612E35E0E0}" type="slidenum">
              <a:rPr lang="de-DE"/>
              <a:pPr>
                <a:defRPr/>
              </a:pPr>
              <a:t>‹#›</a:t>
            </a:fld>
            <a:endParaRPr lang="de-DE"/>
          </a:p>
        </p:txBody>
      </p:sp>
      <p:sp>
        <p:nvSpPr>
          <p:cNvPr id="4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REPUBLIK ÖSTERREICH  Parlament</a:t>
            </a:r>
          </a:p>
        </p:txBody>
      </p:sp>
    </p:spTree>
    <p:extLst>
      <p:ext uri="{BB962C8B-B14F-4D97-AF65-F5344CB8AC3E}">
        <p14:creationId xmlns:p14="http://schemas.microsoft.com/office/powerpoint/2010/main" val="1812217033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68EDBF-8092-478A-88A2-409F9C533C3E}" type="slidenum">
              <a:rPr lang="de-DE"/>
              <a:pPr>
                <a:defRPr/>
              </a:pPr>
              <a:t>‹#›</a:t>
            </a:fld>
            <a:endParaRPr lang="de-DE"/>
          </a:p>
        </p:txBody>
      </p:sp>
      <p:sp>
        <p:nvSpPr>
          <p:cNvPr id="3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REPUBLIK ÖSTERREICH  Parlament</a:t>
            </a:r>
          </a:p>
        </p:txBody>
      </p:sp>
    </p:spTree>
    <p:extLst>
      <p:ext uri="{BB962C8B-B14F-4D97-AF65-F5344CB8AC3E}">
        <p14:creationId xmlns:p14="http://schemas.microsoft.com/office/powerpoint/2010/main" val="1811012617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9ECBE8-8779-4213-A2D0-7562ABE53921}" type="slidenum">
              <a:rPr lang="de-DE"/>
              <a:pPr>
                <a:defRPr/>
              </a:pPr>
              <a:t>‹#›</a:t>
            </a:fld>
            <a:endParaRPr lang="de-DE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REPUBLIK ÖSTERREICH  Parlament</a:t>
            </a:r>
          </a:p>
        </p:txBody>
      </p:sp>
    </p:spTree>
    <p:extLst>
      <p:ext uri="{BB962C8B-B14F-4D97-AF65-F5344CB8AC3E}">
        <p14:creationId xmlns:p14="http://schemas.microsoft.com/office/powerpoint/2010/main" val="2086154981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de-AT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ED14E3-68B9-48DB-BAD2-8328EAE8F1C1}" type="slidenum">
              <a:rPr lang="de-DE"/>
              <a:pPr>
                <a:defRPr/>
              </a:pPr>
              <a:t>‹#›</a:t>
            </a:fld>
            <a:endParaRPr lang="de-DE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REPUBLIK ÖSTERREICH  Parlament</a:t>
            </a:r>
          </a:p>
        </p:txBody>
      </p:sp>
    </p:spTree>
    <p:extLst>
      <p:ext uri="{BB962C8B-B14F-4D97-AF65-F5344CB8AC3E}">
        <p14:creationId xmlns:p14="http://schemas.microsoft.com/office/powerpoint/2010/main" val="1892137481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533400"/>
            <a:ext cx="8229600" cy="127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Mastertitelformat bearbeiten</a:t>
            </a: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23863" y="1981200"/>
            <a:ext cx="8186737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45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39750" y="6524625"/>
            <a:ext cx="3746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900" smtClean="0">
                <a:solidFill>
                  <a:schemeClr val="bg1"/>
                </a:solidFill>
                <a:ea typeface="ヒラギノ角ゴ Pro W3" pitchFamily="1" charset="-128"/>
              </a:defRPr>
            </a:lvl1pPr>
          </a:lstStyle>
          <a:p>
            <a:pPr>
              <a:defRPr/>
            </a:pPr>
            <a:fld id="{51294AC9-1878-41BD-9824-F5F3E12EAC3E}" type="slidenum">
              <a:rPr lang="de-DE"/>
              <a:pPr>
                <a:defRPr/>
              </a:pPr>
              <a:t>‹#›</a:t>
            </a:fld>
            <a:endParaRPr lang="de-DE"/>
          </a:p>
        </p:txBody>
      </p:sp>
      <p:sp>
        <p:nvSpPr>
          <p:cNvPr id="1046" name="Rectangle 2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258888" y="6524625"/>
            <a:ext cx="2362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900" smtClean="0">
                <a:solidFill>
                  <a:schemeClr val="bg1"/>
                </a:solidFill>
                <a:latin typeface="Palatino" pitchFamily="18" charset="0"/>
                <a:ea typeface="ヒラギノ角ゴ Pro W3" pitchFamily="1" charset="-128"/>
              </a:defRPr>
            </a:lvl1pPr>
          </a:lstStyle>
          <a:p>
            <a:pPr>
              <a:defRPr/>
            </a:pPr>
            <a:r>
              <a:rPr lang="de-DE"/>
              <a:t>REPUBLIK ÖSTERREICH  Parlament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ransition/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rgbClr val="EF0F2C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rgbClr val="EF0F2C"/>
          </a:solidFill>
          <a:latin typeface="Palatino" pitchFamily="18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rgbClr val="EF0F2C"/>
          </a:solidFill>
          <a:latin typeface="Palatino" pitchFamily="18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rgbClr val="EF0F2C"/>
          </a:solidFill>
          <a:latin typeface="Palatino" pitchFamily="18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rgbClr val="EF0F2C"/>
          </a:solidFill>
          <a:latin typeface="Palatino" pitchFamily="18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rgbClr val="EF0F2C"/>
          </a:solidFill>
          <a:latin typeface="Palatino" pitchFamily="18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rgbClr val="EF0F2C"/>
          </a:solidFill>
          <a:latin typeface="Palatino" pitchFamily="18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rgbClr val="EF0F2C"/>
          </a:solidFill>
          <a:latin typeface="Palatino" pitchFamily="18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rgbClr val="EF0F2C"/>
          </a:solidFill>
          <a:latin typeface="Palatino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Times" pitchFamily="18" charset="0"/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5334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2pPr>
      <a:lvl3pPr marL="723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3pPr>
      <a:lvl4pPr marL="9144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4pPr>
      <a:lvl5pPr marL="1104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5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5pPr>
      <a:lvl6pPr marL="15621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5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6pPr>
      <a:lvl7pPr marL="20193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5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7pPr>
      <a:lvl8pPr marL="24765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5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8pPr>
      <a:lvl9pPr marL="29337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5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arlament.gv.at/PAKT/BUDG/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9"/>
          <p:cNvSpPr>
            <a:spLocks noGrp="1" noChangeAspect="1" noChangeArrowheads="1"/>
          </p:cNvSpPr>
          <p:nvPr>
            <p:ph type="ctrTitle"/>
          </p:nvPr>
        </p:nvSpPr>
        <p:spPr>
          <a:xfrm>
            <a:off x="467544" y="1524786"/>
            <a:ext cx="7954343" cy="3632406"/>
          </a:xfrm>
          <a:noFill/>
        </p:spPr>
        <p:txBody>
          <a:bodyPr/>
          <a:lstStyle/>
          <a:p>
            <a:pPr algn="ctr"/>
            <a:r>
              <a:rPr lang="en-US" b="1" dirty="0" smtClean="0">
                <a:ea typeface="Tahoma" pitchFamily="34" charset="0"/>
                <a:cs typeface="Tahoma" pitchFamily="34" charset="0"/>
              </a:rPr>
              <a:t/>
            </a:r>
            <a:br>
              <a:rPr lang="en-US" b="1" dirty="0" smtClean="0">
                <a:ea typeface="Tahoma" pitchFamily="34" charset="0"/>
                <a:cs typeface="Tahoma" pitchFamily="34" charset="0"/>
              </a:rPr>
            </a:br>
            <a:r>
              <a:rPr lang="en-US" sz="2000" b="1" dirty="0" smtClean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PEM </a:t>
            </a:r>
            <a:r>
              <a:rPr lang="en-US" sz="2000" b="1" dirty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PAL </a:t>
            </a:r>
            <a:r>
              <a:rPr lang="ru-RU" sz="2000" b="1" dirty="0" smtClean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Бюджетное </a:t>
            </a:r>
            <a:r>
              <a:rPr lang="ru-RU" sz="2000" b="1" dirty="0" smtClean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сообщество </a:t>
            </a:r>
            <a:r>
              <a:rPr lang="en-US" sz="2000" b="1" dirty="0" smtClean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(</a:t>
            </a:r>
            <a:r>
              <a:rPr lang="ru-RU" sz="2000" b="1" dirty="0" smtClean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БС</a:t>
            </a:r>
            <a:r>
              <a:rPr lang="en-US" sz="2000" b="1" dirty="0" smtClean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)</a:t>
            </a:r>
            <a:r>
              <a:rPr lang="en-GB" sz="2000" b="1" dirty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/>
            </a:r>
            <a:br>
              <a:rPr lang="en-GB" sz="2000" b="1" dirty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</a:br>
            <a:r>
              <a:rPr lang="en-US" sz="2000" b="1" dirty="0" smtClean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“</a:t>
            </a:r>
            <a:r>
              <a:rPr lang="ru-RU" sz="2000" b="1" dirty="0" smtClean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Роль Парламента Австрии в бюджетировании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ru-RU" b="1" dirty="0" smtClean="0"/>
              <a:t>Бюджетное бюро Парламента Австрии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500" dirty="0" smtClean="0"/>
              <a:t/>
            </a:r>
            <a:br>
              <a:rPr lang="en-US" sz="2500" dirty="0" smtClean="0"/>
            </a:br>
            <a:r>
              <a:rPr lang="ru-RU" sz="2000" b="1" dirty="0" smtClean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Вена </a:t>
            </a:r>
            <a:r>
              <a:rPr lang="en-US" sz="2000" b="1" dirty="0" smtClean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,</a:t>
            </a:r>
            <a:r>
              <a:rPr lang="en-US" sz="2500" dirty="0" smtClean="0"/>
              <a:t> </a:t>
            </a:r>
            <a:r>
              <a:rPr lang="en-US" sz="2000" b="1" dirty="0" smtClean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30 </a:t>
            </a:r>
            <a:r>
              <a:rPr lang="ru-RU" sz="2000" b="1" dirty="0" smtClean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января </a:t>
            </a:r>
            <a:r>
              <a:rPr lang="en-US" sz="2000" b="1" dirty="0" smtClean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2014</a:t>
            </a:r>
            <a:r>
              <a:rPr lang="ru-RU" sz="2000" b="1" dirty="0" smtClean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 года</a:t>
            </a:r>
            <a:endParaRPr lang="en-US" sz="1800" dirty="0"/>
          </a:p>
        </p:txBody>
      </p:sp>
      <p:sp>
        <p:nvSpPr>
          <p:cNvPr id="3075" name="Rectangle 30"/>
          <p:cNvSpPr>
            <a:spLocks noGrp="1" noChangeAspect="1" noChangeArrowheads="1"/>
          </p:cNvSpPr>
          <p:nvPr>
            <p:ph type="subTitle" idx="1"/>
          </p:nvPr>
        </p:nvSpPr>
        <p:spPr>
          <a:xfrm>
            <a:off x="539552" y="5733256"/>
            <a:ext cx="8126413" cy="630942"/>
          </a:xfrm>
          <a:ln w="9525"/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en-US" b="1" dirty="0">
                <a:latin typeface="+mj-lt"/>
              </a:rPr>
              <a:t>Helmut Berger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b="1" dirty="0">
                <a:latin typeface="+mj-lt"/>
              </a:rPr>
              <a:t>Parliamentary Budget Office</a:t>
            </a:r>
          </a:p>
        </p:txBody>
      </p:sp>
    </p:spTree>
    <p:extLst>
      <p:ext uri="{BB962C8B-B14F-4D97-AF65-F5344CB8AC3E}">
        <p14:creationId xmlns:p14="http://schemas.microsoft.com/office/powerpoint/2010/main" val="1882957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 1"/>
          <p:cNvSpPr>
            <a:spLocks noGrp="1"/>
          </p:cNvSpPr>
          <p:nvPr>
            <p:ph type="title"/>
          </p:nvPr>
        </p:nvSpPr>
        <p:spPr>
          <a:xfrm>
            <a:off x="381000" y="476673"/>
            <a:ext cx="8439150" cy="720080"/>
          </a:xfrm>
        </p:spPr>
        <p:txBody>
          <a:bodyPr/>
          <a:lstStyle/>
          <a:p>
            <a:r>
              <a:rPr lang="de-DE" dirty="0" smtClean="0"/>
              <a:t/>
            </a:r>
            <a:br>
              <a:rPr lang="de-DE" dirty="0" smtClean="0"/>
            </a:br>
            <a:r>
              <a:rPr lang="ru-RU" dirty="0" smtClean="0"/>
              <a:t>Ресурсы и организация</a:t>
            </a:r>
            <a:endParaRPr lang="en-GB" b="1" cap="small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7710" y="1052736"/>
            <a:ext cx="8186738" cy="4752528"/>
          </a:xfrm>
        </p:spPr>
        <p:txBody>
          <a:bodyPr/>
          <a:lstStyle/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dirty="0" smtClean="0"/>
              <a:t>Запланированное укомплектование кадрами </a:t>
            </a:r>
            <a:r>
              <a:rPr lang="en-GB" dirty="0" smtClean="0"/>
              <a:t>: </a:t>
            </a:r>
            <a:r>
              <a:rPr lang="ru-RU" dirty="0" smtClean="0"/>
              <a:t>всего </a:t>
            </a:r>
            <a:r>
              <a:rPr lang="en-GB" dirty="0" smtClean="0"/>
              <a:t>8 </a:t>
            </a:r>
            <a:r>
              <a:rPr lang="ru-RU" dirty="0" smtClean="0"/>
              <a:t>сотрудников </a:t>
            </a:r>
            <a:r>
              <a:rPr lang="en-GB" dirty="0" smtClean="0"/>
              <a:t> </a:t>
            </a:r>
            <a:r>
              <a:rPr lang="en-GB" dirty="0"/>
              <a:t>(6 </a:t>
            </a:r>
            <a:r>
              <a:rPr lang="ru-RU" dirty="0" smtClean="0"/>
              <a:t>научных экспертов</a:t>
            </a:r>
            <a:r>
              <a:rPr lang="en-GB" dirty="0" smtClean="0"/>
              <a:t>, </a:t>
            </a:r>
            <a:r>
              <a:rPr lang="en-GB" dirty="0"/>
              <a:t>2 </a:t>
            </a:r>
            <a:r>
              <a:rPr lang="ru-RU" dirty="0" smtClean="0"/>
              <a:t>ассистента</a:t>
            </a:r>
            <a:r>
              <a:rPr lang="en-GB" dirty="0" smtClean="0"/>
              <a:t>)</a:t>
            </a:r>
            <a:endParaRPr lang="en-GB" dirty="0"/>
          </a:p>
          <a:p>
            <a:pPr marL="342900" lvl="1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dirty="0" smtClean="0">
                <a:ea typeface="+mn-ea"/>
                <a:cs typeface="+mn-cs"/>
              </a:rPr>
              <a:t>Процедуры найма на работу основаны на принципах публичного конкурса</a:t>
            </a:r>
            <a:endParaRPr lang="en-GB" dirty="0">
              <a:ea typeface="+mn-ea"/>
              <a:cs typeface="+mn-cs"/>
            </a:endParaRPr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dirty="0" smtClean="0"/>
              <a:t>Подбор кадров заканчивается в январе </a:t>
            </a:r>
            <a:r>
              <a:rPr lang="en-GB" dirty="0" smtClean="0"/>
              <a:t>2014</a:t>
            </a:r>
            <a:r>
              <a:rPr lang="ru-RU" dirty="0" smtClean="0"/>
              <a:t> года</a:t>
            </a:r>
            <a:r>
              <a:rPr lang="en-GB" dirty="0" smtClean="0"/>
              <a:t>:</a:t>
            </a:r>
            <a:endParaRPr lang="en-GB" dirty="0"/>
          </a:p>
          <a:p>
            <a:pPr marL="803275" lvl="1" indent="-444500" eaLnBrk="0" hangingPunct="0">
              <a:spcBef>
                <a:spcPts val="400"/>
              </a:spcBef>
              <a:spcAft>
                <a:spcPts val="400"/>
              </a:spcAft>
              <a:buClr>
                <a:schemeClr val="tx2"/>
              </a:buClr>
              <a:buSzPct val="85000"/>
              <a:buFont typeface="Symbol" panose="05050102010706020507" pitchFamily="18" charset="2"/>
              <a:buChar char="-"/>
              <a:defRPr/>
            </a:pPr>
            <a:r>
              <a:rPr lang="ru-RU" dirty="0" smtClean="0"/>
              <a:t>Руководитель Парламентского бюджетного бюро </a:t>
            </a:r>
            <a:r>
              <a:rPr lang="en-GB" dirty="0" smtClean="0"/>
              <a:t>(</a:t>
            </a:r>
            <a:r>
              <a:rPr lang="ru-RU" dirty="0" smtClean="0"/>
              <a:t>назначен в июле </a:t>
            </a:r>
            <a:r>
              <a:rPr lang="en-GB" dirty="0" smtClean="0"/>
              <a:t>2012</a:t>
            </a:r>
            <a:r>
              <a:rPr lang="ru-RU" dirty="0" smtClean="0"/>
              <a:t> года</a:t>
            </a:r>
            <a:r>
              <a:rPr lang="en-GB" dirty="0" smtClean="0"/>
              <a:t>) </a:t>
            </a:r>
            <a:endParaRPr lang="en-GB" dirty="0"/>
          </a:p>
          <a:p>
            <a:pPr marL="803275" lvl="1" indent="-444500" eaLnBrk="0" hangingPunct="0">
              <a:spcBef>
                <a:spcPts val="400"/>
              </a:spcBef>
              <a:spcAft>
                <a:spcPts val="400"/>
              </a:spcAft>
              <a:buClr>
                <a:schemeClr val="tx2"/>
              </a:buClr>
              <a:buSzPct val="85000"/>
              <a:buFont typeface="Symbol" panose="05050102010706020507" pitchFamily="18" charset="2"/>
              <a:buChar char="-"/>
              <a:defRPr/>
            </a:pPr>
            <a:r>
              <a:rPr lang="en-GB" dirty="0"/>
              <a:t>4 </a:t>
            </a:r>
            <a:r>
              <a:rPr lang="ru-RU" dirty="0" smtClean="0"/>
              <a:t>научных эксперта </a:t>
            </a:r>
            <a:r>
              <a:rPr lang="en-GB" dirty="0" smtClean="0"/>
              <a:t>(</a:t>
            </a:r>
            <a:r>
              <a:rPr lang="ru-RU" dirty="0" smtClean="0"/>
              <a:t>преимущественно, экономисты</a:t>
            </a:r>
            <a:r>
              <a:rPr lang="en-GB" dirty="0" smtClean="0"/>
              <a:t>)</a:t>
            </a:r>
            <a:endParaRPr lang="en-GB" dirty="0"/>
          </a:p>
          <a:p>
            <a:pPr marL="803275" lvl="1" indent="-444500" eaLnBrk="0" hangingPunct="0">
              <a:spcBef>
                <a:spcPts val="400"/>
              </a:spcBef>
              <a:spcAft>
                <a:spcPts val="400"/>
              </a:spcAft>
              <a:buClr>
                <a:schemeClr val="tx2"/>
              </a:buClr>
              <a:buSzPct val="85000"/>
              <a:buFont typeface="Symbol" panose="05050102010706020507" pitchFamily="18" charset="2"/>
              <a:buChar char="-"/>
              <a:defRPr/>
            </a:pPr>
            <a:r>
              <a:rPr lang="en-GB" dirty="0"/>
              <a:t>2 </a:t>
            </a:r>
            <a:r>
              <a:rPr lang="ru-RU" dirty="0" smtClean="0"/>
              <a:t>ассистента</a:t>
            </a:r>
            <a:endParaRPr lang="en-GB" dirty="0"/>
          </a:p>
          <a:p>
            <a:pPr marL="803275" lvl="1" indent="-444500" eaLnBrk="0" hangingPunct="0">
              <a:spcBef>
                <a:spcPts val="400"/>
              </a:spcBef>
              <a:spcAft>
                <a:spcPts val="400"/>
              </a:spcAft>
              <a:buClr>
                <a:schemeClr val="tx2"/>
              </a:buClr>
              <a:buSzPct val="85000"/>
              <a:buFont typeface="Symbol" panose="05050102010706020507" pitchFamily="18" charset="2"/>
              <a:buChar char="-"/>
              <a:defRPr/>
            </a:pPr>
            <a:r>
              <a:rPr lang="en-US" dirty="0"/>
              <a:t>1 </a:t>
            </a:r>
            <a:r>
              <a:rPr lang="ru-RU" dirty="0" smtClean="0"/>
              <a:t>позиция открыта</a:t>
            </a:r>
            <a:endParaRPr lang="en-US" dirty="0"/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dirty="0" smtClean="0"/>
              <a:t>Парламентское бюджетно</a:t>
            </a:r>
            <a:r>
              <a:rPr lang="ru-RU" dirty="0" smtClean="0"/>
              <a:t>е бюро является подразделением администрации Парламента</a:t>
            </a:r>
            <a:r>
              <a:rPr lang="en-GB" dirty="0" smtClean="0"/>
              <a:t>, </a:t>
            </a:r>
            <a:r>
              <a:rPr lang="ru-RU" dirty="0" smtClean="0"/>
              <a:t>входит в состав Департамента правовых, законодательных и исследовательских услу</a:t>
            </a:r>
            <a:r>
              <a:rPr lang="ru-RU" dirty="0" smtClean="0"/>
              <a:t>г.</a:t>
            </a:r>
            <a:r>
              <a:rPr lang="en-GB" dirty="0" smtClean="0"/>
              <a:t> </a:t>
            </a:r>
            <a:r>
              <a:rPr lang="ru-RU" dirty="0" smtClean="0"/>
              <a:t>Однако ПББ обладает особым мандатом по оказанию поддержки и консультированию парламентариев, и особенно непосредственно Бюджетный комитет</a:t>
            </a:r>
            <a:endParaRPr lang="en-GB" dirty="0"/>
          </a:p>
          <a:p>
            <a:pPr marL="809625" lvl="1" indent="-438150">
              <a:spcBef>
                <a:spcPts val="600"/>
              </a:spcBef>
              <a:buClr>
                <a:schemeClr val="tx2"/>
              </a:buClr>
              <a:buSzPct val="90000"/>
              <a:buFont typeface="Symbol" pitchFamily="18" charset="2"/>
              <a:buChar char="-"/>
              <a:defRPr/>
            </a:pPr>
            <a:endParaRPr lang="en-US" dirty="0" smtClean="0"/>
          </a:p>
        </p:txBody>
      </p:sp>
      <p:sp>
        <p:nvSpPr>
          <p:cNvPr id="6148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24FAF5DC-90B6-4FD2-9888-E3BDA5A07CFA}" type="slidenum">
              <a:rPr lang="de-DE" sz="900">
                <a:solidFill>
                  <a:schemeClr val="bg1"/>
                </a:solidFill>
              </a:rPr>
              <a:pPr/>
              <a:t>10</a:t>
            </a:fld>
            <a:endParaRPr lang="de-DE" sz="900" dirty="0">
              <a:solidFill>
                <a:schemeClr val="bg1"/>
              </a:solidFill>
            </a:endParaRPr>
          </a:p>
        </p:txBody>
      </p:sp>
      <p:sp>
        <p:nvSpPr>
          <p:cNvPr id="6149" name="Fußzeilenplatzhalt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sz="900" dirty="0">
                <a:solidFill>
                  <a:schemeClr val="bg1"/>
                </a:solidFill>
                <a:latin typeface="Palatino" pitchFamily="18" charset="0"/>
              </a:rPr>
              <a:t>REPUBLIK ÖSTERREICH  Parlament</a:t>
            </a:r>
          </a:p>
        </p:txBody>
      </p:sp>
    </p:spTree>
    <p:extLst>
      <p:ext uri="{BB962C8B-B14F-4D97-AF65-F5344CB8AC3E}">
        <p14:creationId xmlns:p14="http://schemas.microsoft.com/office/powerpoint/2010/main" val="1789153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57263">
              <a:defRPr/>
            </a:pPr>
            <a:fld id="{999022C2-B271-47D0-857F-89BB90E56006}" type="slidenum">
              <a:rPr lang="de-DE">
                <a:latin typeface="+mn-ea"/>
              </a:rPr>
              <a:pPr defTabSz="957263">
                <a:defRPr/>
              </a:pPr>
              <a:t>11</a:t>
            </a:fld>
            <a:endParaRPr lang="de-DE" dirty="0">
              <a:latin typeface="+mn-ea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57263">
              <a:defRPr/>
            </a:pPr>
            <a:r>
              <a:rPr lang="de-DE" dirty="0">
                <a:latin typeface="+mj-lt"/>
              </a:rPr>
              <a:t>REPUBLIK ÖSTERREICH  Parlament</a:t>
            </a:r>
          </a:p>
        </p:txBody>
      </p:sp>
      <p:sp>
        <p:nvSpPr>
          <p:cNvPr id="4100" name="Rectangle 16"/>
          <p:cNvSpPr>
            <a:spLocks noGrp="1" noChangeArrowheads="1"/>
          </p:cNvSpPr>
          <p:nvPr>
            <p:ph type="title"/>
          </p:nvPr>
        </p:nvSpPr>
        <p:spPr>
          <a:xfrm>
            <a:off x="374848" y="332656"/>
            <a:ext cx="8229600" cy="864096"/>
          </a:xfrm>
        </p:spPr>
        <p:txBody>
          <a:bodyPr/>
          <a:lstStyle/>
          <a:p>
            <a:r>
              <a:rPr lang="ru-RU" b="1" cap="small" dirty="0" smtClean="0"/>
              <a:t>Мандат</a:t>
            </a:r>
            <a:endParaRPr lang="de-DE" cap="small" dirty="0" smtClean="0"/>
          </a:p>
        </p:txBody>
      </p:sp>
      <p:sp>
        <p:nvSpPr>
          <p:cNvPr id="6149" name="Rectangle 17"/>
          <p:cNvSpPr>
            <a:spLocks noGrp="1" noChangeArrowheads="1"/>
          </p:cNvSpPr>
          <p:nvPr>
            <p:ph type="body" idx="1"/>
          </p:nvPr>
        </p:nvSpPr>
        <p:spPr>
          <a:xfrm>
            <a:off x="384596" y="1196752"/>
            <a:ext cx="8396609" cy="4968552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ru-RU" sz="2000" b="1" dirty="0" smtClean="0"/>
              <a:t>Оказание поддержки Парламенту в ходе бюджетного процесса посредством предоставления консультаций, принятия законов о бюджете и выполнения контрольной функции</a:t>
            </a:r>
            <a:r>
              <a:rPr lang="en-GB" sz="2000" b="1" dirty="0" smtClean="0"/>
              <a:t>. </a:t>
            </a:r>
            <a:endParaRPr lang="en-GB" dirty="0" smtClean="0"/>
          </a:p>
          <a:p>
            <a:pPr marL="0" indent="0">
              <a:spcBef>
                <a:spcPts val="2400"/>
              </a:spcBef>
              <a:buNone/>
              <a:defRPr/>
            </a:pPr>
            <a:r>
              <a:rPr lang="ru-RU" dirty="0" smtClean="0"/>
              <a:t>Основные задачи </a:t>
            </a:r>
            <a:r>
              <a:rPr lang="en-GB" dirty="0" smtClean="0"/>
              <a:t>: </a:t>
            </a:r>
            <a:endParaRPr lang="en-GB" dirty="0" smtClean="0"/>
          </a:p>
          <a:p>
            <a:pPr marL="446088" indent="-428625">
              <a:spcBef>
                <a:spcPts val="1200"/>
              </a:spcBef>
              <a:buNone/>
              <a:tabLst>
                <a:tab pos="446088" algn="l"/>
              </a:tabLst>
              <a:defRPr/>
            </a:pPr>
            <a:r>
              <a:rPr lang="en-GB" dirty="0" smtClean="0"/>
              <a:t>(1)	</a:t>
            </a:r>
            <a:r>
              <a:rPr lang="ru-RU" dirty="0" smtClean="0"/>
              <a:t>Оказание поддержки Бюджетному комитету в виде предоставления письменных экспертных оценок</a:t>
            </a:r>
            <a:r>
              <a:rPr lang="en-GB" dirty="0" smtClean="0"/>
              <a:t>, </a:t>
            </a:r>
            <a:r>
              <a:rPr lang="ru-RU" dirty="0" smtClean="0"/>
              <a:t>анализов и кратких исследований по бюджетных вопросам, представленных правительством в  соответствии с федеральным органическим законом о бюджете </a:t>
            </a:r>
            <a:r>
              <a:rPr lang="en-GB" dirty="0" smtClean="0"/>
              <a:t>(</a:t>
            </a:r>
            <a:r>
              <a:rPr lang="ru-RU" dirty="0" smtClean="0"/>
              <a:t>например, проект налогово-бюджетной основы и бюджета</a:t>
            </a:r>
            <a:r>
              <a:rPr lang="en-GB" dirty="0" smtClean="0"/>
              <a:t>,</a:t>
            </a:r>
            <a:r>
              <a:rPr lang="ru-RU" dirty="0" smtClean="0"/>
              <a:t> отчеты</a:t>
            </a:r>
            <a:r>
              <a:rPr lang="en-GB" dirty="0" smtClean="0"/>
              <a:t>) </a:t>
            </a:r>
            <a:endParaRPr lang="en-GB" dirty="0"/>
          </a:p>
          <a:p>
            <a:pPr marL="446088" indent="-428625">
              <a:spcBef>
                <a:spcPts val="600"/>
              </a:spcBef>
              <a:spcAft>
                <a:spcPts val="600"/>
              </a:spcAft>
              <a:buSzPct val="120000"/>
              <a:buNone/>
              <a:tabLst>
                <a:tab pos="446088" algn="l"/>
              </a:tabLst>
              <a:defRPr/>
            </a:pPr>
            <a:r>
              <a:rPr lang="en-GB" dirty="0" smtClean="0"/>
              <a:t>(2)	</a:t>
            </a:r>
            <a:r>
              <a:rPr lang="ru-RU" dirty="0" smtClean="0"/>
              <a:t>Подготовка краткой информации по просьбе членов Бюджетного комитета</a:t>
            </a:r>
            <a:endParaRPr lang="en-GB" dirty="0"/>
          </a:p>
          <a:p>
            <a:pPr marL="446088" indent="-428625">
              <a:spcBef>
                <a:spcPts val="600"/>
              </a:spcBef>
              <a:spcAft>
                <a:spcPts val="600"/>
              </a:spcAft>
              <a:buSzPct val="120000"/>
              <a:buNone/>
              <a:tabLst>
                <a:tab pos="446088" algn="l"/>
              </a:tabLst>
              <a:defRPr/>
            </a:pPr>
            <a:r>
              <a:rPr lang="en-GB" dirty="0" smtClean="0"/>
              <a:t>(3)	</a:t>
            </a:r>
            <a:r>
              <a:rPr lang="ru-RU" dirty="0" smtClean="0"/>
              <a:t>Оказание поддержки другим парламентским комитетам в отношении оценки воздействия со стороны нового законодательства</a:t>
            </a:r>
            <a:endParaRPr lang="en-GB" dirty="0"/>
          </a:p>
          <a:p>
            <a:pPr marL="446088" indent="-428625">
              <a:spcBef>
                <a:spcPts val="600"/>
              </a:spcBef>
              <a:spcAft>
                <a:spcPts val="600"/>
              </a:spcAft>
              <a:buSzPct val="120000"/>
              <a:buNone/>
              <a:tabLst>
                <a:tab pos="446088" algn="l"/>
              </a:tabLst>
              <a:defRPr/>
            </a:pPr>
            <a:r>
              <a:rPr lang="en-GB" dirty="0" smtClean="0"/>
              <a:t>(4)	</a:t>
            </a:r>
            <a:r>
              <a:rPr lang="ru-RU" dirty="0" smtClean="0"/>
              <a:t>Консультирование Парламента по вопросам бюджетирования, ориентированного на результат, а также по вопросам действительного равенства мужчин и женщин (гендерное бюджетирование</a:t>
            </a:r>
            <a:r>
              <a:rPr lang="en-GB" dirty="0" smtClean="0"/>
              <a:t>)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962151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57263">
              <a:defRPr/>
            </a:pPr>
            <a:fld id="{DA7829DF-D637-4F0A-95B2-926AF2482B38}" type="slidenum">
              <a:rPr lang="de-DE">
                <a:solidFill>
                  <a:srgbClr val="FFFFFF"/>
                </a:solidFill>
              </a:rPr>
              <a:pPr defTabSz="957263">
                <a:defRPr/>
              </a:pPr>
              <a:t>12</a:t>
            </a:fld>
            <a:endParaRPr lang="de-DE" dirty="0">
              <a:solidFill>
                <a:srgbClr val="FFFFFF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57263">
              <a:defRPr/>
            </a:pPr>
            <a:r>
              <a:rPr lang="de-DE" dirty="0">
                <a:solidFill>
                  <a:srgbClr val="FFFFFF"/>
                </a:solidFill>
                <a:latin typeface="Palatino"/>
              </a:rPr>
              <a:t>REPUBLIK ÖSTERREICH  Parlament</a:t>
            </a:r>
          </a:p>
        </p:txBody>
      </p:sp>
      <p:sp>
        <p:nvSpPr>
          <p:cNvPr id="4100" name="Rectangle 12"/>
          <p:cNvSpPr>
            <a:spLocks noGrp="1" noChangeArrowheads="1"/>
          </p:cNvSpPr>
          <p:nvPr>
            <p:ph type="title"/>
          </p:nvPr>
        </p:nvSpPr>
        <p:spPr>
          <a:xfrm>
            <a:off x="423863" y="4354066"/>
            <a:ext cx="8229600" cy="1091158"/>
          </a:xfrm>
        </p:spPr>
        <p:txBody>
          <a:bodyPr/>
          <a:lstStyle/>
          <a:p>
            <a:r>
              <a:rPr lang="ru-RU" b="1" cap="small" dirty="0" smtClean="0"/>
              <a:t>Руководящие принципы и стратегический подход</a:t>
            </a:r>
            <a:endParaRPr lang="en-GB" b="1" cap="small" dirty="0"/>
          </a:p>
        </p:txBody>
      </p:sp>
      <p:sp>
        <p:nvSpPr>
          <p:cNvPr id="4101" name="Rectangle 15"/>
          <p:cNvSpPr>
            <a:spLocks noGrp="1" noChangeArrowheads="1"/>
          </p:cNvSpPr>
          <p:nvPr>
            <p:ph idx="1"/>
          </p:nvPr>
        </p:nvSpPr>
        <p:spPr>
          <a:xfrm>
            <a:off x="0" y="-152400"/>
            <a:ext cx="9144000" cy="3962400"/>
          </a:xfrm>
          <a:solidFill>
            <a:srgbClr val="C0C0C0"/>
          </a:solidFill>
        </p:spPr>
        <p:txBody>
          <a:bodyPr/>
          <a:lstStyle/>
          <a:p>
            <a:pPr eaLnBrk="1" hangingPunct="1"/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4231996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 1"/>
          <p:cNvSpPr>
            <a:spLocks noGrp="1"/>
          </p:cNvSpPr>
          <p:nvPr>
            <p:ph type="title"/>
          </p:nvPr>
        </p:nvSpPr>
        <p:spPr>
          <a:xfrm>
            <a:off x="381000" y="620688"/>
            <a:ext cx="8439150" cy="648071"/>
          </a:xfrm>
        </p:spPr>
        <p:txBody>
          <a:bodyPr/>
          <a:lstStyle/>
          <a:p>
            <a:r>
              <a:rPr lang="ru-RU" b="1" cap="small" dirty="0" smtClean="0"/>
              <a:t>Руководящие принципы ПББ</a:t>
            </a:r>
            <a:endParaRPr lang="en-US" b="1" cap="small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7710" y="1700808"/>
            <a:ext cx="8186738" cy="4104456"/>
          </a:xfrm>
        </p:spPr>
        <p:txBody>
          <a:bodyPr/>
          <a:lstStyle/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dirty="0" smtClean="0"/>
              <a:t>Независимость и объективность</a:t>
            </a:r>
            <a:endParaRPr lang="en-GB" dirty="0"/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dirty="0" smtClean="0"/>
              <a:t>Оказание поддержки по содержательным вопросам, касающихся принятия бюджета и бюджетного контроля</a:t>
            </a:r>
            <a:endParaRPr lang="en-GB" dirty="0"/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dirty="0" smtClean="0"/>
              <a:t>Непосредственный доступ к членам Парламента</a:t>
            </a:r>
            <a:endParaRPr lang="en-GB" dirty="0"/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dirty="0" smtClean="0"/>
              <a:t>Ориентирование на клиента</a:t>
            </a:r>
            <a:endParaRPr lang="en-GB" dirty="0"/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dirty="0" smtClean="0"/>
              <a:t>Равное отношение и сохранение равной дистанции со всеми политическими партиями</a:t>
            </a:r>
            <a:endParaRPr lang="en-GB" dirty="0"/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dirty="0" smtClean="0"/>
              <a:t>Достижение высококачественных результатов благодаря компетентным сотрудникам</a:t>
            </a:r>
            <a:endParaRPr lang="en-GB" dirty="0"/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dirty="0" smtClean="0"/>
              <a:t>Повышение транспарентности</a:t>
            </a:r>
            <a:endParaRPr lang="en-GB" dirty="0"/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dirty="0" smtClean="0"/>
              <a:t>Публикация результатов на вебсайте Парламента</a:t>
            </a:r>
            <a:endParaRPr lang="en-GB" dirty="0"/>
          </a:p>
        </p:txBody>
      </p:sp>
      <p:sp>
        <p:nvSpPr>
          <p:cNvPr id="6148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24FAF5DC-90B6-4FD2-9888-E3BDA5A07CFA}" type="slidenum">
              <a:rPr lang="de-DE" sz="900">
                <a:solidFill>
                  <a:schemeClr val="bg1"/>
                </a:solidFill>
              </a:rPr>
              <a:pPr/>
              <a:t>13</a:t>
            </a:fld>
            <a:endParaRPr lang="de-DE" sz="900" dirty="0">
              <a:solidFill>
                <a:schemeClr val="bg1"/>
              </a:solidFill>
            </a:endParaRPr>
          </a:p>
        </p:txBody>
      </p:sp>
      <p:sp>
        <p:nvSpPr>
          <p:cNvPr id="6149" name="Fußzeilenplatzhalt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sz="900" dirty="0">
                <a:solidFill>
                  <a:schemeClr val="bg1"/>
                </a:solidFill>
                <a:latin typeface="Palatino" pitchFamily="18" charset="0"/>
              </a:rPr>
              <a:t>REPUBLIK ÖSTERREICH  Parlament</a:t>
            </a:r>
          </a:p>
        </p:txBody>
      </p:sp>
    </p:spTree>
    <p:extLst>
      <p:ext uri="{BB962C8B-B14F-4D97-AF65-F5344CB8AC3E}">
        <p14:creationId xmlns:p14="http://schemas.microsoft.com/office/powerpoint/2010/main" val="967113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 1"/>
          <p:cNvSpPr>
            <a:spLocks noGrp="1"/>
          </p:cNvSpPr>
          <p:nvPr>
            <p:ph type="title"/>
          </p:nvPr>
        </p:nvSpPr>
        <p:spPr>
          <a:xfrm>
            <a:off x="381000" y="476673"/>
            <a:ext cx="8439150" cy="576064"/>
          </a:xfrm>
        </p:spPr>
        <p:txBody>
          <a:bodyPr/>
          <a:lstStyle/>
          <a:p>
            <a:r>
              <a:rPr lang="ru-RU" b="1" cap="small" dirty="0" smtClean="0"/>
              <a:t>Стратегический подход</a:t>
            </a:r>
            <a:endParaRPr lang="de-DE" b="1" cap="small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7710" y="1052737"/>
            <a:ext cx="8186738" cy="5112567"/>
          </a:xfrm>
        </p:spPr>
        <p:txBody>
          <a:bodyPr/>
          <a:lstStyle/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dirty="0" smtClean="0"/>
              <a:t>Основная цель – оказание поддержки работе Парламента по бюджетным вопросам и, таким образом, дальнейшее укрепление принципов парламентаризма</a:t>
            </a:r>
            <a:endParaRPr lang="en-GB" dirty="0"/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dirty="0" smtClean="0"/>
              <a:t>Вклад в повышение подотчетности Правительства перед Парламентом и общественностью</a:t>
            </a:r>
            <a:endParaRPr lang="en-GB" dirty="0"/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dirty="0" smtClean="0"/>
              <a:t>ПББ – поставщик услуг, особенно для Бюджетного комитета, а в некоторых случаях для других комитетов Парламента</a:t>
            </a:r>
            <a:endParaRPr lang="en-GB" dirty="0"/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dirty="0" smtClean="0"/>
              <a:t>Продукты и услуги ориентированы на задачи и потребности Бюджетного комитета</a:t>
            </a:r>
            <a:endParaRPr lang="en-GB" dirty="0"/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dirty="0" smtClean="0"/>
              <a:t>Получателями продуктов и услуг являются преимущественно челны Парламента</a:t>
            </a:r>
            <a:r>
              <a:rPr lang="en-GB" dirty="0" smtClean="0"/>
              <a:t>, </a:t>
            </a:r>
            <a:r>
              <a:rPr lang="ru-RU" dirty="0" smtClean="0"/>
              <a:t>их парламентские группы и их сотрудники, занимающиеся бюджетными вопросами</a:t>
            </a:r>
            <a:endParaRPr lang="en-GB" dirty="0"/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dirty="0" smtClean="0"/>
              <a:t>Общественность также имеет доступ ко всем продуктам и услугам, которые публикуются на вебсайте Парламента</a:t>
            </a:r>
            <a:endParaRPr lang="en-GB" dirty="0"/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dirty="0" smtClean="0"/>
              <a:t>ПББ также принимает участие во всех заседаниях Бюджетного комитета, а руководитель ПББ может выступать перед членами комитета в качестве эксперта</a:t>
            </a:r>
            <a:endParaRPr lang="en-GB" dirty="0"/>
          </a:p>
        </p:txBody>
      </p:sp>
      <p:sp>
        <p:nvSpPr>
          <p:cNvPr id="6148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24FAF5DC-90B6-4FD2-9888-E3BDA5A07CFA}" type="slidenum">
              <a:rPr lang="de-DE" sz="900">
                <a:solidFill>
                  <a:schemeClr val="bg1"/>
                </a:solidFill>
              </a:rPr>
              <a:pPr/>
              <a:t>14</a:t>
            </a:fld>
            <a:endParaRPr lang="de-DE" sz="900" dirty="0">
              <a:solidFill>
                <a:schemeClr val="bg1"/>
              </a:solidFill>
            </a:endParaRPr>
          </a:p>
        </p:txBody>
      </p:sp>
      <p:sp>
        <p:nvSpPr>
          <p:cNvPr id="6149" name="Fußzeilenplatzhalt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sz="900" dirty="0">
                <a:solidFill>
                  <a:schemeClr val="bg1"/>
                </a:solidFill>
                <a:latin typeface="Palatino" pitchFamily="18" charset="0"/>
              </a:rPr>
              <a:t>REPUBLIK ÖSTERREICH  Parlament</a:t>
            </a:r>
          </a:p>
        </p:txBody>
      </p:sp>
    </p:spTree>
    <p:extLst>
      <p:ext uri="{BB962C8B-B14F-4D97-AF65-F5344CB8AC3E}">
        <p14:creationId xmlns:p14="http://schemas.microsoft.com/office/powerpoint/2010/main" val="1088776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57263">
              <a:defRPr/>
            </a:pPr>
            <a:fld id="{DA7829DF-D637-4F0A-95B2-926AF2482B38}" type="slidenum">
              <a:rPr lang="de-DE">
                <a:solidFill>
                  <a:srgbClr val="FFFFFF"/>
                </a:solidFill>
              </a:rPr>
              <a:pPr defTabSz="957263">
                <a:defRPr/>
              </a:pPr>
              <a:t>15</a:t>
            </a:fld>
            <a:endParaRPr lang="de-DE" dirty="0">
              <a:solidFill>
                <a:srgbClr val="FFFFFF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57263">
              <a:defRPr/>
            </a:pPr>
            <a:r>
              <a:rPr lang="de-DE" dirty="0">
                <a:solidFill>
                  <a:srgbClr val="FFFFFF"/>
                </a:solidFill>
                <a:latin typeface="Palatino"/>
              </a:rPr>
              <a:t>REPUBLIK ÖSTERREICH  Parlament</a:t>
            </a:r>
          </a:p>
        </p:txBody>
      </p:sp>
      <p:sp>
        <p:nvSpPr>
          <p:cNvPr id="4100" name="Rectangle 12"/>
          <p:cNvSpPr>
            <a:spLocks noGrp="1" noChangeArrowheads="1"/>
          </p:cNvSpPr>
          <p:nvPr>
            <p:ph type="title"/>
          </p:nvPr>
        </p:nvSpPr>
        <p:spPr>
          <a:xfrm>
            <a:off x="423863" y="4149080"/>
            <a:ext cx="8229600" cy="936104"/>
          </a:xfrm>
        </p:spPr>
        <p:txBody>
          <a:bodyPr/>
          <a:lstStyle/>
          <a:p>
            <a:pPr eaLnBrk="1" hangingPunct="1"/>
            <a:r>
              <a:rPr lang="ru-RU" b="1" cap="small" dirty="0" smtClean="0"/>
              <a:t>Продукты и услуги</a:t>
            </a:r>
            <a:endParaRPr lang="en-GB" b="1" cap="small" dirty="0" smtClean="0"/>
          </a:p>
        </p:txBody>
      </p:sp>
      <p:sp>
        <p:nvSpPr>
          <p:cNvPr id="4101" name="Rectangle 15"/>
          <p:cNvSpPr>
            <a:spLocks noGrp="1" noChangeArrowheads="1"/>
          </p:cNvSpPr>
          <p:nvPr>
            <p:ph idx="1"/>
          </p:nvPr>
        </p:nvSpPr>
        <p:spPr>
          <a:xfrm>
            <a:off x="0" y="-152400"/>
            <a:ext cx="9144000" cy="3962400"/>
          </a:xfrm>
          <a:solidFill>
            <a:srgbClr val="C0C0C0"/>
          </a:solidFill>
        </p:spPr>
        <p:txBody>
          <a:bodyPr/>
          <a:lstStyle/>
          <a:p>
            <a:pPr eaLnBrk="1" hangingPunct="1"/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2445298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 1"/>
          <p:cNvSpPr>
            <a:spLocks noGrp="1"/>
          </p:cNvSpPr>
          <p:nvPr>
            <p:ph type="title"/>
          </p:nvPr>
        </p:nvSpPr>
        <p:spPr>
          <a:xfrm>
            <a:off x="381000" y="476673"/>
            <a:ext cx="8439150" cy="576064"/>
          </a:xfrm>
        </p:spPr>
        <p:txBody>
          <a:bodyPr/>
          <a:lstStyle/>
          <a:p>
            <a:r>
              <a:rPr lang="de-DE" dirty="0" smtClean="0"/>
              <a:t/>
            </a:r>
            <a:br>
              <a:rPr lang="de-DE" dirty="0" smtClean="0"/>
            </a:br>
            <a:r>
              <a:rPr lang="ru-RU" dirty="0" smtClean="0"/>
              <a:t>Каталог продуктов и услуг</a:t>
            </a:r>
            <a:endParaRPr lang="de-DE" b="1" cap="small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7710" y="1412776"/>
            <a:ext cx="8186738" cy="4464496"/>
          </a:xfrm>
        </p:spPr>
        <p:txBody>
          <a:bodyPr/>
          <a:lstStyle/>
          <a:p>
            <a:pPr marL="0" indent="0" eaLnBrk="0" hangingPunct="0">
              <a:spcBef>
                <a:spcPts val="1200"/>
              </a:spcBef>
              <a:spcAft>
                <a:spcPts val="600"/>
              </a:spcAft>
              <a:buSzPct val="100000"/>
              <a:buNone/>
              <a:defRPr/>
            </a:pPr>
            <a:r>
              <a:rPr lang="ru-RU" b="1" dirty="0" smtClean="0"/>
              <a:t>Разработка продуктов и услуг</a:t>
            </a:r>
            <a:endParaRPr lang="en-GB" b="1" dirty="0" smtClean="0"/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dirty="0" smtClean="0"/>
              <a:t>Основное заявление Бюджетного комитета</a:t>
            </a:r>
            <a:endParaRPr lang="en-GB" dirty="0"/>
          </a:p>
          <a:p>
            <a:pPr marL="803275" lvl="1" indent="-444500" eaLnBrk="0" hangingPunct="0">
              <a:spcBef>
                <a:spcPts val="400"/>
              </a:spcBef>
              <a:spcAft>
                <a:spcPts val="400"/>
              </a:spcAft>
              <a:buClr>
                <a:schemeClr val="tx2"/>
              </a:buClr>
              <a:buSzPct val="85000"/>
              <a:buFont typeface="Symbol" panose="05050102010706020507" pitchFamily="18" charset="2"/>
              <a:buChar char="-"/>
              <a:defRPr/>
            </a:pPr>
            <a:r>
              <a:rPr lang="ru-RU" dirty="0" smtClean="0"/>
              <a:t>Просит Руководителя ПББ составить каталог продуктов и услуг, который согласовывается со спикерами по вопросам бюджета от парламентски</a:t>
            </a:r>
            <a:r>
              <a:rPr lang="ru-RU" dirty="0" smtClean="0"/>
              <a:t>х групп</a:t>
            </a:r>
            <a:endParaRPr lang="en-GB" dirty="0"/>
          </a:p>
          <a:p>
            <a:pPr marL="803275" lvl="1" indent="-444500" eaLnBrk="0" hangingPunct="0">
              <a:spcBef>
                <a:spcPts val="400"/>
              </a:spcBef>
              <a:spcAft>
                <a:spcPts val="400"/>
              </a:spcAft>
              <a:buClr>
                <a:schemeClr val="tx2"/>
              </a:buClr>
              <a:buSzPct val="85000"/>
              <a:buFont typeface="Symbol" panose="05050102010706020507" pitchFamily="18" charset="2"/>
              <a:buChar char="-"/>
              <a:defRPr/>
            </a:pPr>
            <a:r>
              <a:rPr lang="ru-RU" dirty="0" smtClean="0"/>
              <a:t>Определяются примеры ожидаемых продуктов и услуг</a:t>
            </a:r>
            <a:endParaRPr lang="en-GB" dirty="0"/>
          </a:p>
          <a:p>
            <a:pPr eaLnBrk="0" hangingPunct="0">
              <a:spcBef>
                <a:spcPts val="1200"/>
              </a:spcBef>
              <a:spcAft>
                <a:spcPts val="600"/>
              </a:spcAft>
              <a:buSzPct val="100000"/>
              <a:defRPr/>
            </a:pPr>
            <a:r>
              <a:rPr lang="ru-RU" dirty="0" smtClean="0"/>
              <a:t>ПББ представил проект спикерам по вопросам бюджета от различных парламентских групп в последнем законодательном периоде</a:t>
            </a:r>
            <a:endParaRPr lang="en-GB" dirty="0"/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dirty="0" smtClean="0"/>
              <a:t>Так как текущий законодательный период начался совсем недавно,</a:t>
            </a:r>
            <a:r>
              <a:rPr lang="en-GB" dirty="0" smtClean="0"/>
              <a:t> </a:t>
            </a:r>
            <a:r>
              <a:rPr lang="ru-RU" dirty="0" smtClean="0"/>
              <a:t>соглашение с новыми спикерами по бюджетным вопросам предусмотрено в ближайшие месяцы</a:t>
            </a:r>
            <a:endParaRPr lang="en-GB" dirty="0"/>
          </a:p>
        </p:txBody>
      </p:sp>
      <p:sp>
        <p:nvSpPr>
          <p:cNvPr id="6148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24FAF5DC-90B6-4FD2-9888-E3BDA5A07CFA}" type="slidenum">
              <a:rPr lang="de-DE" sz="900">
                <a:solidFill>
                  <a:schemeClr val="bg1"/>
                </a:solidFill>
              </a:rPr>
              <a:pPr/>
              <a:t>16</a:t>
            </a:fld>
            <a:endParaRPr lang="de-DE" sz="900" dirty="0">
              <a:solidFill>
                <a:schemeClr val="bg1"/>
              </a:solidFill>
            </a:endParaRPr>
          </a:p>
        </p:txBody>
      </p:sp>
      <p:sp>
        <p:nvSpPr>
          <p:cNvPr id="6149" name="Fußzeilenplatzhalt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sz="900" dirty="0">
                <a:solidFill>
                  <a:schemeClr val="bg1"/>
                </a:solidFill>
                <a:latin typeface="Palatino" pitchFamily="18" charset="0"/>
              </a:rPr>
              <a:t>REPUBLIK ÖSTERREICH  Parlament</a:t>
            </a:r>
          </a:p>
        </p:txBody>
      </p:sp>
    </p:spTree>
    <p:extLst>
      <p:ext uri="{BB962C8B-B14F-4D97-AF65-F5344CB8AC3E}">
        <p14:creationId xmlns:p14="http://schemas.microsoft.com/office/powerpoint/2010/main" val="952411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 1"/>
          <p:cNvSpPr>
            <a:spLocks noGrp="1"/>
          </p:cNvSpPr>
          <p:nvPr>
            <p:ph type="title"/>
          </p:nvPr>
        </p:nvSpPr>
        <p:spPr>
          <a:xfrm>
            <a:off x="381000" y="620688"/>
            <a:ext cx="8583488" cy="576064"/>
          </a:xfrm>
        </p:spPr>
        <p:txBody>
          <a:bodyPr/>
          <a:lstStyle/>
          <a:p>
            <a:r>
              <a:rPr lang="de-DE" dirty="0" smtClean="0"/>
              <a:t/>
            </a:r>
            <a:br>
              <a:rPr lang="de-DE" dirty="0" smtClean="0"/>
            </a:br>
            <a:r>
              <a:rPr lang="ru-RU" dirty="0"/>
              <a:t>Каталог продуктов и </a:t>
            </a:r>
            <a:r>
              <a:rPr lang="ru-RU" dirty="0" smtClean="0"/>
              <a:t>услуг </a:t>
            </a:r>
            <a:r>
              <a:rPr lang="de-DE" b="1" cap="small" dirty="0" smtClean="0"/>
              <a:t>(</a:t>
            </a:r>
            <a:r>
              <a:rPr lang="ru-RU" b="1" cap="small" dirty="0" smtClean="0"/>
              <a:t>проект</a:t>
            </a:r>
            <a:r>
              <a:rPr lang="de-DE" b="1" cap="small" dirty="0" smtClean="0"/>
              <a:t>)</a:t>
            </a:r>
            <a:endParaRPr lang="de-DE" b="1" cap="small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7710" y="1412776"/>
            <a:ext cx="8186738" cy="4536504"/>
          </a:xfrm>
        </p:spPr>
        <p:txBody>
          <a:bodyPr/>
          <a:lstStyle/>
          <a:p>
            <a:pPr marL="0" indent="0">
              <a:spcBef>
                <a:spcPts val="1200"/>
              </a:spcBef>
              <a:buClrTx/>
              <a:buSzPct val="110000"/>
              <a:buNone/>
              <a:defRPr/>
            </a:pPr>
            <a:r>
              <a:rPr lang="ru-RU" b="1" dirty="0" smtClean="0"/>
              <a:t>Постоянный анализ</a:t>
            </a:r>
            <a:r>
              <a:rPr lang="de-DE" b="1" dirty="0" smtClean="0"/>
              <a:t>:</a:t>
            </a:r>
            <a:endParaRPr lang="de-DE" b="1" dirty="0"/>
          </a:p>
          <a:p>
            <a:pPr marL="0" indent="0">
              <a:spcBef>
                <a:spcPts val="1200"/>
              </a:spcBef>
              <a:spcAft>
                <a:spcPts val="600"/>
              </a:spcAft>
              <a:buClrTx/>
              <a:buSzPct val="110000"/>
              <a:buNone/>
              <a:defRPr/>
            </a:pPr>
            <a:r>
              <a:rPr lang="ru-RU" dirty="0" smtClean="0"/>
              <a:t>Письменная экспертная оценка</a:t>
            </a:r>
            <a:r>
              <a:rPr lang="de-DE" dirty="0" smtClean="0"/>
              <a:t>, </a:t>
            </a:r>
            <a:r>
              <a:rPr lang="ru-RU" dirty="0" smtClean="0"/>
              <a:t>анализ и краткие исследования по проектам всех документов, относящихся к бюджету, представленных Правительством, в частности</a:t>
            </a:r>
            <a:endParaRPr lang="de-DE" dirty="0">
              <a:ea typeface="+mn-ea"/>
              <a:cs typeface="+mn-cs"/>
            </a:endParaRPr>
          </a:p>
          <a:p>
            <a:pPr marL="342900" lvl="1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</a:pPr>
            <a:r>
              <a:rPr lang="ru-RU" dirty="0" smtClean="0">
                <a:ea typeface="+mn-ea"/>
                <a:cs typeface="+mn-cs"/>
              </a:rPr>
              <a:t>Среднесрочная программа расходов </a:t>
            </a:r>
            <a:r>
              <a:rPr lang="de-DE" dirty="0" smtClean="0">
                <a:ea typeface="+mn-ea"/>
                <a:cs typeface="+mn-cs"/>
              </a:rPr>
              <a:t>(</a:t>
            </a:r>
            <a:r>
              <a:rPr lang="de-DE" dirty="0">
                <a:ea typeface="+mn-ea"/>
                <a:cs typeface="+mn-cs"/>
              </a:rPr>
              <a:t>MTEF)</a:t>
            </a:r>
          </a:p>
          <a:p>
            <a:pPr marL="342900" lvl="1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</a:pPr>
            <a:r>
              <a:rPr lang="ru-RU" dirty="0" smtClean="0">
                <a:ea typeface="+mn-ea"/>
                <a:cs typeface="+mn-cs"/>
              </a:rPr>
              <a:t>Ежегодный федеральный финансовый закон</a:t>
            </a:r>
            <a:endParaRPr lang="de-DE" dirty="0">
              <a:ea typeface="+mn-ea"/>
              <a:cs typeface="+mn-cs"/>
            </a:endParaRPr>
          </a:p>
          <a:p>
            <a:pPr marL="342900" lvl="1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</a:pPr>
            <a:r>
              <a:rPr lang="ru-RU" dirty="0" smtClean="0">
                <a:ea typeface="+mn-ea"/>
                <a:cs typeface="+mn-cs"/>
              </a:rPr>
              <a:t>Проекты документов, связанных с европейским семестром </a:t>
            </a:r>
            <a:r>
              <a:rPr lang="de-DE" dirty="0" smtClean="0">
                <a:ea typeface="+mn-ea"/>
                <a:cs typeface="+mn-cs"/>
              </a:rPr>
              <a:t>(</a:t>
            </a:r>
            <a:r>
              <a:rPr lang="ru-RU" dirty="0" smtClean="0">
                <a:ea typeface="+mn-ea"/>
                <a:cs typeface="+mn-cs"/>
              </a:rPr>
              <a:t>например,</a:t>
            </a:r>
            <a:r>
              <a:rPr lang="de-DE" dirty="0" smtClean="0">
                <a:ea typeface="+mn-ea"/>
                <a:cs typeface="+mn-cs"/>
              </a:rPr>
              <a:t>. </a:t>
            </a:r>
            <a:r>
              <a:rPr lang="ru-RU" dirty="0" smtClean="0">
                <a:ea typeface="+mn-ea"/>
                <a:cs typeface="+mn-cs"/>
              </a:rPr>
              <a:t>Обследование ежегодного уровня экономического роста</a:t>
            </a:r>
            <a:r>
              <a:rPr lang="de-DE" dirty="0" smtClean="0">
                <a:ea typeface="+mn-ea"/>
                <a:cs typeface="+mn-cs"/>
              </a:rPr>
              <a:t>, </a:t>
            </a:r>
            <a:r>
              <a:rPr lang="ru-RU" dirty="0" smtClean="0">
                <a:ea typeface="+mn-ea"/>
                <a:cs typeface="+mn-cs"/>
              </a:rPr>
              <a:t>Программа стабильности Австрии</a:t>
            </a:r>
            <a:r>
              <a:rPr lang="de-DE" dirty="0" smtClean="0">
                <a:ea typeface="+mn-ea"/>
                <a:cs typeface="+mn-cs"/>
              </a:rPr>
              <a:t>, </a:t>
            </a:r>
            <a:r>
              <a:rPr lang="ru-RU" dirty="0" smtClean="0">
                <a:ea typeface="+mn-ea"/>
                <a:cs typeface="+mn-cs"/>
              </a:rPr>
              <a:t>Национальная программа реформ</a:t>
            </a:r>
            <a:r>
              <a:rPr lang="de-DE" dirty="0" smtClean="0">
                <a:ea typeface="+mn-ea"/>
                <a:cs typeface="+mn-cs"/>
              </a:rPr>
              <a:t>)</a:t>
            </a:r>
            <a:endParaRPr lang="de-DE" dirty="0">
              <a:ea typeface="+mn-ea"/>
              <a:cs typeface="+mn-cs"/>
            </a:endParaRPr>
          </a:p>
          <a:p>
            <a:pPr marL="342900" lvl="1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</a:pPr>
            <a:r>
              <a:rPr lang="ru-RU" dirty="0" smtClean="0">
                <a:ea typeface="+mn-ea"/>
                <a:cs typeface="+mn-cs"/>
              </a:rPr>
              <a:t>Пакт стабильности Австрии</a:t>
            </a:r>
            <a:endParaRPr lang="de-DE" dirty="0">
              <a:ea typeface="+mn-ea"/>
              <a:cs typeface="+mn-cs"/>
            </a:endParaRPr>
          </a:p>
          <a:p>
            <a:pPr marL="342900" lvl="1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</a:pPr>
            <a:r>
              <a:rPr lang="ru-RU" dirty="0" smtClean="0">
                <a:ea typeface="+mn-ea"/>
                <a:cs typeface="+mn-cs"/>
              </a:rPr>
              <a:t>Закон о бюджетном выравнивании</a:t>
            </a:r>
            <a:endParaRPr lang="de-DE" dirty="0">
              <a:ea typeface="+mn-ea"/>
              <a:cs typeface="+mn-cs"/>
            </a:endParaRPr>
          </a:p>
          <a:p>
            <a:pPr marL="803275" lvl="1" indent="-444500" eaLnBrk="0" hangingPunct="0">
              <a:spcBef>
                <a:spcPts val="400"/>
              </a:spcBef>
              <a:spcAft>
                <a:spcPts val="400"/>
              </a:spcAft>
              <a:buClr>
                <a:schemeClr val="tx2"/>
              </a:buClr>
              <a:buSzPct val="85000"/>
              <a:buFont typeface="Symbol" panose="05050102010706020507" pitchFamily="18" charset="2"/>
              <a:buChar char="-"/>
            </a:pPr>
            <a:endParaRPr lang="de-AT" dirty="0"/>
          </a:p>
        </p:txBody>
      </p:sp>
      <p:sp>
        <p:nvSpPr>
          <p:cNvPr id="6148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24FAF5DC-90B6-4FD2-9888-E3BDA5A07CFA}" type="slidenum">
              <a:rPr lang="de-DE" sz="900">
                <a:solidFill>
                  <a:schemeClr val="bg1"/>
                </a:solidFill>
              </a:rPr>
              <a:pPr/>
              <a:t>17</a:t>
            </a:fld>
            <a:endParaRPr lang="de-DE" sz="900" dirty="0">
              <a:solidFill>
                <a:schemeClr val="bg1"/>
              </a:solidFill>
            </a:endParaRPr>
          </a:p>
        </p:txBody>
      </p:sp>
      <p:sp>
        <p:nvSpPr>
          <p:cNvPr id="6149" name="Fußzeilenplatzhalt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sz="900" dirty="0">
                <a:solidFill>
                  <a:schemeClr val="bg1"/>
                </a:solidFill>
                <a:latin typeface="Palatino" pitchFamily="18" charset="0"/>
              </a:rPr>
              <a:t>REPUBLIK ÖSTERREICH  Parlament</a:t>
            </a:r>
          </a:p>
        </p:txBody>
      </p:sp>
    </p:spTree>
    <p:extLst>
      <p:ext uri="{BB962C8B-B14F-4D97-AF65-F5344CB8AC3E}">
        <p14:creationId xmlns:p14="http://schemas.microsoft.com/office/powerpoint/2010/main" val="1676478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 1"/>
          <p:cNvSpPr>
            <a:spLocks noGrp="1"/>
          </p:cNvSpPr>
          <p:nvPr>
            <p:ph type="title"/>
          </p:nvPr>
        </p:nvSpPr>
        <p:spPr>
          <a:xfrm>
            <a:off x="381000" y="476672"/>
            <a:ext cx="8439150" cy="648071"/>
          </a:xfrm>
        </p:spPr>
        <p:txBody>
          <a:bodyPr/>
          <a:lstStyle/>
          <a:p>
            <a:r>
              <a:rPr lang="de-DE" dirty="0" smtClean="0"/>
              <a:t/>
            </a:r>
            <a:br>
              <a:rPr lang="de-DE" dirty="0" smtClean="0"/>
            </a:br>
            <a:r>
              <a:rPr lang="ru-RU" dirty="0"/>
              <a:t>Каталог продуктов и услуг </a:t>
            </a:r>
            <a:r>
              <a:rPr lang="de-DE" b="1" cap="small" dirty="0"/>
              <a:t>(</a:t>
            </a:r>
            <a:r>
              <a:rPr lang="ru-RU" b="1" cap="small" dirty="0"/>
              <a:t>проект</a:t>
            </a:r>
            <a:r>
              <a:rPr lang="de-DE" b="1" cap="small" dirty="0"/>
              <a:t>)</a:t>
            </a:r>
            <a:endParaRPr lang="de-DE" b="1" cap="small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7710" y="1484784"/>
            <a:ext cx="8186738" cy="4320480"/>
          </a:xfrm>
        </p:spPr>
        <p:txBody>
          <a:bodyPr/>
          <a:lstStyle/>
          <a:p>
            <a:pPr marL="0" indent="0">
              <a:spcBef>
                <a:spcPts val="1200"/>
              </a:spcBef>
              <a:buClrTx/>
              <a:buSzPct val="110000"/>
              <a:buNone/>
              <a:defRPr/>
            </a:pPr>
            <a:r>
              <a:rPr lang="ru-RU" b="1" dirty="0" smtClean="0"/>
              <a:t>Постоянный анализ</a:t>
            </a:r>
            <a:r>
              <a:rPr lang="de-DE" b="1" dirty="0" smtClean="0"/>
              <a:t>:</a:t>
            </a:r>
            <a:endParaRPr lang="de-DE" b="1" dirty="0"/>
          </a:p>
          <a:p>
            <a:pPr marL="0" indent="0">
              <a:spcBef>
                <a:spcPts val="1200"/>
              </a:spcBef>
              <a:spcAft>
                <a:spcPts val="600"/>
              </a:spcAft>
              <a:buClrTx/>
              <a:buSzPct val="110000"/>
              <a:buNone/>
              <a:defRPr/>
            </a:pPr>
            <a:r>
              <a:rPr lang="ru-RU" dirty="0" smtClean="0"/>
              <a:t>Оказание поддержки Бюджетному комитету в контроле за исполнением бюджета</a:t>
            </a:r>
            <a:r>
              <a:rPr lang="de-DE" dirty="0" smtClean="0"/>
              <a:t>. </a:t>
            </a:r>
            <a:r>
              <a:rPr lang="ru-RU" dirty="0" smtClean="0"/>
              <a:t>Сюда входит анализ</a:t>
            </a:r>
            <a:endParaRPr lang="de-DE" dirty="0" smtClean="0"/>
          </a:p>
          <a:p>
            <a:pPr marL="342900" lvl="1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dirty="0" smtClean="0">
                <a:ea typeface="+mn-ea"/>
                <a:cs typeface="+mn-cs"/>
              </a:rPr>
              <a:t>Отчетов о контроле за бюджетом и ежемесячных отчетов об исполнении бюджета</a:t>
            </a:r>
            <a:endParaRPr lang="de-DE" dirty="0" smtClean="0">
              <a:ea typeface="+mn-ea"/>
              <a:cs typeface="+mn-cs"/>
            </a:endParaRPr>
          </a:p>
          <a:p>
            <a:pPr marL="342900" lvl="1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dirty="0" smtClean="0">
                <a:ea typeface="+mn-ea"/>
                <a:cs typeface="+mn-cs"/>
              </a:rPr>
              <a:t>Отчетов об инвестициях и финансовом контроле</a:t>
            </a:r>
            <a:endParaRPr lang="de-AT" dirty="0">
              <a:ea typeface="+mn-ea"/>
              <a:cs typeface="+mn-cs"/>
            </a:endParaRPr>
          </a:p>
          <a:p>
            <a:pPr marL="342900" lvl="1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dirty="0" smtClean="0">
                <a:ea typeface="+mn-ea"/>
                <a:cs typeface="+mn-cs"/>
              </a:rPr>
              <a:t>Отчетов о контроле за результатами</a:t>
            </a:r>
            <a:endParaRPr lang="de-AT" dirty="0">
              <a:ea typeface="+mn-ea"/>
              <a:cs typeface="+mn-cs"/>
            </a:endParaRPr>
          </a:p>
          <a:p>
            <a:pPr marL="342900" lvl="1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dirty="0" smtClean="0">
                <a:ea typeface="+mn-ea"/>
                <a:cs typeface="+mn-cs"/>
              </a:rPr>
              <a:t>Отчетов о субсидиях</a:t>
            </a:r>
            <a:endParaRPr lang="de-AT" dirty="0">
              <a:ea typeface="+mn-ea"/>
              <a:cs typeface="+mn-cs"/>
            </a:endParaRPr>
          </a:p>
          <a:p>
            <a:pPr marL="342900" lvl="1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dirty="0" smtClean="0">
                <a:ea typeface="+mn-ea"/>
                <a:cs typeface="+mn-cs"/>
              </a:rPr>
              <a:t>Отчетов о заимствованиях</a:t>
            </a:r>
            <a:r>
              <a:rPr lang="de-DE" dirty="0" smtClean="0">
                <a:ea typeface="+mn-ea"/>
                <a:cs typeface="+mn-cs"/>
              </a:rPr>
              <a:t>, </a:t>
            </a:r>
            <a:r>
              <a:rPr lang="ru-RU" dirty="0" smtClean="0">
                <a:ea typeface="+mn-ea"/>
                <a:cs typeface="+mn-cs"/>
              </a:rPr>
              <a:t>принятия обязательств</a:t>
            </a:r>
            <a:r>
              <a:rPr lang="de-DE" dirty="0" smtClean="0">
                <a:ea typeface="+mn-ea"/>
                <a:cs typeface="+mn-cs"/>
              </a:rPr>
              <a:t>, </a:t>
            </a:r>
            <a:r>
              <a:rPr lang="ru-RU" dirty="0" smtClean="0">
                <a:ea typeface="+mn-ea"/>
                <a:cs typeface="+mn-cs"/>
              </a:rPr>
              <a:t>финансовом долге и соглашениях о валютных свопах</a:t>
            </a:r>
            <a:endParaRPr lang="de-DE" dirty="0">
              <a:ea typeface="+mn-ea"/>
              <a:cs typeface="+mn-cs"/>
            </a:endParaRPr>
          </a:p>
        </p:txBody>
      </p:sp>
      <p:sp>
        <p:nvSpPr>
          <p:cNvPr id="6148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24FAF5DC-90B6-4FD2-9888-E3BDA5A07CFA}" type="slidenum">
              <a:rPr lang="de-DE" sz="900">
                <a:solidFill>
                  <a:schemeClr val="bg1"/>
                </a:solidFill>
              </a:rPr>
              <a:pPr/>
              <a:t>18</a:t>
            </a:fld>
            <a:endParaRPr lang="de-DE" sz="900" dirty="0">
              <a:solidFill>
                <a:schemeClr val="bg1"/>
              </a:solidFill>
            </a:endParaRPr>
          </a:p>
        </p:txBody>
      </p:sp>
      <p:sp>
        <p:nvSpPr>
          <p:cNvPr id="6149" name="Fußzeilenplatzhalt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sz="900" dirty="0">
                <a:solidFill>
                  <a:schemeClr val="bg1"/>
                </a:solidFill>
                <a:latin typeface="Palatino" pitchFamily="18" charset="0"/>
              </a:rPr>
              <a:t>REPUBLIK ÖSTERREICH  Parlament</a:t>
            </a:r>
          </a:p>
        </p:txBody>
      </p:sp>
    </p:spTree>
    <p:extLst>
      <p:ext uri="{BB962C8B-B14F-4D97-AF65-F5344CB8AC3E}">
        <p14:creationId xmlns:p14="http://schemas.microsoft.com/office/powerpoint/2010/main" val="3125459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 1"/>
          <p:cNvSpPr>
            <a:spLocks noGrp="1"/>
          </p:cNvSpPr>
          <p:nvPr>
            <p:ph type="title"/>
          </p:nvPr>
        </p:nvSpPr>
        <p:spPr>
          <a:xfrm>
            <a:off x="381000" y="476673"/>
            <a:ext cx="8439150" cy="576064"/>
          </a:xfrm>
        </p:spPr>
        <p:txBody>
          <a:bodyPr/>
          <a:lstStyle/>
          <a:p>
            <a:r>
              <a:rPr lang="de-DE" dirty="0" smtClean="0"/>
              <a:t/>
            </a:r>
            <a:br>
              <a:rPr lang="de-DE" dirty="0" smtClean="0"/>
            </a:br>
            <a:r>
              <a:rPr lang="ru-RU" dirty="0"/>
              <a:t>Каталог продуктов и услуг </a:t>
            </a:r>
            <a:r>
              <a:rPr lang="de-DE" b="1" cap="small" dirty="0"/>
              <a:t>(</a:t>
            </a:r>
            <a:r>
              <a:rPr lang="ru-RU" b="1" cap="small" dirty="0"/>
              <a:t>проект</a:t>
            </a:r>
            <a:r>
              <a:rPr lang="de-DE" b="1" cap="small" dirty="0"/>
              <a:t>)</a:t>
            </a:r>
            <a:endParaRPr lang="de-DE" b="1" cap="small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7710" y="1340768"/>
            <a:ext cx="8186738" cy="4464496"/>
          </a:xfrm>
        </p:spPr>
        <p:txBody>
          <a:bodyPr/>
          <a:lstStyle/>
          <a:p>
            <a:pPr marL="0" indent="0">
              <a:spcBef>
                <a:spcPts val="1200"/>
              </a:spcBef>
              <a:buClrTx/>
              <a:buSzPct val="110000"/>
              <a:buNone/>
              <a:defRPr/>
            </a:pPr>
            <a:r>
              <a:rPr lang="ru-RU" b="1" dirty="0" smtClean="0"/>
              <a:t>Анализ по заявке</a:t>
            </a:r>
            <a:r>
              <a:rPr lang="de-DE" b="1" dirty="0" smtClean="0"/>
              <a:t>:</a:t>
            </a:r>
            <a:endParaRPr lang="de-DE" b="1" dirty="0"/>
          </a:p>
          <a:p>
            <a:pPr marL="342900" lvl="1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dirty="0" smtClean="0">
                <a:ea typeface="+mn-ea"/>
                <a:cs typeface="+mn-cs"/>
              </a:rPr>
              <a:t>Ответы на вопросы, связанные с бюджетом, поступающие от Бюджетного комитета или его членов</a:t>
            </a:r>
            <a:endParaRPr lang="en-GB" dirty="0">
              <a:ea typeface="+mn-ea"/>
              <a:cs typeface="+mn-cs"/>
            </a:endParaRPr>
          </a:p>
          <a:p>
            <a:pPr marL="803275" lvl="1" indent="-444500" eaLnBrk="0" hangingPunct="0">
              <a:spcBef>
                <a:spcPts val="400"/>
              </a:spcBef>
              <a:spcAft>
                <a:spcPts val="400"/>
              </a:spcAft>
              <a:buClr>
                <a:schemeClr val="tx2"/>
              </a:buClr>
              <a:buSzPct val="85000"/>
              <a:buFont typeface="Symbol" panose="05050102010706020507" pitchFamily="18" charset="2"/>
              <a:buChar char="-"/>
            </a:pPr>
            <a:r>
              <a:rPr lang="ru-RU" dirty="0" smtClean="0"/>
              <a:t>Отчеты или краткие исследования </a:t>
            </a:r>
            <a:r>
              <a:rPr lang="de-DE" dirty="0" smtClean="0"/>
              <a:t>Statements </a:t>
            </a:r>
            <a:r>
              <a:rPr lang="de-DE" dirty="0"/>
              <a:t>or short studies</a:t>
            </a:r>
          </a:p>
          <a:p>
            <a:pPr marL="803275" lvl="1" indent="-444500" eaLnBrk="0" hangingPunct="0">
              <a:spcBef>
                <a:spcPts val="400"/>
              </a:spcBef>
              <a:spcAft>
                <a:spcPts val="400"/>
              </a:spcAft>
              <a:buClr>
                <a:schemeClr val="tx2"/>
              </a:buClr>
              <a:buSzPct val="85000"/>
              <a:buFont typeface="Symbol" panose="05050102010706020507" pitchFamily="18" charset="2"/>
              <a:buChar char="-"/>
            </a:pPr>
            <a:r>
              <a:rPr lang="ru-RU" dirty="0" smtClean="0"/>
              <a:t>Ответы в порядке поступления запросов и в зависимости от возможностей штата</a:t>
            </a:r>
            <a:endParaRPr lang="de-DE" dirty="0"/>
          </a:p>
          <a:p>
            <a:pPr marL="0" indent="0">
              <a:spcBef>
                <a:spcPts val="1800"/>
              </a:spcBef>
              <a:buNone/>
            </a:pPr>
            <a:r>
              <a:rPr lang="ru-RU" b="1" dirty="0" smtClean="0"/>
              <a:t>Анализ по собственной инициативе </a:t>
            </a:r>
            <a:r>
              <a:rPr lang="de-DE" b="1" dirty="0" smtClean="0"/>
              <a:t>:</a:t>
            </a:r>
            <a:endParaRPr lang="de-DE" b="1" dirty="0" smtClean="0"/>
          </a:p>
          <a:p>
            <a:pPr marL="342900" lvl="1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dirty="0" smtClean="0">
                <a:ea typeface="+mn-ea"/>
                <a:cs typeface="+mn-cs"/>
              </a:rPr>
              <a:t>Анализ по определенным актуальным темам</a:t>
            </a:r>
            <a:endParaRPr lang="de-DE" dirty="0">
              <a:ea typeface="+mn-ea"/>
              <a:cs typeface="+mn-cs"/>
            </a:endParaRPr>
          </a:p>
          <a:p>
            <a:pPr marL="342900" lvl="1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dirty="0" smtClean="0">
                <a:ea typeface="+mn-ea"/>
                <a:cs typeface="+mn-cs"/>
              </a:rPr>
              <a:t>Комментарии по поводу оценки влияния, в частности, по вопросам финансовых последствий новых законодательных актов</a:t>
            </a:r>
            <a:endParaRPr lang="en-GB" dirty="0">
              <a:ea typeface="+mn-ea"/>
              <a:cs typeface="+mn-cs"/>
            </a:endParaRPr>
          </a:p>
        </p:txBody>
      </p:sp>
      <p:sp>
        <p:nvSpPr>
          <p:cNvPr id="6148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24FAF5DC-90B6-4FD2-9888-E3BDA5A07CFA}" type="slidenum">
              <a:rPr lang="de-DE" sz="900">
                <a:solidFill>
                  <a:schemeClr val="bg1"/>
                </a:solidFill>
              </a:rPr>
              <a:pPr/>
              <a:t>19</a:t>
            </a:fld>
            <a:endParaRPr lang="de-DE" sz="900" dirty="0">
              <a:solidFill>
                <a:schemeClr val="bg1"/>
              </a:solidFill>
            </a:endParaRPr>
          </a:p>
        </p:txBody>
      </p:sp>
      <p:sp>
        <p:nvSpPr>
          <p:cNvPr id="6149" name="Fußzeilenplatzhalt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sz="900" dirty="0">
                <a:solidFill>
                  <a:schemeClr val="bg1"/>
                </a:solidFill>
                <a:latin typeface="Palatino" pitchFamily="18" charset="0"/>
              </a:rPr>
              <a:t>REPUBLIK ÖSTERREICH  Parlament</a:t>
            </a:r>
          </a:p>
        </p:txBody>
      </p:sp>
    </p:spTree>
    <p:extLst>
      <p:ext uri="{BB962C8B-B14F-4D97-AF65-F5344CB8AC3E}">
        <p14:creationId xmlns:p14="http://schemas.microsoft.com/office/powerpoint/2010/main" val="757563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57263">
              <a:defRPr/>
            </a:pPr>
            <a:fld id="{999022C2-B271-47D0-857F-89BB90E56006}" type="slidenum">
              <a:rPr lang="de-DE">
                <a:latin typeface="+mn-ea"/>
              </a:rPr>
              <a:pPr defTabSz="957263">
                <a:defRPr/>
              </a:pPr>
              <a:t>2</a:t>
            </a:fld>
            <a:endParaRPr lang="de-DE" dirty="0">
              <a:latin typeface="+mn-ea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57263">
              <a:defRPr/>
            </a:pPr>
            <a:r>
              <a:rPr lang="de-DE" dirty="0">
                <a:latin typeface="+mj-lt"/>
              </a:rPr>
              <a:t>REPUBLIK ÖSTERREICH  Parlament</a:t>
            </a:r>
          </a:p>
        </p:txBody>
      </p:sp>
      <p:sp>
        <p:nvSpPr>
          <p:cNvPr id="4100" name="Rectangle 16"/>
          <p:cNvSpPr>
            <a:spLocks noGrp="1" noChangeArrowheads="1"/>
          </p:cNvSpPr>
          <p:nvPr>
            <p:ph type="title"/>
          </p:nvPr>
        </p:nvSpPr>
        <p:spPr>
          <a:xfrm>
            <a:off x="467544" y="533400"/>
            <a:ext cx="8143056" cy="807368"/>
          </a:xfrm>
        </p:spPr>
        <p:txBody>
          <a:bodyPr/>
          <a:lstStyle/>
          <a:p>
            <a:r>
              <a:rPr lang="ru-RU" b="1" cap="small" dirty="0" smtClean="0"/>
              <a:t>Содержание</a:t>
            </a:r>
            <a:endParaRPr lang="en-GB" b="1" cap="small" dirty="0"/>
          </a:p>
        </p:txBody>
      </p:sp>
      <p:sp>
        <p:nvSpPr>
          <p:cNvPr id="6149" name="Rectangle 17"/>
          <p:cNvSpPr>
            <a:spLocks noGrp="1" noChangeArrowheads="1"/>
          </p:cNvSpPr>
          <p:nvPr>
            <p:ph type="body" idx="1"/>
          </p:nvPr>
        </p:nvSpPr>
        <p:spPr>
          <a:xfrm>
            <a:off x="539552" y="1844824"/>
            <a:ext cx="8252593" cy="3816424"/>
          </a:xfrm>
        </p:spPr>
        <p:txBody>
          <a:bodyPr/>
          <a:lstStyle/>
          <a:p>
            <a:pPr lvl="0"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dirty="0" smtClean="0"/>
              <a:t>Парламентские бюджетные бюро как часть налогово-бюджетного управления</a:t>
            </a:r>
            <a:endParaRPr lang="en-GB" dirty="0"/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dirty="0" smtClean="0"/>
              <a:t>Создание Бюджетного бюро австрийского парламента</a:t>
            </a:r>
            <a:endParaRPr lang="en-GB" dirty="0"/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dirty="0" smtClean="0"/>
              <a:t>Продукты и услуги</a:t>
            </a:r>
            <a:endParaRPr lang="en-GB" dirty="0"/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dirty="0" smtClean="0"/>
              <a:t>Руководящие принципы и стратегический подход</a:t>
            </a:r>
            <a:endParaRPr lang="en-GB" dirty="0"/>
          </a:p>
          <a:p>
            <a:pPr lvl="0"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dirty="0" smtClean="0"/>
              <a:t>Вклад в парламентские дискуссии</a:t>
            </a:r>
            <a:endParaRPr lang="en-GB" dirty="0"/>
          </a:p>
          <a:p>
            <a:pPr lvl="0"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dirty="0" smtClean="0"/>
              <a:t>Взаимоотношения с другими органами</a:t>
            </a:r>
            <a:endParaRPr lang="en-GB" dirty="0"/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dirty="0" smtClean="0"/>
              <a:t>Проблемы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53554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 1"/>
          <p:cNvSpPr>
            <a:spLocks noGrp="1"/>
          </p:cNvSpPr>
          <p:nvPr>
            <p:ph type="title"/>
          </p:nvPr>
        </p:nvSpPr>
        <p:spPr>
          <a:xfrm>
            <a:off x="381000" y="476673"/>
            <a:ext cx="8439150" cy="576064"/>
          </a:xfrm>
        </p:spPr>
        <p:txBody>
          <a:bodyPr/>
          <a:lstStyle/>
          <a:p>
            <a:r>
              <a:rPr lang="de-DE" dirty="0" smtClean="0"/>
              <a:t/>
            </a:r>
            <a:br>
              <a:rPr lang="de-DE" dirty="0" smtClean="0"/>
            </a:br>
            <a:r>
              <a:rPr lang="ru-RU" dirty="0"/>
              <a:t>Каталог продуктов и услуг </a:t>
            </a:r>
            <a:r>
              <a:rPr lang="de-DE" b="1" cap="small" dirty="0"/>
              <a:t>(</a:t>
            </a:r>
            <a:r>
              <a:rPr lang="ru-RU" b="1" cap="small" dirty="0"/>
              <a:t>проект</a:t>
            </a:r>
            <a:r>
              <a:rPr lang="de-DE" b="1" cap="small" dirty="0"/>
              <a:t>)</a:t>
            </a:r>
            <a:endParaRPr lang="de-DE" b="1" cap="small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7710" y="1412776"/>
            <a:ext cx="8186738" cy="4536504"/>
          </a:xfrm>
        </p:spPr>
        <p:txBody>
          <a:bodyPr/>
          <a:lstStyle/>
          <a:p>
            <a:pPr marL="0" indent="0">
              <a:spcBef>
                <a:spcPts val="1200"/>
              </a:spcBef>
              <a:spcAft>
                <a:spcPts val="1200"/>
              </a:spcAft>
              <a:buClrTx/>
              <a:buSzPct val="110000"/>
              <a:buNone/>
              <a:defRPr/>
            </a:pPr>
            <a:r>
              <a:rPr lang="ru-RU" b="1" dirty="0" smtClean="0"/>
              <a:t>Рекомендации по совершенствованию бюджетной отчетности и документации, а также по подготовке бюджетных законов</a:t>
            </a:r>
            <a:endParaRPr lang="de-DE" b="1" dirty="0"/>
          </a:p>
          <a:p>
            <a:pPr marL="342900" lvl="1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dirty="0" smtClean="0">
                <a:ea typeface="+mn-ea"/>
                <a:cs typeface="+mn-cs"/>
              </a:rPr>
              <a:t>Участие в оценке и дальнейшей разработке Федерального органического закона о бюджете</a:t>
            </a:r>
            <a:endParaRPr lang="de-DE" dirty="0">
              <a:ea typeface="+mn-ea"/>
              <a:cs typeface="+mn-cs"/>
            </a:endParaRPr>
          </a:p>
          <a:p>
            <a:pPr marL="342900" lvl="1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dirty="0" smtClean="0">
                <a:ea typeface="+mn-ea"/>
                <a:cs typeface="+mn-cs"/>
              </a:rPr>
              <a:t>Представление предложений Бюджетному комитету о путях дальнейшего совершенствования бюджетной документации и отчетности</a:t>
            </a:r>
            <a:endParaRPr lang="de-DE" dirty="0">
              <a:ea typeface="+mn-ea"/>
              <a:cs typeface="+mn-cs"/>
            </a:endParaRPr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dirty="0" smtClean="0"/>
              <a:t>Консалтинговые услуги по вопросам результатов деятельности и гендерного бюджетирования</a:t>
            </a:r>
            <a:endParaRPr lang="en-GB" dirty="0"/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dirty="0" smtClean="0"/>
              <a:t>По просьбе комитетов консультации по вопросам оценки влияния в результате принятия новых законодательных актов</a:t>
            </a:r>
            <a:endParaRPr lang="en-GB" dirty="0"/>
          </a:p>
        </p:txBody>
      </p:sp>
      <p:sp>
        <p:nvSpPr>
          <p:cNvPr id="6148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24FAF5DC-90B6-4FD2-9888-E3BDA5A07CFA}" type="slidenum">
              <a:rPr lang="de-DE" sz="900">
                <a:solidFill>
                  <a:schemeClr val="bg1"/>
                </a:solidFill>
              </a:rPr>
              <a:pPr/>
              <a:t>20</a:t>
            </a:fld>
            <a:endParaRPr lang="de-DE" sz="900" dirty="0">
              <a:solidFill>
                <a:schemeClr val="bg1"/>
              </a:solidFill>
            </a:endParaRPr>
          </a:p>
        </p:txBody>
      </p:sp>
      <p:sp>
        <p:nvSpPr>
          <p:cNvPr id="6149" name="Fußzeilenplatzhalt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sz="900" dirty="0">
                <a:solidFill>
                  <a:schemeClr val="bg1"/>
                </a:solidFill>
                <a:latin typeface="Palatino" pitchFamily="18" charset="0"/>
              </a:rPr>
              <a:t>REPUBLIK ÖSTERREICH  Parlament</a:t>
            </a:r>
          </a:p>
        </p:txBody>
      </p:sp>
    </p:spTree>
    <p:extLst>
      <p:ext uri="{BB962C8B-B14F-4D97-AF65-F5344CB8AC3E}">
        <p14:creationId xmlns:p14="http://schemas.microsoft.com/office/powerpoint/2010/main" val="2997635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 1"/>
          <p:cNvSpPr>
            <a:spLocks noGrp="1"/>
          </p:cNvSpPr>
          <p:nvPr>
            <p:ph type="title"/>
          </p:nvPr>
        </p:nvSpPr>
        <p:spPr>
          <a:xfrm>
            <a:off x="381000" y="476673"/>
            <a:ext cx="8439150" cy="432047"/>
          </a:xfrm>
        </p:spPr>
        <p:txBody>
          <a:bodyPr/>
          <a:lstStyle/>
          <a:p>
            <a:r>
              <a:rPr lang="de-DE" dirty="0" smtClean="0"/>
              <a:t/>
            </a:r>
            <a:br>
              <a:rPr lang="de-DE" dirty="0" smtClean="0"/>
            </a:br>
            <a:r>
              <a:rPr lang="ru-RU" dirty="0"/>
              <a:t>Каталог продуктов и услуг </a:t>
            </a:r>
            <a:r>
              <a:rPr lang="de-DE" b="1" cap="small" dirty="0"/>
              <a:t>(</a:t>
            </a:r>
            <a:r>
              <a:rPr lang="ru-RU" b="1" cap="small" dirty="0"/>
              <a:t>проект</a:t>
            </a:r>
            <a:r>
              <a:rPr lang="de-DE" b="1" cap="small" dirty="0"/>
              <a:t>)</a:t>
            </a:r>
            <a:endParaRPr lang="de-DE" b="1" cap="small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7710" y="1052736"/>
            <a:ext cx="8186738" cy="5323074"/>
          </a:xfrm>
        </p:spPr>
        <p:txBody>
          <a:bodyPr/>
          <a:lstStyle/>
          <a:p>
            <a:pPr marL="0" indent="0">
              <a:spcBef>
                <a:spcPts val="1200"/>
              </a:spcBef>
              <a:buClrTx/>
              <a:buSzPct val="110000"/>
              <a:buNone/>
              <a:defRPr/>
            </a:pPr>
            <a:r>
              <a:rPr lang="ru-RU" sz="1600" b="1" dirty="0" smtClean="0"/>
              <a:t>Передача информации и знаний</a:t>
            </a:r>
            <a:r>
              <a:rPr lang="de-DE" sz="1600" b="1" dirty="0" smtClean="0"/>
              <a:t>:</a:t>
            </a:r>
            <a:endParaRPr lang="de-DE" sz="1600" b="1" dirty="0" smtClean="0"/>
          </a:p>
          <a:p>
            <a:pPr marL="342900" lvl="1" eaLnBrk="0" hangingPunct="0">
              <a:spcBef>
                <a:spcPts val="400"/>
              </a:spcBef>
              <a:spcAft>
                <a:spcPts val="400"/>
              </a:spcAft>
              <a:buClr>
                <a:schemeClr val="tx2"/>
              </a:buClr>
              <a:buSzPct val="100000"/>
              <a:defRPr/>
            </a:pPr>
            <a:r>
              <a:rPr lang="ru-RU" sz="1600" dirty="0" smtClean="0">
                <a:ea typeface="+mn-ea"/>
                <a:cs typeface="+mn-cs"/>
              </a:rPr>
              <a:t>Предоставление информационных услуг Бюджетному комитету по экономическим и налогово-бюджетным данным</a:t>
            </a:r>
            <a:endParaRPr lang="de-DE" sz="1600" dirty="0">
              <a:ea typeface="+mn-ea"/>
              <a:cs typeface="+mn-cs"/>
            </a:endParaRPr>
          </a:p>
          <a:p>
            <a:pPr marL="342900" lvl="1" eaLnBrk="0" hangingPunct="0">
              <a:spcBef>
                <a:spcPts val="400"/>
              </a:spcBef>
              <a:spcAft>
                <a:spcPts val="400"/>
              </a:spcAft>
              <a:buClr>
                <a:schemeClr val="tx2"/>
              </a:buClr>
              <a:buSzPct val="100000"/>
              <a:defRPr/>
            </a:pPr>
            <a:r>
              <a:rPr lang="ru-RU" sz="1600" dirty="0" smtClean="0">
                <a:ea typeface="+mn-ea"/>
                <a:cs typeface="+mn-cs"/>
              </a:rPr>
              <a:t>Презентации новых технических бюджетных инструментов или форматов</a:t>
            </a:r>
            <a:endParaRPr lang="de-AT" sz="1600" dirty="0">
              <a:ea typeface="+mn-ea"/>
              <a:cs typeface="+mn-cs"/>
            </a:endParaRPr>
          </a:p>
          <a:p>
            <a:pPr marL="342900" lvl="1" eaLnBrk="0" hangingPunct="0">
              <a:spcBef>
                <a:spcPts val="400"/>
              </a:spcBef>
              <a:spcAft>
                <a:spcPts val="400"/>
              </a:spcAft>
              <a:buClr>
                <a:schemeClr val="tx2"/>
              </a:buClr>
              <a:buSzPct val="100000"/>
              <a:defRPr/>
            </a:pPr>
            <a:r>
              <a:rPr lang="ru-RU" sz="1600" dirty="0" smtClean="0">
                <a:ea typeface="+mn-ea"/>
                <a:cs typeface="+mn-cs"/>
              </a:rPr>
              <a:t>Обмен информацие</a:t>
            </a:r>
            <a:r>
              <a:rPr lang="ru-RU" sz="1600" dirty="0" smtClean="0">
                <a:ea typeface="+mn-ea"/>
                <a:cs typeface="+mn-cs"/>
              </a:rPr>
              <a:t>й с соответствующими заинтересованными сторонами</a:t>
            </a:r>
            <a:endParaRPr lang="de-DE" sz="1600" dirty="0">
              <a:ea typeface="+mn-ea"/>
              <a:cs typeface="+mn-cs"/>
            </a:endParaRPr>
          </a:p>
          <a:p>
            <a:pPr marL="803275" lvl="1" indent="-444500" eaLnBrk="0" hangingPunct="0">
              <a:spcBef>
                <a:spcPts val="300"/>
              </a:spcBef>
              <a:spcAft>
                <a:spcPts val="300"/>
              </a:spcAft>
              <a:buClr>
                <a:schemeClr val="tx2"/>
              </a:buClr>
              <a:buSzPct val="85000"/>
              <a:buFont typeface="Symbol" panose="05050102010706020507" pitchFamily="18" charset="2"/>
              <a:buChar char="-"/>
              <a:defRPr/>
            </a:pPr>
            <a:r>
              <a:rPr lang="ru-RU" sz="1600" dirty="0" smtClean="0"/>
              <a:t>Министерствами</a:t>
            </a:r>
            <a:endParaRPr lang="de-DE" sz="1600" dirty="0"/>
          </a:p>
          <a:p>
            <a:pPr marL="803275" lvl="1" indent="-444500" eaLnBrk="0" hangingPunct="0">
              <a:spcBef>
                <a:spcPts val="300"/>
              </a:spcBef>
              <a:spcAft>
                <a:spcPts val="300"/>
              </a:spcAft>
              <a:buClr>
                <a:schemeClr val="tx2"/>
              </a:buClr>
              <a:buSzPct val="85000"/>
              <a:buFont typeface="Symbol" panose="05050102010706020507" pitchFamily="18" charset="2"/>
              <a:buChar char="-"/>
              <a:defRPr/>
            </a:pPr>
            <a:r>
              <a:rPr lang="ru-RU" sz="1600" dirty="0" smtClean="0"/>
              <a:t>Счетной палатой Австрии</a:t>
            </a:r>
            <a:endParaRPr lang="de-DE" sz="1600" dirty="0"/>
          </a:p>
          <a:p>
            <a:pPr marL="803275" lvl="1" indent="-444500" eaLnBrk="0" hangingPunct="0">
              <a:spcBef>
                <a:spcPts val="300"/>
              </a:spcBef>
              <a:spcAft>
                <a:spcPts val="300"/>
              </a:spcAft>
              <a:buClr>
                <a:schemeClr val="tx2"/>
              </a:buClr>
              <a:buSzPct val="85000"/>
              <a:buFont typeface="Symbol" panose="05050102010706020507" pitchFamily="18" charset="2"/>
              <a:buChar char="-"/>
              <a:defRPr/>
            </a:pPr>
            <a:r>
              <a:rPr lang="ru-RU" sz="1600" dirty="0" smtClean="0"/>
              <a:t>Бюджетным советом Австрии</a:t>
            </a:r>
            <a:endParaRPr lang="de-DE" sz="1600" dirty="0"/>
          </a:p>
          <a:p>
            <a:pPr marL="803275" lvl="1" indent="-444500" eaLnBrk="0" hangingPunct="0">
              <a:spcBef>
                <a:spcPts val="300"/>
              </a:spcBef>
              <a:spcAft>
                <a:spcPts val="300"/>
              </a:spcAft>
              <a:buClr>
                <a:schemeClr val="tx2"/>
              </a:buClr>
              <a:buSzPct val="85000"/>
              <a:buFont typeface="Symbol" panose="05050102010706020507" pitchFamily="18" charset="2"/>
              <a:buChar char="-"/>
              <a:defRPr/>
            </a:pPr>
            <a:r>
              <a:rPr lang="ru-RU" sz="1600" dirty="0" smtClean="0"/>
              <a:t>Органом статистики Австрии</a:t>
            </a:r>
            <a:endParaRPr lang="de-DE" sz="1600" dirty="0"/>
          </a:p>
          <a:p>
            <a:pPr marL="342900" lvl="1" eaLnBrk="0" hangingPunct="0">
              <a:spcBef>
                <a:spcPts val="600"/>
              </a:spcBef>
              <a:spcAft>
                <a:spcPts val="400"/>
              </a:spcAft>
              <a:buClr>
                <a:schemeClr val="tx2"/>
              </a:buClr>
              <a:buSzPct val="100000"/>
              <a:defRPr/>
            </a:pPr>
            <a:r>
              <a:rPr lang="ru-RU" sz="1600" dirty="0" smtClean="0">
                <a:ea typeface="+mn-ea"/>
                <a:cs typeface="+mn-cs"/>
              </a:rPr>
              <a:t>Создание сетей с научными учреждениями </a:t>
            </a:r>
            <a:r>
              <a:rPr lang="de-AT" sz="1600" dirty="0" smtClean="0">
                <a:ea typeface="+mn-ea"/>
                <a:cs typeface="+mn-cs"/>
              </a:rPr>
              <a:t>(</a:t>
            </a:r>
            <a:r>
              <a:rPr lang="ru-RU" sz="1600" dirty="0" smtClean="0">
                <a:ea typeface="+mn-ea"/>
                <a:cs typeface="+mn-cs"/>
              </a:rPr>
              <a:t>например, Институтом экономических исследований Австрии</a:t>
            </a:r>
            <a:r>
              <a:rPr lang="de-AT" sz="1600" dirty="0" smtClean="0">
                <a:ea typeface="+mn-ea"/>
                <a:cs typeface="+mn-cs"/>
              </a:rPr>
              <a:t>, </a:t>
            </a:r>
            <a:r>
              <a:rPr lang="ru-RU" sz="1600" dirty="0" smtClean="0">
                <a:ea typeface="+mn-ea"/>
                <a:cs typeface="+mn-cs"/>
              </a:rPr>
              <a:t>Институтом современных исследований</a:t>
            </a:r>
            <a:r>
              <a:rPr lang="de-AT" sz="1600" dirty="0" smtClean="0">
                <a:ea typeface="+mn-ea"/>
                <a:cs typeface="+mn-cs"/>
              </a:rPr>
              <a:t>)</a:t>
            </a:r>
            <a:endParaRPr lang="de-AT" sz="1600" dirty="0">
              <a:ea typeface="+mn-ea"/>
              <a:cs typeface="+mn-cs"/>
            </a:endParaRPr>
          </a:p>
          <a:p>
            <a:pPr marL="342900" lvl="1" eaLnBrk="0" hangingPunct="0">
              <a:spcBef>
                <a:spcPts val="400"/>
              </a:spcBef>
              <a:spcAft>
                <a:spcPts val="400"/>
              </a:spcAft>
              <a:buClr>
                <a:schemeClr val="tx2"/>
              </a:buClr>
              <a:buSzPct val="100000"/>
              <a:defRPr/>
            </a:pPr>
            <a:r>
              <a:rPr lang="ru-RU" sz="1600" dirty="0" smtClean="0">
                <a:ea typeface="+mn-ea"/>
                <a:cs typeface="+mn-cs"/>
              </a:rPr>
              <a:t>Обмен информацией на различных форумах</a:t>
            </a:r>
            <a:endParaRPr lang="de-AT" sz="1600" dirty="0">
              <a:ea typeface="+mn-ea"/>
              <a:cs typeface="+mn-cs"/>
            </a:endParaRPr>
          </a:p>
          <a:p>
            <a:pPr marL="342900" lvl="1" eaLnBrk="0" hangingPunct="0">
              <a:spcBef>
                <a:spcPts val="400"/>
              </a:spcBef>
              <a:spcAft>
                <a:spcPts val="400"/>
              </a:spcAft>
              <a:buClr>
                <a:schemeClr val="tx2"/>
              </a:buClr>
              <a:buSzPct val="100000"/>
              <a:defRPr/>
            </a:pPr>
            <a:r>
              <a:rPr lang="ru-RU" sz="1600" dirty="0" smtClean="0">
                <a:ea typeface="+mn-ea"/>
                <a:cs typeface="+mn-cs"/>
              </a:rPr>
              <a:t>Публикации</a:t>
            </a:r>
            <a:endParaRPr lang="de-DE" sz="1600" dirty="0">
              <a:ea typeface="+mn-ea"/>
              <a:cs typeface="+mn-cs"/>
            </a:endParaRPr>
          </a:p>
          <a:p>
            <a:pPr marL="342900" lvl="1" eaLnBrk="0" hangingPunct="0">
              <a:spcBef>
                <a:spcPts val="400"/>
              </a:spcBef>
              <a:spcAft>
                <a:spcPts val="400"/>
              </a:spcAft>
              <a:buClr>
                <a:schemeClr val="tx2"/>
              </a:buClr>
              <a:buSzPct val="100000"/>
              <a:defRPr/>
            </a:pPr>
            <a:r>
              <a:rPr lang="ru-RU" sz="1600" dirty="0" smtClean="0">
                <a:ea typeface="+mn-ea"/>
                <a:cs typeface="+mn-cs"/>
              </a:rPr>
              <a:t>Размещение бюджетной и экономической информации на вебсайте</a:t>
            </a:r>
            <a:endParaRPr lang="de-DE" sz="1600" dirty="0">
              <a:ea typeface="+mn-ea"/>
              <a:cs typeface="+mn-cs"/>
            </a:endParaRPr>
          </a:p>
        </p:txBody>
      </p:sp>
      <p:sp>
        <p:nvSpPr>
          <p:cNvPr id="6148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24FAF5DC-90B6-4FD2-9888-E3BDA5A07CFA}" type="slidenum">
              <a:rPr lang="de-DE" sz="900">
                <a:solidFill>
                  <a:schemeClr val="bg1"/>
                </a:solidFill>
              </a:rPr>
              <a:pPr/>
              <a:t>21</a:t>
            </a:fld>
            <a:endParaRPr lang="de-DE" sz="900" dirty="0">
              <a:solidFill>
                <a:schemeClr val="bg1"/>
              </a:solidFill>
            </a:endParaRPr>
          </a:p>
        </p:txBody>
      </p:sp>
      <p:sp>
        <p:nvSpPr>
          <p:cNvPr id="6149" name="Fußzeilenplatzhalt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sz="900" dirty="0">
                <a:solidFill>
                  <a:schemeClr val="bg1"/>
                </a:solidFill>
                <a:latin typeface="Palatino" pitchFamily="18" charset="0"/>
              </a:rPr>
              <a:t>REPUBLIK ÖSTERREICH  Parlament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755576" y="5873445"/>
            <a:ext cx="14580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200" dirty="0" smtClean="0">
                <a:hlinkClick r:id="rId3"/>
              </a:rPr>
              <a:t>Link Budgetdienst</a:t>
            </a:r>
            <a:endParaRPr lang="de-AT" sz="1200" dirty="0" smtClean="0"/>
          </a:p>
        </p:txBody>
      </p:sp>
    </p:spTree>
    <p:extLst>
      <p:ext uri="{BB962C8B-B14F-4D97-AF65-F5344CB8AC3E}">
        <p14:creationId xmlns:p14="http://schemas.microsoft.com/office/powerpoint/2010/main" val="2831630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1000" y="476672"/>
            <a:ext cx="8229600" cy="504056"/>
          </a:xfrm>
        </p:spPr>
        <p:txBody>
          <a:bodyPr/>
          <a:lstStyle/>
          <a:p>
            <a:r>
              <a:rPr lang="de-AT" b="1" cap="small" dirty="0" smtClean="0"/>
              <a:t>Budget-Analysen </a:t>
            </a:r>
            <a:r>
              <a:rPr lang="de-AT" b="1" cap="small" dirty="0"/>
              <a:t>- Budgetdienst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FD30D2-9CA5-43BE-8D4E-1FD5D4F44DF1}" type="slidenum">
              <a:rPr lang="de-DE" smtClean="0">
                <a:solidFill>
                  <a:srgbClr val="000000"/>
                </a:solidFill>
              </a:rPr>
              <a:pPr>
                <a:defRPr/>
              </a:pPr>
              <a:t>22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>
                <a:solidFill>
                  <a:srgbClr val="FFFFFF"/>
                </a:solidFill>
              </a:rPr>
              <a:t>REPUBLIK ÖSTERREICH  Parlament</a:t>
            </a:r>
            <a:endParaRPr lang="de-DE" dirty="0">
              <a:solidFill>
                <a:srgbClr val="FFFFFF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679" y="1052736"/>
            <a:ext cx="8763504" cy="5805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32673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 1"/>
          <p:cNvSpPr>
            <a:spLocks noGrp="1"/>
          </p:cNvSpPr>
          <p:nvPr>
            <p:ph type="title"/>
          </p:nvPr>
        </p:nvSpPr>
        <p:spPr>
          <a:xfrm>
            <a:off x="381000" y="476673"/>
            <a:ext cx="8439150" cy="576064"/>
          </a:xfrm>
        </p:spPr>
        <p:txBody>
          <a:bodyPr/>
          <a:lstStyle/>
          <a:p>
            <a:r>
              <a:rPr lang="de-DE" dirty="0" smtClean="0"/>
              <a:t/>
            </a:r>
            <a:br>
              <a:rPr lang="de-DE" dirty="0" smtClean="0"/>
            </a:br>
            <a:r>
              <a:rPr lang="ru-RU" dirty="0"/>
              <a:t>Каталог продуктов и услуг </a:t>
            </a:r>
            <a:r>
              <a:rPr lang="de-DE" b="1" cap="small" dirty="0"/>
              <a:t>(</a:t>
            </a:r>
            <a:r>
              <a:rPr lang="ru-RU" b="1" cap="small" dirty="0"/>
              <a:t>проект</a:t>
            </a:r>
            <a:r>
              <a:rPr lang="de-DE" b="1" cap="small" dirty="0"/>
              <a:t>)</a:t>
            </a:r>
            <a:endParaRPr lang="de-DE" b="1" cap="small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7710" y="1484784"/>
            <a:ext cx="8186738" cy="4536504"/>
          </a:xfrm>
        </p:spPr>
        <p:txBody>
          <a:bodyPr/>
          <a:lstStyle/>
          <a:p>
            <a:pPr marL="0" indent="0">
              <a:spcBef>
                <a:spcPts val="1200"/>
              </a:spcBef>
              <a:spcAft>
                <a:spcPts val="1200"/>
              </a:spcAft>
              <a:buClrTx/>
              <a:buSzPct val="110000"/>
              <a:buNone/>
              <a:defRPr/>
            </a:pPr>
            <a:r>
              <a:rPr lang="ru-RU" b="1" dirty="0" smtClean="0"/>
              <a:t>Создание международных сетей и представление Администрации парламента по бюджетным вопросам</a:t>
            </a:r>
            <a:endParaRPr lang="de-DE" b="1" dirty="0" smtClean="0"/>
          </a:p>
          <a:p>
            <a:pPr marL="342900" lvl="1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dirty="0" smtClean="0">
                <a:ea typeface="+mn-ea"/>
                <a:cs typeface="+mn-cs"/>
              </a:rPr>
              <a:t>Сотрудничество с международными партнерами </a:t>
            </a:r>
            <a:r>
              <a:rPr lang="de-AT" dirty="0" smtClean="0">
                <a:ea typeface="+mn-ea"/>
                <a:cs typeface="+mn-cs"/>
              </a:rPr>
              <a:t>(</a:t>
            </a:r>
            <a:r>
              <a:rPr lang="ru-RU" dirty="0" smtClean="0">
                <a:ea typeface="+mn-ea"/>
                <a:cs typeface="+mn-cs"/>
              </a:rPr>
              <a:t>Всемирный банк</a:t>
            </a:r>
            <a:r>
              <a:rPr lang="de-AT" dirty="0" smtClean="0">
                <a:ea typeface="+mn-ea"/>
                <a:cs typeface="+mn-cs"/>
              </a:rPr>
              <a:t>, </a:t>
            </a:r>
            <a:r>
              <a:rPr lang="ru-RU" dirty="0" smtClean="0">
                <a:ea typeface="+mn-ea"/>
                <a:cs typeface="+mn-cs"/>
              </a:rPr>
              <a:t>ОЭСР, Сеть парламентских специалистов в области бюджета</a:t>
            </a:r>
            <a:r>
              <a:rPr lang="en-GB" dirty="0" smtClean="0">
                <a:ea typeface="+mn-ea"/>
                <a:cs typeface="+mn-cs"/>
              </a:rPr>
              <a:t>, </a:t>
            </a:r>
            <a:r>
              <a:rPr lang="ru-RU" dirty="0" smtClean="0">
                <a:ea typeface="+mn-ea"/>
                <a:cs typeface="+mn-cs"/>
              </a:rPr>
              <a:t>учреждения ЕС</a:t>
            </a:r>
            <a:r>
              <a:rPr lang="en-GB" dirty="0" smtClean="0">
                <a:ea typeface="+mn-ea"/>
                <a:cs typeface="+mn-cs"/>
              </a:rPr>
              <a:t>)</a:t>
            </a:r>
            <a:endParaRPr lang="de-AT" dirty="0" smtClean="0">
              <a:ea typeface="+mn-ea"/>
              <a:cs typeface="+mn-cs"/>
            </a:endParaRPr>
          </a:p>
          <a:p>
            <a:pPr marL="342900" lvl="1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dirty="0" smtClean="0">
                <a:ea typeface="+mn-ea"/>
                <a:cs typeface="+mn-cs"/>
              </a:rPr>
              <a:t>Обмен информацией с Европейским центром парламентских исследований и документации </a:t>
            </a:r>
            <a:r>
              <a:rPr lang="de-AT" dirty="0" smtClean="0">
                <a:ea typeface="+mn-ea"/>
                <a:cs typeface="+mn-cs"/>
              </a:rPr>
              <a:t>(</a:t>
            </a:r>
            <a:r>
              <a:rPr lang="de-AT" dirty="0">
                <a:ea typeface="+mn-ea"/>
                <a:cs typeface="+mn-cs"/>
              </a:rPr>
              <a:t>ECPRD)</a:t>
            </a:r>
          </a:p>
          <a:p>
            <a:pPr marL="342900" lvl="1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dirty="0" smtClean="0">
                <a:ea typeface="+mn-ea"/>
                <a:cs typeface="+mn-cs"/>
              </a:rPr>
              <a:t>Оказание помощи в организации международных мероприятий по бюджетным вопросам</a:t>
            </a:r>
            <a:endParaRPr lang="de-DE" dirty="0">
              <a:ea typeface="+mn-ea"/>
              <a:cs typeface="+mn-cs"/>
            </a:endParaRPr>
          </a:p>
        </p:txBody>
      </p:sp>
      <p:sp>
        <p:nvSpPr>
          <p:cNvPr id="6148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24FAF5DC-90B6-4FD2-9888-E3BDA5A07CFA}" type="slidenum">
              <a:rPr lang="de-DE" sz="900">
                <a:solidFill>
                  <a:schemeClr val="bg1"/>
                </a:solidFill>
              </a:rPr>
              <a:pPr/>
              <a:t>23</a:t>
            </a:fld>
            <a:endParaRPr lang="de-DE" sz="900" dirty="0">
              <a:solidFill>
                <a:schemeClr val="bg1"/>
              </a:solidFill>
            </a:endParaRPr>
          </a:p>
        </p:txBody>
      </p:sp>
      <p:sp>
        <p:nvSpPr>
          <p:cNvPr id="6149" name="Fußzeilenplatzhalt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sz="900" dirty="0">
                <a:solidFill>
                  <a:schemeClr val="bg1"/>
                </a:solidFill>
                <a:latin typeface="Palatino" pitchFamily="18" charset="0"/>
              </a:rPr>
              <a:t>REPUBLIK ÖSTERREICH  Parlament</a:t>
            </a:r>
          </a:p>
        </p:txBody>
      </p:sp>
    </p:spTree>
    <p:extLst>
      <p:ext uri="{BB962C8B-B14F-4D97-AF65-F5344CB8AC3E}">
        <p14:creationId xmlns:p14="http://schemas.microsoft.com/office/powerpoint/2010/main" val="1348998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57263">
              <a:defRPr/>
            </a:pPr>
            <a:fld id="{DA7829DF-D637-4F0A-95B2-926AF2482B38}" type="slidenum">
              <a:rPr lang="de-DE">
                <a:solidFill>
                  <a:srgbClr val="FFFFFF"/>
                </a:solidFill>
              </a:rPr>
              <a:pPr defTabSz="957263">
                <a:defRPr/>
              </a:pPr>
              <a:t>24</a:t>
            </a:fld>
            <a:endParaRPr lang="de-DE" dirty="0">
              <a:solidFill>
                <a:srgbClr val="FFFFFF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57263">
              <a:defRPr/>
            </a:pPr>
            <a:r>
              <a:rPr lang="de-DE" dirty="0">
                <a:solidFill>
                  <a:srgbClr val="FFFFFF"/>
                </a:solidFill>
                <a:latin typeface="Palatino"/>
              </a:rPr>
              <a:t>REPUBLIK ÖSTERREICH  Parlament</a:t>
            </a:r>
          </a:p>
        </p:txBody>
      </p:sp>
      <p:sp>
        <p:nvSpPr>
          <p:cNvPr id="4100" name="Rectangle 12"/>
          <p:cNvSpPr>
            <a:spLocks noGrp="1" noChangeArrowheads="1"/>
          </p:cNvSpPr>
          <p:nvPr>
            <p:ph type="title"/>
          </p:nvPr>
        </p:nvSpPr>
        <p:spPr>
          <a:xfrm>
            <a:off x="423863" y="4210050"/>
            <a:ext cx="8229600" cy="875134"/>
          </a:xfrm>
        </p:spPr>
        <p:txBody>
          <a:bodyPr/>
          <a:lstStyle/>
          <a:p>
            <a:pPr eaLnBrk="1" hangingPunct="1"/>
            <a:r>
              <a:rPr lang="ru-RU" b="1" cap="small" dirty="0" smtClean="0"/>
              <a:t>Взаимоотношения с другими учреждениями</a:t>
            </a:r>
            <a:endParaRPr lang="en-GB" b="1" cap="small" dirty="0" smtClean="0"/>
          </a:p>
        </p:txBody>
      </p:sp>
      <p:sp>
        <p:nvSpPr>
          <p:cNvPr id="4101" name="Rectangle 15"/>
          <p:cNvSpPr>
            <a:spLocks noGrp="1" noChangeArrowheads="1"/>
          </p:cNvSpPr>
          <p:nvPr>
            <p:ph idx="1"/>
          </p:nvPr>
        </p:nvSpPr>
        <p:spPr>
          <a:xfrm>
            <a:off x="0" y="-152400"/>
            <a:ext cx="9144000" cy="3962400"/>
          </a:xfrm>
          <a:solidFill>
            <a:srgbClr val="C0C0C0"/>
          </a:solidFill>
        </p:spPr>
        <p:txBody>
          <a:bodyPr/>
          <a:lstStyle/>
          <a:p>
            <a:pPr eaLnBrk="1" hangingPunct="1"/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1534546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352606" cy="950913"/>
          </a:xfrm>
        </p:spPr>
        <p:txBody>
          <a:bodyPr/>
          <a:lstStyle/>
          <a:p>
            <a:r>
              <a:rPr lang="ru-RU" b="1" cap="small" dirty="0" smtClean="0"/>
              <a:t>Взаимоотношения с Правительством</a:t>
            </a:r>
            <a:endParaRPr lang="en-GB" b="1" cap="small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628800"/>
            <a:ext cx="8330754" cy="4248472"/>
          </a:xfrm>
        </p:spPr>
        <p:txBody>
          <a:bodyPr/>
          <a:lstStyle/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dirty="0" smtClean="0"/>
              <a:t>Министерство финансов</a:t>
            </a:r>
            <a:endParaRPr lang="en-US" dirty="0"/>
          </a:p>
          <a:p>
            <a:pPr marL="803275" lvl="1" indent="-444500" eaLnBrk="0" hangingPunct="0">
              <a:spcBef>
                <a:spcPts val="400"/>
              </a:spcBef>
              <a:spcAft>
                <a:spcPts val="400"/>
              </a:spcAft>
              <a:buClr>
                <a:schemeClr val="tx2"/>
              </a:buClr>
              <a:buSzPct val="85000"/>
              <a:buFont typeface="Symbol" panose="05050102010706020507" pitchFamily="18" charset="2"/>
              <a:buChar char="-"/>
              <a:defRPr/>
            </a:pPr>
            <a:r>
              <a:rPr lang="ru-RU" dirty="0" smtClean="0"/>
              <a:t>Постоянные контакты по представленным документам</a:t>
            </a:r>
            <a:endParaRPr lang="en-US" dirty="0"/>
          </a:p>
          <a:p>
            <a:pPr marL="803275" lvl="1" indent="-444500" eaLnBrk="0" hangingPunct="0">
              <a:spcBef>
                <a:spcPts val="400"/>
              </a:spcBef>
              <a:spcAft>
                <a:spcPts val="400"/>
              </a:spcAft>
              <a:buClr>
                <a:schemeClr val="tx2"/>
              </a:buClr>
              <a:buSzPct val="85000"/>
              <a:buFont typeface="Symbol" panose="05050102010706020507" pitchFamily="18" charset="2"/>
              <a:buChar char="-"/>
              <a:defRPr/>
            </a:pPr>
            <a:r>
              <a:rPr lang="ru-RU" dirty="0" smtClean="0"/>
              <a:t>Обоюдное представление по бюджетным вопросам или событиям</a:t>
            </a:r>
            <a:endParaRPr lang="en-US" dirty="0" smtClean="0"/>
          </a:p>
          <a:p>
            <a:pPr eaLnBrk="0" hangingPunct="0">
              <a:spcBef>
                <a:spcPts val="1200"/>
              </a:spcBef>
              <a:spcAft>
                <a:spcPts val="600"/>
              </a:spcAft>
              <a:buSzPct val="100000"/>
              <a:defRPr/>
            </a:pPr>
            <a:r>
              <a:rPr lang="ru-RU" dirty="0" smtClean="0"/>
              <a:t>Федеральное бюро управления результатами деятельности </a:t>
            </a:r>
            <a:r>
              <a:rPr lang="en-US" dirty="0" smtClean="0"/>
              <a:t>(</a:t>
            </a:r>
            <a:r>
              <a:rPr lang="ru-RU" dirty="0" smtClean="0"/>
              <a:t>Федеральная канцелярия</a:t>
            </a:r>
            <a:r>
              <a:rPr lang="en-US" dirty="0" smtClean="0"/>
              <a:t>)</a:t>
            </a:r>
          </a:p>
          <a:p>
            <a:pPr marL="803275" lvl="1" indent="-444500" eaLnBrk="0" hangingPunct="0">
              <a:spcBef>
                <a:spcPts val="400"/>
              </a:spcBef>
              <a:spcAft>
                <a:spcPts val="400"/>
              </a:spcAft>
              <a:buClr>
                <a:schemeClr val="tx2"/>
              </a:buClr>
              <a:buSzPct val="85000"/>
              <a:buFont typeface="Symbol" panose="05050102010706020507" pitchFamily="18" charset="2"/>
              <a:buChar char="-"/>
              <a:defRPr/>
            </a:pPr>
            <a:r>
              <a:rPr lang="ru-RU" dirty="0" smtClean="0"/>
              <a:t>Участие в совещаниях с отраслевыми министерствами</a:t>
            </a:r>
            <a:endParaRPr lang="en-US" dirty="0"/>
          </a:p>
          <a:p>
            <a:pPr eaLnBrk="0" hangingPunct="0">
              <a:spcBef>
                <a:spcPts val="1200"/>
              </a:spcBef>
              <a:spcAft>
                <a:spcPts val="600"/>
              </a:spcAft>
              <a:buSzPct val="100000"/>
              <a:defRPr/>
            </a:pPr>
            <a:r>
              <a:rPr lang="ru-RU" dirty="0" smtClean="0"/>
              <a:t>Отраслевые министерства</a:t>
            </a:r>
            <a:endParaRPr lang="en-US" dirty="0"/>
          </a:p>
          <a:p>
            <a:pPr marL="803275" lvl="1" indent="-444500" eaLnBrk="0" hangingPunct="0">
              <a:spcBef>
                <a:spcPts val="400"/>
              </a:spcBef>
              <a:spcAft>
                <a:spcPts val="400"/>
              </a:spcAft>
              <a:buClr>
                <a:schemeClr val="tx2"/>
              </a:buClr>
              <a:buSzPct val="85000"/>
              <a:buFont typeface="Symbol" panose="05050102010706020507" pitchFamily="18" charset="2"/>
              <a:buChar char="-"/>
              <a:defRPr/>
            </a:pPr>
            <a:r>
              <a:rPr lang="ru-RU" dirty="0" smtClean="0"/>
              <a:t>Участие в совещаниях сети старших должностных лиц в области бюджета</a:t>
            </a:r>
            <a:endParaRPr lang="en-US" dirty="0"/>
          </a:p>
          <a:p>
            <a:pPr marL="803275" lvl="1" indent="-444500" eaLnBrk="0" hangingPunct="0">
              <a:spcBef>
                <a:spcPts val="400"/>
              </a:spcBef>
              <a:spcAft>
                <a:spcPts val="400"/>
              </a:spcAft>
              <a:buClr>
                <a:schemeClr val="tx2"/>
              </a:buClr>
              <a:buSzPct val="85000"/>
              <a:buFont typeface="Symbol" panose="05050102010706020507" pitchFamily="18" charset="2"/>
              <a:buChar char="-"/>
              <a:defRPr/>
            </a:pPr>
            <a:r>
              <a:rPr lang="ru-RU" dirty="0" smtClean="0"/>
              <a:t>Консультации по бюджетным вопросам</a:t>
            </a:r>
            <a:endParaRPr lang="en-US" dirty="0"/>
          </a:p>
          <a:p>
            <a:pPr marL="803275" lvl="1" indent="-444500" eaLnBrk="0" hangingPunct="0">
              <a:spcBef>
                <a:spcPts val="400"/>
              </a:spcBef>
              <a:spcAft>
                <a:spcPts val="400"/>
              </a:spcAft>
              <a:buClr>
                <a:schemeClr val="tx2"/>
              </a:buClr>
              <a:buSzPct val="85000"/>
              <a:buFont typeface="Symbol" panose="05050102010706020507" pitchFamily="18" charset="2"/>
              <a:buChar char="-"/>
              <a:defRPr/>
            </a:pPr>
            <a:r>
              <a:rPr lang="ru-RU" dirty="0" smtClean="0"/>
              <a:t>Взаимный обмен информацией</a:t>
            </a:r>
            <a:endParaRPr lang="de-DE" b="1" dirty="0"/>
          </a:p>
          <a:p>
            <a:pPr>
              <a:spcBef>
                <a:spcPts val="1032"/>
              </a:spcBef>
              <a:buClrTx/>
              <a:buSzPct val="110000"/>
              <a:defRPr/>
            </a:pPr>
            <a:endParaRPr lang="de-AT" dirty="0"/>
          </a:p>
        </p:txBody>
      </p:sp>
      <p:sp>
        <p:nvSpPr>
          <p:cNvPr id="6148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24FAF5DC-90B6-4FD2-9888-E3BDA5A07CFA}" type="slidenum">
              <a:rPr lang="de-DE" sz="900">
                <a:solidFill>
                  <a:schemeClr val="bg1"/>
                </a:solidFill>
              </a:rPr>
              <a:pPr/>
              <a:t>25</a:t>
            </a:fld>
            <a:endParaRPr lang="de-DE" sz="900" dirty="0">
              <a:solidFill>
                <a:schemeClr val="bg1"/>
              </a:solidFill>
            </a:endParaRPr>
          </a:p>
        </p:txBody>
      </p:sp>
      <p:sp>
        <p:nvSpPr>
          <p:cNvPr id="6149" name="Fußzeilenplatzhalt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sz="900" dirty="0">
                <a:solidFill>
                  <a:schemeClr val="bg1"/>
                </a:solidFill>
                <a:latin typeface="Palatino" pitchFamily="18" charset="0"/>
              </a:rPr>
              <a:t>REPUBLIK ÖSTERREICH  Parlament</a:t>
            </a:r>
          </a:p>
        </p:txBody>
      </p:sp>
    </p:spTree>
    <p:extLst>
      <p:ext uri="{BB962C8B-B14F-4D97-AF65-F5344CB8AC3E}">
        <p14:creationId xmlns:p14="http://schemas.microsoft.com/office/powerpoint/2010/main" val="3277179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496944" cy="950913"/>
          </a:xfrm>
        </p:spPr>
        <p:txBody>
          <a:bodyPr/>
          <a:lstStyle/>
          <a:p>
            <a:r>
              <a:rPr lang="ru-RU" b="1" cap="small" dirty="0" smtClean="0"/>
              <a:t>Взаимоотношения с независимыми учреждениями и научным сообществом</a:t>
            </a:r>
            <a:endParaRPr lang="en-GB" b="1" cap="small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700808"/>
            <a:ext cx="8330754" cy="4104456"/>
          </a:xfrm>
        </p:spPr>
        <p:txBody>
          <a:bodyPr/>
          <a:lstStyle/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dirty="0" smtClean="0"/>
              <a:t>Национальный институт статистики Австрии </a:t>
            </a:r>
            <a:endParaRPr lang="en-US" dirty="0"/>
          </a:p>
          <a:p>
            <a:pPr marL="803275" lvl="1" indent="-444500" eaLnBrk="0" hangingPunct="0">
              <a:spcBef>
                <a:spcPts val="400"/>
              </a:spcBef>
              <a:spcAft>
                <a:spcPts val="400"/>
              </a:spcAft>
              <a:buClr>
                <a:schemeClr val="tx2"/>
              </a:buClr>
              <a:buSzPct val="85000"/>
              <a:buFont typeface="Symbol" panose="05050102010706020507" pitchFamily="18" charset="2"/>
              <a:buChar char="-"/>
              <a:defRPr/>
            </a:pPr>
            <a:r>
              <a:rPr lang="ru-RU" dirty="0" smtClean="0"/>
              <a:t>Член Консультативного совета по экономическим вопросам</a:t>
            </a:r>
            <a:endParaRPr lang="en-US" dirty="0"/>
          </a:p>
          <a:p>
            <a:pPr eaLnBrk="0" hangingPunct="0">
              <a:spcBef>
                <a:spcPts val="1200"/>
              </a:spcBef>
              <a:spcAft>
                <a:spcPts val="600"/>
              </a:spcAft>
              <a:buSzPct val="100000"/>
              <a:defRPr/>
            </a:pPr>
            <a:r>
              <a:rPr lang="ru-RU" dirty="0" smtClean="0"/>
              <a:t>Международный Валютный Фонд </a:t>
            </a:r>
            <a:r>
              <a:rPr lang="en-GB" dirty="0" smtClean="0"/>
              <a:t>(</a:t>
            </a:r>
            <a:r>
              <a:rPr lang="ru-RU" dirty="0" smtClean="0"/>
              <a:t>МВФ</a:t>
            </a:r>
            <a:r>
              <a:rPr lang="en-US" dirty="0" smtClean="0"/>
              <a:t>)</a:t>
            </a:r>
            <a:endParaRPr lang="en-US" dirty="0"/>
          </a:p>
          <a:p>
            <a:pPr marL="803275" lvl="1" indent="-444500" eaLnBrk="0" hangingPunct="0">
              <a:spcBef>
                <a:spcPts val="400"/>
              </a:spcBef>
              <a:spcAft>
                <a:spcPts val="400"/>
              </a:spcAft>
              <a:buClr>
                <a:schemeClr val="tx2"/>
              </a:buClr>
              <a:buSzPct val="85000"/>
              <a:buFont typeface="Symbol" panose="05050102010706020507" pitchFamily="18" charset="2"/>
              <a:buChar char="-"/>
              <a:defRPr/>
            </a:pPr>
            <a:r>
              <a:rPr lang="ru-RU" dirty="0" smtClean="0"/>
              <a:t>Информационный пункт при проведении консультаций в рамках Статьи </a:t>
            </a:r>
            <a:r>
              <a:rPr lang="en-GB" dirty="0" smtClean="0"/>
              <a:t>IV</a:t>
            </a:r>
            <a:endParaRPr lang="en-US" dirty="0"/>
          </a:p>
          <a:p>
            <a:pPr eaLnBrk="0" hangingPunct="0">
              <a:spcBef>
                <a:spcPts val="1200"/>
              </a:spcBef>
              <a:spcAft>
                <a:spcPts val="600"/>
              </a:spcAft>
              <a:buSzPct val="100000"/>
              <a:defRPr/>
            </a:pPr>
            <a:r>
              <a:rPr lang="ru-RU" dirty="0" smtClean="0"/>
              <a:t>Счетная палата</a:t>
            </a:r>
            <a:endParaRPr lang="en-US" dirty="0"/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dirty="0" smtClean="0"/>
              <a:t>Австрийский институт экономических исследований </a:t>
            </a:r>
            <a:r>
              <a:rPr lang="en-US" dirty="0" smtClean="0"/>
              <a:t>(</a:t>
            </a:r>
            <a:r>
              <a:rPr lang="en-US" dirty="0"/>
              <a:t>WIFO) </a:t>
            </a:r>
            <a:r>
              <a:rPr lang="ru-RU" dirty="0" smtClean="0"/>
              <a:t>и Институт современных исследований </a:t>
            </a:r>
            <a:r>
              <a:rPr lang="en-US" dirty="0" smtClean="0"/>
              <a:t>(</a:t>
            </a:r>
            <a:r>
              <a:rPr lang="en-US" dirty="0"/>
              <a:t>IHS)</a:t>
            </a:r>
          </a:p>
          <a:p>
            <a:pPr marL="803275" lvl="1" indent="-444500" eaLnBrk="0" hangingPunct="0">
              <a:spcBef>
                <a:spcPts val="400"/>
              </a:spcBef>
              <a:spcAft>
                <a:spcPts val="400"/>
              </a:spcAft>
              <a:buClr>
                <a:schemeClr val="tx2"/>
              </a:buClr>
              <a:buSzPct val="85000"/>
              <a:buFont typeface="Symbol" panose="05050102010706020507" pitchFamily="18" charset="2"/>
              <a:buChar char="-"/>
              <a:defRPr/>
            </a:pPr>
            <a:r>
              <a:rPr lang="ru-RU" dirty="0" smtClean="0"/>
              <a:t>Презентации по интересным явлениям</a:t>
            </a:r>
            <a:endParaRPr lang="en-US" dirty="0"/>
          </a:p>
          <a:p>
            <a:pPr marL="803275" lvl="1" indent="-444500" eaLnBrk="0" hangingPunct="0">
              <a:spcBef>
                <a:spcPts val="400"/>
              </a:spcBef>
              <a:spcAft>
                <a:spcPts val="400"/>
              </a:spcAft>
              <a:buClr>
                <a:schemeClr val="tx2"/>
              </a:buClr>
              <a:buSzPct val="85000"/>
              <a:buFont typeface="Symbol" panose="05050102010706020507" pitchFamily="18" charset="2"/>
              <a:buChar char="-"/>
              <a:defRPr/>
            </a:pPr>
            <a:r>
              <a:rPr lang="ru-RU" dirty="0" smtClean="0"/>
              <a:t>Регулярный, но неформальный обмен информацией</a:t>
            </a:r>
            <a:endParaRPr lang="en-US" dirty="0"/>
          </a:p>
        </p:txBody>
      </p:sp>
      <p:sp>
        <p:nvSpPr>
          <p:cNvPr id="6148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24FAF5DC-90B6-4FD2-9888-E3BDA5A07CFA}" type="slidenum">
              <a:rPr lang="de-DE" sz="900">
                <a:solidFill>
                  <a:schemeClr val="bg1"/>
                </a:solidFill>
              </a:rPr>
              <a:pPr/>
              <a:t>26</a:t>
            </a:fld>
            <a:endParaRPr lang="de-DE" sz="900" dirty="0">
              <a:solidFill>
                <a:schemeClr val="bg1"/>
              </a:solidFill>
            </a:endParaRPr>
          </a:p>
        </p:txBody>
      </p:sp>
      <p:sp>
        <p:nvSpPr>
          <p:cNvPr id="6149" name="Fußzeilenplatzhalt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sz="900" dirty="0">
                <a:solidFill>
                  <a:schemeClr val="bg1"/>
                </a:solidFill>
                <a:latin typeface="Palatino" pitchFamily="18" charset="0"/>
              </a:rPr>
              <a:t>REPUBLIK ÖSTERREICH  Parlament</a:t>
            </a:r>
          </a:p>
        </p:txBody>
      </p:sp>
    </p:spTree>
    <p:extLst>
      <p:ext uri="{BB962C8B-B14F-4D97-AF65-F5344CB8AC3E}">
        <p14:creationId xmlns:p14="http://schemas.microsoft.com/office/powerpoint/2010/main" val="3186261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el 1"/>
          <p:cNvSpPr>
            <a:spLocks noGrp="1"/>
          </p:cNvSpPr>
          <p:nvPr>
            <p:ph type="title"/>
          </p:nvPr>
        </p:nvSpPr>
        <p:spPr>
          <a:xfrm>
            <a:off x="467544" y="533400"/>
            <a:ext cx="8143056" cy="807368"/>
          </a:xfrm>
        </p:spPr>
        <p:txBody>
          <a:bodyPr/>
          <a:lstStyle/>
          <a:p>
            <a:r>
              <a:rPr lang="ru-RU" b="1" cap="small" dirty="0"/>
              <a:t>Взаимоотношения с независимыми учреждениями и научным сообществом</a:t>
            </a:r>
            <a:endParaRPr lang="en-GB" b="1" dirty="0" smtClean="0"/>
          </a:p>
        </p:txBody>
      </p:sp>
      <p:sp>
        <p:nvSpPr>
          <p:cNvPr id="16387" name="Inhaltsplatzhalter 2"/>
          <p:cNvSpPr>
            <a:spLocks noGrp="1"/>
          </p:cNvSpPr>
          <p:nvPr>
            <p:ph idx="1"/>
          </p:nvPr>
        </p:nvSpPr>
        <p:spPr>
          <a:xfrm>
            <a:off x="467544" y="1556792"/>
            <a:ext cx="7983736" cy="4680520"/>
          </a:xfrm>
        </p:spPr>
        <p:txBody>
          <a:bodyPr/>
          <a:lstStyle/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dirty="0" smtClean="0"/>
              <a:t>Налогово-бюджетный совет</a:t>
            </a:r>
            <a:endParaRPr lang="en-GB" dirty="0"/>
          </a:p>
          <a:p>
            <a:pPr marL="803275" lvl="1" indent="-444500" eaLnBrk="0" hangingPunct="0">
              <a:spcBef>
                <a:spcPts val="400"/>
              </a:spcBef>
              <a:spcAft>
                <a:spcPts val="400"/>
              </a:spcAft>
              <a:buClr>
                <a:schemeClr val="tx2"/>
              </a:buClr>
              <a:buSzPct val="85000"/>
              <a:buFont typeface="Symbol" panose="05050102010706020507" pitchFamily="18" charset="2"/>
              <a:buChar char="-"/>
              <a:defRPr/>
            </a:pPr>
            <a:r>
              <a:rPr lang="ru-RU" dirty="0" smtClean="0"/>
              <a:t>В соответствии с требованиями Европейского Союза соблюдение численных бюджетных правил страны должно подвергаться мониторингу со стороны национальных независимых учреждений</a:t>
            </a:r>
            <a:endParaRPr lang="en-US" dirty="0"/>
          </a:p>
          <a:p>
            <a:pPr marL="803275" lvl="1" indent="-444500" eaLnBrk="0" hangingPunct="0">
              <a:spcBef>
                <a:spcPts val="400"/>
              </a:spcBef>
              <a:spcAft>
                <a:spcPts val="400"/>
              </a:spcAft>
              <a:buClr>
                <a:schemeClr val="tx2"/>
              </a:buClr>
              <a:buSzPct val="85000"/>
              <a:buFont typeface="Symbol" panose="05050102010706020507" pitchFamily="18" charset="2"/>
              <a:buChar char="-"/>
              <a:defRPr/>
            </a:pPr>
            <a:r>
              <a:rPr lang="ru-RU" dirty="0" smtClean="0"/>
              <a:t>Действующий Комитет по вопросам государственного долга </a:t>
            </a:r>
            <a:r>
              <a:rPr lang="en-US" dirty="0" smtClean="0"/>
              <a:t>(</a:t>
            </a:r>
            <a:r>
              <a:rPr lang="ru-RU" dirty="0" smtClean="0"/>
              <a:t>созданный еще в </a:t>
            </a:r>
            <a:r>
              <a:rPr lang="en-GB" dirty="0" smtClean="0"/>
              <a:t>1970</a:t>
            </a:r>
            <a:r>
              <a:rPr lang="ru-RU" dirty="0" smtClean="0"/>
              <a:t> году</a:t>
            </a:r>
            <a:r>
              <a:rPr lang="en-GB" dirty="0" smtClean="0"/>
              <a:t>) </a:t>
            </a:r>
            <a:r>
              <a:rPr lang="ru-RU" dirty="0" smtClean="0"/>
              <a:t>действует как независимый бюджетный орган и переименован в </a:t>
            </a:r>
            <a:r>
              <a:rPr lang="en-US" dirty="0" smtClean="0"/>
              <a:t>“</a:t>
            </a:r>
            <a:r>
              <a:rPr lang="en-US" dirty="0"/>
              <a:t>Fiskalrat</a:t>
            </a:r>
            <a:r>
              <a:rPr lang="en-US" dirty="0"/>
              <a:t>” </a:t>
            </a:r>
            <a:r>
              <a:rPr lang="en-US" dirty="0" smtClean="0"/>
              <a:t>(</a:t>
            </a:r>
            <a:r>
              <a:rPr lang="ru-RU" dirty="0" smtClean="0"/>
              <a:t>Бюджетный совет</a:t>
            </a:r>
            <a:r>
              <a:rPr lang="en-US" dirty="0" smtClean="0"/>
              <a:t>)</a:t>
            </a:r>
            <a:endParaRPr lang="en-GB" dirty="0"/>
          </a:p>
          <a:p>
            <a:pPr marL="803275" lvl="1" indent="-444500" eaLnBrk="0" hangingPunct="0">
              <a:spcBef>
                <a:spcPts val="400"/>
              </a:spcBef>
              <a:spcAft>
                <a:spcPts val="400"/>
              </a:spcAft>
              <a:buClr>
                <a:schemeClr val="tx2"/>
              </a:buClr>
              <a:buSzPct val="85000"/>
              <a:buFont typeface="Symbol" panose="05050102010706020507" pitchFamily="18" charset="2"/>
              <a:buChar char="-"/>
              <a:defRPr/>
            </a:pPr>
            <a:r>
              <a:rPr lang="ru-RU" dirty="0" smtClean="0"/>
              <a:t>Бюджетный совет анализирует государственные финансы и представляет рекомендации по вопросам налогово-бюджетной политики</a:t>
            </a:r>
            <a:endParaRPr lang="en-GB" dirty="0"/>
          </a:p>
          <a:p>
            <a:pPr marL="803275" lvl="1" indent="-444500" eaLnBrk="0" hangingPunct="0">
              <a:spcBef>
                <a:spcPts val="400"/>
              </a:spcBef>
              <a:spcAft>
                <a:spcPts val="400"/>
              </a:spcAft>
              <a:buClr>
                <a:schemeClr val="tx2"/>
              </a:buClr>
              <a:buSzPct val="85000"/>
              <a:buFont typeface="Symbol" panose="05050102010706020507" pitchFamily="18" charset="2"/>
              <a:buChar char="-"/>
              <a:defRPr/>
            </a:pPr>
            <a:r>
              <a:rPr lang="ru-RU" dirty="0" smtClean="0"/>
              <a:t>Национальный банк Австрии и Бюджетное бюро Парламента участвуют в качестве консультантов без права голоса</a:t>
            </a:r>
            <a:endParaRPr lang="en-US" dirty="0"/>
          </a:p>
          <a:p>
            <a:pPr marL="803275" lvl="1" indent="-444500" eaLnBrk="0" hangingPunct="0">
              <a:spcBef>
                <a:spcPts val="400"/>
              </a:spcBef>
              <a:spcAft>
                <a:spcPts val="400"/>
              </a:spcAft>
              <a:buClr>
                <a:schemeClr val="tx2"/>
              </a:buClr>
              <a:buSzPct val="85000"/>
              <a:buFont typeface="Symbol" panose="05050102010706020507" pitchFamily="18" charset="2"/>
              <a:buChar char="-"/>
              <a:defRPr/>
            </a:pPr>
            <a:r>
              <a:rPr lang="ru-RU" dirty="0" smtClean="0"/>
              <a:t>ПББ предоставляет рекомендации Бюджетному совету при проведении парламентских дебатов</a:t>
            </a:r>
            <a:endParaRPr lang="en-GB" dirty="0"/>
          </a:p>
          <a:p>
            <a:pPr marL="304800" indent="-304800">
              <a:spcBef>
                <a:spcPts val="600"/>
              </a:spcBef>
              <a:spcAft>
                <a:spcPts val="600"/>
              </a:spcAft>
              <a:defRPr/>
            </a:pPr>
            <a:endParaRPr lang="en-US" dirty="0" smtClean="0"/>
          </a:p>
          <a:p>
            <a:pPr marL="304800" indent="-304800">
              <a:spcBef>
                <a:spcPts val="600"/>
              </a:spcBef>
              <a:spcAft>
                <a:spcPts val="600"/>
              </a:spcAft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4772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57263">
              <a:defRPr/>
            </a:pPr>
            <a:fld id="{DA7829DF-D637-4F0A-95B2-926AF2482B38}" type="slidenum">
              <a:rPr lang="de-DE">
                <a:solidFill>
                  <a:srgbClr val="FFFFFF"/>
                </a:solidFill>
              </a:rPr>
              <a:pPr defTabSz="957263">
                <a:defRPr/>
              </a:pPr>
              <a:t>28</a:t>
            </a:fld>
            <a:endParaRPr lang="de-DE" dirty="0">
              <a:solidFill>
                <a:srgbClr val="FFFFFF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57263">
              <a:defRPr/>
            </a:pPr>
            <a:r>
              <a:rPr lang="de-DE" dirty="0">
                <a:solidFill>
                  <a:srgbClr val="FFFFFF"/>
                </a:solidFill>
                <a:latin typeface="Palatino"/>
              </a:rPr>
              <a:t>REPUBLIK ÖSTERREICH  Parlament</a:t>
            </a:r>
          </a:p>
        </p:txBody>
      </p:sp>
      <p:sp>
        <p:nvSpPr>
          <p:cNvPr id="4100" name="Rectangle 12"/>
          <p:cNvSpPr>
            <a:spLocks noGrp="1" noChangeArrowheads="1"/>
          </p:cNvSpPr>
          <p:nvPr>
            <p:ph type="title"/>
          </p:nvPr>
        </p:nvSpPr>
        <p:spPr>
          <a:xfrm>
            <a:off x="423863" y="4210050"/>
            <a:ext cx="8229600" cy="875134"/>
          </a:xfrm>
        </p:spPr>
        <p:txBody>
          <a:bodyPr/>
          <a:lstStyle/>
          <a:p>
            <a:pPr eaLnBrk="1" hangingPunct="1"/>
            <a:r>
              <a:rPr lang="ru-RU" b="1" cap="small" dirty="0" smtClean="0"/>
              <a:t>Вклад в парламентские обсуждения</a:t>
            </a:r>
            <a:endParaRPr lang="en-GB" b="1" cap="small" dirty="0" smtClean="0"/>
          </a:p>
        </p:txBody>
      </p:sp>
      <p:sp>
        <p:nvSpPr>
          <p:cNvPr id="4101" name="Rectangle 15"/>
          <p:cNvSpPr>
            <a:spLocks noGrp="1" noChangeArrowheads="1"/>
          </p:cNvSpPr>
          <p:nvPr>
            <p:ph idx="1"/>
          </p:nvPr>
        </p:nvSpPr>
        <p:spPr>
          <a:xfrm>
            <a:off x="0" y="-152400"/>
            <a:ext cx="9144000" cy="3962400"/>
          </a:xfrm>
          <a:solidFill>
            <a:srgbClr val="C0C0C0"/>
          </a:solidFill>
        </p:spPr>
        <p:txBody>
          <a:bodyPr/>
          <a:lstStyle/>
          <a:p>
            <a:pPr eaLnBrk="1" hangingPunct="1"/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3733425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57263">
              <a:defRPr/>
            </a:pPr>
            <a:fld id="{999022C2-B271-47D0-857F-89BB90E56006}" type="slidenum">
              <a:rPr lang="de-DE">
                <a:latin typeface="+mn-ea"/>
              </a:rPr>
              <a:pPr defTabSz="957263">
                <a:defRPr/>
              </a:pPr>
              <a:t>29</a:t>
            </a:fld>
            <a:endParaRPr lang="de-DE" dirty="0">
              <a:latin typeface="+mn-ea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57263">
              <a:defRPr/>
            </a:pPr>
            <a:r>
              <a:rPr lang="de-DE" dirty="0">
                <a:latin typeface="+mj-lt"/>
              </a:rPr>
              <a:t>REPUBLIK ÖSTERREICH  Parlament</a:t>
            </a:r>
          </a:p>
        </p:txBody>
      </p:sp>
      <p:sp>
        <p:nvSpPr>
          <p:cNvPr id="4100" name="Rectangle 16"/>
          <p:cNvSpPr>
            <a:spLocks noGrp="1" noChangeArrowheads="1"/>
          </p:cNvSpPr>
          <p:nvPr>
            <p:ph type="title"/>
          </p:nvPr>
        </p:nvSpPr>
        <p:spPr>
          <a:xfrm>
            <a:off x="374848" y="332656"/>
            <a:ext cx="8229600" cy="792088"/>
          </a:xfrm>
        </p:spPr>
        <p:txBody>
          <a:bodyPr/>
          <a:lstStyle/>
          <a:p>
            <a:r>
              <a:rPr lang="ru-RU" b="1" cap="small" dirty="0" smtClean="0"/>
              <a:t>Вклад со стороны ПББ</a:t>
            </a:r>
            <a:r>
              <a:rPr lang="en-GB" b="1" cap="small" dirty="0" smtClean="0"/>
              <a:t> (</a:t>
            </a:r>
            <a:r>
              <a:rPr lang="en-GB" b="1" cap="small" dirty="0" smtClean="0"/>
              <a:t>I)</a:t>
            </a:r>
            <a:endParaRPr lang="en-GB" cap="small" dirty="0" smtClean="0"/>
          </a:p>
        </p:txBody>
      </p:sp>
      <p:sp>
        <p:nvSpPr>
          <p:cNvPr id="6149" name="Rectangle 17"/>
          <p:cNvSpPr>
            <a:spLocks noGrp="1" noChangeArrowheads="1"/>
          </p:cNvSpPr>
          <p:nvPr>
            <p:ph type="body" idx="1"/>
          </p:nvPr>
        </p:nvSpPr>
        <p:spPr>
          <a:xfrm>
            <a:off x="395536" y="1340768"/>
            <a:ext cx="8496944" cy="4824536"/>
          </a:xfrm>
        </p:spPr>
        <p:txBody>
          <a:bodyPr/>
          <a:lstStyle/>
          <a:p>
            <a:pPr marL="0" indent="0">
              <a:spcBef>
                <a:spcPts val="600"/>
              </a:spcBef>
              <a:spcAft>
                <a:spcPts val="1200"/>
              </a:spcAft>
              <a:buNone/>
              <a:defRPr/>
            </a:pPr>
            <a:r>
              <a:rPr lang="ru-RU" dirty="0" smtClean="0"/>
              <a:t>Информирование всех заинтересованных сторон и предоставление консалтинговых услуг Бюджетному комитету</a:t>
            </a:r>
            <a:r>
              <a:rPr lang="ru-RU" dirty="0" smtClean="0"/>
              <a:t>, в частности, по следующим вопросам</a:t>
            </a:r>
            <a:endParaRPr lang="en-GB" dirty="0"/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dirty="0" smtClean="0"/>
              <a:t>Анализ макроэкономической ситуации и бюджетной устойчивости </a:t>
            </a:r>
            <a:r>
              <a:rPr lang="en-GB" dirty="0" smtClean="0"/>
              <a:t>(</a:t>
            </a:r>
            <a:r>
              <a:rPr lang="ru-RU" dirty="0" smtClean="0"/>
              <a:t>например, риски для программы расходов</a:t>
            </a:r>
            <a:r>
              <a:rPr lang="en-GB" dirty="0" smtClean="0"/>
              <a:t>)</a:t>
            </a:r>
            <a:endParaRPr lang="en-GB" dirty="0"/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dirty="0" smtClean="0"/>
              <a:t>Анализ изменений структуры расходов и доходов</a:t>
            </a:r>
            <a:endParaRPr lang="en-GB" dirty="0"/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dirty="0" smtClean="0"/>
              <a:t>Анализ изменений в структуре налогов</a:t>
            </a:r>
            <a:endParaRPr lang="en-GB" dirty="0"/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dirty="0" smtClean="0"/>
              <a:t>Анализ ориентации на результаты </a:t>
            </a:r>
            <a:r>
              <a:rPr lang="en-GB" dirty="0" smtClean="0"/>
              <a:t>(</a:t>
            </a:r>
            <a:r>
              <a:rPr lang="ru-RU" dirty="0" smtClean="0"/>
              <a:t>например, более активная гармонизация целей между отраслевыми министерствами</a:t>
            </a:r>
            <a:r>
              <a:rPr lang="en-GB" dirty="0" smtClean="0"/>
              <a:t>)</a:t>
            </a:r>
            <a:endParaRPr lang="en-GB" dirty="0"/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dirty="0" smtClean="0"/>
              <a:t>Анализ гендерного бюджетирования и гендерного равенства </a:t>
            </a:r>
            <a:r>
              <a:rPr lang="en-GB" dirty="0" smtClean="0"/>
              <a:t>(</a:t>
            </a:r>
            <a:r>
              <a:rPr lang="ru-RU" dirty="0" smtClean="0"/>
              <a:t>например, недостающие данные, дезагрегированные по гендерному принципу</a:t>
            </a:r>
            <a:r>
              <a:rPr lang="en-GB" dirty="0" smtClean="0"/>
              <a:t>, </a:t>
            </a:r>
            <a:r>
              <a:rPr lang="ru-RU" dirty="0" smtClean="0"/>
              <a:t>амбициозные цели</a:t>
            </a:r>
            <a:r>
              <a:rPr lang="en-GB" dirty="0" smtClean="0"/>
              <a:t>)</a:t>
            </a:r>
            <a:endParaRPr lang="en-GB" dirty="0"/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dirty="0" smtClean="0"/>
              <a:t>Вклад в дальнейшее развитие </a:t>
            </a:r>
            <a:r>
              <a:rPr lang="en-GB" dirty="0" smtClean="0"/>
              <a:t>– </a:t>
            </a:r>
            <a:r>
              <a:rPr lang="ru-RU" dirty="0" smtClean="0"/>
              <a:t>например,</a:t>
            </a:r>
            <a:r>
              <a:rPr lang="en-GB" dirty="0" smtClean="0"/>
              <a:t> </a:t>
            </a:r>
            <a:r>
              <a:rPr lang="ru-RU" dirty="0" smtClean="0"/>
              <a:t>транспарентный бюджет по вопросам разнообразия </a:t>
            </a:r>
            <a:r>
              <a:rPr lang="en-GB" dirty="0" smtClean="0"/>
              <a:t>(</a:t>
            </a:r>
            <a:r>
              <a:rPr lang="ru-RU" dirty="0" smtClean="0"/>
              <a:t>учет людей с миграционным прошлым</a:t>
            </a:r>
            <a:r>
              <a:rPr lang="en-GB" dirty="0" smtClean="0"/>
              <a:t>, </a:t>
            </a:r>
            <a:r>
              <a:rPr lang="ru-RU" dirty="0" smtClean="0"/>
              <a:t>поколений</a:t>
            </a:r>
            <a:r>
              <a:rPr lang="en-GB" dirty="0" smtClean="0"/>
              <a:t>, </a:t>
            </a:r>
            <a:r>
              <a:rPr lang="ru-RU" dirty="0" smtClean="0"/>
              <a:t>людей с ограниченными возможностями</a:t>
            </a:r>
            <a:r>
              <a:rPr lang="en-GB" dirty="0" smtClean="0"/>
              <a:t>)</a:t>
            </a:r>
            <a:endParaRPr lang="de-DE" dirty="0"/>
          </a:p>
          <a:p>
            <a:pPr marL="0" indent="0">
              <a:buNone/>
              <a:defRPr/>
            </a:pPr>
            <a:endParaRPr lang="de-DE" dirty="0" smtClean="0"/>
          </a:p>
          <a:p>
            <a:pPr marL="0" indent="0">
              <a:buNone/>
              <a:defRPr/>
            </a:pPr>
            <a:endParaRPr lang="de-DE" dirty="0"/>
          </a:p>
          <a:p>
            <a:pPr marL="0" indent="0">
              <a:buNone/>
              <a:defRPr/>
            </a:pPr>
            <a:endParaRPr lang="de-DE" dirty="0" smtClean="0"/>
          </a:p>
          <a:p>
            <a:pPr marL="0" indent="0">
              <a:buNone/>
              <a:defRPr/>
            </a:pPr>
            <a:endParaRPr lang="de-DE" dirty="0"/>
          </a:p>
          <a:p>
            <a:pPr marL="0" indent="0">
              <a:buNone/>
              <a:defRPr/>
            </a:pPr>
            <a:endParaRPr lang="de-DE" dirty="0" smtClean="0"/>
          </a:p>
          <a:p>
            <a:pPr marL="0" indent="0">
              <a:buNone/>
              <a:defRPr/>
            </a:pPr>
            <a:endParaRPr lang="de-DE" dirty="0"/>
          </a:p>
          <a:p>
            <a:pPr marL="0" indent="0">
              <a:buNone/>
              <a:defRPr/>
            </a:pPr>
            <a:r>
              <a:rPr lang="de-DE" dirty="0"/>
              <a:t>	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599218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57263">
              <a:defRPr/>
            </a:pPr>
            <a:fld id="{DA7829DF-D637-4F0A-95B2-926AF2482B38}" type="slidenum">
              <a:rPr lang="de-DE">
                <a:solidFill>
                  <a:srgbClr val="FFFFFF"/>
                </a:solidFill>
              </a:rPr>
              <a:pPr defTabSz="957263">
                <a:defRPr/>
              </a:pPr>
              <a:t>3</a:t>
            </a:fld>
            <a:endParaRPr lang="de-DE" dirty="0">
              <a:solidFill>
                <a:srgbClr val="FFFFFF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57263">
              <a:defRPr/>
            </a:pPr>
            <a:r>
              <a:rPr lang="de-DE" dirty="0">
                <a:solidFill>
                  <a:srgbClr val="FFFFFF"/>
                </a:solidFill>
                <a:latin typeface="Palatino"/>
              </a:rPr>
              <a:t>REPUBLIK ÖSTERREICH  Parlament</a:t>
            </a:r>
          </a:p>
        </p:txBody>
      </p:sp>
      <p:sp>
        <p:nvSpPr>
          <p:cNvPr id="4100" name="Rectangle 12"/>
          <p:cNvSpPr>
            <a:spLocks noGrp="1" noChangeArrowheads="1"/>
          </p:cNvSpPr>
          <p:nvPr>
            <p:ph type="title"/>
          </p:nvPr>
        </p:nvSpPr>
        <p:spPr>
          <a:xfrm>
            <a:off x="423863" y="4210050"/>
            <a:ext cx="8229600" cy="1307182"/>
          </a:xfrm>
        </p:spPr>
        <p:txBody>
          <a:bodyPr/>
          <a:lstStyle/>
          <a:p>
            <a:pPr lvl="0"/>
            <a:r>
              <a:rPr lang="ru-RU" dirty="0" smtClean="0"/>
              <a:t>Парламентские </a:t>
            </a:r>
            <a:r>
              <a:rPr lang="ru-RU" dirty="0"/>
              <a:t>бюджетные бюро как часть налогово-бюджетного управления</a:t>
            </a:r>
            <a:r>
              <a:rPr lang="en-GB" dirty="0"/>
              <a:t/>
            </a:r>
            <a:br>
              <a:rPr lang="en-GB" dirty="0"/>
            </a:br>
            <a:endParaRPr lang="en-GB" b="1" cap="small" dirty="0"/>
          </a:p>
        </p:txBody>
      </p:sp>
      <p:sp>
        <p:nvSpPr>
          <p:cNvPr id="4101" name="Rectangle 15"/>
          <p:cNvSpPr>
            <a:spLocks noGrp="1" noChangeArrowheads="1"/>
          </p:cNvSpPr>
          <p:nvPr>
            <p:ph idx="1"/>
          </p:nvPr>
        </p:nvSpPr>
        <p:spPr>
          <a:xfrm>
            <a:off x="0" y="-152400"/>
            <a:ext cx="9144000" cy="3962400"/>
          </a:xfrm>
          <a:solidFill>
            <a:srgbClr val="C0C0C0"/>
          </a:solidFill>
        </p:spPr>
        <p:txBody>
          <a:bodyPr/>
          <a:lstStyle/>
          <a:p>
            <a:pPr eaLnBrk="1" hangingPunct="1"/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1194061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57263">
              <a:defRPr/>
            </a:pPr>
            <a:fld id="{999022C2-B271-47D0-857F-89BB90E56006}" type="slidenum">
              <a:rPr lang="de-DE">
                <a:latin typeface="+mn-ea"/>
              </a:rPr>
              <a:pPr defTabSz="957263">
                <a:defRPr/>
              </a:pPr>
              <a:t>30</a:t>
            </a:fld>
            <a:endParaRPr lang="de-DE" dirty="0">
              <a:latin typeface="+mn-ea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57263">
              <a:defRPr/>
            </a:pPr>
            <a:r>
              <a:rPr lang="de-DE" dirty="0">
                <a:latin typeface="+mj-lt"/>
              </a:rPr>
              <a:t>REPUBLIK ÖSTERREICH  Parlament</a:t>
            </a:r>
          </a:p>
        </p:txBody>
      </p:sp>
      <p:sp>
        <p:nvSpPr>
          <p:cNvPr id="4100" name="Rectangle 16"/>
          <p:cNvSpPr>
            <a:spLocks noGrp="1" noChangeArrowheads="1"/>
          </p:cNvSpPr>
          <p:nvPr>
            <p:ph type="title"/>
          </p:nvPr>
        </p:nvSpPr>
        <p:spPr>
          <a:xfrm>
            <a:off x="374848" y="332656"/>
            <a:ext cx="8229600" cy="951384"/>
          </a:xfrm>
        </p:spPr>
        <p:txBody>
          <a:bodyPr/>
          <a:lstStyle/>
          <a:p>
            <a:r>
              <a:rPr lang="ru-RU" b="1" cap="small" dirty="0"/>
              <a:t>Вклад со стороны ПББ</a:t>
            </a:r>
            <a:r>
              <a:rPr lang="en-GB" b="1" cap="small" dirty="0" smtClean="0"/>
              <a:t>(II</a:t>
            </a:r>
            <a:r>
              <a:rPr lang="en-GB" b="1" cap="small" dirty="0" smtClean="0"/>
              <a:t>)</a:t>
            </a:r>
            <a:endParaRPr lang="en-GB" dirty="0" smtClean="0"/>
          </a:p>
        </p:txBody>
      </p:sp>
      <p:sp>
        <p:nvSpPr>
          <p:cNvPr id="6149" name="Rectangle 17"/>
          <p:cNvSpPr>
            <a:spLocks noGrp="1" noChangeArrowheads="1"/>
          </p:cNvSpPr>
          <p:nvPr>
            <p:ph type="body" idx="1"/>
          </p:nvPr>
        </p:nvSpPr>
        <p:spPr>
          <a:xfrm>
            <a:off x="395536" y="1487016"/>
            <a:ext cx="8424936" cy="4678288"/>
          </a:xfrm>
        </p:spPr>
        <p:txBody>
          <a:bodyPr/>
          <a:lstStyle/>
          <a:p>
            <a:pPr marL="0" indent="0">
              <a:spcAft>
                <a:spcPts val="1200"/>
              </a:spcAft>
              <a:buNone/>
              <a:defRPr/>
            </a:pPr>
            <a:r>
              <a:rPr lang="ru-RU" dirty="0" smtClean="0"/>
              <a:t>Информирование всех заинтересованных сторон и предоставление консалтинговых услуг Бюджетному комитету, особенно, в отношении  следующих вопросов</a:t>
            </a:r>
            <a:endParaRPr lang="en-GB" dirty="0"/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dirty="0" smtClean="0"/>
              <a:t>Предложение совершенствования бюджетной документации</a:t>
            </a:r>
            <a:endParaRPr lang="en-GB" dirty="0"/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dirty="0" smtClean="0"/>
              <a:t>Создание карт, предоставляющих обзор информации о результатах деятельности </a:t>
            </a:r>
            <a:r>
              <a:rPr lang="en-GB" dirty="0" smtClean="0"/>
              <a:t>(</a:t>
            </a:r>
            <a:r>
              <a:rPr lang="ru-RU" dirty="0" smtClean="0"/>
              <a:t>цели</a:t>
            </a:r>
            <a:r>
              <a:rPr lang="en-GB" dirty="0" smtClean="0"/>
              <a:t>, </a:t>
            </a:r>
            <a:r>
              <a:rPr lang="ru-RU" dirty="0" smtClean="0"/>
              <a:t>меры и показатели</a:t>
            </a:r>
            <a:r>
              <a:rPr lang="en-GB" dirty="0" smtClean="0"/>
              <a:t>) </a:t>
            </a:r>
            <a:r>
              <a:rPr lang="ru-RU" dirty="0" smtClean="0"/>
              <a:t>для повышения транспарентности</a:t>
            </a:r>
            <a:endParaRPr lang="en-GB" dirty="0"/>
          </a:p>
          <a:p>
            <a:pPr lvl="0"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dirty="0" smtClean="0"/>
              <a:t>Рекомендации относительно улучшения и совершенствования отчетов, предоставляемых Правительством </a:t>
            </a:r>
            <a:r>
              <a:rPr lang="en-GB" dirty="0" smtClean="0"/>
              <a:t>(</a:t>
            </a:r>
            <a:r>
              <a:rPr lang="ru-RU" dirty="0" smtClean="0"/>
              <a:t>например, Отчет о субсидиях</a:t>
            </a:r>
            <a:r>
              <a:rPr lang="en-GB" dirty="0" smtClean="0"/>
              <a:t>)</a:t>
            </a:r>
            <a:endParaRPr lang="en-GB" dirty="0"/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dirty="0" smtClean="0"/>
              <a:t>Обмен знаниями и информацией </a:t>
            </a:r>
            <a:r>
              <a:rPr lang="en-GB" dirty="0" smtClean="0"/>
              <a:t>(</a:t>
            </a:r>
            <a:r>
              <a:rPr lang="ru-RU" dirty="0" smtClean="0"/>
              <a:t>например, презентации</a:t>
            </a:r>
            <a:r>
              <a:rPr lang="en-GB" dirty="0" smtClean="0"/>
              <a:t>, </a:t>
            </a:r>
            <a:r>
              <a:rPr lang="ru-RU" dirty="0" smtClean="0"/>
              <a:t>экспертные слушания</a:t>
            </a:r>
            <a:r>
              <a:rPr lang="en-GB" dirty="0" smtClean="0"/>
              <a:t>) </a:t>
            </a:r>
            <a:r>
              <a:rPr lang="ru-RU" dirty="0" smtClean="0"/>
              <a:t>внутри и за пределами Парламента</a:t>
            </a:r>
            <a:endParaRPr lang="en-GB" dirty="0"/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dirty="0" smtClean="0"/>
              <a:t>Публикация результатов на вебсайте Парламента</a:t>
            </a:r>
            <a:endParaRPr lang="en-GB" dirty="0"/>
          </a:p>
          <a:p>
            <a:pPr marL="0" indent="0">
              <a:buNone/>
              <a:defRPr/>
            </a:pPr>
            <a:endParaRPr lang="en-GB" dirty="0" smtClean="0"/>
          </a:p>
          <a:p>
            <a:pPr marL="0" indent="0">
              <a:buNone/>
              <a:defRPr/>
            </a:pPr>
            <a:endParaRPr lang="de-DE" dirty="0" smtClean="0"/>
          </a:p>
          <a:p>
            <a:pPr marL="0" indent="0">
              <a:buNone/>
              <a:defRPr/>
            </a:pPr>
            <a:endParaRPr lang="de-DE" dirty="0"/>
          </a:p>
          <a:p>
            <a:pPr marL="0" indent="0">
              <a:buNone/>
              <a:defRPr/>
            </a:pPr>
            <a:endParaRPr lang="de-DE" dirty="0" smtClean="0"/>
          </a:p>
          <a:p>
            <a:pPr marL="0" indent="0">
              <a:buNone/>
              <a:defRPr/>
            </a:pPr>
            <a:endParaRPr lang="de-DE" dirty="0"/>
          </a:p>
          <a:p>
            <a:pPr marL="0" indent="0">
              <a:buNone/>
              <a:defRPr/>
            </a:pPr>
            <a:r>
              <a:rPr lang="de-DE" dirty="0"/>
              <a:t>	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2258184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663352"/>
          </a:xfrm>
        </p:spPr>
        <p:txBody>
          <a:bodyPr/>
          <a:lstStyle/>
          <a:p>
            <a:r>
              <a:rPr lang="ru-RU" b="1" cap="small" dirty="0" smtClean="0"/>
              <a:t>Анализ бюджета на </a:t>
            </a:r>
            <a:r>
              <a:rPr lang="en-GB" b="1" cap="small" dirty="0" smtClean="0"/>
              <a:t>2013</a:t>
            </a:r>
            <a:endParaRPr lang="en-GB" b="1" cap="small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395536" y="1484784"/>
            <a:ext cx="4896544" cy="4464496"/>
          </a:xfrm>
        </p:spPr>
        <p:txBody>
          <a:bodyPr/>
          <a:lstStyle/>
          <a:p>
            <a:pPr eaLnBrk="0" hangingPunct="0">
              <a:spcBef>
                <a:spcPts val="400"/>
              </a:spcBef>
              <a:spcAft>
                <a:spcPts val="400"/>
              </a:spcAft>
              <a:buSzPct val="100000"/>
              <a:defRPr/>
            </a:pPr>
            <a:r>
              <a:rPr lang="ru-RU" dirty="0" smtClean="0"/>
              <a:t>Изменения в Среднесрочной программе расходов </a:t>
            </a:r>
          </a:p>
          <a:p>
            <a:pPr eaLnBrk="0" hangingPunct="0">
              <a:spcBef>
                <a:spcPts val="400"/>
              </a:spcBef>
              <a:spcAft>
                <a:spcPts val="400"/>
              </a:spcAft>
              <a:buSzPct val="100000"/>
              <a:defRPr/>
            </a:pPr>
            <a:r>
              <a:rPr lang="ru-RU" dirty="0" smtClean="0"/>
              <a:t>Внедрение нового бюджетного закона</a:t>
            </a:r>
            <a:endParaRPr lang="en-GB" dirty="0" smtClean="0"/>
          </a:p>
          <a:p>
            <a:pPr eaLnBrk="0" hangingPunct="0">
              <a:spcBef>
                <a:spcPts val="400"/>
              </a:spcBef>
              <a:spcAft>
                <a:spcPts val="400"/>
              </a:spcAft>
              <a:buSzPct val="100000"/>
              <a:defRPr/>
            </a:pPr>
            <a:r>
              <a:rPr lang="ru-RU" dirty="0" smtClean="0"/>
              <a:t>Основное внимание бюджета</a:t>
            </a:r>
            <a:endParaRPr lang="en-GB" dirty="0" smtClean="0"/>
          </a:p>
          <a:p>
            <a:pPr eaLnBrk="0" hangingPunct="0">
              <a:spcBef>
                <a:spcPts val="400"/>
              </a:spcBef>
              <a:spcAft>
                <a:spcPts val="400"/>
              </a:spcAft>
              <a:buSzPct val="100000"/>
              <a:defRPr/>
            </a:pPr>
            <a:r>
              <a:rPr lang="ru-RU" dirty="0" smtClean="0"/>
              <a:t>Макроэкономическая основа</a:t>
            </a:r>
            <a:endParaRPr lang="en-GB" dirty="0"/>
          </a:p>
          <a:p>
            <a:pPr eaLnBrk="0" hangingPunct="0">
              <a:spcBef>
                <a:spcPts val="400"/>
              </a:spcBef>
              <a:spcAft>
                <a:spcPts val="400"/>
              </a:spcAft>
              <a:buSzPct val="100000"/>
              <a:defRPr/>
            </a:pPr>
            <a:r>
              <a:rPr lang="ru-RU" dirty="0" smtClean="0"/>
              <a:t>Рекомендации </a:t>
            </a:r>
            <a:r>
              <a:rPr lang="en-GB" dirty="0" smtClean="0"/>
              <a:t>ECO-Fin</a:t>
            </a:r>
            <a:r>
              <a:rPr lang="en-GB" dirty="0"/>
              <a:t>, </a:t>
            </a:r>
            <a:r>
              <a:rPr lang="ru-RU" dirty="0" smtClean="0"/>
              <a:t>МВФ</a:t>
            </a:r>
            <a:r>
              <a:rPr lang="en-GB" dirty="0" smtClean="0"/>
              <a:t>, </a:t>
            </a:r>
            <a:r>
              <a:rPr lang="ru-RU" dirty="0" smtClean="0"/>
              <a:t>ОЭСР</a:t>
            </a:r>
            <a:endParaRPr lang="en-GB" dirty="0"/>
          </a:p>
          <a:p>
            <a:pPr eaLnBrk="0" hangingPunct="0">
              <a:spcBef>
                <a:spcPts val="400"/>
              </a:spcBef>
              <a:spcAft>
                <a:spcPts val="400"/>
              </a:spcAft>
              <a:buSzPct val="100000"/>
              <a:defRPr/>
            </a:pPr>
            <a:r>
              <a:rPr lang="ru-RU" dirty="0" smtClean="0"/>
              <a:t>Тенденции в области расходов и доходов</a:t>
            </a:r>
            <a:endParaRPr lang="en-GB" dirty="0"/>
          </a:p>
          <a:p>
            <a:pPr eaLnBrk="0" hangingPunct="0">
              <a:spcBef>
                <a:spcPts val="400"/>
              </a:spcBef>
              <a:spcAft>
                <a:spcPts val="400"/>
              </a:spcAft>
              <a:buSzPct val="100000"/>
              <a:defRPr/>
            </a:pPr>
            <a:r>
              <a:rPr lang="ru-RU" dirty="0" smtClean="0"/>
              <a:t>Налоги и сборы</a:t>
            </a:r>
            <a:endParaRPr lang="en-GB" dirty="0"/>
          </a:p>
          <a:p>
            <a:pPr eaLnBrk="0" hangingPunct="0">
              <a:spcBef>
                <a:spcPts val="400"/>
              </a:spcBef>
              <a:spcAft>
                <a:spcPts val="400"/>
              </a:spcAft>
              <a:buSzPct val="100000"/>
              <a:defRPr/>
            </a:pPr>
            <a:r>
              <a:rPr lang="ru-RU" dirty="0" smtClean="0"/>
              <a:t>Долг и проценты </a:t>
            </a:r>
            <a:endParaRPr lang="en-GB" dirty="0"/>
          </a:p>
          <a:p>
            <a:pPr eaLnBrk="0" hangingPunct="0">
              <a:spcBef>
                <a:spcPts val="400"/>
              </a:spcBef>
              <a:spcAft>
                <a:spcPts val="400"/>
              </a:spcAft>
              <a:buSzPct val="100000"/>
              <a:defRPr/>
            </a:pPr>
            <a:r>
              <a:rPr lang="ru-RU" dirty="0" smtClean="0"/>
              <a:t>Создание резервов</a:t>
            </a:r>
            <a:endParaRPr lang="en-GB" dirty="0"/>
          </a:p>
          <a:p>
            <a:pPr eaLnBrk="0" hangingPunct="0">
              <a:spcBef>
                <a:spcPts val="400"/>
              </a:spcBef>
              <a:spcAft>
                <a:spcPts val="400"/>
              </a:spcAft>
              <a:buSzPct val="100000"/>
              <a:defRPr/>
            </a:pPr>
            <a:r>
              <a:rPr lang="ru-RU" dirty="0" smtClean="0"/>
              <a:t>Гендерное бюджетирование</a:t>
            </a:r>
            <a:endParaRPr lang="en-GB" dirty="0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36096" y="1556792"/>
            <a:ext cx="2952328" cy="417646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/>
        </p:spPr>
      </p:pic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FD30D2-9CA5-43BE-8D4E-1FD5D4F44DF1}" type="slidenum">
              <a:rPr lang="de-DE" smtClean="0"/>
              <a:pPr>
                <a:defRPr/>
              </a:pPr>
              <a:t>31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REPUBLIK ÖSTERREICH  Parlament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70860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071048" cy="864096"/>
          </a:xfrm>
        </p:spPr>
        <p:txBody>
          <a:bodyPr/>
          <a:lstStyle/>
          <a:p>
            <a:r>
              <a:rPr lang="ru-RU" sz="2800" b="1" cap="small" dirty="0" smtClean="0"/>
              <a:t>Анализ Среднесрочной программы расходов на </a:t>
            </a:r>
            <a:r>
              <a:rPr lang="en-GB" sz="2800" b="1" cap="small" dirty="0" smtClean="0"/>
              <a:t>2014 – 2017</a:t>
            </a:r>
            <a:r>
              <a:rPr lang="ru-RU" sz="2800" b="1" cap="small" dirty="0" smtClean="0"/>
              <a:t> гг.</a:t>
            </a:r>
            <a:endParaRPr lang="en-GB" sz="2800" b="1" cap="small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539552" y="1412776"/>
            <a:ext cx="4392488" cy="4680520"/>
          </a:xfrm>
        </p:spPr>
        <p:txBody>
          <a:bodyPr/>
          <a:lstStyle/>
          <a:p>
            <a:pPr eaLnBrk="0" hangingPunct="0">
              <a:spcBef>
                <a:spcPts val="400"/>
              </a:spcBef>
              <a:spcAft>
                <a:spcPts val="400"/>
              </a:spcAft>
              <a:buSzPct val="100000"/>
              <a:defRPr/>
            </a:pPr>
            <a:r>
              <a:rPr lang="ru-RU" dirty="0" smtClean="0"/>
              <a:t>Основное внимание Среднесрочной программы расходов</a:t>
            </a:r>
            <a:endParaRPr lang="en-GB" dirty="0"/>
          </a:p>
          <a:p>
            <a:pPr eaLnBrk="0" hangingPunct="0">
              <a:spcBef>
                <a:spcPts val="400"/>
              </a:spcBef>
              <a:spcAft>
                <a:spcPts val="400"/>
              </a:spcAft>
              <a:buSzPct val="100000"/>
              <a:defRPr/>
            </a:pPr>
            <a:r>
              <a:rPr lang="ru-RU" dirty="0" smtClean="0"/>
              <a:t>Анализ изменений в области расходов и доходов</a:t>
            </a:r>
            <a:endParaRPr lang="en-GB" dirty="0"/>
          </a:p>
          <a:p>
            <a:pPr eaLnBrk="0" hangingPunct="0">
              <a:spcBef>
                <a:spcPts val="400"/>
              </a:spcBef>
              <a:spcAft>
                <a:spcPts val="400"/>
              </a:spcAft>
              <a:buSzPct val="100000"/>
              <a:defRPr/>
            </a:pPr>
            <a:r>
              <a:rPr lang="ru-RU" dirty="0" smtClean="0"/>
              <a:t>Ожидаемая макроэкономическая обстановка</a:t>
            </a:r>
            <a:endParaRPr lang="en-GB" dirty="0"/>
          </a:p>
          <a:p>
            <a:pPr eaLnBrk="0" hangingPunct="0">
              <a:spcBef>
                <a:spcPts val="400"/>
              </a:spcBef>
              <a:spcAft>
                <a:spcPts val="400"/>
              </a:spcAft>
              <a:buSzPct val="100000"/>
              <a:defRPr/>
            </a:pPr>
            <a:r>
              <a:rPr lang="ru-RU" dirty="0" smtClean="0"/>
              <a:t>Отражение в Среднесрочной программе расходов новых проблем</a:t>
            </a:r>
            <a:endParaRPr lang="en-GB" dirty="0"/>
          </a:p>
          <a:p>
            <a:pPr eaLnBrk="0" hangingPunct="0">
              <a:spcBef>
                <a:spcPts val="400"/>
              </a:spcBef>
              <a:spcAft>
                <a:spcPts val="400"/>
              </a:spcAft>
              <a:buSzPct val="100000"/>
              <a:defRPr/>
            </a:pPr>
            <a:r>
              <a:rPr lang="ru-RU" dirty="0" smtClean="0"/>
              <a:t>Риск реализации Среднесрочной программы расходов</a:t>
            </a:r>
            <a:endParaRPr lang="en-GB" dirty="0"/>
          </a:p>
          <a:p>
            <a:pPr eaLnBrk="0" hangingPunct="0">
              <a:spcBef>
                <a:spcPts val="400"/>
              </a:spcBef>
              <a:spcAft>
                <a:spcPts val="400"/>
              </a:spcAft>
              <a:buSzPct val="100000"/>
              <a:defRPr/>
            </a:pPr>
            <a:r>
              <a:rPr lang="ru-RU" dirty="0" smtClean="0"/>
              <a:t>Отражение стратегий правительства</a:t>
            </a:r>
            <a:endParaRPr lang="en-GB" dirty="0"/>
          </a:p>
          <a:p>
            <a:pPr eaLnBrk="0" hangingPunct="0">
              <a:spcBef>
                <a:spcPts val="400"/>
              </a:spcBef>
              <a:spcAft>
                <a:spcPts val="400"/>
              </a:spcAft>
              <a:buSzPct val="100000"/>
              <a:defRPr/>
            </a:pPr>
            <a:r>
              <a:rPr lang="ru-RU" dirty="0" smtClean="0"/>
              <a:t>Совершенствование стратегического отчета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FD30D2-9CA5-43BE-8D4E-1FD5D4F44DF1}" type="slidenum">
              <a:rPr lang="de-DE" smtClean="0"/>
              <a:pPr>
                <a:defRPr/>
              </a:pPr>
              <a:t>32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REPUBLIK ÖSTERREICH  Parlament</a:t>
            </a:r>
            <a:endParaRPr lang="de-DE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9263" y="1340768"/>
            <a:ext cx="3309895" cy="460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94429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57263">
              <a:defRPr/>
            </a:pPr>
            <a:fld id="{DA7829DF-D637-4F0A-95B2-926AF2482B38}" type="slidenum">
              <a:rPr lang="de-DE">
                <a:solidFill>
                  <a:srgbClr val="FFFFFF"/>
                </a:solidFill>
              </a:rPr>
              <a:pPr defTabSz="957263">
                <a:defRPr/>
              </a:pPr>
              <a:t>33</a:t>
            </a:fld>
            <a:endParaRPr lang="de-DE" dirty="0">
              <a:solidFill>
                <a:srgbClr val="FFFFFF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57263">
              <a:defRPr/>
            </a:pPr>
            <a:r>
              <a:rPr lang="de-DE" dirty="0">
                <a:solidFill>
                  <a:srgbClr val="FFFFFF"/>
                </a:solidFill>
                <a:latin typeface="Palatino"/>
              </a:rPr>
              <a:t>REPUBLIK ÖSTERREICH  Parlament</a:t>
            </a:r>
          </a:p>
        </p:txBody>
      </p:sp>
      <p:sp>
        <p:nvSpPr>
          <p:cNvPr id="4100" name="Rectangle 12"/>
          <p:cNvSpPr>
            <a:spLocks noGrp="1" noChangeArrowheads="1"/>
          </p:cNvSpPr>
          <p:nvPr>
            <p:ph type="title"/>
          </p:nvPr>
        </p:nvSpPr>
        <p:spPr>
          <a:xfrm>
            <a:off x="423863" y="4210050"/>
            <a:ext cx="8229600" cy="875134"/>
          </a:xfrm>
        </p:spPr>
        <p:txBody>
          <a:bodyPr/>
          <a:lstStyle/>
          <a:p>
            <a:pPr eaLnBrk="1" hangingPunct="1"/>
            <a:r>
              <a:rPr lang="ru-RU" b="1" cap="small" dirty="0" smtClean="0"/>
              <a:t>Вызовы и проблемы</a:t>
            </a:r>
            <a:endParaRPr lang="en-GB" b="1" cap="small" dirty="0" smtClean="0"/>
          </a:p>
        </p:txBody>
      </p:sp>
      <p:sp>
        <p:nvSpPr>
          <p:cNvPr id="4101" name="Rectangle 15"/>
          <p:cNvSpPr>
            <a:spLocks noGrp="1" noChangeArrowheads="1"/>
          </p:cNvSpPr>
          <p:nvPr>
            <p:ph idx="1"/>
          </p:nvPr>
        </p:nvSpPr>
        <p:spPr>
          <a:xfrm>
            <a:off x="0" y="-152400"/>
            <a:ext cx="9144000" cy="3962400"/>
          </a:xfrm>
          <a:solidFill>
            <a:srgbClr val="C0C0C0"/>
          </a:solidFill>
        </p:spPr>
        <p:txBody>
          <a:bodyPr/>
          <a:lstStyle/>
          <a:p>
            <a:pPr eaLnBrk="1" hangingPunct="1"/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1502341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57263">
              <a:defRPr/>
            </a:pPr>
            <a:fld id="{999022C2-B271-47D0-857F-89BB90E56006}" type="slidenum">
              <a:rPr lang="de-DE">
                <a:latin typeface="+mn-ea"/>
              </a:rPr>
              <a:pPr defTabSz="957263">
                <a:defRPr/>
              </a:pPr>
              <a:t>34</a:t>
            </a:fld>
            <a:endParaRPr lang="de-DE" dirty="0">
              <a:latin typeface="+mn-ea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57263">
              <a:defRPr/>
            </a:pPr>
            <a:r>
              <a:rPr lang="de-DE" dirty="0">
                <a:latin typeface="+mj-lt"/>
              </a:rPr>
              <a:t>REPUBLIK ÖSTERREICH  Parlament</a:t>
            </a:r>
          </a:p>
        </p:txBody>
      </p:sp>
      <p:sp>
        <p:nvSpPr>
          <p:cNvPr id="4100" name="Rectangle 16"/>
          <p:cNvSpPr>
            <a:spLocks noGrp="1" noChangeArrowheads="1"/>
          </p:cNvSpPr>
          <p:nvPr>
            <p:ph type="title"/>
          </p:nvPr>
        </p:nvSpPr>
        <p:spPr>
          <a:xfrm>
            <a:off x="374848" y="332656"/>
            <a:ext cx="8229600" cy="792088"/>
          </a:xfrm>
        </p:spPr>
        <p:txBody>
          <a:bodyPr/>
          <a:lstStyle/>
          <a:p>
            <a:r>
              <a:rPr lang="ru-RU" b="1" cap="small" dirty="0" smtClean="0"/>
              <a:t>Вызовы </a:t>
            </a:r>
            <a:r>
              <a:rPr lang="en-US" b="1" cap="small" dirty="0" smtClean="0"/>
              <a:t>2014</a:t>
            </a:r>
            <a:r>
              <a:rPr lang="ru-RU" b="1" cap="small" dirty="0" smtClean="0"/>
              <a:t> года</a:t>
            </a:r>
            <a:endParaRPr lang="en-US" dirty="0" smtClean="0"/>
          </a:p>
        </p:txBody>
      </p:sp>
      <p:sp>
        <p:nvSpPr>
          <p:cNvPr id="6149" name="Rectangle 17"/>
          <p:cNvSpPr>
            <a:spLocks noGrp="1" noChangeArrowheads="1"/>
          </p:cNvSpPr>
          <p:nvPr>
            <p:ph type="body" idx="1"/>
          </p:nvPr>
        </p:nvSpPr>
        <p:spPr>
          <a:xfrm>
            <a:off x="395536" y="1340768"/>
            <a:ext cx="8324601" cy="4752528"/>
          </a:xfrm>
        </p:spPr>
        <p:txBody>
          <a:bodyPr/>
          <a:lstStyle/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dirty="0" smtClean="0"/>
              <a:t>Завершение каталога продуктов и услуг в координации с Бюджетным комитетом</a:t>
            </a:r>
            <a:endParaRPr lang="en-GB" dirty="0"/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dirty="0" smtClean="0"/>
              <a:t>Установление рабочих отношений и процедур с Бюджетным комитетом и другими комитетами (в отношении оценки воздействия нового законодательства</a:t>
            </a:r>
            <a:r>
              <a:rPr lang="en-US" dirty="0" smtClean="0"/>
              <a:t>)</a:t>
            </a:r>
            <a:endParaRPr lang="en-US" dirty="0"/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dirty="0" smtClean="0"/>
              <a:t>Установление рабочих отношений и процедур с подразделениями правительства</a:t>
            </a:r>
            <a:endParaRPr lang="en-US" dirty="0"/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dirty="0" smtClean="0"/>
              <a:t>Дальнейшее разъяснение доступа к бюджетной информации правительства</a:t>
            </a:r>
            <a:endParaRPr lang="en-US" dirty="0"/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dirty="0" smtClean="0"/>
              <a:t>Передача информации в оба направления</a:t>
            </a:r>
            <a:endParaRPr lang="en-US" dirty="0"/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dirty="0" smtClean="0"/>
              <a:t>Создание базы данных по бюджетным и экономическим вопросам</a:t>
            </a:r>
            <a:endParaRPr lang="en-US" dirty="0" smtClean="0"/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dirty="0" smtClean="0"/>
              <a:t>Включение новых сотрудников</a:t>
            </a:r>
            <a:endParaRPr lang="en-US" dirty="0" smtClean="0"/>
          </a:p>
          <a:p>
            <a:pPr>
              <a:spcBef>
                <a:spcPts val="1200"/>
              </a:spcBef>
              <a:buClrTx/>
              <a:buSzPct val="110000"/>
              <a:defRPr/>
            </a:pP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4750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>
          <a:xfrm>
            <a:off x="381000" y="784498"/>
            <a:ext cx="8229600" cy="1276350"/>
          </a:xfrm>
        </p:spPr>
        <p:txBody>
          <a:bodyPr/>
          <a:lstStyle/>
          <a:p>
            <a:pPr algn="ctr" eaLnBrk="0" hangingPunct="0"/>
            <a:r>
              <a:rPr lang="ru-RU" b="1" cap="small" dirty="0"/>
              <a:t>С</a:t>
            </a:r>
            <a:r>
              <a:rPr lang="ru-RU" b="1" cap="small" dirty="0" smtClean="0"/>
              <a:t>пасибо за внимание!</a:t>
            </a:r>
            <a:endParaRPr lang="en-GB" b="1" cap="small" dirty="0"/>
          </a:p>
        </p:txBody>
      </p:sp>
      <p:sp>
        <p:nvSpPr>
          <p:cNvPr id="14339" name="Inhaltsplatzhalter 2"/>
          <p:cNvSpPr>
            <a:spLocks noGrp="1"/>
          </p:cNvSpPr>
          <p:nvPr>
            <p:ph idx="1"/>
          </p:nvPr>
        </p:nvSpPr>
        <p:spPr>
          <a:xfrm>
            <a:off x="423863" y="2924944"/>
            <a:ext cx="8186737" cy="3312368"/>
          </a:xfrm>
        </p:spPr>
        <p:txBody>
          <a:bodyPr/>
          <a:lstStyle/>
          <a:p>
            <a:pPr marL="0" indent="0">
              <a:buFont typeface="Times" pitchFamily="18" charset="0"/>
              <a:buNone/>
            </a:pPr>
            <a:endParaRPr lang="en-GB" dirty="0" smtClean="0"/>
          </a:p>
          <a:p>
            <a:pPr marL="0" indent="0">
              <a:buFont typeface="Times" pitchFamily="18" charset="0"/>
              <a:buNone/>
            </a:pPr>
            <a:r>
              <a:rPr lang="en-GB" b="1" dirty="0" smtClean="0">
                <a:ea typeface="Tahoma" pitchFamily="34" charset="0"/>
                <a:cs typeface="Tahoma" pitchFamily="34" charset="0"/>
              </a:rPr>
              <a:t>Contacts:</a:t>
            </a:r>
          </a:p>
          <a:p>
            <a:pPr marL="0" indent="0">
              <a:buFont typeface="Times" pitchFamily="18" charset="0"/>
              <a:buNone/>
            </a:pPr>
            <a:r>
              <a:rPr lang="en-GB" dirty="0" smtClean="0">
                <a:ea typeface="Tahoma" pitchFamily="34" charset="0"/>
                <a:cs typeface="Tahoma" pitchFamily="34" charset="0"/>
              </a:rPr>
              <a:t>Helmut Berger </a:t>
            </a:r>
          </a:p>
          <a:p>
            <a:pPr marL="0" indent="0">
              <a:buFont typeface="Times" pitchFamily="18" charset="0"/>
              <a:buNone/>
            </a:pPr>
            <a:r>
              <a:rPr lang="en-GB" dirty="0" smtClean="0">
                <a:ea typeface="Tahoma" pitchFamily="34" charset="0"/>
                <a:cs typeface="Tahoma" pitchFamily="34" charset="0"/>
              </a:rPr>
              <a:t>Head of Parliamentary Budget Office</a:t>
            </a:r>
          </a:p>
          <a:p>
            <a:pPr marL="0" indent="0">
              <a:buFont typeface="Times" pitchFamily="18" charset="0"/>
              <a:buNone/>
            </a:pPr>
            <a:endParaRPr lang="en-GB" dirty="0" smtClean="0">
              <a:ea typeface="Tahoma" pitchFamily="34" charset="0"/>
              <a:cs typeface="Tahoma" pitchFamily="34" charset="0"/>
            </a:endParaRPr>
          </a:p>
          <a:p>
            <a:pPr marL="0" indent="0">
              <a:buFont typeface="Times" pitchFamily="18" charset="0"/>
              <a:buNone/>
            </a:pPr>
            <a:r>
              <a:rPr lang="en-GB" dirty="0" smtClean="0">
                <a:ea typeface="Tahoma" pitchFamily="34" charset="0"/>
                <a:cs typeface="Tahoma" pitchFamily="34" charset="0"/>
              </a:rPr>
              <a:t>Parliament, A-1017 Wien, </a:t>
            </a:r>
            <a:r>
              <a:rPr lang="en-GB" dirty="0" err="1" smtClean="0">
                <a:ea typeface="Tahoma" pitchFamily="34" charset="0"/>
                <a:cs typeface="Tahoma" pitchFamily="34" charset="0"/>
              </a:rPr>
              <a:t>Dr.</a:t>
            </a:r>
            <a:r>
              <a:rPr lang="en-GB" dirty="0" smtClean="0">
                <a:ea typeface="Tahoma" pitchFamily="34" charset="0"/>
                <a:cs typeface="Tahoma" pitchFamily="34" charset="0"/>
              </a:rPr>
              <a:t> Karl Renner-Ring 3</a:t>
            </a:r>
          </a:p>
          <a:p>
            <a:pPr marL="0" indent="0">
              <a:buFont typeface="Times" pitchFamily="18" charset="0"/>
              <a:buNone/>
            </a:pPr>
            <a:r>
              <a:rPr lang="en-GB" dirty="0" smtClean="0">
                <a:ea typeface="Tahoma" pitchFamily="34" charset="0"/>
                <a:cs typeface="Tahoma" pitchFamily="34" charset="0"/>
              </a:rPr>
              <a:t>Tel. +0043 1 40 110-2889; +0043 676 8900-2889</a:t>
            </a:r>
          </a:p>
          <a:p>
            <a:pPr marL="0" indent="0">
              <a:buFont typeface="Times" pitchFamily="18" charset="0"/>
              <a:buNone/>
            </a:pPr>
            <a:r>
              <a:rPr lang="en-GB" dirty="0" smtClean="0">
                <a:ea typeface="Tahoma" pitchFamily="34" charset="0"/>
                <a:cs typeface="Tahoma" pitchFamily="34" charset="0"/>
              </a:rPr>
              <a:t>E-mail: helmut.berger@parlament.gv.at</a:t>
            </a:r>
          </a:p>
        </p:txBody>
      </p:sp>
      <p:sp>
        <p:nvSpPr>
          <p:cNvPr id="14340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80F4150B-E0A4-49FD-8694-64124FE4BF58}" type="slidenum">
              <a:rPr lang="de-DE" sz="900">
                <a:solidFill>
                  <a:schemeClr val="bg1"/>
                </a:solidFill>
              </a:rPr>
              <a:pPr/>
              <a:t>35</a:t>
            </a:fld>
            <a:endParaRPr lang="de-DE" sz="900">
              <a:solidFill>
                <a:schemeClr val="bg1"/>
              </a:solidFill>
            </a:endParaRPr>
          </a:p>
        </p:txBody>
      </p:sp>
      <p:sp>
        <p:nvSpPr>
          <p:cNvPr id="14341" name="Fußzeilenplatzhalt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sz="900">
                <a:solidFill>
                  <a:schemeClr val="bg1"/>
                </a:solidFill>
                <a:latin typeface="Palatino" pitchFamily="18" charset="0"/>
              </a:rPr>
              <a:t>REPUBLIK ÖSTERREICH  Parlament</a:t>
            </a:r>
          </a:p>
        </p:txBody>
      </p:sp>
    </p:spTree>
    <p:extLst>
      <p:ext uri="{BB962C8B-B14F-4D97-AF65-F5344CB8AC3E}">
        <p14:creationId xmlns:p14="http://schemas.microsoft.com/office/powerpoint/2010/main" val="3014483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88640"/>
            <a:ext cx="8229600" cy="1152128"/>
          </a:xfrm>
        </p:spPr>
        <p:txBody>
          <a:bodyPr/>
          <a:lstStyle/>
          <a:p>
            <a:pPr algn="just" eaLnBrk="0" hangingPunct="0"/>
            <a:r>
              <a:rPr lang="ru-RU" sz="2800" b="1" cap="small" dirty="0" smtClean="0"/>
              <a:t>Обоснование создания парламентских бюджетных бюро и независимых бюджетных учреждений </a:t>
            </a:r>
            <a:r>
              <a:rPr lang="en-GB" sz="2800" b="1" cap="small" dirty="0" smtClean="0"/>
              <a:t>(</a:t>
            </a:r>
            <a:r>
              <a:rPr lang="en-GB" sz="2800" b="1" cap="small" dirty="0"/>
              <a:t>I)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863" y="1703040"/>
            <a:ext cx="8186737" cy="4390256"/>
          </a:xfrm>
        </p:spPr>
        <p:txBody>
          <a:bodyPr/>
          <a:lstStyle/>
          <a:p>
            <a:pPr marL="342900" lvl="1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dirty="0" smtClean="0">
                <a:ea typeface="+mn-ea"/>
                <a:cs typeface="+mn-cs"/>
              </a:rPr>
              <a:t>Совершенствование процесса принятия политических решений</a:t>
            </a:r>
            <a:endParaRPr lang="en-GB" dirty="0">
              <a:ea typeface="+mn-ea"/>
              <a:cs typeface="+mn-cs"/>
            </a:endParaRPr>
          </a:p>
          <a:p>
            <a:pPr marL="342900" lvl="1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dirty="0" smtClean="0">
                <a:ea typeface="+mn-ea"/>
                <a:cs typeface="+mn-cs"/>
              </a:rPr>
              <a:t>Независимый анализ и оценка Правительством  проектов бюджетов</a:t>
            </a:r>
            <a:r>
              <a:rPr lang="en-GB" dirty="0" smtClean="0">
                <a:ea typeface="+mn-ea"/>
                <a:cs typeface="+mn-cs"/>
              </a:rPr>
              <a:t>, </a:t>
            </a:r>
            <a:r>
              <a:rPr lang="ru-RU" dirty="0" smtClean="0">
                <a:ea typeface="+mn-ea"/>
                <a:cs typeface="+mn-cs"/>
              </a:rPr>
              <a:t>более широких налогово-бюджетных и экономических вопросов</a:t>
            </a:r>
            <a:r>
              <a:rPr lang="en-US" dirty="0" smtClean="0">
                <a:ea typeface="+mn-ea"/>
                <a:cs typeface="+mn-cs"/>
              </a:rPr>
              <a:t>, </a:t>
            </a:r>
            <a:r>
              <a:rPr lang="ru-RU" dirty="0" smtClean="0">
                <a:ea typeface="+mn-ea"/>
                <a:cs typeface="+mn-cs"/>
              </a:rPr>
              <a:t>документов и отчетов, относящихся к бюджету, или налогово-бюджетной политики Правительства</a:t>
            </a:r>
            <a:endParaRPr lang="en-GB" dirty="0">
              <a:ea typeface="+mn-ea"/>
              <a:cs typeface="+mn-cs"/>
            </a:endParaRPr>
          </a:p>
          <a:p>
            <a:pPr marL="342900" lvl="1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dirty="0" smtClean="0">
                <a:ea typeface="+mn-ea"/>
                <a:cs typeface="+mn-cs"/>
              </a:rPr>
              <a:t>Повышение качества обсуждений и анализа </a:t>
            </a:r>
            <a:r>
              <a:rPr lang="en-GB" dirty="0" smtClean="0">
                <a:ea typeface="+mn-ea"/>
                <a:cs typeface="+mn-cs"/>
              </a:rPr>
              <a:t>: </a:t>
            </a:r>
            <a:r>
              <a:rPr lang="ru-RU" dirty="0" smtClean="0">
                <a:ea typeface="+mn-ea"/>
                <a:cs typeface="+mn-cs"/>
              </a:rPr>
              <a:t>функция «ставим под сомнение»</a:t>
            </a:r>
          </a:p>
          <a:p>
            <a:pPr marL="342900" lvl="1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en-GB" dirty="0" smtClean="0">
                <a:ea typeface="+mn-ea"/>
                <a:cs typeface="+mn-cs"/>
              </a:rPr>
              <a:t> </a:t>
            </a:r>
            <a:r>
              <a:rPr lang="ru-RU" dirty="0" smtClean="0">
                <a:ea typeface="+mn-ea"/>
                <a:cs typeface="+mn-cs"/>
              </a:rPr>
              <a:t>Сокращение асимметричности информации, имеющейся в распоряжении Правительства и Парламента </a:t>
            </a:r>
            <a:r>
              <a:rPr lang="en-GB" dirty="0" smtClean="0">
                <a:ea typeface="+mn-ea"/>
                <a:cs typeface="+mn-cs"/>
              </a:rPr>
              <a:t>t</a:t>
            </a:r>
            <a:endParaRPr lang="en-GB" dirty="0">
              <a:ea typeface="+mn-ea"/>
              <a:cs typeface="+mn-cs"/>
            </a:endParaRPr>
          </a:p>
          <a:p>
            <a:pPr marL="342900" lvl="1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dirty="0" smtClean="0">
                <a:ea typeface="+mn-ea"/>
                <a:cs typeface="+mn-cs"/>
              </a:rPr>
              <a:t>Предоставление Парламентам сильных профессиональных ресурсов и независимой экспертизы правительства </a:t>
            </a:r>
            <a:r>
              <a:rPr lang="en-GB" dirty="0" smtClean="0">
                <a:ea typeface="+mn-ea"/>
                <a:cs typeface="+mn-cs"/>
              </a:rPr>
              <a:t>(</a:t>
            </a:r>
            <a:r>
              <a:rPr lang="ru-RU" dirty="0" smtClean="0">
                <a:ea typeface="+mn-ea"/>
                <a:cs typeface="+mn-cs"/>
              </a:rPr>
              <a:t>и более широкого общественного обсуждения</a:t>
            </a:r>
            <a:r>
              <a:rPr lang="en-GB" dirty="0" smtClean="0">
                <a:ea typeface="+mn-ea"/>
                <a:cs typeface="+mn-cs"/>
              </a:rPr>
              <a:t>)</a:t>
            </a:r>
            <a:endParaRPr lang="en-GB" dirty="0">
              <a:ea typeface="+mn-ea"/>
              <a:cs typeface="+mn-cs"/>
            </a:endParaRPr>
          </a:p>
          <a:p>
            <a:pPr marL="342900" lvl="1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dirty="0" smtClean="0">
                <a:ea typeface="+mn-ea"/>
                <a:cs typeface="+mn-cs"/>
              </a:rPr>
              <a:t>Содействие транспарентности бюджета</a:t>
            </a:r>
            <a:endParaRPr lang="en-GB" dirty="0">
              <a:ea typeface="+mn-ea"/>
              <a:cs typeface="+mn-cs"/>
            </a:endParaRPr>
          </a:p>
          <a:p>
            <a:pPr marL="342900" lvl="1" eaLnBrk="0" hangingPunct="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00000"/>
              <a:defRPr/>
            </a:pPr>
            <a:r>
              <a:rPr lang="ru-RU" dirty="0" smtClean="0">
                <a:ea typeface="+mn-ea"/>
                <a:cs typeface="+mn-cs"/>
              </a:rPr>
              <a:t>Содействие подотчетности правительства</a:t>
            </a:r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6319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951384"/>
          </a:xfrm>
        </p:spPr>
        <p:txBody>
          <a:bodyPr/>
          <a:lstStyle/>
          <a:p>
            <a:pPr eaLnBrk="0" hangingPunct="0"/>
            <a:r>
              <a:rPr lang="ru-RU" sz="2800" b="1" cap="small" dirty="0"/>
              <a:t>Обоснование создания парламентских бюджетных бюро и независимых бюджетных учреждений</a:t>
            </a:r>
            <a:r>
              <a:rPr lang="en-GB" sz="2800" b="1" cap="small" dirty="0" smtClean="0"/>
              <a:t>(II</a:t>
            </a:r>
            <a:r>
              <a:rPr lang="en-GB" sz="2800" b="1" cap="small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863" y="1916832"/>
            <a:ext cx="8186737" cy="3950568"/>
          </a:xfrm>
        </p:spPr>
        <p:txBody>
          <a:bodyPr/>
          <a:lstStyle/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dirty="0" smtClean="0"/>
              <a:t>Поддержка устойчивой и анти-цикличной бюджетной политики и повышение налогово-бюджетной дисциплины в более широком смысле</a:t>
            </a:r>
            <a:endParaRPr lang="en-GB" dirty="0"/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dirty="0" smtClean="0"/>
              <a:t>Подготовка и утверждение бюджетных прогнозов</a:t>
            </a:r>
            <a:endParaRPr lang="en-GB" dirty="0"/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dirty="0"/>
              <a:t>Подготовка и </a:t>
            </a:r>
            <a:r>
              <a:rPr lang="ru-RU" dirty="0" smtClean="0"/>
              <a:t>утверждение</a:t>
            </a:r>
            <a:r>
              <a:rPr lang="en-US" dirty="0" smtClean="0"/>
              <a:t> </a:t>
            </a:r>
            <a:r>
              <a:rPr lang="ru-RU" dirty="0" smtClean="0"/>
              <a:t>оценок затрат и оценок воздействия в ходе законодательного процесса</a:t>
            </a:r>
            <a:endParaRPr lang="en-GB" dirty="0"/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dirty="0" smtClean="0"/>
              <a:t>Демонстрация альтернативных решений и возможных последствий, а также независимые рекомендации правительства </a:t>
            </a:r>
            <a:r>
              <a:rPr lang="en-GB" dirty="0" smtClean="0"/>
              <a:t>: </a:t>
            </a:r>
            <a:r>
              <a:rPr lang="ru-RU" dirty="0" smtClean="0"/>
              <a:t>функция «консультирования»</a:t>
            </a:r>
            <a:endParaRPr lang="en-GB" dirty="0" smtClean="0"/>
          </a:p>
          <a:p>
            <a:pPr lvl="0"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dirty="0" smtClean="0"/>
              <a:t>Интегрирование недостаточно хорошо представленных политических интересов в политических дебатах </a:t>
            </a:r>
            <a:r>
              <a:rPr lang="en-GB" dirty="0" smtClean="0"/>
              <a:t>(</a:t>
            </a:r>
            <a:r>
              <a:rPr lang="ru-RU" dirty="0" smtClean="0"/>
              <a:t>например,</a:t>
            </a:r>
            <a:r>
              <a:rPr lang="en-GB" dirty="0" smtClean="0"/>
              <a:t> </a:t>
            </a:r>
            <a:r>
              <a:rPr lang="ru-RU" dirty="0" smtClean="0"/>
              <a:t>будущих поколений</a:t>
            </a:r>
            <a:r>
              <a:rPr lang="en-GB" dirty="0" smtClean="0"/>
              <a:t>, </a:t>
            </a:r>
            <a:r>
              <a:rPr lang="ru-RU" dirty="0" smtClean="0"/>
              <a:t>гендерного равенства</a:t>
            </a:r>
            <a:r>
              <a:rPr lang="en-GB" dirty="0" smtClean="0"/>
              <a:t>, </a:t>
            </a:r>
            <a:r>
              <a:rPr lang="ru-RU" dirty="0" smtClean="0"/>
              <a:t>социального и политического разнообразия</a:t>
            </a:r>
            <a:r>
              <a:rPr lang="en-GB" dirty="0" smtClean="0"/>
              <a:t>)</a:t>
            </a:r>
          </a:p>
          <a:p>
            <a:pPr lvl="1">
              <a:buClr>
                <a:schemeClr val="accent1">
                  <a:lumMod val="50000"/>
                </a:schemeClr>
              </a:buClr>
              <a:buFont typeface="Arial" pitchFamily="34" charset="0"/>
              <a:buChar char="•"/>
            </a:pPr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99747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57263">
              <a:defRPr/>
            </a:pPr>
            <a:fld id="{999022C2-B271-47D0-857F-89BB90E56006}" type="slidenum">
              <a:rPr lang="de-DE">
                <a:latin typeface="+mn-ea"/>
              </a:rPr>
              <a:pPr defTabSz="957263">
                <a:defRPr/>
              </a:pPr>
              <a:t>6</a:t>
            </a:fld>
            <a:endParaRPr lang="de-DE" dirty="0">
              <a:latin typeface="+mn-ea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57263">
              <a:defRPr/>
            </a:pPr>
            <a:r>
              <a:rPr lang="de-DE" dirty="0">
                <a:latin typeface="+mj-lt"/>
              </a:rPr>
              <a:t>REPUBLIK ÖSTERREICH  Parlament</a:t>
            </a:r>
          </a:p>
        </p:txBody>
      </p:sp>
      <p:sp>
        <p:nvSpPr>
          <p:cNvPr id="4100" name="Rectangle 16"/>
          <p:cNvSpPr>
            <a:spLocks noGrp="1" noChangeArrowheads="1"/>
          </p:cNvSpPr>
          <p:nvPr>
            <p:ph type="title"/>
          </p:nvPr>
        </p:nvSpPr>
        <p:spPr>
          <a:xfrm>
            <a:off x="381000" y="245368"/>
            <a:ext cx="8367464" cy="807368"/>
          </a:xfrm>
        </p:spPr>
        <p:txBody>
          <a:bodyPr/>
          <a:lstStyle/>
          <a:p>
            <a:r>
              <a:rPr lang="ru-RU" b="1" cap="small" dirty="0" smtClean="0"/>
              <a:t>Вопросы для рассмотрения</a:t>
            </a:r>
            <a:endParaRPr lang="en-GB" dirty="0" smtClean="0"/>
          </a:p>
        </p:txBody>
      </p:sp>
      <p:sp>
        <p:nvSpPr>
          <p:cNvPr id="6149" name="Rectangle 17"/>
          <p:cNvSpPr>
            <a:spLocks noGrp="1" noChangeArrowheads="1"/>
          </p:cNvSpPr>
          <p:nvPr>
            <p:ph type="body" idx="1"/>
          </p:nvPr>
        </p:nvSpPr>
        <p:spPr>
          <a:xfrm>
            <a:off x="423863" y="1052736"/>
            <a:ext cx="8468617" cy="5184576"/>
          </a:xfrm>
        </p:spPr>
        <p:txBody>
          <a:bodyPr/>
          <a:lstStyle/>
          <a:p>
            <a:pPr eaLnBrk="0" hangingPunct="0">
              <a:spcBef>
                <a:spcPts val="400"/>
              </a:spcBef>
              <a:spcAft>
                <a:spcPts val="400"/>
              </a:spcAft>
              <a:buSzPct val="100000"/>
              <a:defRPr/>
            </a:pPr>
            <a:r>
              <a:rPr lang="ru-RU" dirty="0" smtClean="0"/>
              <a:t>Определение и сфера мандата</a:t>
            </a:r>
            <a:endParaRPr lang="en-GB" dirty="0"/>
          </a:p>
          <a:p>
            <a:pPr eaLnBrk="0" hangingPunct="0">
              <a:spcBef>
                <a:spcPts val="400"/>
              </a:spcBef>
              <a:spcAft>
                <a:spcPts val="400"/>
              </a:spcAft>
              <a:buSzPct val="100000"/>
              <a:defRPr/>
            </a:pPr>
            <a:r>
              <a:rPr lang="ru-RU" dirty="0" smtClean="0"/>
              <a:t>Институциональная основа для обеспечения независимости и компетенции</a:t>
            </a:r>
            <a:endParaRPr lang="en-GB" dirty="0"/>
          </a:p>
          <a:p>
            <a:pPr eaLnBrk="0" hangingPunct="0">
              <a:spcBef>
                <a:spcPts val="400"/>
              </a:spcBef>
              <a:spcAft>
                <a:spcPts val="400"/>
              </a:spcAft>
              <a:buSzPct val="100000"/>
              <a:defRPr/>
            </a:pPr>
            <a:r>
              <a:rPr lang="ru-RU" dirty="0" smtClean="0"/>
              <a:t>Кадры и необходимые ресурсы для реализации мандата</a:t>
            </a:r>
            <a:endParaRPr lang="en-GB" dirty="0"/>
          </a:p>
          <a:p>
            <a:pPr eaLnBrk="0" hangingPunct="0">
              <a:spcBef>
                <a:spcPts val="400"/>
              </a:spcBef>
              <a:spcAft>
                <a:spcPts val="400"/>
              </a:spcAft>
              <a:buSzPct val="100000"/>
              <a:defRPr/>
            </a:pPr>
            <a:r>
              <a:rPr lang="ru-RU" dirty="0" smtClean="0"/>
              <a:t>Связь с Парламентом и Правительством</a:t>
            </a:r>
            <a:endParaRPr lang="en-GB" dirty="0"/>
          </a:p>
          <a:p>
            <a:pPr eaLnBrk="0" hangingPunct="0">
              <a:spcBef>
                <a:spcPts val="400"/>
              </a:spcBef>
              <a:spcAft>
                <a:spcPts val="400"/>
              </a:spcAft>
              <a:buSzPct val="100000"/>
              <a:defRPr/>
            </a:pPr>
            <a:r>
              <a:rPr lang="ru-RU" dirty="0" smtClean="0"/>
              <a:t>Контакты с Парламентом</a:t>
            </a:r>
            <a:r>
              <a:rPr lang="en-GB" dirty="0" smtClean="0"/>
              <a:t>, </a:t>
            </a:r>
            <a:r>
              <a:rPr lang="ru-RU" dirty="0" smtClean="0"/>
              <a:t>парламентскими комитетами и отдельными членами Парламента</a:t>
            </a:r>
            <a:endParaRPr lang="en-GB" dirty="0"/>
          </a:p>
          <a:p>
            <a:pPr eaLnBrk="0" hangingPunct="0">
              <a:spcBef>
                <a:spcPts val="400"/>
              </a:spcBef>
              <a:spcAft>
                <a:spcPts val="400"/>
              </a:spcAft>
              <a:buSzPct val="100000"/>
              <a:defRPr/>
            </a:pPr>
            <a:r>
              <a:rPr lang="ru-RU" dirty="0" smtClean="0"/>
              <a:t>Доступ к правительственной информации</a:t>
            </a:r>
            <a:endParaRPr lang="en-GB" dirty="0"/>
          </a:p>
          <a:p>
            <a:pPr eaLnBrk="0" hangingPunct="0">
              <a:spcBef>
                <a:spcPts val="400"/>
              </a:spcBef>
              <a:spcAft>
                <a:spcPts val="400"/>
              </a:spcAft>
              <a:buSzPct val="100000"/>
              <a:defRPr/>
            </a:pPr>
            <a:r>
              <a:rPr lang="ru-RU" dirty="0" smtClean="0"/>
              <a:t>Обеспечение транспарентности в деятельности и в публикуемых отчетах</a:t>
            </a:r>
            <a:endParaRPr lang="en-GB" dirty="0" smtClean="0"/>
          </a:p>
          <a:p>
            <a:pPr eaLnBrk="0" hangingPunct="0">
              <a:spcBef>
                <a:spcPts val="400"/>
              </a:spcBef>
              <a:spcAft>
                <a:spcPts val="400"/>
              </a:spcAft>
              <a:buSzPct val="100000"/>
              <a:defRPr/>
            </a:pPr>
            <a:r>
              <a:rPr lang="ru-RU" dirty="0" smtClean="0"/>
              <a:t>Внимание и согласие со стороны заинтересованных сторон</a:t>
            </a:r>
            <a:endParaRPr lang="en-GB" dirty="0" smtClean="0"/>
          </a:p>
          <a:p>
            <a:pPr eaLnBrk="0" hangingPunct="0">
              <a:spcBef>
                <a:spcPts val="400"/>
              </a:spcBef>
              <a:spcAft>
                <a:spcPts val="400"/>
              </a:spcAft>
              <a:buSzPct val="100000"/>
              <a:defRPr/>
            </a:pPr>
            <a:r>
              <a:rPr lang="ru-RU" dirty="0" smtClean="0"/>
              <a:t>Доступ к общественности</a:t>
            </a:r>
            <a:r>
              <a:rPr lang="en-GB" dirty="0" smtClean="0"/>
              <a:t>, </a:t>
            </a:r>
            <a:r>
              <a:rPr lang="ru-RU" dirty="0" smtClean="0"/>
              <a:t>средствам массовой информации и заинтересованным сторонам</a:t>
            </a:r>
            <a:endParaRPr lang="en-GB" dirty="0"/>
          </a:p>
          <a:p>
            <a:pPr eaLnBrk="0" hangingPunct="0">
              <a:spcBef>
                <a:spcPts val="400"/>
              </a:spcBef>
              <a:spcAft>
                <a:spcPts val="400"/>
              </a:spcAft>
              <a:buSzPct val="100000"/>
              <a:defRPr/>
            </a:pPr>
            <a:r>
              <a:rPr lang="ru-RU" dirty="0" smtClean="0"/>
              <a:t>Разделение функций и компетенций между различными органами</a:t>
            </a:r>
            <a:endParaRPr lang="en-GB" dirty="0"/>
          </a:p>
          <a:p>
            <a:pPr eaLnBrk="0" hangingPunct="0">
              <a:spcBef>
                <a:spcPts val="400"/>
              </a:spcBef>
              <a:spcAft>
                <a:spcPts val="400"/>
              </a:spcAft>
              <a:buSzPct val="100000"/>
              <a:defRPr/>
            </a:pPr>
            <a:r>
              <a:rPr lang="ru-RU" dirty="0" smtClean="0"/>
              <a:t>Установление взаимоотношений с другими соответствующими налогово-бюджетными органами и профессиональными сообществами в целях обеспечения качества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7027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57263">
              <a:defRPr/>
            </a:pPr>
            <a:fld id="{DA7829DF-D637-4F0A-95B2-926AF2482B38}" type="slidenum">
              <a:rPr lang="de-DE">
                <a:solidFill>
                  <a:srgbClr val="FFFFFF"/>
                </a:solidFill>
              </a:rPr>
              <a:pPr defTabSz="957263">
                <a:defRPr/>
              </a:pPr>
              <a:t>7</a:t>
            </a:fld>
            <a:endParaRPr lang="de-DE" dirty="0">
              <a:solidFill>
                <a:srgbClr val="FFFFFF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57263">
              <a:defRPr/>
            </a:pPr>
            <a:r>
              <a:rPr lang="de-DE" dirty="0">
                <a:solidFill>
                  <a:srgbClr val="FFFFFF"/>
                </a:solidFill>
                <a:latin typeface="Palatino"/>
              </a:rPr>
              <a:t>REPUBLIK ÖSTERREICH  Parlament</a:t>
            </a:r>
          </a:p>
        </p:txBody>
      </p:sp>
      <p:sp>
        <p:nvSpPr>
          <p:cNvPr id="4100" name="Rectangle 12"/>
          <p:cNvSpPr>
            <a:spLocks noGrp="1" noChangeArrowheads="1"/>
          </p:cNvSpPr>
          <p:nvPr>
            <p:ph type="title"/>
          </p:nvPr>
        </p:nvSpPr>
        <p:spPr>
          <a:xfrm>
            <a:off x="423863" y="4210050"/>
            <a:ext cx="8229600" cy="1307182"/>
          </a:xfrm>
        </p:spPr>
        <p:txBody>
          <a:bodyPr/>
          <a:lstStyle/>
          <a:p>
            <a:r>
              <a:rPr lang="ru-RU" b="1" cap="small" dirty="0" smtClean="0"/>
              <a:t>Создание Парламентского бюджетного бюро в Австрии</a:t>
            </a:r>
            <a:endParaRPr lang="en-GB" b="1" cap="small" dirty="0"/>
          </a:p>
        </p:txBody>
      </p:sp>
      <p:sp>
        <p:nvSpPr>
          <p:cNvPr id="4101" name="Rectangle 15"/>
          <p:cNvSpPr>
            <a:spLocks noGrp="1" noChangeArrowheads="1"/>
          </p:cNvSpPr>
          <p:nvPr>
            <p:ph idx="1"/>
          </p:nvPr>
        </p:nvSpPr>
        <p:spPr>
          <a:xfrm>
            <a:off x="0" y="-152400"/>
            <a:ext cx="9144000" cy="3962400"/>
          </a:xfrm>
          <a:solidFill>
            <a:srgbClr val="C0C0C0"/>
          </a:solidFill>
        </p:spPr>
        <p:txBody>
          <a:bodyPr/>
          <a:lstStyle/>
          <a:p>
            <a:pPr eaLnBrk="1" hangingPunct="1"/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179225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57263">
              <a:defRPr/>
            </a:pPr>
            <a:fld id="{999022C2-B271-47D0-857F-89BB90E56006}" type="slidenum">
              <a:rPr lang="de-DE">
                <a:latin typeface="+mn-ea"/>
              </a:rPr>
              <a:pPr defTabSz="957263">
                <a:defRPr/>
              </a:pPr>
              <a:t>8</a:t>
            </a:fld>
            <a:endParaRPr lang="de-DE" dirty="0">
              <a:latin typeface="+mn-ea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57263">
              <a:defRPr/>
            </a:pPr>
            <a:r>
              <a:rPr lang="de-DE" dirty="0">
                <a:latin typeface="+mj-lt"/>
              </a:rPr>
              <a:t>REPUBLIK ÖSTERREICH  Parlament</a:t>
            </a:r>
          </a:p>
        </p:txBody>
      </p:sp>
      <p:sp>
        <p:nvSpPr>
          <p:cNvPr id="4100" name="Rectangle 16"/>
          <p:cNvSpPr>
            <a:spLocks noGrp="1" noChangeArrowheads="1"/>
          </p:cNvSpPr>
          <p:nvPr>
            <p:ph type="title"/>
          </p:nvPr>
        </p:nvSpPr>
        <p:spPr>
          <a:xfrm>
            <a:off x="381000" y="548680"/>
            <a:ext cx="8229600" cy="936104"/>
          </a:xfrm>
        </p:spPr>
        <p:txBody>
          <a:bodyPr/>
          <a:lstStyle/>
          <a:p>
            <a:r>
              <a:rPr lang="ru-RU" b="1" cap="small" dirty="0" smtClean="0"/>
              <a:t>Создание нового парламентского бюджетного бюро</a:t>
            </a:r>
            <a:endParaRPr lang="en-GB" b="1" cap="small" dirty="0" smtClean="0"/>
          </a:p>
        </p:txBody>
      </p:sp>
      <p:sp>
        <p:nvSpPr>
          <p:cNvPr id="6149" name="Rectangle 17"/>
          <p:cNvSpPr>
            <a:spLocks noGrp="1" noChangeArrowheads="1"/>
          </p:cNvSpPr>
          <p:nvPr>
            <p:ph type="body" idx="1"/>
          </p:nvPr>
        </p:nvSpPr>
        <p:spPr>
          <a:xfrm>
            <a:off x="395536" y="1340768"/>
            <a:ext cx="8468617" cy="4896544"/>
          </a:xfrm>
        </p:spPr>
        <p:txBody>
          <a:bodyPr/>
          <a:lstStyle/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dirty="0" smtClean="0"/>
              <a:t>Многолетние усилия предоставить Парламенту немедленную и независимую от правительства экспертизу по вопросам бюджета, а также укрепить его позицию во взаимоотношениях с правительством</a:t>
            </a:r>
            <a:endParaRPr lang="en-GB" dirty="0"/>
          </a:p>
          <a:p>
            <a:pPr lvl="0"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dirty="0" smtClean="0"/>
              <a:t>Новым законом о бюджете права Парламента по бюджетным вопросам предоставляются на более высоком уровне агрегирования </a:t>
            </a:r>
            <a:r>
              <a:rPr lang="en-GB" dirty="0" smtClean="0"/>
              <a:t>(</a:t>
            </a:r>
            <a:r>
              <a:rPr lang="en-GB" dirty="0"/>
              <a:t>70 </a:t>
            </a:r>
            <a:r>
              <a:rPr lang="ru-RU" dirty="0" smtClean="0"/>
              <a:t>глобальных бюджетов вместо более </a:t>
            </a:r>
            <a:r>
              <a:rPr lang="en-GB" dirty="0" smtClean="0"/>
              <a:t>1100 </a:t>
            </a:r>
            <a:r>
              <a:rPr lang="ru-RU" dirty="0" smtClean="0"/>
              <a:t>отдельных бюджетных статей</a:t>
            </a:r>
            <a:r>
              <a:rPr lang="en-GB" dirty="0" smtClean="0"/>
              <a:t>)</a:t>
            </a:r>
            <a:r>
              <a:rPr lang="ru-RU" dirty="0" smtClean="0"/>
              <a:t>, при этом требуются дополнительные технические знания</a:t>
            </a:r>
            <a:endParaRPr lang="en-GB" dirty="0"/>
          </a:p>
          <a:p>
            <a:pPr lvl="0"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dirty="0" smtClean="0"/>
              <a:t>Укрепление парламентского бюджетного контроля </a:t>
            </a:r>
            <a:r>
              <a:rPr lang="en-GB" dirty="0" smtClean="0"/>
              <a:t>: </a:t>
            </a:r>
            <a:endParaRPr lang="en-GB" dirty="0"/>
          </a:p>
          <a:p>
            <a:pPr marL="803275" lvl="1" indent="-444500" eaLnBrk="0" hangingPunct="0">
              <a:spcBef>
                <a:spcPts val="400"/>
              </a:spcBef>
              <a:spcAft>
                <a:spcPts val="400"/>
              </a:spcAft>
              <a:buClr>
                <a:schemeClr val="tx2"/>
              </a:buClr>
              <a:buSzPct val="85000"/>
              <a:buFont typeface="Symbol" panose="05050102010706020507" pitchFamily="18" charset="2"/>
              <a:buChar char="-"/>
              <a:defRPr/>
            </a:pPr>
            <a:r>
              <a:rPr lang="ru-RU" dirty="0" smtClean="0"/>
              <a:t>Дополнительные требования к отчетности Министерства финансов</a:t>
            </a:r>
            <a:endParaRPr lang="en-GB" dirty="0"/>
          </a:p>
          <a:p>
            <a:pPr marL="803275" lvl="1" indent="-444500" eaLnBrk="0" hangingPunct="0">
              <a:spcBef>
                <a:spcPts val="400"/>
              </a:spcBef>
              <a:spcAft>
                <a:spcPts val="400"/>
              </a:spcAft>
              <a:buClr>
                <a:schemeClr val="tx2"/>
              </a:buClr>
              <a:buSzPct val="85000"/>
              <a:buFont typeface="Symbol" panose="05050102010706020507" pitchFamily="18" charset="2"/>
              <a:buChar char="-"/>
              <a:defRPr/>
            </a:pPr>
            <a:r>
              <a:rPr lang="ru-RU" dirty="0" smtClean="0"/>
              <a:t>Создание в качестве  пилотного проекта нового независимого Парламентского бюджетного бюро для</a:t>
            </a:r>
            <a:endParaRPr lang="en-GB" dirty="0"/>
          </a:p>
          <a:p>
            <a:pPr marL="1339850" lvl="0" indent="-1339850">
              <a:spcBef>
                <a:spcPts val="1200"/>
              </a:spcBef>
              <a:buClrTx/>
              <a:buSzPct val="110000"/>
              <a:buNone/>
              <a:tabLst>
                <a:tab pos="803275" algn="l"/>
                <a:tab pos="1339850" algn="l"/>
              </a:tabLst>
              <a:defRPr/>
            </a:pPr>
            <a:r>
              <a:rPr lang="en-GB" dirty="0" smtClean="0"/>
              <a:t> 	=&gt;	</a:t>
            </a:r>
            <a:r>
              <a:rPr lang="ru-RU" dirty="0" smtClean="0"/>
              <a:t>предоставления независимого от правительства и объективного анализа</a:t>
            </a:r>
            <a:endParaRPr lang="en-GB" dirty="0" smtClean="0"/>
          </a:p>
          <a:p>
            <a:pPr marL="1339850" lvl="5" indent="-1339850">
              <a:spcBef>
                <a:spcPts val="1200"/>
              </a:spcBef>
              <a:buClrTx/>
              <a:buSzPct val="110000"/>
              <a:buNone/>
              <a:tabLst>
                <a:tab pos="803275" algn="l"/>
                <a:tab pos="1339850" algn="l"/>
              </a:tabLst>
              <a:defRPr/>
            </a:pPr>
            <a:r>
              <a:rPr lang="en-GB" dirty="0" smtClean="0">
                <a:ea typeface="+mn-ea"/>
                <a:cs typeface="+mn-cs"/>
              </a:rPr>
              <a:t>	</a:t>
            </a:r>
            <a:r>
              <a:rPr lang="en-GB" dirty="0" smtClean="0"/>
              <a:t>=&gt;	</a:t>
            </a:r>
            <a:r>
              <a:rPr lang="ru-RU" dirty="0" smtClean="0"/>
              <a:t>оказания поддержки Парламенту</a:t>
            </a:r>
            <a:r>
              <a:rPr lang="en-GB" dirty="0" smtClean="0">
                <a:ea typeface="+mn-ea"/>
                <a:cs typeface="+mn-cs"/>
              </a:rPr>
              <a:t>, </a:t>
            </a:r>
            <a:r>
              <a:rPr lang="ru-RU" dirty="0" smtClean="0">
                <a:ea typeface="+mn-ea"/>
                <a:cs typeface="+mn-cs"/>
              </a:rPr>
              <a:t>в частности, Бюджетному комитету, по бюджетным вопросам</a:t>
            </a:r>
            <a:endParaRPr lang="en-GB" dirty="0" smtClean="0">
              <a:ea typeface="+mn-ea"/>
              <a:cs typeface="+mn-cs"/>
            </a:endParaRPr>
          </a:p>
          <a:p>
            <a:pPr marL="0" lvl="5" indent="0">
              <a:lnSpc>
                <a:spcPct val="150000"/>
              </a:lnSpc>
              <a:spcBef>
                <a:spcPts val="1200"/>
              </a:spcBef>
              <a:buClrTx/>
              <a:buSzPct val="110000"/>
              <a:buNone/>
              <a:defRPr/>
            </a:pPr>
            <a:endParaRPr lang="de-DE" sz="1600" b="1" dirty="0"/>
          </a:p>
        </p:txBody>
      </p:sp>
    </p:spTree>
    <p:extLst>
      <p:ext uri="{BB962C8B-B14F-4D97-AF65-F5344CB8AC3E}">
        <p14:creationId xmlns:p14="http://schemas.microsoft.com/office/powerpoint/2010/main" val="351025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57263">
              <a:defRPr/>
            </a:pPr>
            <a:fld id="{999022C2-B271-47D0-857F-89BB90E56006}" type="slidenum">
              <a:rPr lang="de-DE">
                <a:latin typeface="+mn-ea"/>
              </a:rPr>
              <a:pPr defTabSz="957263">
                <a:defRPr/>
              </a:pPr>
              <a:t>9</a:t>
            </a:fld>
            <a:endParaRPr lang="de-DE" dirty="0">
              <a:latin typeface="+mn-ea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57263">
              <a:defRPr/>
            </a:pPr>
            <a:r>
              <a:rPr lang="de-DE" dirty="0">
                <a:latin typeface="+mj-lt"/>
              </a:rPr>
              <a:t>REPUBLIK ÖSTERREICH  Parlament</a:t>
            </a:r>
          </a:p>
        </p:txBody>
      </p:sp>
      <p:sp>
        <p:nvSpPr>
          <p:cNvPr id="4100" name="Rectangle 16"/>
          <p:cNvSpPr>
            <a:spLocks noGrp="1" noChangeArrowheads="1"/>
          </p:cNvSpPr>
          <p:nvPr>
            <p:ph type="title"/>
          </p:nvPr>
        </p:nvSpPr>
        <p:spPr>
          <a:xfrm>
            <a:off x="381000" y="476672"/>
            <a:ext cx="8229600" cy="807368"/>
          </a:xfrm>
        </p:spPr>
        <p:txBody>
          <a:bodyPr/>
          <a:lstStyle/>
          <a:p>
            <a:r>
              <a:rPr lang="ru-RU" b="1" cap="small" dirty="0" smtClean="0"/>
              <a:t>Основные документы</a:t>
            </a:r>
            <a:endParaRPr lang="en-GB" b="1" cap="small" dirty="0" smtClean="0"/>
          </a:p>
        </p:txBody>
      </p:sp>
      <p:sp>
        <p:nvSpPr>
          <p:cNvPr id="6149" name="Rectangle 17"/>
          <p:cNvSpPr>
            <a:spLocks noGrp="1" noChangeArrowheads="1"/>
          </p:cNvSpPr>
          <p:nvPr>
            <p:ph type="body" idx="1"/>
          </p:nvPr>
        </p:nvSpPr>
        <p:spPr>
          <a:xfrm>
            <a:off x="423863" y="1484784"/>
            <a:ext cx="8468617" cy="4536504"/>
          </a:xfrm>
        </p:spPr>
        <p:txBody>
          <a:bodyPr/>
          <a:lstStyle/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b="1" dirty="0" smtClean="0"/>
              <a:t>Политическое соглашение </a:t>
            </a:r>
            <a:r>
              <a:rPr lang="ru-RU" dirty="0" smtClean="0"/>
              <a:t>между всеми политическими партиями, представленными в Национальной  ассамблеи Австрии</a:t>
            </a:r>
            <a:endParaRPr lang="en-GB" dirty="0"/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b="1" dirty="0" smtClean="0"/>
              <a:t>Заявление Бюджетного комитета </a:t>
            </a:r>
            <a:r>
              <a:rPr lang="ru-RU" dirty="0" smtClean="0"/>
              <a:t>Парламента Австрии</a:t>
            </a:r>
            <a:r>
              <a:rPr lang="en-GB" dirty="0" smtClean="0"/>
              <a:t>, 10</a:t>
            </a:r>
            <a:r>
              <a:rPr lang="ru-RU" dirty="0" smtClean="0"/>
              <a:t> ноября </a:t>
            </a:r>
            <a:r>
              <a:rPr lang="en-GB" dirty="0" smtClean="0"/>
              <a:t>2011 </a:t>
            </a:r>
            <a:r>
              <a:rPr lang="en-GB" dirty="0"/>
              <a:t>(1510 </a:t>
            </a:r>
            <a:r>
              <a:rPr lang="en-GB" dirty="0"/>
              <a:t>d.B</a:t>
            </a:r>
            <a:r>
              <a:rPr lang="en-GB" dirty="0"/>
              <a:t>. XXIV. </a:t>
            </a:r>
            <a:r>
              <a:rPr lang="en-GB" dirty="0" smtClean="0"/>
              <a:t>GP)</a:t>
            </a:r>
          </a:p>
          <a:p>
            <a:pPr marL="0" indent="0" eaLnBrk="0" hangingPunct="0">
              <a:spcBef>
                <a:spcPts val="1200"/>
              </a:spcBef>
              <a:spcAft>
                <a:spcPts val="600"/>
              </a:spcAft>
              <a:buSzPct val="100000"/>
              <a:buNone/>
              <a:defRPr/>
            </a:pPr>
            <a:r>
              <a:rPr lang="ru-RU" dirty="0" smtClean="0"/>
              <a:t>Создание без какой-то конкретной правовой основы, в соответствии со следующими принципами</a:t>
            </a:r>
            <a:r>
              <a:rPr lang="en-GB" dirty="0" smtClean="0"/>
              <a:t>:</a:t>
            </a:r>
            <a:endParaRPr lang="en-GB" dirty="0" smtClean="0"/>
          </a:p>
          <a:p>
            <a:pPr marL="361950" lvl="1" indent="0">
              <a:spcBef>
                <a:spcPts val="600"/>
              </a:spcBef>
              <a:buClrTx/>
              <a:buSzPct val="110000"/>
              <a:buNone/>
              <a:defRPr/>
            </a:pPr>
            <a:r>
              <a:rPr lang="ru-RU" dirty="0" smtClean="0"/>
              <a:t>Парламентское бюджетное бюро</a:t>
            </a:r>
            <a:endParaRPr lang="en-GB" dirty="0" smtClean="0"/>
          </a:p>
          <a:p>
            <a:pPr marL="803275" lvl="1" indent="-444500" eaLnBrk="0" hangingPunct="0">
              <a:spcBef>
                <a:spcPts val="400"/>
              </a:spcBef>
              <a:spcAft>
                <a:spcPts val="400"/>
              </a:spcAft>
              <a:buClr>
                <a:schemeClr val="tx2"/>
              </a:buClr>
              <a:buSzPct val="85000"/>
              <a:buFont typeface="Symbol" panose="05050102010706020507" pitchFamily="18" charset="2"/>
              <a:buChar char="-"/>
              <a:defRPr/>
            </a:pPr>
            <a:r>
              <a:rPr lang="ru-RU" dirty="0" smtClean="0"/>
              <a:t>Работает независимо и обеспечивает высококачественную экспертную оценку</a:t>
            </a:r>
            <a:endParaRPr lang="en-GB" dirty="0"/>
          </a:p>
          <a:p>
            <a:pPr marL="803275" lvl="1" indent="-444500" eaLnBrk="0" hangingPunct="0">
              <a:spcBef>
                <a:spcPts val="400"/>
              </a:spcBef>
              <a:spcAft>
                <a:spcPts val="400"/>
              </a:spcAft>
              <a:buClr>
                <a:schemeClr val="tx2"/>
              </a:buClr>
              <a:buSzPct val="85000"/>
              <a:buFont typeface="Symbol" panose="05050102010706020507" pitchFamily="18" charset="2"/>
              <a:buChar char="-"/>
              <a:defRPr/>
            </a:pPr>
            <a:r>
              <a:rPr lang="ru-RU" dirty="0" smtClean="0"/>
              <a:t>Представляет анализ всем политическим партиям</a:t>
            </a:r>
            <a:endParaRPr lang="en-GB" dirty="0"/>
          </a:p>
          <a:p>
            <a:pPr marL="803275" lvl="1" indent="-444500" eaLnBrk="0" hangingPunct="0">
              <a:spcBef>
                <a:spcPts val="400"/>
              </a:spcBef>
              <a:spcAft>
                <a:spcPts val="400"/>
              </a:spcAft>
              <a:buClr>
                <a:schemeClr val="tx2"/>
              </a:buClr>
              <a:buSzPct val="85000"/>
              <a:buFont typeface="Symbol" panose="05050102010706020507" pitchFamily="18" charset="2"/>
              <a:buChar char="-"/>
              <a:defRPr/>
            </a:pPr>
            <a:r>
              <a:rPr lang="ru-RU" dirty="0" smtClean="0"/>
              <a:t>Обеспечивает транспарентность и публикует результаты на вебсайте Парламента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7343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olien ROM, Juni 2012">
  <a:themeElements>
    <a:clrScheme name="">
      <a:dk1>
        <a:srgbClr val="000000"/>
      </a:dk1>
      <a:lt1>
        <a:srgbClr val="FFFFFF"/>
      </a:lt1>
      <a:dk2>
        <a:srgbClr val="EF0F2C"/>
      </a:dk2>
      <a:lt2>
        <a:srgbClr val="C0C0C0"/>
      </a:lt2>
      <a:accent1>
        <a:srgbClr val="EF0F2C"/>
      </a:accent1>
      <a:accent2>
        <a:srgbClr val="BD0C24"/>
      </a:accent2>
      <a:accent3>
        <a:srgbClr val="FFFFFF"/>
      </a:accent3>
      <a:accent4>
        <a:srgbClr val="000000"/>
      </a:accent4>
      <a:accent5>
        <a:srgbClr val="F6AAAC"/>
      </a:accent5>
      <a:accent6>
        <a:srgbClr val="AB0A20"/>
      </a:accent6>
      <a:hlink>
        <a:srgbClr val="810819"/>
      </a:hlink>
      <a:folHlink>
        <a:srgbClr val="46040D"/>
      </a:folHlink>
    </a:clrScheme>
    <a:fontScheme name="Oep_Powerpoint">
      <a:majorFont>
        <a:latin typeface="Palatino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ep_Powerpoint 1">
        <a:dk1>
          <a:srgbClr val="FFCC00"/>
        </a:dk1>
        <a:lt1>
          <a:srgbClr val="F8F8F8"/>
        </a:lt1>
        <a:dk2>
          <a:srgbClr val="000000"/>
        </a:dk2>
        <a:lt2>
          <a:srgbClr val="6666FF"/>
        </a:lt2>
        <a:accent1>
          <a:srgbClr val="669900"/>
        </a:accent1>
        <a:accent2>
          <a:srgbClr val="006600"/>
        </a:accent2>
        <a:accent3>
          <a:srgbClr val="AAAAAA"/>
        </a:accent3>
        <a:accent4>
          <a:srgbClr val="D4D4D4"/>
        </a:accent4>
        <a:accent5>
          <a:srgbClr val="B8CAAA"/>
        </a:accent5>
        <a:accent6>
          <a:srgbClr val="005C00"/>
        </a:accent6>
        <a:hlink>
          <a:srgbClr val="0099FF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ep_Powerpoint 2">
        <a:dk1>
          <a:srgbClr val="868686"/>
        </a:dk1>
        <a:lt1>
          <a:srgbClr val="FFFFFF"/>
        </a:lt1>
        <a:dk2>
          <a:srgbClr val="009999"/>
        </a:dk2>
        <a:lt2>
          <a:srgbClr val="6600FF"/>
        </a:lt2>
        <a:accent1>
          <a:srgbClr val="9999FF"/>
        </a:accent1>
        <a:accent2>
          <a:srgbClr val="CBCBCB"/>
        </a:accent2>
        <a:accent3>
          <a:srgbClr val="FFFFFF"/>
        </a:accent3>
        <a:accent4>
          <a:srgbClr val="727272"/>
        </a:accent4>
        <a:accent5>
          <a:srgbClr val="CACAFF"/>
        </a:accent5>
        <a:accent6>
          <a:srgbClr val="B8B8B8"/>
        </a:accent6>
        <a:hlink>
          <a:srgbClr val="6600FF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ep_Powerpoint 3">
        <a:dk1>
          <a:srgbClr val="1C1C1C"/>
        </a:dk1>
        <a:lt1>
          <a:srgbClr val="FFFFFF"/>
        </a:lt1>
        <a:dk2>
          <a:srgbClr val="000000"/>
        </a:dk2>
        <a:lt2>
          <a:srgbClr val="969696"/>
        </a:lt2>
        <a:accent1>
          <a:srgbClr val="DDDDDD"/>
        </a:accent1>
        <a:accent2>
          <a:srgbClr val="CBCBCB"/>
        </a:accent2>
        <a:accent3>
          <a:srgbClr val="FFFFFF"/>
        </a:accent3>
        <a:accent4>
          <a:srgbClr val="161616"/>
        </a:accent4>
        <a:accent5>
          <a:srgbClr val="EBEBEB"/>
        </a:accent5>
        <a:accent6>
          <a:srgbClr val="B8B8B8"/>
        </a:accent6>
        <a:hlink>
          <a:srgbClr val="4D4D4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ep_Powerpoint 4">
        <a:dk1>
          <a:srgbClr val="FFCC00"/>
        </a:dk1>
        <a:lt1>
          <a:srgbClr val="FFFFCC"/>
        </a:lt1>
        <a:dk2>
          <a:srgbClr val="000099"/>
        </a:dk2>
        <a:lt2>
          <a:srgbClr val="00CC00"/>
        </a:lt2>
        <a:accent1>
          <a:srgbClr val="3333FF"/>
        </a:accent1>
        <a:accent2>
          <a:srgbClr val="3333CC"/>
        </a:accent2>
        <a:accent3>
          <a:srgbClr val="AAAACA"/>
        </a:accent3>
        <a:accent4>
          <a:srgbClr val="DADAAE"/>
        </a:accent4>
        <a:accent5>
          <a:srgbClr val="ADADFF"/>
        </a:accent5>
        <a:accent6>
          <a:srgbClr val="2D2DB9"/>
        </a:accent6>
        <a:hlink>
          <a:srgbClr val="0099FF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ep_Powerpoint 5">
        <a:dk1>
          <a:srgbClr val="FFFF00"/>
        </a:dk1>
        <a:lt1>
          <a:srgbClr val="FFFFFF"/>
        </a:lt1>
        <a:dk2>
          <a:srgbClr val="FF0033"/>
        </a:dk2>
        <a:lt2>
          <a:srgbClr val="000000"/>
        </a:lt2>
        <a:accent1>
          <a:srgbClr val="330099"/>
        </a:accent1>
        <a:accent2>
          <a:srgbClr val="CC0000"/>
        </a:accent2>
        <a:accent3>
          <a:srgbClr val="FFAAAD"/>
        </a:accent3>
        <a:accent4>
          <a:srgbClr val="DADADA"/>
        </a:accent4>
        <a:accent5>
          <a:srgbClr val="ADAACA"/>
        </a:accent5>
        <a:accent6>
          <a:srgbClr val="B90000"/>
        </a:accent6>
        <a:hlink>
          <a:srgbClr val="0099FF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Folien ROM, Juni 2012</Template>
  <TotalTime>291</TotalTime>
  <Words>1928</Words>
  <Application>Microsoft Office PowerPoint</Application>
  <PresentationFormat>Экран (4:3)</PresentationFormat>
  <Paragraphs>333</Paragraphs>
  <Slides>35</Slides>
  <Notes>31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43" baseType="lpstr">
      <vt:lpstr>Arial</vt:lpstr>
      <vt:lpstr>Palatino</vt:lpstr>
      <vt:lpstr>Symbol</vt:lpstr>
      <vt:lpstr>Tahoma</vt:lpstr>
      <vt:lpstr>Times</vt:lpstr>
      <vt:lpstr>Times New Roman</vt:lpstr>
      <vt:lpstr>ヒラギノ角ゴ Pro W3</vt:lpstr>
      <vt:lpstr>Folien ROM, Juni 2012</vt:lpstr>
      <vt:lpstr> PEM PAL Бюджетное сообщество (БС) “Роль Парламента Австрии в бюджетировании  Бюджетное бюро Парламента Австрии  Вена , 30 января 2014 года</vt:lpstr>
      <vt:lpstr>Содержание</vt:lpstr>
      <vt:lpstr>Парламентские бюджетные бюро как часть налогово-бюджетного управления </vt:lpstr>
      <vt:lpstr>Обоснование создания парламентских бюджетных бюро и независимых бюджетных учреждений (I)</vt:lpstr>
      <vt:lpstr>Обоснование создания парламентских бюджетных бюро и независимых бюджетных учреждений(II)</vt:lpstr>
      <vt:lpstr>Вопросы для рассмотрения</vt:lpstr>
      <vt:lpstr>Создание Парламентского бюджетного бюро в Австрии</vt:lpstr>
      <vt:lpstr>Создание нового парламентского бюджетного бюро</vt:lpstr>
      <vt:lpstr>Основные документы</vt:lpstr>
      <vt:lpstr> Ресурсы и организация</vt:lpstr>
      <vt:lpstr>Мандат</vt:lpstr>
      <vt:lpstr>Руководящие принципы и стратегический подход</vt:lpstr>
      <vt:lpstr>Руководящие принципы ПББ</vt:lpstr>
      <vt:lpstr>Стратегический подход</vt:lpstr>
      <vt:lpstr>Продукты и услуги</vt:lpstr>
      <vt:lpstr> Каталог продуктов и услуг</vt:lpstr>
      <vt:lpstr> Каталог продуктов и услуг (проект)</vt:lpstr>
      <vt:lpstr> Каталог продуктов и услуг (проект)</vt:lpstr>
      <vt:lpstr> Каталог продуктов и услуг (проект)</vt:lpstr>
      <vt:lpstr> Каталог продуктов и услуг (проект)</vt:lpstr>
      <vt:lpstr> Каталог продуктов и услуг (проект)</vt:lpstr>
      <vt:lpstr>Budget-Analysen - Budgetdienst</vt:lpstr>
      <vt:lpstr> Каталог продуктов и услуг (проект)</vt:lpstr>
      <vt:lpstr>Взаимоотношения с другими учреждениями</vt:lpstr>
      <vt:lpstr>Взаимоотношения с Правительством</vt:lpstr>
      <vt:lpstr>Взаимоотношения с независимыми учреждениями и научным сообществом</vt:lpstr>
      <vt:lpstr>Взаимоотношения с независимыми учреждениями и научным сообществом</vt:lpstr>
      <vt:lpstr>Вклад в парламентские обсуждения</vt:lpstr>
      <vt:lpstr>Вклад со стороны ПББ (I)</vt:lpstr>
      <vt:lpstr>Вклад со стороны ПББ(II)</vt:lpstr>
      <vt:lpstr>Анализ бюджета на 2013</vt:lpstr>
      <vt:lpstr>Анализ Среднесрочной программы расходов на 2014 – 2017 гг.</vt:lpstr>
      <vt:lpstr>Вызовы и проблемы</vt:lpstr>
      <vt:lpstr>Вызовы 2014 года</vt:lpstr>
      <vt:lpstr>Спасибо за внимание!</vt:lpstr>
    </vt:vector>
  </TitlesOfParts>
  <Company>Parlamentsdirektion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ECPRD-Seminar  “The European Economic and Financial Crisis  and the Role of Parliaments”  6/7 June 2012, Roma  Round Table “Beyond the crisis:  New Fiscal Rules for Long-term Stability” Austria’s emerging new fiscal framework</dc:title>
  <dc:creator>%user2%</dc:creator>
  <cp:lastModifiedBy>Marina Aidova</cp:lastModifiedBy>
  <cp:revision>476</cp:revision>
  <cp:lastPrinted>2014-01-27T08:46:49Z</cp:lastPrinted>
  <dcterms:created xsi:type="dcterms:W3CDTF">2012-06-05T13:27:25Z</dcterms:created>
  <dcterms:modified xsi:type="dcterms:W3CDTF">2014-01-28T17:54:59Z</dcterms:modified>
</cp:coreProperties>
</file>