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6" r:id="rId2"/>
  </p:sldMasterIdLst>
  <p:notesMasterIdLst>
    <p:notesMasterId r:id="rId12"/>
  </p:notesMasterIdLst>
  <p:sldIdLst>
    <p:sldId id="264" r:id="rId3"/>
    <p:sldId id="272" r:id="rId4"/>
    <p:sldId id="256" r:id="rId5"/>
    <p:sldId id="276" r:id="rId6"/>
    <p:sldId id="273" r:id="rId7"/>
    <p:sldId id="274" r:id="rId8"/>
    <p:sldId id="271" r:id="rId9"/>
    <p:sldId id="277" r:id="rId10"/>
    <p:sldId id="275" r:id="rId11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AED83CE7-1D5D-488D-9B2D-59AAAF058CFB}" type="datetimeFigureOut">
              <a:rPr lang="en-US" smtClean="0"/>
              <a:t>11/23/2018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63638"/>
            <a:ext cx="5583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8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DA2242B9-A597-467B-9E6C-E66D5F3FDDA0}" type="slidenum">
              <a:rPr lang="en-US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57859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14A1E-9281-41BE-89D5-8C56B3D09D0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BD02-1BA6-4485-8A00-D79B5DE34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671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14A1E-9281-41BE-89D5-8C56B3D09D0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BD02-1BA6-4485-8A00-D79B5DE34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128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14A1E-9281-41BE-89D5-8C56B3D09D0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BD02-1BA6-4485-8A00-D79B5DE34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63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410CCCAA-C7D2-485C-AB81-DF2EC01AD1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11/23/2018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F37F4A5-C87A-4471-9AC1-96674EB9DB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0385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410CCCAA-C7D2-485C-AB81-DF2EC01AD1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11/23/2018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F37F4A5-C87A-4471-9AC1-96674EB9DB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786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410CCCAA-C7D2-485C-AB81-DF2EC01AD1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11/23/2018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F37F4A5-C87A-4471-9AC1-96674EB9DB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063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410CCCAA-C7D2-485C-AB81-DF2EC01AD1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11/23/2018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F37F4A5-C87A-4471-9AC1-96674EB9DB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7071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410CCCAA-C7D2-485C-AB81-DF2EC01AD1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11/23/2018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F37F4A5-C87A-4471-9AC1-96674EB9DB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7162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410CCCAA-C7D2-485C-AB81-DF2EC01AD1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11/23/2018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F37F4A5-C87A-4471-9AC1-96674EB9DB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0877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410CCCAA-C7D2-485C-AB81-DF2EC01AD1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11/23/2018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F37F4A5-C87A-4471-9AC1-96674EB9DB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4240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410CCCAA-C7D2-485C-AB81-DF2EC01AD1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11/23/2018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F37F4A5-C87A-4471-9AC1-96674EB9DB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050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14A1E-9281-41BE-89D5-8C56B3D09D0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BD02-1BA6-4485-8A00-D79B5DE34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8731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410CCCAA-C7D2-485C-AB81-DF2EC01AD1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11/23/2018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F37F4A5-C87A-4471-9AC1-96674EB9DB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960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410CCCAA-C7D2-485C-AB81-DF2EC01AD1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11/23/2018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F37F4A5-C87A-4471-9AC1-96674EB9DB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6988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410CCCAA-C7D2-485C-AB81-DF2EC01AD1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11/23/2018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F37F4A5-C87A-4471-9AC1-96674EB9DB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426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14A1E-9281-41BE-89D5-8C56B3D09D0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BD02-1BA6-4485-8A00-D79B5DE34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29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14A1E-9281-41BE-89D5-8C56B3D09D0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BD02-1BA6-4485-8A00-D79B5DE34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5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14A1E-9281-41BE-89D5-8C56B3D09D0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BD02-1BA6-4485-8A00-D79B5DE34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655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14A1E-9281-41BE-89D5-8C56B3D09D0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BD02-1BA6-4485-8A00-D79B5DE34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476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14A1E-9281-41BE-89D5-8C56B3D09D0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BD02-1BA6-4485-8A00-D79B5DE34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963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14A1E-9281-41BE-89D5-8C56B3D09D0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BD02-1BA6-4485-8A00-D79B5DE34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16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14A1E-9281-41BE-89D5-8C56B3D09D0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BD02-1BA6-4485-8A00-D79B5DE34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749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14A1E-9281-41BE-89D5-8C56B3D09D0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FBD02-1BA6-4485-8A00-D79B5DE34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018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10CCCAA-C7D2-485C-AB81-DF2EC01AD1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11/23/2018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5F37F4A5-C87A-4471-9AC1-96674EB9DB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955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8D5BB5F4-2805-4774-A501-87E900E28A43}"/>
              </a:ext>
            </a:extLst>
          </p:cNvPr>
          <p:cNvSpPr txBox="1">
            <a:spLocks/>
          </p:cNvSpPr>
          <p:nvPr/>
        </p:nvSpPr>
        <p:spPr bwMode="auto">
          <a:xfrm>
            <a:off x="1824990" y="1979166"/>
            <a:ext cx="8763000" cy="1323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457200">
              <a:defRPr/>
            </a:pPr>
            <a:r>
              <a:rPr lang="hr-HR" sz="5400" b="1" spc="50" dirty="0">
                <a:ln w="11430"/>
                <a:solidFill>
                  <a:schemeClr val="accent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anose="020F0502020204030204"/>
              </a:rPr>
              <a:t>PROJEKCIJE NOVČANIH TOKOVA</a:t>
            </a:r>
            <a:endParaRPr lang="hr-HR" sz="5400" spc="190" dirty="0">
              <a:solidFill>
                <a:schemeClr val="accent4"/>
              </a:solidFill>
              <a:latin typeface="Calibri" panose="020F0502020204030204"/>
            </a:endParaRPr>
          </a:p>
        </p:txBody>
      </p:sp>
      <p:pic>
        <p:nvPicPr>
          <p:cNvPr id="2052" name="Picture 2" descr="C:\Users\nvard.arakelyan.MINFINLOCAL\Downloads\minfin-fon2-eng.png">
            <a:extLst>
              <a:ext uri="{FF2B5EF4-FFF2-40B4-BE49-F238E27FC236}">
                <a16:creationId xmlns:a16="http://schemas.microsoft.com/office/drawing/2014/main" id="{1529D520-D3C2-4594-ABEB-49AAC4082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880" y="7938"/>
            <a:ext cx="9911080" cy="1734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134584B-F20D-4ED0-AA4C-B041DB11135B}"/>
              </a:ext>
            </a:extLst>
          </p:cNvPr>
          <p:cNvSpPr/>
          <p:nvPr/>
        </p:nvSpPr>
        <p:spPr>
          <a:xfrm>
            <a:off x="8558489" y="5868520"/>
            <a:ext cx="2895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763" algn="just" defTabSz="457200">
              <a:defRPr/>
            </a:pPr>
            <a:r>
              <a:rPr lang="hr-HR" sz="2000" b="1">
                <a:solidFill>
                  <a:srgbClr val="36AFCE">
                    <a:lumMod val="50000"/>
                  </a:srgbClr>
                </a:solidFill>
                <a:latin typeface="Calibri" panose="020F0502020204030204"/>
              </a:rPr>
              <a:t>Arshaluys Margaryan</a:t>
            </a:r>
          </a:p>
          <a:p>
            <a:pPr indent="4763" algn="just" defTabSz="457200">
              <a:defRPr/>
            </a:pPr>
            <a:r>
              <a:rPr lang="hr-HR" sz="2000" b="1">
                <a:solidFill>
                  <a:srgbClr val="36AFCE">
                    <a:lumMod val="50000"/>
                  </a:srgbClr>
                </a:solidFill>
                <a:latin typeface="Calibri" panose="020F0502020204030204"/>
              </a:rPr>
              <a:t>Zhirayr Titizyan </a:t>
            </a:r>
            <a:endParaRPr lang="hr-HR" sz="2000" b="1" dirty="0">
              <a:solidFill>
                <a:srgbClr val="36AFCE">
                  <a:lumMod val="50000"/>
                </a:srgbClr>
              </a:solidFill>
              <a:latin typeface="Calibri" panose="020F0502020204030204"/>
              <a:cs typeface="Arial" charset="0"/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75EC67A6-2BFA-49DE-AB0A-47E941E52A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" y="5873212"/>
            <a:ext cx="4572000" cy="68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457200" eaLnBrk="1" hangingPunct="1">
              <a:lnSpc>
                <a:spcPct val="80000"/>
              </a:lnSpc>
            </a:pPr>
            <a:r>
              <a:rPr lang="hr-HR" altLang="en-US" sz="2400" b="1" dirty="0">
                <a:solidFill>
                  <a:srgbClr val="000066"/>
                </a:solidFill>
                <a:latin typeface="Calibri" panose="020F0502020204030204"/>
              </a:rPr>
              <a:t>Beč, Austrija</a:t>
            </a:r>
          </a:p>
          <a:p>
            <a:pPr algn="ctr" defTabSz="457200" eaLnBrk="1" hangingPunct="1">
              <a:lnSpc>
                <a:spcPct val="80000"/>
              </a:lnSpc>
            </a:pPr>
            <a:r>
              <a:rPr lang="hr-HR" altLang="en-US" sz="2400" b="1">
                <a:solidFill>
                  <a:srgbClr val="000066"/>
                </a:solidFill>
                <a:latin typeface="Calibri" panose="020F0502020204030204"/>
              </a:rPr>
              <a:t>7. – 9. studenoga 2018.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1C3D9A2-C2D8-451C-BF7E-DCE128B5F4CB}"/>
              </a:ext>
            </a:extLst>
          </p:cNvPr>
          <p:cNvSpPr/>
          <p:nvPr/>
        </p:nvSpPr>
        <p:spPr>
          <a:xfrm>
            <a:off x="4391627" y="3652833"/>
            <a:ext cx="335540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57200">
              <a:defRPr/>
            </a:pPr>
            <a:r>
              <a:rPr lang="hr-HR" sz="6000" b="1" spc="50" dirty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anose="020F0502020204030204"/>
              </a:rPr>
              <a:t>ARMENIJA</a:t>
            </a:r>
          </a:p>
        </p:txBody>
      </p:sp>
    </p:spTree>
    <p:extLst>
      <p:ext uri="{BB962C8B-B14F-4D97-AF65-F5344CB8AC3E}">
        <p14:creationId xmlns:p14="http://schemas.microsoft.com/office/powerpoint/2010/main" val="138822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7480"/>
            <a:ext cx="10515600" cy="4749483"/>
          </a:xfrm>
        </p:spPr>
        <p:txBody>
          <a:bodyPr/>
          <a:lstStyle/>
          <a:p>
            <a:r>
              <a:rPr lang="hr-HR"/>
              <a:t>izrada projekcija novčanih tokova i upravljanje novčanim tokovima integrirani su u glavne funkcije Odjela za upravljanje javnim dugom Ministarstva financija (OUJD),</a:t>
            </a:r>
          </a:p>
          <a:p>
            <a:r>
              <a:rPr lang="hr-HR"/>
              <a:t>srednji ured OUJD-a primjenjuje projekcije novčanih tokova, a prednji ured OUJD-om upravlja novčanim tokovima,</a:t>
            </a:r>
          </a:p>
          <a:p>
            <a:r>
              <a:rPr lang="hr-HR"/>
              <a:t>4 zaposlenika OUJD-a rade na projekciji novčanih tokova,</a:t>
            </a:r>
          </a:p>
          <a:p>
            <a:r>
              <a:rPr lang="hr-HR"/>
              <a:t>OUJD, među ostalim, podnosi izvještaj o projekcijama novčanih tokova zamjeniku ministra, kao i ministru financija.</a:t>
            </a:r>
            <a:endParaRPr lang="hr-HR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DBFC9AC-1D94-4FD3-B413-51883FCA1E01}"/>
              </a:ext>
            </a:extLst>
          </p:cNvPr>
          <p:cNvSpPr txBox="1">
            <a:spLocks/>
          </p:cNvSpPr>
          <p:nvPr/>
        </p:nvSpPr>
        <p:spPr bwMode="auto">
          <a:xfrm>
            <a:off x="553720" y="157798"/>
            <a:ext cx="1103884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 kern="1200">
                <a:solidFill>
                  <a:srgbClr val="3411A5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3800" b="1" i="0" u="none" strike="noStrike" kern="1200" cap="none" spc="0" normalizeH="0" baseline="0" noProof="0">
                <a:ln>
                  <a:noFill/>
                </a:ln>
                <a:solidFill>
                  <a:srgbClr val="3411A5"/>
                </a:solidFill>
                <a:effectLst/>
                <a:uLnTx/>
                <a:uFillTx/>
                <a:latin typeface="NewBskvll BT"/>
              </a:rPr>
              <a:t>Funkcije projekcija novčanih tokova</a:t>
            </a:r>
            <a:endParaRPr kumimoji="0" lang="hr-HR" sz="3800" b="1" i="0" u="none" strike="noStrike" kern="1200" cap="none" spc="0" normalizeH="0" baseline="0" noProof="0" dirty="0">
              <a:ln>
                <a:noFill/>
              </a:ln>
              <a:solidFill>
                <a:srgbClr val="3411A5"/>
              </a:solidFill>
              <a:effectLst/>
              <a:uLnTx/>
              <a:uFillTx/>
              <a:latin typeface="NewBskvll B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29465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5320" y="1463358"/>
            <a:ext cx="11013440" cy="4942522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en-US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DBFC9AC-1D94-4FD3-B413-51883FCA1E01}"/>
              </a:ext>
            </a:extLst>
          </p:cNvPr>
          <p:cNvSpPr txBox="1">
            <a:spLocks/>
          </p:cNvSpPr>
          <p:nvPr/>
        </p:nvSpPr>
        <p:spPr bwMode="auto">
          <a:xfrm>
            <a:off x="543560" y="157798"/>
            <a:ext cx="11054080" cy="1030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 kern="1200">
                <a:solidFill>
                  <a:srgbClr val="3411A5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9pPr>
          </a:lstStyle>
          <a:p>
            <a:pPr lvl="0"/>
            <a:r>
              <a:rPr lang="hr-HR" sz="3200">
                <a:latin typeface="NewBskvll BT"/>
              </a:rPr>
              <a:t>Jedinstveni račun riznice</a:t>
            </a:r>
            <a:endParaRPr kumimoji="0" lang="hr-HR" sz="3200" b="1" i="0" u="none" strike="noStrike" kern="1200" cap="none" spc="0" normalizeH="0" baseline="0" noProof="0" dirty="0">
              <a:ln>
                <a:noFill/>
              </a:ln>
              <a:solidFill>
                <a:srgbClr val="3411A5"/>
              </a:solidFill>
              <a:effectLst/>
              <a:uLnTx/>
              <a:uFillTx/>
              <a:latin typeface="NewBskvll B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1259840"/>
            <a:ext cx="10515600" cy="49171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/>
              <a:t>Jedinstveni račun riznice (JRR) dobro je osmišljen. Nema državnih gotovinskih salda u sustavu poslovnih banaka.  Saldo JRR-a je znatan, zajedno sa saldom državnog proračuna, uključuje saldo lokalnih zajednica, izvanproračunskih fondova, državnih neposlovnih organizacija i projekata koje financiraju donatori.  MF održava i „stabilizacijski fond” koji se sastoji od prethodno obračunanih, ali nepotrošenih salda. 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hr-HR"/>
              <a:t>MF kontrolira samo saldo državnog proračuna i stabilizacijskog fonda.</a:t>
            </a:r>
          </a:p>
          <a:p>
            <a:pPr marL="800100" lvl="1" indent="-342900"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hr-HR"/>
              <a:t>Ali može upotrebljavati i sredstva ostalih salda bez kamata za upravljanje novčanim sredstvima</a:t>
            </a:r>
          </a:p>
          <a:p>
            <a:pPr marL="800100" lvl="1" indent="-342900"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hr-HR"/>
              <a:t>Zarađuje kamate ulaganjem privremenih viškova salda samo u CBA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53463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5320" y="1463358"/>
            <a:ext cx="11013440" cy="4942522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en-US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DBFC9AC-1D94-4FD3-B413-51883FCA1E01}"/>
              </a:ext>
            </a:extLst>
          </p:cNvPr>
          <p:cNvSpPr txBox="1">
            <a:spLocks/>
          </p:cNvSpPr>
          <p:nvPr/>
        </p:nvSpPr>
        <p:spPr bwMode="auto">
          <a:xfrm>
            <a:off x="543560" y="157798"/>
            <a:ext cx="1105408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 kern="1200">
                <a:solidFill>
                  <a:srgbClr val="3411A5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9pPr>
          </a:lstStyle>
          <a:p>
            <a:pPr lvl="0"/>
            <a:r>
              <a:rPr lang="hr-HR" sz="3200">
                <a:latin typeface="NewBskvll BT"/>
              </a:rPr>
              <a:t>Obuhvat projekcija novčanih tokova i vremensko razdoblje</a:t>
            </a:r>
            <a:endParaRPr kumimoji="0" lang="hr-HR" sz="3200" b="1" i="0" u="none" strike="noStrike" kern="1200" cap="none" spc="0" normalizeH="0" baseline="0" noProof="0" dirty="0">
              <a:ln>
                <a:noFill/>
              </a:ln>
              <a:solidFill>
                <a:srgbClr val="3411A5"/>
              </a:solidFill>
              <a:effectLst/>
              <a:uLnTx/>
              <a:uFillTx/>
              <a:latin typeface="NewBskvll B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1259840"/>
            <a:ext cx="10515600" cy="49171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/>
              <a:t>Projekcije novčanih tokova obuhvaćaju državni proračun (detaljno) i ostale novčane tokove jedinstvenog računa riznice (JRR).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/>
              <a:t>Na početku fiskalne godine, OUJD priprema tromjesečne i mjesečne projekcije novčanih tokova državnog proračuna do kraja fiskalne godine.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/>
              <a:t>Početkom mjeseca, OUJD priprema tjedne projekcije za tekući mjesec.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/>
              <a:t>Na kraju 2018. OUJD priprema tjedne projekcije novčanih tokova za nadolazeće tromjesečje.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/>
              <a:t>Usto, ako postoje poteškoće u implementaciji državnog proračuna, OUJD izrađuje dnevne projekcije novčanih tokova.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/>
              <a:t>Projekcije se produljuju krajem svakog razdoblja.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01542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5320" y="1463358"/>
            <a:ext cx="11013440" cy="4942522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en-US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DBFC9AC-1D94-4FD3-B413-51883FCA1E01}"/>
              </a:ext>
            </a:extLst>
          </p:cNvPr>
          <p:cNvSpPr txBox="1">
            <a:spLocks/>
          </p:cNvSpPr>
          <p:nvPr/>
        </p:nvSpPr>
        <p:spPr bwMode="auto">
          <a:xfrm>
            <a:off x="582930" y="157798"/>
            <a:ext cx="1099566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 kern="1200">
                <a:solidFill>
                  <a:srgbClr val="3411A5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3400" b="1" i="0" u="none" strike="noStrike" kern="1200" cap="none" spc="0" normalizeH="0" baseline="0" noProof="0">
                <a:ln>
                  <a:noFill/>
                </a:ln>
                <a:solidFill>
                  <a:srgbClr val="3411A5"/>
                </a:solidFill>
                <a:effectLst/>
                <a:uLnTx/>
                <a:uFillTx/>
                <a:latin typeface="NewBskvll BT"/>
              </a:rPr>
              <a:t>Glavni izvori podataka i alati za projekcije novčanih tokova</a:t>
            </a:r>
            <a:endParaRPr kumimoji="0" lang="hr-HR" sz="3400" b="1" i="0" u="none" strike="noStrike" kern="1200" cap="none" spc="0" normalizeH="0" baseline="0" noProof="0" dirty="0">
              <a:ln>
                <a:noFill/>
              </a:ln>
              <a:solidFill>
                <a:srgbClr val="3411A5"/>
              </a:solidFill>
              <a:effectLst/>
              <a:uLnTx/>
              <a:uFillTx/>
              <a:latin typeface="NewBskvll BT"/>
              <a:ea typeface="+mj-ea"/>
              <a:cs typeface="+mj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1427480"/>
            <a:ext cx="10515600" cy="474948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/>
              <a:t>OUJD priprema tromjesečne, mjesečne i tjedne profile prihoda i rashoda državnog proračuna na temelju povijesnih podataka te uzimajući u obzir trenutačne značajke implementacije državnog proračuna. Neke stavke rashoda (npr. plaće, servisiranje duga, zaduživanje) znaju se točno. 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/>
              <a:t>OUJD surađuje s ostalim odjelima Ministarstva financija, Središnjom bankom i Odborom za državne prihode.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/>
              <a:t>OUJD organizira sastanke Odbora za proračun svakog četvrtka, na koje dolazi i CBA.  U prošlosti je ovim Odborom predsjedao zamjenik ministra, a sastancima su prisustvovali i predstavnici iz Odbora za poslovanje riznice, Odbora za državne prihode i drugi.  Ali kako se novčana pozicija poboljšala, sada primarno služi za razmjenu informacija na operativnoj razini.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/>
              <a:t>Za novčane projekcije OUJD upotrebljava Excel tablice kako bi detaljnije iznio podatke iz projekcije.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/>
              <a:t>OUJD upotrebljava klijentski softver riznice za prikupljanje informacija i izgradnju baze stvarnih podataka.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hr-HR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43431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5320" y="1463358"/>
            <a:ext cx="11013440" cy="4942522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en-US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DBFC9AC-1D94-4FD3-B413-51883FCA1E01}"/>
              </a:ext>
            </a:extLst>
          </p:cNvPr>
          <p:cNvSpPr txBox="1">
            <a:spLocks/>
          </p:cNvSpPr>
          <p:nvPr/>
        </p:nvSpPr>
        <p:spPr bwMode="auto">
          <a:xfrm>
            <a:off x="980440" y="157798"/>
            <a:ext cx="1014476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 kern="1200">
                <a:solidFill>
                  <a:srgbClr val="3411A5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3800" b="1" i="0" u="none" strike="noStrike" kern="1200" cap="none" spc="0" normalizeH="0" baseline="0" noProof="0">
                <a:ln>
                  <a:noFill/>
                </a:ln>
                <a:solidFill>
                  <a:srgbClr val="3411A5"/>
                </a:solidFill>
                <a:effectLst/>
                <a:uLnTx/>
                <a:uFillTx/>
                <a:latin typeface="NewBskvll BT"/>
              </a:rPr>
              <a:t>Točnost i upotreba projekcija novčanih tokova</a:t>
            </a:r>
            <a:endParaRPr kumimoji="0" lang="hr-HR" sz="3800" b="1" i="0" u="none" strike="noStrike" kern="1200" cap="none" spc="0" normalizeH="0" baseline="0" noProof="0" dirty="0">
              <a:ln>
                <a:noFill/>
              </a:ln>
              <a:solidFill>
                <a:srgbClr val="3411A5"/>
              </a:solidFill>
              <a:effectLst/>
              <a:uLnTx/>
              <a:uFillTx/>
              <a:latin typeface="NewBskvll BT"/>
              <a:ea typeface="+mj-ea"/>
              <a:cs typeface="+mj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1427480"/>
            <a:ext cx="10515600" cy="47494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/>
              <a:t>Projekcije novčanih tokova šalju se zamjeniku ministra, ministru financija i Središnjoj banci u okviru koordinacije monetarnih i fiskalnih politika.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/>
              <a:t>OUJD također investira privremene novčane viškove samo u CBA i to kao oročene depozite.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/>
              <a:t>Učinak projekcija OUJD-a bio je zadovoljavajuć. Postoje greške koje nisu zanemarive, ali smo na njima mogli naučiti što poboljšati za ubuduće.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/>
              <a:t>OUJD sustavno analizira pogreške u projekcijama kako bi dobio bolji uvid u trenutačne tokove što može biti relevantno za donošenje odluka o tome kako ispraviti pogreške i služi kao lekcija za izradu budućih projekcija.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16120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8035"/>
          </a:xfrm>
        </p:spPr>
        <p:txBody>
          <a:bodyPr>
            <a:normAutofit/>
          </a:bodyPr>
          <a:lstStyle/>
          <a:p>
            <a:pPr algn="ctr"/>
            <a:r>
              <a:rPr lang="hr-HR" sz="3200" b="1" dirty="0">
                <a:solidFill>
                  <a:srgbClr val="3411A5"/>
                </a:solidFill>
                <a:latin typeface="NewBskvll BT"/>
              </a:rPr>
              <a:t>Pogreške u mjesečnim projekcijama 2017.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8040" y="1356360"/>
            <a:ext cx="5994400" cy="4114799"/>
          </a:xfrm>
          <a:prstGeom prst="rect">
            <a:avLst/>
          </a:prstGeom>
          <a:noFill/>
        </p:spPr>
      </p:pic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30" y="1356360"/>
            <a:ext cx="5166360" cy="411479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726575" y="1429790"/>
            <a:ext cx="889462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1400" b="1" dirty="0"/>
              <a:t>Prihodi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13997" y="1429789"/>
            <a:ext cx="258248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1400" b="1" dirty="0"/>
              <a:t>Proračunski rashodi bez kamata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1958" y="3291289"/>
            <a:ext cx="815917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1000" dirty="0"/>
              <a:t>Pogreška u prihodima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70291" y="3291289"/>
            <a:ext cx="8692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1000" dirty="0"/>
              <a:t>Projekcija prihoda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11906" y="3291289"/>
            <a:ext cx="869200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1100" dirty="0"/>
              <a:t>Stvarni prihod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188903" y="2972085"/>
            <a:ext cx="209902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1000" dirty="0"/>
              <a:t>Proračunski rashodi bez kamata – pogreška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188903" y="3358141"/>
            <a:ext cx="2279129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1000" dirty="0"/>
              <a:t>Proračunski rashodi bez kamata – projekcija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88903" y="3756055"/>
            <a:ext cx="2279129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1000" dirty="0"/>
              <a:t>Proračunski rashodi bez kamata – stvarni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119796" y="1737566"/>
            <a:ext cx="742559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1000" dirty="0"/>
              <a:t>milijarde ARD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444934" y="1737565"/>
            <a:ext cx="71926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1000" dirty="0"/>
              <a:t>milijarde ARD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7040" y="4153969"/>
            <a:ext cx="1039091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1000" dirty="0"/>
              <a:t>Izvor OUJD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57899" y="4730318"/>
            <a:ext cx="1039091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1000" dirty="0"/>
              <a:t>Izvor OUJD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119797" y="5111524"/>
            <a:ext cx="4671233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1000" dirty="0"/>
              <a:t>Sij            Velj       Ožu        Tra        Svi          Lip         Srp         Kol            Ruj        List        </a:t>
            </a:r>
            <a:r>
              <a:rPr lang="hr-HR" sz="1000" dirty="0" err="1"/>
              <a:t>Stud</a:t>
            </a:r>
            <a:r>
              <a:rPr lang="hr-HR" sz="1000" dirty="0"/>
              <a:t>   </a:t>
            </a:r>
            <a:r>
              <a:rPr lang="en-US" sz="1000" dirty="0"/>
              <a:t>	</a:t>
            </a:r>
            <a:endParaRPr lang="hr-HR" sz="10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AEFB79D-1DF1-4536-8E49-48F6321DEAF2}"/>
              </a:ext>
            </a:extLst>
          </p:cNvPr>
          <p:cNvSpPr txBox="1"/>
          <p:nvPr/>
        </p:nvSpPr>
        <p:spPr>
          <a:xfrm>
            <a:off x="6328412" y="5220087"/>
            <a:ext cx="5734957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1000" dirty="0"/>
              <a:t>                      Sij            Velj       Ožu        Tra        Svi          Lip         Srp         Kol            Ruj        List        </a:t>
            </a:r>
            <a:r>
              <a:rPr lang="hr-HR" sz="1000" dirty="0" err="1"/>
              <a:t>Stud</a:t>
            </a:r>
            <a:r>
              <a:rPr lang="hr-HR" sz="1000" dirty="0"/>
              <a:t>   </a:t>
            </a:r>
            <a:r>
              <a:rPr lang="en-US" sz="1000" dirty="0"/>
              <a:t>	</a:t>
            </a:r>
            <a:endParaRPr lang="hr-HR" sz="1000" dirty="0"/>
          </a:p>
        </p:txBody>
      </p:sp>
    </p:spTree>
    <p:extLst>
      <p:ext uri="{BB962C8B-B14F-4D97-AF65-F5344CB8AC3E}">
        <p14:creationId xmlns:p14="http://schemas.microsoft.com/office/powerpoint/2010/main" val="3977384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5320" y="1463358"/>
            <a:ext cx="11013440" cy="4942522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en-US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DBFC9AC-1D94-4FD3-B413-51883FCA1E01}"/>
              </a:ext>
            </a:extLst>
          </p:cNvPr>
          <p:cNvSpPr txBox="1">
            <a:spLocks/>
          </p:cNvSpPr>
          <p:nvPr/>
        </p:nvSpPr>
        <p:spPr bwMode="auto">
          <a:xfrm>
            <a:off x="980440" y="157798"/>
            <a:ext cx="1014476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 kern="1200">
                <a:solidFill>
                  <a:srgbClr val="3411A5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3800" b="1" i="0" u="none" strike="noStrike" kern="1200" cap="none" spc="0" normalizeH="0" baseline="0" noProof="0">
                <a:ln>
                  <a:noFill/>
                </a:ln>
                <a:solidFill>
                  <a:srgbClr val="3411A5"/>
                </a:solidFill>
                <a:effectLst/>
                <a:uLnTx/>
                <a:uFillTx/>
                <a:latin typeface="NewBskvll BT"/>
              </a:rPr>
              <a:t>Izazovi kod izrade projekcija novčanih tokova</a:t>
            </a:r>
            <a:endParaRPr kumimoji="0" lang="hr-HR" sz="3800" b="1" i="0" u="none" strike="noStrike" kern="1200" cap="none" spc="0" normalizeH="0" baseline="0" noProof="0" dirty="0">
              <a:ln>
                <a:noFill/>
              </a:ln>
              <a:solidFill>
                <a:srgbClr val="3411A5"/>
              </a:solidFill>
              <a:effectLst/>
              <a:uLnTx/>
              <a:uFillTx/>
              <a:latin typeface="NewBskvll BT"/>
              <a:ea typeface="+mj-ea"/>
              <a:cs typeface="+mj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1427480"/>
            <a:ext cx="10515600" cy="47494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/>
              <a:t>Suradnja s Odborom za državne prihode nije zadovoljavajuća.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/>
              <a:t>Problem u prikupljanju podataka iz zajednica i jedinica za provedbu projekata.</a:t>
            </a:r>
            <a:endParaRPr lang="hr-HR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/>
              <a:t>U tjednim projekcijama treba produljiti vremenski razdoblje s jednog mjeseca na tri mjeseca (trenutno se radi na tome, a nove projekcije uvest će se krajem 2018.)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/>
              <a:t>Redovita priprema dnevne projekcije novčanih tokova.</a:t>
            </a:r>
          </a:p>
        </p:txBody>
      </p:sp>
    </p:spTree>
    <p:extLst>
      <p:ext uri="{BB962C8B-B14F-4D97-AF65-F5344CB8AC3E}">
        <p14:creationId xmlns:p14="http://schemas.microsoft.com/office/powerpoint/2010/main" val="2179425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5320" y="1463358"/>
            <a:ext cx="11013440" cy="4942522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en-US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DBFC9AC-1D94-4FD3-B413-51883FCA1E01}"/>
              </a:ext>
            </a:extLst>
          </p:cNvPr>
          <p:cNvSpPr txBox="1">
            <a:spLocks/>
          </p:cNvSpPr>
          <p:nvPr/>
        </p:nvSpPr>
        <p:spPr bwMode="auto">
          <a:xfrm>
            <a:off x="995680" y="2032318"/>
            <a:ext cx="1014476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 kern="1200">
                <a:solidFill>
                  <a:srgbClr val="3411A5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3411A5"/>
                </a:solidFill>
                <a:latin typeface="NewBskvll BT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4800" b="1" i="0" u="none" strike="noStrike" kern="1200" cap="none" spc="0" normalizeH="0" baseline="0" noProof="0">
                <a:ln>
                  <a:noFill/>
                </a:ln>
                <a:solidFill>
                  <a:srgbClr val="3411A5"/>
                </a:solidFill>
                <a:effectLst/>
                <a:uLnTx/>
                <a:uFillTx/>
                <a:latin typeface="NewBskvll BT"/>
              </a:rPr>
              <a:t>HVALA NA PAŽNJI</a:t>
            </a:r>
            <a:endParaRPr kumimoji="0" lang="hr-HR" sz="4800" b="1" i="0" u="none" strike="noStrike" kern="1200" cap="none" spc="0" normalizeH="0" baseline="0" noProof="0" dirty="0">
              <a:ln>
                <a:noFill/>
              </a:ln>
              <a:solidFill>
                <a:srgbClr val="3411A5"/>
              </a:solidFill>
              <a:effectLst/>
              <a:uLnTx/>
              <a:uFillTx/>
              <a:latin typeface="NewBskvll B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62295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</TotalTime>
  <Words>674</Words>
  <Application>Microsoft Office PowerPoint</Application>
  <PresentationFormat>Widescreen</PresentationFormat>
  <Paragraphs>67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NewBskvll BT</vt:lpstr>
      <vt:lpstr>Wingdings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Pogreške u mjesečnim projekcijama 2017.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Artur Hambardzumyan</dc:creator>
  <cp:lastModifiedBy>User</cp:lastModifiedBy>
  <cp:revision>60</cp:revision>
  <cp:lastPrinted>2018-10-24T06:50:33Z</cp:lastPrinted>
  <dcterms:created xsi:type="dcterms:W3CDTF">2018-10-22T06:33:24Z</dcterms:created>
  <dcterms:modified xsi:type="dcterms:W3CDTF">2018-11-23T09:16:19Z</dcterms:modified>
</cp:coreProperties>
</file>