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71" r:id="rId2"/>
    <p:sldId id="277" r:id="rId3"/>
    <p:sldId id="278" r:id="rId4"/>
    <p:sldId id="273" r:id="rId5"/>
    <p:sldId id="274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>
        <p:scale>
          <a:sx n="71" d="100"/>
          <a:sy n="71" d="100"/>
        </p:scale>
        <p:origin x="-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C38C5-D6AF-4862-B290-2B41A1E86895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96136-3D82-40CC-8766-87E15D6660E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399"/>
            <a:ext cx="8153400" cy="1924051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Стратегии модернизации казначейства в странах </a:t>
            </a:r>
            <a:r>
              <a:rPr lang="en-US" sz="4000" dirty="0" smtClean="0">
                <a:solidFill>
                  <a:srgbClr val="002060"/>
                </a:solidFill>
              </a:rPr>
              <a:t>PEMPAL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762000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Результаты тематического опроса</a:t>
            </a:r>
            <a:endParaRPr lang="en-US" sz="2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3076421" y="3076423"/>
            <a:ext cx="6858000" cy="705154"/>
          </a:xfrm>
          <a:prstGeom prst="rect">
            <a:avLst/>
          </a:prstGeom>
        </p:spPr>
      </p:pic>
      <p:pic>
        <p:nvPicPr>
          <p:cNvPr id="5" name="Рисунок 15" descr="pempal-logo-to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381000"/>
            <a:ext cx="3581400" cy="342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0" y="6019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Elena </a:t>
            </a:r>
            <a:r>
              <a:rPr lang="en-US" dirty="0" err="1" smtClean="0"/>
              <a:t>Nikulina</a:t>
            </a:r>
            <a:r>
              <a:rPr lang="en-US" dirty="0" smtClean="0"/>
              <a:t>, World Bank, June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z="3600" dirty="0">
              <a:solidFill>
                <a:srgbClr val="CC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1"/>
            <a:ext cx="7543800" cy="3047999"/>
          </a:xfrm>
          <a:prstGeom prst="flowChartAlternate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Опрос среди стран-членов Казначейского Сообщества был проведен в июне </a:t>
            </a:r>
            <a:r>
              <a:rPr lang="en-US" sz="2000" dirty="0" smtClean="0"/>
              <a:t>2012</a:t>
            </a:r>
            <a:r>
              <a:rPr lang="ru-RU" sz="2000" dirty="0" smtClean="0"/>
              <a:t> г.</a:t>
            </a:r>
            <a:r>
              <a:rPr lang="en-US" sz="2000" dirty="0" smtClean="0"/>
              <a:t>, </a:t>
            </a:r>
            <a:r>
              <a:rPr lang="ru-RU" sz="2000" dirty="0" smtClean="0"/>
              <a:t>в рамках подготовки Московского семинара</a:t>
            </a:r>
            <a:endParaRPr lang="en-US" sz="2000" dirty="0" smtClean="0"/>
          </a:p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Приняли участие </a:t>
            </a:r>
            <a:r>
              <a:rPr lang="en-US" sz="2000" dirty="0" smtClean="0"/>
              <a:t>17 </a:t>
            </a:r>
            <a:r>
              <a:rPr lang="ru-RU" sz="2000" dirty="0" smtClean="0"/>
              <a:t>стран</a:t>
            </a:r>
            <a:r>
              <a:rPr lang="en-US" sz="2000" dirty="0" smtClean="0"/>
              <a:t>. </a:t>
            </a:r>
            <a:r>
              <a:rPr lang="ru-RU" sz="2000" dirty="0" smtClean="0"/>
              <a:t>Данные получены по всем странам, представленным на июньском 2012 г. семинаре КС, за исключением Армении и </a:t>
            </a:r>
            <a:r>
              <a:rPr lang="ru-RU" sz="2000" dirty="0" err="1" smtClean="0"/>
              <a:t>Монтенегро</a:t>
            </a:r>
            <a:endParaRPr lang="en-US" sz="2000" dirty="0"/>
          </a:p>
        </p:txBody>
      </p:sp>
      <p:pic>
        <p:nvPicPr>
          <p:cNvPr id="4102" name="Рисунок 11" descr="pempal-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Рисунок 15" descr="pempal-logo-top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60960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C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Основные выводы</a:t>
            </a:r>
            <a:endParaRPr lang="en-US" sz="3600" dirty="0">
              <a:solidFill>
                <a:srgbClr val="CC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543800" cy="4800599"/>
          </a:xfrm>
          <a:prstGeom prst="flowChartAlternate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Казначейские реформы требуют продолжения повсюду. Все страны видят необходимость развивать и совершенствовать функции казначейства</a:t>
            </a:r>
            <a:r>
              <a:rPr lang="en-US" sz="1600" dirty="0" smtClean="0"/>
              <a:t>.</a:t>
            </a:r>
          </a:p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Приоритеты дальнейших реформ казначейства в большинстве стран официально определены</a:t>
            </a:r>
            <a:r>
              <a:rPr lang="en-US" sz="1600" dirty="0" smtClean="0"/>
              <a:t> (12</a:t>
            </a:r>
            <a:r>
              <a:rPr lang="ru-RU" sz="1600" dirty="0" smtClean="0"/>
              <a:t> стран</a:t>
            </a:r>
            <a:r>
              <a:rPr lang="en-US" sz="1600" dirty="0" smtClean="0"/>
              <a:t>).</a:t>
            </a:r>
          </a:p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 </a:t>
            </a:r>
            <a:r>
              <a:rPr lang="ru-RU" sz="1600" dirty="0" smtClean="0"/>
              <a:t>В большинстве случаев, это осуществлено посредством стратегических документов более широкого охвата.</a:t>
            </a:r>
            <a:r>
              <a:rPr lang="en-US" sz="1600" dirty="0" smtClean="0"/>
              <a:t> </a:t>
            </a:r>
            <a:r>
              <a:rPr lang="ru-RU" sz="1600" dirty="0" smtClean="0"/>
              <a:t>Болгария, Россия и Таджикистан имеют стратегические документы, разработанные специально для нужд казначейства</a:t>
            </a:r>
            <a:endParaRPr lang="en-US" sz="1600" dirty="0" smtClean="0"/>
          </a:p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 </a:t>
            </a:r>
            <a:r>
              <a:rPr lang="ru-RU" sz="1600" dirty="0" smtClean="0"/>
              <a:t>В </a:t>
            </a:r>
            <a:r>
              <a:rPr lang="en-US" sz="1600" dirty="0" smtClean="0"/>
              <a:t>5 </a:t>
            </a:r>
            <a:r>
              <a:rPr lang="ru-RU" sz="1600" dirty="0" smtClean="0"/>
              <a:t>странах видение приоритетов существует, но не зафиксировано в официальных документах</a:t>
            </a:r>
            <a:r>
              <a:rPr lang="en-US" sz="1600" dirty="0" smtClean="0"/>
              <a:t>.</a:t>
            </a:r>
          </a:p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Функции, требующие дальнейшего развития в большинстве стран, связаны с управлением  денежными потоками, бухгалтерским учетом, управлением платежами и механизмами казначейского контроля</a:t>
            </a:r>
            <a:endParaRPr lang="en-US" sz="1600" dirty="0" smtClean="0"/>
          </a:p>
          <a:p>
            <a:pPr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Во всех странах требуют дальнейшего развития информационные системы. Организация обучение персонала также представляет насущную необходимость для подавляющего большинства.</a:t>
            </a:r>
            <a:endParaRPr lang="en-US" sz="1600" dirty="0" smtClean="0"/>
          </a:p>
        </p:txBody>
      </p:sp>
      <p:pic>
        <p:nvPicPr>
          <p:cNvPr id="4102" name="Рисунок 11" descr="pempal-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Рисунок 15" descr="pempal-logo-top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60960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4582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Существующие стратегические документы, определяющие приоритеты реформирования казначейства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3076421" y="3076423"/>
            <a:ext cx="6858000" cy="705154"/>
          </a:xfrm>
          <a:prstGeom prst="rect">
            <a:avLst/>
          </a:prstGeom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990605"/>
          <a:ext cx="7924799" cy="5741372"/>
        </p:xfrm>
        <a:graphic>
          <a:graphicData uri="http://schemas.openxmlformats.org/drawingml/2006/table">
            <a:tbl>
              <a:tblPr/>
              <a:tblGrid>
                <a:gridCol w="734037"/>
                <a:gridCol w="1247552"/>
                <a:gridCol w="733519"/>
                <a:gridCol w="4109154"/>
                <a:gridCol w="1100537"/>
              </a:tblGrid>
              <a:tr h="6857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kern="50" dirty="0">
                          <a:latin typeface="Times New Roman"/>
                          <a:ea typeface="SimSun"/>
                          <a:cs typeface="Mangal"/>
                        </a:rPr>
                        <a:t>Страна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kern="50">
                          <a:latin typeface="Times New Roman"/>
                          <a:ea typeface="SimSun"/>
                          <a:cs typeface="Mangal"/>
                        </a:rPr>
                        <a:t>Период действия документа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kern="50">
                          <a:latin typeface="Times New Roman"/>
                          <a:ea typeface="SimSun"/>
                          <a:cs typeface="Mangal"/>
                        </a:rPr>
                        <a:t>Отдельный документ или часть общего стратегического документа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kern="50">
                          <a:latin typeface="Times New Roman"/>
                          <a:ea typeface="SimSun"/>
                          <a:cs typeface="Mangal"/>
                        </a:rPr>
                        <a:t>Название документа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kern="50">
                          <a:latin typeface="Times New Roman"/>
                          <a:ea typeface="SimSun"/>
                          <a:cs typeface="Mangal"/>
                        </a:rPr>
                        <a:t>Может ли этот документ быть предоставлен для информации другим членам Казначейского Сообщества?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24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Албания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latin typeface="Microsoft Sans Serif"/>
                          <a:ea typeface="SimSun"/>
                          <a:cs typeface="Mangal"/>
                        </a:rPr>
                        <a:t>2009 - 2016 (концепция развития до 2020 г.)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Microsoft Sans Serif"/>
                          <a:ea typeface="SimSun"/>
                          <a:cs typeface="Mangal"/>
                        </a:rPr>
                        <a:t> </a:t>
                      </a: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Microsoft Sans Serif"/>
                          <a:ea typeface="SimSun"/>
                          <a:cs typeface="Mangal"/>
                        </a:rPr>
                        <a:t>Директивный документ о внутреннем финансовом контроле госорганов (</a:t>
                      </a:r>
                      <a:r>
                        <a:rPr lang="en-US" sz="900" kern="50">
                          <a:latin typeface="Microsoft Sans Serif"/>
                          <a:ea typeface="SimSun"/>
                          <a:cs typeface="Mangal"/>
                        </a:rPr>
                        <a:t>PIFC</a:t>
                      </a:r>
                      <a:r>
                        <a:rPr lang="ru-RU" sz="900" kern="50">
                          <a:latin typeface="Microsoft Sans Serif"/>
                          <a:ea typeface="SimSun"/>
                          <a:cs typeface="Mangal"/>
                        </a:rPr>
                        <a:t>) (решение Совета Министров) на 2009-2016 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Microsoft Sans Serif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Босния и Герцеговина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Предусмотренное окончание действия –конец 2012 г.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Microsoft Sans Serif"/>
                          <a:ea typeface="SimSun"/>
                          <a:cs typeface="Mangal"/>
                        </a:rPr>
                        <a:t>План работ по реформе  госсорганов Боснии и Герцеговины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Microsoft Sans Serif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Болгария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Microsoft Sans Serif"/>
                          <a:ea typeface="SimSun"/>
                          <a:cs typeface="Mangal"/>
                        </a:rPr>
                        <a:t>Средне-срочный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Mangal"/>
                        </a:rPr>
                        <a:t>Отдельный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Концепция оптимальной модели интегрированного государственного казначейства Болгарии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Хорватия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Microsoft Sans Serif"/>
                          <a:ea typeface="SimSun"/>
                          <a:cs typeface="Mangal"/>
                        </a:rPr>
                        <a:t>2012. – 2016. (5 лет)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Стратегия управления госфинансами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Казахстан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Формируется на  3 года и ежегодно уточняется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Стратегический план Министерства финансов Республики Казахстан.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Киргизия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2012-2014</a:t>
                      </a: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 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Реформа в управлении государственными финансами в Кыргызской Республике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Румыния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2011-2013</a:t>
                      </a: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 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Стратегия управления внешним долгом на 2011-2013 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Россия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2010-2015</a:t>
                      </a: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 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Mangal"/>
                        </a:rPr>
                        <a:t>Отдельный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Стратегическая карта Казначейства России на 2010-2015 годы.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Сербия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2012-2014</a:t>
                      </a: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 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Программа работы правительства на 2012  г., Стратегия развития органов управления и Стратегия развития электронного правительства.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Mangal"/>
                        </a:rPr>
                        <a:t>-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Таджикистан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2011-2016 </a:t>
                      </a: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Mangal"/>
                        </a:rPr>
                        <a:t>Отдельный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Стратегический план развития системы казначейства Республики Таджикистан (2011-16 гг.)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Украина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>
                          <a:latin typeface="Times New Roman"/>
                          <a:ea typeface="SimSun"/>
                          <a:cs typeface="Mangal"/>
                        </a:rPr>
                        <a:t>2007-2015</a:t>
                      </a: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 гг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часть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Стратегия модернизации системы управления государственными финансами Стратегия модернизации системы бухгалтерского учета в государственном секторе на 2007-2015 г.г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>
                          <a:latin typeface="Times New Roman"/>
                          <a:ea typeface="SimSun"/>
                          <a:cs typeface="Mangal"/>
                        </a:rPr>
                        <a:t>Да </a:t>
                      </a:r>
                      <a:endParaRPr lang="en-US" sz="9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latin typeface="Microsoft Sans Serif"/>
                          <a:ea typeface="Times New Roman"/>
                          <a:cs typeface="Mangal"/>
                        </a:rPr>
                        <a:t>Узбекистан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 dirty="0">
                          <a:latin typeface="Times New Roman"/>
                          <a:ea typeface="SimSun"/>
                          <a:cs typeface="Mangal"/>
                        </a:rPr>
                        <a:t>2007-2018</a:t>
                      </a:r>
                      <a:r>
                        <a:rPr lang="ru-RU" sz="900" kern="50" dirty="0">
                          <a:latin typeface="Times New Roman"/>
                          <a:ea typeface="SimSun"/>
                          <a:cs typeface="Mangal"/>
                        </a:rPr>
                        <a:t> </a:t>
                      </a:r>
                      <a:r>
                        <a:rPr lang="ru-RU" sz="900" kern="50" dirty="0" err="1">
                          <a:latin typeface="Times New Roman"/>
                          <a:ea typeface="SimSun"/>
                          <a:cs typeface="Mangal"/>
                        </a:rPr>
                        <a:t>гг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50" dirty="0" err="1">
                          <a:latin typeface="Times New Roman"/>
                          <a:ea typeface="SimSun"/>
                          <a:cs typeface="Mangal"/>
                        </a:rPr>
                        <a:t>часть</a:t>
                      </a:r>
                      <a:r>
                        <a:rPr lang="en-US" sz="900" kern="50" dirty="0">
                          <a:latin typeface="Times New Roman"/>
                          <a:ea typeface="SimSun"/>
                          <a:cs typeface="Mangal"/>
                        </a:rPr>
                        <a:t> </a:t>
                      </a: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latin typeface="Times New Roman"/>
                          <a:ea typeface="SimSun"/>
                          <a:cs typeface="Mangal"/>
                        </a:rPr>
                        <a:t>Стратегия развития государственных финансов Республики Узбекистан на 2007-2018 годы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latin typeface="Times New Roman"/>
                          <a:ea typeface="SimSun"/>
                          <a:cs typeface="Mangal"/>
                        </a:rPr>
                        <a:t>Да</a:t>
                      </a:r>
                      <a:endParaRPr lang="en-US" sz="9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20461" marR="20461" marT="20461" marB="204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4582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Функции казначейства, требующие совершенствования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-3076421" y="3076423"/>
            <a:ext cx="6858000" cy="705154"/>
          </a:xfrm>
          <a:prstGeom prst="rect">
            <a:avLst/>
          </a:prstGeom>
        </p:spPr>
      </p:pic>
      <p:pic>
        <p:nvPicPr>
          <p:cNvPr id="5" name="Рисунок 15" descr="pempal-logo-t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6400800"/>
            <a:ext cx="4191000" cy="457200"/>
          </a:xfrm>
          <a:prstGeom prst="rect">
            <a:avLst/>
          </a:prstGeom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4648200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ru-RU" dirty="0" smtClean="0"/>
              <a:t>Во всех странах большинство функций требуют дальнейшего развития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ru-RU" dirty="0" smtClean="0"/>
              <a:t>Управление денежными потоками, бухгалтерский учет, управление платежами и механизмы казначейского контроля – основные области дальнейшего совершенствования для большинства стран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19202" y="914400"/>
          <a:ext cx="7391398" cy="3469139"/>
        </p:xfrm>
        <a:graphic>
          <a:graphicData uri="http://schemas.openxmlformats.org/drawingml/2006/table">
            <a:tbl>
              <a:tblPr/>
              <a:tblGrid>
                <a:gridCol w="1112766"/>
                <a:gridCol w="343021"/>
                <a:gridCol w="330185"/>
                <a:gridCol w="325049"/>
                <a:gridCol w="291158"/>
                <a:gridCol w="363562"/>
                <a:gridCol w="364075"/>
                <a:gridCol w="364075"/>
                <a:gridCol w="364075"/>
                <a:gridCol w="403102"/>
                <a:gridCol w="397454"/>
                <a:gridCol w="364075"/>
                <a:gridCol w="291158"/>
                <a:gridCol w="436479"/>
                <a:gridCol w="364075"/>
                <a:gridCol w="436479"/>
                <a:gridCol w="436994"/>
                <a:gridCol w="403616"/>
              </a:tblGrid>
              <a:tr h="382728">
                <a:tc>
                  <a:txBody>
                    <a:bodyPr/>
                    <a:lstStyle/>
                    <a:p>
                      <a:pPr marL="3683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Функции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Times New Roman"/>
                        </a:rPr>
                        <a:t>AL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kern="5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r>
                        <a:rPr lang="en-US" sz="800" b="1" kern="50">
                          <a:latin typeface="Times New Roman"/>
                          <a:ea typeface="SimSun"/>
                          <a:cs typeface="Times New Roman"/>
                        </a:rPr>
                        <a:t>Z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BY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BA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BG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HR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KZ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KG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MK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MD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RO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RU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RS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TJ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TR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UA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UZ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554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Управление бюджетом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Управление платежами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Управление поступлениями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5262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Управление потоками денежных средств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3508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Управление обязательствами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Казначейский контроль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Бухгалтерский учет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75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Отчетность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Другое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84582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Приоритетные области для дальнейшего совершенствования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3076421" y="3076423"/>
            <a:ext cx="6858000" cy="705154"/>
          </a:xfrm>
          <a:prstGeom prst="rect">
            <a:avLst/>
          </a:prstGeom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43000" y="4800600"/>
            <a:ext cx="7772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ru-RU" dirty="0" smtClean="0"/>
              <a:t>Информационные системы требуют дальнейшего совершенствования повсюду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</a:t>
            </a:r>
            <a:r>
              <a:rPr lang="ru-RU" dirty="0" smtClean="0"/>
              <a:t>Организация обучения персонала – насущная необходимость для подавляющего большинства стран. Россия и Болгария по-видимому решили эту проблему.</a:t>
            </a:r>
            <a:endParaRPr lang="en-US" dirty="0" smtClean="0"/>
          </a:p>
          <a:p>
            <a:endParaRPr lang="ru-RU" sz="1200" i="1" dirty="0" smtClean="0"/>
          </a:p>
          <a:p>
            <a:r>
              <a:rPr lang="en-US" sz="1200" i="1" dirty="0" smtClean="0"/>
              <a:t>NOTE: </a:t>
            </a:r>
            <a:r>
              <a:rPr lang="ru-RU" sz="1200" i="1" dirty="0" smtClean="0"/>
              <a:t>Македония и Турция не представили ответ на этот вопрос</a:t>
            </a:r>
            <a:endParaRPr lang="en-US" sz="1200" i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19202" y="838201"/>
          <a:ext cx="7467599" cy="3761126"/>
        </p:xfrm>
        <a:graphic>
          <a:graphicData uri="http://schemas.openxmlformats.org/drawingml/2006/table">
            <a:tbl>
              <a:tblPr/>
              <a:tblGrid>
                <a:gridCol w="1124239"/>
                <a:gridCol w="346558"/>
                <a:gridCol w="333589"/>
                <a:gridCol w="328400"/>
                <a:gridCol w="294160"/>
                <a:gridCol w="367310"/>
                <a:gridCol w="367828"/>
                <a:gridCol w="367828"/>
                <a:gridCol w="367828"/>
                <a:gridCol w="407258"/>
                <a:gridCol w="401552"/>
                <a:gridCol w="367828"/>
                <a:gridCol w="294160"/>
                <a:gridCol w="440979"/>
                <a:gridCol w="367828"/>
                <a:gridCol w="440979"/>
                <a:gridCol w="441498"/>
                <a:gridCol w="407777"/>
              </a:tblGrid>
              <a:tr h="450780">
                <a:tc>
                  <a:txBody>
                    <a:bodyPr/>
                    <a:lstStyle/>
                    <a:p>
                      <a:pPr marL="3683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Области</a:t>
                      </a: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Times New Roman"/>
                        </a:rPr>
                        <a:t>AL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kern="5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r>
                        <a:rPr lang="en-US" sz="800" b="1" kern="50">
                          <a:latin typeface="Times New Roman"/>
                          <a:ea typeface="SimSun"/>
                          <a:cs typeface="Times New Roman"/>
                        </a:rPr>
                        <a:t>Z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BY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BA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BG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HR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KZ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KG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MK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MD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RO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RU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RS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TJ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TR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UA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50">
                          <a:latin typeface="Times New Roman"/>
                          <a:ea typeface="SimSun"/>
                          <a:cs typeface="Mangal"/>
                        </a:rPr>
                        <a:t>UZ</a:t>
                      </a:r>
                      <a:endParaRPr lang="en-US" sz="800" kern="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6056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Бизнес-процессы и процедуры 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Методологические документы 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225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Законодательство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indent="-6858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Организационная структура 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Управление персоналом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Обучение персонала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450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Times New Roman"/>
                          <a:ea typeface="SimSun"/>
                          <a:cs typeface="Mangal"/>
                        </a:rPr>
                        <a:t>Информационные </a:t>
                      </a: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системы 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225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50" dirty="0">
                          <a:latin typeface="Times New Roman"/>
                          <a:ea typeface="SimSun"/>
                          <a:cs typeface="Mangal"/>
                        </a:rPr>
                        <a:t>Другие </a:t>
                      </a:r>
                      <a:endParaRPr lang="en-US" sz="1000" kern="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39" marR="45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569</Words>
  <Application>Microsoft Office PowerPoint</Application>
  <PresentationFormat>On-screen Show (4:3)</PresentationFormat>
  <Paragraphs>175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Стратегии модернизации казначейства в странах PEMPAL</vt:lpstr>
      <vt:lpstr>Slide 2</vt:lpstr>
      <vt:lpstr>Основные выводы</vt:lpstr>
      <vt:lpstr>Существующие стратегические документы, определяющие приоритеты реформирования казначейства</vt:lpstr>
      <vt:lpstr>Функции казначейства, требующие совершенствования</vt:lpstr>
      <vt:lpstr>Приоритетные области для дальнейшего совершенствования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Ziva Lautar</cp:lastModifiedBy>
  <cp:revision>90</cp:revision>
  <dcterms:created xsi:type="dcterms:W3CDTF">2010-10-04T16:57:49Z</dcterms:created>
  <dcterms:modified xsi:type="dcterms:W3CDTF">2012-08-27T07:21:08Z</dcterms:modified>
</cp:coreProperties>
</file>