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256" r:id="rId2"/>
    <p:sldId id="260" r:id="rId3"/>
    <p:sldId id="258" r:id="rId4"/>
    <p:sldId id="259" r:id="rId5"/>
    <p:sldId id="282" r:id="rId6"/>
    <p:sldId id="261" r:id="rId7"/>
    <p:sldId id="269" r:id="rId8"/>
    <p:sldId id="276" r:id="rId9"/>
    <p:sldId id="271" r:id="rId10"/>
    <p:sldId id="277" r:id="rId11"/>
    <p:sldId id="278" r:id="rId12"/>
    <p:sldId id="272" r:id="rId13"/>
    <p:sldId id="273" r:id="rId14"/>
    <p:sldId id="275" r:id="rId15"/>
    <p:sldId id="279" r:id="rId16"/>
    <p:sldId id="280" r:id="rId17"/>
    <p:sldId id="286" r:id="rId18"/>
    <p:sldId id="274" r:id="rId19"/>
    <p:sldId id="285" r:id="rId20"/>
  </p:sldIdLst>
  <p:sldSz cx="9144000" cy="6858000" type="screen4x3"/>
  <p:notesSz cx="6797675" cy="9928225"/>
  <p:defaultTextStyle>
    <a:defPPr>
      <a:defRPr lang="en-GB"/>
    </a:defPPr>
    <a:lvl1pPr algn="l" defTabSz="449263" rtl="0" eaLnBrk="0" fontAlgn="base" hangingPunct="0">
      <a:spcBef>
        <a:spcPct val="0"/>
      </a:spcBef>
      <a:spcAft>
        <a:spcPct val="0"/>
      </a:spcAft>
      <a:defRPr sz="2400" kern="1200">
        <a:solidFill>
          <a:schemeClr val="bg1"/>
        </a:solidFill>
        <a:latin typeface="Arial" charset="0"/>
        <a:ea typeface="ＭＳ Ｐゴシック" pitchFamily="34" charset="-128"/>
        <a:cs typeface="+mn-cs"/>
      </a:defRPr>
    </a:lvl1pPr>
    <a:lvl2pPr marL="742950" indent="-285750" algn="l" defTabSz="449263" rtl="0" eaLnBrk="0" fontAlgn="base" hangingPunct="0">
      <a:spcBef>
        <a:spcPct val="0"/>
      </a:spcBef>
      <a:spcAft>
        <a:spcPct val="0"/>
      </a:spcAft>
      <a:defRPr sz="2400" kern="1200">
        <a:solidFill>
          <a:schemeClr val="bg1"/>
        </a:solidFill>
        <a:latin typeface="Arial" charset="0"/>
        <a:ea typeface="ＭＳ Ｐゴシック" pitchFamily="34" charset="-128"/>
        <a:cs typeface="+mn-cs"/>
      </a:defRPr>
    </a:lvl2pPr>
    <a:lvl3pPr marL="1143000" indent="-228600" algn="l" defTabSz="449263" rtl="0" eaLnBrk="0" fontAlgn="base" hangingPunct="0">
      <a:spcBef>
        <a:spcPct val="0"/>
      </a:spcBef>
      <a:spcAft>
        <a:spcPct val="0"/>
      </a:spcAft>
      <a:defRPr sz="2400" kern="1200">
        <a:solidFill>
          <a:schemeClr val="bg1"/>
        </a:solidFill>
        <a:latin typeface="Arial" charset="0"/>
        <a:ea typeface="ＭＳ Ｐゴシック" pitchFamily="34" charset="-128"/>
        <a:cs typeface="+mn-cs"/>
      </a:defRPr>
    </a:lvl3pPr>
    <a:lvl4pPr marL="1600200" indent="-228600" algn="l" defTabSz="449263" rtl="0" eaLnBrk="0" fontAlgn="base" hangingPunct="0">
      <a:spcBef>
        <a:spcPct val="0"/>
      </a:spcBef>
      <a:spcAft>
        <a:spcPct val="0"/>
      </a:spcAft>
      <a:defRPr sz="2400" kern="1200">
        <a:solidFill>
          <a:schemeClr val="bg1"/>
        </a:solidFill>
        <a:latin typeface="Arial" charset="0"/>
        <a:ea typeface="ＭＳ Ｐゴシック" pitchFamily="34" charset="-128"/>
        <a:cs typeface="+mn-cs"/>
      </a:defRPr>
    </a:lvl4pPr>
    <a:lvl5pPr marL="2057400" indent="-228600" algn="l" defTabSz="449263" rtl="0" eaLnBrk="0" fontAlgn="base" hangingPunct="0">
      <a:spcBef>
        <a:spcPct val="0"/>
      </a:spcBef>
      <a:spcAft>
        <a:spcPct val="0"/>
      </a:spcAft>
      <a:defRPr sz="2400" kern="1200">
        <a:solidFill>
          <a:schemeClr val="bg1"/>
        </a:solidFill>
        <a:latin typeface="Arial" charset="0"/>
        <a:ea typeface="ＭＳ Ｐゴシック" pitchFamily="34" charset="-128"/>
        <a:cs typeface="+mn-cs"/>
      </a:defRPr>
    </a:lvl5pPr>
    <a:lvl6pPr marL="2286000" algn="l" defTabSz="914400" rtl="0" eaLnBrk="1" latinLnBrk="0" hangingPunct="1">
      <a:defRPr sz="2400" kern="1200">
        <a:solidFill>
          <a:schemeClr val="bg1"/>
        </a:solidFill>
        <a:latin typeface="Arial" charset="0"/>
        <a:ea typeface="ＭＳ Ｐゴシック" pitchFamily="34" charset="-128"/>
        <a:cs typeface="+mn-cs"/>
      </a:defRPr>
    </a:lvl6pPr>
    <a:lvl7pPr marL="2743200" algn="l" defTabSz="914400" rtl="0" eaLnBrk="1" latinLnBrk="0" hangingPunct="1">
      <a:defRPr sz="2400" kern="1200">
        <a:solidFill>
          <a:schemeClr val="bg1"/>
        </a:solidFill>
        <a:latin typeface="Arial" charset="0"/>
        <a:ea typeface="ＭＳ Ｐゴシック" pitchFamily="34" charset="-128"/>
        <a:cs typeface="+mn-cs"/>
      </a:defRPr>
    </a:lvl7pPr>
    <a:lvl8pPr marL="3200400" algn="l" defTabSz="914400" rtl="0" eaLnBrk="1" latinLnBrk="0" hangingPunct="1">
      <a:defRPr sz="2400" kern="1200">
        <a:solidFill>
          <a:schemeClr val="bg1"/>
        </a:solidFill>
        <a:latin typeface="Arial" charset="0"/>
        <a:ea typeface="ＭＳ Ｐゴシック" pitchFamily="34" charset="-128"/>
        <a:cs typeface="+mn-cs"/>
      </a:defRPr>
    </a:lvl8pPr>
    <a:lvl9pPr marL="3657600" algn="l" defTabSz="914400" rtl="0" eaLnBrk="1" latinLnBrk="0" hangingPunct="1">
      <a:defRPr sz="2400" kern="1200">
        <a:solidFill>
          <a:schemeClr val="bg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4">
          <p15:clr>
            <a:srgbClr val="A4A3A4"/>
          </p15:clr>
        </p15:guide>
        <p15:guide id="2" pos="212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5C5F1"/>
    <a:srgbClr val="9ADEBF"/>
    <a:srgbClr val="FEC7C6"/>
    <a:srgbClr val="F6CBC6"/>
    <a:srgbClr val="FD9B99"/>
    <a:srgbClr val="FD7E7B"/>
    <a:srgbClr val="FFDB69"/>
    <a:srgbClr val="99CCFF"/>
    <a:srgbClr val="6699F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176" y="7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3104"/>
        <p:guide pos="212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80557A-5144-402E-9103-081BF4A0BB8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hr-HR"/>
        </a:p>
      </dgm:t>
    </dgm:pt>
    <dgm:pt modelId="{F2EAF698-6193-41B7-9A17-0352DAD82584}">
      <dgm:prSet phldrT="[Text]" custT="1"/>
      <dgm:spPr/>
      <dgm:t>
        <a:bodyPr/>
        <a:lstStyle/>
        <a:p>
          <a:r>
            <a:rPr lang="hr-HR" sz="1400" b="1" dirty="0" smtClean="0"/>
            <a:t>1. </a:t>
          </a:r>
          <a:r>
            <a:rPr lang="hr-HR" sz="1600" b="1" dirty="0" smtClean="0"/>
            <a:t>GRAĐANI</a:t>
          </a:r>
          <a:endParaRPr lang="hr-HR" sz="1600" b="1" dirty="0"/>
        </a:p>
      </dgm:t>
    </dgm:pt>
    <dgm:pt modelId="{6B6345EA-FE63-47FD-973E-D93FD525E3D3}" type="parTrans" cxnId="{5A5CF6D3-6A6A-4B2C-82F6-A9D08A331F2D}">
      <dgm:prSet/>
      <dgm:spPr/>
      <dgm:t>
        <a:bodyPr/>
        <a:lstStyle/>
        <a:p>
          <a:endParaRPr lang="hr-HR"/>
        </a:p>
      </dgm:t>
    </dgm:pt>
    <dgm:pt modelId="{9C5205AE-B2F8-41DB-A9C7-A3374ADFD1C4}" type="sibTrans" cxnId="{5A5CF6D3-6A6A-4B2C-82F6-A9D08A331F2D}">
      <dgm:prSet/>
      <dgm:spPr>
        <a:solidFill>
          <a:schemeClr val="accent6">
            <a:lumMod val="75000"/>
          </a:schemeClr>
        </a:solidFill>
        <a:effectLst>
          <a:outerShdw blurRad="50800" dist="38100" dir="2700000" algn="tl" rotWithShape="0">
            <a:prstClr val="black">
              <a:alpha val="40000"/>
            </a:prstClr>
          </a:outerShdw>
        </a:effectLst>
      </dgm:spPr>
      <dgm:t>
        <a:bodyPr/>
        <a:lstStyle/>
        <a:p>
          <a:endParaRPr lang="hr-HR"/>
        </a:p>
      </dgm:t>
    </dgm:pt>
    <dgm:pt modelId="{BBA85970-A3CB-4316-B47D-FEF48555AC9B}">
      <dgm:prSet phldrT="[Text]" custT="1"/>
      <dgm:spPr/>
      <dgm:t>
        <a:bodyPr/>
        <a:lstStyle/>
        <a:p>
          <a:r>
            <a:rPr lang="hr-HR" sz="1400" b="1" dirty="0" smtClean="0"/>
            <a:t>2. PRORAČUNSKI I IZVANPRORAČUNSKI </a:t>
          </a:r>
          <a:r>
            <a:rPr lang="hr-HR" sz="1600" b="1" dirty="0" smtClean="0"/>
            <a:t>KORISNICI</a:t>
          </a:r>
          <a:endParaRPr lang="hr-HR" sz="1600" b="1" dirty="0"/>
        </a:p>
      </dgm:t>
    </dgm:pt>
    <dgm:pt modelId="{10A4F1E4-4D30-48D8-B0D6-B9F326BB5451}" type="parTrans" cxnId="{193ED256-5DBC-4884-9340-CC120CB1B1C0}">
      <dgm:prSet/>
      <dgm:spPr/>
      <dgm:t>
        <a:bodyPr/>
        <a:lstStyle/>
        <a:p>
          <a:endParaRPr lang="hr-HR"/>
        </a:p>
      </dgm:t>
    </dgm:pt>
    <dgm:pt modelId="{B3B2FAD5-1658-4557-B85D-FC1E61DE1264}" type="sibTrans" cxnId="{193ED256-5DBC-4884-9340-CC120CB1B1C0}">
      <dgm:prSet/>
      <dgm:spPr>
        <a:solidFill>
          <a:schemeClr val="accent6">
            <a:lumMod val="75000"/>
          </a:schemeClr>
        </a:solidFill>
        <a:effectLst>
          <a:outerShdw blurRad="50800" dist="38100" dir="2700000" algn="tl" rotWithShape="0">
            <a:prstClr val="black">
              <a:alpha val="40000"/>
            </a:prstClr>
          </a:outerShdw>
        </a:effectLst>
      </dgm:spPr>
      <dgm:t>
        <a:bodyPr/>
        <a:lstStyle/>
        <a:p>
          <a:endParaRPr lang="hr-HR"/>
        </a:p>
      </dgm:t>
    </dgm:pt>
    <dgm:pt modelId="{938C4CA3-D234-4785-90FB-3430A63B2DAD}">
      <dgm:prSet phldrT="[Text]" custT="1"/>
      <dgm:spPr/>
      <dgm:t>
        <a:bodyPr/>
        <a:lstStyle/>
        <a:p>
          <a:r>
            <a:rPr lang="hr-HR" sz="1400" b="1" dirty="0" smtClean="0"/>
            <a:t>3.UPRAVNO TIJELO </a:t>
          </a:r>
          <a:r>
            <a:rPr lang="hr-HR" sz="1600" b="1" dirty="0" smtClean="0"/>
            <a:t>ZA</a:t>
          </a:r>
          <a:r>
            <a:rPr lang="hr-HR" sz="1400" b="1" dirty="0" smtClean="0"/>
            <a:t> FINANCIJE</a:t>
          </a:r>
          <a:endParaRPr lang="hr-HR" sz="1400" b="1" dirty="0"/>
        </a:p>
      </dgm:t>
    </dgm:pt>
    <dgm:pt modelId="{57CAAE26-7A7E-4F4E-91FB-3FAF94B0123C}" type="parTrans" cxnId="{4F304282-5892-4C50-94A9-0227F9421CFC}">
      <dgm:prSet/>
      <dgm:spPr/>
      <dgm:t>
        <a:bodyPr/>
        <a:lstStyle/>
        <a:p>
          <a:endParaRPr lang="hr-HR"/>
        </a:p>
      </dgm:t>
    </dgm:pt>
    <dgm:pt modelId="{5122B9A6-B9E2-4EAA-8751-98D1AE2F89D5}" type="sibTrans" cxnId="{4F304282-5892-4C50-94A9-0227F9421CFC}">
      <dgm:prSet/>
      <dgm:spPr>
        <a:solidFill>
          <a:schemeClr val="accent6">
            <a:lumMod val="75000"/>
          </a:schemeClr>
        </a:solidFill>
        <a:effectLst>
          <a:outerShdw blurRad="50800" dist="38100" dir="2700000" algn="tl" rotWithShape="0">
            <a:prstClr val="black">
              <a:alpha val="40000"/>
            </a:prstClr>
          </a:outerShdw>
        </a:effectLst>
      </dgm:spPr>
      <dgm:t>
        <a:bodyPr/>
        <a:lstStyle/>
        <a:p>
          <a:endParaRPr lang="hr-HR"/>
        </a:p>
      </dgm:t>
    </dgm:pt>
    <dgm:pt modelId="{59CA2B66-C1F9-4B4B-88E5-0D0F77920889}">
      <dgm:prSet phldrT="[Text]" custT="1"/>
      <dgm:spPr/>
      <dgm:t>
        <a:bodyPr/>
        <a:lstStyle/>
        <a:p>
          <a:r>
            <a:rPr lang="hr-HR" sz="1600" b="1" dirty="0" smtClean="0"/>
            <a:t>4.GRADONA-ČELNIK</a:t>
          </a:r>
          <a:endParaRPr lang="hr-HR" sz="1600" b="1" dirty="0"/>
        </a:p>
      </dgm:t>
    </dgm:pt>
    <dgm:pt modelId="{C9E6C021-1A9E-476E-9FB6-43B3BC2C8F7E}" type="parTrans" cxnId="{8F00866E-5A20-4BE3-ADFF-A6C273CA6DC0}">
      <dgm:prSet/>
      <dgm:spPr/>
      <dgm:t>
        <a:bodyPr/>
        <a:lstStyle/>
        <a:p>
          <a:endParaRPr lang="hr-HR"/>
        </a:p>
      </dgm:t>
    </dgm:pt>
    <dgm:pt modelId="{DD71D7D6-AFCB-45DD-9E9D-6E9E14FA6C44}" type="sibTrans" cxnId="{8F00866E-5A20-4BE3-ADFF-A6C273CA6DC0}">
      <dgm:prSet/>
      <dgm:spPr>
        <a:solidFill>
          <a:schemeClr val="accent6">
            <a:lumMod val="75000"/>
          </a:schemeClr>
        </a:solidFill>
        <a:effectLst>
          <a:outerShdw blurRad="50800" dist="38100" dir="2700000" algn="tl" rotWithShape="0">
            <a:prstClr val="black">
              <a:alpha val="40000"/>
            </a:prstClr>
          </a:outerShdw>
        </a:effectLst>
      </dgm:spPr>
      <dgm:t>
        <a:bodyPr/>
        <a:lstStyle/>
        <a:p>
          <a:endParaRPr lang="hr-HR"/>
        </a:p>
      </dgm:t>
    </dgm:pt>
    <dgm:pt modelId="{32297C11-66F9-4545-9370-25518076BBDA}">
      <dgm:prSet phldrT="[Text]" custT="1"/>
      <dgm:spPr/>
      <dgm:t>
        <a:bodyPr/>
        <a:lstStyle/>
        <a:p>
          <a:r>
            <a:rPr lang="hr-HR" sz="1400" b="1" dirty="0" smtClean="0"/>
            <a:t>5. GRADSKO </a:t>
          </a:r>
          <a:r>
            <a:rPr lang="hr-HR" sz="1600" b="1" dirty="0" smtClean="0"/>
            <a:t>VIJEĆE</a:t>
          </a:r>
          <a:endParaRPr lang="hr-HR" sz="1600" b="1" dirty="0"/>
        </a:p>
      </dgm:t>
    </dgm:pt>
    <dgm:pt modelId="{643FA1FA-17C4-499F-A7FA-05D3B4125032}" type="parTrans" cxnId="{13826624-11D1-4D5A-A6CE-576618EE8465}">
      <dgm:prSet/>
      <dgm:spPr/>
      <dgm:t>
        <a:bodyPr/>
        <a:lstStyle/>
        <a:p>
          <a:endParaRPr lang="hr-HR"/>
        </a:p>
      </dgm:t>
    </dgm:pt>
    <dgm:pt modelId="{55AA1887-E010-4C8A-88AC-F25A85588AEB}" type="sibTrans" cxnId="{13826624-11D1-4D5A-A6CE-576618EE8465}">
      <dgm:prSet/>
      <dgm:spPr>
        <a:solidFill>
          <a:schemeClr val="accent6">
            <a:lumMod val="75000"/>
          </a:schemeClr>
        </a:solidFill>
        <a:effectLst>
          <a:outerShdw blurRad="50800" dist="38100" dir="2700000" algn="tl" rotWithShape="0">
            <a:prstClr val="black">
              <a:alpha val="40000"/>
            </a:prstClr>
          </a:outerShdw>
        </a:effectLst>
      </dgm:spPr>
      <dgm:t>
        <a:bodyPr/>
        <a:lstStyle/>
        <a:p>
          <a:endParaRPr lang="hr-HR"/>
        </a:p>
      </dgm:t>
    </dgm:pt>
    <dgm:pt modelId="{7350AED4-B200-4776-B4AE-5FA7CCC37394}" type="pres">
      <dgm:prSet presAssocID="{2780557A-5144-402E-9103-081BF4A0BB80}" presName="cycle" presStyleCnt="0">
        <dgm:presLayoutVars>
          <dgm:dir/>
          <dgm:resizeHandles val="exact"/>
        </dgm:presLayoutVars>
      </dgm:prSet>
      <dgm:spPr/>
      <dgm:t>
        <a:bodyPr/>
        <a:lstStyle/>
        <a:p>
          <a:endParaRPr lang="hr-HR"/>
        </a:p>
      </dgm:t>
    </dgm:pt>
    <dgm:pt modelId="{F7165AF8-168C-45F5-896E-8A04F6519C69}" type="pres">
      <dgm:prSet presAssocID="{F2EAF698-6193-41B7-9A17-0352DAD82584}" presName="dummy" presStyleCnt="0"/>
      <dgm:spPr/>
    </dgm:pt>
    <dgm:pt modelId="{A2CD5112-0037-41A8-AA51-BC0A762D3D14}" type="pres">
      <dgm:prSet presAssocID="{F2EAF698-6193-41B7-9A17-0352DAD82584}" presName="node" presStyleLbl="revTx" presStyleIdx="0" presStyleCnt="5">
        <dgm:presLayoutVars>
          <dgm:bulletEnabled val="1"/>
        </dgm:presLayoutVars>
      </dgm:prSet>
      <dgm:spPr/>
      <dgm:t>
        <a:bodyPr/>
        <a:lstStyle/>
        <a:p>
          <a:endParaRPr lang="hr-HR"/>
        </a:p>
      </dgm:t>
    </dgm:pt>
    <dgm:pt modelId="{A71545C2-A709-4715-BFB4-236A96B5ADE6}" type="pres">
      <dgm:prSet presAssocID="{9C5205AE-B2F8-41DB-A9C7-A3374ADFD1C4}" presName="sibTrans" presStyleLbl="node1" presStyleIdx="0" presStyleCnt="5"/>
      <dgm:spPr/>
      <dgm:t>
        <a:bodyPr/>
        <a:lstStyle/>
        <a:p>
          <a:endParaRPr lang="hr-HR"/>
        </a:p>
      </dgm:t>
    </dgm:pt>
    <dgm:pt modelId="{4707253D-498F-4FFB-B0BE-757FB76B576A}" type="pres">
      <dgm:prSet presAssocID="{BBA85970-A3CB-4316-B47D-FEF48555AC9B}" presName="dummy" presStyleCnt="0"/>
      <dgm:spPr/>
    </dgm:pt>
    <dgm:pt modelId="{84AEF886-9FB8-4317-8DEF-592D673B9634}" type="pres">
      <dgm:prSet presAssocID="{BBA85970-A3CB-4316-B47D-FEF48555AC9B}" presName="node" presStyleLbl="revTx" presStyleIdx="1" presStyleCnt="5" custScaleX="113261">
        <dgm:presLayoutVars>
          <dgm:bulletEnabled val="1"/>
        </dgm:presLayoutVars>
      </dgm:prSet>
      <dgm:spPr/>
      <dgm:t>
        <a:bodyPr/>
        <a:lstStyle/>
        <a:p>
          <a:endParaRPr lang="hr-HR"/>
        </a:p>
      </dgm:t>
    </dgm:pt>
    <dgm:pt modelId="{25244717-FDB6-40BA-8C9E-BCFC007B074E}" type="pres">
      <dgm:prSet presAssocID="{B3B2FAD5-1658-4557-B85D-FC1E61DE1264}" presName="sibTrans" presStyleLbl="node1" presStyleIdx="1" presStyleCnt="5"/>
      <dgm:spPr/>
      <dgm:t>
        <a:bodyPr/>
        <a:lstStyle/>
        <a:p>
          <a:endParaRPr lang="hr-HR"/>
        </a:p>
      </dgm:t>
    </dgm:pt>
    <dgm:pt modelId="{3724AC32-AED5-440B-95D8-74CB7B711414}" type="pres">
      <dgm:prSet presAssocID="{938C4CA3-D234-4785-90FB-3430A63B2DAD}" presName="dummy" presStyleCnt="0"/>
      <dgm:spPr/>
    </dgm:pt>
    <dgm:pt modelId="{67427E58-5EBD-478C-9F4F-70C9CD25E0C8}" type="pres">
      <dgm:prSet presAssocID="{938C4CA3-D234-4785-90FB-3430A63B2DAD}" presName="node" presStyleLbl="revTx" presStyleIdx="2" presStyleCnt="5">
        <dgm:presLayoutVars>
          <dgm:bulletEnabled val="1"/>
        </dgm:presLayoutVars>
      </dgm:prSet>
      <dgm:spPr/>
      <dgm:t>
        <a:bodyPr/>
        <a:lstStyle/>
        <a:p>
          <a:endParaRPr lang="hr-HR"/>
        </a:p>
      </dgm:t>
    </dgm:pt>
    <dgm:pt modelId="{5AA34F4F-3A7E-4635-9156-1BAB0AF95433}" type="pres">
      <dgm:prSet presAssocID="{5122B9A6-B9E2-4EAA-8751-98D1AE2F89D5}" presName="sibTrans" presStyleLbl="node1" presStyleIdx="2" presStyleCnt="5"/>
      <dgm:spPr/>
      <dgm:t>
        <a:bodyPr/>
        <a:lstStyle/>
        <a:p>
          <a:endParaRPr lang="hr-HR"/>
        </a:p>
      </dgm:t>
    </dgm:pt>
    <dgm:pt modelId="{7DE506E9-7717-4BE3-A390-8D0CB2E8551E}" type="pres">
      <dgm:prSet presAssocID="{59CA2B66-C1F9-4B4B-88E5-0D0F77920889}" presName="dummy" presStyleCnt="0"/>
      <dgm:spPr/>
    </dgm:pt>
    <dgm:pt modelId="{3727B158-9BDB-4780-B084-644F1FD90ADA}" type="pres">
      <dgm:prSet presAssocID="{59CA2B66-C1F9-4B4B-88E5-0D0F77920889}" presName="node" presStyleLbl="revTx" presStyleIdx="3" presStyleCnt="5">
        <dgm:presLayoutVars>
          <dgm:bulletEnabled val="1"/>
        </dgm:presLayoutVars>
      </dgm:prSet>
      <dgm:spPr/>
      <dgm:t>
        <a:bodyPr/>
        <a:lstStyle/>
        <a:p>
          <a:endParaRPr lang="hr-HR"/>
        </a:p>
      </dgm:t>
    </dgm:pt>
    <dgm:pt modelId="{836BCA63-2DA0-4AF4-BE84-973A804B93D9}" type="pres">
      <dgm:prSet presAssocID="{DD71D7D6-AFCB-45DD-9E9D-6E9E14FA6C44}" presName="sibTrans" presStyleLbl="node1" presStyleIdx="3" presStyleCnt="5"/>
      <dgm:spPr/>
      <dgm:t>
        <a:bodyPr/>
        <a:lstStyle/>
        <a:p>
          <a:endParaRPr lang="hr-HR"/>
        </a:p>
      </dgm:t>
    </dgm:pt>
    <dgm:pt modelId="{21AFD610-8B3B-41FF-87C6-006C6A982CE4}" type="pres">
      <dgm:prSet presAssocID="{32297C11-66F9-4545-9370-25518076BBDA}" presName="dummy" presStyleCnt="0"/>
      <dgm:spPr/>
    </dgm:pt>
    <dgm:pt modelId="{FC1F4C75-7A30-4F0E-9F06-1245B2A6051C}" type="pres">
      <dgm:prSet presAssocID="{32297C11-66F9-4545-9370-25518076BBDA}" presName="node" presStyleLbl="revTx" presStyleIdx="4" presStyleCnt="5">
        <dgm:presLayoutVars>
          <dgm:bulletEnabled val="1"/>
        </dgm:presLayoutVars>
      </dgm:prSet>
      <dgm:spPr/>
      <dgm:t>
        <a:bodyPr/>
        <a:lstStyle/>
        <a:p>
          <a:endParaRPr lang="hr-HR"/>
        </a:p>
      </dgm:t>
    </dgm:pt>
    <dgm:pt modelId="{0173CBC7-FE94-4555-82E4-8CE9C08D2E34}" type="pres">
      <dgm:prSet presAssocID="{55AA1887-E010-4C8A-88AC-F25A85588AEB}" presName="sibTrans" presStyleLbl="node1" presStyleIdx="4" presStyleCnt="5"/>
      <dgm:spPr/>
      <dgm:t>
        <a:bodyPr/>
        <a:lstStyle/>
        <a:p>
          <a:endParaRPr lang="hr-HR"/>
        </a:p>
      </dgm:t>
    </dgm:pt>
  </dgm:ptLst>
  <dgm:cxnLst>
    <dgm:cxn modelId="{4469CE14-5EFF-44AF-8E26-D77D8BDA718E}" type="presOf" srcId="{938C4CA3-D234-4785-90FB-3430A63B2DAD}" destId="{67427E58-5EBD-478C-9F4F-70C9CD25E0C8}" srcOrd="0" destOrd="0" presId="urn:microsoft.com/office/officeart/2005/8/layout/cycle1"/>
    <dgm:cxn modelId="{6D929877-9C5E-4D18-A089-C7EA1A509259}" type="presOf" srcId="{5122B9A6-B9E2-4EAA-8751-98D1AE2F89D5}" destId="{5AA34F4F-3A7E-4635-9156-1BAB0AF95433}" srcOrd="0" destOrd="0" presId="urn:microsoft.com/office/officeart/2005/8/layout/cycle1"/>
    <dgm:cxn modelId="{0285E045-25A1-49DA-B8B9-77113B11D048}" type="presOf" srcId="{2780557A-5144-402E-9103-081BF4A0BB80}" destId="{7350AED4-B200-4776-B4AE-5FA7CCC37394}" srcOrd="0" destOrd="0" presId="urn:microsoft.com/office/officeart/2005/8/layout/cycle1"/>
    <dgm:cxn modelId="{5A5CF6D3-6A6A-4B2C-82F6-A9D08A331F2D}" srcId="{2780557A-5144-402E-9103-081BF4A0BB80}" destId="{F2EAF698-6193-41B7-9A17-0352DAD82584}" srcOrd="0" destOrd="0" parTransId="{6B6345EA-FE63-47FD-973E-D93FD525E3D3}" sibTransId="{9C5205AE-B2F8-41DB-A9C7-A3374ADFD1C4}"/>
    <dgm:cxn modelId="{193ED256-5DBC-4884-9340-CC120CB1B1C0}" srcId="{2780557A-5144-402E-9103-081BF4A0BB80}" destId="{BBA85970-A3CB-4316-B47D-FEF48555AC9B}" srcOrd="1" destOrd="0" parTransId="{10A4F1E4-4D30-48D8-B0D6-B9F326BB5451}" sibTransId="{B3B2FAD5-1658-4557-B85D-FC1E61DE1264}"/>
    <dgm:cxn modelId="{90E357DB-AF94-4D82-A665-405F09517917}" type="presOf" srcId="{55AA1887-E010-4C8A-88AC-F25A85588AEB}" destId="{0173CBC7-FE94-4555-82E4-8CE9C08D2E34}" srcOrd="0" destOrd="0" presId="urn:microsoft.com/office/officeart/2005/8/layout/cycle1"/>
    <dgm:cxn modelId="{A13ED195-D83E-422F-A359-082F39B1C308}" type="presOf" srcId="{DD71D7D6-AFCB-45DD-9E9D-6E9E14FA6C44}" destId="{836BCA63-2DA0-4AF4-BE84-973A804B93D9}" srcOrd="0" destOrd="0" presId="urn:microsoft.com/office/officeart/2005/8/layout/cycle1"/>
    <dgm:cxn modelId="{AB3B2DAB-F0D3-44F1-8BBB-87BC1299A151}" type="presOf" srcId="{59CA2B66-C1F9-4B4B-88E5-0D0F77920889}" destId="{3727B158-9BDB-4780-B084-644F1FD90ADA}" srcOrd="0" destOrd="0" presId="urn:microsoft.com/office/officeart/2005/8/layout/cycle1"/>
    <dgm:cxn modelId="{49A5F0AB-0AE2-4ABA-BDB7-31352C5A79AD}" type="presOf" srcId="{9C5205AE-B2F8-41DB-A9C7-A3374ADFD1C4}" destId="{A71545C2-A709-4715-BFB4-236A96B5ADE6}" srcOrd="0" destOrd="0" presId="urn:microsoft.com/office/officeart/2005/8/layout/cycle1"/>
    <dgm:cxn modelId="{3C86EE90-4C62-49E6-8B7C-276CB3738C8F}" type="presOf" srcId="{B3B2FAD5-1658-4557-B85D-FC1E61DE1264}" destId="{25244717-FDB6-40BA-8C9E-BCFC007B074E}" srcOrd="0" destOrd="0" presId="urn:microsoft.com/office/officeart/2005/8/layout/cycle1"/>
    <dgm:cxn modelId="{839FEA2D-2274-47C7-8629-CB2293C7372C}" type="presOf" srcId="{BBA85970-A3CB-4316-B47D-FEF48555AC9B}" destId="{84AEF886-9FB8-4317-8DEF-592D673B9634}" srcOrd="0" destOrd="0" presId="urn:microsoft.com/office/officeart/2005/8/layout/cycle1"/>
    <dgm:cxn modelId="{27E45CD4-F666-4C3E-933F-30B4970919C4}" type="presOf" srcId="{32297C11-66F9-4545-9370-25518076BBDA}" destId="{FC1F4C75-7A30-4F0E-9F06-1245B2A6051C}" srcOrd="0" destOrd="0" presId="urn:microsoft.com/office/officeart/2005/8/layout/cycle1"/>
    <dgm:cxn modelId="{13826624-11D1-4D5A-A6CE-576618EE8465}" srcId="{2780557A-5144-402E-9103-081BF4A0BB80}" destId="{32297C11-66F9-4545-9370-25518076BBDA}" srcOrd="4" destOrd="0" parTransId="{643FA1FA-17C4-499F-A7FA-05D3B4125032}" sibTransId="{55AA1887-E010-4C8A-88AC-F25A85588AEB}"/>
    <dgm:cxn modelId="{8F00866E-5A20-4BE3-ADFF-A6C273CA6DC0}" srcId="{2780557A-5144-402E-9103-081BF4A0BB80}" destId="{59CA2B66-C1F9-4B4B-88E5-0D0F77920889}" srcOrd="3" destOrd="0" parTransId="{C9E6C021-1A9E-476E-9FB6-43B3BC2C8F7E}" sibTransId="{DD71D7D6-AFCB-45DD-9E9D-6E9E14FA6C44}"/>
    <dgm:cxn modelId="{4F304282-5892-4C50-94A9-0227F9421CFC}" srcId="{2780557A-5144-402E-9103-081BF4A0BB80}" destId="{938C4CA3-D234-4785-90FB-3430A63B2DAD}" srcOrd="2" destOrd="0" parTransId="{57CAAE26-7A7E-4F4E-91FB-3FAF94B0123C}" sibTransId="{5122B9A6-B9E2-4EAA-8751-98D1AE2F89D5}"/>
    <dgm:cxn modelId="{9A1716B9-06A3-4B9A-B51D-855BE11DBE35}" type="presOf" srcId="{F2EAF698-6193-41B7-9A17-0352DAD82584}" destId="{A2CD5112-0037-41A8-AA51-BC0A762D3D14}" srcOrd="0" destOrd="0" presId="urn:microsoft.com/office/officeart/2005/8/layout/cycle1"/>
    <dgm:cxn modelId="{1E5A82F4-4E49-4543-8CD3-28701E2FA4FF}" type="presParOf" srcId="{7350AED4-B200-4776-B4AE-5FA7CCC37394}" destId="{F7165AF8-168C-45F5-896E-8A04F6519C69}" srcOrd="0" destOrd="0" presId="urn:microsoft.com/office/officeart/2005/8/layout/cycle1"/>
    <dgm:cxn modelId="{40AD6BC6-19A4-4FC6-823B-130F5AE4EE7B}" type="presParOf" srcId="{7350AED4-B200-4776-B4AE-5FA7CCC37394}" destId="{A2CD5112-0037-41A8-AA51-BC0A762D3D14}" srcOrd="1" destOrd="0" presId="urn:microsoft.com/office/officeart/2005/8/layout/cycle1"/>
    <dgm:cxn modelId="{E9A76FE0-B41B-4251-90DD-AA3694DA456B}" type="presParOf" srcId="{7350AED4-B200-4776-B4AE-5FA7CCC37394}" destId="{A71545C2-A709-4715-BFB4-236A96B5ADE6}" srcOrd="2" destOrd="0" presId="urn:microsoft.com/office/officeart/2005/8/layout/cycle1"/>
    <dgm:cxn modelId="{65D293B9-99F3-47D7-9E46-F2562C5546E4}" type="presParOf" srcId="{7350AED4-B200-4776-B4AE-5FA7CCC37394}" destId="{4707253D-498F-4FFB-B0BE-757FB76B576A}" srcOrd="3" destOrd="0" presId="urn:microsoft.com/office/officeart/2005/8/layout/cycle1"/>
    <dgm:cxn modelId="{942BAC70-4EE0-4EAB-885E-BD006EFB8467}" type="presParOf" srcId="{7350AED4-B200-4776-B4AE-5FA7CCC37394}" destId="{84AEF886-9FB8-4317-8DEF-592D673B9634}" srcOrd="4" destOrd="0" presId="urn:microsoft.com/office/officeart/2005/8/layout/cycle1"/>
    <dgm:cxn modelId="{D9C7DBB0-EC32-4476-B436-96785DBDC40C}" type="presParOf" srcId="{7350AED4-B200-4776-B4AE-5FA7CCC37394}" destId="{25244717-FDB6-40BA-8C9E-BCFC007B074E}" srcOrd="5" destOrd="0" presId="urn:microsoft.com/office/officeart/2005/8/layout/cycle1"/>
    <dgm:cxn modelId="{B6A12AD3-3AAF-495A-84D3-F2E3A9B74A81}" type="presParOf" srcId="{7350AED4-B200-4776-B4AE-5FA7CCC37394}" destId="{3724AC32-AED5-440B-95D8-74CB7B711414}" srcOrd="6" destOrd="0" presId="urn:microsoft.com/office/officeart/2005/8/layout/cycle1"/>
    <dgm:cxn modelId="{5B83825D-A469-4A49-8623-8B1A182A4498}" type="presParOf" srcId="{7350AED4-B200-4776-B4AE-5FA7CCC37394}" destId="{67427E58-5EBD-478C-9F4F-70C9CD25E0C8}" srcOrd="7" destOrd="0" presId="urn:microsoft.com/office/officeart/2005/8/layout/cycle1"/>
    <dgm:cxn modelId="{DE1E61F6-9174-407A-B1A3-78FBBDA2B7D6}" type="presParOf" srcId="{7350AED4-B200-4776-B4AE-5FA7CCC37394}" destId="{5AA34F4F-3A7E-4635-9156-1BAB0AF95433}" srcOrd="8" destOrd="0" presId="urn:microsoft.com/office/officeart/2005/8/layout/cycle1"/>
    <dgm:cxn modelId="{351002E1-DFB4-47A1-8D56-3A0D68DABC10}" type="presParOf" srcId="{7350AED4-B200-4776-B4AE-5FA7CCC37394}" destId="{7DE506E9-7717-4BE3-A390-8D0CB2E8551E}" srcOrd="9" destOrd="0" presId="urn:microsoft.com/office/officeart/2005/8/layout/cycle1"/>
    <dgm:cxn modelId="{BA4A68F4-52EB-4E98-9589-3582E4026FDA}" type="presParOf" srcId="{7350AED4-B200-4776-B4AE-5FA7CCC37394}" destId="{3727B158-9BDB-4780-B084-644F1FD90ADA}" srcOrd="10" destOrd="0" presId="urn:microsoft.com/office/officeart/2005/8/layout/cycle1"/>
    <dgm:cxn modelId="{23D6661C-7F5E-4459-B975-3BB15BA52610}" type="presParOf" srcId="{7350AED4-B200-4776-B4AE-5FA7CCC37394}" destId="{836BCA63-2DA0-4AF4-BE84-973A804B93D9}" srcOrd="11" destOrd="0" presId="urn:microsoft.com/office/officeart/2005/8/layout/cycle1"/>
    <dgm:cxn modelId="{3F5ED592-588E-455E-A1FD-88EFB9FEF68B}" type="presParOf" srcId="{7350AED4-B200-4776-B4AE-5FA7CCC37394}" destId="{21AFD610-8B3B-41FF-87C6-006C6A982CE4}" srcOrd="12" destOrd="0" presId="urn:microsoft.com/office/officeart/2005/8/layout/cycle1"/>
    <dgm:cxn modelId="{AAB1F7C0-023E-4693-BAA6-55A5CF9A95B7}" type="presParOf" srcId="{7350AED4-B200-4776-B4AE-5FA7CCC37394}" destId="{FC1F4C75-7A30-4F0E-9F06-1245B2A6051C}" srcOrd="13" destOrd="0" presId="urn:microsoft.com/office/officeart/2005/8/layout/cycle1"/>
    <dgm:cxn modelId="{413F962A-FD96-43B7-AF22-FE1AC0B8BA5F}" type="presParOf" srcId="{7350AED4-B200-4776-B4AE-5FA7CCC37394}" destId="{0173CBC7-FE94-4555-82E4-8CE9C08D2E34}" srcOrd="14"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B9370B5-2AE4-40DF-BF5F-64DF388E42B3}" type="datetimeFigureOut">
              <a:rPr lang="hr-HR" smtClean="0"/>
              <a:t>28.11.2015.</a:t>
            </a:fld>
            <a:endParaRPr lang="hr-H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29CEC79-95C8-4728-94CA-998251FA809C}" type="slidenum">
              <a:rPr lang="hr-HR" smtClean="0"/>
              <a:t>‹#›</a:t>
            </a:fld>
            <a:endParaRPr lang="hr-HR"/>
          </a:p>
        </p:txBody>
      </p:sp>
    </p:spTree>
    <p:extLst>
      <p:ext uri="{BB962C8B-B14F-4D97-AF65-F5344CB8AC3E}">
        <p14:creationId xmlns:p14="http://schemas.microsoft.com/office/powerpoint/2010/main" val="4160960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6797675" cy="9928225"/>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208" tIns="46104" rIns="92208" bIns="46104" anchor="ctr"/>
          <a:lstStyle/>
          <a:p>
            <a:pPr eaLnBrk="1" hangingPunct="1">
              <a:buClr>
                <a:srgbClr val="000000"/>
              </a:buClr>
              <a:buSzPct val="100000"/>
              <a:buFont typeface="Times New Roman" pitchFamily="18" charset="0"/>
              <a:buNone/>
            </a:pPr>
            <a:endParaRPr lang="hr-HR" altLang="x-none"/>
          </a:p>
        </p:txBody>
      </p:sp>
      <p:sp>
        <p:nvSpPr>
          <p:cNvPr id="2051" name="AutoShape 2"/>
          <p:cNvSpPr>
            <a:spLocks noChangeArrowheads="1"/>
          </p:cNvSpPr>
          <p:nvPr/>
        </p:nvSpPr>
        <p:spPr bwMode="auto">
          <a:xfrm>
            <a:off x="0" y="0"/>
            <a:ext cx="6797675"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208" tIns="46104" rIns="92208" bIns="46104" anchor="ctr"/>
          <a:lstStyle/>
          <a:p>
            <a:pPr eaLnBrk="1" hangingPunct="1">
              <a:buClr>
                <a:srgbClr val="000000"/>
              </a:buClr>
              <a:buSzPct val="100000"/>
              <a:buFont typeface="Times New Roman" pitchFamily="18" charset="0"/>
              <a:buNone/>
            </a:pPr>
            <a:endParaRPr lang="hr-HR" altLang="x-none"/>
          </a:p>
        </p:txBody>
      </p:sp>
      <p:sp>
        <p:nvSpPr>
          <p:cNvPr id="2052" name="AutoShape 3"/>
          <p:cNvSpPr>
            <a:spLocks noChangeArrowheads="1"/>
          </p:cNvSpPr>
          <p:nvPr/>
        </p:nvSpPr>
        <p:spPr bwMode="auto">
          <a:xfrm>
            <a:off x="0" y="0"/>
            <a:ext cx="6797675"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208" tIns="46104" rIns="92208" bIns="46104" anchor="ctr"/>
          <a:lstStyle/>
          <a:p>
            <a:pPr eaLnBrk="1" hangingPunct="1">
              <a:buClr>
                <a:srgbClr val="000000"/>
              </a:buClr>
              <a:buSzPct val="100000"/>
              <a:buFont typeface="Times New Roman" pitchFamily="18" charset="0"/>
              <a:buNone/>
            </a:pPr>
            <a:endParaRPr lang="hr-HR" altLang="x-none"/>
          </a:p>
        </p:txBody>
      </p:sp>
      <p:sp>
        <p:nvSpPr>
          <p:cNvPr id="2053" name="AutoShape 4"/>
          <p:cNvSpPr>
            <a:spLocks noChangeArrowheads="1"/>
          </p:cNvSpPr>
          <p:nvPr/>
        </p:nvSpPr>
        <p:spPr bwMode="auto">
          <a:xfrm>
            <a:off x="0" y="0"/>
            <a:ext cx="6797675"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208" tIns="46104" rIns="92208" bIns="46104" anchor="ctr"/>
          <a:lstStyle/>
          <a:p>
            <a:pPr eaLnBrk="1" hangingPunct="1">
              <a:buClr>
                <a:srgbClr val="000000"/>
              </a:buClr>
              <a:buSzPct val="100000"/>
              <a:buFont typeface="Times New Roman" pitchFamily="18" charset="0"/>
              <a:buNone/>
            </a:pPr>
            <a:endParaRPr lang="hr-HR" altLang="x-none"/>
          </a:p>
        </p:txBody>
      </p:sp>
      <p:sp>
        <p:nvSpPr>
          <p:cNvPr id="2054" name="AutoShape 5"/>
          <p:cNvSpPr>
            <a:spLocks noChangeArrowheads="1"/>
          </p:cNvSpPr>
          <p:nvPr/>
        </p:nvSpPr>
        <p:spPr bwMode="auto">
          <a:xfrm>
            <a:off x="0" y="0"/>
            <a:ext cx="6797675"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208" tIns="46104" rIns="92208" bIns="46104" anchor="ctr"/>
          <a:lstStyle/>
          <a:p>
            <a:pPr eaLnBrk="1" hangingPunct="1">
              <a:buClr>
                <a:srgbClr val="000000"/>
              </a:buClr>
              <a:buSzPct val="100000"/>
              <a:buFont typeface="Times New Roman" pitchFamily="18" charset="0"/>
              <a:buNone/>
            </a:pPr>
            <a:endParaRPr lang="hr-HR" altLang="x-none"/>
          </a:p>
        </p:txBody>
      </p:sp>
      <p:sp>
        <p:nvSpPr>
          <p:cNvPr id="2055" name="Rectangle 6"/>
          <p:cNvSpPr>
            <a:spLocks noGrp="1" noRot="1" noChangeAspect="1" noChangeArrowheads="1"/>
          </p:cNvSpPr>
          <p:nvPr>
            <p:ph type="sldImg"/>
          </p:nvPr>
        </p:nvSpPr>
        <p:spPr bwMode="auto">
          <a:xfrm>
            <a:off x="-14887575" y="-12807950"/>
            <a:ext cx="18073688" cy="135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7"/>
          <p:cNvSpPr>
            <a:spLocks noGrp="1" noChangeArrowheads="1"/>
          </p:cNvSpPr>
          <p:nvPr>
            <p:ph type="body"/>
          </p:nvPr>
        </p:nvSpPr>
        <p:spPr bwMode="auto">
          <a:xfrm>
            <a:off x="679768" y="4716227"/>
            <a:ext cx="5428521" cy="4457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x-none" altLang="x-none" noProof="0" smtClean="0"/>
          </a:p>
        </p:txBody>
      </p:sp>
    </p:spTree>
    <p:extLst>
      <p:ext uri="{BB962C8B-B14F-4D97-AF65-F5344CB8AC3E}">
        <p14:creationId xmlns:p14="http://schemas.microsoft.com/office/powerpoint/2010/main" val="416052280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9"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2579541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876622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2751174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1818248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1202327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2916444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2829048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2916444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2877043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3151236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2716024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4004813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71157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744963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1153303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4004356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940162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hr-H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r-HR"/>
          </a:p>
        </p:txBody>
      </p:sp>
      <p:sp>
        <p:nvSpPr>
          <p:cNvPr id="4" name="Rectangle 3"/>
          <p:cNvSpPr>
            <a:spLocks noGrp="1" noChangeArrowheads="1"/>
          </p:cNvSpPr>
          <p:nvPr>
            <p:ph type="dt" idx="10"/>
          </p:nvPr>
        </p:nvSpPr>
        <p:spPr>
          <a:ln/>
        </p:spPr>
        <p:txBody>
          <a:bodyPr/>
          <a:lstStyle>
            <a:lvl1pPr>
              <a:defRPr/>
            </a:lvl1pPr>
          </a:lstStyle>
          <a:p>
            <a:pPr>
              <a:defRPr/>
            </a:pPr>
            <a:endParaRPr lang="es-ES" altLang="x-none"/>
          </a:p>
        </p:txBody>
      </p:sp>
      <p:sp>
        <p:nvSpPr>
          <p:cNvPr id="5" name="Rectangle 5"/>
          <p:cNvSpPr>
            <a:spLocks noGrp="1" noChangeArrowheads="1"/>
          </p:cNvSpPr>
          <p:nvPr>
            <p:ph type="sldNum" idx="11"/>
          </p:nvPr>
        </p:nvSpPr>
        <p:spPr>
          <a:ln/>
        </p:spPr>
        <p:txBody>
          <a:bodyPr/>
          <a:lstStyle>
            <a:lvl1pPr>
              <a:defRPr/>
            </a:lvl1pPr>
          </a:lstStyle>
          <a:p>
            <a:fld id="{8614A585-6231-48D9-8BF7-1DAF9B3363F0}" type="slidenum">
              <a:rPr lang="es-ES" altLang="x-none"/>
              <a:pPr/>
              <a:t>‹#›</a:t>
            </a:fld>
            <a:endParaRPr lang="es-ES" altLang="x-none"/>
          </a:p>
        </p:txBody>
      </p:sp>
    </p:spTree>
    <p:extLst>
      <p:ext uri="{BB962C8B-B14F-4D97-AF65-F5344CB8AC3E}">
        <p14:creationId xmlns:p14="http://schemas.microsoft.com/office/powerpoint/2010/main" val="90196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hr-HR"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3"/>
          <p:cNvSpPr>
            <a:spLocks noGrp="1" noChangeArrowheads="1"/>
          </p:cNvSpPr>
          <p:nvPr>
            <p:ph type="dt" idx="10"/>
          </p:nvPr>
        </p:nvSpPr>
        <p:spPr>
          <a:ln/>
        </p:spPr>
        <p:txBody>
          <a:bodyPr/>
          <a:lstStyle>
            <a:lvl1pPr>
              <a:defRPr/>
            </a:lvl1pPr>
          </a:lstStyle>
          <a:p>
            <a:pPr>
              <a:defRPr/>
            </a:pPr>
            <a:endParaRPr lang="es-ES" altLang="x-none"/>
          </a:p>
        </p:txBody>
      </p:sp>
      <p:sp>
        <p:nvSpPr>
          <p:cNvPr id="5" name="Rectangle 5"/>
          <p:cNvSpPr>
            <a:spLocks noGrp="1" noChangeArrowheads="1"/>
          </p:cNvSpPr>
          <p:nvPr>
            <p:ph type="sldNum" idx="11"/>
          </p:nvPr>
        </p:nvSpPr>
        <p:spPr>
          <a:ln/>
        </p:spPr>
        <p:txBody>
          <a:bodyPr/>
          <a:lstStyle>
            <a:lvl1pPr>
              <a:defRPr/>
            </a:lvl1pPr>
          </a:lstStyle>
          <a:p>
            <a:fld id="{9B1DC71D-4C8C-4EBD-9C87-CC4DB2E57654}" type="slidenum">
              <a:rPr lang="es-ES" altLang="x-none"/>
              <a:pPr/>
              <a:t>‹#›</a:t>
            </a:fld>
            <a:endParaRPr lang="es-ES" altLang="x-none"/>
          </a:p>
        </p:txBody>
      </p:sp>
    </p:spTree>
    <p:extLst>
      <p:ext uri="{BB962C8B-B14F-4D97-AF65-F5344CB8AC3E}">
        <p14:creationId xmlns:p14="http://schemas.microsoft.com/office/powerpoint/2010/main" val="3957583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274638"/>
            <a:ext cx="2054225" cy="5842000"/>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3450" cy="584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3"/>
          <p:cNvSpPr>
            <a:spLocks noGrp="1" noChangeArrowheads="1"/>
          </p:cNvSpPr>
          <p:nvPr>
            <p:ph type="dt" idx="10"/>
          </p:nvPr>
        </p:nvSpPr>
        <p:spPr>
          <a:ln/>
        </p:spPr>
        <p:txBody>
          <a:bodyPr/>
          <a:lstStyle>
            <a:lvl1pPr>
              <a:defRPr/>
            </a:lvl1pPr>
          </a:lstStyle>
          <a:p>
            <a:pPr>
              <a:defRPr/>
            </a:pPr>
            <a:endParaRPr lang="es-ES" altLang="x-none"/>
          </a:p>
        </p:txBody>
      </p:sp>
      <p:sp>
        <p:nvSpPr>
          <p:cNvPr id="5" name="Rectangle 5"/>
          <p:cNvSpPr>
            <a:spLocks noGrp="1" noChangeArrowheads="1"/>
          </p:cNvSpPr>
          <p:nvPr>
            <p:ph type="sldNum" idx="11"/>
          </p:nvPr>
        </p:nvSpPr>
        <p:spPr>
          <a:ln/>
        </p:spPr>
        <p:txBody>
          <a:bodyPr/>
          <a:lstStyle>
            <a:lvl1pPr>
              <a:defRPr/>
            </a:lvl1pPr>
          </a:lstStyle>
          <a:p>
            <a:fld id="{CF921D27-87C8-4D8F-BF59-9520E092ECF0}" type="slidenum">
              <a:rPr lang="es-ES" altLang="x-none"/>
              <a:pPr/>
              <a:t>‹#›</a:t>
            </a:fld>
            <a:endParaRPr lang="es-ES" altLang="x-none"/>
          </a:p>
        </p:txBody>
      </p:sp>
    </p:spTree>
    <p:extLst>
      <p:ext uri="{BB962C8B-B14F-4D97-AF65-F5344CB8AC3E}">
        <p14:creationId xmlns:p14="http://schemas.microsoft.com/office/powerpoint/2010/main" val="1572703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0075" cy="1133475"/>
          </a:xfrm>
        </p:spPr>
        <p:txBody>
          <a:bodyPr/>
          <a:lstStyle/>
          <a:p>
            <a:r>
              <a:rPr lang="en-US" smtClean="0"/>
              <a:t>Click to edit Master title style</a:t>
            </a:r>
            <a:endParaRPr lang="hr-HR"/>
          </a:p>
        </p:txBody>
      </p:sp>
      <p:sp>
        <p:nvSpPr>
          <p:cNvPr id="3" name="Rectangle 3"/>
          <p:cNvSpPr>
            <a:spLocks noGrp="1" noChangeArrowheads="1"/>
          </p:cNvSpPr>
          <p:nvPr>
            <p:ph type="dt" idx="10"/>
          </p:nvPr>
        </p:nvSpPr>
        <p:spPr>
          <a:ln/>
        </p:spPr>
        <p:txBody>
          <a:bodyPr/>
          <a:lstStyle>
            <a:lvl1pPr>
              <a:defRPr/>
            </a:lvl1pPr>
          </a:lstStyle>
          <a:p>
            <a:pPr>
              <a:defRPr/>
            </a:pPr>
            <a:endParaRPr lang="es-ES" altLang="x-none"/>
          </a:p>
        </p:txBody>
      </p:sp>
      <p:sp>
        <p:nvSpPr>
          <p:cNvPr id="4" name="Rectangle 5"/>
          <p:cNvSpPr>
            <a:spLocks noGrp="1" noChangeArrowheads="1"/>
          </p:cNvSpPr>
          <p:nvPr>
            <p:ph type="sldNum" idx="11"/>
          </p:nvPr>
        </p:nvSpPr>
        <p:spPr>
          <a:ln/>
        </p:spPr>
        <p:txBody>
          <a:bodyPr/>
          <a:lstStyle>
            <a:lvl1pPr>
              <a:defRPr/>
            </a:lvl1pPr>
          </a:lstStyle>
          <a:p>
            <a:fld id="{4A2624BD-3D54-4C81-B96D-D12BCE300D30}" type="slidenum">
              <a:rPr lang="es-ES" altLang="x-none"/>
              <a:pPr/>
              <a:t>‹#›</a:t>
            </a:fld>
            <a:endParaRPr lang="es-ES" altLang="x-none"/>
          </a:p>
        </p:txBody>
      </p:sp>
    </p:spTree>
    <p:extLst>
      <p:ext uri="{BB962C8B-B14F-4D97-AF65-F5344CB8AC3E}">
        <p14:creationId xmlns:p14="http://schemas.microsoft.com/office/powerpoint/2010/main" val="116761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3"/>
          <p:cNvSpPr>
            <a:spLocks noGrp="1" noChangeArrowheads="1"/>
          </p:cNvSpPr>
          <p:nvPr>
            <p:ph type="dt" idx="10"/>
          </p:nvPr>
        </p:nvSpPr>
        <p:spPr>
          <a:ln/>
        </p:spPr>
        <p:txBody>
          <a:bodyPr/>
          <a:lstStyle>
            <a:lvl1pPr>
              <a:defRPr/>
            </a:lvl1pPr>
          </a:lstStyle>
          <a:p>
            <a:pPr>
              <a:defRPr/>
            </a:pPr>
            <a:endParaRPr lang="es-ES" altLang="x-none"/>
          </a:p>
        </p:txBody>
      </p:sp>
      <p:sp>
        <p:nvSpPr>
          <p:cNvPr id="5" name="Rectangle 5"/>
          <p:cNvSpPr>
            <a:spLocks noGrp="1" noChangeArrowheads="1"/>
          </p:cNvSpPr>
          <p:nvPr>
            <p:ph type="sldNum" idx="11"/>
          </p:nvPr>
        </p:nvSpPr>
        <p:spPr>
          <a:ln/>
        </p:spPr>
        <p:txBody>
          <a:bodyPr/>
          <a:lstStyle>
            <a:lvl1pPr>
              <a:defRPr/>
            </a:lvl1pPr>
          </a:lstStyle>
          <a:p>
            <a:fld id="{843D93BC-D51A-4AE3-84DB-F93D8AC4BDB8}" type="slidenum">
              <a:rPr lang="es-ES" altLang="x-none"/>
              <a:pPr/>
              <a:t>‹#›</a:t>
            </a:fld>
            <a:endParaRPr lang="es-ES" altLang="x-none"/>
          </a:p>
        </p:txBody>
      </p:sp>
    </p:spTree>
    <p:extLst>
      <p:ext uri="{BB962C8B-B14F-4D97-AF65-F5344CB8AC3E}">
        <p14:creationId xmlns:p14="http://schemas.microsoft.com/office/powerpoint/2010/main" val="365164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hr-H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s-ES" altLang="x-none"/>
          </a:p>
        </p:txBody>
      </p:sp>
      <p:sp>
        <p:nvSpPr>
          <p:cNvPr id="5" name="Rectangle 5"/>
          <p:cNvSpPr>
            <a:spLocks noGrp="1" noChangeArrowheads="1"/>
          </p:cNvSpPr>
          <p:nvPr>
            <p:ph type="sldNum" idx="11"/>
          </p:nvPr>
        </p:nvSpPr>
        <p:spPr>
          <a:ln/>
        </p:spPr>
        <p:txBody>
          <a:bodyPr/>
          <a:lstStyle>
            <a:lvl1pPr>
              <a:defRPr/>
            </a:lvl1pPr>
          </a:lstStyle>
          <a:p>
            <a:fld id="{F28AA289-78E3-401B-8F70-7A69ABA51779}" type="slidenum">
              <a:rPr lang="es-ES" altLang="x-none"/>
              <a:pPr/>
              <a:t>‹#›</a:t>
            </a:fld>
            <a:endParaRPr lang="es-ES" altLang="x-none"/>
          </a:p>
        </p:txBody>
      </p:sp>
    </p:spTree>
    <p:extLst>
      <p:ext uri="{BB962C8B-B14F-4D97-AF65-F5344CB8AC3E}">
        <p14:creationId xmlns:p14="http://schemas.microsoft.com/office/powerpoint/2010/main" val="651949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3838" cy="4516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3438" y="1600200"/>
            <a:ext cx="4033837" cy="4516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Rectangle 3"/>
          <p:cNvSpPr>
            <a:spLocks noGrp="1" noChangeArrowheads="1"/>
          </p:cNvSpPr>
          <p:nvPr>
            <p:ph type="dt" idx="10"/>
          </p:nvPr>
        </p:nvSpPr>
        <p:spPr>
          <a:ln/>
        </p:spPr>
        <p:txBody>
          <a:bodyPr/>
          <a:lstStyle>
            <a:lvl1pPr>
              <a:defRPr/>
            </a:lvl1pPr>
          </a:lstStyle>
          <a:p>
            <a:pPr>
              <a:defRPr/>
            </a:pPr>
            <a:endParaRPr lang="es-ES" altLang="x-none"/>
          </a:p>
        </p:txBody>
      </p:sp>
      <p:sp>
        <p:nvSpPr>
          <p:cNvPr id="6" name="Rectangle 5"/>
          <p:cNvSpPr>
            <a:spLocks noGrp="1" noChangeArrowheads="1"/>
          </p:cNvSpPr>
          <p:nvPr>
            <p:ph type="sldNum" idx="11"/>
          </p:nvPr>
        </p:nvSpPr>
        <p:spPr>
          <a:ln/>
        </p:spPr>
        <p:txBody>
          <a:bodyPr/>
          <a:lstStyle>
            <a:lvl1pPr>
              <a:defRPr/>
            </a:lvl1pPr>
          </a:lstStyle>
          <a:p>
            <a:fld id="{0AEE28A2-3D5C-4279-A824-0BBC9F7B97D3}" type="slidenum">
              <a:rPr lang="es-ES" altLang="x-none"/>
              <a:pPr/>
              <a:t>‹#›</a:t>
            </a:fld>
            <a:endParaRPr lang="es-ES" altLang="x-none"/>
          </a:p>
        </p:txBody>
      </p:sp>
    </p:spTree>
    <p:extLst>
      <p:ext uri="{BB962C8B-B14F-4D97-AF65-F5344CB8AC3E}">
        <p14:creationId xmlns:p14="http://schemas.microsoft.com/office/powerpoint/2010/main" val="70827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hr-H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Rectangle 3"/>
          <p:cNvSpPr>
            <a:spLocks noGrp="1" noChangeArrowheads="1"/>
          </p:cNvSpPr>
          <p:nvPr>
            <p:ph type="dt" idx="10"/>
          </p:nvPr>
        </p:nvSpPr>
        <p:spPr>
          <a:ln/>
        </p:spPr>
        <p:txBody>
          <a:bodyPr/>
          <a:lstStyle>
            <a:lvl1pPr>
              <a:defRPr/>
            </a:lvl1pPr>
          </a:lstStyle>
          <a:p>
            <a:pPr>
              <a:defRPr/>
            </a:pPr>
            <a:endParaRPr lang="es-ES" altLang="x-none"/>
          </a:p>
        </p:txBody>
      </p:sp>
      <p:sp>
        <p:nvSpPr>
          <p:cNvPr id="8" name="Rectangle 5"/>
          <p:cNvSpPr>
            <a:spLocks noGrp="1" noChangeArrowheads="1"/>
          </p:cNvSpPr>
          <p:nvPr>
            <p:ph type="sldNum" idx="11"/>
          </p:nvPr>
        </p:nvSpPr>
        <p:spPr>
          <a:ln/>
        </p:spPr>
        <p:txBody>
          <a:bodyPr/>
          <a:lstStyle>
            <a:lvl1pPr>
              <a:defRPr/>
            </a:lvl1pPr>
          </a:lstStyle>
          <a:p>
            <a:fld id="{0EC9043E-912F-4C55-9CD5-4D9ECC7915A1}" type="slidenum">
              <a:rPr lang="es-ES" altLang="x-none"/>
              <a:pPr/>
              <a:t>‹#›</a:t>
            </a:fld>
            <a:endParaRPr lang="es-ES" altLang="x-none"/>
          </a:p>
        </p:txBody>
      </p:sp>
    </p:spTree>
    <p:extLst>
      <p:ext uri="{BB962C8B-B14F-4D97-AF65-F5344CB8AC3E}">
        <p14:creationId xmlns:p14="http://schemas.microsoft.com/office/powerpoint/2010/main" val="3268358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hr-HR" dirty="0"/>
          </a:p>
        </p:txBody>
      </p:sp>
      <p:sp>
        <p:nvSpPr>
          <p:cNvPr id="3" name="Rectangle 3"/>
          <p:cNvSpPr>
            <a:spLocks noGrp="1" noChangeArrowheads="1"/>
          </p:cNvSpPr>
          <p:nvPr>
            <p:ph type="dt" idx="10"/>
          </p:nvPr>
        </p:nvSpPr>
        <p:spPr>
          <a:ln/>
        </p:spPr>
        <p:txBody>
          <a:bodyPr/>
          <a:lstStyle>
            <a:lvl1pPr>
              <a:defRPr/>
            </a:lvl1pPr>
          </a:lstStyle>
          <a:p>
            <a:pPr>
              <a:defRPr/>
            </a:pPr>
            <a:endParaRPr lang="es-ES" altLang="x-none"/>
          </a:p>
        </p:txBody>
      </p:sp>
      <p:sp>
        <p:nvSpPr>
          <p:cNvPr id="4" name="Rectangle 5"/>
          <p:cNvSpPr>
            <a:spLocks noGrp="1" noChangeArrowheads="1"/>
          </p:cNvSpPr>
          <p:nvPr>
            <p:ph type="sldNum" idx="11"/>
          </p:nvPr>
        </p:nvSpPr>
        <p:spPr>
          <a:ln/>
        </p:spPr>
        <p:txBody>
          <a:bodyPr/>
          <a:lstStyle>
            <a:lvl1pPr>
              <a:defRPr/>
            </a:lvl1pPr>
          </a:lstStyle>
          <a:p>
            <a:fld id="{6186630F-23B3-4513-ADB3-C3262D4F92F7}" type="slidenum">
              <a:rPr lang="es-ES" altLang="x-none"/>
              <a:pPr/>
              <a:t>‹#›</a:t>
            </a:fld>
            <a:endParaRPr lang="es-ES" altLang="x-none"/>
          </a:p>
        </p:txBody>
      </p:sp>
    </p:spTree>
    <p:extLst>
      <p:ext uri="{BB962C8B-B14F-4D97-AF65-F5344CB8AC3E}">
        <p14:creationId xmlns:p14="http://schemas.microsoft.com/office/powerpoint/2010/main" val="17038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s-ES" altLang="x-none"/>
          </a:p>
        </p:txBody>
      </p:sp>
      <p:sp>
        <p:nvSpPr>
          <p:cNvPr id="3" name="Rectangle 5"/>
          <p:cNvSpPr>
            <a:spLocks noGrp="1" noChangeArrowheads="1"/>
          </p:cNvSpPr>
          <p:nvPr>
            <p:ph type="sldNum" idx="11"/>
          </p:nvPr>
        </p:nvSpPr>
        <p:spPr>
          <a:ln/>
        </p:spPr>
        <p:txBody>
          <a:bodyPr/>
          <a:lstStyle>
            <a:lvl1pPr>
              <a:defRPr/>
            </a:lvl1pPr>
          </a:lstStyle>
          <a:p>
            <a:fld id="{F834C8E8-F110-4B76-81E1-E336C75C6A67}" type="slidenum">
              <a:rPr lang="es-ES" altLang="x-none"/>
              <a:pPr/>
              <a:t>‹#›</a:t>
            </a:fld>
            <a:endParaRPr lang="es-ES" altLang="x-none"/>
          </a:p>
        </p:txBody>
      </p:sp>
    </p:spTree>
    <p:extLst>
      <p:ext uri="{BB962C8B-B14F-4D97-AF65-F5344CB8AC3E}">
        <p14:creationId xmlns:p14="http://schemas.microsoft.com/office/powerpoint/2010/main" val="1492272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hr-H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s-ES" altLang="x-none"/>
          </a:p>
        </p:txBody>
      </p:sp>
      <p:sp>
        <p:nvSpPr>
          <p:cNvPr id="6" name="Rectangle 5"/>
          <p:cNvSpPr>
            <a:spLocks noGrp="1" noChangeArrowheads="1"/>
          </p:cNvSpPr>
          <p:nvPr>
            <p:ph type="sldNum" idx="11"/>
          </p:nvPr>
        </p:nvSpPr>
        <p:spPr>
          <a:ln/>
        </p:spPr>
        <p:txBody>
          <a:bodyPr/>
          <a:lstStyle>
            <a:lvl1pPr>
              <a:defRPr/>
            </a:lvl1pPr>
          </a:lstStyle>
          <a:p>
            <a:fld id="{3EC19E99-B068-4C4A-AADD-D7EAFB2D010A}" type="slidenum">
              <a:rPr lang="es-ES" altLang="x-none"/>
              <a:pPr/>
              <a:t>‹#›</a:t>
            </a:fld>
            <a:endParaRPr lang="es-ES" altLang="x-none"/>
          </a:p>
        </p:txBody>
      </p:sp>
    </p:spTree>
    <p:extLst>
      <p:ext uri="{BB962C8B-B14F-4D97-AF65-F5344CB8AC3E}">
        <p14:creationId xmlns:p14="http://schemas.microsoft.com/office/powerpoint/2010/main" val="2160809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hr-H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hr-HR"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s-ES" altLang="x-none"/>
          </a:p>
        </p:txBody>
      </p:sp>
      <p:sp>
        <p:nvSpPr>
          <p:cNvPr id="6" name="Rectangle 5"/>
          <p:cNvSpPr>
            <a:spLocks noGrp="1" noChangeArrowheads="1"/>
          </p:cNvSpPr>
          <p:nvPr>
            <p:ph type="sldNum" idx="11"/>
          </p:nvPr>
        </p:nvSpPr>
        <p:spPr>
          <a:ln/>
        </p:spPr>
        <p:txBody>
          <a:bodyPr/>
          <a:lstStyle>
            <a:lvl1pPr>
              <a:defRPr/>
            </a:lvl1pPr>
          </a:lstStyle>
          <a:p>
            <a:fld id="{C3B3821D-4B9B-4BDA-A1AE-55C771CA80EC}" type="slidenum">
              <a:rPr lang="es-ES" altLang="x-none"/>
              <a:pPr/>
              <a:t>‹#›</a:t>
            </a:fld>
            <a:endParaRPr lang="es-ES" altLang="x-none"/>
          </a:p>
        </p:txBody>
      </p:sp>
    </p:spTree>
    <p:extLst>
      <p:ext uri="{BB962C8B-B14F-4D97-AF65-F5344CB8AC3E}">
        <p14:creationId xmlns:p14="http://schemas.microsoft.com/office/powerpoint/2010/main" val="384906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00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x-none" dirty="0" smtClean="0"/>
              <a:t>Click to edit the title text format</a:t>
            </a:r>
          </a:p>
        </p:txBody>
      </p:sp>
      <p:sp>
        <p:nvSpPr>
          <p:cNvPr id="1027" name="Rectangle 2"/>
          <p:cNvSpPr>
            <a:spLocks noGrp="1" noChangeArrowheads="1"/>
          </p:cNvSpPr>
          <p:nvPr>
            <p:ph type="body" idx="1"/>
          </p:nvPr>
        </p:nvSpPr>
        <p:spPr bwMode="auto">
          <a:xfrm>
            <a:off x="457200" y="1600200"/>
            <a:ext cx="8220075" cy="451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x-none" smtClean="0"/>
              <a:t>Click to edit the outline text format</a:t>
            </a:r>
          </a:p>
          <a:p>
            <a:pPr lvl="1"/>
            <a:r>
              <a:rPr lang="en-GB" altLang="x-none" smtClean="0"/>
              <a:t>Second Outline Level</a:t>
            </a:r>
          </a:p>
          <a:p>
            <a:pPr lvl="2"/>
            <a:r>
              <a:rPr lang="en-GB" altLang="x-none" smtClean="0"/>
              <a:t>Third Outline Level</a:t>
            </a:r>
          </a:p>
          <a:p>
            <a:pPr lvl="3"/>
            <a:r>
              <a:rPr lang="en-GB" altLang="x-none" smtClean="0"/>
              <a:t>Fourth Outline Level</a:t>
            </a:r>
          </a:p>
          <a:p>
            <a:pPr lvl="4"/>
            <a:r>
              <a:rPr lang="en-GB" altLang="x-none" smtClean="0"/>
              <a:t>Fifth Outline Level</a:t>
            </a:r>
          </a:p>
          <a:p>
            <a:pPr lvl="4"/>
            <a:r>
              <a:rPr lang="en-GB" altLang="x-none" smtClean="0"/>
              <a:t>Sixth Outline Level</a:t>
            </a:r>
          </a:p>
          <a:p>
            <a:pPr lvl="4"/>
            <a:r>
              <a:rPr lang="en-GB" altLang="x-none" smtClean="0"/>
              <a:t>Seventh Outline Level</a:t>
            </a:r>
          </a:p>
          <a:p>
            <a:pPr lvl="4"/>
            <a:r>
              <a:rPr lang="en-GB" altLang="x-none" smtClean="0"/>
              <a:t>Eighth Outline Level</a:t>
            </a:r>
          </a:p>
          <a:p>
            <a:pPr lvl="4"/>
            <a:r>
              <a:rPr lang="en-GB" altLang="x-none" smtClean="0"/>
              <a:t>Ninth Outline Level</a:t>
            </a:r>
          </a:p>
        </p:txBody>
      </p:sp>
      <p:sp>
        <p:nvSpPr>
          <p:cNvPr id="2" name="Rectangle 3"/>
          <p:cNvSpPr>
            <a:spLocks noGrp="1" noChangeArrowheads="1"/>
          </p:cNvSpPr>
          <p:nvPr>
            <p:ph type="dt"/>
          </p:nvPr>
        </p:nvSpPr>
        <p:spPr bwMode="auto">
          <a:xfrm>
            <a:off x="457200" y="6307138"/>
            <a:ext cx="2124075"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1pPr>
          </a:lstStyle>
          <a:p>
            <a:pPr>
              <a:defRPr/>
            </a:pPr>
            <a:endParaRPr lang="es-ES" altLang="x-none"/>
          </a:p>
        </p:txBody>
      </p:sp>
      <p:sp>
        <p:nvSpPr>
          <p:cNvPr id="1029" name="Text Box 4"/>
          <p:cNvSpPr txBox="1">
            <a:spLocks noChangeArrowheads="1"/>
          </p:cNvSpPr>
          <p:nvPr/>
        </p:nvSpPr>
        <p:spPr bwMode="auto">
          <a:xfrm>
            <a:off x="3124200" y="6308725"/>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3" name="Rectangle 5"/>
          <p:cNvSpPr>
            <a:spLocks noGrp="1" noChangeArrowheads="1"/>
          </p:cNvSpPr>
          <p:nvPr>
            <p:ph type="sldNum"/>
          </p:nvPr>
        </p:nvSpPr>
        <p:spPr bwMode="auto">
          <a:xfrm>
            <a:off x="6553200" y="6307138"/>
            <a:ext cx="2124075"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6DCD98E8-09FB-4B58-B70D-C66038C3A506}" type="slidenum">
              <a:rPr lang="es-ES" altLang="x-none"/>
              <a:pPr/>
              <a:t>‹#›</a:t>
            </a:fld>
            <a:endParaRPr lang="es-ES" alt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1" fontAlgn="base" hangingPunct="1">
        <a:spcBef>
          <a:spcPct val="0"/>
        </a:spcBef>
        <a:spcAft>
          <a:spcPct val="0"/>
        </a:spcAft>
        <a:buClr>
          <a:srgbClr val="000000"/>
        </a:buClr>
        <a:buSzPct val="100000"/>
        <a:buFont typeface="Times New Roman" pitchFamily="18" charset="0"/>
        <a:defRPr sz="4400" kern="1200">
          <a:solidFill>
            <a:schemeClr val="tx1">
              <a:lumMod val="75000"/>
              <a:lumOff val="25000"/>
            </a:schemeClr>
          </a:solidFill>
          <a:latin typeface="+mj-lt"/>
          <a:ea typeface="+mj-ea"/>
          <a:cs typeface="+mj-cs"/>
        </a:defRPr>
      </a:lvl1pPr>
      <a:lvl2pPr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Calibri" panose="020F0502020204030204" pitchFamily="34" charset="0"/>
          <a:ea typeface="ＭＳ Ｐゴシック" panose="020B0600070205080204" pitchFamily="34" charset="-128"/>
        </a:defRPr>
      </a:lvl2pPr>
      <a:lvl3pPr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Calibri" panose="020F0502020204030204" pitchFamily="34" charset="0"/>
          <a:ea typeface="ＭＳ Ｐゴシック" panose="020B0600070205080204" pitchFamily="34" charset="-128"/>
        </a:defRPr>
      </a:lvl3pPr>
      <a:lvl4pPr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Calibri" panose="020F0502020204030204" pitchFamily="34" charset="0"/>
          <a:ea typeface="ＭＳ Ｐゴシック" panose="020B0600070205080204" pitchFamily="34" charset="-128"/>
        </a:defRPr>
      </a:lvl4pPr>
      <a:lvl5pPr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Calibri" panose="020F0502020204030204" pitchFamily="34" charset="0"/>
          <a:ea typeface="ＭＳ Ｐゴシック" panose="020B0600070205080204" pitchFamily="34" charset="-128"/>
        </a:defRPr>
      </a:lvl5pPr>
      <a:lvl6pPr marL="2514600" indent="-228600"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ＭＳ Ｐゴシック" panose="020B0600070205080204" pitchFamily="34" charset="-128"/>
        </a:defRPr>
      </a:lvl6pPr>
      <a:lvl7pPr marL="2971800" indent="-228600"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ＭＳ Ｐゴシック" panose="020B0600070205080204" pitchFamily="34" charset="-128"/>
        </a:defRPr>
      </a:lvl7pPr>
      <a:lvl8pPr marL="3429000" indent="-228600"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ＭＳ Ｐゴシック" panose="020B0600070205080204" pitchFamily="34" charset="-128"/>
        </a:defRPr>
      </a:lvl8pPr>
      <a:lvl9pPr marL="3886200" indent="-228600"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ＭＳ Ｐゴシック" panose="020B0600070205080204" pitchFamily="34" charset="-128"/>
        </a:defRPr>
      </a:lvl9pPr>
    </p:titleStyle>
    <p:bodyStyle>
      <a:lvl1pPr marL="342900" indent="-342900" algn="l" defTabSz="449263" rtl="0" eaLnBrk="1" fontAlgn="base" hangingPunct="1">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8" name="Text Box 5"/>
          <p:cNvSpPr txBox="1">
            <a:spLocks noChangeArrowheads="1"/>
          </p:cNvSpPr>
          <p:nvPr/>
        </p:nvSpPr>
        <p:spPr bwMode="auto">
          <a:xfrm>
            <a:off x="2883619" y="6196013"/>
            <a:ext cx="3400588"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pic>
        <p:nvPicPr>
          <p:cNvPr id="1031" name="Picture 7" descr="N:\AA_UPRAVNI ODJEL ZA FINANCIJE,TURIZAM I GOSPODARSTVO\AA-Snjezana Sikiric\slike crikvenice\145 (Larg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3913" y="4418174"/>
            <a:ext cx="2364351" cy="13504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AA_UPRAVNI ODJEL ZA FINANCIJE,TURIZAM I GOSPODARSTVO\AA-Snjezana Sikiric\slike crikvenice\Crikvenica 0908-0996 (Large).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3" y="4416934"/>
            <a:ext cx="2195735" cy="135045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N:\AA_UPRAVNI ODJEL ZA FINANCIJE,TURIZAM I GOSPODARSTVO\AA-Snjezana Sikiric\slike crikvenice\19 (Large).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2" y="4419412"/>
            <a:ext cx="2261391" cy="135045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AA_UPRAVNI ODJEL ZA FINANCIJE,TURIZAM I GOSPODARSTVO\AA-Snjezana Sikiric\slike crikvenice\2 (Large).t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67743" y="4416935"/>
            <a:ext cx="2316170" cy="135045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txBox="1">
            <a:spLocks noChangeArrowheads="1"/>
          </p:cNvSpPr>
          <p:nvPr/>
        </p:nvSpPr>
        <p:spPr bwMode="auto">
          <a:xfrm>
            <a:off x="1137047"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altLang="sr-Latn-RS" sz="4400" b="1" i="0" u="none" strike="noStrike" kern="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Arial"/>
              </a:rPr>
              <a:t>TRANSPARENTAN PRORAČUNSKI PROCES</a:t>
            </a:r>
          </a:p>
        </p:txBody>
      </p:sp>
      <p:sp>
        <p:nvSpPr>
          <p:cNvPr id="12" name="Rectangle 3"/>
          <p:cNvSpPr>
            <a:spLocks noGrp="1" noChangeArrowheads="1"/>
          </p:cNvSpPr>
          <p:nvPr>
            <p:ph type="subTitle" idx="4294967295"/>
          </p:nvPr>
        </p:nvSpPr>
        <p:spPr>
          <a:xfrm>
            <a:off x="213405" y="2290949"/>
            <a:ext cx="7832725" cy="1944216"/>
          </a:xfrm>
        </p:spPr>
        <p:txBody>
          <a:bodyPr/>
          <a:lstStyle/>
          <a:p>
            <a:pPr>
              <a:buFont typeface="Wingdings" pitchFamily="2" charset="2"/>
              <a:buNone/>
            </a:pPr>
            <a:r>
              <a:rPr lang="hr-HR" altLang="sr-Latn-RS" b="1" i="1" dirty="0">
                <a:solidFill>
                  <a:schemeClr val="tx1">
                    <a:lumMod val="85000"/>
                    <a:lumOff val="15000"/>
                  </a:schemeClr>
                </a:solidFill>
              </a:rPr>
              <a:t>PROCEDURA DONOŠENJA </a:t>
            </a:r>
            <a:r>
              <a:rPr lang="hr-HR" altLang="sr-Latn-RS" b="1" i="1" dirty="0" smtClean="0">
                <a:solidFill>
                  <a:schemeClr val="tx1">
                    <a:lumMod val="85000"/>
                    <a:lumOff val="15000"/>
                  </a:schemeClr>
                </a:solidFill>
              </a:rPr>
              <a:t>PRORAČUNA </a:t>
            </a:r>
            <a:r>
              <a:rPr lang="hr-HR" altLang="sr-Latn-RS" b="1" i="1" dirty="0">
                <a:solidFill>
                  <a:schemeClr val="tx1">
                    <a:lumMod val="85000"/>
                    <a:lumOff val="15000"/>
                  </a:schemeClr>
                </a:solidFill>
              </a:rPr>
              <a:t>U JEDINICAMA LOKALNE </a:t>
            </a:r>
            <a:r>
              <a:rPr lang="hr-HR" altLang="sr-Latn-RS" b="1" i="1" dirty="0" smtClean="0">
                <a:solidFill>
                  <a:schemeClr val="tx1">
                    <a:lumMod val="85000"/>
                    <a:lumOff val="15000"/>
                  </a:schemeClr>
                </a:solidFill>
              </a:rPr>
              <a:t>SAMOUPRAVE</a:t>
            </a:r>
          </a:p>
          <a:p>
            <a:pPr>
              <a:buFont typeface="Wingdings" pitchFamily="2" charset="2"/>
              <a:buNone/>
            </a:pPr>
            <a:r>
              <a:rPr lang="hr-HR" altLang="sr-Latn-RS" b="1" i="1" dirty="0" smtClean="0">
                <a:solidFill>
                  <a:schemeClr val="tx1">
                    <a:lumMod val="85000"/>
                    <a:lumOff val="15000"/>
                  </a:schemeClr>
                </a:solidFill>
              </a:rPr>
              <a:t>        PRORAČUN GRADA CRIKVENICE</a:t>
            </a:r>
            <a:endParaRPr lang="hr-HR" altLang="sr-Latn-RS" b="1" i="1" dirty="0">
              <a:solidFill>
                <a:schemeClr val="tx1">
                  <a:lumMod val="85000"/>
                  <a:lumOff val="15000"/>
                </a:schemeClr>
              </a:solidFill>
            </a:endParaRPr>
          </a:p>
        </p:txBody>
      </p:sp>
      <p:pic>
        <p:nvPicPr>
          <p:cNvPr id="13" name="Picture 4" descr="MCj0397238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42048" y="2420888"/>
            <a:ext cx="1808163" cy="16843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grb-ck.png"/>
          <p:cNvPicPr>
            <a:picLocks noChangeAspect="1"/>
          </p:cNvPicPr>
          <p:nvPr/>
        </p:nvPicPr>
        <p:blipFill>
          <a:blip r:embed="rId9" cstate="print"/>
          <a:stretch>
            <a:fillRect/>
          </a:stretch>
        </p:blipFill>
        <p:spPr>
          <a:xfrm>
            <a:off x="179512" y="188640"/>
            <a:ext cx="1130159" cy="1307937"/>
          </a:xfrm>
          <a:prstGeom prst="rect">
            <a:avLst/>
          </a:prstGeom>
        </p:spPr>
      </p:pic>
    </p:spTree>
  </p:cSld>
  <p:clrMapOvr>
    <a:masterClrMapping/>
  </p:clrMapOvr>
  <p:transition advTm="8192">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10</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191"/>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sp>
        <p:nvSpPr>
          <p:cNvPr id="9" name="Rectangle 2"/>
          <p:cNvSpPr txBox="1">
            <a:spLocks noChangeArrowheads="1"/>
          </p:cNvSpPr>
          <p:nvPr/>
        </p:nvSpPr>
        <p:spPr bwMode="auto">
          <a:xfrm>
            <a:off x="681037" y="260648"/>
            <a:ext cx="777240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altLang="sr-Latn-RS" b="0" i="0" u="none" strike="noStrike" kern="0" cap="none" spc="0" normalizeH="0" baseline="0" noProof="0" dirty="0" smtClean="0">
                <a:ln>
                  <a:noFill/>
                </a:ln>
                <a:solidFill>
                  <a:schemeClr val="bg1">
                    <a:lumMod val="50000"/>
                  </a:schemeClr>
                </a:solidFill>
                <a:effectLst/>
                <a:uLnTx/>
                <a:uFillTx/>
                <a:latin typeface="Arial"/>
              </a:rPr>
              <a:t>ORGANIZACIJA JAVNE TRIBINE</a:t>
            </a:r>
          </a:p>
        </p:txBody>
      </p:sp>
      <p:sp>
        <p:nvSpPr>
          <p:cNvPr id="11" name="Rectangle 3"/>
          <p:cNvSpPr txBox="1">
            <a:spLocks noChangeArrowheads="1"/>
          </p:cNvSpPr>
          <p:nvPr/>
        </p:nvSpPr>
        <p:spPr>
          <a:xfrm>
            <a:off x="681037" y="1628801"/>
            <a:ext cx="7772400" cy="4104455"/>
          </a:xfrm>
          <a:prstGeom prst="rect">
            <a:avLst/>
          </a:prstGeom>
        </p:spPr>
        <p:txBody>
          <a:bodyPr/>
          <a:lstStyle>
            <a:lvl1pPr marL="342900" indent="-342900" algn="l" defTabSz="449263" rtl="0" eaLnBrk="1" fontAlgn="base" hangingPunct="1">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hr-HR" altLang="sr-Latn-RS" sz="2800" dirty="0" smtClean="0"/>
              <a:t>Za uspješnu javnu tribinu važno je:</a:t>
            </a:r>
          </a:p>
          <a:p>
            <a:pPr marL="457200" indent="-457200">
              <a:buFont typeface="Arial" pitchFamily="34" charset="0"/>
              <a:buChar char="•"/>
            </a:pPr>
            <a:r>
              <a:rPr lang="hr-HR" altLang="sr-Latn-RS" sz="2800" dirty="0" smtClean="0"/>
              <a:t>Kvaliteta pripremljenih </a:t>
            </a:r>
            <a:r>
              <a:rPr lang="hr-HR" altLang="sr-Latn-RS" sz="2800" dirty="0" smtClean="0">
                <a:solidFill>
                  <a:schemeClr val="tx1"/>
                </a:solidFill>
              </a:rPr>
              <a:t>materijala</a:t>
            </a:r>
          </a:p>
          <a:p>
            <a:pPr marL="457200" indent="-457200">
              <a:buFont typeface="Arial" pitchFamily="34" charset="0"/>
              <a:buChar char="•"/>
            </a:pPr>
            <a:r>
              <a:rPr lang="hr-HR" altLang="sr-Latn-RS" sz="2800" dirty="0" smtClean="0"/>
              <a:t>Kompetentnost </a:t>
            </a:r>
            <a:r>
              <a:rPr lang="hr-HR" altLang="sr-Latn-RS" sz="2800" dirty="0" smtClean="0">
                <a:solidFill>
                  <a:schemeClr val="tx1"/>
                </a:solidFill>
              </a:rPr>
              <a:t>i priprema </a:t>
            </a:r>
            <a:r>
              <a:rPr lang="hr-HR" altLang="sr-Latn-RS" sz="2800" dirty="0" smtClean="0"/>
              <a:t>prezentatora i facilitatora,</a:t>
            </a:r>
          </a:p>
          <a:p>
            <a:pPr marL="457200" indent="-457200">
              <a:buFont typeface="Arial" pitchFamily="34" charset="0"/>
              <a:buChar char="•"/>
            </a:pPr>
            <a:r>
              <a:rPr lang="hr-HR" altLang="sr-Latn-RS" sz="2800" dirty="0" smtClean="0">
                <a:solidFill>
                  <a:schemeClr val="tx1"/>
                </a:solidFill>
              </a:rPr>
              <a:t>Prikladan i ugodan </a:t>
            </a:r>
            <a:r>
              <a:rPr lang="hr-HR" altLang="sr-Latn-RS" sz="2800" dirty="0" smtClean="0"/>
              <a:t>prostor,</a:t>
            </a:r>
          </a:p>
          <a:p>
            <a:pPr marL="457200" indent="-457200">
              <a:buFont typeface="Arial" pitchFamily="34" charset="0"/>
              <a:buChar char="•"/>
            </a:pPr>
            <a:r>
              <a:rPr lang="hr-HR" altLang="sr-Latn-RS" sz="2800" dirty="0" smtClean="0"/>
              <a:t>Način prezentiranja teme</a:t>
            </a:r>
          </a:p>
          <a:p>
            <a:pPr marL="0" indent="0"/>
            <a:r>
              <a:rPr lang="hr-HR" altLang="sr-Latn-RS" sz="2400" b="1" u="sng" dirty="0" smtClean="0"/>
              <a:t>Najvažniji su ljudski resursi (odgovorni službenici za pripremu i predstavljanje tribine, izvršni čelnik, facilitator)</a:t>
            </a:r>
            <a:endParaRPr lang="hr-HR" altLang="sr-Latn-RS" sz="2400" b="1" u="sng" dirty="0"/>
          </a:p>
        </p:txBody>
      </p:sp>
      <p:pic>
        <p:nvPicPr>
          <p:cNvPr id="12" name="Picture 11" descr="grb-ck.png"/>
          <p:cNvPicPr>
            <a:picLocks noChangeAspect="1"/>
          </p:cNvPicPr>
          <p:nvPr/>
        </p:nvPicPr>
        <p:blipFill>
          <a:blip r:embed="rId3" cstate="print"/>
          <a:stretch>
            <a:fillRect/>
          </a:stretch>
        </p:blipFill>
        <p:spPr>
          <a:xfrm>
            <a:off x="0" y="5589240"/>
            <a:ext cx="1130159" cy="1307937"/>
          </a:xfrm>
          <a:prstGeom prst="rect">
            <a:avLst/>
          </a:prstGeom>
        </p:spPr>
      </p:pic>
    </p:spTree>
    <p:extLst>
      <p:ext uri="{BB962C8B-B14F-4D97-AF65-F5344CB8AC3E}">
        <p14:creationId xmlns:p14="http://schemas.microsoft.com/office/powerpoint/2010/main" val="4047662544"/>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11</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191"/>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sp>
        <p:nvSpPr>
          <p:cNvPr id="9" name="Rectangle 2"/>
          <p:cNvSpPr txBox="1">
            <a:spLocks noChangeArrowheads="1"/>
          </p:cNvSpPr>
          <p:nvPr/>
        </p:nvSpPr>
        <p:spPr bwMode="auto">
          <a:xfrm>
            <a:off x="681037" y="692696"/>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altLang="sr-Latn-RS" sz="4000" b="0" i="0" u="none" strike="noStrike" kern="0" cap="none" spc="0" normalizeH="0" baseline="0" noProof="0" dirty="0" smtClean="0">
                <a:ln>
                  <a:noFill/>
                </a:ln>
                <a:solidFill>
                  <a:schemeClr val="bg1">
                    <a:lumMod val="50000"/>
                  </a:schemeClr>
                </a:solidFill>
                <a:effectLst/>
                <a:uLnTx/>
                <a:uFillTx/>
                <a:latin typeface="Arial"/>
              </a:rPr>
              <a:t>VAŽNOST PRISUTNOSTI ČLANOVA GRADSKOG VIJEĆA</a:t>
            </a:r>
          </a:p>
        </p:txBody>
      </p:sp>
      <p:sp>
        <p:nvSpPr>
          <p:cNvPr id="11" name="Rectangle 3"/>
          <p:cNvSpPr txBox="1">
            <a:spLocks noChangeArrowheads="1"/>
          </p:cNvSpPr>
          <p:nvPr/>
        </p:nvSpPr>
        <p:spPr>
          <a:xfrm>
            <a:off x="681037" y="2324853"/>
            <a:ext cx="7772400" cy="4114800"/>
          </a:xfrm>
          <a:prstGeom prst="rect">
            <a:avLst/>
          </a:prstGeom>
        </p:spPr>
        <p:txBody>
          <a:bodyPr/>
          <a:lstStyle>
            <a:lvl1pPr marL="342900" indent="-342900" algn="l" defTabSz="449263" rtl="0" eaLnBrk="1" fontAlgn="base" hangingPunct="1">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
            </a:pPr>
            <a:r>
              <a:rPr lang="hr-HR" altLang="sr-Latn-RS" sz="2800" dirty="0" smtClean="0"/>
              <a:t>Prilika da od građana direktno čuju mišljenja, ideje, prijedloge </a:t>
            </a:r>
            <a:r>
              <a:rPr lang="hr-HR" altLang="sr-Latn-RS" sz="2800" dirty="0" smtClean="0">
                <a:solidFill>
                  <a:schemeClr val="tx1"/>
                </a:solidFill>
              </a:rPr>
              <a:t>i primjedbe, što im pomaže u zastupanju  stvarnih interesa svojih birača</a:t>
            </a:r>
          </a:p>
          <a:p>
            <a:pPr marL="457200" indent="-457200">
              <a:buFont typeface="Wingdings" panose="05000000000000000000" pitchFamily="2" charset="2"/>
              <a:buChar char="§"/>
            </a:pPr>
            <a:r>
              <a:rPr lang="hr-HR" altLang="sr-Latn-RS" sz="2800" dirty="0" smtClean="0"/>
              <a:t>Radi boljeg razumijevanja ideja</a:t>
            </a:r>
            <a:r>
              <a:rPr lang="hr-HR" altLang="sr-Latn-RS" sz="2800" dirty="0" smtClean="0">
                <a:solidFill>
                  <a:srgbClr val="FF0000"/>
                </a:solidFill>
              </a:rPr>
              <a:t> </a:t>
            </a:r>
            <a:r>
              <a:rPr lang="hr-HR" altLang="sr-Latn-RS" sz="2800" dirty="0" smtClean="0">
                <a:solidFill>
                  <a:schemeClr val="tx1"/>
                </a:solidFill>
              </a:rPr>
              <a:t>i argumenata koje predlažu građani-pojedinci, a koje će ti članovi zastupati ili za njih aktivno lobirati tijekom </a:t>
            </a:r>
            <a:r>
              <a:rPr lang="hr-HR" altLang="sr-Latn-RS" sz="2800" dirty="0" smtClean="0"/>
              <a:t>odlučivanja na predstavničkom tijelu.</a:t>
            </a:r>
          </a:p>
        </p:txBody>
      </p:sp>
      <p:pic>
        <p:nvPicPr>
          <p:cNvPr id="12" name="Picture 11" descr="grb-ck.png"/>
          <p:cNvPicPr>
            <a:picLocks noChangeAspect="1"/>
          </p:cNvPicPr>
          <p:nvPr/>
        </p:nvPicPr>
        <p:blipFill>
          <a:blip r:embed="rId3" cstate="print"/>
          <a:stretch>
            <a:fillRect/>
          </a:stretch>
        </p:blipFill>
        <p:spPr>
          <a:xfrm>
            <a:off x="0" y="5589240"/>
            <a:ext cx="1130159" cy="1307937"/>
          </a:xfrm>
          <a:prstGeom prst="rect">
            <a:avLst/>
          </a:prstGeom>
        </p:spPr>
      </p:pic>
    </p:spTree>
    <p:extLst>
      <p:ext uri="{BB962C8B-B14F-4D97-AF65-F5344CB8AC3E}">
        <p14:creationId xmlns:p14="http://schemas.microsoft.com/office/powerpoint/2010/main" val="4047662544"/>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12</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191"/>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sp>
        <p:nvSpPr>
          <p:cNvPr id="9" name="Rectangle 2"/>
          <p:cNvSpPr txBox="1">
            <a:spLocks noChangeArrowheads="1"/>
          </p:cNvSpPr>
          <p:nvPr/>
        </p:nvSpPr>
        <p:spPr bwMode="auto">
          <a:xfrm>
            <a:off x="685800" y="275573"/>
            <a:ext cx="7772400" cy="1137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altLang="sr-Latn-RS" sz="4000" b="0" i="0" u="none" strike="noStrike" kern="0" cap="none" spc="0" normalizeH="0" baseline="0" noProof="0" dirty="0" smtClean="0">
                <a:ln>
                  <a:noFill/>
                </a:ln>
                <a:solidFill>
                  <a:schemeClr val="bg1">
                    <a:lumMod val="50000"/>
                  </a:schemeClr>
                </a:solidFill>
                <a:effectLst/>
                <a:uLnTx/>
                <a:uFillTx/>
                <a:latin typeface="Arial"/>
              </a:rPr>
              <a:t>PREDNOSTI I NEDOSTACI JAVNE TRIBINE</a:t>
            </a:r>
          </a:p>
        </p:txBody>
      </p:sp>
      <p:sp>
        <p:nvSpPr>
          <p:cNvPr id="11" name="Rectangle 3"/>
          <p:cNvSpPr txBox="1">
            <a:spLocks noChangeArrowheads="1"/>
          </p:cNvSpPr>
          <p:nvPr/>
        </p:nvSpPr>
        <p:spPr>
          <a:xfrm>
            <a:off x="685800" y="1556792"/>
            <a:ext cx="3810000" cy="4539208"/>
          </a:xfrm>
          <a:prstGeom prst="rect">
            <a:avLst/>
          </a:prstGeom>
        </p:spPr>
        <p:txBody>
          <a:bodyPr/>
          <a:lstStyle>
            <a:lvl1pPr marL="342900" indent="-342900" algn="l" defTabSz="449263" rtl="0" eaLnBrk="1" fontAlgn="base" hangingPunct="1">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buFont typeface="Wingdings" pitchFamily="2" charset="2"/>
              <a:buNone/>
            </a:pPr>
            <a:r>
              <a:rPr lang="hr-HR" altLang="sr-Latn-RS" sz="2000" b="1" dirty="0" smtClean="0">
                <a:solidFill>
                  <a:srgbClr val="002060"/>
                </a:solidFill>
              </a:rPr>
              <a:t>PREDNOSTI:</a:t>
            </a:r>
          </a:p>
          <a:p>
            <a:pPr>
              <a:lnSpc>
                <a:spcPct val="90000"/>
              </a:lnSpc>
              <a:buFontTx/>
              <a:buChar char="-"/>
            </a:pPr>
            <a:r>
              <a:rPr lang="hr-HR" altLang="sr-Latn-RS" sz="2000" dirty="0" smtClean="0"/>
              <a:t>Idealna za direktno informiranje većeg broja građana</a:t>
            </a:r>
          </a:p>
          <a:p>
            <a:pPr>
              <a:lnSpc>
                <a:spcPct val="90000"/>
              </a:lnSpc>
              <a:buFontTx/>
              <a:buChar char="-"/>
            </a:pPr>
            <a:r>
              <a:rPr lang="hr-HR" altLang="sr-Latn-RS" sz="2000" dirty="0" smtClean="0"/>
              <a:t>Omogućuje direktno komentiranje i raspravu o određenom problemu</a:t>
            </a:r>
          </a:p>
          <a:p>
            <a:pPr>
              <a:lnSpc>
                <a:spcPct val="90000"/>
              </a:lnSpc>
              <a:buFontTx/>
              <a:buChar char="-"/>
            </a:pPr>
            <a:r>
              <a:rPr lang="hr-HR" altLang="sr-Latn-RS" sz="2000" dirty="0" smtClean="0"/>
              <a:t>Mogu se objasniti sve strane problema</a:t>
            </a:r>
          </a:p>
          <a:p>
            <a:pPr>
              <a:lnSpc>
                <a:spcPct val="90000"/>
              </a:lnSpc>
              <a:buFontTx/>
              <a:buChar char="-"/>
            </a:pPr>
            <a:r>
              <a:rPr lang="hr-HR" altLang="sr-Latn-RS" sz="2000" dirty="0" smtClean="0"/>
              <a:t>Direktna interakcija omogućuje izravna objašnjenja  ili izravno rješavanje nesporazuma</a:t>
            </a:r>
            <a:endParaRPr lang="hr-HR" altLang="sr-Latn-RS" sz="2000" dirty="0"/>
          </a:p>
        </p:txBody>
      </p:sp>
      <p:sp>
        <p:nvSpPr>
          <p:cNvPr id="12" name="Rectangle 4"/>
          <p:cNvSpPr txBox="1">
            <a:spLocks noChangeArrowheads="1"/>
          </p:cNvSpPr>
          <p:nvPr/>
        </p:nvSpPr>
        <p:spPr>
          <a:xfrm>
            <a:off x="4648200" y="1412776"/>
            <a:ext cx="3810000" cy="4683224"/>
          </a:xfrm>
          <a:prstGeom prst="rect">
            <a:avLst/>
          </a:prstGeom>
        </p:spPr>
        <p:txBody>
          <a:bodyPr/>
          <a:lstStyle>
            <a:lvl1pPr marL="342900" indent="-342900" algn="l" defTabSz="449263" rtl="0" eaLnBrk="1" fontAlgn="base" hangingPunct="1">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buFont typeface="Wingdings" pitchFamily="2" charset="2"/>
              <a:buNone/>
            </a:pPr>
            <a:r>
              <a:rPr lang="hr-HR" altLang="sr-Latn-RS" sz="2000" dirty="0" smtClean="0"/>
              <a:t>	</a:t>
            </a:r>
            <a:r>
              <a:rPr lang="hr-HR" altLang="sr-Latn-RS" sz="2000" b="1" dirty="0" smtClean="0">
                <a:solidFill>
                  <a:srgbClr val="0070C0"/>
                </a:solidFill>
              </a:rPr>
              <a:t>NEDOSTACI</a:t>
            </a:r>
          </a:p>
          <a:p>
            <a:pPr>
              <a:lnSpc>
                <a:spcPct val="90000"/>
              </a:lnSpc>
              <a:buFontTx/>
              <a:buChar char="-"/>
            </a:pPr>
            <a:r>
              <a:rPr lang="hr-HR" altLang="sr-Latn-RS" sz="2000" dirty="0" smtClean="0"/>
              <a:t>Nije prikladna za donošenje odluka, već samo za informiranje</a:t>
            </a:r>
          </a:p>
          <a:p>
            <a:pPr>
              <a:lnSpc>
                <a:spcPct val="90000"/>
              </a:lnSpc>
              <a:buFontTx/>
              <a:buChar char="-"/>
            </a:pPr>
            <a:r>
              <a:rPr lang="hr-HR" altLang="sr-Latn-RS" sz="2000" dirty="0" smtClean="0"/>
              <a:t>Nije prikladna za postizanje konsenzusa</a:t>
            </a:r>
          </a:p>
          <a:p>
            <a:pPr>
              <a:lnSpc>
                <a:spcPct val="90000"/>
              </a:lnSpc>
              <a:buFontTx/>
              <a:buChar char="-"/>
            </a:pPr>
            <a:r>
              <a:rPr lang="hr-HR" altLang="sr-Latn-RS" sz="2000" dirty="0" smtClean="0"/>
              <a:t>Neučinkovita za predstavljanje složenih ideja </a:t>
            </a:r>
            <a:r>
              <a:rPr lang="hr-HR" altLang="sr-Latn-RS" sz="2000" dirty="0" smtClean="0">
                <a:solidFill>
                  <a:schemeClr val="tx1"/>
                </a:solidFill>
              </a:rPr>
              <a:t>ili predetaljnih </a:t>
            </a:r>
            <a:r>
              <a:rPr lang="hr-HR" altLang="sr-Latn-RS" sz="2000" dirty="0" smtClean="0"/>
              <a:t>informacija</a:t>
            </a:r>
          </a:p>
          <a:p>
            <a:pPr>
              <a:lnSpc>
                <a:spcPct val="90000"/>
              </a:lnSpc>
              <a:buFontTx/>
              <a:buChar char="-"/>
            </a:pPr>
            <a:r>
              <a:rPr lang="hr-HR" altLang="sr-Latn-RS" sz="2000" dirty="0" smtClean="0"/>
              <a:t>Postoji opasnost od pristranih pojedinaca koji bi željeli nametnuti svoje mišljenje ili dominaciju</a:t>
            </a:r>
            <a:endParaRPr lang="hr-HR" altLang="sr-Latn-RS" sz="2000" dirty="0"/>
          </a:p>
        </p:txBody>
      </p:sp>
      <p:pic>
        <p:nvPicPr>
          <p:cNvPr id="13" name="Picture 12" descr="grb-ck.png"/>
          <p:cNvPicPr>
            <a:picLocks noChangeAspect="1"/>
          </p:cNvPicPr>
          <p:nvPr/>
        </p:nvPicPr>
        <p:blipFill>
          <a:blip r:embed="rId3" cstate="print"/>
          <a:stretch>
            <a:fillRect/>
          </a:stretch>
        </p:blipFill>
        <p:spPr>
          <a:xfrm>
            <a:off x="0" y="5589240"/>
            <a:ext cx="1130159" cy="1307937"/>
          </a:xfrm>
          <a:prstGeom prst="rect">
            <a:avLst/>
          </a:prstGeom>
        </p:spPr>
      </p:pic>
    </p:spTree>
    <p:extLst>
      <p:ext uri="{BB962C8B-B14F-4D97-AF65-F5344CB8AC3E}">
        <p14:creationId xmlns:p14="http://schemas.microsoft.com/office/powerpoint/2010/main" val="3531137543"/>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13</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191"/>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sp>
        <p:nvSpPr>
          <p:cNvPr id="9" name="Rectangle 2"/>
          <p:cNvSpPr txBox="1">
            <a:spLocks noChangeArrowheads="1"/>
          </p:cNvSpPr>
          <p:nvPr/>
        </p:nvSpPr>
        <p:spPr bwMode="auto">
          <a:xfrm>
            <a:off x="681037" y="404664"/>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altLang="sr-Latn-RS" sz="4400" b="0" i="0" u="none" strike="noStrike" kern="0" cap="none" spc="0" normalizeH="0" baseline="0" noProof="0" dirty="0" smtClean="0">
                <a:ln>
                  <a:noFill/>
                </a:ln>
                <a:solidFill>
                  <a:schemeClr val="bg1">
                    <a:lumMod val="50000"/>
                  </a:schemeClr>
                </a:solidFill>
                <a:effectLst/>
                <a:uLnTx/>
                <a:uFillTx/>
                <a:latin typeface="Arial"/>
              </a:rPr>
              <a:t>PRORAČUN U MALOM</a:t>
            </a:r>
          </a:p>
        </p:txBody>
      </p:sp>
      <p:sp>
        <p:nvSpPr>
          <p:cNvPr id="11" name="Rectangle 3"/>
          <p:cNvSpPr txBox="1">
            <a:spLocks noChangeArrowheads="1"/>
          </p:cNvSpPr>
          <p:nvPr/>
        </p:nvSpPr>
        <p:spPr>
          <a:xfrm>
            <a:off x="685800" y="1981200"/>
            <a:ext cx="7772400" cy="4114800"/>
          </a:xfrm>
          <a:prstGeom prst="rect">
            <a:avLst/>
          </a:prstGeom>
        </p:spPr>
        <p:txBody>
          <a:bodyPr/>
          <a:lstStyle>
            <a:lvl1pPr marL="342900" indent="-342900" algn="l" defTabSz="449263" rtl="0" eaLnBrk="1" fontAlgn="base" hangingPunct="1">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
            </a:pPr>
            <a:r>
              <a:rPr lang="hr-HR" altLang="sr-Latn-RS" sz="2400" dirty="0" smtClean="0"/>
              <a:t>Dokument koji je sažetak proračuna</a:t>
            </a:r>
          </a:p>
          <a:p>
            <a:pPr marL="457200" indent="-457200">
              <a:buFont typeface="Wingdings" panose="05000000000000000000" pitchFamily="2" charset="2"/>
              <a:buChar char="§"/>
            </a:pPr>
            <a:r>
              <a:rPr lang="hr-HR" altLang="sr-Latn-RS" sz="2400" dirty="0" smtClean="0"/>
              <a:t>Predstavlja proračun na način koji se lako čita i razumije</a:t>
            </a:r>
          </a:p>
          <a:p>
            <a:pPr marL="457200" indent="-457200">
              <a:buFont typeface="Wingdings" panose="05000000000000000000" pitchFamily="2" charset="2"/>
              <a:buChar char="§"/>
            </a:pPr>
            <a:r>
              <a:rPr lang="hr-HR" altLang="sr-Latn-RS" sz="2400" dirty="0" smtClean="0"/>
              <a:t>Marketinški materijal za lokalnu samoupravu</a:t>
            </a:r>
          </a:p>
          <a:p>
            <a:pPr marL="457200" indent="-457200">
              <a:buFont typeface="Wingdings" panose="05000000000000000000" pitchFamily="2" charset="2"/>
              <a:buChar char="§"/>
            </a:pPr>
            <a:r>
              <a:rPr lang="hr-HR" altLang="sr-Latn-RS" sz="2400" dirty="0" smtClean="0"/>
              <a:t>Važan način dopiranja do javnosti</a:t>
            </a:r>
          </a:p>
          <a:p>
            <a:pPr marL="457200" indent="-457200">
              <a:buFont typeface="Wingdings" panose="05000000000000000000" pitchFamily="2" charset="2"/>
              <a:buChar char="§"/>
            </a:pPr>
            <a:r>
              <a:rPr lang="hr-HR" altLang="sr-Latn-RS" sz="2400" dirty="0" smtClean="0"/>
              <a:t>Obrazovni materijal</a:t>
            </a:r>
          </a:p>
          <a:p>
            <a:pPr marL="457200" indent="-457200">
              <a:buFont typeface="Wingdings" panose="05000000000000000000" pitchFamily="2" charset="2"/>
              <a:buChar char="§"/>
            </a:pPr>
            <a:r>
              <a:rPr lang="hr-HR" altLang="sr-Latn-RS" sz="2400" dirty="0" smtClean="0"/>
              <a:t>Simbol zauzimanja lokalne samouprave za </a:t>
            </a:r>
            <a:r>
              <a:rPr lang="hr-HR" altLang="sr-Latn-RS" sz="2400" dirty="0" smtClean="0">
                <a:solidFill>
                  <a:schemeClr val="tx1"/>
                </a:solidFill>
              </a:rPr>
              <a:t>transparentnost i građansko pravo na informaciju</a:t>
            </a:r>
            <a:endParaRPr lang="hr-HR" altLang="sr-Latn-RS" sz="2400" dirty="0">
              <a:solidFill>
                <a:schemeClr val="tx1"/>
              </a:solidFill>
            </a:endParaRPr>
          </a:p>
        </p:txBody>
      </p:sp>
      <p:pic>
        <p:nvPicPr>
          <p:cNvPr id="12" name="Picture 4" descr="MCBS00272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412875"/>
            <a:ext cx="1673225" cy="11318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MCBS01092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054" y="4038600"/>
            <a:ext cx="1514475" cy="18748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rb-ck.png"/>
          <p:cNvPicPr>
            <a:picLocks noChangeAspect="1"/>
          </p:cNvPicPr>
          <p:nvPr/>
        </p:nvPicPr>
        <p:blipFill>
          <a:blip r:embed="rId5" cstate="print"/>
          <a:stretch>
            <a:fillRect/>
          </a:stretch>
        </p:blipFill>
        <p:spPr>
          <a:xfrm>
            <a:off x="0" y="5589240"/>
            <a:ext cx="1130159" cy="1307937"/>
          </a:xfrm>
          <a:prstGeom prst="rect">
            <a:avLst/>
          </a:prstGeom>
        </p:spPr>
      </p:pic>
    </p:spTree>
    <p:extLst>
      <p:ext uri="{BB962C8B-B14F-4D97-AF65-F5344CB8AC3E}">
        <p14:creationId xmlns:p14="http://schemas.microsoft.com/office/powerpoint/2010/main" val="2755365588"/>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14</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191"/>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sp>
        <p:nvSpPr>
          <p:cNvPr id="9" name="Rectangle 2"/>
          <p:cNvSpPr txBox="1">
            <a:spLocks noChangeArrowheads="1"/>
          </p:cNvSpPr>
          <p:nvPr/>
        </p:nvSpPr>
        <p:spPr bwMode="auto">
          <a:xfrm>
            <a:off x="708974"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altLang="sr-Latn-RS" sz="3200" b="0" i="0" u="none" strike="noStrike" kern="0" cap="none" spc="0" normalizeH="0" baseline="0" noProof="0" dirty="0" smtClean="0">
                <a:ln>
                  <a:noFill/>
                </a:ln>
                <a:solidFill>
                  <a:schemeClr val="bg1">
                    <a:lumMod val="50000"/>
                  </a:schemeClr>
                </a:solidFill>
                <a:effectLst/>
                <a:uLnTx/>
                <a:uFillTx/>
                <a:latin typeface="Arial"/>
              </a:rPr>
              <a:t>KORISTI SUDJELOVANJA GRAĐANA U PRORAČUNSKOM PROCESU</a:t>
            </a:r>
            <a:endParaRPr kumimoji="0" lang="en-GB" altLang="sr-Latn-RS" sz="3200" b="0" i="0" u="none" strike="noStrike" kern="0" cap="none" spc="0" normalizeH="0" baseline="0" noProof="0" dirty="0" smtClean="0">
              <a:ln>
                <a:noFill/>
              </a:ln>
              <a:solidFill>
                <a:schemeClr val="bg1">
                  <a:lumMod val="50000"/>
                </a:schemeClr>
              </a:solidFill>
              <a:effectLst/>
              <a:uLnTx/>
              <a:uFillTx/>
              <a:latin typeface="Arial"/>
            </a:endParaRPr>
          </a:p>
        </p:txBody>
      </p:sp>
      <p:sp>
        <p:nvSpPr>
          <p:cNvPr id="11" name="Rectangle 3"/>
          <p:cNvSpPr txBox="1">
            <a:spLocks noChangeArrowheads="1"/>
          </p:cNvSpPr>
          <p:nvPr/>
        </p:nvSpPr>
        <p:spPr>
          <a:xfrm>
            <a:off x="695715" y="1752600"/>
            <a:ext cx="7772400" cy="4340050"/>
          </a:xfrm>
          <a:prstGeom prst="rect">
            <a:avLst/>
          </a:prstGeom>
        </p:spPr>
        <p:txBody>
          <a:bodyPr/>
          <a:lstStyle>
            <a:lvl1pPr marL="342900" indent="-342900" algn="l" defTabSz="449263" rtl="0" eaLnBrk="1" fontAlgn="base" hangingPunct="1">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
            </a:pPr>
            <a:r>
              <a:rPr lang="hr-HR" altLang="sr-Latn-RS" sz="2400" dirty="0" smtClean="0"/>
              <a:t>Poboljšava se donošenje kvalitetnih odluka temeljenih na stvarnim potrebama</a:t>
            </a:r>
          </a:p>
          <a:p>
            <a:pPr marL="457200" indent="-457200">
              <a:buFont typeface="Wingdings" panose="05000000000000000000" pitchFamily="2" charset="2"/>
              <a:buChar char="§"/>
            </a:pPr>
            <a:r>
              <a:rPr lang="hr-HR" altLang="sr-Latn-RS" sz="2400" dirty="0" smtClean="0"/>
              <a:t>Javnost je spremnija prihvatiti odluke</a:t>
            </a:r>
          </a:p>
          <a:p>
            <a:pPr marL="457200" indent="-457200">
              <a:buFont typeface="Wingdings" panose="05000000000000000000" pitchFamily="2" charset="2"/>
              <a:buChar char="§"/>
            </a:pPr>
            <a:r>
              <a:rPr lang="hr-HR" altLang="sr-Latn-RS" sz="2400" dirty="0" smtClean="0"/>
              <a:t>Osigurava da se o raznim pitanjima i problemima na vrijeme čuje </a:t>
            </a:r>
            <a:r>
              <a:rPr lang="hr-HR" altLang="sr-Latn-RS" sz="2400" dirty="0" smtClean="0">
                <a:solidFill>
                  <a:schemeClr val="tx1"/>
                </a:solidFill>
              </a:rPr>
              <a:t>i potakne rasprava</a:t>
            </a:r>
          </a:p>
          <a:p>
            <a:pPr marL="457200" indent="-457200">
              <a:buFont typeface="Wingdings" panose="05000000000000000000" pitchFamily="2" charset="2"/>
              <a:buChar char="§"/>
            </a:pPr>
            <a:r>
              <a:rPr lang="hr-HR" altLang="sr-Latn-RS" sz="2400" dirty="0" smtClean="0">
                <a:solidFill>
                  <a:schemeClr val="tx1"/>
                </a:solidFill>
              </a:rPr>
              <a:t>Vlast pokazuje svoju otvorenost i pristupačnost</a:t>
            </a:r>
          </a:p>
          <a:p>
            <a:pPr marL="457200" indent="-457200">
              <a:buFont typeface="Wingdings" panose="05000000000000000000" pitchFamily="2" charset="2"/>
              <a:buChar char="§"/>
            </a:pPr>
            <a:r>
              <a:rPr lang="hr-HR" altLang="sr-Latn-RS" sz="2400" dirty="0" smtClean="0"/>
              <a:t>Pomaže u </a:t>
            </a:r>
            <a:r>
              <a:rPr lang="hr-HR" altLang="sr-Latn-RS" sz="2400" dirty="0" smtClean="0">
                <a:solidFill>
                  <a:schemeClr val="tx1"/>
                </a:solidFill>
              </a:rPr>
              <a:t>određivanju i korekciji </a:t>
            </a:r>
            <a:r>
              <a:rPr lang="hr-HR" altLang="sr-Latn-RS" sz="2400" dirty="0" smtClean="0"/>
              <a:t>proračunskih prioriteta </a:t>
            </a:r>
          </a:p>
          <a:p>
            <a:pPr marL="457200" indent="-457200">
              <a:buFont typeface="Wingdings" panose="05000000000000000000" pitchFamily="2" charset="2"/>
              <a:buChar char="§"/>
            </a:pPr>
            <a:r>
              <a:rPr lang="hr-HR" altLang="sr-Latn-RS" sz="2400" dirty="0" smtClean="0"/>
              <a:t>Povećava odgovornost </a:t>
            </a:r>
            <a:r>
              <a:rPr lang="hr-HR" altLang="sr-Latn-RS" sz="2400" dirty="0" smtClean="0">
                <a:solidFill>
                  <a:schemeClr val="tx1"/>
                </a:solidFill>
              </a:rPr>
              <a:t>vlasti i smanjuje (samo)izolaciju vlasti </a:t>
            </a:r>
            <a:endParaRPr lang="en-GB" altLang="sr-Latn-RS" sz="2400" dirty="0">
              <a:solidFill>
                <a:schemeClr val="tx1"/>
              </a:solidFill>
            </a:endParaRPr>
          </a:p>
        </p:txBody>
      </p:sp>
      <p:pic>
        <p:nvPicPr>
          <p:cNvPr id="12" name="Picture 11" descr="grb-ck.png"/>
          <p:cNvPicPr>
            <a:picLocks noChangeAspect="1"/>
          </p:cNvPicPr>
          <p:nvPr/>
        </p:nvPicPr>
        <p:blipFill>
          <a:blip r:embed="rId3" cstate="print"/>
          <a:stretch>
            <a:fillRect/>
          </a:stretch>
        </p:blipFill>
        <p:spPr>
          <a:xfrm>
            <a:off x="0" y="5589240"/>
            <a:ext cx="1130159" cy="1307937"/>
          </a:xfrm>
          <a:prstGeom prst="rect">
            <a:avLst/>
          </a:prstGeom>
        </p:spPr>
      </p:pic>
    </p:spTree>
    <p:extLst>
      <p:ext uri="{BB962C8B-B14F-4D97-AF65-F5344CB8AC3E}">
        <p14:creationId xmlns:p14="http://schemas.microsoft.com/office/powerpoint/2010/main" val="2258099616"/>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15</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191"/>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sp>
        <p:nvSpPr>
          <p:cNvPr id="9" name="Rectangle 2"/>
          <p:cNvSpPr txBox="1">
            <a:spLocks noChangeArrowheads="1"/>
          </p:cNvSpPr>
          <p:nvPr/>
        </p:nvSpPr>
        <p:spPr bwMode="auto">
          <a:xfrm>
            <a:off x="681037" y="260648"/>
            <a:ext cx="7772400"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hr-HR" sz="2400" b="1" i="1" dirty="0" smtClean="0">
                <a:solidFill>
                  <a:schemeClr val="bg1">
                    <a:lumMod val="50000"/>
                  </a:schemeClr>
                </a:solidFill>
                <a:effectLst/>
                <a:latin typeface="Arial" pitchFamily="34" charset="0"/>
                <a:cs typeface="Arial" pitchFamily="34" charset="0"/>
              </a:rPr>
              <a:t>T</a:t>
            </a:r>
            <a:r>
              <a:rPr lang="vi-VN" sz="2400" b="1" i="1" dirty="0" smtClean="0">
                <a:solidFill>
                  <a:schemeClr val="bg1">
                    <a:lumMod val="50000"/>
                  </a:schemeClr>
                </a:solidFill>
                <a:effectLst/>
                <a:latin typeface="Arial" pitchFamily="34" charset="0"/>
                <a:cs typeface="Arial" pitchFamily="34" charset="0"/>
              </a:rPr>
              <a:t>KO HOĆE NEŠTO UČINITI, NAĐE NAČIN</a:t>
            </a:r>
            <a:r>
              <a:rPr lang="hr-HR" sz="2400" b="1" i="1" dirty="0" smtClean="0">
                <a:solidFill>
                  <a:schemeClr val="bg1">
                    <a:lumMod val="50000"/>
                  </a:schemeClr>
                </a:solidFill>
                <a:effectLst/>
                <a:latin typeface="Arial" pitchFamily="34" charset="0"/>
                <a:cs typeface="Arial" pitchFamily="34" charset="0"/>
              </a:rPr>
              <a:t>;</a:t>
            </a:r>
            <a:r>
              <a:rPr lang="vi-VN" sz="2400" b="1" i="1" dirty="0" smtClean="0">
                <a:solidFill>
                  <a:schemeClr val="bg1">
                    <a:lumMod val="50000"/>
                  </a:schemeClr>
                </a:solidFill>
                <a:effectLst/>
                <a:latin typeface="Arial" pitchFamily="34" charset="0"/>
                <a:cs typeface="Arial" pitchFamily="34" charset="0"/>
              </a:rPr>
              <a:t> TKO NEĆE NIŠTA UČINITI, NAĐE OPRAVDANJE</a:t>
            </a:r>
            <a:r>
              <a:rPr lang="hr-HR" sz="2400" b="1" i="1" dirty="0" smtClean="0">
                <a:solidFill>
                  <a:schemeClr val="bg1">
                    <a:lumMod val="50000"/>
                  </a:schemeClr>
                </a:solidFill>
                <a:effectLst/>
                <a:latin typeface="Arial" pitchFamily="34" charset="0"/>
                <a:cs typeface="Arial" pitchFamily="34" charset="0"/>
              </a:rPr>
              <a:t>. ( P. Picasso)</a:t>
            </a:r>
            <a:endParaRPr lang="hr-HR" altLang="sr-Latn-RS" sz="2400" b="1" i="1" dirty="0">
              <a:solidFill>
                <a:schemeClr val="bg1">
                  <a:lumMod val="50000"/>
                </a:schemeClr>
              </a:solidFill>
              <a:effectLst/>
              <a:latin typeface="Arial" pitchFamily="34" charset="0"/>
              <a:cs typeface="Arial" pitchFamily="34" charset="0"/>
            </a:endParaRPr>
          </a:p>
        </p:txBody>
      </p:sp>
      <p:sp>
        <p:nvSpPr>
          <p:cNvPr id="11" name="Rectangle 3"/>
          <p:cNvSpPr txBox="1">
            <a:spLocks noChangeArrowheads="1"/>
          </p:cNvSpPr>
          <p:nvPr/>
        </p:nvSpPr>
        <p:spPr>
          <a:xfrm>
            <a:off x="681037" y="1556792"/>
            <a:ext cx="7772400" cy="4686416"/>
          </a:xfrm>
          <a:prstGeom prst="rect">
            <a:avLst/>
          </a:prstGeom>
        </p:spPr>
        <p:txBody>
          <a:bodyPr/>
          <a:lstStyle>
            <a:lvl1pPr marL="342900" indent="-342900" algn="l" defTabSz="449263" rtl="0" eaLnBrk="1" fontAlgn="base" hangingPunct="1">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
            </a:pPr>
            <a:r>
              <a:rPr lang="hr-HR" altLang="sr-Latn-RS" sz="2400" dirty="0" smtClean="0"/>
              <a:t>Ljudski resursi – stručne službe koje sudjeluju u pripremi proračuna, izvršna vlast, stvarni interes za uvažavanje mišljenja građana</a:t>
            </a:r>
          </a:p>
          <a:p>
            <a:pPr marL="457200" indent="-457200">
              <a:buFont typeface="Wingdings" panose="05000000000000000000" pitchFamily="2" charset="2"/>
              <a:buChar char="§"/>
            </a:pPr>
            <a:r>
              <a:rPr lang="hr-HR" altLang="sr-Latn-RS" sz="2400" dirty="0" smtClean="0"/>
              <a:t>Materijalni resursi (troškovi grafičke pripreme, tiskanja i distribucije </a:t>
            </a:r>
            <a:r>
              <a:rPr lang="hr-HR" altLang="sr-Latn-RS" sz="2400" i="1" dirty="0"/>
              <a:t>P</a:t>
            </a:r>
            <a:r>
              <a:rPr lang="hr-HR" altLang="sr-Latn-RS" sz="2400" i="1" dirty="0" smtClean="0"/>
              <a:t>roračuna u malom</a:t>
            </a:r>
            <a:r>
              <a:rPr lang="hr-HR" altLang="sr-Latn-RS" sz="2400" dirty="0" smtClean="0"/>
              <a:t>, ili troškovi pripreme elektronskog oblika </a:t>
            </a:r>
            <a:r>
              <a:rPr lang="hr-HR" altLang="sr-Latn-RS" sz="2400" i="1" dirty="0" smtClean="0"/>
              <a:t>Proračuna u malom</a:t>
            </a:r>
            <a:r>
              <a:rPr lang="hr-HR" altLang="sr-Latn-RS" sz="2400" dirty="0" smtClean="0"/>
              <a:t>) </a:t>
            </a:r>
          </a:p>
          <a:p>
            <a:pPr marL="457200" indent="-457200">
              <a:buFont typeface="Wingdings" panose="05000000000000000000" pitchFamily="2" charset="2"/>
              <a:buChar char="§"/>
            </a:pPr>
            <a:r>
              <a:rPr lang="hr-HR" altLang="sr-Latn-RS" sz="2400" dirty="0" smtClean="0">
                <a:solidFill>
                  <a:schemeClr val="tx1"/>
                </a:solidFill>
              </a:rPr>
              <a:t>Vrijeme (neznatno povećan angažman stručnih službi koje u ovoj fazi pripreme proračuna ionako ne znaju hoće li takav prijedlog biti usvojen, tj. jesu li planirani projekti oni koje građani žele ili se novac planira utrošiti na drugi način (manje ili više učinkovito).</a:t>
            </a:r>
          </a:p>
        </p:txBody>
      </p:sp>
      <p:pic>
        <p:nvPicPr>
          <p:cNvPr id="12" name="Picture 11" descr="grb-ck.png"/>
          <p:cNvPicPr>
            <a:picLocks noChangeAspect="1"/>
          </p:cNvPicPr>
          <p:nvPr/>
        </p:nvPicPr>
        <p:blipFill>
          <a:blip r:embed="rId3" cstate="print"/>
          <a:stretch>
            <a:fillRect/>
          </a:stretch>
        </p:blipFill>
        <p:spPr>
          <a:xfrm>
            <a:off x="0" y="5589240"/>
            <a:ext cx="1130159" cy="1307937"/>
          </a:xfrm>
          <a:prstGeom prst="rect">
            <a:avLst/>
          </a:prstGeom>
        </p:spPr>
      </p:pic>
    </p:spTree>
    <p:extLst>
      <p:ext uri="{BB962C8B-B14F-4D97-AF65-F5344CB8AC3E}">
        <p14:creationId xmlns:p14="http://schemas.microsoft.com/office/powerpoint/2010/main" val="4047662544"/>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16</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191"/>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sp>
        <p:nvSpPr>
          <p:cNvPr id="9" name="Rectangle 2"/>
          <p:cNvSpPr txBox="1">
            <a:spLocks noChangeArrowheads="1"/>
          </p:cNvSpPr>
          <p:nvPr/>
        </p:nvSpPr>
        <p:spPr bwMode="auto">
          <a:xfrm>
            <a:off x="681037" y="188640"/>
            <a:ext cx="7772400"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hr-HR" altLang="sr-Latn-RS" sz="2800" b="1" dirty="0" smtClean="0">
                <a:solidFill>
                  <a:schemeClr val="bg1">
                    <a:lumMod val="50000"/>
                  </a:schemeClr>
                </a:solidFill>
                <a:effectLst/>
                <a:latin typeface="Arial" pitchFamily="34" charset="0"/>
                <a:cs typeface="Arial" pitchFamily="34" charset="0"/>
              </a:rPr>
              <a:t>LAKO JE BITI NA VRHU.</a:t>
            </a:r>
          </a:p>
          <a:p>
            <a:r>
              <a:rPr lang="hr-HR" altLang="sr-Latn-RS" sz="2800" b="1" dirty="0" smtClean="0">
                <a:solidFill>
                  <a:schemeClr val="bg1">
                    <a:lumMod val="50000"/>
                  </a:schemeClr>
                </a:solidFill>
                <a:effectLst/>
                <a:latin typeface="Arial" pitchFamily="34" charset="0"/>
                <a:cs typeface="Arial" pitchFamily="34" charset="0"/>
              </a:rPr>
              <a:t>TAMO JE KONKURENCIJA NAJMANJA.</a:t>
            </a:r>
            <a:endParaRPr lang="hr-HR" altLang="sr-Latn-RS" sz="2800" b="1" dirty="0">
              <a:solidFill>
                <a:schemeClr val="bg1">
                  <a:lumMod val="50000"/>
                </a:schemeClr>
              </a:solidFill>
              <a:effectLst/>
              <a:latin typeface="Arial" pitchFamily="34" charset="0"/>
              <a:cs typeface="Arial" pitchFamily="34" charset="0"/>
            </a:endParaRPr>
          </a:p>
        </p:txBody>
      </p:sp>
      <p:sp>
        <p:nvSpPr>
          <p:cNvPr id="11" name="Rectangle 3"/>
          <p:cNvSpPr txBox="1">
            <a:spLocks noChangeArrowheads="1"/>
          </p:cNvSpPr>
          <p:nvPr/>
        </p:nvSpPr>
        <p:spPr>
          <a:xfrm>
            <a:off x="681037" y="1484784"/>
            <a:ext cx="7772400" cy="4248473"/>
          </a:xfrm>
          <a:prstGeom prst="rect">
            <a:avLst/>
          </a:prstGeom>
        </p:spPr>
        <p:txBody>
          <a:bodyPr/>
          <a:lstStyle>
            <a:lvl1pPr marL="342900" indent="-342900" algn="l" defTabSz="449263" rtl="0" eaLnBrk="1" fontAlgn="base" hangingPunct="1">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
            </a:pPr>
            <a:r>
              <a:rPr lang="hr-HR" altLang="sr-Latn-RS" sz="2400" dirty="0" smtClean="0"/>
              <a:t>Grad Crikvenica već 14 godina održava javnu tribinu i izdaje </a:t>
            </a:r>
            <a:r>
              <a:rPr lang="hr-HR" altLang="sr-Latn-RS" sz="2400" i="1" dirty="0" smtClean="0"/>
              <a:t>Proračun u malom </a:t>
            </a:r>
            <a:r>
              <a:rPr lang="hr-HR" altLang="sr-Latn-RS" sz="2400" dirty="0" smtClean="0"/>
              <a:t>koji stiže na svaku adresu i dostupan je svim građanima i po tome smo u vrhu hrvatskih gradova i općina.</a:t>
            </a:r>
          </a:p>
          <a:p>
            <a:pPr marL="457200" indent="-457200">
              <a:buFont typeface="Wingdings" panose="05000000000000000000" pitchFamily="2" charset="2"/>
              <a:buChar char="§"/>
            </a:pPr>
            <a:r>
              <a:rPr lang="hr-HR" altLang="sr-Latn-RS" sz="2400" dirty="0" smtClean="0"/>
              <a:t>Međutim, mišljenja smo da bi i za demokratske procese i za građane naše države bilo još kvalitetnije kada bi novih 14 gradova ili općina imalo svoju prvu javnu tribinu i svoj </a:t>
            </a:r>
            <a:r>
              <a:rPr lang="hr-HR" altLang="sr-Latn-RS" sz="2400" i="1" dirty="0" smtClean="0"/>
              <a:t>Proračun u malom </a:t>
            </a:r>
            <a:r>
              <a:rPr lang="hr-HR" altLang="sr-Latn-RS" sz="2400" dirty="0" smtClean="0"/>
              <a:t>već za sljedeću godinu.</a:t>
            </a:r>
          </a:p>
          <a:p>
            <a:pPr marL="457200" indent="-457200">
              <a:buFont typeface="Wingdings" panose="05000000000000000000" pitchFamily="2" charset="2"/>
              <a:buChar char="§"/>
            </a:pPr>
            <a:r>
              <a:rPr lang="hr-HR" altLang="sr-Latn-RS" sz="2400" dirty="0" smtClean="0">
                <a:solidFill>
                  <a:schemeClr val="tx1"/>
                </a:solidFill>
              </a:rPr>
              <a:t>Sva naša iskustva i stručna podrška stoje vam na raspolaganju i slobodno  nam se obratite.</a:t>
            </a:r>
          </a:p>
        </p:txBody>
      </p:sp>
      <p:pic>
        <p:nvPicPr>
          <p:cNvPr id="12" name="Picture 11" descr="grb-ck.png"/>
          <p:cNvPicPr>
            <a:picLocks noChangeAspect="1"/>
          </p:cNvPicPr>
          <p:nvPr/>
        </p:nvPicPr>
        <p:blipFill>
          <a:blip r:embed="rId3" cstate="print"/>
          <a:stretch>
            <a:fillRect/>
          </a:stretch>
        </p:blipFill>
        <p:spPr>
          <a:xfrm>
            <a:off x="0" y="5589240"/>
            <a:ext cx="1130159" cy="1307937"/>
          </a:xfrm>
          <a:prstGeom prst="rect">
            <a:avLst/>
          </a:prstGeom>
        </p:spPr>
      </p:pic>
    </p:spTree>
    <p:extLst>
      <p:ext uri="{BB962C8B-B14F-4D97-AF65-F5344CB8AC3E}">
        <p14:creationId xmlns:p14="http://schemas.microsoft.com/office/powerpoint/2010/main" val="2474738731"/>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17</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191"/>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sp>
        <p:nvSpPr>
          <p:cNvPr id="9" name="Rectangle 2"/>
          <p:cNvSpPr txBox="1">
            <a:spLocks noChangeArrowheads="1"/>
          </p:cNvSpPr>
          <p:nvPr/>
        </p:nvSpPr>
        <p:spPr bwMode="auto">
          <a:xfrm>
            <a:off x="681037" y="260648"/>
            <a:ext cx="7772400"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hr-HR" altLang="sr-Latn-RS" sz="2400" b="1" i="1" dirty="0" smtClean="0">
                <a:solidFill>
                  <a:schemeClr val="bg1">
                    <a:lumMod val="50000"/>
                  </a:schemeClr>
                </a:solidFill>
                <a:effectLst/>
                <a:latin typeface="Arial" pitchFamily="34" charset="0"/>
                <a:cs typeface="Arial" pitchFamily="34" charset="0"/>
              </a:rPr>
              <a:t> </a:t>
            </a:r>
            <a:r>
              <a:rPr lang="hr-HR" altLang="sr-Latn-RS" sz="2400" b="1" dirty="0" smtClean="0">
                <a:solidFill>
                  <a:schemeClr val="bg1">
                    <a:lumMod val="50000"/>
                  </a:schemeClr>
                </a:solidFill>
                <a:effectLst/>
                <a:latin typeface="Arial" pitchFamily="34" charset="0"/>
                <a:cs typeface="Arial" pitchFamily="34" charset="0"/>
              </a:rPr>
              <a:t>I NA KRAJU:O ČEMU OVISI TRANSPARENTNOST PRORAČUNSKOG PROCESA U JEDINICAMA LOKALNE SAMOUPRAVE? (IJF -2015.)</a:t>
            </a:r>
            <a:endParaRPr lang="hr-HR" altLang="sr-Latn-RS" sz="2400" b="1" dirty="0">
              <a:solidFill>
                <a:schemeClr val="bg1">
                  <a:lumMod val="50000"/>
                </a:schemeClr>
              </a:solidFill>
              <a:effectLst/>
              <a:latin typeface="Arial" pitchFamily="34" charset="0"/>
              <a:cs typeface="Arial" pitchFamily="34" charset="0"/>
            </a:endParaRPr>
          </a:p>
        </p:txBody>
      </p:sp>
      <p:sp>
        <p:nvSpPr>
          <p:cNvPr id="11" name="Rectangle 3"/>
          <p:cNvSpPr txBox="1">
            <a:spLocks noChangeArrowheads="1"/>
          </p:cNvSpPr>
          <p:nvPr/>
        </p:nvSpPr>
        <p:spPr>
          <a:xfrm>
            <a:off x="681037" y="1556792"/>
            <a:ext cx="7772400" cy="4686416"/>
          </a:xfrm>
          <a:prstGeom prst="rect">
            <a:avLst/>
          </a:prstGeom>
        </p:spPr>
        <p:txBody>
          <a:bodyPr/>
          <a:lstStyle>
            <a:lvl1pPr marL="342900" indent="-342900" algn="l" defTabSz="449263" rtl="0" eaLnBrk="1" fontAlgn="base" hangingPunct="1">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hr-HR" altLang="sr-Latn-RS" sz="2400" dirty="0" smtClean="0">
                <a:solidFill>
                  <a:schemeClr val="tx1"/>
                </a:solidFill>
              </a:rPr>
              <a:t>Za otvoren odnos gradske uprave prema svojim građanima nije bitan:</a:t>
            </a:r>
          </a:p>
          <a:p>
            <a:pPr>
              <a:buFont typeface="Arial" panose="020B0604020202020204" pitchFamily="34" charset="0"/>
              <a:buChar char="•"/>
            </a:pPr>
            <a:r>
              <a:rPr lang="hr-HR" altLang="sr-Latn-RS" sz="2400" dirty="0" smtClean="0">
                <a:solidFill>
                  <a:schemeClr val="tx1"/>
                </a:solidFill>
              </a:rPr>
              <a:t>Broj stanovnika</a:t>
            </a:r>
          </a:p>
          <a:p>
            <a:pPr>
              <a:buFont typeface="Arial" panose="020B0604020202020204" pitchFamily="34" charset="0"/>
              <a:buChar char="•"/>
            </a:pPr>
            <a:r>
              <a:rPr lang="hr-HR" altLang="sr-Latn-RS" sz="2400" dirty="0" smtClean="0">
                <a:solidFill>
                  <a:schemeClr val="tx1"/>
                </a:solidFill>
              </a:rPr>
              <a:t>Broj zaposlenih</a:t>
            </a:r>
          </a:p>
          <a:p>
            <a:pPr>
              <a:buFont typeface="Arial" panose="020B0604020202020204" pitchFamily="34" charset="0"/>
              <a:buChar char="•"/>
            </a:pPr>
            <a:r>
              <a:rPr lang="hr-HR" altLang="sr-Latn-RS" sz="2400" dirty="0" smtClean="0">
                <a:solidFill>
                  <a:schemeClr val="tx1"/>
                </a:solidFill>
              </a:rPr>
              <a:t>Proračunski prihodi / Fiskalni kapacitet</a:t>
            </a:r>
          </a:p>
          <a:p>
            <a:pPr>
              <a:buFont typeface="Arial" panose="020B0604020202020204" pitchFamily="34" charset="0"/>
              <a:buChar char="•"/>
            </a:pPr>
            <a:r>
              <a:rPr lang="hr-HR" altLang="sr-Latn-RS" sz="2400" dirty="0" smtClean="0">
                <a:solidFill>
                  <a:schemeClr val="tx1"/>
                </a:solidFill>
              </a:rPr>
              <a:t>Poslovanje / razvijenost  lokalne jedinice ….</a:t>
            </a:r>
          </a:p>
          <a:p>
            <a:pPr marL="0" indent="0"/>
            <a:r>
              <a:rPr lang="hr-HR" altLang="sr-Latn-RS" sz="2400" dirty="0" smtClean="0">
                <a:solidFill>
                  <a:schemeClr val="tx1"/>
                </a:solidFill>
              </a:rPr>
              <a:t>Već je bitna:</a:t>
            </a:r>
          </a:p>
          <a:p>
            <a:pPr marL="0" indent="0"/>
            <a:r>
              <a:rPr lang="hr-HR" altLang="sr-Latn-RS" sz="2400" b="1" u="sng" dirty="0" smtClean="0">
                <a:solidFill>
                  <a:schemeClr val="tx1"/>
                </a:solidFill>
              </a:rPr>
              <a:t>Politička volja lokalnih vlasti </a:t>
            </a:r>
            <a:r>
              <a:rPr lang="hr-HR" altLang="sr-Latn-RS" sz="2400" dirty="0" smtClean="0">
                <a:solidFill>
                  <a:schemeClr val="tx1"/>
                </a:solidFill>
              </a:rPr>
              <a:t> (www.ijf.hr)</a:t>
            </a:r>
            <a:endParaRPr lang="hr-HR" altLang="sr-Latn-RS" sz="2400" b="1" u="sng" dirty="0" smtClean="0">
              <a:solidFill>
                <a:schemeClr val="tx1"/>
              </a:solidFill>
            </a:endParaRPr>
          </a:p>
          <a:p>
            <a:pPr>
              <a:buFont typeface="Arial" panose="020B0604020202020204" pitchFamily="34" charset="0"/>
              <a:buChar char="•"/>
            </a:pPr>
            <a:endParaRPr lang="hr-HR" altLang="sr-Latn-RS" sz="2400" dirty="0">
              <a:solidFill>
                <a:schemeClr val="tx1"/>
              </a:solidFill>
            </a:endParaRPr>
          </a:p>
          <a:p>
            <a:pPr marL="0" indent="0"/>
            <a:endParaRPr lang="hr-HR" altLang="sr-Latn-RS" sz="2400" dirty="0" smtClean="0">
              <a:solidFill>
                <a:schemeClr val="tx1"/>
              </a:solidFill>
            </a:endParaRPr>
          </a:p>
        </p:txBody>
      </p:sp>
      <p:pic>
        <p:nvPicPr>
          <p:cNvPr id="12" name="Picture 11" descr="grb-ck.png"/>
          <p:cNvPicPr>
            <a:picLocks noChangeAspect="1"/>
          </p:cNvPicPr>
          <p:nvPr/>
        </p:nvPicPr>
        <p:blipFill>
          <a:blip r:embed="rId3" cstate="print"/>
          <a:stretch>
            <a:fillRect/>
          </a:stretch>
        </p:blipFill>
        <p:spPr>
          <a:xfrm>
            <a:off x="0" y="5589240"/>
            <a:ext cx="1130159" cy="1307937"/>
          </a:xfrm>
          <a:prstGeom prst="rect">
            <a:avLst/>
          </a:prstGeom>
        </p:spPr>
      </p:pic>
    </p:spTree>
    <p:extLst>
      <p:ext uri="{BB962C8B-B14F-4D97-AF65-F5344CB8AC3E}">
        <p14:creationId xmlns:p14="http://schemas.microsoft.com/office/powerpoint/2010/main" val="1059298577"/>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18</a:t>
            </a:fld>
            <a:endParaRPr lang="es-ES" altLang="x-none" sz="1200" dirty="0">
              <a:solidFill>
                <a:schemeClr val="bg2">
                  <a:lumMod val="50000"/>
                </a:schemeClr>
              </a:solidFill>
              <a:latin typeface="Arial" charset="0"/>
            </a:endParaRPr>
          </a:p>
        </p:txBody>
      </p:sp>
      <p:sp>
        <p:nvSpPr>
          <p:cNvPr id="5129" name="Text Box 3"/>
          <p:cNvSpPr txBox="1">
            <a:spLocks noChangeArrowheads="1"/>
          </p:cNvSpPr>
          <p:nvPr/>
        </p:nvSpPr>
        <p:spPr bwMode="auto">
          <a:xfrm>
            <a:off x="593725" y="2931740"/>
            <a:ext cx="174625" cy="636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pic>
        <p:nvPicPr>
          <p:cNvPr id="4098" name="Picture 2"/>
          <p:cNvPicPr>
            <a:picLocks noChangeAspect="1" noChangeArrowheads="1"/>
          </p:cNvPicPr>
          <p:nvPr/>
        </p:nvPicPr>
        <p:blipFill>
          <a:blip r:embed="rId3" cstate="print"/>
          <a:stretch>
            <a:fillRect/>
          </a:stretch>
        </p:blipFill>
        <p:spPr bwMode="auto">
          <a:xfrm>
            <a:off x="1631585" y="649496"/>
            <a:ext cx="5820735" cy="44251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grb-ck.png"/>
          <p:cNvPicPr>
            <a:picLocks noChangeAspect="1"/>
          </p:cNvPicPr>
          <p:nvPr/>
        </p:nvPicPr>
        <p:blipFill>
          <a:blip r:embed="rId4" cstate="print"/>
          <a:stretch>
            <a:fillRect/>
          </a:stretch>
        </p:blipFill>
        <p:spPr>
          <a:xfrm>
            <a:off x="0" y="5589240"/>
            <a:ext cx="1130159" cy="1307937"/>
          </a:xfrm>
          <a:prstGeom prst="rect">
            <a:avLst/>
          </a:prstGeom>
        </p:spPr>
      </p:pic>
    </p:spTree>
    <p:extLst>
      <p:ext uri="{BB962C8B-B14F-4D97-AF65-F5344CB8AC3E}">
        <p14:creationId xmlns:p14="http://schemas.microsoft.com/office/powerpoint/2010/main" val="379722307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anim calcmode="lin" valueType="num">
                                      <p:cBhvr>
                                        <p:cTn id="8" dur="500" fill="hold"/>
                                        <p:tgtEl>
                                          <p:spTgt spid="4098"/>
                                        </p:tgtEl>
                                        <p:attrNameLst>
                                          <p:attrName>style.rotation</p:attrName>
                                        </p:attrNameLst>
                                      </p:cBhvr>
                                      <p:tavLst>
                                        <p:tav tm="0">
                                          <p:val>
                                            <p:fltVal val="720"/>
                                          </p:val>
                                        </p:tav>
                                        <p:tav tm="100000">
                                          <p:val>
                                            <p:fltVal val="0"/>
                                          </p:val>
                                        </p:tav>
                                      </p:tavLst>
                                    </p:anim>
                                    <p:anim calcmode="lin" valueType="num">
                                      <p:cBhvr>
                                        <p:cTn id="9" dur="500" fill="hold"/>
                                        <p:tgtEl>
                                          <p:spTgt spid="4098"/>
                                        </p:tgtEl>
                                        <p:attrNameLst>
                                          <p:attrName>ppt_h</p:attrName>
                                        </p:attrNameLst>
                                      </p:cBhvr>
                                      <p:tavLst>
                                        <p:tav tm="0">
                                          <p:val>
                                            <p:fltVal val="0"/>
                                          </p:val>
                                        </p:tav>
                                        <p:tav tm="100000">
                                          <p:val>
                                            <p:strVal val="#ppt_h"/>
                                          </p:val>
                                        </p:tav>
                                      </p:tavLst>
                                    </p:anim>
                                    <p:anim calcmode="lin" valueType="num">
                                      <p:cBhvr>
                                        <p:cTn id="10" dur="500" fill="hold"/>
                                        <p:tgtEl>
                                          <p:spTgt spid="409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defRPr/>
            </a:pPr>
            <a:r>
              <a:rPr lang="hr-HR" dirty="0" smtClean="0"/>
              <a:t>Hvala na pozornosti!!!</a:t>
            </a:r>
            <a:endParaRPr lang="hr-HR" dirty="0"/>
          </a:p>
        </p:txBody>
      </p:sp>
      <p:sp>
        <p:nvSpPr>
          <p:cNvPr id="60419" name="Rezervirano mjesto sadržaja 2"/>
          <p:cNvSpPr>
            <a:spLocks noGrp="1"/>
          </p:cNvSpPr>
          <p:nvPr>
            <p:ph idx="1"/>
          </p:nvPr>
        </p:nvSpPr>
        <p:spPr/>
        <p:txBody>
          <a:bodyPr/>
          <a:lstStyle/>
          <a:p>
            <a:endParaRPr lang="hr-HR" altLang="sr-Latn-RS" smtClean="0"/>
          </a:p>
        </p:txBody>
      </p:sp>
      <p:pic>
        <p:nvPicPr>
          <p:cNvPr id="604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9144000"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8727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2</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191"/>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sp>
        <p:nvSpPr>
          <p:cNvPr id="8" name="Rectangle 2"/>
          <p:cNvSpPr txBox="1">
            <a:spLocks noChangeArrowheads="1"/>
          </p:cNvSpPr>
          <p:nvPr/>
        </p:nvSpPr>
        <p:spPr bwMode="auto">
          <a:xfrm>
            <a:off x="680665" y="18864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hr-HR" altLang="sr-Latn-RS" sz="3600" kern="0" dirty="0" smtClean="0">
                <a:solidFill>
                  <a:schemeClr val="bg1">
                    <a:lumMod val="50000"/>
                  </a:schemeClr>
                </a:solidFill>
                <a:effectLst/>
                <a:latin typeface="Arial" pitchFamily="34" charset="0"/>
                <a:cs typeface="Arial" pitchFamily="34" charset="0"/>
              </a:rPr>
              <a:t>NEKOLIKO OSNOVNIH PODATAKA O GRADU CRIKVENICI</a:t>
            </a:r>
            <a:endParaRPr kumimoji="0" lang="en-GB" altLang="sr-Latn-RS" sz="3600" b="0" i="0" u="none" strike="noStrike" kern="0" cap="none" spc="0" normalizeH="0" baseline="0" noProof="0" dirty="0" smtClean="0">
              <a:ln>
                <a:noFill/>
              </a:ln>
              <a:solidFill>
                <a:schemeClr val="bg1">
                  <a:lumMod val="50000"/>
                </a:schemeClr>
              </a:solidFill>
              <a:effectLst/>
              <a:uLnTx/>
              <a:uFillTx/>
              <a:latin typeface="Arial" pitchFamily="34" charset="0"/>
              <a:cs typeface="Arial" pitchFamily="34" charset="0"/>
            </a:endParaRPr>
          </a:p>
        </p:txBody>
      </p:sp>
      <p:sp>
        <p:nvSpPr>
          <p:cNvPr id="9" name="Rectangle 3"/>
          <p:cNvSpPr txBox="1">
            <a:spLocks noChangeArrowheads="1"/>
          </p:cNvSpPr>
          <p:nvPr/>
        </p:nvSpPr>
        <p:spPr>
          <a:xfrm>
            <a:off x="680665" y="1510928"/>
            <a:ext cx="7772400" cy="4114800"/>
          </a:xfrm>
          <a:prstGeom prst="rect">
            <a:avLst/>
          </a:prstGeom>
        </p:spPr>
        <p:txBody>
          <a:bodyPr/>
          <a:lstStyle>
            <a:lvl1pPr marL="342900" indent="-342900" algn="l" defTabSz="449263" rtl="0" eaLnBrk="1" fontAlgn="base" hangingPunct="1">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
            </a:pPr>
            <a:r>
              <a:rPr lang="hr-HR" altLang="sr-Latn-RS" sz="2400" dirty="0" smtClean="0">
                <a:solidFill>
                  <a:schemeClr val="tx1"/>
                </a:solidFill>
              </a:rPr>
              <a:t>Grad Crikvenica smješten je u Kvarnerskom zaljevu, u Primorsko-goransko županiji, prostire se na oko 28 četvornih kilometara, udaljen je 36 km od Rijeke</a:t>
            </a:r>
            <a:endParaRPr lang="hr-HR" altLang="sr-Latn-RS" sz="2400" dirty="0" smtClean="0"/>
          </a:p>
          <a:p>
            <a:pPr marL="457200" indent="-457200">
              <a:buFont typeface="Wingdings" panose="05000000000000000000" pitchFamily="2" charset="2"/>
              <a:buChar char="§"/>
            </a:pPr>
            <a:r>
              <a:rPr lang="hr-HR" altLang="sr-Latn-RS" sz="2400" dirty="0" smtClean="0"/>
              <a:t>Prema zadnjem popisu (2011.g.) Grad Crikvenica broji 11.122 stanovnika</a:t>
            </a:r>
          </a:p>
          <a:p>
            <a:pPr marL="457200" indent="-457200">
              <a:buFont typeface="Wingdings" panose="05000000000000000000" pitchFamily="2" charset="2"/>
              <a:buChar char="§"/>
            </a:pPr>
            <a:r>
              <a:rPr lang="hr-HR" altLang="sr-Latn-RS" sz="2400" dirty="0" smtClean="0"/>
              <a:t>Mediteranska klima sa velikim brojem sunčanih sati godišnje (oko 2.500)</a:t>
            </a:r>
          </a:p>
          <a:p>
            <a:pPr marL="457200" indent="-457200">
              <a:buFont typeface="Wingdings" panose="05000000000000000000" pitchFamily="2" charset="2"/>
              <a:buChar char="§"/>
            </a:pPr>
            <a:r>
              <a:rPr lang="hr-HR" altLang="sr-Latn-RS" sz="2400" dirty="0" smtClean="0"/>
              <a:t>Gospodarstvo uglavnom orijentirano na turizam</a:t>
            </a:r>
          </a:p>
          <a:p>
            <a:pPr marL="457200" indent="-457200">
              <a:buFont typeface="Wingdings" panose="05000000000000000000" pitchFamily="2" charset="2"/>
              <a:buChar char="§"/>
            </a:pPr>
            <a:r>
              <a:rPr lang="hr-HR" altLang="sr-Latn-RS" sz="2400" dirty="0" smtClean="0"/>
              <a:t>Tekući prihodi proračuna prosječno 10 milijuna € </a:t>
            </a:r>
          </a:p>
          <a:p>
            <a:pPr marL="457200" indent="-457200">
              <a:buFont typeface="Wingdings" panose="05000000000000000000" pitchFamily="2" charset="2"/>
              <a:buChar char="§"/>
            </a:pPr>
            <a:r>
              <a:rPr lang="hr-HR" altLang="sr-Latn-RS" sz="2400" dirty="0" smtClean="0"/>
              <a:t>Jedan od </a:t>
            </a:r>
            <a:r>
              <a:rPr lang="hr-HR" altLang="sr-Latn-RS" sz="2400" dirty="0" err="1" smtClean="0"/>
              <a:t>najtransparentnijih</a:t>
            </a:r>
            <a:r>
              <a:rPr lang="hr-HR" altLang="sr-Latn-RS" sz="2400" dirty="0" smtClean="0"/>
              <a:t> gradova u RH</a:t>
            </a:r>
          </a:p>
        </p:txBody>
      </p:sp>
      <p:pic>
        <p:nvPicPr>
          <p:cNvPr id="11" name="Picture 10" descr="grb-ck.png"/>
          <p:cNvPicPr>
            <a:picLocks noChangeAspect="1"/>
          </p:cNvPicPr>
          <p:nvPr/>
        </p:nvPicPr>
        <p:blipFill>
          <a:blip r:embed="rId3" cstate="print"/>
          <a:stretch>
            <a:fillRect/>
          </a:stretch>
        </p:blipFill>
        <p:spPr>
          <a:xfrm>
            <a:off x="0" y="5589240"/>
            <a:ext cx="1130159" cy="1307937"/>
          </a:xfrm>
          <a:prstGeom prst="rect">
            <a:avLst/>
          </a:prstGeom>
        </p:spPr>
      </p:pic>
    </p:spTree>
    <p:extLst>
      <p:ext uri="{BB962C8B-B14F-4D97-AF65-F5344CB8AC3E}">
        <p14:creationId xmlns:p14="http://schemas.microsoft.com/office/powerpoint/2010/main" val="1301703054"/>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3</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191"/>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sp>
        <p:nvSpPr>
          <p:cNvPr id="5126" name="Rectangle 7"/>
          <p:cNvSpPr>
            <a:spLocks noGrp="1" noChangeArrowheads="1"/>
          </p:cNvSpPr>
          <p:nvPr>
            <p:ph type="title"/>
          </p:nvPr>
        </p:nvSpPr>
        <p:spPr>
          <a:xfrm>
            <a:off x="469906" y="404664"/>
            <a:ext cx="8228013" cy="1141412"/>
          </a:xfrm>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r-HR" altLang="x-none" sz="3200" dirty="0" smtClean="0">
              <a:solidFill>
                <a:srgbClr val="006666"/>
              </a:solidFill>
              <a:latin typeface="Gotham Bold" pitchFamily="48" charset="0"/>
            </a:endParaRPr>
          </a:p>
        </p:txBody>
      </p:sp>
      <p:pic>
        <p:nvPicPr>
          <p:cNvPr id="10"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105400"/>
            <a:ext cx="1524000" cy="1752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leevada 007"/>
          <p:cNvPicPr>
            <a:picLocks noChangeAspect="1" noChangeArrowheads="1"/>
          </p:cNvPicPr>
          <p:nvPr/>
        </p:nvPicPr>
        <p:blipFill>
          <a:blip r:embed="rId5" cstate="print">
            <a:extLst>
              <a:ext uri="{28A0092B-C50C-407E-A947-70E740481C1C}">
                <a14:useLocalDpi xmlns:a14="http://schemas.microsoft.com/office/drawing/2010/main" val="0"/>
              </a:ext>
            </a:extLst>
          </a:blip>
          <a:srcRect b="10936"/>
          <a:stretch>
            <a:fillRect/>
          </a:stretch>
        </p:blipFill>
        <p:spPr bwMode="auto">
          <a:xfrm>
            <a:off x="0" y="-171400"/>
            <a:ext cx="9192581" cy="70218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4</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191"/>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sp>
        <p:nvSpPr>
          <p:cNvPr id="9" name="Rectangle 2"/>
          <p:cNvSpPr>
            <a:spLocks noGrp="1" noChangeArrowheads="1"/>
          </p:cNvSpPr>
          <p:nvPr>
            <p:ph type="title"/>
          </p:nvPr>
        </p:nvSpPr>
        <p:spPr>
          <a:xfrm>
            <a:off x="469906" y="21382"/>
            <a:ext cx="8228013" cy="764704"/>
          </a:xfrm>
        </p:spPr>
        <p:txBody>
          <a:bodyPr/>
          <a:lstStyle/>
          <a:p>
            <a:r>
              <a:rPr lang="hr-HR" altLang="sr-Latn-RS" dirty="0" smtClean="0">
                <a:solidFill>
                  <a:schemeClr val="bg1">
                    <a:lumMod val="50000"/>
                  </a:schemeClr>
                </a:solidFill>
                <a:latin typeface="Arial" pitchFamily="34" charset="0"/>
                <a:cs typeface="Arial" pitchFamily="34" charset="0"/>
              </a:rPr>
              <a:t>PRORAČUNSKI PROCES</a:t>
            </a:r>
            <a:endParaRPr lang="hr-HR" altLang="sr-Latn-RS" dirty="0">
              <a:solidFill>
                <a:schemeClr val="bg1">
                  <a:lumMod val="50000"/>
                </a:schemeClr>
              </a:solidFill>
              <a:latin typeface="Arial" pitchFamily="34" charset="0"/>
              <a:cs typeface="Arial" pitchFamily="34" charset="0"/>
            </a:endParaRPr>
          </a:p>
        </p:txBody>
      </p:sp>
      <p:pic>
        <p:nvPicPr>
          <p:cNvPr id="14" name="Picture 13" descr="grb-ck.png"/>
          <p:cNvPicPr>
            <a:picLocks noChangeAspect="1"/>
          </p:cNvPicPr>
          <p:nvPr/>
        </p:nvPicPr>
        <p:blipFill>
          <a:blip r:embed="rId3" cstate="print"/>
          <a:stretch>
            <a:fillRect/>
          </a:stretch>
        </p:blipFill>
        <p:spPr>
          <a:xfrm>
            <a:off x="0" y="5589240"/>
            <a:ext cx="1130159" cy="1307937"/>
          </a:xfrm>
          <a:prstGeom prst="rect">
            <a:avLst/>
          </a:prstGeom>
        </p:spPr>
      </p:pic>
      <p:graphicFrame>
        <p:nvGraphicFramePr>
          <p:cNvPr id="15" name="Diagram 14"/>
          <p:cNvGraphicFramePr/>
          <p:nvPr>
            <p:extLst>
              <p:ext uri="{D42A27DB-BD31-4B8C-83A1-F6EECF244321}">
                <p14:modId xmlns:p14="http://schemas.microsoft.com/office/powerpoint/2010/main" val="1072741205"/>
              </p:ext>
            </p:extLst>
          </p:nvPr>
        </p:nvGraphicFramePr>
        <p:xfrm>
          <a:off x="899592" y="1052736"/>
          <a:ext cx="7224464" cy="4984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Oval 16"/>
          <p:cNvSpPr>
            <a:spLocks noChangeArrowheads="1"/>
          </p:cNvSpPr>
          <p:nvPr/>
        </p:nvSpPr>
        <p:spPr bwMode="auto">
          <a:xfrm>
            <a:off x="2987824" y="2348880"/>
            <a:ext cx="2952328" cy="1872208"/>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sr-Latn-RS" sz="1200" b="1" i="0" u="none" strike="noStrike" cap="none" normalizeH="0" baseline="0" dirty="0" smtClean="0">
                <a:ln>
                  <a:noFill/>
                </a:ln>
                <a:solidFill>
                  <a:schemeClr val="tx1"/>
                </a:solidFill>
                <a:effectLst/>
                <a:latin typeface="Arial" charset="0"/>
              </a:rPr>
              <a:t>PRORAČUNSKI PROCES – SKUP PRAVILA KOJI </a:t>
            </a:r>
            <a:r>
              <a:rPr lang="hr-HR" altLang="sr-Latn-RS" sz="1200" b="1" dirty="0" smtClean="0">
                <a:solidFill>
                  <a:schemeClr val="tx1"/>
                </a:solidFill>
              </a:rPr>
              <a:t>OMOGUĆUJE</a:t>
            </a:r>
            <a:r>
              <a:rPr kumimoji="0" lang="hr-HR" altLang="sr-Latn-RS" sz="1200" b="1" i="0" u="none" strike="noStrike" cap="none" normalizeH="0" baseline="0" dirty="0" smtClean="0">
                <a:ln>
                  <a:noFill/>
                </a:ln>
                <a:solidFill>
                  <a:schemeClr val="tx1"/>
                </a:solidFill>
                <a:effectLst/>
                <a:latin typeface="Arial" charset="0"/>
              </a:rPr>
              <a:t> DONOŠENJE ODLUKA ŠTO VODE PRIPREMI I DONOŠENJU PRORAČUNA   </a:t>
            </a:r>
          </a:p>
        </p:txBody>
      </p:sp>
    </p:spTree>
    <p:extLst>
      <p:ext uri="{BB962C8B-B14F-4D97-AF65-F5344CB8AC3E}">
        <p14:creationId xmlns:p14="http://schemas.microsoft.com/office/powerpoint/2010/main" val="1301703054"/>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2050" name="Picture 2" descr="H:\predstečajna\predavanja\sabor\PUM-CK-2015_file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36495" cy="70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617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6</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191"/>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sp>
        <p:nvSpPr>
          <p:cNvPr id="9" name="Rectangle 2"/>
          <p:cNvSpPr txBox="1">
            <a:spLocks noChangeArrowheads="1"/>
          </p:cNvSpPr>
          <p:nvPr/>
        </p:nvSpPr>
        <p:spPr bwMode="auto">
          <a:xfrm>
            <a:off x="467544" y="404664"/>
            <a:ext cx="799065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altLang="sr-Latn-RS" sz="4400" b="0" i="0" u="none" strike="noStrike" kern="0" cap="none" spc="0" normalizeH="0" baseline="0" noProof="0" dirty="0" smtClean="0">
                <a:ln>
                  <a:noFill/>
                </a:ln>
                <a:solidFill>
                  <a:schemeClr val="bg1">
                    <a:lumMod val="50000"/>
                  </a:schemeClr>
                </a:solidFill>
                <a:effectLst/>
                <a:uLnTx/>
                <a:uFillTx/>
                <a:latin typeface="Arial"/>
              </a:rPr>
              <a:t>GRAĐANI</a:t>
            </a:r>
            <a:r>
              <a:rPr kumimoji="0" lang="hr-HR" altLang="sr-Latn-RS" sz="4400" b="0" i="0" u="none" strike="noStrike" kern="0" cap="none" spc="0" normalizeH="0" noProof="0" dirty="0" smtClean="0">
                <a:ln>
                  <a:noFill/>
                </a:ln>
                <a:solidFill>
                  <a:schemeClr val="bg1">
                    <a:lumMod val="50000"/>
                  </a:schemeClr>
                </a:solidFill>
                <a:effectLst/>
                <a:uLnTx/>
                <a:uFillTx/>
                <a:latin typeface="Arial"/>
              </a:rPr>
              <a:t> KAO </a:t>
            </a:r>
            <a:r>
              <a:rPr kumimoji="0" lang="hr-HR" altLang="sr-Latn-RS" sz="4400" b="0" i="0" u="none" strike="noStrike" kern="0" cap="none" spc="0" normalizeH="0" baseline="0" noProof="0" dirty="0" smtClean="0">
                <a:ln>
                  <a:noFill/>
                </a:ln>
                <a:solidFill>
                  <a:schemeClr val="bg1">
                    <a:lumMod val="50000"/>
                  </a:schemeClr>
                </a:solidFill>
                <a:effectLst/>
                <a:uLnTx/>
                <a:uFillTx/>
                <a:latin typeface="Arial"/>
              </a:rPr>
              <a:t>SUDIONICI U PRORAČUNSKOM PROCESU</a:t>
            </a:r>
            <a:endParaRPr kumimoji="0" lang="en-GB" altLang="sr-Latn-RS" sz="4400" b="0" i="0" u="none" strike="noStrike" kern="0" cap="none" spc="0" normalizeH="0" baseline="0" noProof="0" dirty="0" smtClean="0">
              <a:ln>
                <a:noFill/>
              </a:ln>
              <a:solidFill>
                <a:schemeClr val="bg1">
                  <a:lumMod val="50000"/>
                </a:schemeClr>
              </a:solidFill>
              <a:effectLst/>
              <a:uLnTx/>
              <a:uFillTx/>
              <a:latin typeface="Arial"/>
            </a:endParaRPr>
          </a:p>
        </p:txBody>
      </p:sp>
      <p:sp>
        <p:nvSpPr>
          <p:cNvPr id="11" name="Rectangle 3"/>
          <p:cNvSpPr txBox="1">
            <a:spLocks noChangeArrowheads="1"/>
          </p:cNvSpPr>
          <p:nvPr/>
        </p:nvSpPr>
        <p:spPr>
          <a:xfrm>
            <a:off x="1402382" y="2205414"/>
            <a:ext cx="6339235" cy="4114800"/>
          </a:xfrm>
          <a:prstGeom prst="rect">
            <a:avLst/>
          </a:prstGeom>
        </p:spPr>
        <p:txBody>
          <a:bodyPr/>
          <a:lstStyle>
            <a:lvl1pPr marL="342900" indent="-342900" algn="l" defTabSz="449263" rtl="0" eaLnBrk="1" fontAlgn="base" hangingPunct="1">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
            </a:pPr>
            <a:r>
              <a:rPr lang="hr-HR" altLang="sr-Latn-RS" sz="2400" dirty="0"/>
              <a:t>Uključuju se u raspravu o proračunu </a:t>
            </a:r>
            <a:r>
              <a:rPr lang="hr-HR" altLang="sr-Latn-RS" sz="2400" dirty="0">
                <a:solidFill>
                  <a:schemeClr val="tx1"/>
                </a:solidFill>
              </a:rPr>
              <a:t>u </a:t>
            </a:r>
            <a:r>
              <a:rPr lang="hr-HR" altLang="sr-Latn-RS" sz="2400" b="1" u="sng" dirty="0">
                <a:solidFill>
                  <a:schemeClr val="tx1"/>
                </a:solidFill>
              </a:rPr>
              <a:t>fazi </a:t>
            </a:r>
            <a:r>
              <a:rPr lang="hr-HR" altLang="sr-Latn-RS" sz="2400" b="1" u="sng" dirty="0" smtClean="0">
                <a:solidFill>
                  <a:schemeClr val="tx1"/>
                </a:solidFill>
              </a:rPr>
              <a:t>pripreme i donošenja</a:t>
            </a:r>
            <a:r>
              <a:rPr lang="hr-HR" altLang="sr-Latn-RS" sz="2400" dirty="0" smtClean="0">
                <a:solidFill>
                  <a:schemeClr val="tx1"/>
                </a:solidFill>
              </a:rPr>
              <a:t>  jer zbog njih i za njih se radi proračun</a:t>
            </a:r>
            <a:endParaRPr lang="hr-HR" altLang="sr-Latn-RS" sz="2400" dirty="0">
              <a:solidFill>
                <a:schemeClr val="tx1"/>
              </a:solidFill>
            </a:endParaRPr>
          </a:p>
          <a:p>
            <a:pPr marL="457200" indent="-457200">
              <a:buFont typeface="Wingdings" panose="05000000000000000000" pitchFamily="2" charset="2"/>
              <a:buChar char="§"/>
            </a:pPr>
            <a:r>
              <a:rPr lang="hr-HR" altLang="sr-Latn-RS" sz="2400" dirty="0" smtClean="0">
                <a:solidFill>
                  <a:schemeClr val="tx1"/>
                </a:solidFill>
              </a:rPr>
              <a:t>Daje im se mogućnost davanja prijedloga </a:t>
            </a:r>
            <a:r>
              <a:rPr lang="hr-HR" altLang="sr-Latn-RS" sz="2400" dirty="0"/>
              <a:t>o raspodjeli proračunskih </a:t>
            </a:r>
            <a:r>
              <a:rPr lang="hr-HR" altLang="sr-Latn-RS" sz="2400" dirty="0" smtClean="0"/>
              <a:t>sredstava</a:t>
            </a:r>
            <a:endParaRPr lang="hr-HR" altLang="sr-Latn-RS" sz="2400" dirty="0"/>
          </a:p>
          <a:p>
            <a:pPr marL="457200" indent="-457200">
              <a:buFont typeface="Wingdings" panose="05000000000000000000" pitchFamily="2" charset="2"/>
              <a:buChar char="§"/>
            </a:pPr>
            <a:r>
              <a:rPr lang="hr-HR" altLang="sr-Latn-RS" sz="2400" dirty="0"/>
              <a:t>Prate </a:t>
            </a:r>
            <a:r>
              <a:rPr lang="hr-HR" altLang="sr-Latn-RS" sz="2400" dirty="0" smtClean="0"/>
              <a:t>je li izvršavanje </a:t>
            </a:r>
            <a:r>
              <a:rPr lang="hr-HR" altLang="sr-Latn-RS" sz="2400" dirty="0"/>
              <a:t>proračuna sukladno </a:t>
            </a:r>
            <a:r>
              <a:rPr lang="hr-HR" altLang="sr-Latn-RS" sz="2400" dirty="0" smtClean="0"/>
              <a:t>prioritetima.</a:t>
            </a:r>
            <a:endParaRPr lang="en-GB" altLang="sr-Latn-RS" sz="2400" dirty="0"/>
          </a:p>
          <a:p>
            <a:pPr marL="457200" indent="-457200">
              <a:buFont typeface="Wingdings" panose="05000000000000000000" pitchFamily="2" charset="2"/>
              <a:buChar char="Ø"/>
            </a:pPr>
            <a:endParaRPr lang="en-GB" altLang="sr-Latn-RS" sz="2400" dirty="0"/>
          </a:p>
        </p:txBody>
      </p:sp>
      <p:pic>
        <p:nvPicPr>
          <p:cNvPr id="12" name="Picture 11" descr="grb-ck.png"/>
          <p:cNvPicPr>
            <a:picLocks noChangeAspect="1"/>
          </p:cNvPicPr>
          <p:nvPr/>
        </p:nvPicPr>
        <p:blipFill>
          <a:blip r:embed="rId3" cstate="print"/>
          <a:stretch>
            <a:fillRect/>
          </a:stretch>
        </p:blipFill>
        <p:spPr>
          <a:xfrm>
            <a:off x="0" y="5589240"/>
            <a:ext cx="1130159" cy="1307937"/>
          </a:xfrm>
          <a:prstGeom prst="rect">
            <a:avLst/>
          </a:prstGeom>
        </p:spPr>
      </p:pic>
    </p:spTree>
    <p:extLst>
      <p:ext uri="{BB962C8B-B14F-4D97-AF65-F5344CB8AC3E}">
        <p14:creationId xmlns:p14="http://schemas.microsoft.com/office/powerpoint/2010/main" val="1301703054"/>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7</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191"/>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sp>
        <p:nvSpPr>
          <p:cNvPr id="9" name="Rectangle 2"/>
          <p:cNvSpPr txBox="1">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altLang="sr-Latn-RS" sz="4000" b="0" i="0" u="none" strike="noStrike" kern="0" cap="none" spc="0" normalizeH="0" baseline="0" noProof="0" dirty="0" smtClean="0">
                <a:ln>
                  <a:noFill/>
                </a:ln>
                <a:solidFill>
                  <a:schemeClr val="bg1">
                    <a:lumMod val="50000"/>
                  </a:schemeClr>
                </a:solidFill>
                <a:effectLst/>
                <a:uLnTx/>
                <a:uFillTx/>
                <a:latin typeface="Arial"/>
              </a:rPr>
              <a:t>TEHNIKE SUDJELOVANJA GRAĐANA  </a:t>
            </a:r>
            <a:endParaRPr kumimoji="0" lang="en-GB" altLang="sr-Latn-RS" sz="4000" b="0" i="0" u="none" strike="noStrike" kern="0" cap="none" spc="0" normalizeH="0" baseline="0" noProof="0" dirty="0" smtClean="0">
              <a:ln>
                <a:noFill/>
              </a:ln>
              <a:solidFill>
                <a:schemeClr val="bg1">
                  <a:lumMod val="50000"/>
                </a:schemeClr>
              </a:solidFill>
              <a:effectLst/>
              <a:uLnTx/>
              <a:uFillTx/>
              <a:latin typeface="Arial"/>
            </a:endParaRPr>
          </a:p>
        </p:txBody>
      </p:sp>
      <p:sp>
        <p:nvSpPr>
          <p:cNvPr id="11" name="Rectangle 3"/>
          <p:cNvSpPr txBox="1">
            <a:spLocks noChangeArrowheads="1"/>
          </p:cNvSpPr>
          <p:nvPr/>
        </p:nvSpPr>
        <p:spPr>
          <a:xfrm>
            <a:off x="653827" y="2205414"/>
            <a:ext cx="7772400" cy="4114800"/>
          </a:xfrm>
          <a:prstGeom prst="rect">
            <a:avLst/>
          </a:prstGeom>
        </p:spPr>
        <p:txBody>
          <a:bodyPr/>
          <a:lstStyle>
            <a:lvl1pPr marL="342900" indent="-342900" algn="l" defTabSz="449263" rtl="0" eaLnBrk="1" fontAlgn="base" hangingPunct="1">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
            </a:pPr>
            <a:r>
              <a:rPr lang="hr-HR" altLang="sr-Latn-RS" sz="2600" dirty="0"/>
              <a:t>PRORAČUNSKA </a:t>
            </a:r>
            <a:r>
              <a:rPr lang="hr-HR" altLang="sr-Latn-RS" sz="2600" dirty="0" smtClean="0"/>
              <a:t>PORUKA</a:t>
            </a:r>
          </a:p>
          <a:p>
            <a:pPr marL="457200" indent="-457200">
              <a:buFont typeface="Wingdings" panose="05000000000000000000" pitchFamily="2" charset="2"/>
              <a:buChar char="§"/>
            </a:pPr>
            <a:r>
              <a:rPr lang="hr-HR" altLang="sr-Latn-RS" sz="2600" b="1" dirty="0" smtClean="0"/>
              <a:t>JAVNE TRIBINE</a:t>
            </a:r>
          </a:p>
          <a:p>
            <a:pPr marL="457200" indent="-457200">
              <a:buFont typeface="Wingdings" panose="05000000000000000000" pitchFamily="2" charset="2"/>
              <a:buChar char="§"/>
            </a:pPr>
            <a:r>
              <a:rPr lang="hr-HR" altLang="sr-Latn-RS" sz="2600" dirty="0" smtClean="0"/>
              <a:t>ANKETE</a:t>
            </a:r>
          </a:p>
          <a:p>
            <a:pPr marL="457200" indent="-457200">
              <a:buFont typeface="Wingdings" panose="05000000000000000000" pitchFamily="2" charset="2"/>
              <a:buChar char="§"/>
            </a:pPr>
            <a:r>
              <a:rPr lang="hr-HR" altLang="sr-Latn-RS" sz="2600" dirty="0" smtClean="0"/>
              <a:t>KONTAKT EMISIJE</a:t>
            </a:r>
          </a:p>
          <a:p>
            <a:pPr marL="457200" indent="-457200">
              <a:buFont typeface="Wingdings" panose="05000000000000000000" pitchFamily="2" charset="2"/>
              <a:buChar char="§"/>
            </a:pPr>
            <a:r>
              <a:rPr lang="hr-HR" altLang="sr-Latn-RS" sz="2600" b="1" dirty="0" smtClean="0"/>
              <a:t>POPULARNO IZVJEŠĆIVANJE – SKRAĆENI PRORAČUN</a:t>
            </a:r>
            <a:endParaRPr lang="en-GB" altLang="sr-Latn-RS" sz="2600" b="1" dirty="0"/>
          </a:p>
        </p:txBody>
      </p:sp>
      <p:pic>
        <p:nvPicPr>
          <p:cNvPr id="12" name="Picture 11" descr="grb-ck.png"/>
          <p:cNvPicPr>
            <a:picLocks noChangeAspect="1"/>
          </p:cNvPicPr>
          <p:nvPr/>
        </p:nvPicPr>
        <p:blipFill>
          <a:blip r:embed="rId3" cstate="print"/>
          <a:stretch>
            <a:fillRect/>
          </a:stretch>
        </p:blipFill>
        <p:spPr>
          <a:xfrm>
            <a:off x="0" y="5589240"/>
            <a:ext cx="1130159" cy="1307937"/>
          </a:xfrm>
          <a:prstGeom prst="rect">
            <a:avLst/>
          </a:prstGeom>
        </p:spPr>
      </p:pic>
    </p:spTree>
    <p:extLst>
      <p:ext uri="{BB962C8B-B14F-4D97-AF65-F5344CB8AC3E}">
        <p14:creationId xmlns:p14="http://schemas.microsoft.com/office/powerpoint/2010/main" val="3531137543"/>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8</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191"/>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sp>
        <p:nvSpPr>
          <p:cNvPr id="9" name="Rectangle 2"/>
          <p:cNvSpPr txBox="1">
            <a:spLocks noChangeArrowheads="1"/>
          </p:cNvSpPr>
          <p:nvPr/>
        </p:nvSpPr>
        <p:spPr bwMode="auto">
          <a:xfrm>
            <a:off x="681037" y="836712"/>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hr-HR" altLang="sr-Latn-RS" sz="3600" kern="0" noProof="0" dirty="0" smtClean="0">
                <a:solidFill>
                  <a:schemeClr val="bg1">
                    <a:lumMod val="50000"/>
                  </a:schemeClr>
                </a:solidFill>
                <a:effectLst/>
                <a:latin typeface="Arial"/>
              </a:rPr>
              <a:t>KAKO I KADA SMO KRENULI SA UKLJUČIVANJEM GRAĐANA? – NAŠA ISKUSTVA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3600" b="0" i="0" u="none" strike="noStrike" kern="0" cap="none" spc="0" normalizeH="0" baseline="0" noProof="0" dirty="0" smtClean="0">
              <a:ln>
                <a:noFill/>
              </a:ln>
              <a:solidFill>
                <a:schemeClr val="bg1">
                  <a:lumMod val="50000"/>
                </a:schemeClr>
              </a:solidFill>
              <a:effectLst/>
              <a:uLnTx/>
              <a:uFillTx/>
              <a:latin typeface="Arial"/>
            </a:endParaRPr>
          </a:p>
        </p:txBody>
      </p:sp>
      <p:sp>
        <p:nvSpPr>
          <p:cNvPr id="11" name="Rectangle 3"/>
          <p:cNvSpPr txBox="1">
            <a:spLocks noChangeArrowheads="1"/>
          </p:cNvSpPr>
          <p:nvPr/>
        </p:nvSpPr>
        <p:spPr>
          <a:xfrm>
            <a:off x="681037" y="2324853"/>
            <a:ext cx="7772400" cy="4114800"/>
          </a:xfrm>
          <a:prstGeom prst="rect">
            <a:avLst/>
          </a:prstGeom>
        </p:spPr>
        <p:txBody>
          <a:bodyPr/>
          <a:lstStyle>
            <a:lvl1pPr marL="342900" indent="-342900" algn="l" defTabSz="449263" rtl="0" eaLnBrk="1" fontAlgn="base" hangingPunct="1">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
            </a:pPr>
            <a:r>
              <a:rPr lang="hr-HR" altLang="sr-Latn-RS" sz="2800" dirty="0" smtClean="0"/>
              <a:t>U suradnji  sa </a:t>
            </a:r>
            <a:r>
              <a:rPr lang="hr-HR" altLang="sr-Latn-RS" sz="2800" dirty="0" err="1" smtClean="0"/>
              <a:t>The</a:t>
            </a:r>
            <a:r>
              <a:rPr lang="hr-HR" altLang="sr-Latn-RS" sz="2800" dirty="0" smtClean="0"/>
              <a:t> Urban Institutom 2002. godine organizirali smo prvu javnu tribinu u RH na temu pripreme lokalnog proračuna,</a:t>
            </a:r>
          </a:p>
          <a:p>
            <a:pPr marL="457200" indent="-457200">
              <a:buFont typeface="Wingdings" panose="05000000000000000000" pitchFamily="2" charset="2"/>
              <a:buChar char="§"/>
            </a:pPr>
            <a:r>
              <a:rPr lang="hr-HR" altLang="sr-Latn-RS" sz="2800" dirty="0" smtClean="0"/>
              <a:t>Iste godine pripremili smo i distribuirali brošuru Proračun u malom za 2003. godinu</a:t>
            </a:r>
          </a:p>
          <a:p>
            <a:pPr marL="457200" indent="-457200">
              <a:buFont typeface="Wingdings" panose="05000000000000000000" pitchFamily="2" charset="2"/>
              <a:buChar char="§"/>
            </a:pPr>
            <a:r>
              <a:rPr lang="hr-HR" altLang="sr-Latn-RS" sz="2800" dirty="0" smtClean="0"/>
              <a:t>Nismo znali što će nam to značiti i hoćemo li uspjeti, ali još i danas rad</a:t>
            </a:r>
            <a:r>
              <a:rPr lang="hr-HR" altLang="sr-Latn-RS" sz="2800" dirty="0" smtClean="0">
                <a:solidFill>
                  <a:schemeClr val="tx1"/>
                </a:solidFill>
              </a:rPr>
              <a:t>im</a:t>
            </a:r>
            <a:r>
              <a:rPr lang="hr-HR" altLang="sr-Latn-RS" sz="2800" dirty="0" smtClean="0"/>
              <a:t>o isto i nismo odustali</a:t>
            </a:r>
            <a:endParaRPr lang="hr-HR" altLang="sr-Latn-RS" sz="2800" dirty="0"/>
          </a:p>
        </p:txBody>
      </p:sp>
      <p:pic>
        <p:nvPicPr>
          <p:cNvPr id="12" name="Picture 11" descr="grb-ck.png"/>
          <p:cNvPicPr>
            <a:picLocks noChangeAspect="1"/>
          </p:cNvPicPr>
          <p:nvPr/>
        </p:nvPicPr>
        <p:blipFill>
          <a:blip r:embed="rId3" cstate="print"/>
          <a:stretch>
            <a:fillRect/>
          </a:stretch>
        </p:blipFill>
        <p:spPr>
          <a:xfrm>
            <a:off x="0" y="5589240"/>
            <a:ext cx="1130159" cy="1307937"/>
          </a:xfrm>
          <a:prstGeom prst="rect">
            <a:avLst/>
          </a:prstGeom>
        </p:spPr>
      </p:pic>
    </p:spTree>
    <p:extLst>
      <p:ext uri="{BB962C8B-B14F-4D97-AF65-F5344CB8AC3E}">
        <p14:creationId xmlns:p14="http://schemas.microsoft.com/office/powerpoint/2010/main" val="4254975920"/>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9</a:t>
            </a:fld>
            <a:endParaRPr lang="es-ES" altLang="x-none" sz="1200" dirty="0">
              <a:solidFill>
                <a:schemeClr val="bg2">
                  <a:lumMod val="50000"/>
                </a:schemeClr>
              </a:solidFill>
              <a:latin typeface="Arial" charset="0"/>
            </a:endParaRPr>
          </a:p>
        </p:txBody>
      </p:sp>
      <p:sp>
        <p:nvSpPr>
          <p:cNvPr id="5129" name="Text Box 3"/>
          <p:cNvSpPr txBox="1">
            <a:spLocks noChangeArrowheads="1"/>
          </p:cNvSpPr>
          <p:nvPr/>
        </p:nvSpPr>
        <p:spPr bwMode="auto">
          <a:xfrm>
            <a:off x="593725" y="2931740"/>
            <a:ext cx="174625" cy="636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sp>
        <p:nvSpPr>
          <p:cNvPr id="9" name="Rectangle 2"/>
          <p:cNvSpPr txBox="1">
            <a:spLocks noChangeArrowheads="1"/>
          </p:cNvSpPr>
          <p:nvPr/>
        </p:nvSpPr>
        <p:spPr bwMode="auto">
          <a:xfrm>
            <a:off x="755211" y="116632"/>
            <a:ext cx="7772400" cy="128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altLang="sr-Latn-RS" b="0" i="0" u="none" strike="noStrike" kern="0" cap="none" spc="0" normalizeH="0" baseline="0" noProof="0" dirty="0" smtClean="0">
                <a:ln>
                  <a:noFill/>
                </a:ln>
                <a:solidFill>
                  <a:schemeClr val="bg1">
                    <a:lumMod val="50000"/>
                  </a:schemeClr>
                </a:solidFill>
                <a:effectLst/>
                <a:uLnTx/>
                <a:uFillTx/>
                <a:latin typeface="Arial"/>
              </a:rPr>
              <a:t>ZAŠTO </a:t>
            </a:r>
            <a:r>
              <a:rPr kumimoji="0" lang="hr-HR" altLang="sr-Latn-RS" b="0" i="0" u="none" strike="noStrike" kern="0" cap="none" spc="0" normalizeH="0" baseline="0" noProof="0" smtClean="0">
                <a:ln>
                  <a:noFill/>
                </a:ln>
                <a:solidFill>
                  <a:schemeClr val="bg1">
                    <a:lumMod val="50000"/>
                  </a:schemeClr>
                </a:solidFill>
                <a:effectLst/>
                <a:uLnTx/>
                <a:uFillTx/>
                <a:latin typeface="Arial"/>
              </a:rPr>
              <a:t>JAVNA TRIBINA? </a:t>
            </a:r>
            <a:endParaRPr kumimoji="0" lang="hr-HR" altLang="sr-Latn-RS" b="0" i="0" u="none" strike="noStrike" kern="0" cap="none" spc="0" normalizeH="0" baseline="0" noProof="0" dirty="0" smtClean="0">
              <a:ln>
                <a:noFill/>
              </a:ln>
              <a:solidFill>
                <a:schemeClr val="bg1">
                  <a:lumMod val="50000"/>
                </a:schemeClr>
              </a:solidFill>
              <a:effectLst/>
              <a:uLnTx/>
              <a:uFillTx/>
              <a:latin typeface="Arial"/>
            </a:endParaRPr>
          </a:p>
        </p:txBody>
      </p:sp>
      <p:sp>
        <p:nvSpPr>
          <p:cNvPr id="11" name="Rectangle 3"/>
          <p:cNvSpPr txBox="1">
            <a:spLocks noChangeArrowheads="1"/>
          </p:cNvSpPr>
          <p:nvPr/>
        </p:nvSpPr>
        <p:spPr>
          <a:xfrm>
            <a:off x="697713" y="1198031"/>
            <a:ext cx="7772400" cy="4899830"/>
          </a:xfrm>
          <a:prstGeom prst="rect">
            <a:avLst/>
          </a:prstGeom>
        </p:spPr>
        <p:txBody>
          <a:bodyPr/>
          <a:lstStyle>
            <a:lvl1pPr marL="342900" indent="-342900" algn="l" defTabSz="449263" rtl="0" eaLnBrk="1" fontAlgn="base" hangingPunct="1">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hr-HR" altLang="sr-Latn-RS" sz="2400" dirty="0" smtClean="0"/>
              <a:t>Prilika za informiranje građana o pitanjima proračuna,</a:t>
            </a:r>
          </a:p>
          <a:p>
            <a:pPr>
              <a:buFont typeface="Wingdings" panose="05000000000000000000" pitchFamily="2" charset="2"/>
              <a:buChar char="§"/>
            </a:pPr>
            <a:r>
              <a:rPr lang="hr-HR" altLang="sr-Latn-RS" sz="2400" dirty="0" smtClean="0">
                <a:solidFill>
                  <a:schemeClr val="tx1"/>
                </a:solidFill>
              </a:rPr>
              <a:t>Izvrstan</a:t>
            </a:r>
            <a:r>
              <a:rPr lang="hr-HR" altLang="sr-Latn-RS" sz="2400" dirty="0" smtClean="0"/>
              <a:t> model dvosmjerne komunikacije,</a:t>
            </a:r>
          </a:p>
          <a:p>
            <a:pPr>
              <a:buFont typeface="Wingdings" panose="05000000000000000000" pitchFamily="2" charset="2"/>
              <a:buChar char="§"/>
            </a:pPr>
            <a:r>
              <a:rPr lang="hr-HR" altLang="sr-Latn-RS" sz="2400" dirty="0" smtClean="0">
                <a:solidFill>
                  <a:schemeClr val="tx1"/>
                </a:solidFill>
              </a:rPr>
              <a:t>Pruža građanima priliku izražavanja mišljenja o najvažnijim pitanjima i problemima lokalne samouprave i to direktno gradonačelniku i stručnim službama grada</a:t>
            </a:r>
            <a:r>
              <a:rPr lang="hr-HR" altLang="sr-Latn-RS" sz="2400" dirty="0" smtClean="0"/>
              <a:t>,</a:t>
            </a:r>
          </a:p>
          <a:p>
            <a:pPr>
              <a:buFont typeface="Wingdings" panose="05000000000000000000" pitchFamily="2" charset="2"/>
              <a:buChar char="§"/>
            </a:pPr>
            <a:r>
              <a:rPr lang="hr-HR" altLang="sr-Latn-RS" sz="2400" dirty="0" smtClean="0">
                <a:solidFill>
                  <a:schemeClr val="tx1"/>
                </a:solidFill>
              </a:rPr>
              <a:t>Jedan od načina dobivanja podrške građana za ključne aktivnosti, projekte, alokaciju prihoda i mjesta rashoda</a:t>
            </a:r>
            <a:r>
              <a:rPr lang="hr-HR" altLang="sr-Latn-RS" sz="2400" dirty="0" smtClean="0"/>
              <a:t>,</a:t>
            </a:r>
          </a:p>
          <a:p>
            <a:pPr>
              <a:buFont typeface="Wingdings" panose="05000000000000000000" pitchFamily="2" charset="2"/>
              <a:buChar char="§"/>
            </a:pPr>
            <a:r>
              <a:rPr lang="hr-HR" altLang="sr-Latn-RS" sz="2400" dirty="0" smtClean="0"/>
              <a:t>Mogućnost gradskoj vlasti za objašnjenje prioriteta i projekata,</a:t>
            </a:r>
          </a:p>
          <a:p>
            <a:pPr>
              <a:buFont typeface="Wingdings" panose="05000000000000000000" pitchFamily="2" charset="2"/>
              <a:buChar char="§"/>
            </a:pPr>
            <a:r>
              <a:rPr lang="hr-HR" altLang="sr-Latn-RS" sz="2400" dirty="0" smtClean="0">
                <a:solidFill>
                  <a:schemeClr val="tx1"/>
                </a:solidFill>
              </a:rPr>
              <a:t>Demistifikacija proračunskog procesa kojom se izgrađuje povjerenje  između građana i lokalne vlasti</a:t>
            </a:r>
            <a:endParaRPr lang="hr-HR" altLang="sr-Latn-RS" sz="2400" dirty="0">
              <a:solidFill>
                <a:schemeClr val="tx1"/>
              </a:solidFill>
            </a:endParaRPr>
          </a:p>
        </p:txBody>
      </p:sp>
      <p:pic>
        <p:nvPicPr>
          <p:cNvPr id="8" name="Picture 7" descr="grb-ck.png"/>
          <p:cNvPicPr>
            <a:picLocks noChangeAspect="1"/>
          </p:cNvPicPr>
          <p:nvPr/>
        </p:nvPicPr>
        <p:blipFill>
          <a:blip r:embed="rId3" cstate="print"/>
          <a:stretch>
            <a:fillRect/>
          </a:stretch>
        </p:blipFill>
        <p:spPr>
          <a:xfrm>
            <a:off x="0" y="5589240"/>
            <a:ext cx="1130159" cy="1307937"/>
          </a:xfrm>
          <a:prstGeom prst="rect">
            <a:avLst/>
          </a:prstGeom>
        </p:spPr>
      </p:pic>
    </p:spTree>
    <p:extLst>
      <p:ext uri="{BB962C8B-B14F-4D97-AF65-F5344CB8AC3E}">
        <p14:creationId xmlns:p14="http://schemas.microsoft.com/office/powerpoint/2010/main" val="3531137543"/>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ZGC_PP prez_Rivijera HR">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x-none"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x-none"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TotalTime>
  <Words>968</Words>
  <Application>Microsoft Office PowerPoint</Application>
  <PresentationFormat>On-screen Show (4:3)</PresentationFormat>
  <Paragraphs>124</Paragraphs>
  <Slides>19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ＭＳ Ｐゴシック</vt:lpstr>
      <vt:lpstr>Arial</vt:lpstr>
      <vt:lpstr>Calibri</vt:lpstr>
      <vt:lpstr>Gotham Bold</vt:lpstr>
      <vt:lpstr>Gotham Extra Light</vt:lpstr>
      <vt:lpstr>Times New Roman</vt:lpstr>
      <vt:lpstr>Wingdings</vt:lpstr>
      <vt:lpstr>TZGC_PP prez_Rivijera HR</vt:lpstr>
      <vt:lpstr>PowerPoint Presentation</vt:lpstr>
      <vt:lpstr>PowerPoint Presentation</vt:lpstr>
      <vt:lpstr>PowerPoint Presentation</vt:lpstr>
      <vt:lpstr>PRORAČUNSKI PROCES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Hvala na pozornosti!!!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pripravnik3</dc:creator>
  <cp:lastModifiedBy>Ksenia Galantsova</cp:lastModifiedBy>
  <cp:revision>73</cp:revision>
  <cp:lastPrinted>2015-11-26T07:31:58Z</cp:lastPrinted>
  <dcterms:created xsi:type="dcterms:W3CDTF">2015-02-12T07:46:59Z</dcterms:created>
  <dcterms:modified xsi:type="dcterms:W3CDTF">2015-11-28T10:42:09Z</dcterms:modified>
</cp:coreProperties>
</file>