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267" r:id="rId2"/>
    <p:sldId id="260" r:id="rId3"/>
    <p:sldId id="274" r:id="rId4"/>
    <p:sldId id="275" r:id="rId5"/>
    <p:sldId id="276" r:id="rId6"/>
    <p:sldId id="268" r:id="rId7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1" d="100"/>
          <a:sy n="91" d="100"/>
        </p:scale>
        <p:origin x="18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katerina A Zaleeva" userId="S::ezaleeva@worldbank.org::dddcb85e-5bf7-4908-a93c-a64a37c1a2c4" providerId="AD" clId="Web-{925ACDD0-7C4A-614B-D007-B440DE1933BC}"/>
    <pc:docChg chg="modSld">
      <pc:chgData name="Ekaterina A Zaleeva" userId="S::ezaleeva@worldbank.org::dddcb85e-5bf7-4908-a93c-a64a37c1a2c4" providerId="AD" clId="Web-{925ACDD0-7C4A-614B-D007-B440DE1933BC}" dt="2019-05-23T10:58:57.964" v="1" actId="1076"/>
      <pc:docMkLst>
        <pc:docMk/>
      </pc:docMkLst>
      <pc:sldChg chg="modSp">
        <pc:chgData name="Ekaterina A Zaleeva" userId="S::ezaleeva@worldbank.org::dddcb85e-5bf7-4908-a93c-a64a37c1a2c4" providerId="AD" clId="Web-{925ACDD0-7C4A-614B-D007-B440DE1933BC}" dt="2019-05-23T10:58:57.964" v="1" actId="1076"/>
        <pc:sldMkLst>
          <pc:docMk/>
          <pc:sldMk cId="4019234760" sldId="267"/>
        </pc:sldMkLst>
        <pc:picChg chg="mod">
          <ac:chgData name="Ekaterina A Zaleeva" userId="S::ezaleeva@worldbank.org::dddcb85e-5bf7-4908-a93c-a64a37c1a2c4" providerId="AD" clId="Web-{925ACDD0-7C4A-614B-D007-B440DE1933BC}" dt="2019-05-23T10:58:57.964" v="1" actId="1076"/>
          <ac:picMkLst>
            <pc:docMk/>
            <pc:sldMk cId="4019234760" sldId="267"/>
            <ac:picMk id="1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7902572-F6D7-4F7F-85A4-3275AFE41A38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1163638"/>
            <a:ext cx="4186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EE0E1E1-0DE7-4925-AC55-2BF12C60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917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E8F975-CA93-4CAC-8B2D-F6D625F794B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99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80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7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668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667000"/>
            <a:ext cx="7162800" cy="93345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810000"/>
            <a:ext cx="6400800" cy="9144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0"/>
          </p:nvPr>
        </p:nvSpPr>
        <p:spPr>
          <a:xfrm>
            <a:off x="1905000" y="4267200"/>
            <a:ext cx="6781800" cy="457200"/>
          </a:xfrm>
        </p:spPr>
        <p:txBody>
          <a:bodyPr>
            <a:normAutofit/>
          </a:bodyPr>
          <a:lstStyle>
            <a:lvl1pPr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1"/>
          </p:nvPr>
        </p:nvSpPr>
        <p:spPr>
          <a:xfrm>
            <a:off x="1905000" y="4495800"/>
            <a:ext cx="6781800" cy="457200"/>
          </a:xfr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456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19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79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15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86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3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1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8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1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AF356-C3BF-4BB8-96BF-2275B23AA1A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2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0"/>
            <a:ext cx="9143994" cy="1411013"/>
          </a:xfrm>
          <a:prstGeom prst="rect">
            <a:avLst/>
          </a:prstGeom>
        </p:spPr>
      </p:pic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3211927" y="2514600"/>
            <a:ext cx="3179620" cy="10668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Integration with the Public Procurement Agency 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Content Placeholder 3"/>
          <p:cNvSpPr>
            <a:spLocks noGrp="1"/>
          </p:cNvSpPr>
          <p:nvPr>
            <p:ph sz="quarter" idx="10"/>
          </p:nvPr>
        </p:nvSpPr>
        <p:spPr>
          <a:xfrm>
            <a:off x="1258212" y="4291361"/>
            <a:ext cx="6781800" cy="928523"/>
          </a:xfrm>
        </p:spPr>
        <p:txBody>
          <a:bodyPr>
            <a:normAutofit fontScale="77500" lnSpcReduction="20000"/>
          </a:bodyPr>
          <a:lstStyle/>
          <a:p>
            <a:pPr algn="ctr" eaLnBrk="1" hangingPunct="1"/>
            <a:endParaRPr lang="ka-GE" sz="1500" dirty="0">
              <a:solidFill>
                <a:schemeClr val="tx2">
                  <a:lumMod val="60000"/>
                  <a:lumOff val="40000"/>
                </a:schemeClr>
              </a:solidFill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pPr algn="ctr"/>
            <a:r>
              <a:rPr lang="en-US" sz="12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LEPL Financial-Analytical Service </a:t>
            </a:r>
          </a:p>
          <a:p>
            <a:pPr algn="ctr"/>
            <a:r>
              <a:rPr lang="en-US" sz="12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Ministry of Finance of Georgia</a:t>
            </a:r>
          </a:p>
          <a:p>
            <a:pPr algn="ctr" eaLnBrk="1" hangingPunct="1"/>
            <a:r>
              <a:rPr lang="en-US" sz="12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May</a:t>
            </a:r>
            <a:r>
              <a:rPr lang="ka-GE" sz="12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201</a:t>
            </a:r>
            <a:r>
              <a:rPr lang="ru-RU" sz="12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9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014" y="1638116"/>
            <a:ext cx="3138117" cy="345639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66" y="1731245"/>
            <a:ext cx="3179619" cy="3181357"/>
          </a:xfrm>
          <a:prstGeom prst="rect">
            <a:avLst/>
          </a:prstGeom>
        </p:spPr>
      </p:pic>
      <p:sp>
        <p:nvSpPr>
          <p:cNvPr id="9" name="Content Placeholder 3"/>
          <p:cNvSpPr>
            <a:spLocks noGrp="1"/>
          </p:cNvSpPr>
          <p:nvPr>
            <p:ph sz="quarter" idx="10"/>
          </p:nvPr>
        </p:nvSpPr>
        <p:spPr>
          <a:xfrm>
            <a:off x="4958576" y="5296513"/>
            <a:ext cx="4185421" cy="271396"/>
          </a:xfrm>
        </p:spPr>
        <p:txBody>
          <a:bodyPr>
            <a:normAutofit/>
          </a:bodyPr>
          <a:lstStyle/>
          <a:p>
            <a:pPr algn="r"/>
            <a:r>
              <a:rPr lang="en-US" sz="9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Alexandre </a:t>
            </a:r>
            <a:r>
              <a:rPr lang="en-US" sz="900" dirty="0" err="1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Khuskivadze</a:t>
            </a:r>
            <a:r>
              <a:rPr lang="en-US" sz="9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, Head, Research and Systems Analysis</a:t>
            </a:r>
            <a:endParaRPr lang="ru-RU" sz="900" dirty="0">
              <a:solidFill>
                <a:srgbClr val="C00000"/>
              </a:solidFill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6005883" y="5574579"/>
            <a:ext cx="3138117" cy="271396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8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Giga </a:t>
            </a:r>
            <a:r>
              <a:rPr lang="en-US" sz="800" dirty="0" err="1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Mikautadze</a:t>
            </a:r>
            <a:r>
              <a:rPr lang="en-US" sz="8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, Leading Analyst</a:t>
            </a:r>
          </a:p>
          <a:p>
            <a:pPr algn="ctr" eaLnBrk="1" hangingPunct="1"/>
            <a:endParaRPr lang="ru-RU" sz="900" dirty="0">
              <a:solidFill>
                <a:srgbClr val="C00000"/>
              </a:solidFill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234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5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65246" y="5530164"/>
            <a:ext cx="2057400" cy="273844"/>
          </a:xfrm>
        </p:spPr>
        <p:txBody>
          <a:bodyPr/>
          <a:lstStyle/>
          <a:p>
            <a:pPr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</a:t>
            </a:fld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610" y="1250620"/>
            <a:ext cx="791280" cy="634517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2045793" y="1070118"/>
            <a:ext cx="18124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Contract registration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3963005" y="1091799"/>
            <a:ext cx="1114649" cy="953944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860000"/>
              </a:gs>
            </a:gsLst>
            <a:lin ang="5400000" scaled="1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eTreasury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1905572" y="1290200"/>
            <a:ext cx="2057434" cy="1303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3919667" y="2852117"/>
            <a:ext cx="1022542" cy="953944"/>
          </a:xfrm>
          <a:prstGeom prst="roundRect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FAS services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171713" y="2045743"/>
            <a:ext cx="3000" cy="83337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674975" y="2332407"/>
            <a:ext cx="986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3546086" y="4655717"/>
            <a:ext cx="1672742" cy="953944"/>
          </a:xfrm>
          <a:prstGeom prst="roundRect">
            <a:avLst/>
          </a:prstGeom>
          <a:solidFill>
            <a:srgbClr val="7030A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Public Procurement Agency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4217295" y="3795486"/>
            <a:ext cx="13619" cy="87469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474651" y="2324163"/>
            <a:ext cx="772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Data query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 flipV="1">
            <a:off x="4709105" y="2024743"/>
            <a:ext cx="781" cy="83226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1902669" y="1516436"/>
            <a:ext cx="1955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Payment document generation</a:t>
            </a:r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1873368" y="1751032"/>
            <a:ext cx="2057434" cy="1303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7165418" y="1091799"/>
            <a:ext cx="1298268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GPSS/RTGS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5077654" y="1332313"/>
            <a:ext cx="2087765" cy="1480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5672427" y="1090979"/>
            <a:ext cx="1041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Payment</a:t>
            </a:r>
          </a:p>
        </p:txBody>
      </p:sp>
      <p:cxnSp>
        <p:nvCxnSpPr>
          <p:cNvPr id="85" name="Straight Arrow Connector 84"/>
          <p:cNvCxnSpPr/>
          <p:nvPr/>
        </p:nvCxnSpPr>
        <p:spPr>
          <a:xfrm flipH="1">
            <a:off x="5077654" y="1649966"/>
            <a:ext cx="2087765" cy="2356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5511064" y="1417052"/>
            <a:ext cx="1562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Payment confirmation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6294793" y="2831245"/>
            <a:ext cx="1254819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Data warehouse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1367883" y="2889254"/>
            <a:ext cx="1355819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Notifications module</a:t>
            </a:r>
          </a:p>
        </p:txBody>
      </p:sp>
      <p:cxnSp>
        <p:nvCxnSpPr>
          <p:cNvPr id="89" name="Straight Arrow Connector 88"/>
          <p:cNvCxnSpPr>
            <a:endCxn id="88" idx="0"/>
          </p:cNvCxnSpPr>
          <p:nvPr/>
        </p:nvCxnSpPr>
        <p:spPr>
          <a:xfrm flipH="1">
            <a:off x="2045793" y="1885137"/>
            <a:ext cx="1880652" cy="100411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 rot="19896941">
            <a:off x="2465016" y="2113494"/>
            <a:ext cx="1147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Notification</a:t>
            </a:r>
          </a:p>
        </p:txBody>
      </p:sp>
      <p:cxnSp>
        <p:nvCxnSpPr>
          <p:cNvPr id="91" name="Straight Arrow Connector 90"/>
          <p:cNvCxnSpPr>
            <a:stCxn id="88" idx="2"/>
            <a:endCxn id="46" idx="1"/>
          </p:cNvCxnSpPr>
          <p:nvPr/>
        </p:nvCxnSpPr>
        <p:spPr>
          <a:xfrm>
            <a:off x="2045793" y="3843198"/>
            <a:ext cx="1500293" cy="128949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 rot="2418419">
            <a:off x="2152408" y="4302579"/>
            <a:ext cx="1462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Notification sent</a:t>
            </a:r>
          </a:p>
        </p:txBody>
      </p:sp>
      <p:cxnSp>
        <p:nvCxnSpPr>
          <p:cNvPr id="93" name="Straight Arrow Connector 92"/>
          <p:cNvCxnSpPr>
            <a:endCxn id="87" idx="0"/>
          </p:cNvCxnSpPr>
          <p:nvPr/>
        </p:nvCxnSpPr>
        <p:spPr>
          <a:xfrm>
            <a:off x="5061407" y="2007547"/>
            <a:ext cx="1860796" cy="82369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 rot="1426795">
            <a:off x="5133110" y="2174609"/>
            <a:ext cx="174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Payment information transfer</a:t>
            </a:r>
          </a:p>
        </p:txBody>
      </p:sp>
      <p:cxnSp>
        <p:nvCxnSpPr>
          <p:cNvPr id="95" name="Straight Arrow Connector 94"/>
          <p:cNvCxnSpPr>
            <a:endCxn id="87" idx="2"/>
          </p:cNvCxnSpPr>
          <p:nvPr/>
        </p:nvCxnSpPr>
        <p:spPr>
          <a:xfrm flipV="1">
            <a:off x="5211394" y="3785189"/>
            <a:ext cx="1710809" cy="118082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H="1">
            <a:off x="5203664" y="3806061"/>
            <a:ext cx="2046223" cy="144085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 rot="19464846">
            <a:off x="5375593" y="4609209"/>
            <a:ext cx="16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Payment data return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sp>
        <p:nvSpPr>
          <p:cNvPr id="59" name="Title 1"/>
          <p:cNvSpPr txBox="1">
            <a:spLocks/>
          </p:cNvSpPr>
          <p:nvPr/>
        </p:nvSpPr>
        <p:spPr>
          <a:xfrm>
            <a:off x="2645228" y="136978"/>
            <a:ext cx="6424467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 Flowcharts: Procurement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421521" y="3872621"/>
            <a:ext cx="750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Data query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673678" y="3879933"/>
            <a:ext cx="995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</a:p>
        </p:txBody>
      </p:sp>
      <p:sp>
        <p:nvSpPr>
          <p:cNvPr id="61" name="TextBox 60"/>
          <p:cNvSpPr txBox="1"/>
          <p:nvPr/>
        </p:nvSpPr>
        <p:spPr>
          <a:xfrm rot="19528783">
            <a:off x="5271993" y="4234472"/>
            <a:ext cx="12861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Data query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V="1">
            <a:off x="4667939" y="3785189"/>
            <a:ext cx="5739" cy="89998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0892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 animBg="1"/>
      <p:bldP spid="42" grpId="0" animBg="1"/>
      <p:bldP spid="45" grpId="0"/>
      <p:bldP spid="46" grpId="0" animBg="1"/>
      <p:bldP spid="58" grpId="0"/>
      <p:bldP spid="77" grpId="0"/>
      <p:bldP spid="81" grpId="0" animBg="1"/>
      <p:bldP spid="84" grpId="0"/>
      <p:bldP spid="86" grpId="0"/>
      <p:bldP spid="87" grpId="0" animBg="1"/>
      <p:bldP spid="88" grpId="0" animBg="1"/>
      <p:bldP spid="90" grpId="0"/>
      <p:bldP spid="92" grpId="0"/>
      <p:bldP spid="94" grpId="0"/>
      <p:bldP spid="99" grpId="0"/>
      <p:bldP spid="40" grpId="0"/>
      <p:bldP spid="41" grpId="0"/>
      <p:bldP spid="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5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65246" y="5624513"/>
            <a:ext cx="2057400" cy="273844"/>
          </a:xfrm>
        </p:spPr>
        <p:txBody>
          <a:bodyPr/>
          <a:lstStyle/>
          <a:p>
            <a:pPr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3</a:t>
            </a:fld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27" y="1509032"/>
            <a:ext cx="791280" cy="634517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1689812" y="1063934"/>
            <a:ext cx="2285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Contract registration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3867991" y="1693433"/>
            <a:ext cx="1662299" cy="953944"/>
          </a:xfrm>
          <a:prstGeom prst="roundRect">
            <a:avLst/>
          </a:prstGeom>
          <a:solidFill>
            <a:srgbClr val="7030A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Public Procurement Agency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sp>
        <p:nvSpPr>
          <p:cNvPr id="59" name="Title 1"/>
          <p:cNvSpPr txBox="1">
            <a:spLocks/>
          </p:cNvSpPr>
          <p:nvPr/>
        </p:nvSpPr>
        <p:spPr>
          <a:xfrm>
            <a:off x="2645228" y="136978"/>
            <a:ext cx="6424467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 Flowcharts: Procurement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694945" y="2737964"/>
            <a:ext cx="2377440" cy="86111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Tender number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Tendering authority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Notification type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Elbow Connector 17"/>
          <p:cNvCxnSpPr>
            <a:stCxn id="46" idx="1"/>
            <a:endCxn id="51" idx="0"/>
          </p:cNvCxnSpPr>
          <p:nvPr/>
        </p:nvCxnSpPr>
        <p:spPr>
          <a:xfrm rot="10800000" flipV="1">
            <a:off x="1883665" y="2170404"/>
            <a:ext cx="1984326" cy="56755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ounded Rectangle 63"/>
          <p:cNvSpPr/>
          <p:nvPr/>
        </p:nvSpPr>
        <p:spPr>
          <a:xfrm>
            <a:off x="4072817" y="3959344"/>
            <a:ext cx="1261785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FAS -</a:t>
            </a:r>
            <a:r>
              <a:rPr lang="ka-GE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</a:p>
        </p:txBody>
      </p:sp>
      <p:cxnSp>
        <p:nvCxnSpPr>
          <p:cNvPr id="27" name="Elbow Connector 26"/>
          <p:cNvCxnSpPr>
            <a:stCxn id="51" idx="2"/>
            <a:endCxn id="64" idx="1"/>
          </p:cNvCxnSpPr>
          <p:nvPr/>
        </p:nvCxnSpPr>
        <p:spPr>
          <a:xfrm rot="16200000" flipH="1">
            <a:off x="2559624" y="2923122"/>
            <a:ext cx="837235" cy="218915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64" idx="0"/>
            <a:endCxn id="46" idx="2"/>
          </p:cNvCxnSpPr>
          <p:nvPr/>
        </p:nvCxnSpPr>
        <p:spPr>
          <a:xfrm flipH="1" flipV="1">
            <a:off x="4699141" y="2647377"/>
            <a:ext cx="4569" cy="13119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ounded Rectangle 69"/>
          <p:cNvSpPr/>
          <p:nvPr/>
        </p:nvSpPr>
        <p:spPr>
          <a:xfrm>
            <a:off x="6225395" y="2268759"/>
            <a:ext cx="2377440" cy="242573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Tender/version number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Procuring entity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Tender winner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number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Amount, currency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of contract registration, effectiveness and expiration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status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CPV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codes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Elbow Connector 31"/>
          <p:cNvCxnSpPr>
            <a:stCxn id="46" idx="3"/>
            <a:endCxn id="70" idx="0"/>
          </p:cNvCxnSpPr>
          <p:nvPr/>
        </p:nvCxnSpPr>
        <p:spPr>
          <a:xfrm>
            <a:off x="5530290" y="2170405"/>
            <a:ext cx="1883825" cy="9835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70" idx="2"/>
            <a:endCxn id="64" idx="3"/>
          </p:cNvCxnSpPr>
          <p:nvPr/>
        </p:nvCxnSpPr>
        <p:spPr>
          <a:xfrm rot="5400000" flipH="1">
            <a:off x="6245270" y="3525649"/>
            <a:ext cx="258177" cy="2079513"/>
          </a:xfrm>
          <a:prstGeom prst="bentConnector4">
            <a:avLst>
              <a:gd name="adj1" fmla="val -88544"/>
              <a:gd name="adj2" fmla="val 7858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47" idx="0"/>
            <a:endCxn id="46" idx="0"/>
          </p:cNvCxnSpPr>
          <p:nvPr/>
        </p:nvCxnSpPr>
        <p:spPr>
          <a:xfrm rot="16200000" flipH="1">
            <a:off x="2815403" y="-190305"/>
            <a:ext cx="184401" cy="3583074"/>
          </a:xfrm>
          <a:prstGeom prst="bentConnector3">
            <a:avLst>
              <a:gd name="adj1" fmla="val -1239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883664" y="1933566"/>
            <a:ext cx="2092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Notification on contract registration</a:t>
            </a:r>
            <a:r>
              <a:rPr lang="ka-GE" sz="1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720427" y="4779850"/>
            <a:ext cx="1261785" cy="953944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860000"/>
              </a:gs>
            </a:gsLst>
            <a:lin ang="5400000" scaled="1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eTreasury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0" name="Elbow Connector 79"/>
          <p:cNvCxnSpPr>
            <a:stCxn id="64" idx="2"/>
            <a:endCxn id="100" idx="3"/>
          </p:cNvCxnSpPr>
          <p:nvPr/>
        </p:nvCxnSpPr>
        <p:spPr>
          <a:xfrm rot="5400000">
            <a:off x="3171194" y="3724306"/>
            <a:ext cx="343534" cy="272149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2119086" y="5028319"/>
            <a:ext cx="2602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System message to the procuring authority staff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519714" y="2869861"/>
            <a:ext cx="1264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Data query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05449" y="1938648"/>
            <a:ext cx="1487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Response received</a:t>
            </a:r>
          </a:p>
        </p:txBody>
      </p:sp>
    </p:spTree>
    <p:extLst>
      <p:ext uri="{BB962C8B-B14F-4D97-AF65-F5344CB8AC3E}">
        <p14:creationId xmlns:p14="http://schemas.microsoft.com/office/powerpoint/2010/main" val="6492503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6" grpId="0" animBg="1"/>
      <p:bldP spid="51" grpId="0" animBg="1"/>
      <p:bldP spid="64" grpId="0" animBg="1"/>
      <p:bldP spid="70" grpId="0" animBg="1"/>
      <p:bldP spid="98" grpId="0"/>
      <p:bldP spid="100" grpId="0" animBg="1"/>
      <p:bldP spid="101" grpId="0"/>
      <p:bldP spid="103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5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65246" y="5624513"/>
            <a:ext cx="2057400" cy="273844"/>
          </a:xfrm>
        </p:spPr>
        <p:txBody>
          <a:bodyPr/>
          <a:lstStyle/>
          <a:p>
            <a:pPr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4</a:t>
            </a:fld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27" y="1509032"/>
            <a:ext cx="791280" cy="634517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1689812" y="1612747"/>
            <a:ext cx="2285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Contract registration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sp>
        <p:nvSpPr>
          <p:cNvPr id="59" name="Title 1"/>
          <p:cNvSpPr txBox="1">
            <a:spLocks/>
          </p:cNvSpPr>
          <p:nvPr/>
        </p:nvSpPr>
        <p:spPr>
          <a:xfrm>
            <a:off x="2645228" y="136978"/>
            <a:ext cx="6424467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 Flowcharts: Procurement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4072817" y="4416544"/>
            <a:ext cx="1261785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FAS -</a:t>
            </a:r>
            <a:r>
              <a:rPr lang="ka-GE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</a:p>
        </p:txBody>
      </p:sp>
      <p:cxnSp>
        <p:nvCxnSpPr>
          <p:cNvPr id="30" name="Straight Arrow Connector 29"/>
          <p:cNvCxnSpPr>
            <a:stCxn id="24" idx="2"/>
            <a:endCxn id="64" idx="0"/>
          </p:cNvCxnSpPr>
          <p:nvPr/>
        </p:nvCxnSpPr>
        <p:spPr>
          <a:xfrm flipH="1">
            <a:off x="4703710" y="2311644"/>
            <a:ext cx="5494" cy="2104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ounded Rectangle 69"/>
          <p:cNvSpPr/>
          <p:nvPr/>
        </p:nvSpPr>
        <p:spPr>
          <a:xfrm>
            <a:off x="6225394" y="2223821"/>
            <a:ext cx="2640627" cy="23863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Tender number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number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date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Contactor’s ID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Contractor name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contract amount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Currency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 equivalent of the contract amount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CPV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codes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943999" y="2869861"/>
            <a:ext cx="1180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Data query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078311" y="1357700"/>
            <a:ext cx="1261785" cy="953944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860000"/>
              </a:gs>
            </a:gsLst>
            <a:lin ang="5400000" scaled="1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eTreasury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>
            <a:endCxn id="24" idx="1"/>
          </p:cNvCxnSpPr>
          <p:nvPr/>
        </p:nvCxnSpPr>
        <p:spPr>
          <a:xfrm>
            <a:off x="1567738" y="1826291"/>
            <a:ext cx="2510573" cy="8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64" idx="3"/>
          </p:cNvCxnSpPr>
          <p:nvPr/>
        </p:nvCxnSpPr>
        <p:spPr>
          <a:xfrm flipV="1">
            <a:off x="5334602" y="4587083"/>
            <a:ext cx="2211106" cy="30643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70" idx="0"/>
            <a:endCxn id="24" idx="3"/>
          </p:cNvCxnSpPr>
          <p:nvPr/>
        </p:nvCxnSpPr>
        <p:spPr>
          <a:xfrm rot="16200000" flipV="1">
            <a:off x="6248328" y="926441"/>
            <a:ext cx="389149" cy="220561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05449" y="4893573"/>
            <a:ext cx="15879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28002961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64" grpId="0" animBg="1"/>
      <p:bldP spid="70" grpId="0" animBg="1"/>
      <p:bldP spid="103" grpId="0"/>
      <p:bldP spid="24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5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65246" y="5624513"/>
            <a:ext cx="2057400" cy="273844"/>
          </a:xfrm>
        </p:spPr>
        <p:txBody>
          <a:bodyPr/>
          <a:lstStyle/>
          <a:p>
            <a:pPr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5</a:t>
            </a:fld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26" y="1509032"/>
            <a:ext cx="1031511" cy="827155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sp>
        <p:nvSpPr>
          <p:cNvPr id="59" name="Title 1"/>
          <p:cNvSpPr txBox="1">
            <a:spLocks/>
          </p:cNvSpPr>
          <p:nvPr/>
        </p:nvSpPr>
        <p:spPr>
          <a:xfrm>
            <a:off x="2645228" y="136978"/>
            <a:ext cx="6424467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 Flowcharts: Procurement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3617449" y="1499327"/>
            <a:ext cx="1159377" cy="844175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860000"/>
              </a:gs>
            </a:gsLst>
            <a:lin ang="5400000" scaled="1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eTreasury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894755" y="1492012"/>
            <a:ext cx="1298269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GPSS/RTGS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526922" y="3046051"/>
            <a:ext cx="1249904" cy="878550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Data warehouse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3526921" y="4724252"/>
            <a:ext cx="1729020" cy="953944"/>
          </a:xfrm>
          <a:prstGeom prst="roundRect">
            <a:avLst/>
          </a:prstGeom>
          <a:solidFill>
            <a:srgbClr val="7030A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Public Procurement Agency</a:t>
            </a:r>
          </a:p>
        </p:txBody>
      </p:sp>
      <p:cxnSp>
        <p:nvCxnSpPr>
          <p:cNvPr id="8" name="Elbow Connector 7"/>
          <p:cNvCxnSpPr>
            <a:stCxn id="47" idx="3"/>
            <a:endCxn id="24" idx="1"/>
          </p:cNvCxnSpPr>
          <p:nvPr/>
        </p:nvCxnSpPr>
        <p:spPr>
          <a:xfrm flipV="1">
            <a:off x="1751937" y="1921415"/>
            <a:ext cx="1865512" cy="119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776826" y="1777595"/>
            <a:ext cx="21179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776826" y="2033628"/>
            <a:ext cx="21179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208207" y="2684614"/>
            <a:ext cx="2640627" cy="235247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Tender number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CPV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Procuring authority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Payment document ID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Payment purpose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Payment amount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Amount by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CPV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 posting date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Payment type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Financing source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type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Elbow Connector 28"/>
          <p:cNvCxnSpPr/>
          <p:nvPr/>
        </p:nvCxnSpPr>
        <p:spPr>
          <a:xfrm rot="5400000">
            <a:off x="2788520" y="1307424"/>
            <a:ext cx="341113" cy="238559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endCxn id="23" idx="0"/>
          </p:cNvCxnSpPr>
          <p:nvPr/>
        </p:nvCxnSpPr>
        <p:spPr>
          <a:xfrm flipV="1">
            <a:off x="2848834" y="3046051"/>
            <a:ext cx="1303040" cy="231097"/>
          </a:xfrm>
          <a:prstGeom prst="bentConnector4">
            <a:avLst>
              <a:gd name="adj1" fmla="val 26019"/>
              <a:gd name="adj2" fmla="val 19892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288638" y="2567379"/>
            <a:ext cx="2205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Payment information transfer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6948739" y="3204058"/>
            <a:ext cx="1987048" cy="103562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Tender number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Notification type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Payment document ID</a:t>
            </a:r>
          </a:p>
        </p:txBody>
      </p:sp>
      <p:cxnSp>
        <p:nvCxnSpPr>
          <p:cNvPr id="44" name="Elbow Connector 43"/>
          <p:cNvCxnSpPr>
            <a:stCxn id="23" idx="3"/>
          </p:cNvCxnSpPr>
          <p:nvPr/>
        </p:nvCxnSpPr>
        <p:spPr>
          <a:xfrm flipV="1">
            <a:off x="4776826" y="3485177"/>
            <a:ext cx="2201875" cy="14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cxnSpLocks/>
            <a:stCxn id="52" idx="2"/>
            <a:endCxn id="26" idx="3"/>
          </p:cNvCxnSpPr>
          <p:nvPr/>
        </p:nvCxnSpPr>
        <p:spPr>
          <a:xfrm rot="5400000">
            <a:off x="6118334" y="3377294"/>
            <a:ext cx="961537" cy="268632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 flipV="1">
            <a:off x="4151874" y="3943311"/>
            <a:ext cx="239557" cy="799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23" idx="1"/>
            <a:endCxn id="26" idx="1"/>
          </p:cNvCxnSpPr>
          <p:nvPr/>
        </p:nvCxnSpPr>
        <p:spPr>
          <a:xfrm rot="10800000" flipV="1">
            <a:off x="3526922" y="3485326"/>
            <a:ext cx="1" cy="1715898"/>
          </a:xfrm>
          <a:prstGeom prst="bentConnector3">
            <a:avLst>
              <a:gd name="adj1" fmla="val 228601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678501" y="4970030"/>
            <a:ext cx="1573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Payment notification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423583" y="1555384"/>
            <a:ext cx="1041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Payment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706898" y="1685074"/>
            <a:ext cx="1955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Payment document generation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92914" y="2042276"/>
            <a:ext cx="19018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Payment confirmation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292959" y="4138089"/>
            <a:ext cx="1130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Data query</a:t>
            </a:r>
          </a:p>
        </p:txBody>
      </p:sp>
      <p:sp>
        <p:nvSpPr>
          <p:cNvPr id="51" name="TextBox 50"/>
          <p:cNvSpPr txBox="1"/>
          <p:nvPr/>
        </p:nvSpPr>
        <p:spPr>
          <a:xfrm rot="16200000">
            <a:off x="2829912" y="4090464"/>
            <a:ext cx="902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Data transfer</a:t>
            </a:r>
          </a:p>
        </p:txBody>
      </p:sp>
    </p:spTree>
    <p:extLst>
      <p:ext uri="{BB962C8B-B14F-4D97-AF65-F5344CB8AC3E}">
        <p14:creationId xmlns:p14="http://schemas.microsoft.com/office/powerpoint/2010/main" val="21883393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4" grpId="0" animBg="1"/>
      <p:bldP spid="22" grpId="0" animBg="1"/>
      <p:bldP spid="23" grpId="0" animBg="1"/>
      <p:bldP spid="26" grpId="0" animBg="1"/>
      <p:bldP spid="38" grpId="0" animBg="1"/>
      <p:bldP spid="50" grpId="0"/>
      <p:bldP spid="52" grpId="0" animBg="1"/>
      <p:bldP spid="78" grpId="0"/>
      <p:bldP spid="39" grpId="0"/>
      <p:bldP spid="41" grpId="0"/>
      <p:bldP spid="42" grpId="0"/>
      <p:bldP spid="46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624946"/>
            <a:ext cx="4983477" cy="288626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0"/>
            <a:ext cx="9143994" cy="1411013"/>
          </a:xfrm>
          <a:prstGeom prst="rect">
            <a:avLst/>
          </a:prstGeom>
        </p:spPr>
      </p:pic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053093" y="1524000"/>
            <a:ext cx="5449290" cy="1524000"/>
          </a:xfrm>
        </p:spPr>
        <p:txBody>
          <a:bodyPr>
            <a:normAutofit/>
          </a:bodyPr>
          <a:lstStyle/>
          <a:p>
            <a:pPr algn="ctr"/>
            <a:r>
              <a:rPr lang="en-US" sz="22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Thank you!</a:t>
            </a:r>
            <a:br>
              <a:rPr lang="en-US" sz="22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</a:br>
            <a:br>
              <a:rPr lang="en-US" sz="22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</a:br>
            <a:r>
              <a:rPr lang="en-US" sz="22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Questions?</a:t>
            </a:r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39755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20542</TotalTime>
  <Words>237</Words>
  <Application>Microsoft Office PowerPoint</Application>
  <PresentationFormat>On-screen Show (4:3)</PresentationFormat>
  <Paragraphs>99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Integration with the Public Procurement Agency </vt:lpstr>
      <vt:lpstr>PowerPoint Presentation</vt:lpstr>
      <vt:lpstr>PowerPoint Presentation</vt:lpstr>
      <vt:lpstr>PowerPoint Presentation</vt:lpstr>
      <vt:lpstr>PowerPoint Presentation</vt:lpstr>
      <vt:lpstr>Thank you! 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 gurashvili</dc:creator>
  <cp:lastModifiedBy>Andrei Nikolaevich Salnikov</cp:lastModifiedBy>
  <cp:revision>109</cp:revision>
  <cp:lastPrinted>2019-05-08T06:47:12Z</cp:lastPrinted>
  <dcterms:created xsi:type="dcterms:W3CDTF">2015-09-11T19:53:08Z</dcterms:created>
  <dcterms:modified xsi:type="dcterms:W3CDTF">2019-05-23T10:59:00Z</dcterms:modified>
</cp:coreProperties>
</file>