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67" r:id="rId2"/>
    <p:sldId id="260" r:id="rId3"/>
    <p:sldId id="274" r:id="rId4"/>
    <p:sldId id="275" r:id="rId5"/>
    <p:sldId id="276" r:id="rId6"/>
    <p:sldId id="268" r:id="rId7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05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902572-F6D7-4F7F-85A4-3275AFE41A38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63638"/>
            <a:ext cx="4186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E0E1E1-0DE7-4925-AC55-2BF12C60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1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E8F975-CA93-4CAC-8B2D-F6D625F794B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9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8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7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68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667000"/>
            <a:ext cx="7162800" cy="93345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9144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ru-RU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1905000" y="4267200"/>
            <a:ext cx="6781800" cy="457200"/>
          </a:xfrm>
        </p:spPr>
        <p:txBody>
          <a:bodyPr>
            <a:normAutofit/>
          </a:bodyPr>
          <a:lstStyle>
            <a:lvl1pPr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/>
          </p:nvPr>
        </p:nvSpPr>
        <p:spPr>
          <a:xfrm>
            <a:off x="1905000" y="4495800"/>
            <a:ext cx="6781800" cy="457200"/>
          </a:xfr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45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1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7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1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1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8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1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F356-C3BF-4BB8-96BF-2275B23AA1A6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68DD-32C0-4224-957D-B1ECA5E39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2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4" cy="1411013"/>
          </a:xfrm>
          <a:prstGeom prst="rect">
            <a:avLst/>
          </a:prstGeom>
        </p:spPr>
      </p:pic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429000" y="2514600"/>
            <a:ext cx="3897086" cy="1066800"/>
          </a:xfrm>
          <a:noFill/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Интеграция с 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Агентством Государственных Закупок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sz="quarter" idx="10"/>
          </p:nvPr>
        </p:nvSpPr>
        <p:spPr>
          <a:xfrm>
            <a:off x="1258212" y="4291361"/>
            <a:ext cx="6781800" cy="928523"/>
          </a:xfrm>
        </p:spPr>
        <p:txBody>
          <a:bodyPr>
            <a:normAutofit fontScale="77500" lnSpcReduction="20000"/>
          </a:bodyPr>
          <a:lstStyle/>
          <a:p>
            <a:pPr algn="ctr" eaLnBrk="1" hangingPunct="1"/>
            <a:endParaRPr lang="ka-GE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pPr algn="ctr" eaLnBrk="1" hangingPunct="1"/>
            <a:r>
              <a:rPr lang="ru-RU" sz="1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ЮЛПП Финансово-Аналитическая Служба</a:t>
            </a:r>
          </a:p>
          <a:p>
            <a:pPr algn="ctr" eaLnBrk="1" hangingPunct="1"/>
            <a:r>
              <a:rPr lang="ru-RU" sz="1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Министерство Финансов Грузии</a:t>
            </a:r>
            <a:endParaRPr lang="en-US" sz="1200" dirty="0" smtClean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pPr algn="ctr" eaLnBrk="1" hangingPunct="1"/>
            <a:r>
              <a:rPr lang="ru-RU" sz="1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Май</a:t>
            </a:r>
            <a:r>
              <a:rPr lang="ka-GE" sz="1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, 201</a:t>
            </a:r>
            <a:r>
              <a:rPr lang="ru-RU" sz="1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9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696" y="1965714"/>
            <a:ext cx="3048000" cy="30289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605" y="1965714"/>
            <a:ext cx="3048000" cy="3028950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10"/>
          </p:nvPr>
        </p:nvSpPr>
        <p:spPr>
          <a:xfrm>
            <a:off x="4958576" y="5296513"/>
            <a:ext cx="4185421" cy="271396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9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Александре Хускивадзе</a:t>
            </a:r>
            <a:r>
              <a:rPr lang="en-US" sz="9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, </a:t>
            </a:r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Руководитель </a:t>
            </a:r>
            <a:r>
              <a:rPr lang="ru-RU" sz="9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Отдела </a:t>
            </a:r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исследований и системного анализа</a:t>
            </a:r>
            <a:endParaRPr lang="ru-RU" sz="900" dirty="0" smtClean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6005883" y="5574579"/>
            <a:ext cx="3138117" cy="271396"/>
          </a:xfrm>
        </p:spPr>
        <p:txBody>
          <a:bodyPr>
            <a:normAutofit/>
          </a:bodyPr>
          <a:lstStyle/>
          <a:p>
            <a:pPr algn="r" eaLnBrk="1" hangingPunct="1"/>
            <a:r>
              <a:rPr lang="ru-RU" sz="8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Гига Микаутадзе, ведущий аналитик</a:t>
            </a:r>
            <a:endParaRPr lang="en-US" sz="800" dirty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pPr algn="ctr" eaLnBrk="1" hangingPunct="1"/>
            <a:endParaRPr lang="ru-RU" sz="900" dirty="0" smtClean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2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530164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10" y="1250620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045793" y="1070118"/>
            <a:ext cx="1812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Регистрация договора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963005" y="1091799"/>
            <a:ext cx="1114649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905572" y="1290200"/>
            <a:ext cx="2057434" cy="1303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3919667" y="2852117"/>
            <a:ext cx="1022542" cy="953944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FAS 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Сервисы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171713" y="2045743"/>
            <a:ext cx="3000" cy="83337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674975" y="2332407"/>
            <a:ext cx="986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ответа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546086" y="4655717"/>
            <a:ext cx="1672742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Агенство Государственных Закупок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4217295" y="3795486"/>
            <a:ext cx="13619" cy="87469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474651" y="2324163"/>
            <a:ext cx="772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4709105" y="2024743"/>
            <a:ext cx="781" cy="83226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902669" y="1516436"/>
            <a:ext cx="195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платежного документа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1873368" y="1751032"/>
            <a:ext cx="2057434" cy="1303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7165418" y="1091799"/>
            <a:ext cx="1298268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GPSS/RTGS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5077654" y="1332313"/>
            <a:ext cx="2087765" cy="1480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672427" y="1090979"/>
            <a:ext cx="1041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Оплата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5077654" y="1649966"/>
            <a:ext cx="2087765" cy="2356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511064" y="1417052"/>
            <a:ext cx="1562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Подтверждение оплаты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6294793" y="2831245"/>
            <a:ext cx="125481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Хранилище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1367883" y="2889254"/>
            <a:ext cx="135581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Модуль уведомлений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Straight Arrow Connector 88"/>
          <p:cNvCxnSpPr>
            <a:endCxn id="88" idx="0"/>
          </p:cNvCxnSpPr>
          <p:nvPr/>
        </p:nvCxnSpPr>
        <p:spPr>
          <a:xfrm flipH="1">
            <a:off x="2045793" y="1885137"/>
            <a:ext cx="1880652" cy="100411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19896941">
            <a:off x="2465016" y="2113494"/>
            <a:ext cx="114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Уведомление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1" name="Straight Arrow Connector 90"/>
          <p:cNvCxnSpPr>
            <a:stCxn id="88" idx="2"/>
            <a:endCxn id="46" idx="1"/>
          </p:cNvCxnSpPr>
          <p:nvPr/>
        </p:nvCxnSpPr>
        <p:spPr>
          <a:xfrm>
            <a:off x="2045793" y="3843198"/>
            <a:ext cx="1500293" cy="128949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 rot="2418419">
            <a:off x="2054482" y="4255509"/>
            <a:ext cx="1514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Отправка уведомления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Straight Arrow Connector 92"/>
          <p:cNvCxnSpPr>
            <a:endCxn id="87" idx="0"/>
          </p:cNvCxnSpPr>
          <p:nvPr/>
        </p:nvCxnSpPr>
        <p:spPr>
          <a:xfrm>
            <a:off x="5061407" y="2007547"/>
            <a:ext cx="1860796" cy="82369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rot="1426795">
            <a:off x="5133110" y="2174609"/>
            <a:ext cx="174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платежной информации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Straight Arrow Connector 94"/>
          <p:cNvCxnSpPr>
            <a:endCxn id="87" idx="2"/>
          </p:cNvCxnSpPr>
          <p:nvPr/>
        </p:nvCxnSpPr>
        <p:spPr>
          <a:xfrm flipV="1">
            <a:off x="5211394" y="3785189"/>
            <a:ext cx="1710809" cy="118082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5203664" y="3806061"/>
            <a:ext cx="2046223" cy="144085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19464846">
            <a:off x="5375593" y="4516876"/>
            <a:ext cx="1669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Возврат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платежных 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Интеграционные диаграммы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1521" y="3872621"/>
            <a:ext cx="750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73678" y="3879933"/>
            <a:ext cx="995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ответа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9528783">
            <a:off x="5271993" y="4234472"/>
            <a:ext cx="1286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Запрос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4667939" y="3785189"/>
            <a:ext cx="5739" cy="89998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089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42" grpId="0" animBg="1"/>
      <p:bldP spid="45" grpId="0"/>
      <p:bldP spid="46" grpId="0" animBg="1"/>
      <p:bldP spid="58" grpId="0"/>
      <p:bldP spid="77" grpId="0"/>
      <p:bldP spid="81" grpId="0" animBg="1"/>
      <p:bldP spid="84" grpId="0"/>
      <p:bldP spid="86" grpId="0"/>
      <p:bldP spid="87" grpId="0" animBg="1"/>
      <p:bldP spid="88" grpId="0" animBg="1"/>
      <p:bldP spid="90" grpId="0"/>
      <p:bldP spid="92" grpId="0"/>
      <p:bldP spid="94" grpId="0"/>
      <p:bldP spid="99" grpId="0"/>
      <p:bldP spid="40" grpId="0"/>
      <p:bldP spid="41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624513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27" y="1509032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689812" y="1063934"/>
            <a:ext cx="2285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Регистрация договора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867991" y="1693433"/>
            <a:ext cx="1662299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Агенство Государственных Закупок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Интеграционные диаграммы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94945" y="2737964"/>
            <a:ext cx="2377440" cy="8611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тендера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Организация, объявившая тендер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уведомления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Elbow Connector 17"/>
          <p:cNvCxnSpPr>
            <a:stCxn id="46" idx="1"/>
            <a:endCxn id="51" idx="0"/>
          </p:cNvCxnSpPr>
          <p:nvPr/>
        </p:nvCxnSpPr>
        <p:spPr>
          <a:xfrm rot="10800000" flipV="1">
            <a:off x="1883665" y="2170404"/>
            <a:ext cx="1984326" cy="56755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4072817" y="3959344"/>
            <a:ext cx="1261785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FAS -</a:t>
            </a:r>
            <a:r>
              <a:rPr lang="ka-GE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сервисы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Elbow Connector 26"/>
          <p:cNvCxnSpPr>
            <a:stCxn id="51" idx="2"/>
            <a:endCxn id="64" idx="1"/>
          </p:cNvCxnSpPr>
          <p:nvPr/>
        </p:nvCxnSpPr>
        <p:spPr>
          <a:xfrm rot="16200000" flipH="1">
            <a:off x="2559624" y="2923122"/>
            <a:ext cx="837235" cy="218915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4" idx="0"/>
            <a:endCxn id="46" idx="2"/>
          </p:cNvCxnSpPr>
          <p:nvPr/>
        </p:nvCxnSpPr>
        <p:spPr>
          <a:xfrm flipH="1" flipV="1">
            <a:off x="4699141" y="2647377"/>
            <a:ext cx="4569" cy="131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6225395" y="2268759"/>
            <a:ext cx="2377440" cy="242573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тендера/версии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Организация, осуществляющая закупки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Организация, выигравшая тердер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договора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Сумма, валюта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Даты регистрации, вступления в силу и завершения договора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договора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коды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Elbow Connector 31"/>
          <p:cNvCxnSpPr>
            <a:stCxn id="46" idx="3"/>
            <a:endCxn id="70" idx="0"/>
          </p:cNvCxnSpPr>
          <p:nvPr/>
        </p:nvCxnSpPr>
        <p:spPr>
          <a:xfrm>
            <a:off x="5530290" y="2170405"/>
            <a:ext cx="1883825" cy="9835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70" idx="2"/>
            <a:endCxn id="64" idx="3"/>
          </p:cNvCxnSpPr>
          <p:nvPr/>
        </p:nvCxnSpPr>
        <p:spPr>
          <a:xfrm rot="5400000" flipH="1">
            <a:off x="6245270" y="3525649"/>
            <a:ext cx="258177" cy="2079513"/>
          </a:xfrm>
          <a:prstGeom prst="bentConnector4">
            <a:avLst>
              <a:gd name="adj1" fmla="val -88544"/>
              <a:gd name="adj2" fmla="val 7858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47" idx="0"/>
            <a:endCxn id="46" idx="0"/>
          </p:cNvCxnSpPr>
          <p:nvPr/>
        </p:nvCxnSpPr>
        <p:spPr>
          <a:xfrm rot="16200000" flipH="1">
            <a:off x="2815403" y="-190305"/>
            <a:ext cx="184401" cy="3583074"/>
          </a:xfrm>
          <a:prstGeom prst="bentConnector3">
            <a:avLst>
              <a:gd name="adj1" fmla="val -1239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883664" y="1933566"/>
            <a:ext cx="209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Уведомление о регистрации договора</a:t>
            </a:r>
            <a:r>
              <a:rPr lang="ka-G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20427" y="4779850"/>
            <a:ext cx="1261785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Elbow Connector 79"/>
          <p:cNvCxnSpPr>
            <a:stCxn id="64" idx="2"/>
            <a:endCxn id="100" idx="3"/>
          </p:cNvCxnSpPr>
          <p:nvPr/>
        </p:nvCxnSpPr>
        <p:spPr>
          <a:xfrm rot="5400000">
            <a:off x="3171194" y="3724306"/>
            <a:ext cx="343534" cy="272149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2119086" y="5028319"/>
            <a:ext cx="2602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Системное сообщение сотрудникам организации закупок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519714" y="2869861"/>
            <a:ext cx="1264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05449" y="1938648"/>
            <a:ext cx="1487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ответа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503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6" grpId="0" animBg="1"/>
      <p:bldP spid="51" grpId="0" animBg="1"/>
      <p:bldP spid="64" grpId="0" animBg="1"/>
      <p:bldP spid="70" grpId="0" animBg="1"/>
      <p:bldP spid="98" grpId="0"/>
      <p:bldP spid="100" grpId="0" animBg="1"/>
      <p:bldP spid="101" grpId="0"/>
      <p:bldP spid="103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624513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27" y="1509032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689812" y="1612747"/>
            <a:ext cx="2285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Регистрация договора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Интеграционные диаграммы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072817" y="4416544"/>
            <a:ext cx="1261785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FAS -</a:t>
            </a:r>
            <a:r>
              <a:rPr lang="ka-GE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сервисы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>
            <a:stCxn id="24" idx="2"/>
            <a:endCxn id="64" idx="0"/>
          </p:cNvCxnSpPr>
          <p:nvPr/>
        </p:nvCxnSpPr>
        <p:spPr>
          <a:xfrm flipH="1">
            <a:off x="4703710" y="2311644"/>
            <a:ext cx="5494" cy="2104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6225394" y="2223821"/>
            <a:ext cx="2640627" cy="23863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тендера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договора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договора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Идентификационный номер поставщика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Наименование поставщика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Полная сумма договора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алюта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Эквивалент суммы договора в лари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коды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943999" y="2869861"/>
            <a:ext cx="118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078311" y="1357700"/>
            <a:ext cx="1261785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endCxn id="24" idx="1"/>
          </p:cNvCxnSpPr>
          <p:nvPr/>
        </p:nvCxnSpPr>
        <p:spPr>
          <a:xfrm>
            <a:off x="1567738" y="1826291"/>
            <a:ext cx="2510573" cy="8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64" idx="3"/>
          </p:cNvCxnSpPr>
          <p:nvPr/>
        </p:nvCxnSpPr>
        <p:spPr>
          <a:xfrm flipV="1">
            <a:off x="5334602" y="4587083"/>
            <a:ext cx="2211106" cy="3064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70" idx="0"/>
            <a:endCxn id="24" idx="3"/>
          </p:cNvCxnSpPr>
          <p:nvPr/>
        </p:nvCxnSpPr>
        <p:spPr>
          <a:xfrm rot="16200000" flipV="1">
            <a:off x="6248328" y="926441"/>
            <a:ext cx="389149" cy="22056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05449" y="4893573"/>
            <a:ext cx="1587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ответа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296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4" grpId="0" animBg="1"/>
      <p:bldP spid="70" grpId="0" animBg="1"/>
      <p:bldP spid="103" grpId="0"/>
      <p:bldP spid="24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624513"/>
            <a:ext cx="2057400" cy="273844"/>
          </a:xfrm>
        </p:spPr>
        <p:txBody>
          <a:bodyPr/>
          <a:lstStyle/>
          <a:p>
            <a:pPr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26" y="1509032"/>
            <a:ext cx="1031511" cy="82715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Интеграционные диаграммы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617449" y="1499327"/>
            <a:ext cx="1159377" cy="844175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eTreasury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894755" y="1492012"/>
            <a:ext cx="129826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GPSS/RTGS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526922" y="3046051"/>
            <a:ext cx="1249904" cy="878550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Хранилище 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526921" y="4724252"/>
            <a:ext cx="1729020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Агенство Государственных Закупок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Elbow Connector 7"/>
          <p:cNvCxnSpPr>
            <a:stCxn id="47" idx="3"/>
            <a:endCxn id="24" idx="1"/>
          </p:cNvCxnSpPr>
          <p:nvPr/>
        </p:nvCxnSpPr>
        <p:spPr>
          <a:xfrm flipV="1">
            <a:off x="1751937" y="1921415"/>
            <a:ext cx="1865512" cy="11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776826" y="1777595"/>
            <a:ext cx="21179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776826" y="2033628"/>
            <a:ext cx="21179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208207" y="2684614"/>
            <a:ext cx="2640627" cy="20167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тендера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закупок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платежного документа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 платежа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платежа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в разрезе </a:t>
            </a: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CPV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кода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банковской проводки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платежа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бюджета</a:t>
            </a:r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2788520" y="1307424"/>
            <a:ext cx="341113" cy="23855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endCxn id="23" idx="0"/>
          </p:cNvCxnSpPr>
          <p:nvPr/>
        </p:nvCxnSpPr>
        <p:spPr>
          <a:xfrm flipV="1">
            <a:off x="2848834" y="3046051"/>
            <a:ext cx="1303040" cy="231097"/>
          </a:xfrm>
          <a:prstGeom prst="bentConnector4">
            <a:avLst>
              <a:gd name="adj1" fmla="val 26019"/>
              <a:gd name="adj2" fmla="val 19892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288638" y="2567379"/>
            <a:ext cx="2205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платежной информации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948739" y="3204058"/>
            <a:ext cx="1784453" cy="10356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тендера</a:t>
            </a:r>
            <a:endParaRPr lang="ka-G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уведомления</a:t>
            </a:r>
            <a:endParaRPr lang="ka-G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платежного документа</a:t>
            </a:r>
            <a:endPara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Elbow Connector 43"/>
          <p:cNvCxnSpPr>
            <a:stCxn id="23" idx="3"/>
          </p:cNvCxnSpPr>
          <p:nvPr/>
        </p:nvCxnSpPr>
        <p:spPr>
          <a:xfrm flipV="1">
            <a:off x="4776826" y="3485177"/>
            <a:ext cx="2201875" cy="14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52" idx="2"/>
            <a:endCxn id="26" idx="3"/>
          </p:cNvCxnSpPr>
          <p:nvPr/>
        </p:nvCxnSpPr>
        <p:spPr>
          <a:xfrm rot="5400000">
            <a:off x="6067686" y="3427943"/>
            <a:ext cx="961537" cy="25850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 flipV="1">
            <a:off x="4151874" y="3943311"/>
            <a:ext cx="239557" cy="799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23" idx="1"/>
            <a:endCxn id="26" idx="1"/>
          </p:cNvCxnSpPr>
          <p:nvPr/>
        </p:nvCxnSpPr>
        <p:spPr>
          <a:xfrm rot="10800000" flipV="1">
            <a:off x="3526922" y="3485326"/>
            <a:ext cx="1" cy="1715898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78501" y="4970030"/>
            <a:ext cx="1573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Уведомление о платеже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23583" y="1555384"/>
            <a:ext cx="1041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Оплата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6898" y="1685074"/>
            <a:ext cx="195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платежного документа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92914" y="2042276"/>
            <a:ext cx="19018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Подтверждение оплаты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92959" y="4138089"/>
            <a:ext cx="113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2829912" y="4090464"/>
            <a:ext cx="902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данных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339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 animBg="1"/>
      <p:bldP spid="22" grpId="0" animBg="1"/>
      <p:bldP spid="23" grpId="0" animBg="1"/>
      <p:bldP spid="26" grpId="0" animBg="1"/>
      <p:bldP spid="38" grpId="0" animBg="1"/>
      <p:bldP spid="50" grpId="0"/>
      <p:bldP spid="52" grpId="0" animBg="1"/>
      <p:bldP spid="78" grpId="0"/>
      <p:bldP spid="39" grpId="0"/>
      <p:bldP spid="41" grpId="0"/>
      <p:bldP spid="42" grpId="0"/>
      <p:bldP spid="46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624946"/>
            <a:ext cx="4983477" cy="28862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4" cy="1411013"/>
          </a:xfrm>
          <a:prstGeom prst="rect">
            <a:avLst/>
          </a:prstGeom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053093" y="1524000"/>
            <a:ext cx="5449290" cy="1524000"/>
          </a:xfrm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Спасибо за </a:t>
            </a:r>
            <a:r>
              <a:rPr lang="ru-RU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внимание</a:t>
            </a:r>
            <a: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!</a:t>
            </a:r>
            <a:b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</a:br>
            <a: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/>
            </a:r>
            <a:b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</a:br>
            <a:r>
              <a:rPr lang="ru-RU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Ждем ваших вопросов</a:t>
            </a:r>
            <a:endParaRPr lang="en-US" sz="2200" dirty="0" smtClean="0">
              <a:solidFill>
                <a:schemeClr val="tx1">
                  <a:lumMod val="85000"/>
                  <a:lumOff val="15000"/>
                </a:schemeClr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97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20519</TotalTime>
  <Words>238</Words>
  <Application>Microsoft Office PowerPoint</Application>
  <PresentationFormat>On-screen Show (4:3)</PresentationFormat>
  <Paragraphs>102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DejaVu Sans</vt:lpstr>
      <vt:lpstr>Office Theme</vt:lpstr>
      <vt:lpstr>Интеграция с Агентством Государственных Закупок</vt:lpstr>
      <vt:lpstr>PowerPoint Presentation</vt:lpstr>
      <vt:lpstr>PowerPoint Presentation</vt:lpstr>
      <vt:lpstr>PowerPoint Presentation</vt:lpstr>
      <vt:lpstr>PowerPoint Presentation</vt:lpstr>
      <vt:lpstr>Спасибо за внимание!  Ждем ваших вопросов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gurashvili</dc:creator>
  <cp:lastModifiedBy>aleksandre khuskivadze</cp:lastModifiedBy>
  <cp:revision>98</cp:revision>
  <cp:lastPrinted>2019-05-08T06:47:12Z</cp:lastPrinted>
  <dcterms:created xsi:type="dcterms:W3CDTF">2015-09-11T19:53:08Z</dcterms:created>
  <dcterms:modified xsi:type="dcterms:W3CDTF">2019-05-08T08:48:18Z</dcterms:modified>
</cp:coreProperties>
</file>