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8"/>
  </p:notesMasterIdLst>
  <p:handoutMasterIdLst>
    <p:handoutMasterId r:id="rId29"/>
  </p:handoutMasterIdLst>
  <p:sldIdLst>
    <p:sldId id="306" r:id="rId3"/>
    <p:sldId id="307" r:id="rId4"/>
    <p:sldId id="309" r:id="rId5"/>
    <p:sldId id="333" r:id="rId6"/>
    <p:sldId id="316" r:id="rId7"/>
    <p:sldId id="317" r:id="rId8"/>
    <p:sldId id="319" r:id="rId9"/>
    <p:sldId id="320" r:id="rId10"/>
    <p:sldId id="334" r:id="rId11"/>
    <p:sldId id="327" r:id="rId12"/>
    <p:sldId id="332" r:id="rId13"/>
    <p:sldId id="314" r:id="rId14"/>
    <p:sldId id="331" r:id="rId15"/>
    <p:sldId id="335" r:id="rId16"/>
    <p:sldId id="330" r:id="rId17"/>
    <p:sldId id="329" r:id="rId18"/>
    <p:sldId id="336" r:id="rId19"/>
    <p:sldId id="321" r:id="rId20"/>
    <p:sldId id="322" r:id="rId21"/>
    <p:sldId id="323" r:id="rId22"/>
    <p:sldId id="324" r:id="rId23"/>
    <p:sldId id="325" r:id="rId24"/>
    <p:sldId id="337" r:id="rId25"/>
    <p:sldId id="326" r:id="rId26"/>
    <p:sldId id="308" r:id="rId27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105" autoAdjust="0"/>
    <p:restoredTop sz="94778" autoAdjust="0"/>
  </p:normalViewPr>
  <p:slideViewPr>
    <p:cSldViewPr snapToGrid="0" snapToObjects="1">
      <p:cViewPr varScale="1">
        <p:scale>
          <a:sx n="127" d="100"/>
          <a:sy n="127" d="100"/>
        </p:scale>
        <p:origin x="-1164" y="-84"/>
      </p:cViewPr>
      <p:guideLst>
        <p:guide orient="horz" pos="1407"/>
        <p:guide orient="horz" pos="3925"/>
        <p:guide pos="453"/>
        <p:guide pos="53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-3576" y="-90"/>
      </p:cViewPr>
      <p:guideLst>
        <p:guide orient="horz" pos="3224"/>
        <p:guide pos="22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2937" y="9722882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21.01.2014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3076365" y="9721106"/>
            <a:ext cx="944930" cy="511731"/>
          </a:xfrm>
          <a:prstGeom prst="rect">
            <a:avLst/>
          </a:prstGeom>
        </p:spPr>
        <p:txBody>
          <a:bodyPr vert="horz" lIns="94430" tIns="47215" rIns="94430" bIns="47215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Picture 2" descr="Logo Bundeskanzleramt Österrei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308" y="0"/>
            <a:ext cx="3501992" cy="65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2937" y="9721105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21.01.2014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695325"/>
            <a:ext cx="5749925" cy="4311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30" tIns="47215" rIns="94430" bIns="47215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92827" y="5117307"/>
            <a:ext cx="5316219" cy="4349710"/>
          </a:xfrm>
          <a:prstGeom prst="rect">
            <a:avLst/>
          </a:prstGeom>
        </p:spPr>
        <p:txBody>
          <a:bodyPr vert="horz" lIns="94430" tIns="47215" rIns="94430" bIns="47215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4430" tIns="47215" rIns="94430" bIns="47215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076365" y="9721105"/>
            <a:ext cx="944930" cy="513508"/>
          </a:xfrm>
          <a:prstGeom prst="rect">
            <a:avLst/>
          </a:prstGeom>
        </p:spPr>
        <p:txBody>
          <a:bodyPr vert="horz" lIns="94430" tIns="47215" rIns="94430" bIns="47215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96353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3012" name="Kopfzeilenplatzhalter 3"/>
          <p:cNvSpPr>
            <a:spLocks noGrp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43013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05A6997-C38F-499E-959F-F089414B70DD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43014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43015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D85E2240-4A87-4F68-9455-9C2C64BC28C9}" type="slidenum">
              <a:rPr lang="de-AT" sz="900"/>
              <a:pPr eaLnBrk="1" hangingPunct="1">
                <a:defRPr/>
              </a:pPr>
              <a:t>19</a:t>
            </a:fld>
            <a:endParaRPr lang="de-AT" sz="9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AT" dirty="0"/>
          </a:p>
        </p:txBody>
      </p:sp>
      <p:sp>
        <p:nvSpPr>
          <p:cNvPr id="44036" name="Kopfzeilenplatzhalter 3"/>
          <p:cNvSpPr>
            <a:spLocks noGrp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44037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CEBA542E-52F2-4478-B93D-1E5943047870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44038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44039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62E035B8-720E-4DF4-8336-4743DB258F64}" type="slidenum">
              <a:rPr lang="de-AT" sz="900"/>
              <a:pPr eaLnBrk="1" hangingPunct="1">
                <a:defRPr/>
              </a:pPr>
              <a:t>20</a:t>
            </a:fld>
            <a:endParaRPr lang="de-AT" sz="9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4" name="Überschrift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Kopfzeile</a:t>
            </a:r>
            <a:endParaRPr lang="de-AT"/>
          </a:p>
        </p:txBody>
      </p:sp>
      <p:sp>
        <p:nvSpPr>
          <p:cNvPr id="51205" name="Datumsplatzhalt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22" indent="-285740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58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42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324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508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91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75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057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B618F6F-8813-4336-A0A8-D10CF1B022F8}" type="datetime1">
              <a:rPr lang="de-AT" altLang="de-DE" sz="900"/>
              <a:pPr eaLnBrk="1" hangingPunct="1"/>
              <a:t>21.01.2014</a:t>
            </a:fld>
            <a:endParaRPr lang="de-AT" altLang="de-DE" sz="900"/>
          </a:p>
        </p:txBody>
      </p:sp>
      <p:sp>
        <p:nvSpPr>
          <p:cNvPr id="51206" name="Fußzeilenplatzhalt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22" indent="-285740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58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42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324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508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91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75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057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AT" altLang="de-DE" sz="900"/>
              <a:t>Fußzeile</a:t>
            </a:r>
          </a:p>
        </p:txBody>
      </p:sp>
      <p:sp>
        <p:nvSpPr>
          <p:cNvPr id="51207" name="Foliennummernplatzhalt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22" indent="-285740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58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42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324" indent="-228591" defTabSz="99215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508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91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75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057" indent="-228591" algn="ctr" defTabSz="99215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AT" altLang="de-DE" sz="900"/>
              <a:t>Folie </a:t>
            </a:r>
            <a:fld id="{0BAE7AF0-2B24-460D-A6B2-3BADF715D1B0}" type="slidenum">
              <a:rPr lang="de-AT" altLang="de-DE" sz="900"/>
              <a:pPr eaLnBrk="1" hangingPunct="1"/>
              <a:t>21</a:t>
            </a:fld>
            <a:endParaRPr lang="de-AT" altLang="de-DE" sz="9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AT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060" name="Kopfzeilenplatzhalter 3"/>
          <p:cNvSpPr>
            <a:spLocks noGrp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45061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884B170E-6F65-4DBE-9F71-0F48E39A112E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45062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45063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F15E7797-A63D-4353-AC3D-EE64EAA99B52}" type="slidenum">
              <a:rPr lang="de-AT" sz="900"/>
              <a:pPr eaLnBrk="1" hangingPunct="1">
                <a:defRPr/>
              </a:pPr>
              <a:t>22</a:t>
            </a:fld>
            <a:endParaRPr lang="de-AT" sz="9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46083" name="Rectangle 19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C765296-6AD7-47B6-B96E-7DD7D277ED89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46084" name="Rectangle 20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46085" name="Rectangle 21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AE8CB11D-EB05-4DE0-BC7F-84A4F606738B}" type="slidenum">
              <a:rPr lang="de-AT" sz="900"/>
              <a:pPr eaLnBrk="1" hangingPunct="1">
                <a:defRPr/>
              </a:pPr>
              <a:t>25</a:t>
            </a:fld>
            <a:endParaRPr lang="de-AT" sz="900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6841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34819" name="Rectangle 19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DF0F685-1A62-429C-9576-32C5B4BB4EB3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34820" name="Rectangle 20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34821" name="Rectangle 21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7F48E5DF-A00A-45EC-ADF5-E1FFC2EF2890}" type="slidenum">
              <a:rPr lang="de-AT" sz="900"/>
              <a:pPr eaLnBrk="1" hangingPunct="1">
                <a:defRPr/>
              </a:pPr>
              <a:t>5</a:t>
            </a:fld>
            <a:endParaRPr lang="de-AT" sz="900"/>
          </a:p>
        </p:txBody>
      </p:sp>
      <p:sp>
        <p:nvSpPr>
          <p:cNvPr id="3482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2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711200" y="4860925"/>
            <a:ext cx="5678488" cy="460533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9384" tIns="49691" rIns="99384" bIns="49691"/>
          <a:lstStyle/>
          <a:p>
            <a:pPr>
              <a:defRPr/>
            </a:pPr>
            <a:endParaRPr lang="sv-SE" dirty="0" smtClean="0">
              <a:latin typeface="Arial" pitchFamily="34" charset="0"/>
            </a:endParaRPr>
          </a:p>
        </p:txBody>
      </p:sp>
      <p:sp>
        <p:nvSpPr>
          <p:cNvPr id="34824" name="Platshållare för bildnummer 3"/>
          <p:cNvSpPr txBox="1">
            <a:spLocks noGrp="1"/>
          </p:cNvSpPr>
          <p:nvPr/>
        </p:nvSpPr>
        <p:spPr bwMode="auto">
          <a:xfrm>
            <a:off x="5195889" y="9721851"/>
            <a:ext cx="19018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9384" tIns="49691" rIns="99384" bIns="49691" anchor="b"/>
          <a:lstStyle>
            <a:lvl1pPr defTabSz="98901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8901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8901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8901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8901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6817ED0C-C411-4683-8B04-25D6436EEF06}" type="slidenum">
              <a:rPr lang="de-AT" sz="1300"/>
              <a:pPr algn="r" eaLnBrk="1" hangingPunct="1">
                <a:defRPr/>
              </a:pPr>
              <a:t>5</a:t>
            </a:fld>
            <a:endParaRPr lang="de-AT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 dirty="0" smtClean="0">
              <a:latin typeface="Arial" pitchFamily="34" charset="0"/>
            </a:endParaRPr>
          </a:p>
        </p:txBody>
      </p:sp>
      <p:sp>
        <p:nvSpPr>
          <p:cNvPr id="4" name="Überschrift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Kopfzeile</a:t>
            </a:r>
            <a:endParaRPr lang="de-AT"/>
          </a:p>
        </p:txBody>
      </p:sp>
      <p:sp>
        <p:nvSpPr>
          <p:cNvPr id="35845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E76DFCB-6FCA-4534-8985-D569F8287EBD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35846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35847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C6357D97-6072-4786-A278-4EC06006401F}" type="slidenum">
              <a:rPr lang="de-AT" sz="900"/>
              <a:pPr eaLnBrk="1" hangingPunct="1">
                <a:defRPr/>
              </a:pPr>
              <a:t>6</a:t>
            </a:fld>
            <a:endParaRPr lang="de-AT" sz="9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 dirty="0" smtClean="0">
              <a:latin typeface="Arial" pitchFamily="34" charset="0"/>
            </a:endParaRPr>
          </a:p>
        </p:txBody>
      </p:sp>
      <p:sp>
        <p:nvSpPr>
          <p:cNvPr id="36868" name="Kopfzeilenplatzhalter 3"/>
          <p:cNvSpPr>
            <a:spLocks noGrp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36869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F38F689-54C6-4F02-8B56-58DBF5EE12DD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36870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36871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9AC50A1C-70F2-4A2B-A3A0-2DF821B0E44F}" type="slidenum">
              <a:rPr lang="de-AT" sz="900"/>
              <a:pPr eaLnBrk="1" hangingPunct="1">
                <a:defRPr/>
              </a:pPr>
              <a:t>7</a:t>
            </a:fld>
            <a:endParaRPr lang="de-AT" sz="9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AT" dirty="0" smtClean="0">
              <a:latin typeface="Arial" pitchFamily="34" charset="0"/>
            </a:endParaRP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Kopfzeile</a:t>
            </a:r>
            <a:endParaRPr lang="de-AT"/>
          </a:p>
        </p:txBody>
      </p:sp>
      <p:sp>
        <p:nvSpPr>
          <p:cNvPr id="41989" name="Datumsplatzhalter 4"/>
          <p:cNvSpPr>
            <a:spLocks noGrp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AF66CFA-52FE-45A1-A9CD-2EF986FC8764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41990" name="Fußzeilenplatzhalter 5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41991" name="Foliennummernplatzhalter 6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2C49B4F6-BFD0-468C-AEC1-B34E5474F22E}" type="slidenum">
              <a:rPr lang="de-AT" sz="900"/>
              <a:pPr eaLnBrk="1" hangingPunct="1">
                <a:defRPr/>
              </a:pPr>
              <a:t>11</a:t>
            </a:fld>
            <a:endParaRPr lang="de-AT" sz="9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AT" sz="900"/>
              <a:t>Kopfzeile</a:t>
            </a:r>
          </a:p>
        </p:txBody>
      </p:sp>
      <p:sp>
        <p:nvSpPr>
          <p:cNvPr id="39939" name="Rectangle 19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EDE8774-BBBD-4C57-9076-748CA2782DF9}" type="datetime1">
              <a:rPr lang="de-AT" sz="900"/>
              <a:pPr eaLnBrk="1" hangingPunct="1">
                <a:defRPr/>
              </a:pPr>
              <a:t>21.01.2014</a:t>
            </a:fld>
            <a:endParaRPr lang="de-AT" sz="900"/>
          </a:p>
        </p:txBody>
      </p:sp>
      <p:sp>
        <p:nvSpPr>
          <p:cNvPr id="39940" name="Rectangle 20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Fußzeile</a:t>
            </a:r>
          </a:p>
        </p:txBody>
      </p:sp>
      <p:sp>
        <p:nvSpPr>
          <p:cNvPr id="39941" name="Rectangle 21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3716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371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AT" sz="900"/>
              <a:t>Folie </a:t>
            </a:r>
            <a:fld id="{914310BA-1CED-4656-9BE3-9573CA1186F6}" type="slidenum">
              <a:rPr lang="de-AT" sz="900"/>
              <a:pPr eaLnBrk="1" hangingPunct="1">
                <a:defRPr/>
              </a:pPr>
              <a:t>12</a:t>
            </a:fld>
            <a:endParaRPr lang="de-AT" sz="900"/>
          </a:p>
        </p:txBody>
      </p:sp>
      <p:sp>
        <p:nvSpPr>
          <p:cNvPr id="39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 dirty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Platshållare för anteckningar 2"/>
          <p:cNvSpPr>
            <a:spLocks noGrp="1"/>
          </p:cNvSpPr>
          <p:nvPr>
            <p:ph type="body" idx="1"/>
          </p:nvPr>
        </p:nvSpPr>
        <p:spPr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charset="0"/>
              <a:buChar char="§"/>
              <a:defRPr/>
            </a:pPr>
            <a:endParaRPr lang="sv-SE"/>
          </a:p>
        </p:txBody>
      </p:sp>
      <p:sp>
        <p:nvSpPr>
          <p:cNvPr id="41988" name="Platshållare för bildnumm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9207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9965" indent="-296140" defTabSz="99207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4562" indent="-236913" defTabSz="99207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58386" indent="-236913" defTabSz="99207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2211" indent="-236913" defTabSz="992070" eaLnBrk="0" hangingPunct="0"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06036" indent="-236913" algn="ctr" defTabSz="99207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79861" indent="-236913" algn="ctr" defTabSz="99207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53686" indent="-236913" algn="ctr" defTabSz="99207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27510" indent="-236913" algn="ctr" defTabSz="99207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383A4840-AC04-4CC4-860F-CBEA09F18D31}" type="slidenum">
              <a:rPr lang="de-AT" sz="1300"/>
              <a:pPr eaLnBrk="1" hangingPunct="1">
                <a:defRPr/>
              </a:pPr>
              <a:t>18</a:t>
            </a:fld>
            <a:endParaRPr lang="de-AT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719139" y="3302000"/>
            <a:ext cx="6862762" cy="1028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719138" y="3240000"/>
            <a:ext cx="6862762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9139" y="1972800"/>
            <a:ext cx="6862762" cy="1267200"/>
          </a:xfrm>
        </p:spPr>
        <p:txBody>
          <a:bodyPr anchor="b" anchorCtr="0"/>
          <a:lstStyle>
            <a:lvl1pPr>
              <a:defRPr sz="43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pic>
        <p:nvPicPr>
          <p:cNvPr id="1027" name="Picture 1" descr="Logo Bundeskanzleramt Österreic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28588"/>
            <a:ext cx="4143375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ine 1"/>
          <p:cNvSpPr>
            <a:spLocks noChangeShapeType="1"/>
          </p:cNvSpPr>
          <p:nvPr userDrawn="1"/>
        </p:nvSpPr>
        <p:spPr bwMode="auto">
          <a:xfrm>
            <a:off x="719137" y="1003300"/>
            <a:ext cx="6862763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2805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000" cy="111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6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7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8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9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8758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pf- und Fußzeile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6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7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8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467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Federal Performance Management Office</a:t>
            </a:r>
            <a:endParaRPr lang="de-AT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CE744-5E5B-4A13-95B3-F7A25136C99C}" type="slidenum">
              <a:rPr lang="de-AT"/>
              <a:pPr>
                <a:defRPr/>
              </a:pPr>
              <a:t>‹Nr.›</a:t>
            </a:fld>
            <a:r>
              <a:rPr lang="de-AT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13560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7" y="2232000"/>
            <a:ext cx="7704000" cy="3996000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</a:schemeClr>
                </a:solidFill>
              </a:defRPr>
            </a:lvl1pPr>
            <a:lvl2pPr>
              <a:defRPr>
                <a:solidFill>
                  <a:schemeClr val="bg1">
                    <a:lumMod val="10000"/>
                  </a:schemeClr>
                </a:solidFill>
              </a:defRPr>
            </a:lvl2pPr>
            <a:lvl3pPr>
              <a:defRPr>
                <a:solidFill>
                  <a:schemeClr val="bg1">
                    <a:lumMod val="10000"/>
                  </a:schemeClr>
                </a:solidFill>
              </a:defRPr>
            </a:lvl3pPr>
            <a:lvl4pPr>
              <a:defRPr>
                <a:solidFill>
                  <a:schemeClr val="bg1">
                    <a:lumMod val="10000"/>
                  </a:schemeClr>
                </a:solidFill>
              </a:defRPr>
            </a:lvl4pPr>
            <a:lvl5pPr>
              <a:defRPr>
                <a:solidFill>
                  <a:schemeClr val="bg1">
                    <a:lumMod val="10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000" cy="111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11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900838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2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3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4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0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050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2232000"/>
            <a:ext cx="3778249" cy="3996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2232000"/>
            <a:ext cx="3781425" cy="3996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000" cy="111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0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1" name="Datumsplatzhalter 11"/>
          <p:cNvSpPr>
            <a:spLocks noGrp="1"/>
          </p:cNvSpPr>
          <p:nvPr>
            <p:ph type="dt" sz="half" idx="10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2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452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952949"/>
            <a:ext cx="3779837" cy="3276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spcBef>
                <a:spcPts val="900"/>
              </a:spcBef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spcBef>
                <a:spcPts val="6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spcBef>
                <a:spcPts val="4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spcBef>
                <a:spcPts val="2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Inhaltsplatzhalter 4"/>
          <p:cNvSpPr>
            <a:spLocks noGrp="1"/>
          </p:cNvSpPr>
          <p:nvPr>
            <p:ph sz="half" idx="2"/>
          </p:nvPr>
        </p:nvSpPr>
        <p:spPr>
          <a:xfrm>
            <a:off x="719138" y="2952949"/>
            <a:ext cx="3781425" cy="3276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spcBef>
                <a:spcPts val="900"/>
              </a:spcBef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spcBef>
                <a:spcPts val="6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spcBef>
                <a:spcPts val="4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spcBef>
                <a:spcPts val="2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3"/>
          </p:nvPr>
        </p:nvSpPr>
        <p:spPr>
          <a:xfrm>
            <a:off x="4645026" y="2231999"/>
            <a:ext cx="3779838" cy="720000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9138" y="2232000"/>
            <a:ext cx="3781425" cy="720950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000" cy="1116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10" name="Foliennummernplatzhalter 13"/>
          <p:cNvSpPr>
            <a:spLocks noGrp="1"/>
          </p:cNvSpPr>
          <p:nvPr>
            <p:ph type="sldNum" sz="quarter" idx="10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1" name="Fußzeilenplatzhalter 12"/>
          <p:cNvSpPr>
            <a:spLocks noGrp="1"/>
          </p:cNvSpPr>
          <p:nvPr>
            <p:ph type="ftr" sz="quarter" idx="11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3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39843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6" y="2232000"/>
            <a:ext cx="3779838" cy="2772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spcBef>
                <a:spcPts val="900"/>
              </a:spcBef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spcBef>
                <a:spcPts val="6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spcBef>
                <a:spcPts val="4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spcBef>
                <a:spcPts val="2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2232000"/>
            <a:ext cx="3781425" cy="2772000"/>
          </a:xfrm>
        </p:spPr>
        <p:txBody>
          <a:bodyPr/>
          <a:lstStyle>
            <a:lvl1pPr>
              <a:defRPr sz="2100">
                <a:solidFill>
                  <a:schemeClr val="bg1">
                    <a:lumMod val="10000"/>
                  </a:schemeClr>
                </a:solidFill>
              </a:defRPr>
            </a:lvl1pPr>
            <a:lvl2pPr marL="720000">
              <a:spcBef>
                <a:spcPts val="900"/>
              </a:spcBef>
              <a:defRPr sz="2000">
                <a:solidFill>
                  <a:schemeClr val="bg1">
                    <a:lumMod val="10000"/>
                  </a:schemeClr>
                </a:solidFill>
              </a:defRPr>
            </a:lvl2pPr>
            <a:lvl3pPr marL="1044000">
              <a:spcBef>
                <a:spcPts val="6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3pPr>
            <a:lvl4pPr marL="1404000">
              <a:spcBef>
                <a:spcPts val="4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4pPr>
            <a:lvl5pPr marL="1800000">
              <a:spcBef>
                <a:spcPts val="200"/>
              </a:spcBef>
              <a:defRPr sz="1800">
                <a:solidFill>
                  <a:schemeClr val="bg1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000" cy="1116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720000" y="5147999"/>
            <a:ext cx="3781425" cy="1080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 smtClean="0"/>
              <a:t>Textmasterformat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4645025" y="5147999"/>
            <a:ext cx="3778250" cy="1080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 dirty="0" smtClean="0"/>
              <a:t>Textmasterformat</a:t>
            </a:r>
          </a:p>
        </p:txBody>
      </p:sp>
      <p:sp>
        <p:nvSpPr>
          <p:cNvPr id="1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1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3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82868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3"/>
          <p:cNvSpPr>
            <a:spLocks noGrp="1"/>
          </p:cNvSpPr>
          <p:nvPr>
            <p:ph sz="quarter" idx="13"/>
          </p:nvPr>
        </p:nvSpPr>
        <p:spPr>
          <a:xfrm>
            <a:off x="7056000" y="2232000"/>
            <a:ext cx="1368863" cy="3996000"/>
          </a:xfrm>
        </p:spPr>
        <p:txBody>
          <a:bodyPr/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sz="quarter" idx="12"/>
          </p:nvPr>
        </p:nvSpPr>
        <p:spPr>
          <a:xfrm>
            <a:off x="719138" y="2232000"/>
            <a:ext cx="6192000" cy="3996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5725" cy="11128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0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4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5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82769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3"/>
          <p:cNvSpPr>
            <a:spLocks noGrp="1"/>
          </p:cNvSpPr>
          <p:nvPr>
            <p:ph sz="quarter" idx="13"/>
          </p:nvPr>
        </p:nvSpPr>
        <p:spPr>
          <a:xfrm>
            <a:off x="3852000" y="2232000"/>
            <a:ext cx="4572000" cy="3996000"/>
          </a:xfrm>
        </p:spPr>
        <p:txBody>
          <a:bodyPr/>
          <a:lstStyle>
            <a:lvl1pPr marL="342000">
              <a:defRPr sz="2100"/>
            </a:lvl1pPr>
            <a:lvl2pPr marL="720000">
              <a:spcBef>
                <a:spcPts val="900"/>
              </a:spcBef>
              <a:defRPr sz="2000"/>
            </a:lvl2pPr>
            <a:lvl3pPr marL="1044000">
              <a:defRPr sz="1800"/>
            </a:lvl3pPr>
            <a:lvl4pPr marL="1404000">
              <a:defRPr sz="1800"/>
            </a:lvl4pPr>
            <a:lvl5pPr marL="1800000">
              <a:spcBef>
                <a:spcPts val="200"/>
              </a:spcBef>
              <a:defRPr sz="18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2"/>
          </p:nvPr>
        </p:nvSpPr>
        <p:spPr>
          <a:xfrm>
            <a:off x="719138" y="2232000"/>
            <a:ext cx="2988000" cy="3996000"/>
          </a:xfrm>
        </p:spPr>
        <p:txBody>
          <a:bodyPr/>
          <a:lstStyle>
            <a:lvl1pPr marL="0" indent="0">
              <a:buNone/>
              <a:defRPr sz="2100"/>
            </a:lvl1pPr>
            <a:lvl2pPr marL="396000">
              <a:spcBef>
                <a:spcPts val="900"/>
              </a:spcBef>
              <a:defRPr sz="2000"/>
            </a:lvl2pPr>
            <a:lvl3pPr marL="648000">
              <a:spcBef>
                <a:spcPts val="600"/>
              </a:spcBef>
              <a:defRPr sz="1800"/>
            </a:lvl3pPr>
            <a:lvl4pPr marL="1008000">
              <a:spcBef>
                <a:spcPts val="400"/>
              </a:spcBef>
              <a:defRPr sz="1800"/>
            </a:lvl4pPr>
            <a:lvl5pPr marL="1260000">
              <a:spcBef>
                <a:spcPts val="200"/>
              </a:spcBef>
              <a:defRPr sz="1800"/>
            </a:lvl5pPr>
          </a:lstStyle>
          <a:p>
            <a:pPr lvl="0"/>
            <a:r>
              <a:rPr lang="de-DE" dirty="0" smtClean="0"/>
              <a:t>Textmasterformat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5725" cy="11128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0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1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2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01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3"/>
          <p:cNvSpPr>
            <a:spLocks noGrp="1"/>
          </p:cNvSpPr>
          <p:nvPr>
            <p:ph sz="quarter" idx="13"/>
          </p:nvPr>
        </p:nvSpPr>
        <p:spPr>
          <a:xfrm>
            <a:off x="5436000" y="2232000"/>
            <a:ext cx="2988863" cy="3996000"/>
          </a:xfrm>
        </p:spPr>
        <p:txBody>
          <a:bodyPr/>
          <a:lstStyle>
            <a:lvl1pPr marL="0" indent="0">
              <a:buNone/>
              <a:defRPr sz="2100"/>
            </a:lvl1pPr>
            <a:lvl2pPr marL="396000">
              <a:spcBef>
                <a:spcPts val="900"/>
              </a:spcBef>
              <a:defRPr sz="2000"/>
            </a:lvl2pPr>
            <a:lvl3pPr marL="648000">
              <a:spcBef>
                <a:spcPts val="600"/>
              </a:spcBef>
              <a:defRPr sz="1800"/>
            </a:lvl3pPr>
            <a:lvl4pPr marL="1008000">
              <a:spcBef>
                <a:spcPts val="400"/>
              </a:spcBef>
              <a:defRPr sz="1800"/>
            </a:lvl4pPr>
            <a:lvl5pPr marL="1260000">
              <a:spcBef>
                <a:spcPts val="200"/>
              </a:spcBef>
              <a:defRPr sz="1800"/>
            </a:lvl5pPr>
          </a:lstStyle>
          <a:p>
            <a:pPr lvl="0"/>
            <a:r>
              <a:rPr lang="de-DE" dirty="0" smtClean="0"/>
              <a:t>Textmasterformat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2"/>
          </p:nvPr>
        </p:nvSpPr>
        <p:spPr>
          <a:xfrm>
            <a:off x="719138" y="2232000"/>
            <a:ext cx="4573588" cy="3996000"/>
          </a:xfrm>
        </p:spPr>
        <p:txBody>
          <a:bodyPr/>
          <a:lstStyle>
            <a:lvl1pPr>
              <a:defRPr sz="2100"/>
            </a:lvl1pPr>
            <a:lvl2pPr marL="720000">
              <a:spcBef>
                <a:spcPts val="900"/>
              </a:spcBef>
              <a:defRPr sz="2000"/>
            </a:lvl2pPr>
            <a:lvl3pPr marL="1044000">
              <a:spcBef>
                <a:spcPts val="600"/>
              </a:spcBef>
              <a:defRPr sz="1800"/>
            </a:lvl3pPr>
            <a:lvl4pPr marL="1404000">
              <a:spcBef>
                <a:spcPts val="400"/>
              </a:spcBef>
              <a:defRPr sz="1800"/>
            </a:lvl4pPr>
            <a:lvl5pPr>
              <a:defRPr sz="18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5725" cy="11128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9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0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4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5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2093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3"/>
          <p:cNvSpPr>
            <a:spLocks noGrp="1"/>
          </p:cNvSpPr>
          <p:nvPr>
            <p:ph sz="quarter" idx="14"/>
          </p:nvPr>
        </p:nvSpPr>
        <p:spPr>
          <a:xfrm>
            <a:off x="719136" y="5148000"/>
            <a:ext cx="7704000" cy="1080000"/>
          </a:xfrm>
        </p:spPr>
        <p:txBody>
          <a:bodyPr/>
          <a:lstStyle>
            <a:lvl1pPr marL="56250" indent="0">
              <a:buFont typeface="Wingdings" pitchFamily="2" charset="2"/>
              <a:buNone/>
              <a:defRPr sz="1800"/>
            </a:lvl1pPr>
            <a:lvl2pPr>
              <a:spcBef>
                <a:spcPts val="0"/>
              </a:spcBef>
              <a:defRPr sz="1800"/>
            </a:lvl2pPr>
            <a:lvl3pPr>
              <a:spcBef>
                <a:spcPts val="0"/>
              </a:spcBef>
              <a:defRPr sz="1800"/>
            </a:lvl3pPr>
            <a:lvl4pPr>
              <a:spcBef>
                <a:spcPts val="0"/>
              </a:spcBef>
              <a:defRPr sz="1600"/>
            </a:lvl4pPr>
            <a:lvl5pPr>
              <a:spcBef>
                <a:spcPts val="0"/>
              </a:spcBef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3"/>
          </p:nvPr>
        </p:nvSpPr>
        <p:spPr>
          <a:xfrm>
            <a:off x="719137" y="2232000"/>
            <a:ext cx="7704000" cy="2772000"/>
          </a:xfrm>
        </p:spPr>
        <p:txBody>
          <a:bodyPr/>
          <a:lstStyle>
            <a:lvl2pPr>
              <a:spcBef>
                <a:spcPts val="9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4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8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10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11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cxnSp>
        <p:nvCxnSpPr>
          <p:cNvPr id="12" name="Gerade Verbindung 1"/>
          <p:cNvCxnSpPr/>
          <p:nvPr userDrawn="1"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4"/>
          <p:cNvSpPr>
            <a:spLocks noChangeShapeType="1"/>
          </p:cNvSpPr>
          <p:nvPr userDrawn="1"/>
        </p:nvSpPr>
        <p:spPr bwMode="auto">
          <a:xfrm>
            <a:off x="720000" y="6480000"/>
            <a:ext cx="77120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18060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23162" y="6480000"/>
            <a:ext cx="899999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1619247" y="6480000"/>
            <a:ext cx="5903916" cy="266700"/>
          </a:xfrm>
          <a:prstGeom prst="rect">
            <a:avLst/>
          </a:prstGeom>
        </p:spPr>
        <p:txBody>
          <a:bodyPr vert="horz" lIns="14400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5" name="Datumsplatzhalter 11"/>
          <p:cNvSpPr>
            <a:spLocks noGrp="1"/>
          </p:cNvSpPr>
          <p:nvPr>
            <p:ph type="dt" sz="half" idx="2"/>
          </p:nvPr>
        </p:nvSpPr>
        <p:spPr>
          <a:xfrm>
            <a:off x="719138" y="6480000"/>
            <a:ext cx="900000" cy="2667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9139" y="2233612"/>
            <a:ext cx="7704136" cy="39973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err="1" smtClean="0"/>
              <a:t>Testerformat</a:t>
            </a:r>
            <a:r>
              <a:rPr lang="de-DE" dirty="0" smtClean="0"/>
              <a:t> bearbeiten</a:t>
            </a:r>
            <a:br>
              <a:rPr lang="de-DE" dirty="0" smtClean="0"/>
            </a:br>
            <a:r>
              <a:rPr lang="de-DE" dirty="0" smtClean="0"/>
              <a:t>Weiterer Text damit ich mehr Text optimal einstellen kann.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de-DE" dirty="0" smtClean="0"/>
              <a:t>Weiterer Text damit ich mehr Text optimal einstellen kann.</a:t>
            </a:r>
          </a:p>
          <a:p>
            <a:pPr lvl="1"/>
            <a:r>
              <a:rPr lang="de-DE" dirty="0" smtClean="0"/>
              <a:t>Zweite Ebene</a:t>
            </a:r>
            <a:br>
              <a:rPr lang="de-DE" dirty="0" smtClean="0"/>
            </a:br>
            <a:r>
              <a:rPr lang="de-DE" dirty="0" smtClean="0"/>
              <a:t>Weiterer Text damit ich mehr Text optimal einstellen kann.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Char char="–"/>
              <a:tabLst/>
              <a:defRPr/>
            </a:pPr>
            <a:r>
              <a:rPr lang="de-DE" dirty="0" smtClean="0"/>
              <a:t>Weiterer Text damit ich mehr Text optimal einstellen kann.</a:t>
            </a:r>
          </a:p>
          <a:p>
            <a:pPr lvl="2"/>
            <a:r>
              <a:rPr lang="de-DE" dirty="0" smtClean="0"/>
              <a:t>Dritte Ebene</a:t>
            </a:r>
            <a:br>
              <a:rPr lang="de-DE" dirty="0" smtClean="0"/>
            </a:br>
            <a:r>
              <a:rPr lang="de-DE" dirty="0" smtClean="0"/>
              <a:t>Weiterer Text damit ich mehr Text optimal einstellen kann.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19138" y="1116000"/>
            <a:ext cx="7704137" cy="11176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cxnSp>
        <p:nvCxnSpPr>
          <p:cNvPr id="11" name="Gerade Verbindung 1"/>
          <p:cNvCxnSpPr/>
          <p:nvPr/>
        </p:nvCxnSpPr>
        <p:spPr>
          <a:xfrm>
            <a:off x="1620000" y="6559200"/>
            <a:ext cx="0" cy="1404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720000" y="6480000"/>
            <a:ext cx="77032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  <p:pic>
        <p:nvPicPr>
          <p:cNvPr id="1026" name="Picture 2" descr="Logo Bundeskanzleramt Österreich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000" y="173038"/>
            <a:ext cx="33829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719138" y="935038"/>
            <a:ext cx="108000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5135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87" r:id="rId5"/>
    <p:sldLayoutId id="2147483681" r:id="rId6"/>
    <p:sldLayoutId id="2147483682" r:id="rId7"/>
    <p:sldLayoutId id="2147483683" r:id="rId8"/>
    <p:sldLayoutId id="2147483686" r:id="rId9"/>
    <p:sldLayoutId id="2147483654" r:id="rId10"/>
    <p:sldLayoutId id="2147483655" r:id="rId11"/>
    <p:sldLayoutId id="2147483688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tx2"/>
        </a:buClr>
        <a:buSzTx/>
        <a:buFont typeface="Wingdings" pitchFamily="2" charset="2"/>
        <a:buChar char="§"/>
        <a:tabLst/>
        <a:defRPr sz="24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tx2"/>
        </a:buClr>
        <a:buSzTx/>
        <a:buFont typeface="Arial" pitchFamily="34" charset="0"/>
        <a:buChar char="–"/>
        <a:tabLst/>
        <a:defRPr sz="20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9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ax.mustername@bka.gv.a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effentlicherdienst.gv.a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and its </a:t>
            </a:r>
            <a:r>
              <a:rPr lang="de-DE" dirty="0" err="1" smtClean="0"/>
              <a:t>role</a:t>
            </a:r>
            <a:r>
              <a:rPr lang="de-DE" dirty="0" smtClean="0"/>
              <a:t> in the performance </a:t>
            </a:r>
            <a:r>
              <a:rPr lang="de-DE" dirty="0" err="1" smtClean="0"/>
              <a:t>budgeting</a:t>
            </a:r>
            <a:r>
              <a:rPr lang="de-DE" dirty="0" smtClean="0"/>
              <a:t>/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The Federal Performance Management Office </a:t>
            </a:r>
            <a:endParaRPr lang="de-AT" dirty="0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711200" y="5487988"/>
            <a:ext cx="35575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l">
              <a:defRPr/>
            </a:pPr>
            <a:r>
              <a:rPr lang="de-AT" sz="1800" b="1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Monika Geppl </a:t>
            </a:r>
          </a:p>
          <a:p>
            <a:pPr algn="l">
              <a:defRPr/>
            </a:pPr>
            <a:r>
              <a:rPr lang="de-AT" sz="1800" b="1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Vienna, </a:t>
            </a:r>
            <a:r>
              <a:rPr lang="de-AT" b="1" dirty="0" err="1" smtClean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January</a:t>
            </a:r>
            <a:r>
              <a:rPr lang="de-AT" b="1" dirty="0" smtClean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 2014</a:t>
            </a:r>
            <a:endParaRPr lang="de-AT" sz="1800" b="1" dirty="0">
              <a:solidFill>
                <a:schemeClr val="tx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l">
              <a:defRPr/>
            </a:pPr>
            <a:r>
              <a:rPr lang="de-AT" sz="18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monika.geppl@bka.gv.at</a:t>
            </a:r>
          </a:p>
        </p:txBody>
      </p:sp>
    </p:spTree>
    <p:extLst>
      <p:ext uri="{BB962C8B-B14F-4D97-AF65-F5344CB8AC3E}">
        <p14:creationId xmlns:p14="http://schemas.microsoft.com/office/powerpoint/2010/main" val="81261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/</a:t>
            </a:r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statements</a:t>
            </a:r>
            <a:endParaRPr lang="de-DE" dirty="0" smtClean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10</a:t>
            </a:fld>
            <a:r>
              <a:rPr lang="de-AT" smtClean="0"/>
              <a:t> |</a:t>
            </a:r>
            <a:endParaRPr lang="de-AT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43475"/>
              </p:ext>
            </p:extLst>
          </p:nvPr>
        </p:nvGraphicFramePr>
        <p:xfrm>
          <a:off x="719136" y="1849953"/>
          <a:ext cx="7652871" cy="437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343"/>
                <a:gridCol w="5291528"/>
              </a:tblGrid>
              <a:tr h="346106">
                <a:tc>
                  <a:txBody>
                    <a:bodyPr/>
                    <a:lstStyle/>
                    <a:p>
                      <a:r>
                        <a:rPr lang="de-DE" dirty="0" smtClean="0"/>
                        <a:t>WHO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WHAT</a:t>
                      </a:r>
                      <a:endParaRPr lang="de-AT" dirty="0"/>
                    </a:p>
                  </a:txBody>
                  <a:tcPr/>
                </a:tc>
              </a:tr>
              <a:tr h="5823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Ministries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Draft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outcome</a:t>
                      </a:r>
                      <a:r>
                        <a:rPr lang="de-DE" baseline="0" dirty="0" smtClean="0"/>
                        <a:t>/</a:t>
                      </a:r>
                      <a:r>
                        <a:rPr lang="de-DE" baseline="0" dirty="0" err="1" smtClean="0"/>
                        <a:t>output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statement</a:t>
                      </a:r>
                      <a:r>
                        <a:rPr lang="de-DE" baseline="0" dirty="0" smtClean="0"/>
                        <a:t> </a:t>
                      </a:r>
                      <a:endParaRPr lang="de-AT" dirty="0"/>
                    </a:p>
                  </a:txBody>
                  <a:tcPr/>
                </a:tc>
              </a:tr>
              <a:tr h="582340">
                <a:tc>
                  <a:txBody>
                    <a:bodyPr/>
                    <a:lstStyle/>
                    <a:p>
                      <a:r>
                        <a:rPr lang="de-DE" dirty="0" smtClean="0"/>
                        <a:t>Court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Audit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Recommendations</a:t>
                      </a:r>
                      <a:endParaRPr lang="de-AT" dirty="0"/>
                    </a:p>
                  </a:txBody>
                  <a:tcPr/>
                </a:tc>
              </a:tr>
              <a:tr h="582340">
                <a:tc>
                  <a:txBody>
                    <a:bodyPr/>
                    <a:lstStyle/>
                    <a:p>
                      <a:r>
                        <a:rPr lang="de-DE" dirty="0" smtClean="0"/>
                        <a:t>Federal Performance Management</a:t>
                      </a:r>
                      <a:r>
                        <a:rPr lang="de-DE" baseline="0" dirty="0" smtClean="0"/>
                        <a:t> Office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Quality </a:t>
                      </a:r>
                      <a:r>
                        <a:rPr lang="de-DE" dirty="0" err="1" smtClean="0"/>
                        <a:t>assurance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baseline="0" dirty="0" smtClean="0"/>
                        <a:t> the </a:t>
                      </a:r>
                      <a:r>
                        <a:rPr lang="de-DE" baseline="0" dirty="0" err="1" smtClean="0"/>
                        <a:t>draft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outcome</a:t>
                      </a:r>
                      <a:r>
                        <a:rPr lang="de-DE" baseline="0" dirty="0" smtClean="0"/>
                        <a:t>/</a:t>
                      </a:r>
                      <a:r>
                        <a:rPr lang="de-DE" baseline="0" dirty="0" err="1" smtClean="0"/>
                        <a:t>output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statements</a:t>
                      </a:r>
                      <a:r>
                        <a:rPr lang="de-DE" baseline="0" dirty="0" smtClean="0"/>
                        <a:t> </a:t>
                      </a:r>
                      <a:endParaRPr lang="de-AT" dirty="0"/>
                    </a:p>
                  </a:txBody>
                  <a:tcPr/>
                </a:tc>
              </a:tr>
              <a:tr h="5823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Ministries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Response</a:t>
                      </a:r>
                      <a:r>
                        <a:rPr lang="de-DE" baseline="0" dirty="0" smtClean="0"/>
                        <a:t> to the </a:t>
                      </a:r>
                      <a:r>
                        <a:rPr lang="de-DE" dirty="0" err="1" smtClean="0"/>
                        <a:t>recommendations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the Court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Audit </a:t>
                      </a:r>
                      <a:endParaRPr lang="de-AT" dirty="0"/>
                    </a:p>
                  </a:txBody>
                  <a:tcPr/>
                </a:tc>
              </a:tr>
              <a:tr h="5823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Ministries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Adding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changes</a:t>
                      </a:r>
                      <a:r>
                        <a:rPr lang="de-DE" dirty="0" smtClean="0"/>
                        <a:t> to </a:t>
                      </a:r>
                      <a:r>
                        <a:rPr lang="de-DE" dirty="0" err="1" smtClean="0"/>
                        <a:t>outcome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output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statements</a:t>
                      </a:r>
                      <a:r>
                        <a:rPr lang="de-DE" baseline="0" dirty="0" smtClean="0"/>
                        <a:t> (=</a:t>
                      </a:r>
                      <a:r>
                        <a:rPr lang="de-DE" baseline="0" dirty="0" err="1" smtClean="0"/>
                        <a:t>comply</a:t>
                      </a:r>
                      <a:r>
                        <a:rPr lang="de-DE" baseline="0" dirty="0" smtClean="0"/>
                        <a:t>) </a:t>
                      </a:r>
                      <a:r>
                        <a:rPr lang="de-DE" baseline="0" dirty="0" err="1" smtClean="0"/>
                        <a:t>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explain</a:t>
                      </a:r>
                      <a:endParaRPr lang="de-AT" dirty="0"/>
                    </a:p>
                  </a:txBody>
                  <a:tcPr/>
                </a:tc>
              </a:tr>
              <a:tr h="470580">
                <a:tc>
                  <a:txBody>
                    <a:bodyPr/>
                    <a:lstStyle/>
                    <a:p>
                      <a:r>
                        <a:rPr lang="de-DE" dirty="0" smtClean="0"/>
                        <a:t>Ministry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Finance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Preparation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budget </a:t>
                      </a:r>
                      <a:r>
                        <a:rPr lang="de-DE" baseline="0" dirty="0" err="1" smtClean="0"/>
                        <a:t>documents</a:t>
                      </a:r>
                      <a:r>
                        <a:rPr lang="de-DE" baseline="0" dirty="0" smtClean="0"/>
                        <a:t> </a:t>
                      </a:r>
                      <a:endParaRPr lang="de-AT" dirty="0"/>
                    </a:p>
                  </a:txBody>
                  <a:tcPr/>
                </a:tc>
              </a:tr>
              <a:tr h="450371">
                <a:tc>
                  <a:txBody>
                    <a:bodyPr/>
                    <a:lstStyle/>
                    <a:p>
                      <a:r>
                        <a:rPr lang="de-DE" dirty="0" smtClean="0"/>
                        <a:t>Federal </a:t>
                      </a:r>
                      <a:r>
                        <a:rPr lang="de-DE" dirty="0" err="1" smtClean="0"/>
                        <a:t>Government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Submitting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draft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annual</a:t>
                      </a:r>
                      <a:r>
                        <a:rPr lang="de-DE" baseline="0" dirty="0" smtClean="0"/>
                        <a:t> budget to </a:t>
                      </a:r>
                      <a:r>
                        <a:rPr lang="de-DE" baseline="0" dirty="0" err="1" smtClean="0"/>
                        <a:t>Parliament</a:t>
                      </a:r>
                      <a:r>
                        <a:rPr lang="de-DE" baseline="0" dirty="0" smtClean="0"/>
                        <a:t> 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2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ea typeface="ＭＳ Ｐゴシック" charset="0"/>
              </a:rPr>
              <a:t>Quality assurance </a:t>
            </a:r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711200" y="1884363"/>
            <a:ext cx="7718425" cy="3981450"/>
          </a:xfrm>
        </p:spPr>
        <p:txBody>
          <a:bodyPr/>
          <a:lstStyle/>
          <a:p>
            <a:pPr>
              <a:defRPr/>
            </a:pPr>
            <a:r>
              <a:rPr lang="de-DE" dirty="0" err="1" smtClean="0"/>
              <a:t>Scope</a:t>
            </a:r>
            <a:endParaRPr lang="de-DE" dirty="0" smtClean="0"/>
          </a:p>
          <a:p>
            <a:pPr lvl="1">
              <a:defRPr/>
            </a:pPr>
            <a:r>
              <a:rPr lang="de-DE" dirty="0" err="1" smtClean="0"/>
              <a:t>outcome</a:t>
            </a:r>
            <a:r>
              <a:rPr lang="de-DE" dirty="0" smtClean="0"/>
              <a:t> and </a:t>
            </a:r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statements</a:t>
            </a:r>
            <a:r>
              <a:rPr lang="de-DE" dirty="0" smtClean="0"/>
              <a:t> in the Annual Budget</a:t>
            </a:r>
          </a:p>
          <a:p>
            <a:pPr>
              <a:defRPr/>
            </a:pPr>
            <a:r>
              <a:rPr lang="de-DE" dirty="0" smtClean="0"/>
              <a:t>Focus</a:t>
            </a:r>
          </a:p>
          <a:p>
            <a:pPr lvl="1">
              <a:defRPr/>
            </a:pPr>
            <a:r>
              <a:rPr lang="de-DE" dirty="0" err="1"/>
              <a:t>methodology</a:t>
            </a:r>
            <a:endParaRPr lang="de-DE" dirty="0"/>
          </a:p>
          <a:p>
            <a:pPr lvl="1">
              <a:defRPr/>
            </a:pPr>
            <a:r>
              <a:rPr lang="de-DE" dirty="0"/>
              <a:t>uniform </a:t>
            </a:r>
            <a:r>
              <a:rPr lang="de-DE" dirty="0" err="1"/>
              <a:t>quality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objectives</a:t>
            </a:r>
            <a:r>
              <a:rPr lang="de-DE" dirty="0"/>
              <a:t> and indicators </a:t>
            </a:r>
          </a:p>
          <a:p>
            <a:pPr lvl="1">
              <a:defRPr/>
            </a:pPr>
            <a:r>
              <a:rPr lang="de-DE" dirty="0" err="1" smtClean="0"/>
              <a:t>initiation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coordination</a:t>
            </a:r>
            <a:r>
              <a:rPr lang="de-DE" dirty="0"/>
              <a:t> </a:t>
            </a:r>
            <a:r>
              <a:rPr lang="de-DE" dirty="0" err="1"/>
              <a:t>meetings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interfaces</a:t>
            </a:r>
            <a:endParaRPr lang="de-DE" dirty="0"/>
          </a:p>
          <a:p>
            <a:pPr>
              <a:defRPr/>
            </a:pPr>
            <a:r>
              <a:rPr lang="de-DE" dirty="0" err="1" smtClean="0"/>
              <a:t>Process</a:t>
            </a:r>
            <a:endParaRPr lang="de-DE" dirty="0" smtClean="0"/>
          </a:p>
          <a:p>
            <a:pPr lvl="1">
              <a:defRPr/>
            </a:pPr>
            <a:r>
              <a:rPr lang="de-DE" dirty="0" smtClean="0"/>
              <a:t>Federal Performance Management Office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recommend</a:t>
            </a:r>
            <a:r>
              <a:rPr lang="de-DE" dirty="0" smtClean="0"/>
              <a:t>  </a:t>
            </a:r>
            <a:r>
              <a:rPr lang="de-DE" dirty="0" err="1" smtClean="0"/>
              <a:t>clarification</a:t>
            </a:r>
            <a:r>
              <a:rPr lang="de-DE" dirty="0" smtClean="0"/>
              <a:t> and </a:t>
            </a:r>
            <a:r>
              <a:rPr lang="de-DE" dirty="0" err="1" smtClean="0"/>
              <a:t>changes</a:t>
            </a:r>
            <a:r>
              <a:rPr lang="de-DE" dirty="0" smtClean="0"/>
              <a:t> to </a:t>
            </a:r>
            <a:r>
              <a:rPr lang="de-DE" dirty="0" err="1" smtClean="0"/>
              <a:t>ministry</a:t>
            </a:r>
            <a:r>
              <a:rPr lang="de-DE" altLang="de-DE" dirty="0" err="1" smtClean="0"/>
              <a:t>‘</a:t>
            </a:r>
            <a:r>
              <a:rPr lang="de-DE" dirty="0" err="1" smtClean="0"/>
              <a:t>s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 and </a:t>
            </a:r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statement</a:t>
            </a:r>
            <a:endParaRPr lang="de-DE" dirty="0" smtClean="0"/>
          </a:p>
          <a:p>
            <a:pPr lvl="1">
              <a:defRPr/>
            </a:pPr>
            <a:r>
              <a:rPr lang="de-DE" dirty="0" smtClean="0"/>
              <a:t>Ministry must </a:t>
            </a:r>
            <a:r>
              <a:rPr lang="de-DE" altLang="de-DE" dirty="0" smtClean="0"/>
              <a:t>“</a:t>
            </a:r>
            <a:r>
              <a:rPr lang="de-DE" altLang="ja-JP" dirty="0" err="1" smtClean="0"/>
              <a:t>comply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or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explain</a:t>
            </a:r>
            <a:r>
              <a:rPr lang="de-DE" altLang="de-DE" dirty="0" smtClean="0"/>
              <a:t>“</a:t>
            </a:r>
            <a:endParaRPr lang="de-DE" dirty="0" smtClean="0"/>
          </a:p>
        </p:txBody>
      </p:sp>
      <p:sp>
        <p:nvSpPr>
          <p:cNvPr id="29701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6294438" y="6454775"/>
            <a:ext cx="2135187" cy="201613"/>
          </a:xfrm>
          <a:prstGeom prst="rect">
            <a:avLst/>
          </a:prstGeo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9793EAA-EE8C-45EE-BAB7-27D331DEB08D}" type="slidenum">
              <a:rPr lang="de-AT" altLang="de-DE" sz="1300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r>
              <a:rPr lang="de-AT" altLang="de-DE" sz="1300" smtClean="0">
                <a:solidFill>
                  <a:schemeClr val="tx2"/>
                </a:solidFill>
              </a:rPr>
              <a:t> |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430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>
                <a:ea typeface="ＭＳ Ｐゴシック" charset="0"/>
              </a:rPr>
              <a:t>Quality criteria for performance information</a:t>
            </a:r>
          </a:p>
        </p:txBody>
      </p:sp>
      <p:graphicFrame>
        <p:nvGraphicFramePr>
          <p:cNvPr id="2380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878648"/>
              </p:ext>
            </p:extLst>
          </p:nvPr>
        </p:nvGraphicFramePr>
        <p:xfrm>
          <a:off x="723900" y="1949450"/>
          <a:ext cx="7669213" cy="4251326"/>
        </p:xfrm>
        <a:graphic>
          <a:graphicData uri="http://schemas.openxmlformats.org/drawingml/2006/table">
            <a:tbl>
              <a:tblPr/>
              <a:tblGrid>
                <a:gridCol w="2436813"/>
                <a:gridCol w="5232400"/>
              </a:tblGrid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Relevant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Focused  on ministry</a:t>
                      </a:r>
                      <a:r>
                        <a:rPr kumimoji="0" lang="ja-JP" alt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‘</a:t>
                      </a:r>
                      <a:r>
                        <a:rPr kumimoji="0" lang="de-AT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 priorities; providing meaningful information </a:t>
                      </a: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Consistent 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Linkage of outcomes and ouputs, objectives and performance indicators 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Comprehensible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Clearly formulated and easy to understand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Contextualised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Based on the Federal Government</a:t>
                      </a:r>
                      <a:r>
                        <a:rPr kumimoji="0" lang="ja-JP" alt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‘</a:t>
                      </a:r>
                      <a:r>
                        <a:rPr kumimoji="0" lang="de-AT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 Programme and the resprective ministry</a:t>
                      </a:r>
                      <a:r>
                        <a:rPr kumimoji="0" lang="ja-JP" alt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‘</a:t>
                      </a:r>
                      <a:r>
                        <a:rPr kumimoji="0" lang="de-AT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 sphere of competence </a:t>
                      </a:r>
                      <a:endParaRPr kumimoji="0" lang="de-A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Comparable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Consistent use of objectives and indicators </a:t>
                      </a: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0019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Verifiable </a:t>
                      </a: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Using</a:t>
                      </a:r>
                      <a:r>
                        <a:rPr kumimoji="0" lang="de-A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quantitative </a:t>
                      </a:r>
                      <a:r>
                        <a:rPr kumimoji="0" lang="de-A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or</a:t>
                      </a:r>
                      <a:r>
                        <a:rPr kumimoji="0" lang="de-A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qualitative </a:t>
                      </a:r>
                      <a:r>
                        <a:rPr kumimoji="0" lang="de-A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performance</a:t>
                      </a:r>
                      <a:r>
                        <a:rPr kumimoji="0" lang="de-A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de-A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indicators</a:t>
                      </a:r>
                      <a:endParaRPr kumimoji="0" lang="de-A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0000" marR="18000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8D8"/>
                    </a:solidFill>
                  </a:tcPr>
                </a:tc>
              </a:tr>
            </a:tbl>
          </a:graphicData>
        </a:graphic>
      </p:graphicFrame>
      <p:sp>
        <p:nvSpPr>
          <p:cNvPr id="21527" name="Rectangle 31"/>
          <p:cNvSpPr>
            <a:spLocks noChangeArrowheads="1"/>
          </p:cNvSpPr>
          <p:nvPr/>
        </p:nvSpPr>
        <p:spPr bwMode="auto">
          <a:xfrm>
            <a:off x="3127375" y="1944688"/>
            <a:ext cx="5259388" cy="4256088"/>
          </a:xfrm>
          <a:prstGeom prst="rect">
            <a:avLst/>
          </a:prstGeom>
          <a:solidFill>
            <a:srgbClr val="4D4D4D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12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286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19137" y="1992160"/>
            <a:ext cx="7704000" cy="3996000"/>
          </a:xfrm>
        </p:spPr>
        <p:txBody>
          <a:bodyPr/>
          <a:lstStyle/>
          <a:p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areas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proctection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violence</a:t>
            </a:r>
            <a:endParaRPr lang="de-DE" dirty="0" smtClean="0"/>
          </a:p>
          <a:p>
            <a:pPr lvl="1"/>
            <a:r>
              <a:rPr lang="de-DE" dirty="0" err="1"/>
              <a:t>r</a:t>
            </a:r>
            <a:r>
              <a:rPr lang="de-DE" dirty="0" err="1" smtClean="0"/>
              <a:t>econciliation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/>
              <a:t> </a:t>
            </a:r>
            <a:r>
              <a:rPr lang="de-DE" dirty="0" smtClean="0"/>
              <a:t>and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cience</a:t>
            </a:r>
            <a:r>
              <a:rPr lang="de-DE" dirty="0" smtClean="0"/>
              <a:t> and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</a:p>
          <a:p>
            <a:r>
              <a:rPr lang="de-DE" dirty="0" err="1"/>
              <a:t>w</a:t>
            </a:r>
            <a:r>
              <a:rPr lang="de-DE" dirty="0" err="1" smtClean="0"/>
              <a:t>eak</a:t>
            </a:r>
            <a:r>
              <a:rPr lang="de-DE" dirty="0" smtClean="0"/>
              <a:t>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mechanism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r>
              <a:rPr lang="de-DE" dirty="0" smtClean="0"/>
              <a:t> („</a:t>
            </a:r>
            <a:r>
              <a:rPr lang="de-DE" dirty="0" err="1" smtClean="0"/>
              <a:t>comply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explain</a:t>
            </a:r>
            <a:r>
              <a:rPr lang="de-DE" dirty="0" smtClean="0"/>
              <a:t>“)</a:t>
            </a:r>
          </a:p>
          <a:p>
            <a:pPr lvl="1"/>
            <a:r>
              <a:rPr lang="de-DE" dirty="0" err="1" smtClean="0"/>
              <a:t>Ministries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informed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overlapping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/>
              <a:t>possible</a:t>
            </a:r>
            <a:r>
              <a:rPr lang="de-DE" dirty="0"/>
              <a:t> </a:t>
            </a:r>
            <a:r>
              <a:rPr lang="de-DE" dirty="0" err="1" smtClean="0"/>
              <a:t>conflicting</a:t>
            </a:r>
            <a:r>
              <a:rPr lang="de-DE" dirty="0" smtClean="0"/>
              <a:t> </a:t>
            </a:r>
            <a:r>
              <a:rPr lang="de-DE" dirty="0" err="1" smtClean="0"/>
              <a:t>obejctives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/>
              <a:t>e</a:t>
            </a:r>
            <a:r>
              <a:rPr lang="de-DE" dirty="0" err="1" smtClean="0"/>
              <a:t>xchange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information on </a:t>
            </a:r>
            <a:r>
              <a:rPr lang="de-DE" dirty="0" err="1" smtClean="0"/>
              <a:t>desired</a:t>
            </a:r>
            <a:r>
              <a:rPr lang="de-DE" dirty="0" smtClean="0"/>
              <a:t> </a:t>
            </a:r>
            <a:r>
              <a:rPr lang="de-DE" dirty="0" err="1" smtClean="0"/>
              <a:t>outcomes</a:t>
            </a:r>
            <a:r>
              <a:rPr lang="de-DE" dirty="0" smtClean="0"/>
              <a:t>/</a:t>
            </a:r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actions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ministries</a:t>
            </a:r>
            <a:r>
              <a:rPr lang="de-DE" dirty="0" smtClean="0"/>
              <a:t> involved</a:t>
            </a:r>
            <a:r>
              <a:rPr lang="de-DE" dirty="0"/>
              <a:t> </a:t>
            </a:r>
          </a:p>
          <a:p>
            <a:pPr lvl="1"/>
            <a:r>
              <a:rPr lang="de-DE" sz="2200" dirty="0" err="1"/>
              <a:t>a</a:t>
            </a:r>
            <a:r>
              <a:rPr lang="de-DE" sz="2200" dirty="0" err="1" smtClean="0"/>
              <a:t>djusting</a:t>
            </a:r>
            <a:r>
              <a:rPr lang="de-DE" sz="2200" dirty="0" smtClean="0"/>
              <a:t> </a:t>
            </a:r>
            <a:r>
              <a:rPr lang="de-DE" sz="2200" dirty="0" err="1" smtClean="0"/>
              <a:t>wordings</a:t>
            </a:r>
            <a:r>
              <a:rPr lang="de-DE" sz="2200" dirty="0" smtClean="0"/>
              <a:t>, indicators and </a:t>
            </a:r>
            <a:r>
              <a:rPr lang="de-DE" sz="2200" dirty="0" err="1" smtClean="0"/>
              <a:t>target</a:t>
            </a:r>
            <a:r>
              <a:rPr lang="de-DE" sz="2200" dirty="0" smtClean="0"/>
              <a:t> </a:t>
            </a:r>
            <a:r>
              <a:rPr lang="de-DE" sz="2200" dirty="0" err="1" smtClean="0"/>
              <a:t>values</a:t>
            </a:r>
            <a:r>
              <a:rPr lang="de-DE" sz="2200" dirty="0" smtClean="0"/>
              <a:t>  </a:t>
            </a:r>
            <a:endParaRPr lang="de-AT" sz="2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governmental</a:t>
            </a:r>
            <a:r>
              <a:rPr lang="de-DE" dirty="0" smtClean="0"/>
              <a:t> </a:t>
            </a:r>
            <a:r>
              <a:rPr lang="de-DE" dirty="0" err="1" smtClean="0"/>
              <a:t>objectives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13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14880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14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3627604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109106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pPr lvl="1"/>
            <a:r>
              <a:rPr lang="de-DE" dirty="0" err="1"/>
              <a:t>f</a:t>
            </a:r>
            <a:r>
              <a:rPr lang="de-DE" dirty="0" err="1" smtClean="0"/>
              <a:t>ocuses</a:t>
            </a:r>
            <a:r>
              <a:rPr lang="de-DE" dirty="0" smtClean="0"/>
              <a:t> on the </a:t>
            </a:r>
            <a:r>
              <a:rPr lang="de-DE" dirty="0" err="1" smtClean="0"/>
              <a:t>cross</a:t>
            </a:r>
            <a:r>
              <a:rPr lang="de-DE" dirty="0" smtClean="0"/>
              <a:t>-ministerial performance </a:t>
            </a:r>
            <a:r>
              <a:rPr lang="de-DE" dirty="0" err="1" smtClean="0"/>
              <a:t>budgeting</a:t>
            </a:r>
            <a:r>
              <a:rPr lang="de-DE" dirty="0" smtClean="0"/>
              <a:t>/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 smtClean="0"/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tandardisation</a:t>
            </a:r>
            <a:r>
              <a:rPr lang="de-DE" dirty="0" smtClean="0"/>
              <a:t> and 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</a:p>
          <a:p>
            <a:pPr lvl="1"/>
            <a:endParaRPr lang="de-DE" dirty="0" smtClean="0"/>
          </a:p>
          <a:p>
            <a:r>
              <a:rPr lang="de-DE" dirty="0" err="1" smtClean="0"/>
              <a:t>Ministries</a:t>
            </a:r>
            <a:endParaRPr lang="de-DE" dirty="0" smtClean="0"/>
          </a:p>
          <a:p>
            <a:pPr lvl="1"/>
            <a:r>
              <a:rPr lang="de-DE" dirty="0"/>
              <a:t>p</a:t>
            </a:r>
            <a:r>
              <a:rPr lang="de-DE" dirty="0" smtClean="0"/>
              <a:t>erformance </a:t>
            </a:r>
            <a:r>
              <a:rPr lang="de-DE" dirty="0" err="1" smtClean="0"/>
              <a:t>mangagement</a:t>
            </a:r>
            <a:r>
              <a:rPr lang="de-DE" dirty="0" smtClean="0"/>
              <a:t> </a:t>
            </a:r>
            <a:r>
              <a:rPr lang="de-DE" dirty="0" err="1" smtClean="0"/>
              <a:t>offices</a:t>
            </a:r>
            <a:r>
              <a:rPr lang="de-DE" dirty="0" smtClean="0"/>
              <a:t>/</a:t>
            </a:r>
            <a:r>
              <a:rPr lang="de-DE" dirty="0" err="1" smtClean="0"/>
              <a:t>officers</a:t>
            </a:r>
            <a:endParaRPr lang="de-DE" dirty="0" smtClean="0"/>
          </a:p>
          <a:p>
            <a:pPr lvl="1"/>
            <a:r>
              <a:rPr lang="de-DE" dirty="0" err="1"/>
              <a:t>d</a:t>
            </a:r>
            <a:r>
              <a:rPr lang="de-DE" dirty="0" err="1" smtClean="0"/>
              <a:t>efine</a:t>
            </a:r>
            <a:r>
              <a:rPr lang="de-DE" dirty="0" smtClean="0"/>
              <a:t> and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internal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 smtClean="0"/>
          </a:p>
          <a:p>
            <a:pPr lvl="1"/>
            <a:r>
              <a:rPr lang="de-DE" dirty="0" err="1"/>
              <a:t>c</a:t>
            </a:r>
            <a:r>
              <a:rPr lang="de-DE" dirty="0" err="1" smtClean="0"/>
              <a:t>lose</a:t>
            </a:r>
            <a:r>
              <a:rPr lang="de-DE" dirty="0" smtClean="0"/>
              <a:t> </a:t>
            </a:r>
            <a:r>
              <a:rPr lang="de-DE" dirty="0" err="1" smtClean="0"/>
              <a:t>collaboration</a:t>
            </a:r>
            <a:r>
              <a:rPr lang="de-DE" dirty="0" smtClean="0"/>
              <a:t> with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r>
              <a:rPr lang="de-DE" dirty="0" smtClean="0"/>
              <a:t> (e.g. budget and personnel </a:t>
            </a:r>
            <a:r>
              <a:rPr lang="de-DE" dirty="0" err="1" smtClean="0"/>
              <a:t>department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Institutions involved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15</a:t>
            </a:fld>
            <a:r>
              <a:rPr lang="de-AT" dirty="0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dirty="0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31.1.2014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923861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ea typeface="ＭＳ Ｐゴシック" charset="0"/>
              </a:rPr>
              <a:t>Performance </a:t>
            </a:r>
            <a:r>
              <a:rPr lang="de-DE" dirty="0" smtClean="0">
                <a:ea typeface="ＭＳ Ｐゴシック" charset="0"/>
              </a:rPr>
              <a:t>contracts</a:t>
            </a:r>
            <a:endParaRPr lang="de-DE" dirty="0">
              <a:ea typeface="ＭＳ Ｐゴシック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2187575"/>
            <a:ext cx="7718425" cy="3981450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de-DE" sz="2200" dirty="0" smtClean="0">
                <a:ea typeface="ＭＳ Ｐゴシック" charset="0"/>
              </a:rPr>
              <a:t>Internal </a:t>
            </a:r>
            <a:r>
              <a:rPr lang="de-DE" sz="2200" dirty="0">
                <a:ea typeface="ＭＳ Ｐゴシック" charset="0"/>
              </a:rPr>
              <a:t>medium-term steering document for public bodies</a:t>
            </a:r>
          </a:p>
          <a:p>
            <a:pPr>
              <a:buFont typeface="Wingdings" charset="0"/>
              <a:buChar char="§"/>
              <a:defRPr/>
            </a:pPr>
            <a:r>
              <a:rPr lang="de-DE" sz="2200" dirty="0">
                <a:ea typeface="ＭＳ Ｐゴシック" charset="0"/>
              </a:rPr>
              <a:t>Integrating </a:t>
            </a:r>
          </a:p>
          <a:p>
            <a:pPr lvl="1">
              <a:buFont typeface="Arial" charset="0"/>
              <a:buChar char="–"/>
              <a:defRPr/>
            </a:pPr>
            <a:r>
              <a:rPr lang="de-DE" sz="1800" dirty="0">
                <a:ea typeface="Arial" charset="0"/>
              </a:rPr>
              <a:t>performance information (outputs and indicators) with </a:t>
            </a:r>
          </a:p>
          <a:p>
            <a:pPr lvl="1">
              <a:buFont typeface="Arial" charset="0"/>
              <a:buChar char="–"/>
              <a:defRPr/>
            </a:pPr>
            <a:r>
              <a:rPr lang="de-DE" sz="1800" dirty="0">
                <a:ea typeface="Arial" charset="0"/>
              </a:rPr>
              <a:t>budget and personnel resources</a:t>
            </a:r>
          </a:p>
          <a:p>
            <a:pPr>
              <a:buFont typeface="Wingdings" charset="0"/>
              <a:buChar char="§"/>
              <a:defRPr/>
            </a:pPr>
            <a:r>
              <a:rPr lang="de-DE" sz="2200" dirty="0">
                <a:ea typeface="ＭＳ Ｐゴシック" charset="0"/>
              </a:rPr>
              <a:t>Only binding between </a:t>
            </a:r>
          </a:p>
          <a:p>
            <a:pPr lvl="1">
              <a:buFont typeface="Arial" charset="0"/>
              <a:buChar char="–"/>
              <a:defRPr/>
            </a:pPr>
            <a:r>
              <a:rPr lang="de-DE" sz="1800" dirty="0">
                <a:ea typeface="Arial" charset="0"/>
              </a:rPr>
              <a:t>the ministry and </a:t>
            </a:r>
          </a:p>
          <a:p>
            <a:pPr lvl="1">
              <a:buFont typeface="Arial" charset="0"/>
              <a:buChar char="–"/>
              <a:defRPr/>
            </a:pPr>
            <a:r>
              <a:rPr lang="de-DE" sz="1800" dirty="0">
                <a:ea typeface="Arial" charset="0"/>
              </a:rPr>
              <a:t>its subordinate bodies</a:t>
            </a:r>
          </a:p>
          <a:p>
            <a:pPr>
              <a:buFont typeface="Wingdings" charset="0"/>
              <a:buChar char="§"/>
              <a:defRPr/>
            </a:pPr>
            <a:r>
              <a:rPr lang="de-DE" sz="2200" dirty="0">
                <a:ea typeface="ＭＳ Ｐゴシック" charset="0"/>
              </a:rPr>
              <a:t>The </a:t>
            </a:r>
            <a:r>
              <a:rPr lang="de-DE" sz="2200" dirty="0" smtClean="0">
                <a:ea typeface="ＭＳ Ｐゴシック" charset="0"/>
              </a:rPr>
              <a:t>Supplement to the Annual Budget </a:t>
            </a:r>
            <a:r>
              <a:rPr lang="de-DE" sz="2200" dirty="0" err="1" smtClean="0">
                <a:ea typeface="ＭＳ Ｐゴシック" charset="0"/>
              </a:rPr>
              <a:t>include</a:t>
            </a:r>
            <a:r>
              <a:rPr lang="de-DE" sz="2200" dirty="0" smtClean="0">
                <a:ea typeface="ＭＳ Ｐゴシック" charset="0"/>
              </a:rPr>
              <a:t> </a:t>
            </a:r>
            <a:r>
              <a:rPr lang="de-DE" sz="2200" dirty="0">
                <a:ea typeface="ＭＳ Ｐゴシック" charset="0"/>
              </a:rPr>
              <a:t>a </a:t>
            </a:r>
            <a:r>
              <a:rPr lang="de-DE" sz="2200" dirty="0" err="1">
                <a:ea typeface="ＭＳ Ｐゴシック" charset="0"/>
              </a:rPr>
              <a:t>summary</a:t>
            </a:r>
            <a:r>
              <a:rPr lang="de-DE" sz="2200" dirty="0">
                <a:ea typeface="ＭＳ Ｐゴシック" charset="0"/>
              </a:rPr>
              <a:t> </a:t>
            </a:r>
            <a:r>
              <a:rPr lang="de-DE" sz="2200" dirty="0" err="1">
                <a:ea typeface="ＭＳ Ｐゴシック" charset="0"/>
              </a:rPr>
              <a:t>of</a:t>
            </a:r>
            <a:r>
              <a:rPr lang="de-DE" sz="2200" dirty="0">
                <a:ea typeface="ＭＳ Ｐゴシック" charset="0"/>
              </a:rPr>
              <a:t> performance </a:t>
            </a:r>
            <a:r>
              <a:rPr lang="de-DE" sz="2200" dirty="0" smtClean="0">
                <a:ea typeface="ＭＳ Ｐゴシック" charset="0"/>
              </a:rPr>
              <a:t>contracts.</a:t>
            </a:r>
            <a:endParaRPr lang="de-DE" sz="2200" dirty="0">
              <a:ea typeface="ＭＳ Ｐゴシック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16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61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17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4122274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2001294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Performance reporting </a:t>
            </a:r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>
          <a:xfrm>
            <a:off x="690563" y="1903413"/>
            <a:ext cx="7718425" cy="3981450"/>
          </a:xfrm>
        </p:spPr>
        <p:txBody>
          <a:bodyPr/>
          <a:lstStyle/>
          <a:p>
            <a:pPr>
              <a:defRPr/>
            </a:pPr>
            <a:r>
              <a:rPr lang="sv-SE" dirty="0" smtClean="0">
                <a:ea typeface="ＭＳ Ｐゴシック" pitchFamily="34" charset="-128"/>
              </a:rPr>
              <a:t>Ministries</a:t>
            </a:r>
            <a:r>
              <a:rPr lang="sv-SE" altLang="de-DE" dirty="0" smtClean="0">
                <a:ea typeface="ＭＳ Ｐゴシック" pitchFamily="34" charset="-128"/>
              </a:rPr>
              <a:t>’</a:t>
            </a:r>
            <a:r>
              <a:rPr lang="sv-SE" dirty="0" smtClean="0">
                <a:ea typeface="ＭＳ Ｐゴシック" pitchFamily="34" charset="-128"/>
              </a:rPr>
              <a:t> statements on achievement of objectives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focus: outcome and output statement in the Annual Budget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to be submitted to the Federal Performance Management Office by May 31 of the following year </a:t>
            </a:r>
          </a:p>
          <a:p>
            <a:pPr lvl="1">
              <a:buFont typeface="Arial" pitchFamily="34" charset="0"/>
              <a:buChar char="–"/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>
                <a:ea typeface="ＭＳ Ｐゴシック" pitchFamily="34" charset="-128"/>
              </a:rPr>
              <a:t>Annual Federal Performance Report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drawn up by the Federal Performance Management Office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based on ministries</a:t>
            </a:r>
            <a:r>
              <a:rPr lang="sv-SE" altLang="de-DE" dirty="0" smtClean="0"/>
              <a:t>’</a:t>
            </a:r>
            <a:r>
              <a:rPr lang="sv-SE" dirty="0" smtClean="0"/>
              <a:t> statements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to be submitted to Parliament by October 31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sv-SE" dirty="0" smtClean="0"/>
              <a:t>discussed together with the draft Annual Budget for the next year </a:t>
            </a:r>
          </a:p>
          <a:p>
            <a:pPr>
              <a:defRPr/>
            </a:pPr>
            <a:endParaRPr lang="sv-SE" dirty="0" smtClean="0">
              <a:ea typeface="ＭＳ Ｐゴシック" pitchFamily="34" charset="-128"/>
            </a:endParaRPr>
          </a:p>
          <a:p>
            <a:pPr lvl="1">
              <a:buFont typeface="Arial" pitchFamily="34" charset="0"/>
              <a:buChar char="–"/>
              <a:defRPr/>
            </a:pPr>
            <a:endParaRPr lang="sv-SE" sz="2400" dirty="0" smtClean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18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6608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Annual Federal Performance Report</a:t>
            </a:r>
            <a:endParaRPr lang="de-AT" dirty="0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955675" y="2159000"/>
            <a:ext cx="21145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800" b="1" smtClean="0">
                <a:solidFill>
                  <a:srgbClr val="D10019"/>
                </a:solidFill>
              </a:rPr>
              <a:t>Ministries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394075" y="2127250"/>
            <a:ext cx="24177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800" b="1" dirty="0" smtClean="0">
                <a:solidFill>
                  <a:srgbClr val="D10019"/>
                </a:solidFill>
              </a:rPr>
              <a:t>Performance Management Office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6008688" y="2138363"/>
            <a:ext cx="23717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800" b="1" smtClean="0">
                <a:solidFill>
                  <a:srgbClr val="D10019"/>
                </a:solidFill>
              </a:rPr>
              <a:t>Parliament &amp; interested public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955675" y="2811463"/>
            <a:ext cx="2511425" cy="217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evaluation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statement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on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achievement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of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objectives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</a:p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reporting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  <a:p>
            <a:pPr algn="l" eaLnBrk="1" hangingPunct="1">
              <a:spcBef>
                <a:spcPct val="50000"/>
              </a:spcBef>
              <a:defRPr/>
            </a:pP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3424238" y="2811463"/>
            <a:ext cx="2295525" cy="203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standardisation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quality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assurance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</a:p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coordination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  <a:p>
            <a:pPr marL="144000" indent="-144000" algn="l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reporting</a:t>
            </a:r>
            <a:r>
              <a:rPr lang="de-DE" sz="1800" dirty="0" smtClean="0">
                <a:solidFill>
                  <a:schemeClr val="bg1">
                    <a:lumMod val="10000"/>
                  </a:schemeClr>
                </a:solidFill>
                <a:ea typeface="+mn-ea"/>
              </a:rPr>
              <a:t> 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  <a:p>
            <a:pPr algn="l" eaLnBrk="1" hangingPunct="1">
              <a:spcBef>
                <a:spcPct val="50000"/>
              </a:spcBef>
              <a:defRPr/>
            </a:pPr>
            <a:endParaRPr lang="de-AT" sz="1800" dirty="0" smtClean="0">
              <a:solidFill>
                <a:schemeClr val="bg1">
                  <a:lumMod val="10000"/>
                </a:schemeClr>
              </a:solidFill>
              <a:ea typeface="+mn-ea"/>
            </a:endParaRP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6018213" y="2833688"/>
            <a:ext cx="2519362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2875" indent="-14287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</a:rPr>
              <a:t>discussion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</a:rPr>
              <a:t>of</a:t>
            </a:r>
            <a:r>
              <a:rPr lang="de-AT" sz="18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AT" sz="1800" dirty="0" err="1" smtClean="0">
                <a:solidFill>
                  <a:schemeClr val="bg1">
                    <a:lumMod val="10000"/>
                  </a:schemeClr>
                </a:solidFill>
              </a:rPr>
              <a:t>results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</a:endParaRPr>
          </a:p>
          <a:p>
            <a:pPr algn="l"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de-DE" sz="1800" dirty="0" err="1" smtClean="0">
                <a:solidFill>
                  <a:schemeClr val="bg1">
                    <a:lumMod val="10000"/>
                  </a:schemeClr>
                </a:solidFill>
              </a:rPr>
              <a:t>political</a:t>
            </a:r>
            <a:r>
              <a:rPr lang="de-DE" sz="18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DE" sz="1800" dirty="0" err="1" smtClean="0">
                <a:solidFill>
                  <a:schemeClr val="bg1">
                    <a:lumMod val="10000"/>
                  </a:schemeClr>
                </a:solidFill>
              </a:rPr>
              <a:t>accountability</a:t>
            </a:r>
            <a:r>
              <a:rPr lang="de-DE" sz="18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de-AT" sz="18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4588" name="Picture 13"/>
          <p:cNvPicPr>
            <a:picLocks noChangeAspect="1" noChangeArrowheads="1"/>
          </p:cNvPicPr>
          <p:nvPr/>
        </p:nvPicPr>
        <p:blipFill>
          <a:blip r:embed="rId3"/>
          <a:srcRect l="51405" t="23958" r="20374" b="27924"/>
          <a:stretch>
            <a:fillRect/>
          </a:stretch>
        </p:blipFill>
        <p:spPr bwMode="auto">
          <a:xfrm>
            <a:off x="3943350" y="4911725"/>
            <a:ext cx="841375" cy="11477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>
            <a:outerShdw blurRad="63500" dist="107763" dir="81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9" name="Text Box 16"/>
          <p:cNvSpPr txBox="1">
            <a:spLocks noChangeArrowheads="1"/>
          </p:cNvSpPr>
          <p:nvPr/>
        </p:nvSpPr>
        <p:spPr bwMode="auto">
          <a:xfrm>
            <a:off x="4657725" y="5070475"/>
            <a:ext cx="21669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AT" sz="1600" b="1" dirty="0" smtClean="0">
                <a:solidFill>
                  <a:schemeClr val="bg1">
                    <a:lumMod val="10000"/>
                  </a:schemeClr>
                </a:solidFill>
              </a:rPr>
              <a:t>31 </a:t>
            </a:r>
            <a:r>
              <a:rPr lang="de-AT" sz="1600" b="1" dirty="0" err="1" smtClean="0">
                <a:solidFill>
                  <a:schemeClr val="bg1">
                    <a:lumMod val="10000"/>
                  </a:schemeClr>
                </a:solidFill>
              </a:rPr>
              <a:t>October</a:t>
            </a:r>
            <a:endParaRPr lang="de-AT" sz="1600" b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4590" name="AutoShape 19"/>
          <p:cNvSpPr>
            <a:spLocks noChangeArrowheads="1"/>
          </p:cNvSpPr>
          <p:nvPr/>
        </p:nvSpPr>
        <p:spPr bwMode="auto">
          <a:xfrm>
            <a:off x="5348288" y="5454650"/>
            <a:ext cx="771525" cy="309563"/>
          </a:xfrm>
          <a:prstGeom prst="rightArrow">
            <a:avLst>
              <a:gd name="adj1" fmla="val 48722"/>
              <a:gd name="adj2" fmla="val 68723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sp>
        <p:nvSpPr>
          <p:cNvPr id="24591" name="Text Box 18"/>
          <p:cNvSpPr txBox="1">
            <a:spLocks noChangeArrowheads="1"/>
          </p:cNvSpPr>
          <p:nvPr/>
        </p:nvSpPr>
        <p:spPr bwMode="auto">
          <a:xfrm>
            <a:off x="1985963" y="5037138"/>
            <a:ext cx="21669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AT" sz="1600" b="1" dirty="0" smtClean="0">
                <a:solidFill>
                  <a:schemeClr val="bg1">
                    <a:lumMod val="10000"/>
                  </a:schemeClr>
                </a:solidFill>
              </a:rPr>
              <a:t>31 May</a:t>
            </a:r>
          </a:p>
        </p:txBody>
      </p:sp>
      <p:grpSp>
        <p:nvGrpSpPr>
          <p:cNvPr id="26639" name="Group 31"/>
          <p:cNvGrpSpPr>
            <a:grpSpLocks/>
          </p:cNvGrpSpPr>
          <p:nvPr/>
        </p:nvGrpSpPr>
        <p:grpSpPr bwMode="auto">
          <a:xfrm>
            <a:off x="1110755" y="4723606"/>
            <a:ext cx="1052513" cy="1303337"/>
            <a:chOff x="792" y="2898"/>
            <a:chExt cx="663" cy="821"/>
          </a:xfrm>
        </p:grpSpPr>
        <p:pic>
          <p:nvPicPr>
            <p:cNvPr id="24599" name="Picture 22"/>
            <p:cNvPicPr>
              <a:picLocks noChangeAspect="1" noChangeArrowheads="1"/>
            </p:cNvPicPr>
            <p:nvPr/>
          </p:nvPicPr>
          <p:blipFill>
            <a:blip r:embed="rId4"/>
            <a:srcRect l="29257" t="12842" r="24713" b="13281"/>
            <a:stretch>
              <a:fillRect/>
            </a:stretch>
          </p:blipFill>
          <p:spPr bwMode="auto">
            <a:xfrm>
              <a:off x="792" y="2898"/>
              <a:ext cx="514" cy="660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blurRad="63500" dist="107763" dir="81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00" name="Picture 23"/>
            <p:cNvPicPr>
              <a:picLocks noChangeAspect="1" noChangeArrowheads="1"/>
            </p:cNvPicPr>
            <p:nvPr/>
          </p:nvPicPr>
          <p:blipFill>
            <a:blip r:embed="rId4"/>
            <a:srcRect l="29257" t="12842" r="24713" b="13281"/>
            <a:stretch>
              <a:fillRect/>
            </a:stretch>
          </p:blipFill>
          <p:spPr bwMode="auto">
            <a:xfrm>
              <a:off x="866" y="2993"/>
              <a:ext cx="514" cy="660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blurRad="63500" dist="107763" dir="81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01" name="Picture 24"/>
            <p:cNvPicPr>
              <a:picLocks noChangeAspect="1" noChangeArrowheads="1"/>
            </p:cNvPicPr>
            <p:nvPr/>
          </p:nvPicPr>
          <p:blipFill>
            <a:blip r:embed="rId4"/>
            <a:srcRect l="29257" t="12842" r="24713" b="13281"/>
            <a:stretch>
              <a:fillRect/>
            </a:stretch>
          </p:blipFill>
          <p:spPr bwMode="auto">
            <a:xfrm>
              <a:off x="941" y="3059"/>
              <a:ext cx="514" cy="660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blurRad="63500" dist="107763" dir="81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640" name="Group 28"/>
          <p:cNvGrpSpPr>
            <a:grpSpLocks/>
          </p:cNvGrpSpPr>
          <p:nvPr/>
        </p:nvGrpSpPr>
        <p:grpSpPr bwMode="auto">
          <a:xfrm>
            <a:off x="6342063" y="5089525"/>
            <a:ext cx="1776412" cy="1571625"/>
            <a:chOff x="517" y="1216"/>
            <a:chExt cx="1935" cy="1547"/>
          </a:xfrm>
        </p:grpSpPr>
        <p:pic>
          <p:nvPicPr>
            <p:cNvPr id="26645" name="Picture 29" descr="burger"/>
            <p:cNvPicPr>
              <a:picLocks noChangeAspect="1" noChangeArrowheads="1"/>
            </p:cNvPicPr>
            <p:nvPr/>
          </p:nvPicPr>
          <p:blipFill>
            <a:blip r:embed="rId5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" y="1216"/>
              <a:ext cx="1602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46" name="AutoShape 30"/>
            <p:cNvSpPr>
              <a:spLocks noChangeArrowheads="1"/>
            </p:cNvSpPr>
            <p:nvPr/>
          </p:nvSpPr>
          <p:spPr bwMode="auto">
            <a:xfrm>
              <a:off x="517" y="1532"/>
              <a:ext cx="1447" cy="123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 w 21600"/>
                <a:gd name="T13" fmla="*/ 0 h 21600"/>
                <a:gd name="T14" fmla="*/ 21152 w 21600"/>
                <a:gd name="T15" fmla="*/ 118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076" y="10791"/>
                  </a:moveTo>
                  <a:cubicBezTo>
                    <a:pt x="7080" y="8737"/>
                    <a:pt x="8746" y="7075"/>
                    <a:pt x="10800" y="7076"/>
                  </a:cubicBezTo>
                  <a:cubicBezTo>
                    <a:pt x="12853" y="7076"/>
                    <a:pt x="14519" y="8737"/>
                    <a:pt x="14523" y="10791"/>
                  </a:cubicBezTo>
                  <a:lnTo>
                    <a:pt x="21599" y="10773"/>
                  </a:lnTo>
                  <a:cubicBezTo>
                    <a:pt x="21585" y="4819"/>
                    <a:pt x="16754" y="-1"/>
                    <a:pt x="10799" y="0"/>
                  </a:cubicBezTo>
                  <a:cubicBezTo>
                    <a:pt x="4845" y="0"/>
                    <a:pt x="14" y="4819"/>
                    <a:pt x="0" y="10773"/>
                  </a:cubicBezTo>
                  <a:lnTo>
                    <a:pt x="7076" y="10791"/>
                  </a:lnTo>
                  <a:close/>
                </a:path>
              </a:pathLst>
            </a:cu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de-AT"/>
            </a:p>
          </p:txBody>
        </p:sp>
      </p:grpSp>
      <p:cxnSp>
        <p:nvCxnSpPr>
          <p:cNvPr id="24594" name="Gerade Verbindung 5"/>
          <p:cNvCxnSpPr>
            <a:cxnSpLocks noChangeShapeType="1"/>
          </p:cNvCxnSpPr>
          <p:nvPr/>
        </p:nvCxnSpPr>
        <p:spPr bwMode="auto">
          <a:xfrm>
            <a:off x="3122613" y="2017713"/>
            <a:ext cx="0" cy="4198937"/>
          </a:xfrm>
          <a:prstGeom prst="line">
            <a:avLst/>
          </a:prstGeom>
          <a:noFill/>
          <a:ln w="25400">
            <a:solidFill>
              <a:srgbClr val="7F7F7F">
                <a:alpha val="38823"/>
              </a:srgb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4595" name="AutoShape 21"/>
          <p:cNvSpPr>
            <a:spLocks noChangeArrowheads="1"/>
          </p:cNvSpPr>
          <p:nvPr/>
        </p:nvSpPr>
        <p:spPr bwMode="auto">
          <a:xfrm>
            <a:off x="2752725" y="5414963"/>
            <a:ext cx="771525" cy="309562"/>
          </a:xfrm>
          <a:prstGeom prst="rightArrow">
            <a:avLst>
              <a:gd name="adj1" fmla="val 48722"/>
              <a:gd name="adj2" fmla="val 68723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charset="0"/>
            </a:endParaRPr>
          </a:p>
        </p:txBody>
      </p:sp>
      <p:cxnSp>
        <p:nvCxnSpPr>
          <p:cNvPr id="24596" name="Gerade Verbindung 31"/>
          <p:cNvCxnSpPr>
            <a:cxnSpLocks noChangeShapeType="1"/>
          </p:cNvCxnSpPr>
          <p:nvPr/>
        </p:nvCxnSpPr>
        <p:spPr bwMode="auto">
          <a:xfrm>
            <a:off x="5786438" y="2078038"/>
            <a:ext cx="0" cy="4198937"/>
          </a:xfrm>
          <a:prstGeom prst="line">
            <a:avLst/>
          </a:prstGeom>
          <a:noFill/>
          <a:ln w="25400">
            <a:solidFill>
              <a:srgbClr val="7F7F7F">
                <a:alpha val="38823"/>
              </a:srgb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19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6174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2181069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29121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mtClean="0">
                <a:ea typeface="ＭＳ Ｐゴシック" pitchFamily="34" charset="-128"/>
              </a:rPr>
              <a:t>Ministries</a:t>
            </a:r>
            <a:r>
              <a:rPr lang="de-DE" altLang="de-DE" smtClean="0">
                <a:ea typeface="ＭＳ Ｐゴシック" pitchFamily="34" charset="-128"/>
              </a:rPr>
              <a:t>‘</a:t>
            </a:r>
            <a:r>
              <a:rPr lang="de-DE" smtClean="0">
                <a:ea typeface="ＭＳ Ｐゴシック" pitchFamily="34" charset="-128"/>
              </a:rPr>
              <a:t> </a:t>
            </a:r>
            <a:r>
              <a:rPr lang="de-AT" altLang="ja-JP" smtClean="0">
                <a:ea typeface="ＭＳ Ｐゴシック" pitchFamily="34" charset="-128"/>
              </a:rPr>
              <a:t>statements per budget chapter</a:t>
            </a:r>
            <a:endParaRPr lang="de-AT" smtClean="0">
              <a:ea typeface="ＭＳ Ｐゴシック" pitchFamily="34" charset="-128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727075" y="2770188"/>
            <a:ext cx="7689850" cy="533400"/>
          </a:xfrm>
          <a:prstGeom prst="rect">
            <a:avLst/>
          </a:prstGeom>
          <a:noFill/>
          <a:ln w="19050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727075" y="3500438"/>
            <a:ext cx="7678738" cy="533400"/>
          </a:xfrm>
          <a:prstGeom prst="rect">
            <a:avLst/>
          </a:prstGeom>
          <a:noFill/>
          <a:ln w="19050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781050" y="2790825"/>
            <a:ext cx="5486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Mission: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765175" y="3506788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External factors: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5609" name="Text Box 14"/>
          <p:cNvSpPr txBox="1">
            <a:spLocks noChangeArrowheads="1"/>
          </p:cNvSpPr>
          <p:nvPr/>
        </p:nvSpPr>
        <p:spPr bwMode="auto">
          <a:xfrm>
            <a:off x="631825" y="2320925"/>
            <a:ext cx="28781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600" b="1" smtClean="0">
                <a:solidFill>
                  <a:schemeClr val="bg1">
                    <a:lumMod val="10000"/>
                  </a:schemeClr>
                </a:solidFill>
              </a:rPr>
              <a:t>General information: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20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57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Ministries’ statements per budget chapter</a:t>
            </a:r>
            <a:endParaRPr lang="de-AT" dirty="0" smtClean="0">
              <a:ea typeface="ＭＳ Ｐゴシック" pitchFamily="34" charset="-128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731838" y="2324100"/>
            <a:ext cx="7678737" cy="533400"/>
          </a:xfrm>
          <a:prstGeom prst="rect">
            <a:avLst/>
          </a:prstGeom>
          <a:noFill/>
          <a:ln w="19050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723900" y="2319338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Outcome 1: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736600" y="2995613"/>
            <a:ext cx="7678738" cy="533400"/>
          </a:xfrm>
          <a:prstGeom prst="rect">
            <a:avLst/>
          </a:prstGeom>
          <a:noFill/>
          <a:ln w="9525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728663" y="3001963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Why this outcome?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735013" y="3708400"/>
            <a:ext cx="7678737" cy="533400"/>
          </a:xfrm>
          <a:prstGeom prst="rect">
            <a:avLst/>
          </a:prstGeom>
          <a:noFill/>
          <a:ln w="9525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727075" y="3703638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What has been done to achieve this outcome?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auto">
          <a:xfrm>
            <a:off x="631825" y="1924050"/>
            <a:ext cx="28781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600" b="1" smtClean="0">
                <a:solidFill>
                  <a:schemeClr val="bg1">
                    <a:lumMod val="10000"/>
                  </a:schemeClr>
                </a:solidFill>
              </a:rPr>
              <a:t>Outcomes 1-5</a:t>
            </a:r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733425" y="5681663"/>
            <a:ext cx="7678738" cy="533400"/>
          </a:xfrm>
          <a:prstGeom prst="rect">
            <a:avLst/>
          </a:prstGeom>
          <a:noFill/>
          <a:ln w="9525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696913" y="5718175"/>
            <a:ext cx="67976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Verbal description: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722313" y="4418013"/>
            <a:ext cx="7678737" cy="1163637"/>
          </a:xfrm>
          <a:prstGeom prst="rect">
            <a:avLst/>
          </a:prstGeom>
          <a:noFill/>
          <a:ln w="9525">
            <a:solidFill>
              <a:schemeClr val="bg1">
                <a:lumMod val="1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693738" y="4405313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Achievement of objective: 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728663" y="5260975"/>
            <a:ext cx="7677150" cy="0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1" name="Line 20"/>
          <p:cNvSpPr>
            <a:spLocks noChangeShapeType="1"/>
          </p:cNvSpPr>
          <p:nvPr/>
        </p:nvSpPr>
        <p:spPr bwMode="auto">
          <a:xfrm>
            <a:off x="2005013" y="4764088"/>
            <a:ext cx="0" cy="817562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2" name="Line 21"/>
          <p:cNvSpPr>
            <a:spLocks noChangeShapeType="1"/>
          </p:cNvSpPr>
          <p:nvPr/>
        </p:nvSpPr>
        <p:spPr bwMode="auto">
          <a:xfrm>
            <a:off x="3279775" y="4770438"/>
            <a:ext cx="4763" cy="811212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3" name="Line 22"/>
          <p:cNvSpPr>
            <a:spLocks noChangeShapeType="1"/>
          </p:cNvSpPr>
          <p:nvPr/>
        </p:nvSpPr>
        <p:spPr bwMode="auto">
          <a:xfrm>
            <a:off x="4551363" y="4760913"/>
            <a:ext cx="9525" cy="820737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4" name="Line 23"/>
          <p:cNvSpPr>
            <a:spLocks noChangeShapeType="1"/>
          </p:cNvSpPr>
          <p:nvPr/>
        </p:nvSpPr>
        <p:spPr bwMode="auto">
          <a:xfrm>
            <a:off x="5832475" y="4757738"/>
            <a:ext cx="0" cy="823912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5" name="Line 24"/>
          <p:cNvSpPr>
            <a:spLocks noChangeShapeType="1"/>
          </p:cNvSpPr>
          <p:nvPr/>
        </p:nvSpPr>
        <p:spPr bwMode="auto">
          <a:xfrm>
            <a:off x="7100888" y="4765675"/>
            <a:ext cx="0" cy="815975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6646" name="Text Box 25"/>
          <p:cNvSpPr txBox="1">
            <a:spLocks noChangeArrowheads="1"/>
          </p:cNvSpPr>
          <p:nvPr/>
        </p:nvSpPr>
        <p:spPr bwMode="auto">
          <a:xfrm>
            <a:off x="709613" y="4687888"/>
            <a:ext cx="12525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Perfomance indicators</a:t>
            </a:r>
          </a:p>
        </p:txBody>
      </p:sp>
      <p:sp>
        <p:nvSpPr>
          <p:cNvPr id="26647" name="Text Box 26"/>
          <p:cNvSpPr txBox="1">
            <a:spLocks noChangeArrowheads="1"/>
          </p:cNvSpPr>
          <p:nvPr/>
        </p:nvSpPr>
        <p:spPr bwMode="auto">
          <a:xfrm>
            <a:off x="7100888" y="4706938"/>
            <a:ext cx="13922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Desired outcome 2014</a:t>
            </a:r>
          </a:p>
        </p:txBody>
      </p:sp>
      <p:sp>
        <p:nvSpPr>
          <p:cNvPr id="26648" name="Text Box 28"/>
          <p:cNvSpPr txBox="1">
            <a:spLocks noChangeArrowheads="1"/>
          </p:cNvSpPr>
          <p:nvPr/>
        </p:nvSpPr>
        <p:spPr bwMode="auto">
          <a:xfrm>
            <a:off x="3284538" y="4695825"/>
            <a:ext cx="13922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Desired outcome 2013</a:t>
            </a:r>
          </a:p>
        </p:txBody>
      </p:sp>
      <p:sp>
        <p:nvSpPr>
          <p:cNvPr id="26649" name="Text Box 29"/>
          <p:cNvSpPr txBox="1">
            <a:spLocks noChangeArrowheads="1"/>
          </p:cNvSpPr>
          <p:nvPr/>
        </p:nvSpPr>
        <p:spPr bwMode="auto">
          <a:xfrm>
            <a:off x="4529138" y="4689475"/>
            <a:ext cx="13922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Outcome achieved 2013</a:t>
            </a:r>
          </a:p>
        </p:txBody>
      </p:sp>
      <p:sp>
        <p:nvSpPr>
          <p:cNvPr id="26650" name="Text Box 30"/>
          <p:cNvSpPr txBox="1">
            <a:spLocks noChangeArrowheads="1"/>
          </p:cNvSpPr>
          <p:nvPr/>
        </p:nvSpPr>
        <p:spPr bwMode="auto">
          <a:xfrm>
            <a:off x="1962150" y="4691063"/>
            <a:ext cx="13922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Starting level 2012</a:t>
            </a:r>
          </a:p>
        </p:txBody>
      </p:sp>
      <p:sp>
        <p:nvSpPr>
          <p:cNvPr id="26651" name="Text Box 31"/>
          <p:cNvSpPr txBox="1">
            <a:spLocks noChangeArrowheads="1"/>
          </p:cNvSpPr>
          <p:nvPr/>
        </p:nvSpPr>
        <p:spPr bwMode="auto">
          <a:xfrm>
            <a:off x="5868988" y="4699000"/>
            <a:ext cx="13922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Deviation            2013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21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57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err="1" smtClean="0">
                <a:ea typeface="ＭＳ Ｐゴシック" pitchFamily="34" charset="-128"/>
              </a:rPr>
              <a:t>Ministries</a:t>
            </a:r>
            <a:r>
              <a:rPr lang="en-US" dirty="0" smtClean="0">
                <a:ea typeface="ＭＳ Ｐゴシック" pitchFamily="34" charset="-128"/>
              </a:rPr>
              <a:t>’</a:t>
            </a:r>
            <a:r>
              <a:rPr lang="de-AT" altLang="ja-JP" dirty="0" smtClean="0">
                <a:ea typeface="ＭＳ Ｐゴシック" pitchFamily="34" charset="-128"/>
              </a:rPr>
              <a:t> </a:t>
            </a:r>
            <a:r>
              <a:rPr lang="de-AT" altLang="ja-JP" dirty="0" err="1" smtClean="0">
                <a:ea typeface="ＭＳ Ｐゴシック" pitchFamily="34" charset="-128"/>
              </a:rPr>
              <a:t>statements</a:t>
            </a:r>
            <a:r>
              <a:rPr lang="de-AT" altLang="ja-JP" dirty="0" smtClean="0">
                <a:ea typeface="ＭＳ Ｐゴシック" pitchFamily="34" charset="-128"/>
              </a:rPr>
              <a:t> per global </a:t>
            </a:r>
            <a:r>
              <a:rPr lang="de-AT" altLang="ja-JP" dirty="0" err="1" smtClean="0">
                <a:ea typeface="ＭＳ Ｐゴシック" pitchFamily="34" charset="-128"/>
              </a:rPr>
              <a:t>budget</a:t>
            </a:r>
            <a:endParaRPr lang="de-AT" dirty="0" smtClean="0">
              <a:ea typeface="ＭＳ Ｐゴシック" pitchFamily="34" charset="-128"/>
            </a:endParaRPr>
          </a:p>
        </p:txBody>
      </p:sp>
      <p:sp>
        <p:nvSpPr>
          <p:cNvPr id="27653" name="Text Box 10"/>
          <p:cNvSpPr txBox="1">
            <a:spLocks noChangeArrowheads="1"/>
          </p:cNvSpPr>
          <p:nvPr/>
        </p:nvSpPr>
        <p:spPr bwMode="auto">
          <a:xfrm>
            <a:off x="631825" y="2187575"/>
            <a:ext cx="39401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600" b="1" smtClean="0">
                <a:solidFill>
                  <a:schemeClr val="bg1">
                    <a:lumMod val="10000"/>
                  </a:schemeClr>
                </a:solidFill>
              </a:rPr>
              <a:t>Outputs 1-5</a:t>
            </a:r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731838" y="2587625"/>
            <a:ext cx="7678737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7655" name="Text Box 12"/>
          <p:cNvSpPr txBox="1">
            <a:spLocks noChangeArrowheads="1"/>
          </p:cNvSpPr>
          <p:nvPr/>
        </p:nvSpPr>
        <p:spPr bwMode="auto">
          <a:xfrm>
            <a:off x="701675" y="2624138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Output 1: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722313" y="3348038"/>
            <a:ext cx="7678737" cy="141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7657" name="Text Box 14"/>
          <p:cNvSpPr txBox="1">
            <a:spLocks noChangeArrowheads="1"/>
          </p:cNvSpPr>
          <p:nvPr/>
        </p:nvSpPr>
        <p:spPr bwMode="auto">
          <a:xfrm>
            <a:off x="708025" y="3335338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dirty="0" err="1" smtClean="0">
                <a:solidFill>
                  <a:schemeClr val="bg1">
                    <a:lumMod val="10000"/>
                  </a:schemeClr>
                </a:solidFill>
              </a:rPr>
              <a:t>Achievement</a:t>
            </a:r>
            <a:r>
              <a:rPr lang="de-AT" sz="1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bg1">
                    <a:lumMod val="10000"/>
                  </a:schemeClr>
                </a:solidFill>
              </a:rPr>
              <a:t>of</a:t>
            </a:r>
            <a:r>
              <a:rPr lang="de-AT" sz="1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AT" sz="1400" dirty="0" err="1" smtClean="0">
                <a:solidFill>
                  <a:schemeClr val="bg1">
                    <a:lumMod val="10000"/>
                  </a:schemeClr>
                </a:solidFill>
              </a:rPr>
              <a:t>objective</a:t>
            </a:r>
            <a:r>
              <a:rPr lang="de-AT" sz="1400" dirty="0" smtClean="0">
                <a:solidFill>
                  <a:schemeClr val="bg1">
                    <a:lumMod val="10000"/>
                  </a:schemeClr>
                </a:solidFill>
              </a:rPr>
              <a:t>:  </a:t>
            </a:r>
            <a:endParaRPr lang="de-AT" sz="1400" i="1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Line 15"/>
          <p:cNvSpPr>
            <a:spLocks noChangeShapeType="1"/>
          </p:cNvSpPr>
          <p:nvPr/>
        </p:nvSpPr>
        <p:spPr bwMode="auto">
          <a:xfrm>
            <a:off x="735013" y="4376738"/>
            <a:ext cx="7677150" cy="0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59" name="Line 16"/>
          <p:cNvSpPr>
            <a:spLocks noChangeShapeType="1"/>
          </p:cNvSpPr>
          <p:nvPr/>
        </p:nvSpPr>
        <p:spPr bwMode="auto">
          <a:xfrm>
            <a:off x="2905125" y="3694113"/>
            <a:ext cx="0" cy="1066800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60" name="Line 17"/>
          <p:cNvSpPr>
            <a:spLocks noChangeShapeType="1"/>
          </p:cNvSpPr>
          <p:nvPr/>
        </p:nvSpPr>
        <p:spPr bwMode="auto">
          <a:xfrm>
            <a:off x="4011613" y="3700463"/>
            <a:ext cx="0" cy="1060450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61" name="Line 18"/>
          <p:cNvSpPr>
            <a:spLocks noChangeShapeType="1"/>
          </p:cNvSpPr>
          <p:nvPr/>
        </p:nvSpPr>
        <p:spPr bwMode="auto">
          <a:xfrm>
            <a:off x="5110163" y="3690938"/>
            <a:ext cx="0" cy="1069975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62" name="Line 19"/>
          <p:cNvSpPr>
            <a:spLocks noChangeShapeType="1"/>
          </p:cNvSpPr>
          <p:nvPr/>
        </p:nvSpPr>
        <p:spPr bwMode="auto">
          <a:xfrm>
            <a:off x="6207125" y="3697288"/>
            <a:ext cx="0" cy="1063625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63" name="Line 20"/>
          <p:cNvSpPr>
            <a:spLocks noChangeShapeType="1"/>
          </p:cNvSpPr>
          <p:nvPr/>
        </p:nvSpPr>
        <p:spPr bwMode="auto">
          <a:xfrm>
            <a:off x="7308850" y="3695700"/>
            <a:ext cx="0" cy="1065213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64" name="Text Box 21"/>
          <p:cNvSpPr txBox="1">
            <a:spLocks noChangeArrowheads="1"/>
          </p:cNvSpPr>
          <p:nvPr/>
        </p:nvSpPr>
        <p:spPr bwMode="auto">
          <a:xfrm>
            <a:off x="1776413" y="3629025"/>
            <a:ext cx="12080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Performance indicators</a:t>
            </a:r>
          </a:p>
        </p:txBody>
      </p:sp>
      <p:sp>
        <p:nvSpPr>
          <p:cNvPr id="27665" name="Text Box 22"/>
          <p:cNvSpPr txBox="1">
            <a:spLocks noChangeArrowheads="1"/>
          </p:cNvSpPr>
          <p:nvPr/>
        </p:nvSpPr>
        <p:spPr bwMode="auto">
          <a:xfrm>
            <a:off x="7278688" y="3635375"/>
            <a:ext cx="13922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Target 2014</a:t>
            </a:r>
          </a:p>
        </p:txBody>
      </p:sp>
      <p:sp>
        <p:nvSpPr>
          <p:cNvPr id="27666" name="Text Box 23"/>
          <p:cNvSpPr txBox="1">
            <a:spLocks noChangeArrowheads="1"/>
          </p:cNvSpPr>
          <p:nvPr/>
        </p:nvSpPr>
        <p:spPr bwMode="auto">
          <a:xfrm>
            <a:off x="3979863" y="3646488"/>
            <a:ext cx="13922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Target 2013</a:t>
            </a:r>
          </a:p>
        </p:txBody>
      </p:sp>
      <p:sp>
        <p:nvSpPr>
          <p:cNvPr id="27667" name="Text Box 24"/>
          <p:cNvSpPr txBox="1">
            <a:spLocks noChangeArrowheads="1"/>
          </p:cNvSpPr>
          <p:nvPr/>
        </p:nvSpPr>
        <p:spPr bwMode="auto">
          <a:xfrm>
            <a:off x="5108575" y="3619500"/>
            <a:ext cx="13922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Output 2013</a:t>
            </a:r>
          </a:p>
        </p:txBody>
      </p:sp>
      <p:sp>
        <p:nvSpPr>
          <p:cNvPr id="27668" name="Text Box 25"/>
          <p:cNvSpPr txBox="1">
            <a:spLocks noChangeArrowheads="1"/>
          </p:cNvSpPr>
          <p:nvPr/>
        </p:nvSpPr>
        <p:spPr bwMode="auto">
          <a:xfrm>
            <a:off x="2905125" y="3632200"/>
            <a:ext cx="13922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Status 2012</a:t>
            </a:r>
          </a:p>
        </p:txBody>
      </p:sp>
      <p:sp>
        <p:nvSpPr>
          <p:cNvPr id="27669" name="Text Box 26"/>
          <p:cNvSpPr txBox="1">
            <a:spLocks noChangeArrowheads="1"/>
          </p:cNvSpPr>
          <p:nvPr/>
        </p:nvSpPr>
        <p:spPr bwMode="auto">
          <a:xfrm>
            <a:off x="6189663" y="3617913"/>
            <a:ext cx="13922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Deviation            2013</a:t>
            </a:r>
          </a:p>
        </p:txBody>
      </p:sp>
      <p:sp>
        <p:nvSpPr>
          <p:cNvPr id="27670" name="Rectangle 27"/>
          <p:cNvSpPr>
            <a:spLocks noChangeArrowheads="1"/>
          </p:cNvSpPr>
          <p:nvPr/>
        </p:nvSpPr>
        <p:spPr bwMode="auto">
          <a:xfrm>
            <a:off x="744538" y="5056188"/>
            <a:ext cx="7678737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</a:endParaRPr>
          </a:p>
        </p:txBody>
      </p:sp>
      <p:sp>
        <p:nvSpPr>
          <p:cNvPr id="27671" name="Text Box 28"/>
          <p:cNvSpPr txBox="1">
            <a:spLocks noChangeArrowheads="1"/>
          </p:cNvSpPr>
          <p:nvPr/>
        </p:nvSpPr>
        <p:spPr bwMode="auto">
          <a:xfrm>
            <a:off x="730250" y="5092700"/>
            <a:ext cx="5791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Verbal description:  </a:t>
            </a:r>
            <a:endParaRPr lang="de-AT" sz="1400" i="1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72" name="Line 30"/>
          <p:cNvSpPr>
            <a:spLocks noChangeShapeType="1"/>
          </p:cNvSpPr>
          <p:nvPr/>
        </p:nvSpPr>
        <p:spPr bwMode="auto">
          <a:xfrm flipH="1">
            <a:off x="1776413" y="3703638"/>
            <a:ext cx="12700" cy="1057275"/>
          </a:xfrm>
          <a:prstGeom prst="line">
            <a:avLst/>
          </a:prstGeom>
          <a:noFill/>
          <a:ln w="9525">
            <a:solidFill>
              <a:schemeClr val="bg1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>
              <a:solidFill>
                <a:schemeClr val="bg1">
                  <a:lumMod val="10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73" name="Text Box 31"/>
          <p:cNvSpPr txBox="1">
            <a:spLocks noChangeArrowheads="1"/>
          </p:cNvSpPr>
          <p:nvPr/>
        </p:nvSpPr>
        <p:spPr bwMode="auto">
          <a:xfrm>
            <a:off x="708025" y="3629025"/>
            <a:ext cx="118427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AF091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AT" sz="1400" smtClean="0">
                <a:solidFill>
                  <a:schemeClr val="bg1">
                    <a:lumMod val="10000"/>
                  </a:schemeClr>
                </a:solidFill>
              </a:rPr>
              <a:t>Contribution to Outcome No. 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22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234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23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4601954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1904153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endParaRPr lang="de-DE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2187575"/>
            <a:ext cx="7718425" cy="3981450"/>
          </a:xfrm>
        </p:spPr>
        <p:txBody>
          <a:bodyPr/>
          <a:lstStyle/>
          <a:p>
            <a:pPr>
              <a:defRPr/>
            </a:pPr>
            <a:r>
              <a:rPr lang="de-DE" sz="2200" dirty="0" err="1"/>
              <a:t>S</a:t>
            </a:r>
            <a:r>
              <a:rPr lang="de-DE" sz="2200" dirty="0" err="1" smtClean="0"/>
              <a:t>tronger</a:t>
            </a:r>
            <a:r>
              <a:rPr lang="de-DE" sz="2200" dirty="0" smtClean="0"/>
              <a:t> link with budget information</a:t>
            </a:r>
          </a:p>
          <a:p>
            <a:pPr>
              <a:defRPr/>
            </a:pPr>
            <a:r>
              <a:rPr lang="de-DE" sz="2200" dirty="0" err="1" smtClean="0"/>
              <a:t>Strengthen</a:t>
            </a:r>
            <a:r>
              <a:rPr lang="de-DE" sz="2200" dirty="0" smtClean="0"/>
              <a:t> </a:t>
            </a:r>
            <a:r>
              <a:rPr lang="de-DE" sz="2200" dirty="0" err="1" smtClean="0"/>
              <a:t>benchmarking</a:t>
            </a:r>
            <a:endParaRPr lang="de-DE" sz="2200" dirty="0" smtClean="0"/>
          </a:p>
          <a:p>
            <a:pPr>
              <a:defRPr/>
            </a:pPr>
            <a:r>
              <a:rPr lang="de-DE" sz="2200" dirty="0" smtClean="0"/>
              <a:t>Development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governmental</a:t>
            </a:r>
            <a:r>
              <a:rPr lang="de-DE" sz="2200" dirty="0" smtClean="0"/>
              <a:t> </a:t>
            </a:r>
            <a:r>
              <a:rPr lang="de-DE" sz="2200" dirty="0" err="1" smtClean="0"/>
              <a:t>objectives</a:t>
            </a:r>
            <a:endParaRPr lang="de-DE" sz="2200" dirty="0" smtClean="0"/>
          </a:p>
          <a:p>
            <a:pPr>
              <a:defRPr/>
            </a:pPr>
            <a:r>
              <a:rPr lang="de-DE" sz="2200" dirty="0" smtClean="0"/>
              <a:t>More </a:t>
            </a:r>
            <a:r>
              <a:rPr lang="de-DE" sz="2200" dirty="0" err="1" smtClean="0"/>
              <a:t>coordination</a:t>
            </a:r>
            <a:r>
              <a:rPr lang="de-DE" sz="2200" dirty="0" smtClean="0"/>
              <a:t> </a:t>
            </a:r>
            <a:r>
              <a:rPr lang="de-DE" sz="2200" dirty="0" err="1" smtClean="0"/>
              <a:t>activities</a:t>
            </a:r>
            <a:r>
              <a:rPr lang="de-DE" sz="2200" dirty="0" smtClean="0"/>
              <a:t> </a:t>
            </a:r>
            <a:r>
              <a:rPr lang="de-DE" sz="2200" dirty="0" err="1" smtClean="0"/>
              <a:t>based</a:t>
            </a:r>
            <a:r>
              <a:rPr lang="de-DE" sz="2200" dirty="0" smtClean="0"/>
              <a:t> on </a:t>
            </a:r>
            <a:r>
              <a:rPr lang="de-DE" sz="2200" dirty="0" err="1" smtClean="0"/>
              <a:t>interfaces</a:t>
            </a:r>
            <a:r>
              <a:rPr lang="de-DE" sz="2200" dirty="0" smtClean="0"/>
              <a:t> between </a:t>
            </a:r>
            <a:r>
              <a:rPr lang="de-DE" sz="2200" dirty="0" err="1" smtClean="0"/>
              <a:t>outcomes</a:t>
            </a:r>
            <a:r>
              <a:rPr lang="de-DE" sz="2200" dirty="0" smtClean="0"/>
              <a:t> and outputs </a:t>
            </a:r>
            <a:r>
              <a:rPr lang="de-DE" sz="2200" dirty="0" err="1" smtClean="0"/>
              <a:t>of</a:t>
            </a:r>
            <a:r>
              <a:rPr lang="de-DE" sz="2200" dirty="0" smtClean="0"/>
              <a:t> different </a:t>
            </a:r>
            <a:r>
              <a:rPr lang="de-DE" sz="2200" dirty="0" err="1" smtClean="0"/>
              <a:t>line</a:t>
            </a:r>
            <a:r>
              <a:rPr lang="de-DE" sz="2200" dirty="0" smtClean="0"/>
              <a:t> </a:t>
            </a:r>
            <a:r>
              <a:rPr lang="de-DE" sz="2200" dirty="0" err="1" smtClean="0"/>
              <a:t>ministries</a:t>
            </a:r>
            <a:endParaRPr lang="de-DE" sz="2200" dirty="0" smtClean="0"/>
          </a:p>
          <a:p>
            <a:pPr>
              <a:defRPr/>
            </a:pPr>
            <a:r>
              <a:rPr lang="de-DE" sz="2200" dirty="0" smtClean="0"/>
              <a:t>More </a:t>
            </a:r>
            <a:r>
              <a:rPr lang="de-DE" sz="2200" dirty="0" err="1" smtClean="0"/>
              <a:t>focus</a:t>
            </a:r>
            <a:r>
              <a:rPr lang="de-DE" sz="2200" dirty="0" smtClean="0"/>
              <a:t> on </a:t>
            </a:r>
            <a:r>
              <a:rPr lang="de-DE" sz="2200" dirty="0" err="1" smtClean="0"/>
              <a:t>policy</a:t>
            </a:r>
            <a:r>
              <a:rPr lang="de-DE" sz="2200" dirty="0" smtClean="0"/>
              <a:t> </a:t>
            </a:r>
            <a:r>
              <a:rPr lang="de-DE" sz="2200" dirty="0" err="1" smtClean="0"/>
              <a:t>coherence</a:t>
            </a:r>
            <a:r>
              <a:rPr lang="de-DE" sz="2200" dirty="0" smtClean="0"/>
              <a:t> </a:t>
            </a:r>
          </a:p>
          <a:p>
            <a:pPr>
              <a:defRPr/>
            </a:pPr>
            <a:r>
              <a:rPr lang="de-DE" sz="2200" dirty="0" smtClean="0"/>
              <a:t>Integration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local</a:t>
            </a:r>
            <a:r>
              <a:rPr lang="de-DE" sz="2200" dirty="0" smtClean="0"/>
              <a:t> and regional </a:t>
            </a:r>
            <a:r>
              <a:rPr lang="de-DE" sz="2200" dirty="0" err="1" smtClean="0"/>
              <a:t>level</a:t>
            </a:r>
            <a:endParaRPr lang="de-DE" sz="2200" dirty="0" smtClean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24</a:t>
            </a:fld>
            <a:r>
              <a:rPr lang="de-AT" smtClean="0"/>
              <a:t> |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64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3900" dirty="0" err="1">
                <a:ea typeface="ＭＳ Ｐゴシック" charset="0"/>
              </a:rPr>
              <a:t>Thank</a:t>
            </a:r>
            <a:r>
              <a:rPr lang="de-AT" sz="3900" dirty="0">
                <a:ea typeface="ＭＳ Ｐゴシック" charset="0"/>
              </a:rPr>
              <a:t> </a:t>
            </a:r>
            <a:r>
              <a:rPr lang="de-AT" sz="3900" dirty="0" err="1">
                <a:ea typeface="ＭＳ Ｐゴシック" charset="0"/>
              </a:rPr>
              <a:t>you</a:t>
            </a:r>
            <a:r>
              <a:rPr lang="de-AT" sz="3900" dirty="0">
                <a:ea typeface="ＭＳ Ｐゴシック" charset="0"/>
              </a:rPr>
              <a:t> </a:t>
            </a:r>
            <a:br>
              <a:rPr lang="de-AT" sz="3900" dirty="0">
                <a:ea typeface="ＭＳ Ｐゴシック" charset="0"/>
              </a:rPr>
            </a:br>
            <a:r>
              <a:rPr lang="de-AT" sz="3900" dirty="0" err="1">
                <a:ea typeface="ＭＳ Ｐゴシック" charset="0"/>
              </a:rPr>
              <a:t>for</a:t>
            </a:r>
            <a:r>
              <a:rPr lang="de-AT" sz="3900" dirty="0">
                <a:ea typeface="ＭＳ Ｐゴシック" charset="0"/>
              </a:rPr>
              <a:t> </a:t>
            </a:r>
            <a:r>
              <a:rPr lang="de-AT" sz="3900" dirty="0" err="1">
                <a:ea typeface="ＭＳ Ｐゴシック" charset="0"/>
              </a:rPr>
              <a:t>your</a:t>
            </a:r>
            <a:r>
              <a:rPr lang="de-AT" sz="3900" dirty="0">
                <a:ea typeface="ＭＳ Ｐゴシック" charset="0"/>
              </a:rPr>
              <a:t> </a:t>
            </a:r>
            <a:r>
              <a:rPr lang="de-AT" sz="3900" dirty="0" err="1">
                <a:ea typeface="ＭＳ Ｐゴシック" charset="0"/>
              </a:rPr>
              <a:t>attention</a:t>
            </a:r>
            <a:r>
              <a:rPr lang="de-AT" sz="3900" dirty="0">
                <a:ea typeface="ＭＳ Ｐゴシック" charset="0"/>
              </a:rPr>
              <a:t/>
            </a:r>
            <a:br>
              <a:rPr lang="de-AT" sz="3900" dirty="0">
                <a:ea typeface="ＭＳ Ｐゴシック" charset="0"/>
              </a:rPr>
            </a:br>
            <a:endParaRPr lang="de-AT" sz="3900" dirty="0">
              <a:ea typeface="ＭＳ Ｐゴシック" charset="0"/>
            </a:endParaRPr>
          </a:p>
        </p:txBody>
      </p:sp>
      <p:sp>
        <p:nvSpPr>
          <p:cNvPr id="28675" name="Rectangle 13"/>
          <p:cNvSpPr>
            <a:spLocks noChangeArrowheads="1"/>
          </p:cNvSpPr>
          <p:nvPr/>
        </p:nvSpPr>
        <p:spPr bwMode="auto">
          <a:xfrm>
            <a:off x="711200" y="3864590"/>
            <a:ext cx="3598863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l">
              <a:defRPr/>
            </a:pPr>
            <a:r>
              <a:rPr lang="de-AT" sz="1400" b="1" dirty="0">
                <a:solidFill>
                  <a:schemeClr val="tx2"/>
                </a:solidFill>
              </a:rPr>
              <a:t>Monika </a:t>
            </a:r>
            <a:r>
              <a:rPr lang="de-AT" sz="1400" b="1" dirty="0" err="1">
                <a:solidFill>
                  <a:schemeClr val="tx2"/>
                </a:solidFill>
              </a:rPr>
              <a:t>Geppl</a:t>
            </a:r>
            <a:r>
              <a:rPr lang="de-AT" sz="1400" b="1" dirty="0">
                <a:solidFill>
                  <a:schemeClr val="tx2"/>
                </a:solidFill>
              </a:rPr>
              <a:t> </a:t>
            </a:r>
          </a:p>
          <a:p>
            <a:pPr algn="l">
              <a:defRPr/>
            </a:pPr>
            <a:r>
              <a:rPr lang="de-DE" sz="1400" dirty="0" err="1" smtClean="0">
                <a:solidFill>
                  <a:schemeClr val="tx2"/>
                </a:solidFill>
              </a:rPr>
              <a:t>Deputy</a:t>
            </a:r>
            <a:r>
              <a:rPr lang="de-DE" sz="1400" dirty="0" smtClean="0">
                <a:solidFill>
                  <a:schemeClr val="tx2"/>
                </a:solidFill>
              </a:rPr>
              <a:t> Head </a:t>
            </a:r>
            <a:r>
              <a:rPr lang="de-DE" sz="1400" dirty="0" err="1" smtClean="0">
                <a:solidFill>
                  <a:schemeClr val="tx2"/>
                </a:solidFill>
              </a:rPr>
              <a:t>of</a:t>
            </a:r>
            <a:r>
              <a:rPr lang="de-DE" sz="1400" dirty="0" smtClean="0">
                <a:solidFill>
                  <a:schemeClr val="tx2"/>
                </a:solidFill>
              </a:rPr>
              <a:t> Unit </a:t>
            </a:r>
          </a:p>
          <a:p>
            <a:pPr algn="l">
              <a:defRPr/>
            </a:pPr>
            <a:endParaRPr lang="de-DE" sz="1400" dirty="0" smtClean="0">
              <a:solidFill>
                <a:schemeClr val="tx2"/>
              </a:solidFill>
            </a:endParaRPr>
          </a:p>
          <a:p>
            <a:pPr algn="l">
              <a:defRPr/>
            </a:pPr>
            <a:r>
              <a:rPr lang="de-DE" sz="1400" dirty="0" smtClean="0">
                <a:solidFill>
                  <a:schemeClr val="tx2"/>
                </a:solidFill>
              </a:rPr>
              <a:t>Federal </a:t>
            </a:r>
            <a:r>
              <a:rPr lang="de-DE" sz="1400" dirty="0" err="1">
                <a:solidFill>
                  <a:schemeClr val="tx2"/>
                </a:solidFill>
              </a:rPr>
              <a:t>Chancellery</a:t>
            </a:r>
            <a:endParaRPr lang="de-DE" sz="1400" dirty="0">
              <a:solidFill>
                <a:schemeClr val="tx2"/>
              </a:solidFill>
            </a:endParaRPr>
          </a:p>
          <a:p>
            <a:pPr algn="l">
              <a:defRPr/>
            </a:pPr>
            <a:r>
              <a:rPr lang="de-DE" sz="1400" dirty="0">
                <a:solidFill>
                  <a:schemeClr val="tx2"/>
                </a:solidFill>
              </a:rPr>
              <a:t>Unit III/9 – Federal Performance Management Office  </a:t>
            </a:r>
            <a:endParaRPr lang="de-AT" sz="1400" dirty="0">
              <a:solidFill>
                <a:schemeClr val="tx2"/>
              </a:solidFill>
            </a:endParaRPr>
          </a:p>
          <a:p>
            <a:pPr algn="l">
              <a:defRPr/>
            </a:pPr>
            <a:endParaRPr lang="de-AT" sz="1400" dirty="0">
              <a:solidFill>
                <a:schemeClr val="tx2"/>
              </a:solidFill>
            </a:endParaRPr>
          </a:p>
          <a:p>
            <a:pPr algn="l">
              <a:defRPr/>
            </a:pPr>
            <a:r>
              <a:rPr lang="de-AT" sz="1200" dirty="0" err="1">
                <a:solidFill>
                  <a:schemeClr val="tx2"/>
                </a:solidFill>
              </a:rPr>
              <a:t>Hohenstaufengasse</a:t>
            </a:r>
            <a:r>
              <a:rPr lang="de-AT" sz="1200" dirty="0">
                <a:solidFill>
                  <a:schemeClr val="tx2"/>
                </a:solidFill>
              </a:rPr>
              <a:t> 3</a:t>
            </a:r>
          </a:p>
          <a:p>
            <a:pPr algn="l">
              <a:defRPr/>
            </a:pPr>
            <a:r>
              <a:rPr lang="de-AT" sz="1200" dirty="0">
                <a:solidFill>
                  <a:schemeClr val="tx2"/>
                </a:solidFill>
              </a:rPr>
              <a:t>1010 Vienna</a:t>
            </a:r>
          </a:p>
          <a:p>
            <a:pPr algn="l">
              <a:defRPr/>
            </a:pPr>
            <a:r>
              <a:rPr lang="de-AT" sz="1200" dirty="0">
                <a:solidFill>
                  <a:schemeClr val="tx2"/>
                </a:solidFill>
              </a:rPr>
              <a:t>Fax: +43 1 531 15-207461</a:t>
            </a:r>
          </a:p>
          <a:p>
            <a:pPr algn="l">
              <a:defRPr/>
            </a:pPr>
            <a:r>
              <a:rPr lang="de-AT" sz="1200" dirty="0">
                <a:solidFill>
                  <a:schemeClr val="tx2"/>
                </a:solidFill>
                <a:hlinkClick r:id="rId3"/>
              </a:rPr>
              <a:t>monika.geppl@bka.gv.at</a:t>
            </a:r>
            <a:endParaRPr lang="de-AT" sz="12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de-AT" sz="1200" dirty="0" smtClean="0">
                <a:solidFill>
                  <a:schemeClr val="tx2"/>
                </a:solidFill>
                <a:hlinkClick r:id="rId4"/>
              </a:rPr>
              <a:t>www.oeffentlicherdienst.gv.at/</a:t>
            </a:r>
            <a:r>
              <a:rPr lang="de-AT" sz="1200" dirty="0" smtClean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98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grpSp>
        <p:nvGrpSpPr>
          <p:cNvPr id="8" name="Gruppieren 1"/>
          <p:cNvGrpSpPr>
            <a:grpSpLocks/>
          </p:cNvGrpSpPr>
          <p:nvPr/>
        </p:nvGrpSpPr>
        <p:grpSpPr bwMode="auto">
          <a:xfrm>
            <a:off x="816964" y="2181040"/>
            <a:ext cx="7368094" cy="1989783"/>
            <a:chOff x="672306" y="2910019"/>
            <a:chExt cx="7564851" cy="2317675"/>
          </a:xfrm>
        </p:grpSpPr>
        <p:grpSp>
          <p:nvGrpSpPr>
            <p:cNvPr id="9" name="Gruppieren 1"/>
            <p:cNvGrpSpPr>
              <a:grpSpLocks/>
            </p:cNvGrpSpPr>
            <p:nvPr/>
          </p:nvGrpSpPr>
          <p:grpSpPr bwMode="auto">
            <a:xfrm>
              <a:off x="709613" y="3099535"/>
              <a:ext cx="7527544" cy="1915794"/>
              <a:chOff x="709319" y="3098378"/>
              <a:chExt cx="7382485" cy="1817176"/>
            </a:xfrm>
          </p:grpSpPr>
          <p:sp>
            <p:nvSpPr>
              <p:cNvPr id="12" name="Auf der gleichen Seite des Rechtecks liegende Ecken abrunden 7"/>
              <p:cNvSpPr>
                <a:spLocks/>
              </p:cNvSpPr>
              <p:nvPr/>
            </p:nvSpPr>
            <p:spPr bwMode="auto">
              <a:xfrm>
                <a:off x="2619987" y="3098379"/>
                <a:ext cx="1680328" cy="1270898"/>
              </a:xfrm>
              <a:custGeom>
                <a:avLst/>
                <a:gdLst>
                  <a:gd name="T0" fmla="*/ 8778 w 1976560"/>
                  <a:gd name="T1" fmla="*/ 0 h 1474387"/>
                  <a:gd name="T2" fmla="*/ 138335 w 1976560"/>
                  <a:gd name="T3" fmla="*/ 0 h 1474387"/>
                  <a:gd name="T4" fmla="*/ 147115 w 1976560"/>
                  <a:gd name="T5" fmla="*/ 10957 h 1474387"/>
                  <a:gd name="T6" fmla="*/ 147115 w 1976560"/>
                  <a:gd name="T7" fmla="*/ 136961 h 1474387"/>
                  <a:gd name="T8" fmla="*/ 147115 w 1976560"/>
                  <a:gd name="T9" fmla="*/ 136961 h 1474387"/>
                  <a:gd name="T10" fmla="*/ 0 w 1976560"/>
                  <a:gd name="T11" fmla="*/ 136961 h 1474387"/>
                  <a:gd name="T12" fmla="*/ 0 w 1976560"/>
                  <a:gd name="T13" fmla="*/ 136961 h 1474387"/>
                  <a:gd name="T14" fmla="*/ 0 w 1976560"/>
                  <a:gd name="T15" fmla="*/ 10957 h 1474387"/>
                  <a:gd name="T16" fmla="*/ 8778 w 1976560"/>
                  <a:gd name="T17" fmla="*/ 0 h 1474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76560" h="1474387">
                    <a:moveTo>
                      <a:pt x="117951" y="0"/>
                    </a:moveTo>
                    <a:lnTo>
                      <a:pt x="1858609" y="0"/>
                    </a:lnTo>
                    <a:cubicBezTo>
                      <a:pt x="1923752" y="0"/>
                      <a:pt x="1976560" y="52808"/>
                      <a:pt x="1976560" y="117951"/>
                    </a:cubicBezTo>
                    <a:lnTo>
                      <a:pt x="1976560" y="1474387"/>
                    </a:lnTo>
                    <a:lnTo>
                      <a:pt x="0" y="1474387"/>
                    </a:lnTo>
                    <a:lnTo>
                      <a:pt x="0" y="117951"/>
                    </a:lnTo>
                    <a:cubicBezTo>
                      <a:pt x="0" y="52808"/>
                      <a:pt x="52808" y="0"/>
                      <a:pt x="117951" y="0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stretch>
                  <a:fillRect/>
                </a:stretch>
              </a:blipFill>
              <a:ln w="25400" cap="flat" cmpd="sng">
                <a:solidFill>
                  <a:srgbClr val="9C001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3" name="Freihandform 12"/>
              <p:cNvSpPr/>
              <p:nvPr/>
            </p:nvSpPr>
            <p:spPr bwMode="auto">
              <a:xfrm>
                <a:off x="2619824" y="4367366"/>
                <a:ext cx="1681254" cy="548187"/>
              </a:xfrm>
              <a:custGeom>
                <a:avLst/>
                <a:gdLst>
                  <a:gd name="connsiteX0" fmla="*/ 0 w 1975909"/>
                  <a:gd name="connsiteY0" fmla="*/ 0 h 634239"/>
                  <a:gd name="connsiteX1" fmla="*/ 1975909 w 1975909"/>
                  <a:gd name="connsiteY1" fmla="*/ 0 h 634239"/>
                  <a:gd name="connsiteX2" fmla="*/ 1975909 w 1975909"/>
                  <a:gd name="connsiteY2" fmla="*/ 634239 h 634239"/>
                  <a:gd name="connsiteX3" fmla="*/ 0 w 1975909"/>
                  <a:gd name="connsiteY3" fmla="*/ 634239 h 634239"/>
                  <a:gd name="connsiteX4" fmla="*/ 0 w 1975909"/>
                  <a:gd name="connsiteY4" fmla="*/ 0 h 634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5909" h="634239">
                    <a:moveTo>
                      <a:pt x="0" y="0"/>
                    </a:moveTo>
                    <a:lnTo>
                      <a:pt x="1975909" y="0"/>
                    </a:lnTo>
                    <a:lnTo>
                      <a:pt x="1975909" y="634239"/>
                    </a:lnTo>
                    <a:lnTo>
                      <a:pt x="0" y="63423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68400" tIns="0" rIns="72000" bIns="0" spcCol="1270" anchor="ctr"/>
              <a:lstStyle/>
              <a:p>
                <a:pPr defTabSz="8001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400" dirty="0" err="1">
                    <a:solidFill>
                      <a:srgbClr val="FFFFFF"/>
                    </a:solidFill>
                  </a:rPr>
                  <a:t>consultancy</a:t>
                </a:r>
                <a:r>
                  <a:rPr lang="de-DE" sz="1400" dirty="0">
                    <a:solidFill>
                      <a:srgbClr val="FFFFFF"/>
                    </a:solidFill>
                  </a:rPr>
                  <a:t> &amp; </a:t>
                </a:r>
                <a:r>
                  <a:rPr lang="de-DE" sz="1400" dirty="0" err="1">
                    <a:solidFill>
                      <a:srgbClr val="FFFFFF"/>
                    </a:solidFill>
                  </a:rPr>
                  <a:t>training</a:t>
                </a:r>
                <a:endParaRPr lang="de-AT" sz="1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Auf der gleichen Seite des Rechtecks liegende Ecken abrunden 10"/>
              <p:cNvSpPr>
                <a:spLocks/>
              </p:cNvSpPr>
              <p:nvPr/>
            </p:nvSpPr>
            <p:spPr bwMode="auto">
              <a:xfrm>
                <a:off x="4515731" y="3098379"/>
                <a:ext cx="1680329" cy="1270898"/>
              </a:xfrm>
              <a:custGeom>
                <a:avLst/>
                <a:gdLst>
                  <a:gd name="T0" fmla="*/ 8778 w 1976561"/>
                  <a:gd name="T1" fmla="*/ 0 h 1474387"/>
                  <a:gd name="T2" fmla="*/ 138335 w 1976561"/>
                  <a:gd name="T3" fmla="*/ 0 h 1474387"/>
                  <a:gd name="T4" fmla="*/ 147115 w 1976561"/>
                  <a:gd name="T5" fmla="*/ 10957 h 1474387"/>
                  <a:gd name="T6" fmla="*/ 147115 w 1976561"/>
                  <a:gd name="T7" fmla="*/ 136961 h 1474387"/>
                  <a:gd name="T8" fmla="*/ 147115 w 1976561"/>
                  <a:gd name="T9" fmla="*/ 136961 h 1474387"/>
                  <a:gd name="T10" fmla="*/ 0 w 1976561"/>
                  <a:gd name="T11" fmla="*/ 136961 h 1474387"/>
                  <a:gd name="T12" fmla="*/ 0 w 1976561"/>
                  <a:gd name="T13" fmla="*/ 136961 h 1474387"/>
                  <a:gd name="T14" fmla="*/ 0 w 1976561"/>
                  <a:gd name="T15" fmla="*/ 10957 h 1474387"/>
                  <a:gd name="T16" fmla="*/ 8778 w 1976561"/>
                  <a:gd name="T17" fmla="*/ 0 h 1474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76561" h="1474387">
                    <a:moveTo>
                      <a:pt x="117951" y="0"/>
                    </a:moveTo>
                    <a:lnTo>
                      <a:pt x="1858610" y="0"/>
                    </a:lnTo>
                    <a:cubicBezTo>
                      <a:pt x="1923753" y="0"/>
                      <a:pt x="1976561" y="52808"/>
                      <a:pt x="1976561" y="117951"/>
                    </a:cubicBezTo>
                    <a:lnTo>
                      <a:pt x="1976561" y="1474387"/>
                    </a:lnTo>
                    <a:lnTo>
                      <a:pt x="0" y="1474387"/>
                    </a:lnTo>
                    <a:lnTo>
                      <a:pt x="0" y="117951"/>
                    </a:lnTo>
                    <a:cubicBezTo>
                      <a:pt x="0" y="52808"/>
                      <a:pt x="52808" y="0"/>
                      <a:pt x="117951" y="0"/>
                    </a:cubicBezTo>
                    <a:close/>
                  </a:path>
                </a:pathLst>
              </a:custGeom>
              <a:blipFill dpi="0" rotWithShape="1">
                <a:blip r:embed="rId4"/>
                <a:srcRect/>
                <a:stretch>
                  <a:fillRect/>
                </a:stretch>
              </a:blipFill>
              <a:ln w="25400" cap="flat" cmpd="sng">
                <a:solidFill>
                  <a:srgbClr val="9C001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" name="Freihandform 14"/>
              <p:cNvSpPr/>
              <p:nvPr/>
            </p:nvSpPr>
            <p:spPr bwMode="auto">
              <a:xfrm>
                <a:off x="4515187" y="4367366"/>
                <a:ext cx="1679817" cy="548187"/>
              </a:xfrm>
              <a:custGeom>
                <a:avLst/>
                <a:gdLst>
                  <a:gd name="connsiteX0" fmla="*/ 0 w 1975909"/>
                  <a:gd name="connsiteY0" fmla="*/ 0 h 634239"/>
                  <a:gd name="connsiteX1" fmla="*/ 1975909 w 1975909"/>
                  <a:gd name="connsiteY1" fmla="*/ 0 h 634239"/>
                  <a:gd name="connsiteX2" fmla="*/ 1975909 w 1975909"/>
                  <a:gd name="connsiteY2" fmla="*/ 634239 h 634239"/>
                  <a:gd name="connsiteX3" fmla="*/ 0 w 1975909"/>
                  <a:gd name="connsiteY3" fmla="*/ 634239 h 634239"/>
                  <a:gd name="connsiteX4" fmla="*/ 0 w 1975909"/>
                  <a:gd name="connsiteY4" fmla="*/ 0 h 634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5909" h="634239">
                    <a:moveTo>
                      <a:pt x="0" y="0"/>
                    </a:moveTo>
                    <a:lnTo>
                      <a:pt x="1975909" y="0"/>
                    </a:lnTo>
                    <a:lnTo>
                      <a:pt x="1975909" y="634239"/>
                    </a:lnTo>
                    <a:lnTo>
                      <a:pt x="0" y="63423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68400" tIns="0" rIns="72000" bIns="0" spcCol="1270" anchor="ctr"/>
              <a:lstStyle/>
              <a:p>
                <a:pPr defTabSz="8001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400" dirty="0" err="1">
                    <a:solidFill>
                      <a:srgbClr val="FFFFFF"/>
                    </a:solidFill>
                  </a:rPr>
                  <a:t>quality</a:t>
                </a:r>
                <a:r>
                  <a:rPr lang="de-DE" sz="1400" dirty="0">
                    <a:solidFill>
                      <a:srgbClr val="FFFFFF"/>
                    </a:solidFill>
                  </a:rPr>
                  <a:t> </a:t>
                </a:r>
                <a:r>
                  <a:rPr lang="de-DE" sz="1400" dirty="0" err="1">
                    <a:solidFill>
                      <a:srgbClr val="FFFFFF"/>
                    </a:solidFill>
                  </a:rPr>
                  <a:t>assurance</a:t>
                </a:r>
                <a:r>
                  <a:rPr lang="de-DE" sz="1400" dirty="0">
                    <a:solidFill>
                      <a:srgbClr val="FFFFFF"/>
                    </a:solidFill>
                  </a:rPr>
                  <a:t> </a:t>
                </a:r>
                <a:endParaRPr lang="de-AT" sz="1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Auf der gleichen Seite des Rechtecks liegende Ecken abrunden 13"/>
              <p:cNvSpPr>
                <a:spLocks/>
              </p:cNvSpPr>
              <p:nvPr/>
            </p:nvSpPr>
            <p:spPr bwMode="auto">
              <a:xfrm>
                <a:off x="6411476" y="3098379"/>
                <a:ext cx="1680328" cy="1270898"/>
              </a:xfrm>
              <a:custGeom>
                <a:avLst/>
                <a:gdLst>
                  <a:gd name="T0" fmla="*/ 8778 w 1976560"/>
                  <a:gd name="T1" fmla="*/ 0 h 1474387"/>
                  <a:gd name="T2" fmla="*/ 138335 w 1976560"/>
                  <a:gd name="T3" fmla="*/ 0 h 1474387"/>
                  <a:gd name="T4" fmla="*/ 147115 w 1976560"/>
                  <a:gd name="T5" fmla="*/ 10957 h 1474387"/>
                  <a:gd name="T6" fmla="*/ 147115 w 1976560"/>
                  <a:gd name="T7" fmla="*/ 136961 h 1474387"/>
                  <a:gd name="T8" fmla="*/ 147115 w 1976560"/>
                  <a:gd name="T9" fmla="*/ 136961 h 1474387"/>
                  <a:gd name="T10" fmla="*/ 0 w 1976560"/>
                  <a:gd name="T11" fmla="*/ 136961 h 1474387"/>
                  <a:gd name="T12" fmla="*/ 0 w 1976560"/>
                  <a:gd name="T13" fmla="*/ 136961 h 1474387"/>
                  <a:gd name="T14" fmla="*/ 0 w 1976560"/>
                  <a:gd name="T15" fmla="*/ 10957 h 1474387"/>
                  <a:gd name="T16" fmla="*/ 8778 w 1976560"/>
                  <a:gd name="T17" fmla="*/ 0 h 1474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76560" h="1474387">
                    <a:moveTo>
                      <a:pt x="117951" y="0"/>
                    </a:moveTo>
                    <a:lnTo>
                      <a:pt x="1858609" y="0"/>
                    </a:lnTo>
                    <a:cubicBezTo>
                      <a:pt x="1923752" y="0"/>
                      <a:pt x="1976560" y="52808"/>
                      <a:pt x="1976560" y="117951"/>
                    </a:cubicBezTo>
                    <a:lnTo>
                      <a:pt x="1976560" y="1474387"/>
                    </a:lnTo>
                    <a:lnTo>
                      <a:pt x="0" y="1474387"/>
                    </a:lnTo>
                    <a:lnTo>
                      <a:pt x="0" y="117951"/>
                    </a:lnTo>
                    <a:cubicBezTo>
                      <a:pt x="0" y="52808"/>
                      <a:pt x="52808" y="0"/>
                      <a:pt x="117951" y="0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stretch>
                  <a:fillRect/>
                </a:stretch>
              </a:blipFill>
              <a:ln w="25400" cap="flat" cmpd="sng">
                <a:solidFill>
                  <a:srgbClr val="9C001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7" name="Freihandform 16"/>
              <p:cNvSpPr/>
              <p:nvPr/>
            </p:nvSpPr>
            <p:spPr bwMode="auto">
              <a:xfrm>
                <a:off x="6411987" y="4367366"/>
                <a:ext cx="1679817" cy="548187"/>
              </a:xfrm>
              <a:custGeom>
                <a:avLst/>
                <a:gdLst>
                  <a:gd name="connsiteX0" fmla="*/ 0 w 1975909"/>
                  <a:gd name="connsiteY0" fmla="*/ 0 h 634239"/>
                  <a:gd name="connsiteX1" fmla="*/ 1975909 w 1975909"/>
                  <a:gd name="connsiteY1" fmla="*/ 0 h 634239"/>
                  <a:gd name="connsiteX2" fmla="*/ 1975909 w 1975909"/>
                  <a:gd name="connsiteY2" fmla="*/ 634239 h 634239"/>
                  <a:gd name="connsiteX3" fmla="*/ 0 w 1975909"/>
                  <a:gd name="connsiteY3" fmla="*/ 634239 h 634239"/>
                  <a:gd name="connsiteX4" fmla="*/ 0 w 1975909"/>
                  <a:gd name="connsiteY4" fmla="*/ 0 h 634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5909" h="634239">
                    <a:moveTo>
                      <a:pt x="0" y="0"/>
                    </a:moveTo>
                    <a:lnTo>
                      <a:pt x="1975909" y="0"/>
                    </a:lnTo>
                    <a:lnTo>
                      <a:pt x="1975909" y="634239"/>
                    </a:lnTo>
                    <a:lnTo>
                      <a:pt x="0" y="63423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68400" tIns="0" rIns="72000" bIns="0" spcCol="1270" anchor="ctr"/>
              <a:lstStyle/>
              <a:p>
                <a:pPr defTabSz="8001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400" dirty="0">
                    <a:solidFill>
                      <a:srgbClr val="FFFFFF"/>
                    </a:solidFill>
                  </a:rPr>
                  <a:t>performance </a:t>
                </a:r>
                <a:r>
                  <a:rPr lang="de-DE" sz="1400" dirty="0" err="1">
                    <a:solidFill>
                      <a:srgbClr val="FFFFFF"/>
                    </a:solidFill>
                  </a:rPr>
                  <a:t>reporting</a:t>
                </a:r>
                <a:r>
                  <a:rPr lang="de-DE" sz="1400" dirty="0">
                    <a:solidFill>
                      <a:srgbClr val="FFFFFF"/>
                    </a:solidFill>
                  </a:rPr>
                  <a:t> </a:t>
                </a:r>
                <a:endParaRPr lang="de-AT" sz="1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Auf der gleichen Seite des Rechtecks liegende Ecken abrunden 7"/>
              <p:cNvSpPr>
                <a:spLocks/>
              </p:cNvSpPr>
              <p:nvPr/>
            </p:nvSpPr>
            <p:spPr bwMode="auto">
              <a:xfrm>
                <a:off x="709319" y="3098378"/>
                <a:ext cx="1680328" cy="1270897"/>
              </a:xfrm>
              <a:custGeom>
                <a:avLst/>
                <a:gdLst>
                  <a:gd name="T0" fmla="*/ 117951 w 1976560"/>
                  <a:gd name="T1" fmla="*/ 0 h 1474387"/>
                  <a:gd name="T2" fmla="*/ 1858609 w 1976560"/>
                  <a:gd name="T3" fmla="*/ 0 h 1474387"/>
                  <a:gd name="T4" fmla="*/ 1976560 w 1976560"/>
                  <a:gd name="T5" fmla="*/ 117951 h 1474387"/>
                  <a:gd name="T6" fmla="*/ 1976560 w 1976560"/>
                  <a:gd name="T7" fmla="*/ 1474387 h 1474387"/>
                  <a:gd name="T8" fmla="*/ 1976560 w 1976560"/>
                  <a:gd name="T9" fmla="*/ 1474387 h 1474387"/>
                  <a:gd name="T10" fmla="*/ 0 w 1976560"/>
                  <a:gd name="T11" fmla="*/ 1474387 h 1474387"/>
                  <a:gd name="T12" fmla="*/ 0 w 1976560"/>
                  <a:gd name="T13" fmla="*/ 1474387 h 1474387"/>
                  <a:gd name="T14" fmla="*/ 0 w 1976560"/>
                  <a:gd name="T15" fmla="*/ 117951 h 1474387"/>
                  <a:gd name="T16" fmla="*/ 117951 w 1976560"/>
                  <a:gd name="T17" fmla="*/ 0 h 14743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976560" h="1474387">
                    <a:moveTo>
                      <a:pt x="117951" y="0"/>
                    </a:moveTo>
                    <a:lnTo>
                      <a:pt x="1858609" y="0"/>
                    </a:lnTo>
                    <a:cubicBezTo>
                      <a:pt x="1923752" y="0"/>
                      <a:pt x="1976560" y="52808"/>
                      <a:pt x="1976560" y="117951"/>
                    </a:cubicBezTo>
                    <a:lnTo>
                      <a:pt x="1976560" y="1474387"/>
                    </a:lnTo>
                    <a:lnTo>
                      <a:pt x="0" y="1474387"/>
                    </a:lnTo>
                    <a:lnTo>
                      <a:pt x="0" y="117951"/>
                    </a:lnTo>
                    <a:cubicBezTo>
                      <a:pt x="0" y="52808"/>
                      <a:pt x="52808" y="0"/>
                      <a:pt x="117951" y="0"/>
                    </a:cubicBezTo>
                    <a:close/>
                  </a:path>
                </a:pathLst>
              </a:custGeom>
              <a:blipFill dpi="0" rotWithShape="1">
                <a:blip r:embed="rId6"/>
                <a:srcRect/>
                <a:stretch>
                  <a:fillRect t="18000" b="1000"/>
                </a:stretch>
              </a:blipFill>
              <a:ln w="25400" cap="flat" cmpd="sng">
                <a:solidFill>
                  <a:srgbClr val="9C001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AT">
                  <a:solidFill>
                    <a:srgbClr val="000000"/>
                  </a:solidFill>
                  <a:ea typeface="MS PGothic" pitchFamily="34" charset="-128"/>
                </a:endParaRPr>
              </a:p>
            </p:txBody>
          </p:sp>
          <p:sp>
            <p:nvSpPr>
              <p:cNvPr id="19" name="Freihandform 18"/>
              <p:cNvSpPr/>
              <p:nvPr/>
            </p:nvSpPr>
            <p:spPr bwMode="auto">
              <a:xfrm>
                <a:off x="710092" y="4367367"/>
                <a:ext cx="1679817" cy="548187"/>
              </a:xfrm>
              <a:custGeom>
                <a:avLst/>
                <a:gdLst>
                  <a:gd name="connsiteX0" fmla="*/ 0 w 1975909"/>
                  <a:gd name="connsiteY0" fmla="*/ 0 h 634239"/>
                  <a:gd name="connsiteX1" fmla="*/ 1975909 w 1975909"/>
                  <a:gd name="connsiteY1" fmla="*/ 0 h 634239"/>
                  <a:gd name="connsiteX2" fmla="*/ 1975909 w 1975909"/>
                  <a:gd name="connsiteY2" fmla="*/ 634239 h 634239"/>
                  <a:gd name="connsiteX3" fmla="*/ 0 w 1975909"/>
                  <a:gd name="connsiteY3" fmla="*/ 634239 h 634239"/>
                  <a:gd name="connsiteX4" fmla="*/ 0 w 1975909"/>
                  <a:gd name="connsiteY4" fmla="*/ 0 h 634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75909" h="634239">
                    <a:moveTo>
                      <a:pt x="0" y="0"/>
                    </a:moveTo>
                    <a:lnTo>
                      <a:pt x="1975909" y="0"/>
                    </a:lnTo>
                    <a:lnTo>
                      <a:pt x="1975909" y="634239"/>
                    </a:lnTo>
                    <a:lnTo>
                      <a:pt x="0" y="63423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68400" tIns="0" rIns="72000" bIns="0" spcCol="1270" anchor="ctr"/>
              <a:lstStyle/>
              <a:p>
                <a:pPr defTabSz="8001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de-DE" sz="1400" dirty="0" err="1">
                    <a:solidFill>
                      <a:srgbClr val="FFFFFF"/>
                    </a:solidFill>
                  </a:rPr>
                  <a:t>conceptual</a:t>
                </a:r>
                <a:r>
                  <a:rPr lang="de-DE" sz="1400" dirty="0">
                    <a:solidFill>
                      <a:srgbClr val="FFFFFF"/>
                    </a:solidFill>
                  </a:rPr>
                  <a:t> </a:t>
                </a:r>
                <a:r>
                  <a:rPr lang="de-DE" sz="1400" dirty="0" err="1">
                    <a:solidFill>
                      <a:srgbClr val="FFFFFF"/>
                    </a:solidFill>
                  </a:rPr>
                  <a:t>framework</a:t>
                </a:r>
                <a:endParaRPr lang="de-AT" sz="14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" name="Rechteck 1"/>
            <p:cNvSpPr>
              <a:spLocks noChangeArrowheads="1"/>
            </p:cNvSpPr>
            <p:nvPr/>
          </p:nvSpPr>
          <p:spPr bwMode="auto">
            <a:xfrm>
              <a:off x="855282" y="2910019"/>
              <a:ext cx="7381875" cy="102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algn="ctr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/>
            <a:lstStyle>
              <a:lvl1pPr algn="l" eaLnBrk="0" hangingPunct="0">
                <a:spcBef>
                  <a:spcPct val="20000"/>
                </a:spcBef>
                <a:buClr>
                  <a:schemeClr val="tx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  <a:defRPr sz="2000"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de-DE" altLang="de-DE" sz="2000">
                <a:solidFill>
                  <a:srgbClr val="000000"/>
                </a:solidFill>
              </a:endParaRPr>
            </a:p>
          </p:txBody>
        </p:sp>
        <p:sp>
          <p:nvSpPr>
            <p:cNvPr id="11" name="Rechteck 16"/>
            <p:cNvSpPr>
              <a:spLocks noChangeArrowheads="1"/>
            </p:cNvSpPr>
            <p:nvPr/>
          </p:nvSpPr>
          <p:spPr bwMode="auto">
            <a:xfrm>
              <a:off x="672306" y="5125684"/>
              <a:ext cx="7381875" cy="102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algn="ctr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/>
            <a:lstStyle>
              <a:lvl1pPr algn="l" eaLnBrk="0" hangingPunct="0">
                <a:spcBef>
                  <a:spcPct val="20000"/>
                </a:spcBef>
                <a:buClr>
                  <a:schemeClr val="tx2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  <a:defRPr sz="2000"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–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pitchFamily="34" charset="0"/>
                <a:buChar char="»"/>
                <a:defRPr>
                  <a:solidFill>
                    <a:srgbClr val="000000"/>
                  </a:solidFill>
                  <a:latin typeface="Arial" pitchFamily="34" charset="0"/>
                  <a:ea typeface="ＭＳ Ｐゴシック" pitchFamily="34" charset="-128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de-DE" altLang="de-DE" sz="2000">
                <a:solidFill>
                  <a:srgbClr val="000000"/>
                </a:solidFill>
              </a:endParaRPr>
            </a:p>
          </p:txBody>
        </p:sp>
      </p:grp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Federal Performance Management Office </a:t>
            </a:r>
            <a:endParaRPr lang="de-AT" dirty="0"/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2673741" y="1857951"/>
            <a:ext cx="36655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10196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AT" sz="2200" dirty="0" smtClean="0">
                <a:solidFill>
                  <a:srgbClr val="D10019"/>
                </a:solidFill>
              </a:rPr>
              <a:t>Mission</a:t>
            </a:r>
          </a:p>
        </p:txBody>
      </p:sp>
      <p:sp>
        <p:nvSpPr>
          <p:cNvPr id="25" name="Inhaltsplatzhalter 1"/>
          <p:cNvSpPr>
            <a:spLocks noGrp="1"/>
          </p:cNvSpPr>
          <p:nvPr>
            <p:ph idx="1"/>
          </p:nvPr>
        </p:nvSpPr>
        <p:spPr>
          <a:xfrm>
            <a:off x="719137" y="4347156"/>
            <a:ext cx="7704000" cy="1101364"/>
          </a:xfrm>
        </p:spPr>
        <p:txBody>
          <a:bodyPr/>
          <a:lstStyle/>
          <a:p>
            <a:r>
              <a:rPr lang="de-DE" sz="2000" dirty="0" smtClean="0"/>
              <a:t>Legal </a:t>
            </a:r>
            <a:r>
              <a:rPr lang="de-DE" sz="2000" dirty="0" err="1" smtClean="0"/>
              <a:t>basis</a:t>
            </a:r>
            <a:r>
              <a:rPr lang="de-DE" sz="2000" dirty="0" smtClean="0"/>
              <a:t> </a:t>
            </a:r>
          </a:p>
          <a:p>
            <a:pPr lvl="1"/>
            <a:r>
              <a:rPr lang="de-DE" sz="1600" dirty="0" smtClean="0"/>
              <a:t>Federal </a:t>
            </a:r>
            <a:r>
              <a:rPr lang="de-DE" sz="1600" dirty="0" err="1" smtClean="0"/>
              <a:t>Organic</a:t>
            </a:r>
            <a:r>
              <a:rPr lang="de-DE" sz="1600" dirty="0" smtClean="0"/>
              <a:t> Budget </a:t>
            </a:r>
            <a:r>
              <a:rPr lang="de-DE" sz="1600" dirty="0" err="1" smtClean="0"/>
              <a:t>Act</a:t>
            </a:r>
            <a:r>
              <a:rPr lang="de-DE" sz="1600" dirty="0" smtClean="0"/>
              <a:t> 2013</a:t>
            </a:r>
          </a:p>
          <a:p>
            <a:pPr lvl="1"/>
            <a:r>
              <a:rPr lang="de-DE" sz="1600" dirty="0" err="1" smtClean="0"/>
              <a:t>Ordinance</a:t>
            </a:r>
            <a:r>
              <a:rPr lang="de-DE" sz="1600" dirty="0" smtClean="0"/>
              <a:t> on </a:t>
            </a:r>
            <a:r>
              <a:rPr lang="de-DE" sz="1600" dirty="0" err="1" smtClean="0"/>
              <a:t>Outcome</a:t>
            </a:r>
            <a:r>
              <a:rPr lang="de-DE" sz="1600" dirty="0"/>
              <a:t> </a:t>
            </a:r>
            <a:r>
              <a:rPr lang="de-DE" sz="1600" dirty="0" err="1" smtClean="0"/>
              <a:t>Oriented</a:t>
            </a:r>
            <a:r>
              <a:rPr lang="de-DE" sz="1600" dirty="0" smtClean="0"/>
              <a:t> Budget </a:t>
            </a:r>
            <a:r>
              <a:rPr lang="de-DE" sz="1600" dirty="0"/>
              <a:t>I</a:t>
            </a:r>
            <a:r>
              <a:rPr lang="de-DE" sz="1600" dirty="0" smtClean="0"/>
              <a:t>nformation </a:t>
            </a:r>
          </a:p>
          <a:p>
            <a:pPr lvl="1"/>
            <a:r>
              <a:rPr lang="de-DE" sz="1600" dirty="0" err="1" smtClean="0"/>
              <a:t>Ordinance</a:t>
            </a:r>
            <a:r>
              <a:rPr lang="de-DE" sz="1600" dirty="0" smtClean="0"/>
              <a:t> on Performance Controlling </a:t>
            </a:r>
          </a:p>
          <a:p>
            <a:pPr lvl="1"/>
            <a:r>
              <a:rPr lang="de-DE" sz="1600" dirty="0" err="1" smtClean="0"/>
              <a:t>Ordinance</a:t>
            </a:r>
            <a:r>
              <a:rPr lang="de-DE" sz="1600" dirty="0" smtClean="0"/>
              <a:t> on the </a:t>
            </a:r>
            <a:r>
              <a:rPr lang="de-DE" sz="1600" dirty="0" err="1" smtClean="0"/>
              <a:t>Principles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Impact Assessment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Regulations</a:t>
            </a:r>
            <a:r>
              <a:rPr lang="de-DE" sz="1600" dirty="0" smtClean="0"/>
              <a:t> and Projects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6053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2668244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34885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>
                <a:ea typeface="ＭＳ Ｐゴシック" charset="0"/>
              </a:rPr>
              <a:t>Budget and performance structure</a:t>
            </a:r>
            <a:endParaRPr lang="de-DE">
              <a:ea typeface="ＭＳ Ｐゴシック" charset="0"/>
            </a:endParaRPr>
          </a:p>
        </p:txBody>
      </p:sp>
      <p:cxnSp>
        <p:nvCxnSpPr>
          <p:cNvPr id="94" name="Gerade Verbindung 23"/>
          <p:cNvCxnSpPr/>
          <p:nvPr/>
        </p:nvCxnSpPr>
        <p:spPr bwMode="auto">
          <a:xfrm>
            <a:off x="2181225" y="3430588"/>
            <a:ext cx="2698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Gerade Verbindung 16"/>
          <p:cNvCxnSpPr/>
          <p:nvPr/>
        </p:nvCxnSpPr>
        <p:spPr bwMode="auto">
          <a:xfrm>
            <a:off x="2170113" y="5535613"/>
            <a:ext cx="13843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 Verbindung 11"/>
          <p:cNvCxnSpPr/>
          <p:nvPr/>
        </p:nvCxnSpPr>
        <p:spPr bwMode="auto">
          <a:xfrm>
            <a:off x="2185988" y="4146550"/>
            <a:ext cx="23193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Gerade Verbindung 13"/>
          <p:cNvCxnSpPr/>
          <p:nvPr/>
        </p:nvCxnSpPr>
        <p:spPr bwMode="auto">
          <a:xfrm>
            <a:off x="2184400" y="4843463"/>
            <a:ext cx="19383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Gerade Verbindung 31"/>
          <p:cNvCxnSpPr/>
          <p:nvPr/>
        </p:nvCxnSpPr>
        <p:spPr bwMode="auto">
          <a:xfrm flipH="1">
            <a:off x="6610350" y="4838700"/>
            <a:ext cx="16287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Gerade Verbindung 34"/>
          <p:cNvCxnSpPr/>
          <p:nvPr/>
        </p:nvCxnSpPr>
        <p:spPr bwMode="auto">
          <a:xfrm flipH="1">
            <a:off x="7013575" y="5529263"/>
            <a:ext cx="12128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17" name="Gleichschenkliges Dreieck 1"/>
          <p:cNvSpPr>
            <a:spLocks noChangeArrowheads="1"/>
          </p:cNvSpPr>
          <p:nvPr/>
        </p:nvSpPr>
        <p:spPr bwMode="auto">
          <a:xfrm>
            <a:off x="3513138" y="2744788"/>
            <a:ext cx="3525837" cy="2794000"/>
          </a:xfrm>
          <a:prstGeom prst="triangle">
            <a:avLst>
              <a:gd name="adj" fmla="val 50000"/>
            </a:avLst>
          </a:prstGeom>
          <a:solidFill>
            <a:srgbClr val="AF0917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sv-SE" altLang="de-DE" sz="1600"/>
          </a:p>
        </p:txBody>
      </p:sp>
      <p:cxnSp>
        <p:nvCxnSpPr>
          <p:cNvPr id="17418" name="Gerade Verbindung 3"/>
          <p:cNvCxnSpPr>
            <a:cxnSpLocks noChangeShapeType="1"/>
          </p:cNvCxnSpPr>
          <p:nvPr/>
        </p:nvCxnSpPr>
        <p:spPr bwMode="auto">
          <a:xfrm>
            <a:off x="2895600" y="4133850"/>
            <a:ext cx="3244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Gerade Verbindung 4"/>
          <p:cNvCxnSpPr>
            <a:cxnSpLocks noChangeShapeType="1"/>
          </p:cNvCxnSpPr>
          <p:nvPr/>
        </p:nvCxnSpPr>
        <p:spPr bwMode="auto">
          <a:xfrm>
            <a:off x="4652963" y="3421063"/>
            <a:ext cx="144303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Gerade Verbindung 5"/>
          <p:cNvCxnSpPr>
            <a:cxnSpLocks noChangeShapeType="1"/>
          </p:cNvCxnSpPr>
          <p:nvPr/>
        </p:nvCxnSpPr>
        <p:spPr bwMode="auto">
          <a:xfrm>
            <a:off x="3968750" y="4838700"/>
            <a:ext cx="26320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Gerade Verbindung 6"/>
          <p:cNvCxnSpPr>
            <a:cxnSpLocks noChangeShapeType="1"/>
          </p:cNvCxnSpPr>
          <p:nvPr/>
        </p:nvCxnSpPr>
        <p:spPr bwMode="auto">
          <a:xfrm>
            <a:off x="3151188" y="2744788"/>
            <a:ext cx="3244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Gerade Verbindung 8"/>
          <p:cNvCxnSpPr>
            <a:cxnSpLocks noChangeShapeType="1"/>
          </p:cNvCxnSpPr>
          <p:nvPr/>
        </p:nvCxnSpPr>
        <p:spPr bwMode="auto">
          <a:xfrm>
            <a:off x="3595688" y="5538788"/>
            <a:ext cx="324643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3" name="Gerade Verbindung 7"/>
          <p:cNvCxnSpPr>
            <a:cxnSpLocks noChangeShapeType="1"/>
          </p:cNvCxnSpPr>
          <p:nvPr/>
        </p:nvCxnSpPr>
        <p:spPr bwMode="auto">
          <a:xfrm>
            <a:off x="3752850" y="5657850"/>
            <a:ext cx="3244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Gerade Verbindung 32"/>
          <p:cNvCxnSpPr/>
          <p:nvPr/>
        </p:nvCxnSpPr>
        <p:spPr bwMode="auto">
          <a:xfrm flipH="1">
            <a:off x="2203450" y="2744788"/>
            <a:ext cx="60261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25" name="Textfeld 37"/>
          <p:cNvSpPr txBox="1">
            <a:spLocks noChangeArrowheads="1"/>
          </p:cNvSpPr>
          <p:nvPr/>
        </p:nvSpPr>
        <p:spPr bwMode="auto">
          <a:xfrm>
            <a:off x="2278063" y="2935288"/>
            <a:ext cx="1233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dirty="0">
                <a:solidFill>
                  <a:schemeClr val="bg1">
                    <a:lumMod val="10000"/>
                  </a:schemeClr>
                </a:solidFill>
              </a:rPr>
              <a:t>5 </a:t>
            </a:r>
            <a:r>
              <a:rPr lang="de-AT" altLang="de-DE" sz="1600" dirty="0" err="1">
                <a:solidFill>
                  <a:schemeClr val="bg1">
                    <a:lumMod val="10000"/>
                  </a:schemeClr>
                </a:solidFill>
              </a:rPr>
              <a:t>headings</a:t>
            </a:r>
            <a:r>
              <a:rPr lang="de-AT" altLang="de-DE" sz="1600" dirty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de-DE" altLang="de-DE" sz="1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26" name="Textfeld 38"/>
          <p:cNvSpPr txBox="1">
            <a:spLocks noChangeArrowheads="1"/>
          </p:cNvSpPr>
          <p:nvPr/>
        </p:nvSpPr>
        <p:spPr bwMode="auto">
          <a:xfrm>
            <a:off x="2259013" y="3598863"/>
            <a:ext cx="192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>
                <a:solidFill>
                  <a:schemeClr val="bg1">
                    <a:lumMod val="10000"/>
                  </a:schemeClr>
                </a:solidFill>
              </a:rPr>
              <a:t>32 budget chapters</a:t>
            </a:r>
            <a:endParaRPr lang="de-DE" altLang="de-DE" sz="160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27" name="Textfeld 39"/>
          <p:cNvSpPr txBox="1">
            <a:spLocks noChangeArrowheads="1"/>
          </p:cNvSpPr>
          <p:nvPr/>
        </p:nvSpPr>
        <p:spPr bwMode="auto">
          <a:xfrm>
            <a:off x="2279650" y="4367213"/>
            <a:ext cx="1503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>
                <a:solidFill>
                  <a:schemeClr val="bg1">
                    <a:lumMod val="10000"/>
                  </a:schemeClr>
                </a:solidFill>
              </a:rPr>
              <a:t>global budgets</a:t>
            </a:r>
            <a:endParaRPr lang="de-DE" altLang="de-DE" sz="160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28" name="Textfeld 40"/>
          <p:cNvSpPr txBox="1">
            <a:spLocks noChangeArrowheads="1"/>
          </p:cNvSpPr>
          <p:nvPr/>
        </p:nvSpPr>
        <p:spPr bwMode="auto">
          <a:xfrm>
            <a:off x="2274888" y="5038725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>
                <a:solidFill>
                  <a:schemeClr val="bg1">
                    <a:lumMod val="10000"/>
                  </a:schemeClr>
                </a:solidFill>
              </a:rPr>
              <a:t>detail budgets</a:t>
            </a:r>
            <a:endParaRPr lang="de-DE" altLang="de-DE" sz="160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29" name="Textfeld 42"/>
          <p:cNvSpPr txBox="1">
            <a:spLocks noChangeArrowheads="1"/>
          </p:cNvSpPr>
          <p:nvPr/>
        </p:nvSpPr>
        <p:spPr bwMode="auto">
          <a:xfrm>
            <a:off x="2266950" y="2352675"/>
            <a:ext cx="18367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 dirty="0">
                <a:solidFill>
                  <a:schemeClr val="bg1">
                    <a:lumMod val="10000"/>
                  </a:schemeClr>
                </a:solidFill>
              </a:rPr>
              <a:t>Budget </a:t>
            </a:r>
            <a:r>
              <a:rPr lang="de-AT" altLang="de-DE" sz="1600" b="1" i="1" dirty="0" err="1">
                <a:solidFill>
                  <a:schemeClr val="bg1">
                    <a:lumMod val="10000"/>
                  </a:schemeClr>
                </a:solidFill>
              </a:rPr>
              <a:t>structure</a:t>
            </a:r>
            <a:endParaRPr lang="de-DE" altLang="de-DE" sz="1600" b="1" i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30" name="Textfeld 43"/>
          <p:cNvSpPr txBox="1">
            <a:spLocks noChangeArrowheads="1"/>
          </p:cNvSpPr>
          <p:nvPr/>
        </p:nvSpPr>
        <p:spPr bwMode="auto">
          <a:xfrm>
            <a:off x="5921375" y="2341563"/>
            <a:ext cx="2386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 dirty="0">
                <a:solidFill>
                  <a:schemeClr val="bg1">
                    <a:lumMod val="10000"/>
                  </a:schemeClr>
                </a:solidFill>
              </a:rPr>
              <a:t>Performance </a:t>
            </a:r>
            <a:r>
              <a:rPr lang="de-AT" altLang="de-DE" sz="1600" b="1" i="1" dirty="0" err="1">
                <a:solidFill>
                  <a:schemeClr val="bg1">
                    <a:lumMod val="10000"/>
                  </a:schemeClr>
                </a:solidFill>
              </a:rPr>
              <a:t>structure</a:t>
            </a:r>
            <a:endParaRPr lang="de-DE" altLang="de-DE" sz="1600" b="1" i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31" name="Textfeld 45"/>
          <p:cNvSpPr txBox="1">
            <a:spLocks noChangeArrowheads="1"/>
          </p:cNvSpPr>
          <p:nvPr/>
        </p:nvSpPr>
        <p:spPr bwMode="auto">
          <a:xfrm flipH="1">
            <a:off x="5846763" y="3522663"/>
            <a:ext cx="24018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>
                <a:solidFill>
                  <a:schemeClr val="bg1">
                    <a:lumMod val="10000"/>
                  </a:schemeClr>
                </a:solidFill>
              </a:rPr>
              <a:t>mission, strategy, outcome statement</a:t>
            </a:r>
            <a:endParaRPr lang="de-DE" altLang="de-DE" sz="160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32" name="Textfeld 46"/>
          <p:cNvSpPr txBox="1">
            <a:spLocks noChangeArrowheads="1"/>
          </p:cNvSpPr>
          <p:nvPr/>
        </p:nvSpPr>
        <p:spPr bwMode="auto">
          <a:xfrm flipH="1">
            <a:off x="6538913" y="4351338"/>
            <a:ext cx="1700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>
                <a:solidFill>
                  <a:schemeClr val="bg1">
                    <a:lumMod val="10000"/>
                  </a:schemeClr>
                </a:solidFill>
              </a:rPr>
              <a:t>output statement</a:t>
            </a:r>
            <a:endParaRPr lang="de-DE" altLang="de-DE" sz="160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33" name="Textfeld 47"/>
          <p:cNvSpPr txBox="1">
            <a:spLocks noChangeArrowheads="1"/>
          </p:cNvSpPr>
          <p:nvPr/>
        </p:nvSpPr>
        <p:spPr bwMode="auto">
          <a:xfrm flipH="1">
            <a:off x="6731000" y="4903788"/>
            <a:ext cx="1525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dirty="0" err="1">
                <a:solidFill>
                  <a:schemeClr val="bg1">
                    <a:lumMod val="10000"/>
                  </a:schemeClr>
                </a:solidFill>
              </a:rPr>
              <a:t>performance</a:t>
            </a:r>
            <a:r>
              <a:rPr lang="de-AT" altLang="de-DE" sz="1600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de-AT" altLang="de-DE" sz="1600" dirty="0" err="1">
                <a:solidFill>
                  <a:schemeClr val="bg1">
                    <a:lumMod val="10000"/>
                  </a:schemeClr>
                </a:solidFill>
              </a:rPr>
              <a:t>contracts</a:t>
            </a:r>
            <a:endParaRPr lang="de-DE" altLang="de-DE" sz="1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7434" name="Rechteck 38"/>
          <p:cNvSpPr>
            <a:spLocks noChangeArrowheads="1"/>
          </p:cNvSpPr>
          <p:nvPr/>
        </p:nvSpPr>
        <p:spPr bwMode="auto">
          <a:xfrm>
            <a:off x="920750" y="3421063"/>
            <a:ext cx="1254125" cy="1417637"/>
          </a:xfrm>
          <a:prstGeom prst="rect">
            <a:avLst/>
          </a:prstGeom>
          <a:solidFill>
            <a:srgbClr val="AF0917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AT" altLang="de-DE" sz="12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AT" altLang="de-DE" sz="12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AT" altLang="de-DE" sz="120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AT" altLang="de-DE" sz="50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200">
                <a:solidFill>
                  <a:schemeClr val="bg1"/>
                </a:solidFill>
              </a:rPr>
              <a:t>Annual Budget</a:t>
            </a:r>
            <a:endParaRPr lang="de-DE" altLang="de-DE" sz="1200">
              <a:solidFill>
                <a:schemeClr val="bg1"/>
              </a:solidFill>
            </a:endParaRPr>
          </a:p>
        </p:txBody>
      </p:sp>
      <p:sp>
        <p:nvSpPr>
          <p:cNvPr id="17435" name="Rechteck 38"/>
          <p:cNvSpPr>
            <a:spLocks noChangeArrowheads="1"/>
          </p:cNvSpPr>
          <p:nvPr/>
        </p:nvSpPr>
        <p:spPr bwMode="auto">
          <a:xfrm>
            <a:off x="920750" y="4819650"/>
            <a:ext cx="1249363" cy="715963"/>
          </a:xfrm>
          <a:prstGeom prst="rect">
            <a:avLst/>
          </a:prstGeom>
          <a:solidFill>
            <a:srgbClr val="AF0917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200">
                <a:solidFill>
                  <a:schemeClr val="bg1"/>
                </a:solidFill>
              </a:rPr>
              <a:t> Supplements to Annual Budget</a:t>
            </a:r>
            <a:endParaRPr lang="de-DE" altLang="de-DE" sz="1200">
              <a:solidFill>
                <a:schemeClr val="bg1"/>
              </a:solidFill>
            </a:endParaRPr>
          </a:p>
        </p:txBody>
      </p:sp>
      <p:sp>
        <p:nvSpPr>
          <p:cNvPr id="13342" name="PubL"/>
          <p:cNvSpPr>
            <a:spLocks noEditPoints="1" noChangeArrowheads="1"/>
          </p:cNvSpPr>
          <p:nvPr/>
        </p:nvSpPr>
        <p:spPr bwMode="auto">
          <a:xfrm flipH="1" flipV="1">
            <a:off x="920750" y="2735263"/>
            <a:ext cx="1249363" cy="14112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10755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0755"/>
                </a:lnTo>
                <a:lnTo>
                  <a:pt x="11053" y="10755"/>
                </a:lnTo>
                <a:lnTo>
                  <a:pt x="11053" y="0"/>
                </a:lnTo>
                <a:lnTo>
                  <a:pt x="0" y="0"/>
                </a:lnTo>
                <a:close/>
              </a:path>
            </a:pathLst>
          </a:custGeom>
          <a:solidFill>
            <a:srgbClr val="AF0917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rot="10800000"/>
          <a:lstStyle/>
          <a:p>
            <a:pPr>
              <a:defRPr/>
            </a:pPr>
            <a:endParaRPr lang="de-DE" sz="300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algn="r">
              <a:defRPr/>
            </a:pPr>
            <a:endParaRPr lang="de-DE" sz="300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algn="r">
              <a:defRPr/>
            </a:pPr>
            <a:endParaRPr lang="de-DE" sz="500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12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MTEF, </a:t>
            </a:r>
          </a:p>
          <a:p>
            <a:pPr>
              <a:defRPr/>
            </a:pPr>
            <a:r>
              <a:rPr lang="de-DE" sz="1200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Strategy</a:t>
            </a:r>
            <a:r>
              <a:rPr lang="de-DE" sz="12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Report</a:t>
            </a:r>
          </a:p>
        </p:txBody>
      </p:sp>
      <p:cxnSp>
        <p:nvCxnSpPr>
          <p:cNvPr id="96" name="Gerade Verbindung 29"/>
          <p:cNvCxnSpPr/>
          <p:nvPr/>
        </p:nvCxnSpPr>
        <p:spPr bwMode="auto">
          <a:xfrm flipH="1">
            <a:off x="6149975" y="4133850"/>
            <a:ext cx="20780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Gerade Verbindung 30"/>
          <p:cNvCxnSpPr/>
          <p:nvPr/>
        </p:nvCxnSpPr>
        <p:spPr bwMode="auto">
          <a:xfrm flipH="1">
            <a:off x="5673725" y="3435350"/>
            <a:ext cx="25638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39" name="Rechteck 26"/>
          <p:cNvSpPr>
            <a:spLocks noChangeArrowheads="1"/>
          </p:cNvSpPr>
          <p:nvPr/>
        </p:nvSpPr>
        <p:spPr bwMode="auto">
          <a:xfrm>
            <a:off x="747713" y="2087563"/>
            <a:ext cx="7696200" cy="4090987"/>
          </a:xfrm>
          <a:prstGeom prst="rect">
            <a:avLst/>
          </a:prstGeom>
          <a:noFill/>
          <a:ln w="9525">
            <a:solidFill>
              <a:srgbClr val="D6D6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DE" altLang="de-DE" sz="160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Federal Performance Management Office</a:t>
            </a:r>
            <a:endParaRPr lang="de-AT" dirty="0"/>
          </a:p>
        </p:txBody>
      </p:sp>
      <p:sp>
        <p:nvSpPr>
          <p:cNvPr id="1744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4B44789-BF97-4452-A8F6-40F9C2F7CBB7}" type="slidenum">
              <a:rPr lang="de-AT" altLang="de-DE" sz="1300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r>
              <a:rPr lang="de-AT" altLang="de-DE" sz="1300" smtClean="0">
                <a:solidFill>
                  <a:schemeClr val="tx2"/>
                </a:solidFill>
              </a:rPr>
              <a:t> |</a:t>
            </a:r>
          </a:p>
        </p:txBody>
      </p:sp>
      <p:sp>
        <p:nvSpPr>
          <p:cNvPr id="35" name="Datumsplatzhalter 5"/>
          <p:cNvSpPr txBox="1">
            <a:spLocks/>
          </p:cNvSpPr>
          <p:nvPr/>
        </p:nvSpPr>
        <p:spPr>
          <a:xfrm>
            <a:off x="644188" y="6480000"/>
            <a:ext cx="900000" cy="266700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>
                <a:solidFill>
                  <a:schemeClr val="tx2"/>
                </a:solidFill>
              </a:rPr>
              <a:t>31.1.2014</a:t>
            </a:r>
            <a:endParaRPr lang="de-AT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>
                <a:ea typeface="ＭＳ Ｐゴシック" charset="0"/>
              </a:rPr>
              <a:t>Performance </a:t>
            </a:r>
            <a:r>
              <a:rPr lang="de-AT" dirty="0" err="1">
                <a:ea typeface="ＭＳ Ｐゴシック" charset="0"/>
              </a:rPr>
              <a:t>management</a:t>
            </a:r>
            <a:r>
              <a:rPr lang="de-AT" dirty="0">
                <a:ea typeface="ＭＳ Ｐゴシック" charset="0"/>
              </a:rPr>
              <a:t> </a:t>
            </a:r>
            <a:r>
              <a:rPr lang="de-AT" dirty="0" err="1" smtClean="0">
                <a:ea typeface="ＭＳ Ｐゴシック" charset="0"/>
              </a:rPr>
              <a:t>cycle</a:t>
            </a:r>
            <a:endParaRPr lang="de-AT" dirty="0">
              <a:ea typeface="ＭＳ Ｐゴシック" charset="0"/>
            </a:endParaRPr>
          </a:p>
        </p:txBody>
      </p:sp>
      <p:sp>
        <p:nvSpPr>
          <p:cNvPr id="18435" name="Textfeld 28"/>
          <p:cNvSpPr txBox="1">
            <a:spLocks noChangeArrowheads="1"/>
          </p:cNvSpPr>
          <p:nvPr/>
        </p:nvSpPr>
        <p:spPr bwMode="auto">
          <a:xfrm>
            <a:off x="674688" y="3892550"/>
            <a:ext cx="19891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evaluation of outputs &amp; outcomes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36" name="Rechteck 26"/>
          <p:cNvSpPr>
            <a:spLocks noChangeArrowheads="1"/>
          </p:cNvSpPr>
          <p:nvPr/>
        </p:nvSpPr>
        <p:spPr bwMode="auto">
          <a:xfrm>
            <a:off x="717550" y="1847850"/>
            <a:ext cx="7696200" cy="4413250"/>
          </a:xfrm>
          <a:prstGeom prst="rect">
            <a:avLst/>
          </a:prstGeom>
          <a:noFill/>
          <a:ln w="9525">
            <a:solidFill>
              <a:srgbClr val="D6D6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endParaRPr lang="de-DE" altLang="de-DE" sz="1600"/>
          </a:p>
        </p:txBody>
      </p:sp>
      <p:cxnSp>
        <p:nvCxnSpPr>
          <p:cNvPr id="18437" name="Gerade Verbindung 30"/>
          <p:cNvCxnSpPr>
            <a:cxnSpLocks noChangeShapeType="1"/>
          </p:cNvCxnSpPr>
          <p:nvPr/>
        </p:nvCxnSpPr>
        <p:spPr bwMode="auto">
          <a:xfrm>
            <a:off x="4627563" y="5541963"/>
            <a:ext cx="0" cy="688975"/>
          </a:xfrm>
          <a:prstGeom prst="line">
            <a:avLst/>
          </a:prstGeom>
          <a:noFill/>
          <a:ln w="9525">
            <a:solidFill>
              <a:srgbClr val="7F7F7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8" name="Gerade Verbindung 34"/>
          <p:cNvCxnSpPr>
            <a:cxnSpLocks noChangeShapeType="1"/>
          </p:cNvCxnSpPr>
          <p:nvPr/>
        </p:nvCxnSpPr>
        <p:spPr bwMode="auto">
          <a:xfrm flipV="1">
            <a:off x="4595813" y="1839913"/>
            <a:ext cx="0" cy="381000"/>
          </a:xfrm>
          <a:prstGeom prst="line">
            <a:avLst/>
          </a:prstGeom>
          <a:noFill/>
          <a:ln w="9525">
            <a:solidFill>
              <a:srgbClr val="7F7F7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Gerade Verbindung 38"/>
          <p:cNvCxnSpPr>
            <a:cxnSpLocks noChangeShapeType="1"/>
          </p:cNvCxnSpPr>
          <p:nvPr/>
        </p:nvCxnSpPr>
        <p:spPr bwMode="auto">
          <a:xfrm flipH="1">
            <a:off x="733425" y="4856163"/>
            <a:ext cx="2436813" cy="0"/>
          </a:xfrm>
          <a:prstGeom prst="line">
            <a:avLst/>
          </a:prstGeom>
          <a:noFill/>
          <a:ln w="9525">
            <a:solidFill>
              <a:srgbClr val="7F7F7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0" name="Bogen 7"/>
          <p:cNvSpPr>
            <a:spLocks/>
          </p:cNvSpPr>
          <p:nvPr/>
        </p:nvSpPr>
        <p:spPr bwMode="auto">
          <a:xfrm>
            <a:off x="2881313" y="2301875"/>
            <a:ext cx="3257550" cy="3179763"/>
          </a:xfrm>
          <a:custGeom>
            <a:avLst/>
            <a:gdLst>
              <a:gd name="T0" fmla="*/ 1 w 3497263"/>
              <a:gd name="T1" fmla="*/ 0 h 3498850"/>
              <a:gd name="T2" fmla="*/ 1 w 3497263"/>
              <a:gd name="T3" fmla="*/ 1 h 3498850"/>
              <a:gd name="T4" fmla="*/ 0 w 3497263"/>
              <a:gd name="T5" fmla="*/ 0 h 3498850"/>
              <a:gd name="T6" fmla="*/ 11796480 60000 65536"/>
              <a:gd name="T7" fmla="*/ 17694720 60000 65536"/>
              <a:gd name="T8" fmla="*/ 0 60000 65536"/>
              <a:gd name="T9" fmla="*/ 0 w 3497263"/>
              <a:gd name="T10" fmla="*/ 0 h 3498850"/>
              <a:gd name="T11" fmla="*/ 3497263 w 3497263"/>
              <a:gd name="T12" fmla="*/ 3498850 h 34988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97263" h="3498850" stroke="0">
                <a:moveTo>
                  <a:pt x="1333700" y="49965"/>
                </a:moveTo>
                <a:lnTo>
                  <a:pt x="1333700" y="49965"/>
                </a:lnTo>
                <a:cubicBezTo>
                  <a:pt x="1469516" y="16774"/>
                  <a:pt x="1608821" y="-1"/>
                  <a:pt x="1748631" y="0"/>
                </a:cubicBezTo>
                <a:cubicBezTo>
                  <a:pt x="2714373" y="0"/>
                  <a:pt x="3497263" y="783244"/>
                  <a:pt x="3497263" y="1749425"/>
                </a:cubicBezTo>
                <a:cubicBezTo>
                  <a:pt x="3497263" y="2715605"/>
                  <a:pt x="2714373" y="3498850"/>
                  <a:pt x="1748631" y="3498850"/>
                </a:cubicBezTo>
                <a:cubicBezTo>
                  <a:pt x="782888" y="3498850"/>
                  <a:pt x="-1" y="2715605"/>
                  <a:pt x="-1" y="1749425"/>
                </a:cubicBezTo>
                <a:cubicBezTo>
                  <a:pt x="-2" y="1002468"/>
                  <a:pt x="474040" y="337909"/>
                  <a:pt x="1180093" y="95049"/>
                </a:cubicBezTo>
                <a:lnTo>
                  <a:pt x="1748632" y="1749425"/>
                </a:lnTo>
                <a:lnTo>
                  <a:pt x="1333700" y="49965"/>
                </a:lnTo>
                <a:close/>
              </a:path>
              <a:path w="3497263" h="3498850" fill="none">
                <a:moveTo>
                  <a:pt x="1333700" y="49965"/>
                </a:moveTo>
                <a:lnTo>
                  <a:pt x="1333700" y="49965"/>
                </a:lnTo>
                <a:cubicBezTo>
                  <a:pt x="1469516" y="16774"/>
                  <a:pt x="1608821" y="-1"/>
                  <a:pt x="1748631" y="0"/>
                </a:cubicBezTo>
                <a:cubicBezTo>
                  <a:pt x="2714373" y="0"/>
                  <a:pt x="3497263" y="783244"/>
                  <a:pt x="3497263" y="1749425"/>
                </a:cubicBezTo>
                <a:cubicBezTo>
                  <a:pt x="3497263" y="2715605"/>
                  <a:pt x="2714373" y="3498850"/>
                  <a:pt x="1748631" y="3498850"/>
                </a:cubicBezTo>
                <a:cubicBezTo>
                  <a:pt x="782888" y="3498850"/>
                  <a:pt x="-1" y="2715605"/>
                  <a:pt x="-1" y="1749425"/>
                </a:cubicBezTo>
                <a:cubicBezTo>
                  <a:pt x="-2" y="1002468"/>
                  <a:pt x="474040" y="337909"/>
                  <a:pt x="1180093" y="95049"/>
                </a:cubicBezTo>
              </a:path>
            </a:pathLst>
          </a:custGeom>
          <a:noFill/>
          <a:ln w="127000" cap="flat" cmpd="sng">
            <a:solidFill>
              <a:srgbClr val="AF0917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de-AT"/>
          </a:p>
        </p:txBody>
      </p:sp>
      <p:sp>
        <p:nvSpPr>
          <p:cNvPr id="18441" name="Textfeld 11"/>
          <p:cNvSpPr txBox="1">
            <a:spLocks noChangeArrowheads="1"/>
          </p:cNvSpPr>
          <p:nvPr/>
        </p:nvSpPr>
        <p:spPr bwMode="auto">
          <a:xfrm>
            <a:off x="5232400" y="2057400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strategic planning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42" name="Ellipse 8"/>
          <p:cNvSpPr>
            <a:spLocks noChangeArrowheads="1"/>
          </p:cNvSpPr>
          <p:nvPr/>
        </p:nvSpPr>
        <p:spPr bwMode="auto">
          <a:xfrm>
            <a:off x="4708525" y="2181225"/>
            <a:ext cx="304800" cy="298450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1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43" name="Textfeld 13"/>
          <p:cNvSpPr txBox="1">
            <a:spLocks noChangeArrowheads="1"/>
          </p:cNvSpPr>
          <p:nvPr/>
        </p:nvSpPr>
        <p:spPr bwMode="auto">
          <a:xfrm>
            <a:off x="6318250" y="3046413"/>
            <a:ext cx="1909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outcome statement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44" name="Ellipse 18"/>
          <p:cNvSpPr>
            <a:spLocks noChangeArrowheads="1"/>
          </p:cNvSpPr>
          <p:nvPr/>
        </p:nvSpPr>
        <p:spPr bwMode="auto">
          <a:xfrm>
            <a:off x="5815013" y="3060700"/>
            <a:ext cx="306387" cy="298450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2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45" name="Textfeld 26"/>
          <p:cNvSpPr txBox="1">
            <a:spLocks noChangeArrowheads="1"/>
          </p:cNvSpPr>
          <p:nvPr/>
        </p:nvSpPr>
        <p:spPr bwMode="auto">
          <a:xfrm>
            <a:off x="1549400" y="2520950"/>
            <a:ext cx="154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reporting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46" name="Ellipse 21"/>
          <p:cNvSpPr>
            <a:spLocks noChangeArrowheads="1"/>
          </p:cNvSpPr>
          <p:nvPr/>
        </p:nvSpPr>
        <p:spPr bwMode="auto">
          <a:xfrm>
            <a:off x="3138488" y="2736850"/>
            <a:ext cx="304800" cy="300038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7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47" name="Textfeld 15"/>
          <p:cNvSpPr txBox="1">
            <a:spLocks noChangeArrowheads="1"/>
          </p:cNvSpPr>
          <p:nvPr/>
        </p:nvSpPr>
        <p:spPr bwMode="auto">
          <a:xfrm>
            <a:off x="6400800" y="4286250"/>
            <a:ext cx="1871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output statement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48" name="Ellipse 23"/>
          <p:cNvSpPr>
            <a:spLocks noChangeArrowheads="1"/>
          </p:cNvSpPr>
          <p:nvPr/>
        </p:nvSpPr>
        <p:spPr bwMode="auto">
          <a:xfrm>
            <a:off x="5872163" y="4286250"/>
            <a:ext cx="306387" cy="300038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3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49" name="Textfeld 16"/>
          <p:cNvSpPr txBox="1">
            <a:spLocks noChangeArrowheads="1"/>
          </p:cNvSpPr>
          <p:nvPr/>
        </p:nvSpPr>
        <p:spPr bwMode="auto">
          <a:xfrm>
            <a:off x="5062538" y="5526088"/>
            <a:ext cx="2686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performance contracts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50" name="Ellipse 24"/>
          <p:cNvSpPr>
            <a:spLocks noChangeArrowheads="1"/>
          </p:cNvSpPr>
          <p:nvPr/>
        </p:nvSpPr>
        <p:spPr bwMode="auto">
          <a:xfrm>
            <a:off x="5059363" y="5162550"/>
            <a:ext cx="304800" cy="298450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4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51" name="Textfeld 20"/>
          <p:cNvSpPr txBox="1">
            <a:spLocks noChangeArrowheads="1"/>
          </p:cNvSpPr>
          <p:nvPr/>
        </p:nvSpPr>
        <p:spPr bwMode="auto">
          <a:xfrm>
            <a:off x="1528763" y="5321300"/>
            <a:ext cx="21653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800" b="1">
                <a:solidFill>
                  <a:srgbClr val="AF0917"/>
                </a:solidFill>
              </a:rPr>
              <a:t>management by objectives</a:t>
            </a:r>
            <a:endParaRPr lang="de-DE" altLang="de-DE" sz="1800" b="1">
              <a:solidFill>
                <a:srgbClr val="AF0917"/>
              </a:solidFill>
            </a:endParaRPr>
          </a:p>
        </p:txBody>
      </p:sp>
      <p:sp>
        <p:nvSpPr>
          <p:cNvPr id="18452" name="Ellipse 27"/>
          <p:cNvSpPr>
            <a:spLocks noChangeArrowheads="1"/>
          </p:cNvSpPr>
          <p:nvPr/>
        </p:nvSpPr>
        <p:spPr bwMode="auto">
          <a:xfrm>
            <a:off x="3694113" y="5189538"/>
            <a:ext cx="306387" cy="300037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5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53" name="Ellipse 25"/>
          <p:cNvSpPr>
            <a:spLocks noChangeArrowheads="1"/>
          </p:cNvSpPr>
          <p:nvPr/>
        </p:nvSpPr>
        <p:spPr bwMode="auto">
          <a:xfrm>
            <a:off x="2743200" y="4010025"/>
            <a:ext cx="306388" cy="298450"/>
          </a:xfrm>
          <a:prstGeom prst="ellipse">
            <a:avLst/>
          </a:prstGeom>
          <a:solidFill>
            <a:srgbClr val="AF0917"/>
          </a:solidFill>
          <a:ln w="9525">
            <a:solidFill>
              <a:srgbClr val="AF0917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20000"/>
              </a:spcAft>
              <a:buClrTx/>
              <a:buFontTx/>
              <a:buNone/>
            </a:pPr>
            <a:r>
              <a:rPr lang="de-AT" altLang="de-DE" sz="1800" b="1">
                <a:solidFill>
                  <a:schemeClr val="bg1"/>
                </a:solidFill>
              </a:rPr>
              <a:t>6</a:t>
            </a:r>
            <a:endParaRPr lang="de-DE" altLang="de-DE" sz="1800" b="1">
              <a:solidFill>
                <a:schemeClr val="bg1"/>
              </a:solidFill>
            </a:endParaRPr>
          </a:p>
        </p:txBody>
      </p:sp>
      <p:sp>
        <p:nvSpPr>
          <p:cNvPr id="18454" name="Textfeld 45"/>
          <p:cNvSpPr txBox="1">
            <a:spLocks noChangeArrowheads="1"/>
          </p:cNvSpPr>
          <p:nvPr/>
        </p:nvSpPr>
        <p:spPr bwMode="auto">
          <a:xfrm>
            <a:off x="7165975" y="3838575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>
                <a:solidFill>
                  <a:srgbClr val="7F7F7F"/>
                </a:solidFill>
              </a:rPr>
              <a:t>planning</a:t>
            </a:r>
            <a:endParaRPr lang="de-DE" altLang="de-DE" sz="1600" b="1" i="1">
              <a:solidFill>
                <a:srgbClr val="7F7F7F"/>
              </a:solidFill>
            </a:endParaRPr>
          </a:p>
        </p:txBody>
      </p:sp>
      <p:sp>
        <p:nvSpPr>
          <p:cNvPr id="18455" name="Textfeld 45"/>
          <p:cNvSpPr txBox="1">
            <a:spLocks noChangeArrowheads="1"/>
          </p:cNvSpPr>
          <p:nvPr/>
        </p:nvSpPr>
        <p:spPr bwMode="auto">
          <a:xfrm>
            <a:off x="928688" y="4968875"/>
            <a:ext cx="1703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>
                <a:solidFill>
                  <a:srgbClr val="7F7F7F"/>
                </a:solidFill>
              </a:rPr>
              <a:t>implementation</a:t>
            </a:r>
            <a:endParaRPr lang="de-DE" altLang="de-DE" sz="1600" b="1" i="1">
              <a:solidFill>
                <a:srgbClr val="7F7F7F"/>
              </a:solidFill>
            </a:endParaRPr>
          </a:p>
        </p:txBody>
      </p:sp>
      <p:sp>
        <p:nvSpPr>
          <p:cNvPr id="18456" name="Textfeld 45"/>
          <p:cNvSpPr txBox="1">
            <a:spLocks noChangeArrowheads="1"/>
          </p:cNvSpPr>
          <p:nvPr/>
        </p:nvSpPr>
        <p:spPr bwMode="auto">
          <a:xfrm>
            <a:off x="1001713" y="3181350"/>
            <a:ext cx="1462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>
                <a:solidFill>
                  <a:srgbClr val="7F7F7F"/>
                </a:solidFill>
              </a:rPr>
              <a:t>evaluation &amp;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i="1">
                <a:solidFill>
                  <a:srgbClr val="7F7F7F"/>
                </a:solidFill>
              </a:rPr>
              <a:t>reporting</a:t>
            </a:r>
            <a:endParaRPr lang="de-DE" altLang="de-DE" sz="1600" b="1" i="1">
              <a:solidFill>
                <a:srgbClr val="7F7F7F"/>
              </a:solidFill>
            </a:endParaRPr>
          </a:p>
        </p:txBody>
      </p:sp>
      <p:sp>
        <p:nvSpPr>
          <p:cNvPr id="18458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6294438" y="6454775"/>
            <a:ext cx="2135187" cy="201613"/>
          </a:xfrm>
          <a:prstGeom prst="rect">
            <a:avLst/>
          </a:prstGeo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FDED5A-4C16-464B-9140-6B33A14CE74F}" type="slidenum">
              <a:rPr lang="de-AT" altLang="de-DE" sz="1300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r>
              <a:rPr lang="de-AT" altLang="de-DE" sz="1300" smtClean="0">
                <a:solidFill>
                  <a:schemeClr val="tx2"/>
                </a:solidFill>
              </a:rPr>
              <a:t> |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927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733425" y="1195388"/>
            <a:ext cx="7670800" cy="6286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b="1" dirty="0" err="1">
                <a:solidFill>
                  <a:srgbClr val="000000"/>
                </a:solidFill>
              </a:rPr>
              <a:t>Outcome</a:t>
            </a:r>
            <a:r>
              <a:rPr lang="de-AT" altLang="de-DE" sz="1600" b="1" dirty="0">
                <a:solidFill>
                  <a:srgbClr val="000000"/>
                </a:solidFill>
              </a:rPr>
              <a:t> 1: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sz="1600" dirty="0" err="1">
                <a:solidFill>
                  <a:srgbClr val="000000"/>
                </a:solidFill>
              </a:rPr>
              <a:t>Improving</a:t>
            </a:r>
            <a:r>
              <a:rPr lang="de-AT" altLang="de-DE" sz="1600" dirty="0">
                <a:solidFill>
                  <a:srgbClr val="000000"/>
                </a:solidFill>
              </a:rPr>
              <a:t> </a:t>
            </a:r>
            <a:r>
              <a:rPr lang="de-AT" altLang="de-DE" sz="1600" dirty="0" err="1">
                <a:solidFill>
                  <a:srgbClr val="000000"/>
                </a:solidFill>
              </a:rPr>
              <a:t>safety</a:t>
            </a:r>
            <a:r>
              <a:rPr lang="de-AT" altLang="de-DE" sz="1600" dirty="0">
                <a:solidFill>
                  <a:srgbClr val="000000"/>
                </a:solidFill>
              </a:rPr>
              <a:t> </a:t>
            </a:r>
            <a:r>
              <a:rPr lang="de-AT" altLang="de-DE" sz="1600" dirty="0" err="1">
                <a:solidFill>
                  <a:srgbClr val="000000"/>
                </a:solidFill>
              </a:rPr>
              <a:t>and</a:t>
            </a:r>
            <a:r>
              <a:rPr lang="de-AT" altLang="de-DE" sz="1600" dirty="0">
                <a:solidFill>
                  <a:srgbClr val="000000"/>
                </a:solidFill>
              </a:rPr>
              <a:t> </a:t>
            </a:r>
            <a:r>
              <a:rPr lang="de-AT" altLang="de-DE" sz="1600" dirty="0" err="1">
                <a:solidFill>
                  <a:srgbClr val="000000"/>
                </a:solidFill>
              </a:rPr>
              <a:t>security</a:t>
            </a:r>
            <a:r>
              <a:rPr lang="de-AT" altLang="de-DE" sz="16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722313" y="1824038"/>
            <a:ext cx="778033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defRPr/>
            </a:pP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Why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this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outcome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?</a:t>
            </a:r>
          </a:p>
          <a:p>
            <a:pPr algn="l"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Safety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security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in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public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private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life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a human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right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essential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to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well-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being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. International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comparisons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show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that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Austria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one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safest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countries in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world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. This high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level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safety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must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be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maintained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upgraded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further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.</a:t>
            </a:r>
          </a:p>
          <a:p>
            <a:pPr algn="l">
              <a:defRPr/>
            </a:pPr>
            <a:endParaRPr lang="de-AT" sz="800" b="1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algn="l">
              <a:defRPr/>
            </a:pP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What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being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done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to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achieve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this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outcome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?</a:t>
            </a: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Extending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preventive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work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awareness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training</a:t>
            </a:r>
            <a:endParaRPr lang="de-AT" sz="14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Combating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effectively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efficiently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with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new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methods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technologies</a:t>
            </a:r>
            <a:endParaRPr lang="de-AT" sz="14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Special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training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programme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on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combating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</a:t>
            </a:r>
            <a:endParaRPr lang="de-AT" sz="14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Improving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police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response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times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(i.e. time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between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an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emergency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call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arrival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scene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)</a:t>
            </a: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Evidence-based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human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resource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allocation</a:t>
            </a:r>
            <a:endParaRPr lang="de-AT" sz="14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Analysing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road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accident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patterns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and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identifying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traffic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hot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spots</a:t>
            </a:r>
            <a:endParaRPr lang="de-AT" sz="14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algn="l">
              <a:buFont typeface="Arial" charset="0"/>
              <a:buChar char="•"/>
              <a:defRPr/>
            </a:pPr>
            <a:endParaRPr lang="de-AT" sz="800" dirty="0">
              <a:solidFill>
                <a:schemeClr val="bg1">
                  <a:lumMod val="10000"/>
                </a:schemeClr>
              </a:solidFill>
              <a:latin typeface="Arial" charset="0"/>
              <a:ea typeface="+mn-ea"/>
            </a:endParaRPr>
          </a:p>
          <a:p>
            <a:pPr algn="l">
              <a:defRPr/>
            </a:pP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What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would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success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look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like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?</a:t>
            </a: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 rate: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desired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outcome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2013: &lt;x%;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starting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level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2011: y% [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definition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total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number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incidents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per 100,000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inhabitants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source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Crime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Statistics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Ministry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Interior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]</a:t>
            </a: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Percentage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solved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desired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outcome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2013: &gt;x%;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starting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level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2011: y% [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definition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ratio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cases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solved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to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total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number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crimes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source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Crime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Statistics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Ministry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the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Interior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]</a:t>
            </a:r>
          </a:p>
          <a:p>
            <a:pPr marL="144000" indent="-144000" algn="l">
              <a:buFont typeface="Arial" pitchFamily="34" charset="0"/>
              <a:buChar char="•"/>
              <a:defRPr/>
            </a:pP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Number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road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accidents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with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b="1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injuries</a:t>
            </a:r>
            <a:r>
              <a:rPr lang="de-AT" sz="1400" b="1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desired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outcome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2013: &lt;x;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starting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level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2011: y [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definition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total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number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of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persons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killed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in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road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accidents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source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: Road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Accidents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 </a:t>
            </a:r>
            <a:r>
              <a:rPr lang="de-AT" sz="1400" dirty="0" err="1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Statistics</a:t>
            </a:r>
            <a:r>
              <a:rPr lang="de-AT" sz="1400" dirty="0">
                <a:solidFill>
                  <a:schemeClr val="bg1">
                    <a:lumMod val="10000"/>
                  </a:schemeClr>
                </a:solidFill>
                <a:latin typeface="Arial" charset="0"/>
                <a:ea typeface="+mn-ea"/>
              </a:rPr>
              <a:t>, Statistik Austria]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Federal Performance Management Office</a:t>
            </a:r>
            <a:endParaRPr lang="de-AT" dirty="0"/>
          </a:p>
        </p:txBody>
      </p:sp>
      <p:sp>
        <p:nvSpPr>
          <p:cNvPr id="2048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E60E28A-6C70-4B39-8256-D5BFF4B901DA}" type="slidenum">
              <a:rPr lang="de-AT" altLang="de-DE" sz="1300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r>
              <a:rPr lang="de-AT" altLang="de-DE" sz="1300" smtClean="0">
                <a:solidFill>
                  <a:schemeClr val="tx2"/>
                </a:solidFill>
              </a:rPr>
              <a:t> |</a:t>
            </a:r>
          </a:p>
        </p:txBody>
      </p:sp>
      <p:sp>
        <p:nvSpPr>
          <p:cNvPr id="7" name="Datumsplatzhalter 5"/>
          <p:cNvSpPr txBox="1">
            <a:spLocks/>
          </p:cNvSpPr>
          <p:nvPr/>
        </p:nvSpPr>
        <p:spPr>
          <a:xfrm>
            <a:off x="644188" y="6480000"/>
            <a:ext cx="900000" cy="266700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>
                <a:solidFill>
                  <a:schemeClr val="tx2"/>
                </a:solidFill>
              </a:rPr>
              <a:t>31.1.2014</a:t>
            </a:r>
            <a:endParaRPr lang="de-AT" sz="1200" dirty="0">
              <a:solidFill>
                <a:schemeClr val="tx2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44188" y="79388"/>
            <a:ext cx="7704000" cy="1116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dirty="0" smtClean="0">
                <a:ea typeface="MS PGothic" pitchFamily="34" charset="-128"/>
              </a:rPr>
              <a:t>Annual outcome statement –</a:t>
            </a:r>
            <a:br>
              <a:rPr lang="en-US" sz="2400" dirty="0" smtClean="0">
                <a:ea typeface="MS PGothic" pitchFamily="34" charset="-128"/>
              </a:rPr>
            </a:br>
            <a:r>
              <a:rPr lang="en-US" sz="2400" dirty="0" smtClean="0">
                <a:ea typeface="MS PGothic" pitchFamily="34" charset="-128"/>
              </a:rPr>
              <a:t>budget chapter „Interior”</a:t>
            </a:r>
            <a:r>
              <a:rPr lang="en-US" dirty="0" smtClean="0">
                <a:ea typeface="MS PGothic" pitchFamily="34" charset="-128"/>
              </a:rPr>
              <a:t/>
            </a:r>
            <a:br>
              <a:rPr lang="en-US" dirty="0" smtClean="0">
                <a:ea typeface="MS PGothic" pitchFamily="34" charset="-128"/>
              </a:rPr>
            </a:br>
            <a:endParaRPr lang="de-DE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28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 noChangeArrowheads="1"/>
          </p:cNvSpPr>
          <p:nvPr/>
        </p:nvSpPr>
        <p:spPr bwMode="auto">
          <a:xfrm>
            <a:off x="611188" y="447675"/>
            <a:ext cx="77184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Annual output statement –</a:t>
            </a:r>
            <a:br>
              <a:rPr lang="en-US" dirty="0" smtClean="0">
                <a:ea typeface="MS PGothic" pitchFamily="34" charset="-128"/>
              </a:rPr>
            </a:br>
            <a:r>
              <a:rPr lang="en-US" dirty="0" smtClean="0">
                <a:ea typeface="MS PGothic" pitchFamily="34" charset="-128"/>
              </a:rPr>
              <a:t>global budget „Security &amp; Safety“</a:t>
            </a:r>
            <a:br>
              <a:rPr lang="en-US" dirty="0" smtClean="0">
                <a:ea typeface="MS PGothic" pitchFamily="34" charset="-128"/>
              </a:rPr>
            </a:br>
            <a:endParaRPr lang="de-DE" dirty="0">
              <a:ea typeface="MS PGothic" pitchFamily="34" charset="-128"/>
            </a:endParaRPr>
          </a:p>
        </p:txBody>
      </p:sp>
      <p:graphicFrame>
        <p:nvGraphicFramePr>
          <p:cNvPr id="8" name="Group 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805135"/>
              </p:ext>
            </p:extLst>
          </p:nvPr>
        </p:nvGraphicFramePr>
        <p:xfrm>
          <a:off x="711200" y="2230438"/>
          <a:ext cx="7718425" cy="4017961"/>
        </p:xfrm>
        <a:graphic>
          <a:graphicData uri="http://schemas.openxmlformats.org/drawingml/2006/table">
            <a:tbl>
              <a:tblPr/>
              <a:tblGrid>
                <a:gridCol w="1152128"/>
                <a:gridCol w="1728192"/>
                <a:gridCol w="2448272"/>
                <a:gridCol w="2389833"/>
              </a:tblGrid>
              <a:tr h="648146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Contribution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Outcome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What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being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done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 Outputs: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Target 2013 (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milestones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performance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de-AT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indicators</a:t>
                      </a: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de-DE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A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Status 2011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de-DE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milestones</a:t>
                      </a:r>
                      <a:r>
                        <a:rPr kumimoji="0" lang="de-DE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/performance indicators)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14501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36000" marR="36000" marT="36000" marB="360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Extending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preventive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and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awareness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de-AT" sz="11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training</a:t>
                      </a:r>
                      <a:r>
                        <a:rPr lang="de-AT" sz="11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Awarness trainings: </a:t>
                      </a:r>
                    </a:p>
                    <a:p>
                      <a:pPr marL="285750" marR="0" lvl="0" indent="-28575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Residential burglary prevention: x hours, y participants</a:t>
                      </a:r>
                    </a:p>
                    <a:p>
                      <a:pPr marL="285750" marR="0" lvl="0" indent="-28575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Crime prevention strategies for elderly people: x hours, y participants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Awarness trainings: </a:t>
                      </a:r>
                    </a:p>
                    <a:p>
                      <a:pPr marL="285750" marR="0" lvl="0" indent="-28575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Residential burglary prevention: x hours, y participants</a:t>
                      </a:r>
                    </a:p>
                    <a:p>
                      <a:pPr marL="285750" marR="0" lvl="0" indent="-28575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Symbol" pitchFamily="18" charset="2"/>
                        <a:buChar char="-"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Crime prevention strategies for elderly people: x hours, y participants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094915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36000" marR="36000" marT="36000" marB="360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Evidence-based human resource allocation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Need-based staff assignment in police offices: total number of crimes reported per police officer (in full time equivalents) between x and y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 number of crimes reported per police officer (FTE) between x and y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866352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36000" marR="36000" marT="36000" marB="360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Improving police response times (i.e. time between an emergency call and arrival at  the scene)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x% of cases arrival within y minutes 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x% of cases arrival within y minutes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2635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</a:t>
                      </a:r>
                    </a:p>
                  </a:txBody>
                  <a:tcPr marL="36000" marR="36000" marT="36000" marB="360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24612" name="Foliennummernplatzhalter 5"/>
          <p:cNvSpPr txBox="1">
            <a:spLocks/>
          </p:cNvSpPr>
          <p:nvPr/>
        </p:nvSpPr>
        <p:spPr bwMode="auto">
          <a:xfrm>
            <a:off x="8604250" y="6308725"/>
            <a:ext cx="4333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defTabSz="455613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defTabSz="455613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defTabSz="455613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defTabSz="455613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defTabSz="455613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2E2F8EB-A1E7-4AB2-846B-15AE9446DA13}" type="slidenum">
              <a:rPr lang="de-DE" altLang="de-DE" sz="800">
                <a:solidFill>
                  <a:srgbClr val="898989"/>
                </a:solidFill>
                <a:latin typeface="Tahoma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ahoma" pitchFamily="34" charset="0"/>
            </a:endParaRPr>
          </a:p>
        </p:txBody>
      </p:sp>
      <p:sp>
        <p:nvSpPr>
          <p:cNvPr id="24614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6294438" y="6454775"/>
            <a:ext cx="2135187" cy="201613"/>
          </a:xfrm>
          <a:prstGeom prst="rect">
            <a:avLst/>
          </a:prstGeo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7A03A5D-1CA8-46EE-9411-051D620A4461}" type="slidenum">
              <a:rPr lang="de-AT" altLang="de-DE" sz="1300" smtClean="0">
                <a:solidFill>
                  <a:schemeClr val="tx2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r>
              <a:rPr lang="de-AT" altLang="de-DE" sz="1300" smtClean="0">
                <a:solidFill>
                  <a:schemeClr val="tx2"/>
                </a:solidFill>
              </a:rPr>
              <a:t> |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05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Federal Performance Management Office 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framework</a:t>
            </a:r>
            <a:endParaRPr lang="de-DE" dirty="0" smtClean="0"/>
          </a:p>
          <a:p>
            <a:r>
              <a:rPr lang="de-DE" dirty="0" smtClean="0"/>
              <a:t>Quality </a:t>
            </a:r>
            <a:r>
              <a:rPr lang="de-DE" dirty="0" err="1" smtClean="0"/>
              <a:t>assurance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management</a:t>
            </a:r>
            <a:endParaRPr lang="de-DE" dirty="0" smtClean="0"/>
          </a:p>
          <a:p>
            <a:r>
              <a:rPr lang="de-DE" dirty="0" smtClean="0"/>
              <a:t>Performance </a:t>
            </a:r>
            <a:r>
              <a:rPr lang="de-DE" dirty="0" err="1" smtClean="0"/>
              <a:t>reporting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Ideas</a:t>
            </a:r>
            <a:r>
              <a:rPr lang="de-DE" dirty="0" smtClean="0"/>
              <a:t> for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r>
              <a:rPr lang="de-AT" smtClean="0"/>
              <a:t> |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Federal Performance Management Office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31.1.2014</a:t>
            </a:r>
            <a:endParaRPr lang="de-AT" dirty="0" smtClean="0"/>
          </a:p>
        </p:txBody>
      </p:sp>
      <p:sp>
        <p:nvSpPr>
          <p:cNvPr id="7" name="Rechteck 5"/>
          <p:cNvSpPr>
            <a:spLocks noChangeArrowheads="1"/>
          </p:cNvSpPr>
          <p:nvPr/>
        </p:nvSpPr>
        <p:spPr bwMode="auto">
          <a:xfrm>
            <a:off x="493817" y="3147924"/>
            <a:ext cx="7634287" cy="421521"/>
          </a:xfrm>
          <a:prstGeom prst="rect">
            <a:avLst/>
          </a:prstGeom>
          <a:noFill/>
          <a:ln w="19050">
            <a:solidFill>
              <a:srgbClr val="D1001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–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»"/>
              <a:defRPr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000"/>
          </a:p>
        </p:txBody>
      </p:sp>
    </p:spTree>
    <p:extLst>
      <p:ext uri="{BB962C8B-B14F-4D97-AF65-F5344CB8AC3E}">
        <p14:creationId xmlns:p14="http://schemas.microsoft.com/office/powerpoint/2010/main" val="3427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KA Layout">
  <a:themeElements>
    <a:clrScheme name="BKA Standard">
      <a:dk1>
        <a:srgbClr val="636362"/>
      </a:dk1>
      <a:lt1>
        <a:srgbClr val="EDEBDC"/>
      </a:lt1>
      <a:dk2>
        <a:srgbClr val="D2040C"/>
      </a:dk2>
      <a:lt2>
        <a:srgbClr val="FFFFFF"/>
      </a:lt2>
      <a:accent1>
        <a:srgbClr val="AF0D09"/>
      </a:accent1>
      <a:accent2>
        <a:srgbClr val="790D00"/>
      </a:accent2>
      <a:accent3>
        <a:srgbClr val="9C9C9C"/>
      </a:accent3>
      <a:accent4>
        <a:srgbClr val="636362"/>
      </a:accent4>
      <a:accent5>
        <a:srgbClr val="4F63A1"/>
      </a:accent5>
      <a:accent6>
        <a:srgbClr val="18306E"/>
      </a:accent6>
      <a:hlink>
        <a:srgbClr val="000000"/>
      </a:hlink>
      <a:folHlink>
        <a:srgbClr val="63636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 ref="">
    <f:field ref="objname" par="" edit="true" text="2014-01-31 PEMPAL Federal Performance Management Office "/>
    <f:field ref="objsubject" par="" edit="true" text=""/>
    <f:field ref="objcreatedby" par="" text="GEPPL, Monika, Mag"/>
    <f:field ref="objcreatedat" par="" text="17.01.2014 11:08:11"/>
    <f:field ref="objchangedby" par="" text="GEPPL, Monika, Mag"/>
    <f:field ref="objmodifiedat" par="" text="17.01.2014 15:26:10"/>
    <f:field ref="doc_FSCFOLIO_1_1001_FieldDocumentNumber" par="" text=""/>
    <f:field ref="doc_FSCFOLIO_1_1001_FieldSubject" par="" edit="true" text=""/>
    <f:field ref="FSCFOLIO_1_1001_FieldCurrentUser" par="" text="Mag Monika GEPPL"/>
    <f:field ref="CCAPRECONFIG_15_1001_Objektname" par="" edit="true" text="2014-01-31 PEMPAL Federal Performance Management Office "/>
    <f:field ref="EIBVFGH_15_1700_FieldPartPlaintiffList" par="" text=""/>
    <f:field ref="EIBVFGH_15_1700_FieldGoesOutToList" par="" text=""/>
  </f:record>
  <f:display par="" text="...">
    <f:field ref="FSCFOLIO_1_1001_FieldCurrentUser" text="Aktueller Benutzer"/>
    <f:field ref="objsubject" text="Anmerkungen"/>
    <f:field ref="EIBVFGH_15_1700_FieldGoesOutToList" text="Ergeht an Liste"/>
    <f:field ref="objcreatedat" text="Erzeugt am/um"/>
    <f:field ref="objcreatedby" text="Erzeugt von"/>
    <f:field ref="objmodifiedat" text="Letzte Änderung am/um"/>
    <f:field ref="objchangedby" text="Letzte Änderung von"/>
    <f:field ref="EIBVFGH_15_1700_FieldPartPlaintiffList" text="Liste der Antragsteller"/>
    <f:field ref="objname" text="Name"/>
    <f:field ref="CCAPRECONFIG_15_1001_Objektname" text="Objektname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1458</Words>
  <Application>Microsoft Office PowerPoint</Application>
  <PresentationFormat>Bildschirmpräsentation (4:3)</PresentationFormat>
  <Paragraphs>394</Paragraphs>
  <Slides>25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BKA Layout</vt:lpstr>
      <vt:lpstr>The Federal Performance Management Office </vt:lpstr>
      <vt:lpstr>Overview</vt:lpstr>
      <vt:lpstr>The Federal Performance Management Office </vt:lpstr>
      <vt:lpstr>Overview</vt:lpstr>
      <vt:lpstr>Budget and performance structure</vt:lpstr>
      <vt:lpstr>Performance management cycle</vt:lpstr>
      <vt:lpstr>PowerPoint-Präsentation</vt:lpstr>
      <vt:lpstr>Annual output statement – global budget „Security &amp; Safety“ </vt:lpstr>
      <vt:lpstr>Overview</vt:lpstr>
      <vt:lpstr>Preparation of outcome/output statements</vt:lpstr>
      <vt:lpstr>Quality assurance </vt:lpstr>
      <vt:lpstr>Quality criteria for performance information</vt:lpstr>
      <vt:lpstr>Coordination of governmental objectives </vt:lpstr>
      <vt:lpstr>Overview</vt:lpstr>
      <vt:lpstr>Institutions involved </vt:lpstr>
      <vt:lpstr>Performance contracts</vt:lpstr>
      <vt:lpstr>Overview</vt:lpstr>
      <vt:lpstr>Performance reporting </vt:lpstr>
      <vt:lpstr>Annual Federal Performance Report</vt:lpstr>
      <vt:lpstr>Ministries‘ statements per budget chapter</vt:lpstr>
      <vt:lpstr>Ministries’ statements per budget chapter</vt:lpstr>
      <vt:lpstr>Ministries’ statements per global budget</vt:lpstr>
      <vt:lpstr>Overview</vt:lpstr>
      <vt:lpstr>Ideas for development of framework</vt:lpstr>
      <vt:lpstr>Thank you  for your attention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Simacek</dc:creator>
  <cp:lastModifiedBy>GEPPL, Monika</cp:lastModifiedBy>
  <cp:revision>392</cp:revision>
  <cp:lastPrinted>2014-01-17T14:19:35Z</cp:lastPrinted>
  <dcterms:created xsi:type="dcterms:W3CDTF">2012-09-09T16:53:02Z</dcterms:created>
  <dcterms:modified xsi:type="dcterms:W3CDTF">2014-01-21T12:14:07Z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EIBPRECONFIG@1.1001:EIBInternalApprovedAt">
    <vt:lpwstr/>
  </property>
  <property fmtid="{D5CDD505-2E9C-101B-9397-08002B2CF9AE}" pid="3" name="FSC#EIBPRECONFIG@1.1001:EIBInternalApprovedBy">
    <vt:lpwstr/>
  </property>
  <property fmtid="{D5CDD505-2E9C-101B-9397-08002B2CF9AE}" pid="4" name="FSC#EIBPRECONFIG@1.1001:EIBInternalApprovedByPostTitle">
    <vt:lpwstr/>
  </property>
  <property fmtid="{D5CDD505-2E9C-101B-9397-08002B2CF9AE}" pid="5" name="FSC#EIBPRECONFIG@1.1001:EIBSettlementApprovedBy">
    <vt:lpwstr/>
  </property>
  <property fmtid="{D5CDD505-2E9C-101B-9397-08002B2CF9AE}" pid="6" name="FSC#EIBPRECONFIG@1.1001:EIBSettlementApprovedByPostTitle">
    <vt:lpwstr/>
  </property>
  <property fmtid="{D5CDD505-2E9C-101B-9397-08002B2CF9AE}" pid="7" name="FSC#EIBPRECONFIG@1.1001:EIBApprovedAt">
    <vt:lpwstr/>
  </property>
  <property fmtid="{D5CDD505-2E9C-101B-9397-08002B2CF9AE}" pid="8" name="FSC#EIBPRECONFIG@1.1001:EIBApprovedBy">
    <vt:lpwstr/>
  </property>
  <property fmtid="{D5CDD505-2E9C-101B-9397-08002B2CF9AE}" pid="9" name="FSC#EIBPRECONFIG@1.1001:EIBApprovedBySubst">
    <vt:lpwstr/>
  </property>
  <property fmtid="{D5CDD505-2E9C-101B-9397-08002B2CF9AE}" pid="10" name="FSC#EIBPRECONFIG@1.1001:EIBApprovedByTitle">
    <vt:lpwstr/>
  </property>
  <property fmtid="{D5CDD505-2E9C-101B-9397-08002B2CF9AE}" pid="11" name="FSC#EIBPRECONFIG@1.1001:EIBApprovedByPostTitle">
    <vt:lpwstr/>
  </property>
  <property fmtid="{D5CDD505-2E9C-101B-9397-08002B2CF9AE}" pid="12" name="FSC#EIBPRECONFIG@1.1001:EIBDepartment">
    <vt:lpwstr>BKA - III/9 (Wirkungscontrollingstelle des Bundes, Verwaltungsinnovation)</vt:lpwstr>
  </property>
  <property fmtid="{D5CDD505-2E9C-101B-9397-08002B2CF9AE}" pid="13" name="FSC#EIBPRECONFIG@1.1001:EIBDispatchedBy">
    <vt:lpwstr/>
  </property>
  <property fmtid="{D5CDD505-2E9C-101B-9397-08002B2CF9AE}" pid="14" name="FSC#EIBPRECONFIG@1.1001:EIBDispatchedByPostTitle">
    <vt:lpwstr/>
  </property>
  <property fmtid="{D5CDD505-2E9C-101B-9397-08002B2CF9AE}" pid="15" name="FSC#EIBPRECONFIG@1.1001:ExtRefInc">
    <vt:lpwstr/>
  </property>
  <property fmtid="{D5CDD505-2E9C-101B-9397-08002B2CF9AE}" pid="16" name="FSC#EIBPRECONFIG@1.1001:IncomingAddrdate">
    <vt:lpwstr/>
  </property>
  <property fmtid="{D5CDD505-2E9C-101B-9397-08002B2CF9AE}" pid="17" name="FSC#EIBPRECONFIG@1.1001:IncomingDelivery">
    <vt:lpwstr/>
  </property>
  <property fmtid="{D5CDD505-2E9C-101B-9397-08002B2CF9AE}" pid="18" name="FSC#EIBPRECONFIG@1.1001:OwnerEmail">
    <vt:lpwstr>Monika.GEPPL@bka.gv.at</vt:lpwstr>
  </property>
  <property fmtid="{D5CDD505-2E9C-101B-9397-08002B2CF9AE}" pid="19" name="FSC#EIBPRECONFIG@1.1001:OUEmail">
    <vt:lpwstr>iii9@bka.gv.at</vt:lpwstr>
  </property>
  <property fmtid="{D5CDD505-2E9C-101B-9397-08002B2CF9AE}" pid="20" name="FSC#EIBPRECONFIG@1.1001:OwnerGender">
    <vt:lpwstr>Weiblich</vt:lpwstr>
  </property>
  <property fmtid="{D5CDD505-2E9C-101B-9397-08002B2CF9AE}" pid="21" name="FSC#EIBPRECONFIG@1.1001:Priority">
    <vt:lpwstr>Nein</vt:lpwstr>
  </property>
  <property fmtid="{D5CDD505-2E9C-101B-9397-08002B2CF9AE}" pid="22" name="FSC#EIBPRECONFIG@1.1001:PreviousFiles">
    <vt:lpwstr/>
  </property>
  <property fmtid="{D5CDD505-2E9C-101B-9397-08002B2CF9AE}" pid="23" name="FSC#EIBPRECONFIG@1.1001:NextFiles">
    <vt:lpwstr/>
  </property>
  <property fmtid="{D5CDD505-2E9C-101B-9397-08002B2CF9AE}" pid="24" name="FSC#EIBPRECONFIG@1.1001:RelatedFiles">
    <vt:lpwstr/>
  </property>
  <property fmtid="{D5CDD505-2E9C-101B-9397-08002B2CF9AE}" pid="25" name="FSC#EIBPRECONFIG@1.1001:CompletedOrdinals">
    <vt:lpwstr/>
  </property>
  <property fmtid="{D5CDD505-2E9C-101B-9397-08002B2CF9AE}" pid="26" name="FSC#EIBPRECONFIG@1.1001:NrAttachments">
    <vt:lpwstr>0</vt:lpwstr>
  </property>
  <property fmtid="{D5CDD505-2E9C-101B-9397-08002B2CF9AE}" pid="27" name="FSC#EIBPRECONFIG@1.1001:Attachments">
    <vt:lpwstr/>
  </property>
  <property fmtid="{D5CDD505-2E9C-101B-9397-08002B2CF9AE}" pid="28" name="FSC#EIBPRECONFIG@1.1001:SubjectArea">
    <vt:lpwstr/>
  </property>
  <property fmtid="{D5CDD505-2E9C-101B-9397-08002B2CF9AE}" pid="29" name="FSC#EIBPRECONFIG@1.1001:Recipients">
    <vt:lpwstr/>
  </property>
  <property fmtid="{D5CDD505-2E9C-101B-9397-08002B2CF9AE}" pid="30" name="FSC#EIBPRECONFIG@1.1001:Classified">
    <vt:lpwstr/>
  </property>
  <property fmtid="{D5CDD505-2E9C-101B-9397-08002B2CF9AE}" pid="31" name="FSC#EIBPRECONFIG@1.1001:Deadline">
    <vt:lpwstr/>
  </property>
  <property fmtid="{D5CDD505-2E9C-101B-9397-08002B2CF9AE}" pid="32" name="FSC#EIBPRECONFIG@1.1001:SettlementSubj">
    <vt:lpwstr/>
  </property>
  <property fmtid="{D5CDD505-2E9C-101B-9397-08002B2CF9AE}" pid="33" name="FSC#EIBPRECONFIG@1.1001:OUAddr">
    <vt:lpwstr> ,  </vt:lpwstr>
  </property>
  <property fmtid="{D5CDD505-2E9C-101B-9397-08002B2CF9AE}" pid="34" name="FSC#EIBPRECONFIG@1.1001:OUDescr">
    <vt:lpwstr/>
  </property>
  <property fmtid="{D5CDD505-2E9C-101B-9397-08002B2CF9AE}" pid="35" name="FSC#EIBPRECONFIG@1.1001:Signatures">
    <vt:lpwstr/>
  </property>
  <property fmtid="{D5CDD505-2E9C-101B-9397-08002B2CF9AE}" pid="36" name="FSC#EIBPRECONFIG@1.1001:currentuser">
    <vt:lpwstr>COO.3000.100.1.238625</vt:lpwstr>
  </property>
  <property fmtid="{D5CDD505-2E9C-101B-9397-08002B2CF9AE}" pid="37" name="FSC#EIBPRECONFIG@1.1001:currentuserrolegroup">
    <vt:lpwstr>COO.3000.100.1.2720</vt:lpwstr>
  </property>
  <property fmtid="{D5CDD505-2E9C-101B-9397-08002B2CF9AE}" pid="38" name="FSC#EIBPRECONFIG@1.1001:currentuserroleposition">
    <vt:lpwstr>COO.1.1001.1.66925</vt:lpwstr>
  </property>
  <property fmtid="{D5CDD505-2E9C-101B-9397-08002B2CF9AE}" pid="39" name="FSC#EIBPRECONFIG@1.1001:currentuserroot">
    <vt:lpwstr>COO.3000.101.27.264896</vt:lpwstr>
  </property>
  <property fmtid="{D5CDD505-2E9C-101B-9397-08002B2CF9AE}" pid="40" name="FSC#EIBPRECONFIG@1.1001:toplevelobject">
    <vt:lpwstr/>
  </property>
  <property fmtid="{D5CDD505-2E9C-101B-9397-08002B2CF9AE}" pid="41" name="FSC#EIBPRECONFIG@1.1001:objchangedby">
    <vt:lpwstr>Mag Monika GEPPL</vt:lpwstr>
  </property>
  <property fmtid="{D5CDD505-2E9C-101B-9397-08002B2CF9AE}" pid="42" name="FSC#EIBPRECONFIG@1.1001:objchangedbyPostTitle">
    <vt:lpwstr/>
  </property>
  <property fmtid="{D5CDD505-2E9C-101B-9397-08002B2CF9AE}" pid="43" name="FSC#EIBPRECONFIG@1.1001:objchangedat">
    <vt:lpwstr>17.01.2014</vt:lpwstr>
  </property>
  <property fmtid="{D5CDD505-2E9C-101B-9397-08002B2CF9AE}" pid="44" name="FSC#EIBPRECONFIG@1.1001:objname">
    <vt:lpwstr>2014-01-31 PEMPAL Federal Performance Management Office </vt:lpwstr>
  </property>
  <property fmtid="{D5CDD505-2E9C-101B-9397-08002B2CF9AE}" pid="45" name="FSC#EIBPRECONFIG@1.1001:EIBProcessResponsiblePhone">
    <vt:lpwstr/>
  </property>
  <property fmtid="{D5CDD505-2E9C-101B-9397-08002B2CF9AE}" pid="46" name="FSC#EIBPRECONFIG@1.1001:EIBProcessResponsibleMail">
    <vt:lpwstr/>
  </property>
  <property fmtid="{D5CDD505-2E9C-101B-9397-08002B2CF9AE}" pid="47" name="FSC#EIBPRECONFIG@1.1001:EIBProcessResponsibleFax">
    <vt:lpwstr/>
  </property>
  <property fmtid="{D5CDD505-2E9C-101B-9397-08002B2CF9AE}" pid="48" name="FSC#EIBPRECONFIG@1.1001:EIBProcessResponsiblePostTitle">
    <vt:lpwstr/>
  </property>
  <property fmtid="{D5CDD505-2E9C-101B-9397-08002B2CF9AE}" pid="49" name="FSC#EIBPRECONFIG@1.1001:EIBProcessResponsible">
    <vt:lpwstr/>
  </property>
  <property fmtid="{D5CDD505-2E9C-101B-9397-08002B2CF9AE}" pid="50" name="FSC#EIBPRECONFIG@1.1001:OwnerPostTitle">
    <vt:lpwstr/>
  </property>
  <property fmtid="{D5CDD505-2E9C-101B-9397-08002B2CF9AE}" pid="51" name="FSC#COOELAK@1.1001:Subject">
    <vt:lpwstr/>
  </property>
  <property fmtid="{D5CDD505-2E9C-101B-9397-08002B2CF9AE}" pid="52" name="FSC#COOELAK@1.1001:FileReference">
    <vt:lpwstr/>
  </property>
  <property fmtid="{D5CDD505-2E9C-101B-9397-08002B2CF9AE}" pid="53" name="FSC#COOELAK@1.1001:FileRefYear">
    <vt:lpwstr/>
  </property>
  <property fmtid="{D5CDD505-2E9C-101B-9397-08002B2CF9AE}" pid="54" name="FSC#COOELAK@1.1001:FileRefOrdinal">
    <vt:lpwstr/>
  </property>
  <property fmtid="{D5CDD505-2E9C-101B-9397-08002B2CF9AE}" pid="55" name="FSC#COOELAK@1.1001:FileRefOU">
    <vt:lpwstr/>
  </property>
  <property fmtid="{D5CDD505-2E9C-101B-9397-08002B2CF9AE}" pid="56" name="FSC#COOELAK@1.1001:Organization">
    <vt:lpwstr/>
  </property>
  <property fmtid="{D5CDD505-2E9C-101B-9397-08002B2CF9AE}" pid="57" name="FSC#COOELAK@1.1001:Owner">
    <vt:lpwstr>Mag Monika GEPPL</vt:lpwstr>
  </property>
  <property fmtid="{D5CDD505-2E9C-101B-9397-08002B2CF9AE}" pid="58" name="FSC#COOELAK@1.1001:OwnerExtension">
    <vt:lpwstr>207461</vt:lpwstr>
  </property>
  <property fmtid="{D5CDD505-2E9C-101B-9397-08002B2CF9AE}" pid="59" name="FSC#COOELAK@1.1001:OwnerFaxExtension">
    <vt:lpwstr/>
  </property>
  <property fmtid="{D5CDD505-2E9C-101B-9397-08002B2CF9AE}" pid="60" name="FSC#COOELAK@1.1001:DispatchedBy">
    <vt:lpwstr/>
  </property>
  <property fmtid="{D5CDD505-2E9C-101B-9397-08002B2CF9AE}" pid="61" name="FSC#COOELAK@1.1001:DispatchedAt">
    <vt:lpwstr/>
  </property>
  <property fmtid="{D5CDD505-2E9C-101B-9397-08002B2CF9AE}" pid="62" name="FSC#COOELAK@1.1001:ApprovedBy">
    <vt:lpwstr/>
  </property>
  <property fmtid="{D5CDD505-2E9C-101B-9397-08002B2CF9AE}" pid="63" name="FSC#COOELAK@1.1001:ApprovedAt">
    <vt:lpwstr/>
  </property>
  <property fmtid="{D5CDD505-2E9C-101B-9397-08002B2CF9AE}" pid="64" name="FSC#COOELAK@1.1001:Department">
    <vt:lpwstr>BKA - III/7 (HR-Controlling, Personalplan)</vt:lpwstr>
  </property>
  <property fmtid="{D5CDD505-2E9C-101B-9397-08002B2CF9AE}" pid="65" name="FSC#COOELAK@1.1001:CreatedAt">
    <vt:lpwstr>17.01.2014</vt:lpwstr>
  </property>
  <property fmtid="{D5CDD505-2E9C-101B-9397-08002B2CF9AE}" pid="66" name="FSC#COOELAK@1.1001:OU">
    <vt:lpwstr>BKA - III/9 (Wirkungscontrollingstelle des Bundes, Verwaltungsinnovation)</vt:lpwstr>
  </property>
  <property fmtid="{D5CDD505-2E9C-101B-9397-08002B2CF9AE}" pid="67" name="FSC#COOELAK@1.1001:Priority">
    <vt:lpwstr> ()</vt:lpwstr>
  </property>
  <property fmtid="{D5CDD505-2E9C-101B-9397-08002B2CF9AE}" pid="68" name="FSC#COOELAK@1.1001:ObjBarCode">
    <vt:lpwstr>*COO.3000.101.24.3525876*</vt:lpwstr>
  </property>
  <property fmtid="{D5CDD505-2E9C-101B-9397-08002B2CF9AE}" pid="69" name="FSC#COOELAK@1.1001:RefBarCode">
    <vt:lpwstr/>
  </property>
  <property fmtid="{D5CDD505-2E9C-101B-9397-08002B2CF9AE}" pid="70" name="FSC#COOELAK@1.1001:FileRefBarCode">
    <vt:lpwstr>**</vt:lpwstr>
  </property>
  <property fmtid="{D5CDD505-2E9C-101B-9397-08002B2CF9AE}" pid="71" name="FSC#COOELAK@1.1001:ExternalRef">
    <vt:lpwstr/>
  </property>
  <property fmtid="{D5CDD505-2E9C-101B-9397-08002B2CF9AE}" pid="72" name="FSC#COOELAK@1.1001:IncomingNumber">
    <vt:lpwstr/>
  </property>
  <property fmtid="{D5CDD505-2E9C-101B-9397-08002B2CF9AE}" pid="73" name="FSC#COOELAK@1.1001:IncomingSubject">
    <vt:lpwstr/>
  </property>
  <property fmtid="{D5CDD505-2E9C-101B-9397-08002B2CF9AE}" pid="74" name="FSC#COOELAK@1.1001:ProcessResponsible">
    <vt:lpwstr/>
  </property>
  <property fmtid="{D5CDD505-2E9C-101B-9397-08002B2CF9AE}" pid="75" name="FSC#COOELAK@1.1001:ProcessResponsiblePhone">
    <vt:lpwstr/>
  </property>
  <property fmtid="{D5CDD505-2E9C-101B-9397-08002B2CF9AE}" pid="76" name="FSC#COOELAK@1.1001:ProcessResponsibleMail">
    <vt:lpwstr/>
  </property>
  <property fmtid="{D5CDD505-2E9C-101B-9397-08002B2CF9AE}" pid="77" name="FSC#COOELAK@1.1001:ProcessResponsibleFax">
    <vt:lpwstr/>
  </property>
  <property fmtid="{D5CDD505-2E9C-101B-9397-08002B2CF9AE}" pid="78" name="FSC#COOELAK@1.1001:ApproverFirstName">
    <vt:lpwstr/>
  </property>
  <property fmtid="{D5CDD505-2E9C-101B-9397-08002B2CF9AE}" pid="79" name="FSC#COOELAK@1.1001:ApproverSurName">
    <vt:lpwstr/>
  </property>
  <property fmtid="{D5CDD505-2E9C-101B-9397-08002B2CF9AE}" pid="80" name="FSC#COOELAK@1.1001:ApproverTitle">
    <vt:lpwstr/>
  </property>
  <property fmtid="{D5CDD505-2E9C-101B-9397-08002B2CF9AE}" pid="81" name="FSC#COOELAK@1.1001:ExternalDate">
    <vt:lpwstr/>
  </property>
  <property fmtid="{D5CDD505-2E9C-101B-9397-08002B2CF9AE}" pid="82" name="FSC#COOELAK@1.1001:SettlementApprovedAt">
    <vt:lpwstr/>
  </property>
  <property fmtid="{D5CDD505-2E9C-101B-9397-08002B2CF9AE}" pid="83" name="FSC#COOELAK@1.1001:BaseNumber">
    <vt:lpwstr/>
  </property>
  <property fmtid="{D5CDD505-2E9C-101B-9397-08002B2CF9AE}" pid="84" name="FSC#COOELAK@1.1001:CurrentUserRolePos">
    <vt:lpwstr>Genehmiger/in</vt:lpwstr>
  </property>
  <property fmtid="{D5CDD505-2E9C-101B-9397-08002B2CF9AE}" pid="85" name="FSC#COOELAK@1.1001:CurrentUserEmail">
    <vt:lpwstr>Monika.GEPPL@bka.gv.at</vt:lpwstr>
  </property>
  <property fmtid="{D5CDD505-2E9C-101B-9397-08002B2CF9AE}" pid="86" name="FSC#ELAKGOV@1.1001:PersonalSubjGender">
    <vt:lpwstr/>
  </property>
  <property fmtid="{D5CDD505-2E9C-101B-9397-08002B2CF9AE}" pid="87" name="FSC#ELAKGOV@1.1001:PersonalSubjFirstName">
    <vt:lpwstr/>
  </property>
  <property fmtid="{D5CDD505-2E9C-101B-9397-08002B2CF9AE}" pid="88" name="FSC#ELAKGOV@1.1001:PersonalSubjSurName">
    <vt:lpwstr/>
  </property>
  <property fmtid="{D5CDD505-2E9C-101B-9397-08002B2CF9AE}" pid="89" name="FSC#ELAKGOV@1.1001:PersonalSubjSalutation">
    <vt:lpwstr/>
  </property>
  <property fmtid="{D5CDD505-2E9C-101B-9397-08002B2CF9AE}" pid="90" name="FSC#ELAKGOV@1.1001:PersonalSubjAddress">
    <vt:lpwstr/>
  </property>
  <property fmtid="{D5CDD505-2E9C-101B-9397-08002B2CF9AE}" pid="91" name="FSC#ATSTATECFG@1.1001:Office">
    <vt:lpwstr/>
  </property>
  <property fmtid="{D5CDD505-2E9C-101B-9397-08002B2CF9AE}" pid="92" name="FSC#ATSTATECFG@1.1001:Agent">
    <vt:lpwstr/>
  </property>
  <property fmtid="{D5CDD505-2E9C-101B-9397-08002B2CF9AE}" pid="93" name="FSC#ATSTATECFG@1.1001:AgentPhone">
    <vt:lpwstr/>
  </property>
  <property fmtid="{D5CDD505-2E9C-101B-9397-08002B2CF9AE}" pid="94" name="FSC#ATSTATECFG@1.1001:DepartmentFax">
    <vt:lpwstr/>
  </property>
  <property fmtid="{D5CDD505-2E9C-101B-9397-08002B2CF9AE}" pid="95" name="FSC#ATSTATECFG@1.1001:DepartmentEmail">
    <vt:lpwstr/>
  </property>
  <property fmtid="{D5CDD505-2E9C-101B-9397-08002B2CF9AE}" pid="96" name="FSC#ATSTATECFG@1.1001:SubfileDate">
    <vt:lpwstr/>
  </property>
  <property fmtid="{D5CDD505-2E9C-101B-9397-08002B2CF9AE}" pid="97" name="FSC#ATSTATECFG@1.1001:SubfileSubject">
    <vt:lpwstr/>
  </property>
  <property fmtid="{D5CDD505-2E9C-101B-9397-08002B2CF9AE}" pid="98" name="FSC#ATSTATECFG@1.1001:DepartmentZipCode">
    <vt:lpwstr/>
  </property>
  <property fmtid="{D5CDD505-2E9C-101B-9397-08002B2CF9AE}" pid="99" name="FSC#ATSTATECFG@1.1001:DepartmentCountry">
    <vt:lpwstr/>
  </property>
  <property fmtid="{D5CDD505-2E9C-101B-9397-08002B2CF9AE}" pid="100" name="FSC#ATSTATECFG@1.1001:DepartmentCity">
    <vt:lpwstr/>
  </property>
  <property fmtid="{D5CDD505-2E9C-101B-9397-08002B2CF9AE}" pid="101" name="FSC#ATSTATECFG@1.1001:DepartmentStreet">
    <vt:lpwstr/>
  </property>
  <property fmtid="{D5CDD505-2E9C-101B-9397-08002B2CF9AE}" pid="102" name="FSC#ATSTATECFG@1.1001:DepartmentDVR">
    <vt:lpwstr/>
  </property>
  <property fmtid="{D5CDD505-2E9C-101B-9397-08002B2CF9AE}" pid="103" name="FSC#ATSTATECFG@1.1001:DepartmentUID">
    <vt:lpwstr/>
  </property>
  <property fmtid="{D5CDD505-2E9C-101B-9397-08002B2CF9AE}" pid="104" name="FSC#ATSTATECFG@1.1001:SubfileReference">
    <vt:lpwstr/>
  </property>
  <property fmtid="{D5CDD505-2E9C-101B-9397-08002B2CF9AE}" pid="105" name="FSC#ATSTATECFG@1.1001:Clause">
    <vt:lpwstr/>
  </property>
  <property fmtid="{D5CDD505-2E9C-101B-9397-08002B2CF9AE}" pid="106" name="FSC#ATSTATECFG@1.1001:ApprovedSignature">
    <vt:lpwstr/>
  </property>
  <property fmtid="{D5CDD505-2E9C-101B-9397-08002B2CF9AE}" pid="107" name="FSC#ATSTATECFG@1.1001:BankAccount">
    <vt:lpwstr/>
  </property>
  <property fmtid="{D5CDD505-2E9C-101B-9397-08002B2CF9AE}" pid="108" name="FSC#ATSTATECFG@1.1001:BankAccountOwner">
    <vt:lpwstr/>
  </property>
  <property fmtid="{D5CDD505-2E9C-101B-9397-08002B2CF9AE}" pid="109" name="FSC#ATSTATECFG@1.1001:BankInstitute">
    <vt:lpwstr/>
  </property>
  <property fmtid="{D5CDD505-2E9C-101B-9397-08002B2CF9AE}" pid="110" name="FSC#ATSTATECFG@1.1001:BankAccountID">
    <vt:lpwstr/>
  </property>
  <property fmtid="{D5CDD505-2E9C-101B-9397-08002B2CF9AE}" pid="111" name="FSC#ATSTATECFG@1.1001:BankAccountIBAN">
    <vt:lpwstr/>
  </property>
  <property fmtid="{D5CDD505-2E9C-101B-9397-08002B2CF9AE}" pid="112" name="FSC#ATSTATECFG@1.1001:BankAccountBIC">
    <vt:lpwstr/>
  </property>
  <property fmtid="{D5CDD505-2E9C-101B-9397-08002B2CF9AE}" pid="113" name="FSC#ATSTATECFG@1.1001:BankName">
    <vt:lpwstr/>
  </property>
  <property fmtid="{D5CDD505-2E9C-101B-9397-08002B2CF9AE}" pid="114" name="FSC#CCAPRECONFIG@15.1001:AddrAnrede">
    <vt:lpwstr/>
  </property>
  <property fmtid="{D5CDD505-2E9C-101B-9397-08002B2CF9AE}" pid="115" name="FSC#CCAPRECONFIG@15.1001:AddrTitel">
    <vt:lpwstr/>
  </property>
  <property fmtid="{D5CDD505-2E9C-101B-9397-08002B2CF9AE}" pid="116" name="FSC#CCAPRECONFIG@15.1001:AddrNachgestellter_Titel">
    <vt:lpwstr/>
  </property>
  <property fmtid="{D5CDD505-2E9C-101B-9397-08002B2CF9AE}" pid="117" name="FSC#CCAPRECONFIG@15.1001:AddrVorname">
    <vt:lpwstr/>
  </property>
  <property fmtid="{D5CDD505-2E9C-101B-9397-08002B2CF9AE}" pid="118" name="FSC#CCAPRECONFIG@15.1001:AddrNachname">
    <vt:lpwstr/>
  </property>
  <property fmtid="{D5CDD505-2E9C-101B-9397-08002B2CF9AE}" pid="119" name="FSC#CCAPRECONFIG@15.1001:AddrzH">
    <vt:lpwstr/>
  </property>
  <property fmtid="{D5CDD505-2E9C-101B-9397-08002B2CF9AE}" pid="120" name="FSC#CCAPRECONFIG@15.1001:AddrGeschlecht">
    <vt:lpwstr/>
  </property>
  <property fmtid="{D5CDD505-2E9C-101B-9397-08002B2CF9AE}" pid="121" name="FSC#CCAPRECONFIG@15.1001:AddrStrasse">
    <vt:lpwstr/>
  </property>
  <property fmtid="{D5CDD505-2E9C-101B-9397-08002B2CF9AE}" pid="122" name="FSC#CCAPRECONFIG@15.1001:AddrHausnummer">
    <vt:lpwstr/>
  </property>
  <property fmtid="{D5CDD505-2E9C-101B-9397-08002B2CF9AE}" pid="123" name="FSC#CCAPRECONFIG@15.1001:AddrStiege">
    <vt:lpwstr/>
  </property>
  <property fmtid="{D5CDD505-2E9C-101B-9397-08002B2CF9AE}" pid="124" name="FSC#CCAPRECONFIG@15.1001:AddrTuer">
    <vt:lpwstr/>
  </property>
  <property fmtid="{D5CDD505-2E9C-101B-9397-08002B2CF9AE}" pid="125" name="FSC#CCAPRECONFIG@15.1001:AddrPostfach">
    <vt:lpwstr/>
  </property>
  <property fmtid="{D5CDD505-2E9C-101B-9397-08002B2CF9AE}" pid="126" name="FSC#CCAPRECONFIG@15.1001:AddrPostleitzahl">
    <vt:lpwstr/>
  </property>
  <property fmtid="{D5CDD505-2E9C-101B-9397-08002B2CF9AE}" pid="127" name="FSC#CCAPRECONFIG@15.1001:AddrOrt">
    <vt:lpwstr/>
  </property>
  <property fmtid="{D5CDD505-2E9C-101B-9397-08002B2CF9AE}" pid="128" name="FSC#CCAPRECONFIG@15.1001:AddrLand">
    <vt:lpwstr/>
  </property>
  <property fmtid="{D5CDD505-2E9C-101B-9397-08002B2CF9AE}" pid="129" name="FSC#CCAPRECONFIG@15.1001:AddrEmail">
    <vt:lpwstr/>
  </property>
  <property fmtid="{D5CDD505-2E9C-101B-9397-08002B2CF9AE}" pid="130" name="FSC#CCAPRECONFIG@15.1001:AddrAdresse">
    <vt:lpwstr/>
  </property>
  <property fmtid="{D5CDD505-2E9C-101B-9397-08002B2CF9AE}" pid="131" name="FSC#CCAPRECONFIG@15.1001:AddrFax">
    <vt:lpwstr/>
  </property>
  <property fmtid="{D5CDD505-2E9C-101B-9397-08002B2CF9AE}" pid="132" name="FSC#CCAPRECONFIG@15.1001:AddrOrganisationsname">
    <vt:lpwstr/>
  </property>
  <property fmtid="{D5CDD505-2E9C-101B-9397-08002B2CF9AE}" pid="133" name="FSC#CCAPRECONFIG@15.1001:AddrOrganisationskurzname">
    <vt:lpwstr/>
  </property>
  <property fmtid="{D5CDD505-2E9C-101B-9397-08002B2CF9AE}" pid="134" name="FSC#CCAPRECONFIG@15.1001:AddrAbschriftsbemerkung">
    <vt:lpwstr/>
  </property>
  <property fmtid="{D5CDD505-2E9C-101B-9397-08002B2CF9AE}" pid="135" name="FSC#CCAPRECONFIG@15.1001:AddrName_Zeile_2">
    <vt:lpwstr/>
  </property>
  <property fmtid="{D5CDD505-2E9C-101B-9397-08002B2CF9AE}" pid="136" name="FSC#CCAPRECONFIG@15.1001:AddrName_Zeile_3">
    <vt:lpwstr/>
  </property>
  <property fmtid="{D5CDD505-2E9C-101B-9397-08002B2CF9AE}" pid="137" name="FSC#CCAPRECONFIG@15.1001:AddrPostalischeAdresse">
    <vt:lpwstr/>
  </property>
  <property fmtid="{D5CDD505-2E9C-101B-9397-08002B2CF9AE}" pid="138" name="FSC#ATPRECONFIG@1.1001:ChargePreview">
    <vt:lpwstr/>
  </property>
  <property fmtid="{D5CDD505-2E9C-101B-9397-08002B2CF9AE}" pid="139" name="FSC#ATSTATECFG@1.1001:ExternalFile">
    <vt:lpwstr/>
  </property>
  <property fmtid="{D5CDD505-2E9C-101B-9397-08002B2CF9AE}" pid="140" name="FSC#COOSYSTEM@1.1:Container">
    <vt:lpwstr>COO.3000.101.24.3525876</vt:lpwstr>
  </property>
  <property fmtid="{D5CDD505-2E9C-101B-9397-08002B2CF9AE}" pid="141" name="FSC#FSCFOLIO@1.1001:docpropproject">
    <vt:lpwstr/>
  </property>
</Properties>
</file>